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6" r:id="rId1"/>
  </p:sldMasterIdLst>
  <p:notesMasterIdLst>
    <p:notesMasterId r:id="rId63"/>
  </p:notesMasterIdLst>
  <p:sldIdLst>
    <p:sldId id="295" r:id="rId2"/>
    <p:sldId id="293" r:id="rId3"/>
    <p:sldId id="367" r:id="rId4"/>
    <p:sldId id="260" r:id="rId5"/>
    <p:sldId id="257" r:id="rId6"/>
    <p:sldId id="259" r:id="rId7"/>
    <p:sldId id="266" r:id="rId8"/>
    <p:sldId id="403" r:id="rId9"/>
    <p:sldId id="258" r:id="rId10"/>
    <p:sldId id="368" r:id="rId11"/>
    <p:sldId id="263" r:id="rId12"/>
    <p:sldId id="369" r:id="rId13"/>
    <p:sldId id="352" r:id="rId14"/>
    <p:sldId id="370" r:id="rId15"/>
    <p:sldId id="341" r:id="rId16"/>
    <p:sldId id="353" r:id="rId17"/>
    <p:sldId id="345" r:id="rId18"/>
    <p:sldId id="323" r:id="rId19"/>
    <p:sldId id="324" r:id="rId20"/>
    <p:sldId id="325" r:id="rId21"/>
    <p:sldId id="336" r:id="rId22"/>
    <p:sldId id="326" r:id="rId23"/>
    <p:sldId id="338" r:id="rId24"/>
    <p:sldId id="339" r:id="rId25"/>
    <p:sldId id="348" r:id="rId26"/>
    <p:sldId id="349" r:id="rId27"/>
    <p:sldId id="273" r:id="rId28"/>
    <p:sldId id="334" r:id="rId29"/>
    <p:sldId id="394" r:id="rId30"/>
    <p:sldId id="389" r:id="rId31"/>
    <p:sldId id="395" r:id="rId32"/>
    <p:sldId id="388" r:id="rId33"/>
    <p:sldId id="390" r:id="rId34"/>
    <p:sldId id="350" r:id="rId35"/>
    <p:sldId id="331" r:id="rId36"/>
    <p:sldId id="362" r:id="rId37"/>
    <p:sldId id="358" r:id="rId38"/>
    <p:sldId id="363" r:id="rId39"/>
    <p:sldId id="346" r:id="rId40"/>
    <p:sldId id="279" r:id="rId41"/>
    <p:sldId id="317" r:id="rId42"/>
    <p:sldId id="316" r:id="rId43"/>
    <p:sldId id="314" r:id="rId44"/>
    <p:sldId id="284" r:id="rId45"/>
    <p:sldId id="299" r:id="rId46"/>
    <p:sldId id="380" r:id="rId47"/>
    <p:sldId id="381" r:id="rId48"/>
    <p:sldId id="301" r:id="rId49"/>
    <p:sldId id="383" r:id="rId50"/>
    <p:sldId id="382" r:id="rId51"/>
    <p:sldId id="384" r:id="rId52"/>
    <p:sldId id="401" r:id="rId53"/>
    <p:sldId id="364" r:id="rId54"/>
    <p:sldId id="396" r:id="rId55"/>
    <p:sldId id="397" r:id="rId56"/>
    <p:sldId id="398" r:id="rId57"/>
    <p:sldId id="399" r:id="rId58"/>
    <p:sldId id="386" r:id="rId59"/>
    <p:sldId id="402" r:id="rId60"/>
    <p:sldId id="387" r:id="rId61"/>
    <p:sldId id="294" r:id="rId6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32FF"/>
    <a:srgbClr val="00FA00"/>
    <a:srgbClr val="FF2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721"/>
    <p:restoredTop sz="97852"/>
  </p:normalViewPr>
  <p:slideViewPr>
    <p:cSldViewPr snapToGrid="0" snapToObjects="1">
      <p:cViewPr varScale="1">
        <p:scale>
          <a:sx n="218" d="100"/>
          <a:sy n="218" d="100"/>
        </p:scale>
        <p:origin x="1208" y="200"/>
      </p:cViewPr>
      <p:guideLst/>
    </p:cSldViewPr>
  </p:slideViewPr>
  <p:notesTextViewPr>
    <p:cViewPr>
      <p:scale>
        <a:sx n="1" d="1"/>
        <a:sy n="1" d="1"/>
      </p:scale>
      <p:origin x="0" y="0"/>
    </p:cViewPr>
  </p:notesTextViewPr>
  <p:sorterViewPr>
    <p:cViewPr>
      <p:scale>
        <a:sx n="85" d="100"/>
        <a:sy n="85"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rts/_rels/chart1.xml.rels><?xml version="1.0" encoding="UTF-8" standalone="yes"?>
<Relationships xmlns="http://schemas.openxmlformats.org/package/2006/relationships"><Relationship Id="rId3" Type="http://schemas.openxmlformats.org/officeDocument/2006/relationships/oleObject" Target="file:////Users/andrew/Desktop/Ghost1/Chicane%20Dimensions%20V2.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Users/andrew/Desktop/Ghost1/Ghost%20Energy%20Spread%20&amp;%20Emmitance.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en-US" sz="2400">
                <a:solidFill>
                  <a:schemeClr val="tx1"/>
                </a:solidFill>
              </a:rPr>
              <a:t>Chicane Dimensions</a:t>
            </a:r>
          </a:p>
        </c:rich>
      </c:tx>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8"/>
          <c:order val="1"/>
          <c:tx>
            <c:strRef>
              <c:f>'Chicane Dimensions 275'!$A$11:$B$11</c:f>
              <c:strCache>
                <c:ptCount val="2"/>
                <c:pt idx="0">
                  <c:v>Total Chicane length</c:v>
                </c:pt>
                <c:pt idx="1">
                  <c:v>km</c:v>
                </c:pt>
              </c:strCache>
            </c:strRef>
          </c:tx>
          <c:spPr>
            <a:ln w="31750" cap="rnd">
              <a:solidFill>
                <a:srgbClr val="7030A0"/>
              </a:solidFill>
              <a:round/>
            </a:ln>
            <a:effectLst/>
          </c:spPr>
          <c:marker>
            <c:symbol val="circle"/>
            <c:size val="5"/>
            <c:spPr>
              <a:noFill/>
              <a:ln w="9525">
                <a:noFill/>
              </a:ln>
              <a:effectLst/>
            </c:spPr>
          </c:marker>
          <c:yVal>
            <c:numRef>
              <c:f>'Chicane Dimensions 275'!$C$11:$R$11</c:f>
              <c:numCache>
                <c:formatCode>#,##0.0</c:formatCode>
                <c:ptCount val="16"/>
                <c:pt idx="0">
                  <c:v>2.8860346269038044</c:v>
                </c:pt>
                <c:pt idx="1">
                  <c:v>1.6888437381260779</c:v>
                </c:pt>
                <c:pt idx="2">
                  <c:v>1.4886790995033135</c:v>
                </c:pt>
                <c:pt idx="3">
                  <c:v>1.3921110847359406</c:v>
                </c:pt>
                <c:pt idx="4">
                  <c:v>1.3496747683405745</c:v>
                </c:pt>
                <c:pt idx="5">
                  <c:v>1.3383232686848301</c:v>
                </c:pt>
                <c:pt idx="6">
                  <c:v>1.3460353316389293</c:v>
                </c:pt>
                <c:pt idx="7">
                  <c:v>1.3660068896368953</c:v>
                </c:pt>
                <c:pt idx="8">
                  <c:v>1.3941412514581031</c:v>
                </c:pt>
                <c:pt idx="9">
                  <c:v>1.4278498312098902</c:v>
                </c:pt>
                <c:pt idx="10">
                  <c:v>1.4654326289771222</c:v>
                </c:pt>
                <c:pt idx="11">
                  <c:v>1.5057376217292793</c:v>
                </c:pt>
                <c:pt idx="12">
                  <c:v>1.5479637001120961</c:v>
                </c:pt>
                <c:pt idx="13">
                  <c:v>1.5915417028359102</c:v>
                </c:pt>
                <c:pt idx="14">
                  <c:v>1.6360599658903323</c:v>
                </c:pt>
                <c:pt idx="15">
                  <c:v>1.6812162700347373</c:v>
                </c:pt>
              </c:numCache>
            </c:numRef>
          </c:yVal>
          <c:smooth val="1"/>
          <c:extLst>
            <c:ext xmlns:c16="http://schemas.microsoft.com/office/drawing/2014/chart" uri="{C3380CC4-5D6E-409C-BE32-E72D297353CC}">
              <c16:uniqueId val="{00000000-F63D-5C4F-A708-5A6CC2BCF342}"/>
            </c:ext>
          </c:extLst>
        </c:ser>
        <c:dLbls>
          <c:showLegendKey val="0"/>
          <c:showVal val="0"/>
          <c:showCatName val="0"/>
          <c:showSerName val="0"/>
          <c:showPercent val="0"/>
          <c:showBubbleSize val="0"/>
        </c:dLbls>
        <c:axId val="168852192"/>
        <c:axId val="169410592"/>
      </c:scatterChart>
      <c:scatterChart>
        <c:scatterStyle val="lineMarker"/>
        <c:varyColors val="0"/>
        <c:ser>
          <c:idx val="4"/>
          <c:order val="0"/>
          <c:tx>
            <c:strRef>
              <c:f>'Chicane Dimensions 275'!$A$9:$B$9</c:f>
              <c:strCache>
                <c:ptCount val="2"/>
                <c:pt idx="0">
                  <c:v>Synchrotron Radiation Loss</c:v>
                </c:pt>
                <c:pt idx="1">
                  <c:v>GeV</c:v>
                </c:pt>
              </c:strCache>
            </c:strRef>
          </c:tx>
          <c:spPr>
            <a:ln w="31750" cap="rnd">
              <a:solidFill>
                <a:srgbClr val="00B050"/>
              </a:solidFill>
              <a:round/>
            </a:ln>
            <a:effectLst/>
          </c:spPr>
          <c:marker>
            <c:symbol val="circle"/>
            <c:size val="5"/>
            <c:spPr>
              <a:noFill/>
              <a:ln w="9525">
                <a:noFill/>
              </a:ln>
              <a:effectLst/>
            </c:spPr>
          </c:marker>
          <c:yVal>
            <c:numRef>
              <c:f>'Chicane Dimensions 275'!$C$9:$R$9</c:f>
              <c:numCache>
                <c:formatCode>0.0</c:formatCode>
                <c:ptCount val="16"/>
                <c:pt idx="0">
                  <c:v>16.354359466709216</c:v>
                </c:pt>
                <c:pt idx="1">
                  <c:v>7.6123625272612125</c:v>
                </c:pt>
                <c:pt idx="2">
                  <c:v>5.6537736233670257</c:v>
                </c:pt>
                <c:pt idx="3">
                  <c:v>4.4339400250325793</c:v>
                </c:pt>
                <c:pt idx="4">
                  <c:v>3.6103536399026428</c:v>
                </c:pt>
                <c:pt idx="5">
                  <c:v>3.0216661434094685</c:v>
                </c:pt>
                <c:pt idx="6">
                  <c:v>2.582617955356254</c:v>
                </c:pt>
                <c:pt idx="7">
                  <c:v>2.2442200143581528</c:v>
                </c:pt>
                <c:pt idx="8">
                  <c:v>1.9764643344478265</c:v>
                </c:pt>
                <c:pt idx="9">
                  <c:v>1.7600168682940265</c:v>
                </c:pt>
                <c:pt idx="10">
                  <c:v>1.5818996958178717</c:v>
                </c:pt>
                <c:pt idx="11">
                  <c:v>1.433100869849655</c:v>
                </c:pt>
                <c:pt idx="12">
                  <c:v>1.3071811689217983</c:v>
                </c:pt>
                <c:pt idx="13">
                  <c:v>1.1994260979464986</c:v>
                </c:pt>
                <c:pt idx="14">
                  <c:v>1.1063104609388701</c:v>
                </c:pt>
                <c:pt idx="15">
                  <c:v>1.0251494472464446</c:v>
                </c:pt>
              </c:numCache>
            </c:numRef>
          </c:yVal>
          <c:smooth val="1"/>
          <c:extLst>
            <c:ext xmlns:c16="http://schemas.microsoft.com/office/drawing/2014/chart" uri="{C3380CC4-5D6E-409C-BE32-E72D297353CC}">
              <c16:uniqueId val="{00000001-F63D-5C4F-A708-5A6CC2BCF342}"/>
            </c:ext>
          </c:extLst>
        </c:ser>
        <c:dLbls>
          <c:showLegendKey val="0"/>
          <c:showVal val="0"/>
          <c:showCatName val="0"/>
          <c:showSerName val="0"/>
          <c:showPercent val="0"/>
          <c:showBubbleSize val="0"/>
        </c:dLbls>
        <c:axId val="1246008239"/>
        <c:axId val="2046600352"/>
      </c:scatterChart>
      <c:valAx>
        <c:axId val="168852192"/>
        <c:scaling>
          <c:orientation val="minMax"/>
          <c:max val="7"/>
          <c:min val="3"/>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US" sz="1600"/>
                  <a:t>Chicane Bending Radius km</a:t>
                </a:r>
              </a:p>
            </c:rich>
          </c:tx>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69410592"/>
        <c:crosses val="autoZero"/>
        <c:crossBetween val="midCat"/>
      </c:valAx>
      <c:valAx>
        <c:axId val="169410592"/>
        <c:scaling>
          <c:orientation val="minMax"/>
          <c:max val="3"/>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US" sz="1600"/>
                  <a:t>Total Chicane Length km</a:t>
                </a:r>
              </a:p>
            </c:rich>
          </c:tx>
          <c:overlay val="0"/>
          <c:spPr>
            <a:noFill/>
            <a:ln>
              <a:noFill/>
            </a:ln>
            <a:effectLst/>
          </c:spPr>
          <c:txPr>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rgbClr val="7030A0"/>
                </a:solidFill>
                <a:latin typeface="+mn-lt"/>
                <a:ea typeface="+mn-ea"/>
                <a:cs typeface="+mn-cs"/>
              </a:defRPr>
            </a:pPr>
            <a:endParaRPr lang="en-US"/>
          </a:p>
        </c:txPr>
        <c:crossAx val="168852192"/>
        <c:crosses val="autoZero"/>
        <c:crossBetween val="midCat"/>
      </c:valAx>
      <c:valAx>
        <c:axId val="2046600352"/>
        <c:scaling>
          <c:orientation val="minMax"/>
          <c:max val="6"/>
        </c:scaling>
        <c:delete val="0"/>
        <c:axPos val="r"/>
        <c:title>
          <c:tx>
            <c:rich>
              <a:bodyPr rot="-5400000" spcFirstLastPara="1" vertOverflow="ellipsis" vert="horz" wrap="square" anchor="ctr" anchorCtr="1"/>
              <a:lstStyle/>
              <a:p>
                <a:pPr algn="l">
                  <a:defRPr sz="1000" b="0" i="0" u="none" strike="noStrike" kern="1200" baseline="0">
                    <a:solidFill>
                      <a:srgbClr val="00B050"/>
                    </a:solidFill>
                    <a:latin typeface="+mn-lt"/>
                    <a:ea typeface="+mn-ea"/>
                    <a:cs typeface="+mn-cs"/>
                  </a:defRPr>
                </a:pPr>
                <a:r>
                  <a:rPr lang="en-US" sz="1600">
                    <a:solidFill>
                      <a:srgbClr val="00B050"/>
                    </a:solidFill>
                  </a:rPr>
                  <a:t>Synchrotron Radiation Loss GeV</a:t>
                </a:r>
              </a:p>
            </c:rich>
          </c:tx>
          <c:overlay val="0"/>
          <c:spPr>
            <a:noFill/>
            <a:ln>
              <a:noFill/>
            </a:ln>
            <a:effectLst/>
          </c:spPr>
          <c:txPr>
            <a:bodyPr rot="-5400000" spcFirstLastPara="1" vertOverflow="ellipsis" vert="horz" wrap="square" anchor="ctr" anchorCtr="1"/>
            <a:lstStyle/>
            <a:p>
              <a:pPr algn="l">
                <a:defRPr sz="1000" b="0" i="0" u="none" strike="noStrike" kern="1200" baseline="0">
                  <a:solidFill>
                    <a:srgbClr val="00B050"/>
                  </a:solidFill>
                  <a:latin typeface="+mn-lt"/>
                  <a:ea typeface="+mn-ea"/>
                  <a:cs typeface="+mn-cs"/>
                </a:defRPr>
              </a:pPr>
              <a:endParaRPr lang="en-US"/>
            </a:p>
          </c:txPr>
        </c:title>
        <c:numFmt formatCode="0.0"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rgbClr val="00B050"/>
                </a:solidFill>
                <a:latin typeface="+mn-lt"/>
                <a:ea typeface="+mn-ea"/>
                <a:cs typeface="+mn-cs"/>
              </a:defRPr>
            </a:pPr>
            <a:endParaRPr lang="en-US"/>
          </a:p>
        </c:txPr>
        <c:crossAx val="1246008239"/>
        <c:crosses val="max"/>
        <c:crossBetween val="midCat"/>
      </c:valAx>
      <c:valAx>
        <c:axId val="1246008239"/>
        <c:scaling>
          <c:orientation val="minMax"/>
        </c:scaling>
        <c:delete val="1"/>
        <c:axPos val="b"/>
        <c:majorTickMark val="out"/>
        <c:minorTickMark val="none"/>
        <c:tickLblPos val="nextTo"/>
        <c:crossAx val="2046600352"/>
        <c:crosses val="autoZero"/>
        <c:crossBetween val="midCat"/>
      </c:valAx>
      <c:spPr>
        <a:noFill/>
        <a:ln>
          <a:noFill/>
        </a:ln>
        <a:effectLst/>
      </c:spPr>
    </c:plotArea>
    <c:legend>
      <c:legendPos val="b"/>
      <c:layout>
        <c:manualLayout>
          <c:xMode val="edge"/>
          <c:yMode val="edge"/>
          <c:x val="0.26763388775240593"/>
          <c:y val="9.5748230727982886E-2"/>
          <c:w val="0.36651243965863028"/>
          <c:h val="0.14200437848820857"/>
        </c:manualLayout>
      </c:layout>
      <c:overlay val="0"/>
      <c:spPr>
        <a:solidFill>
          <a:schemeClr val="bg1"/>
        </a:solid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3"/>
          <c:order val="1"/>
          <c:tx>
            <c:strRef>
              <c:f>Sheet1!$E$1</c:f>
              <c:strCache>
                <c:ptCount val="1"/>
                <c:pt idx="0">
                  <c:v>Normalized emittance mm-mrad</c:v>
                </c:pt>
              </c:strCache>
            </c:strRef>
          </c:tx>
          <c:spPr>
            <a:ln w="38100" cap="rnd">
              <a:solidFill>
                <a:schemeClr val="accent6"/>
              </a:solidFill>
              <a:round/>
            </a:ln>
            <a:effectLst/>
          </c:spPr>
          <c:marker>
            <c:symbol val="none"/>
          </c:marker>
          <c:xVal>
            <c:strRef>
              <c:f>Sheet1!$A$2:$A$17</c:f>
              <c:strCache>
                <c:ptCount val="8"/>
                <c:pt idx="0">
                  <c:v>Damping Ring Nominal</c:v>
                </c:pt>
                <c:pt idx="1">
                  <c:v>End of Linac 1</c:v>
                </c:pt>
                <c:pt idx="2">
                  <c:v>End of Arc 1</c:v>
                </c:pt>
                <c:pt idx="3">
                  <c:v>End of Linac 2</c:v>
                </c:pt>
                <c:pt idx="4">
                  <c:v>IP</c:v>
                </c:pt>
                <c:pt idx="5">
                  <c:v>End of Linac 3</c:v>
                </c:pt>
                <c:pt idx="6">
                  <c:v>End of Arc 2</c:v>
                </c:pt>
                <c:pt idx="7">
                  <c:v>Return to Damping Ring</c:v>
                </c:pt>
              </c:strCache>
            </c:strRef>
          </c:xVal>
          <c:yVal>
            <c:numRef>
              <c:f>Sheet1!$E$2:$E$17</c:f>
              <c:numCache>
                <c:formatCode>0.0</c:formatCode>
                <c:ptCount val="8"/>
                <c:pt idx="0">
                  <c:v>6.3999999999999995</c:v>
                </c:pt>
                <c:pt idx="1">
                  <c:v>6.3999999999999995</c:v>
                </c:pt>
                <c:pt idx="2" formatCode="0">
                  <c:v>11.600000000000001</c:v>
                </c:pt>
                <c:pt idx="3" formatCode="0">
                  <c:v>11.600000000000001</c:v>
                </c:pt>
                <c:pt idx="4" formatCode="0">
                  <c:v>13.540000000000001</c:v>
                </c:pt>
                <c:pt idx="5" formatCode="0">
                  <c:v>13.540000000000001</c:v>
                </c:pt>
                <c:pt idx="6" formatCode="0">
                  <c:v>18.739999999999998</c:v>
                </c:pt>
                <c:pt idx="7" formatCode="0">
                  <c:v>18.739999999999998</c:v>
                </c:pt>
              </c:numCache>
            </c:numRef>
          </c:yVal>
          <c:smooth val="0"/>
          <c:extLst>
            <c:ext xmlns:c16="http://schemas.microsoft.com/office/drawing/2014/chart" uri="{C3380CC4-5D6E-409C-BE32-E72D297353CC}">
              <c16:uniqueId val="{00000000-B24F-724B-A873-12DD57A66071}"/>
            </c:ext>
          </c:extLst>
        </c:ser>
        <c:dLbls>
          <c:showLegendKey val="0"/>
          <c:showVal val="0"/>
          <c:showCatName val="0"/>
          <c:showSerName val="0"/>
          <c:showPercent val="0"/>
          <c:showBubbleSize val="0"/>
        </c:dLbls>
        <c:axId val="635524096"/>
        <c:axId val="636047456"/>
      </c:scatterChart>
      <c:scatterChart>
        <c:scatterStyle val="lineMarker"/>
        <c:varyColors val="0"/>
        <c:ser>
          <c:idx val="0"/>
          <c:order val="0"/>
          <c:tx>
            <c:strRef>
              <c:f>Sheet1!$B$1</c:f>
              <c:strCache>
                <c:ptCount val="1"/>
                <c:pt idx="0">
                  <c:v>Energy Spread ‰</c:v>
                </c:pt>
              </c:strCache>
            </c:strRef>
          </c:tx>
          <c:spPr>
            <a:ln w="38100" cap="rnd">
              <a:solidFill>
                <a:srgbClr val="7030A0"/>
              </a:solidFill>
              <a:round/>
            </a:ln>
            <a:effectLst/>
          </c:spPr>
          <c:marker>
            <c:symbol val="none"/>
          </c:marker>
          <c:xVal>
            <c:strRef>
              <c:f>Sheet1!$A$2:$A$17</c:f>
              <c:strCache>
                <c:ptCount val="8"/>
                <c:pt idx="0">
                  <c:v>Damping Ring Nominal</c:v>
                </c:pt>
                <c:pt idx="1">
                  <c:v>End of Linac 1</c:v>
                </c:pt>
                <c:pt idx="2">
                  <c:v>End of Arc 1</c:v>
                </c:pt>
                <c:pt idx="3">
                  <c:v>End of Linac 2</c:v>
                </c:pt>
                <c:pt idx="4">
                  <c:v>IP</c:v>
                </c:pt>
                <c:pt idx="5">
                  <c:v>End of Linac 3</c:v>
                </c:pt>
                <c:pt idx="6">
                  <c:v>End of Arc 2</c:v>
                </c:pt>
                <c:pt idx="7">
                  <c:v>Return to Damping Ring</c:v>
                </c:pt>
              </c:strCache>
            </c:strRef>
          </c:xVal>
          <c:yVal>
            <c:numRef>
              <c:f>Sheet1!$B$2:$B$17</c:f>
              <c:numCache>
                <c:formatCode>0.00</c:formatCode>
                <c:ptCount val="8"/>
                <c:pt idx="0">
                  <c:v>1.37</c:v>
                </c:pt>
                <c:pt idx="1">
                  <c:v>0.25890566401132065</c:v>
                </c:pt>
                <c:pt idx="2">
                  <c:v>1.1031917978561765</c:v>
                </c:pt>
                <c:pt idx="3">
                  <c:v>0.78713404195219505</c:v>
                </c:pt>
                <c:pt idx="4">
                  <c:v>0.91464747307364269</c:v>
                </c:pt>
                <c:pt idx="5">
                  <c:v>1.281905668470634</c:v>
                </c:pt>
                <c:pt idx="6">
                  <c:v>1.6713115038367752</c:v>
                </c:pt>
                <c:pt idx="7">
                  <c:v>8.8437492049469597</c:v>
                </c:pt>
              </c:numCache>
            </c:numRef>
          </c:yVal>
          <c:smooth val="0"/>
          <c:extLst>
            <c:ext xmlns:c16="http://schemas.microsoft.com/office/drawing/2014/chart" uri="{C3380CC4-5D6E-409C-BE32-E72D297353CC}">
              <c16:uniqueId val="{00000001-B24F-724B-A873-12DD57A66071}"/>
            </c:ext>
          </c:extLst>
        </c:ser>
        <c:dLbls>
          <c:showLegendKey val="0"/>
          <c:showVal val="0"/>
          <c:showCatName val="0"/>
          <c:showSerName val="0"/>
          <c:showPercent val="0"/>
          <c:showBubbleSize val="0"/>
        </c:dLbls>
        <c:axId val="1529479183"/>
        <c:axId val="635817296"/>
      </c:scatterChart>
      <c:valAx>
        <c:axId val="635524096"/>
        <c:scaling>
          <c:orientation val="minMax"/>
          <c:max val="8.5"/>
          <c:min val="0.5"/>
        </c:scaling>
        <c:delete val="0"/>
        <c:axPos val="b"/>
        <c:majorGridlines>
          <c:spPr>
            <a:ln w="9525" cap="flat" cmpd="sng" algn="ctr">
              <a:solidFill>
                <a:schemeClr val="tx1">
                  <a:lumMod val="15000"/>
                  <a:lumOff val="85000"/>
                </a:schemeClr>
              </a:solidFill>
              <a:round/>
            </a:ln>
            <a:effectLst/>
          </c:spPr>
        </c:majorGridlines>
        <c:majorTickMark val="none"/>
        <c:minorTickMark val="none"/>
        <c:tickLblPos val="none"/>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36047456"/>
        <c:crosses val="autoZero"/>
        <c:crossBetween val="midCat"/>
      </c:valAx>
      <c:valAx>
        <c:axId val="636047456"/>
        <c:scaling>
          <c:orientation val="minMax"/>
          <c:max val="36"/>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600" b="0" i="0" u="none" strike="noStrike" kern="1200" baseline="0">
                    <a:solidFill>
                      <a:srgbClr val="FFC000"/>
                    </a:solidFill>
                    <a:latin typeface="Calibri" panose="020F0502020204030204" pitchFamily="34" charset="0"/>
                    <a:ea typeface="+mn-ea"/>
                    <a:cs typeface="Calibri" panose="020F0502020204030204" pitchFamily="34" charset="0"/>
                  </a:defRPr>
                </a:pPr>
                <a:r>
                  <a:rPr lang="en-US" sz="1600">
                    <a:solidFill>
                      <a:srgbClr val="FFC000"/>
                    </a:solidFill>
                    <a:latin typeface="Calibri" panose="020F0502020204030204" pitchFamily="34" charset="0"/>
                    <a:cs typeface="Calibri" panose="020F0502020204030204" pitchFamily="34" charset="0"/>
                  </a:rPr>
                  <a:t>Normalized Emittance mm-mrad</a:t>
                </a:r>
              </a:p>
            </c:rich>
          </c:tx>
          <c:overlay val="0"/>
          <c:spPr>
            <a:noFill/>
            <a:ln>
              <a:noFill/>
            </a:ln>
            <a:effectLst/>
          </c:spPr>
          <c:txPr>
            <a:bodyPr rot="-5400000" spcFirstLastPara="1" vertOverflow="ellipsis" vert="horz" wrap="square" anchor="ctr" anchorCtr="1"/>
            <a:lstStyle/>
            <a:p>
              <a:pPr>
                <a:defRPr sz="1600" b="0" i="0" u="none" strike="noStrike" kern="1200" baseline="0">
                  <a:solidFill>
                    <a:srgbClr val="FFC000"/>
                  </a:solidFill>
                  <a:latin typeface="Calibri" panose="020F0502020204030204" pitchFamily="34" charset="0"/>
                  <a:ea typeface="+mn-ea"/>
                  <a:cs typeface="Calibri" panose="020F0502020204030204" pitchFamily="34" charset="0"/>
                </a:defRPr>
              </a:pPr>
              <a:endParaRPr lang="en-US"/>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n-US"/>
          </a:p>
        </c:txPr>
        <c:crossAx val="635524096"/>
        <c:crosses val="autoZero"/>
        <c:crossBetween val="midCat"/>
        <c:majorUnit val="4"/>
      </c:valAx>
      <c:valAx>
        <c:axId val="635817296"/>
        <c:scaling>
          <c:orientation val="minMax"/>
          <c:max val="9"/>
        </c:scaling>
        <c:delete val="0"/>
        <c:axPos val="r"/>
        <c:title>
          <c:tx>
            <c:rich>
              <a:bodyPr rot="-5400000" spcFirstLastPara="1" vertOverflow="ellipsis" vert="horz" wrap="square" anchor="ctr" anchorCtr="1"/>
              <a:lstStyle/>
              <a:p>
                <a:pPr>
                  <a:defRPr sz="1600" b="0" i="0" u="none" strike="noStrike" kern="1200" baseline="0">
                    <a:solidFill>
                      <a:srgbClr val="7030A0"/>
                    </a:solidFill>
                    <a:latin typeface="Calibri" panose="020F0502020204030204" pitchFamily="34" charset="0"/>
                    <a:ea typeface="+mn-ea"/>
                    <a:cs typeface="Calibri" panose="020F0502020204030204" pitchFamily="34" charset="0"/>
                  </a:defRPr>
                </a:pPr>
                <a:r>
                  <a:rPr lang="en-US" sz="1600">
                    <a:solidFill>
                      <a:srgbClr val="7030A0"/>
                    </a:solidFill>
                    <a:latin typeface="Calibri" panose="020F0502020204030204" pitchFamily="34" charset="0"/>
                    <a:cs typeface="Calibri" panose="020F0502020204030204" pitchFamily="34" charset="0"/>
                  </a:rPr>
                  <a:t>Energy</a:t>
                </a:r>
                <a:r>
                  <a:rPr lang="en-US" sz="1600" baseline="0">
                    <a:solidFill>
                      <a:srgbClr val="7030A0"/>
                    </a:solidFill>
                    <a:latin typeface="Calibri" panose="020F0502020204030204" pitchFamily="34" charset="0"/>
                    <a:cs typeface="Calibri" panose="020F0502020204030204" pitchFamily="34" charset="0"/>
                  </a:rPr>
                  <a:t> Spread ‰ </a:t>
                </a:r>
                <a:endParaRPr lang="en-US" sz="1600">
                  <a:solidFill>
                    <a:srgbClr val="7030A0"/>
                  </a:solidFill>
                  <a:latin typeface="Calibri" panose="020F0502020204030204" pitchFamily="34" charset="0"/>
                  <a:cs typeface="Calibri" panose="020F0502020204030204" pitchFamily="34" charset="0"/>
                </a:endParaRPr>
              </a:p>
            </c:rich>
          </c:tx>
          <c:overlay val="0"/>
          <c:spPr>
            <a:noFill/>
            <a:ln>
              <a:noFill/>
            </a:ln>
            <a:effectLst/>
          </c:spPr>
          <c:txPr>
            <a:bodyPr rot="-5400000" spcFirstLastPara="1" vertOverflow="ellipsis" vert="horz" wrap="square" anchor="ctr" anchorCtr="1"/>
            <a:lstStyle/>
            <a:p>
              <a:pPr>
                <a:defRPr sz="1600" b="0" i="0" u="none" strike="noStrike" kern="1200" baseline="0">
                  <a:solidFill>
                    <a:srgbClr val="7030A0"/>
                  </a:solidFill>
                  <a:latin typeface="Calibri" panose="020F0502020204030204" pitchFamily="34" charset="0"/>
                  <a:ea typeface="+mn-ea"/>
                  <a:cs typeface="Calibri" panose="020F0502020204030204" pitchFamily="34" charset="0"/>
                </a:defRPr>
              </a:pPr>
              <a:endParaRPr lang="en-US"/>
            </a:p>
          </c:txPr>
        </c:title>
        <c:numFmt formatCode="0" sourceLinked="0"/>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n-US"/>
          </a:p>
        </c:txPr>
        <c:crossAx val="1529479183"/>
        <c:crosses val="max"/>
        <c:crossBetween val="midCat"/>
      </c:valAx>
      <c:valAx>
        <c:axId val="1529479183"/>
        <c:scaling>
          <c:orientation val="minMax"/>
        </c:scaling>
        <c:delete val="1"/>
        <c:axPos val="b"/>
        <c:majorTickMark val="out"/>
        <c:minorTickMark val="none"/>
        <c:tickLblPos val="nextTo"/>
        <c:crossAx val="635817296"/>
        <c:crosses val="autoZero"/>
        <c:crossBetween val="midCat"/>
      </c:valAx>
      <c:spPr>
        <a:noFill/>
        <a:ln>
          <a:noFill/>
        </a:ln>
        <a:effectLst/>
      </c:spPr>
    </c:plotArea>
    <c:legend>
      <c:legendPos val="b"/>
      <c:layout>
        <c:manualLayout>
          <c:xMode val="edge"/>
          <c:yMode val="edge"/>
          <c:x val="0.11361894296378294"/>
          <c:y val="0.13736566958188853"/>
          <c:w val="0.43395783655915143"/>
          <c:h val="0.17807469002361534"/>
        </c:manualLayout>
      </c:layout>
      <c:overlay val="0"/>
      <c:spPr>
        <a:solidFill>
          <a:schemeClr val="bg1"/>
        </a:solid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C323FB-816A-2740-B708-E3265B26A959}" type="datetimeFigureOut">
              <a:rPr lang="en-US" smtClean="0"/>
              <a:t>6/4/25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0376B0-07F8-5741-BA22-F13AEB844098}" type="slidenum">
              <a:rPr lang="en-US" smtClean="0"/>
              <a:t>‹#›</a:t>
            </a:fld>
            <a:endParaRPr lang="en-US" dirty="0"/>
          </a:p>
        </p:txBody>
      </p:sp>
    </p:spTree>
    <p:extLst>
      <p:ext uri="{BB962C8B-B14F-4D97-AF65-F5344CB8AC3E}">
        <p14:creationId xmlns:p14="http://schemas.microsoft.com/office/powerpoint/2010/main" val="36146791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0"/>
            <a:ext cx="103632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342891" indent="0" algn="ctr">
              <a:buNone/>
              <a:defRPr>
                <a:solidFill>
                  <a:schemeClr val="tx1">
                    <a:tint val="75000"/>
                  </a:schemeClr>
                </a:solidFill>
              </a:defRPr>
            </a:lvl2pPr>
            <a:lvl3pPr marL="685783" indent="0" algn="ctr">
              <a:buNone/>
              <a:defRPr>
                <a:solidFill>
                  <a:schemeClr val="tx1">
                    <a:tint val="75000"/>
                  </a:schemeClr>
                </a:solidFill>
              </a:defRPr>
            </a:lvl3pPr>
            <a:lvl4pPr marL="1028674"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9" indent="0" algn="ctr">
              <a:buNone/>
              <a:defRPr>
                <a:solidFill>
                  <a:schemeClr val="tx1">
                    <a:tint val="75000"/>
                  </a:schemeClr>
                </a:solidFill>
              </a:defRPr>
            </a:lvl7pPr>
            <a:lvl8pPr marL="2400240" indent="0" algn="ctr">
              <a:buNone/>
              <a:defRPr>
                <a:solidFill>
                  <a:schemeClr val="tx1">
                    <a:tint val="75000"/>
                  </a:schemeClr>
                </a:solidFill>
              </a:defRPr>
            </a:lvl8pPr>
            <a:lvl9pPr marL="2743131" indent="0" algn="ctr">
              <a:buNone/>
              <a:defRPr>
                <a:solidFill>
                  <a:schemeClr val="tx1">
                    <a:tint val="75000"/>
                  </a:schemeClr>
                </a:solidFill>
              </a:defRPr>
            </a:lvl9pPr>
          </a:lstStyle>
          <a:p>
            <a:r>
              <a:rPr lang="en-US"/>
              <a:t>Click to edit Master subtitle style</a:t>
            </a:r>
          </a:p>
        </p:txBody>
      </p:sp>
      <p:sp>
        <p:nvSpPr>
          <p:cNvPr id="5" name="Footer Placeholder 2">
            <a:extLst>
              <a:ext uri="{FF2B5EF4-FFF2-40B4-BE49-F238E27FC236}">
                <a16:creationId xmlns:a16="http://schemas.microsoft.com/office/drawing/2014/main" id="{ACE7B65E-0FA5-C947-9CC6-B9EFB62F0F9E}"/>
              </a:ext>
            </a:extLst>
          </p:cNvPr>
          <p:cNvSpPr txBox="1">
            <a:spLocks/>
          </p:cNvSpPr>
          <p:nvPr/>
        </p:nvSpPr>
        <p:spPr>
          <a:xfrm>
            <a:off x="1354413" y="6468327"/>
            <a:ext cx="4316764" cy="365125"/>
          </a:xfrm>
          <a:prstGeom prst="rect">
            <a:avLst/>
          </a:prstGeom>
        </p:spPr>
        <p:txBody>
          <a:bodyPr vert="horz" lIns="121920" tIns="60960" rIns="121920" bIns="60960" rtlCol="0" anchor="ctr"/>
          <a:lstStyle>
            <a:defPPr>
              <a:defRPr lang="en-US"/>
            </a:defPPr>
            <a:lvl1pPr marL="0" algn="ctr" defTabSz="457200" rtl="0" eaLnBrk="1" latinLnBrk="0" hangingPunct="1">
              <a:defRPr sz="900" kern="1200" baseline="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sz="1200" kern="1200" dirty="0">
              <a:solidFill>
                <a:schemeClr val="bg1"/>
              </a:solidFill>
              <a:effectLst/>
              <a:latin typeface="Arial" panose="020B0604020202020204" pitchFamily="34" charset="0"/>
              <a:ea typeface="+mn-ea"/>
              <a:cs typeface="Arial" panose="020B0604020202020204" pitchFamily="34" charset="0"/>
            </a:endParaRPr>
          </a:p>
        </p:txBody>
      </p:sp>
      <p:sp>
        <p:nvSpPr>
          <p:cNvPr id="4" name="Rectangle 3">
            <a:extLst>
              <a:ext uri="{FF2B5EF4-FFF2-40B4-BE49-F238E27FC236}">
                <a16:creationId xmlns:a16="http://schemas.microsoft.com/office/drawing/2014/main" id="{87C2AC72-E5D6-8C45-BF0C-951FF818538E}"/>
              </a:ext>
            </a:extLst>
          </p:cNvPr>
          <p:cNvSpPr/>
          <p:nvPr/>
        </p:nvSpPr>
        <p:spPr>
          <a:xfrm>
            <a:off x="0" y="694661"/>
            <a:ext cx="12192000" cy="13467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
        <p:nvSpPr>
          <p:cNvPr id="6" name="Footer Placeholder 5">
            <a:extLst>
              <a:ext uri="{FF2B5EF4-FFF2-40B4-BE49-F238E27FC236}">
                <a16:creationId xmlns:a16="http://schemas.microsoft.com/office/drawing/2014/main" id="{CA7AE0CD-34BF-4D75-A21B-C9EAD646EFB4}"/>
              </a:ext>
            </a:extLst>
          </p:cNvPr>
          <p:cNvSpPr>
            <a:spLocks noGrp="1"/>
          </p:cNvSpPr>
          <p:nvPr>
            <p:ph type="ftr" sz="quarter" idx="10"/>
          </p:nvPr>
        </p:nvSpPr>
        <p:spPr/>
        <p:txBody>
          <a:bodyPr/>
          <a:lstStyle/>
          <a:p>
            <a:r>
              <a:rPr lang="en-US" dirty="0"/>
              <a:t>Ghost Collider May 2025</a:t>
            </a:r>
          </a:p>
        </p:txBody>
      </p:sp>
      <p:sp>
        <p:nvSpPr>
          <p:cNvPr id="7" name="Slide Number Placeholder 6">
            <a:extLst>
              <a:ext uri="{FF2B5EF4-FFF2-40B4-BE49-F238E27FC236}">
                <a16:creationId xmlns:a16="http://schemas.microsoft.com/office/drawing/2014/main" id="{6615029E-ECA1-AAAF-85A8-5C238DAA5DAF}"/>
              </a:ext>
            </a:extLst>
          </p:cNvPr>
          <p:cNvSpPr>
            <a:spLocks noGrp="1"/>
          </p:cNvSpPr>
          <p:nvPr>
            <p:ph type="sldNum" sz="quarter" idx="11"/>
          </p:nvPr>
        </p:nvSpPr>
        <p:spPr/>
        <p:txBody>
          <a:bodyPr/>
          <a:lstStyle/>
          <a:p>
            <a:fld id="{29D68C66-ED62-5540-BC9A-015317262D6A}" type="slidenum">
              <a:rPr lang="en-US" smtClean="0"/>
              <a:t>‹#›</a:t>
            </a:fld>
            <a:endParaRPr lang="en-US" dirty="0"/>
          </a:p>
        </p:txBody>
      </p:sp>
    </p:spTree>
    <p:extLst>
      <p:ext uri="{BB962C8B-B14F-4D97-AF65-F5344CB8AC3E}">
        <p14:creationId xmlns:p14="http://schemas.microsoft.com/office/powerpoint/2010/main" val="30517630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79405" y="104780"/>
            <a:ext cx="11645900" cy="571499"/>
          </a:xfrm>
        </p:spPr>
        <p:txBody>
          <a:bodyPr/>
          <a:lstStyle>
            <a:lvl1pPr>
              <a:defRPr sz="3200" b="0">
                <a:latin typeface="Arial" panose="020B0604020202020204" pitchFamily="34" charset="0"/>
                <a:cs typeface="Arial" panose="020B0604020202020204" pitchFamily="34" charset="0"/>
              </a:defRPr>
            </a:lvl1pPr>
          </a:lstStyle>
          <a:p>
            <a:r>
              <a:rPr lang="en-US" dirty="0"/>
              <a:t>Click to edit Master title style</a:t>
            </a:r>
          </a:p>
        </p:txBody>
      </p:sp>
      <p:sp>
        <p:nvSpPr>
          <p:cNvPr id="6" name="Slide Number Placeholder 5"/>
          <p:cNvSpPr>
            <a:spLocks noGrp="1"/>
          </p:cNvSpPr>
          <p:nvPr>
            <p:ph type="sldNum" sz="quarter" idx="11"/>
          </p:nvPr>
        </p:nvSpPr>
        <p:spPr/>
        <p:txBody>
          <a:bodyPr/>
          <a:lstStyle>
            <a:lvl1pPr>
              <a:defRPr sz="1200"/>
            </a:lvl1pPr>
          </a:lstStyle>
          <a:p>
            <a:fld id="{AB6DB490-BFBF-254D-A4B8-3EF9019ACE53}" type="slidenum">
              <a:rPr lang="en-US" smtClean="0"/>
              <a:pPr/>
              <a:t>‹#›</a:t>
            </a:fld>
            <a:endParaRPr lang="en-US" dirty="0"/>
          </a:p>
        </p:txBody>
      </p:sp>
      <p:sp>
        <p:nvSpPr>
          <p:cNvPr id="9" name="Content Placeholder 8"/>
          <p:cNvSpPr>
            <a:spLocks noGrp="1"/>
          </p:cNvSpPr>
          <p:nvPr>
            <p:ph sz="quarter" idx="12"/>
          </p:nvPr>
        </p:nvSpPr>
        <p:spPr>
          <a:xfrm>
            <a:off x="279405" y="847728"/>
            <a:ext cx="11645900" cy="5547096"/>
          </a:xfrm>
        </p:spPr>
        <p:txBody>
          <a:bodyPr/>
          <a:lstStyle>
            <a:lvl1pPr>
              <a:defRPr sz="2133"/>
            </a:lvl1pPr>
            <a:lvl2pPr>
              <a:defRPr sz="1867"/>
            </a:lvl2pPr>
            <a:lvl3pPr>
              <a:defRPr sz="1867"/>
            </a:lvl3pPr>
            <a:lvl4pPr>
              <a:defRPr sz="1600"/>
            </a:lvl4pPr>
            <a:lvl5pPr>
              <a:defRPr sz="933"/>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Footer Placeholder 3">
            <a:extLst>
              <a:ext uri="{FF2B5EF4-FFF2-40B4-BE49-F238E27FC236}">
                <a16:creationId xmlns:a16="http://schemas.microsoft.com/office/drawing/2014/main" id="{C7F6557A-6AAD-A141-AF9D-B989C7800C55}"/>
              </a:ext>
            </a:extLst>
          </p:cNvPr>
          <p:cNvSpPr txBox="1">
            <a:spLocks/>
          </p:cNvSpPr>
          <p:nvPr/>
        </p:nvSpPr>
        <p:spPr>
          <a:xfrm>
            <a:off x="1182532" y="6465128"/>
            <a:ext cx="4341795" cy="365125"/>
          </a:xfrm>
          <a:prstGeom prst="rect">
            <a:avLst/>
          </a:prstGeom>
        </p:spPr>
        <p:txBody>
          <a:bodyPr vert="horz" lIns="121920" tIns="60960" rIns="121920" bIns="60960" rtlCol="0" anchor="ctr"/>
          <a:lstStyle>
            <a:defPPr>
              <a:defRPr lang="en-US"/>
            </a:defPPr>
            <a:lvl1pPr marL="0" algn="ctr" defTabSz="457200" rtl="0" eaLnBrk="1" latinLnBrk="0" hangingPunct="1">
              <a:defRPr sz="900" kern="1200">
                <a:solidFill>
                  <a:schemeClr val="bg1"/>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sz="1200" kern="1200" dirty="0">
              <a:solidFill>
                <a:schemeClr val="bg1"/>
              </a:solidFill>
              <a:effectLst/>
              <a:latin typeface="Arial" panose="020B0604020202020204" pitchFamily="34" charset="0"/>
              <a:ea typeface="+mn-ea"/>
              <a:cs typeface="Arial" panose="020B0604020202020204" pitchFamily="34" charset="0"/>
            </a:endParaRPr>
          </a:p>
        </p:txBody>
      </p:sp>
      <p:sp>
        <p:nvSpPr>
          <p:cNvPr id="3" name="Footer Placeholder 2">
            <a:extLst>
              <a:ext uri="{FF2B5EF4-FFF2-40B4-BE49-F238E27FC236}">
                <a16:creationId xmlns:a16="http://schemas.microsoft.com/office/drawing/2014/main" id="{7E806B3E-B943-CA3F-4B81-1B7C635AEAB7}"/>
              </a:ext>
            </a:extLst>
          </p:cNvPr>
          <p:cNvSpPr>
            <a:spLocks noGrp="1"/>
          </p:cNvSpPr>
          <p:nvPr>
            <p:ph type="ftr" sz="quarter" idx="3"/>
          </p:nvPr>
        </p:nvSpPr>
        <p:spPr>
          <a:xfrm>
            <a:off x="1824709" y="6465128"/>
            <a:ext cx="3354847" cy="365125"/>
          </a:xfrm>
          <a:prstGeom prst="rect">
            <a:avLst/>
          </a:prstGeom>
        </p:spPr>
        <p:txBody>
          <a:bodyPr vert="horz" lIns="91440" tIns="45720" rIns="91440" bIns="45720" rtlCol="0" anchor="ctr"/>
          <a:lstStyle>
            <a:lvl1pPr algn="ctr">
              <a:defRPr sz="1200" baseline="0">
                <a:solidFill>
                  <a:schemeClr val="bg1"/>
                </a:solidFill>
              </a:defRPr>
            </a:lvl1pPr>
          </a:lstStyle>
          <a:p>
            <a:r>
              <a:rPr lang="en-US" dirty="0"/>
              <a:t>Ghost Collider May 2025</a:t>
            </a:r>
          </a:p>
        </p:txBody>
      </p:sp>
    </p:spTree>
    <p:extLst>
      <p:ext uri="{BB962C8B-B14F-4D97-AF65-F5344CB8AC3E}">
        <p14:creationId xmlns:p14="http://schemas.microsoft.com/office/powerpoint/2010/main" val="22991155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2CE4AC3-FFBC-B66A-CBA5-E2A66DF3CC6A}"/>
              </a:ext>
            </a:extLst>
          </p:cNvPr>
          <p:cNvSpPr/>
          <p:nvPr userDrawn="1"/>
        </p:nvSpPr>
        <p:spPr>
          <a:xfrm>
            <a:off x="0" y="0"/>
            <a:ext cx="12192000" cy="6858000"/>
          </a:xfrm>
          <a:prstGeom prst="rect">
            <a:avLst/>
          </a:prstGeom>
          <a:solidFill>
            <a:schemeClr val="accent5">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79405" y="104780"/>
            <a:ext cx="11645900" cy="571499"/>
          </a:xfrm>
        </p:spPr>
        <p:txBody>
          <a:bodyPr/>
          <a:lstStyle>
            <a:lvl1pPr>
              <a:defRPr sz="3200" b="0">
                <a:latin typeface="Arial" panose="020B0604020202020204" pitchFamily="34" charset="0"/>
                <a:cs typeface="Arial" panose="020B0604020202020204" pitchFamily="34" charset="0"/>
              </a:defRPr>
            </a:lvl1pPr>
          </a:lstStyle>
          <a:p>
            <a:r>
              <a:rPr lang="en-US" dirty="0"/>
              <a:t>Click to edit Master title style</a:t>
            </a:r>
          </a:p>
        </p:txBody>
      </p:sp>
      <p:sp>
        <p:nvSpPr>
          <p:cNvPr id="6" name="Slide Number Placeholder 5"/>
          <p:cNvSpPr>
            <a:spLocks noGrp="1"/>
          </p:cNvSpPr>
          <p:nvPr>
            <p:ph type="sldNum" sz="quarter" idx="11"/>
          </p:nvPr>
        </p:nvSpPr>
        <p:spPr/>
        <p:txBody>
          <a:bodyPr/>
          <a:lstStyle>
            <a:lvl1pPr>
              <a:defRPr sz="1200">
                <a:solidFill>
                  <a:schemeClr val="tx1"/>
                </a:solidFill>
              </a:defRPr>
            </a:lvl1pPr>
          </a:lstStyle>
          <a:p>
            <a:fld id="{AB6DB490-BFBF-254D-A4B8-3EF9019ACE53}" type="slidenum">
              <a:rPr lang="en-US" smtClean="0"/>
              <a:pPr/>
              <a:t>‹#›</a:t>
            </a:fld>
            <a:endParaRPr lang="en-US" dirty="0"/>
          </a:p>
        </p:txBody>
      </p:sp>
      <p:sp>
        <p:nvSpPr>
          <p:cNvPr id="9" name="Content Placeholder 8"/>
          <p:cNvSpPr>
            <a:spLocks noGrp="1"/>
          </p:cNvSpPr>
          <p:nvPr>
            <p:ph sz="quarter" idx="12"/>
          </p:nvPr>
        </p:nvSpPr>
        <p:spPr>
          <a:xfrm>
            <a:off x="279405" y="847728"/>
            <a:ext cx="11645900" cy="5547096"/>
          </a:xfrm>
        </p:spPr>
        <p:txBody>
          <a:bodyPr/>
          <a:lstStyle>
            <a:lvl1pPr>
              <a:defRPr sz="2133"/>
            </a:lvl1pPr>
            <a:lvl2pPr>
              <a:defRPr sz="1867"/>
            </a:lvl2pPr>
            <a:lvl3pPr>
              <a:defRPr sz="1867"/>
            </a:lvl3pPr>
            <a:lvl4pPr>
              <a:defRPr sz="1600"/>
            </a:lvl4pPr>
            <a:lvl5pPr>
              <a:defRPr sz="933"/>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Footer Placeholder 3">
            <a:extLst>
              <a:ext uri="{FF2B5EF4-FFF2-40B4-BE49-F238E27FC236}">
                <a16:creationId xmlns:a16="http://schemas.microsoft.com/office/drawing/2014/main" id="{C7F6557A-6AAD-A141-AF9D-B989C7800C55}"/>
              </a:ext>
            </a:extLst>
          </p:cNvPr>
          <p:cNvSpPr txBox="1">
            <a:spLocks/>
          </p:cNvSpPr>
          <p:nvPr/>
        </p:nvSpPr>
        <p:spPr>
          <a:xfrm>
            <a:off x="1182532" y="6465128"/>
            <a:ext cx="4341795" cy="365125"/>
          </a:xfrm>
          <a:prstGeom prst="rect">
            <a:avLst/>
          </a:prstGeom>
        </p:spPr>
        <p:txBody>
          <a:bodyPr vert="horz" lIns="121920" tIns="60960" rIns="121920" bIns="60960" rtlCol="0" anchor="ctr"/>
          <a:lstStyle>
            <a:defPPr>
              <a:defRPr lang="en-US"/>
            </a:defPPr>
            <a:lvl1pPr marL="0" algn="ctr" defTabSz="457200" rtl="0" eaLnBrk="1" latinLnBrk="0" hangingPunct="1">
              <a:defRPr sz="900" kern="1200">
                <a:solidFill>
                  <a:schemeClr val="bg1"/>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sz="1200" kern="1200" dirty="0">
              <a:solidFill>
                <a:schemeClr val="bg1"/>
              </a:solidFill>
              <a:effectLst/>
              <a:latin typeface="Arial" panose="020B0604020202020204" pitchFamily="34" charset="0"/>
              <a:ea typeface="+mn-ea"/>
              <a:cs typeface="Arial" panose="020B0604020202020204" pitchFamily="34" charset="0"/>
            </a:endParaRPr>
          </a:p>
        </p:txBody>
      </p:sp>
      <p:sp>
        <p:nvSpPr>
          <p:cNvPr id="3" name="Footer Placeholder 2">
            <a:extLst>
              <a:ext uri="{FF2B5EF4-FFF2-40B4-BE49-F238E27FC236}">
                <a16:creationId xmlns:a16="http://schemas.microsoft.com/office/drawing/2014/main" id="{7E806B3E-B943-CA3F-4B81-1B7C635AEAB7}"/>
              </a:ext>
            </a:extLst>
          </p:cNvPr>
          <p:cNvSpPr>
            <a:spLocks noGrp="1"/>
          </p:cNvSpPr>
          <p:nvPr>
            <p:ph type="ftr" sz="quarter" idx="3"/>
          </p:nvPr>
        </p:nvSpPr>
        <p:spPr>
          <a:xfrm>
            <a:off x="1824709" y="6465128"/>
            <a:ext cx="3354847" cy="365125"/>
          </a:xfrm>
          <a:prstGeom prst="rect">
            <a:avLst/>
          </a:prstGeom>
        </p:spPr>
        <p:txBody>
          <a:bodyPr vert="horz" lIns="91440" tIns="45720" rIns="91440" bIns="45720" rtlCol="0" anchor="ctr"/>
          <a:lstStyle>
            <a:lvl1pPr algn="ctr">
              <a:defRPr sz="1200" baseline="0">
                <a:solidFill>
                  <a:schemeClr val="tx1"/>
                </a:solidFill>
              </a:defRPr>
            </a:lvl1pPr>
          </a:lstStyle>
          <a:p>
            <a:r>
              <a:rPr lang="en-US" dirty="0"/>
              <a:t>Ghost Collider May 2025</a:t>
            </a:r>
          </a:p>
        </p:txBody>
      </p:sp>
    </p:spTree>
    <p:extLst>
      <p:ext uri="{BB962C8B-B14F-4D97-AF65-F5344CB8AC3E}">
        <p14:creationId xmlns:p14="http://schemas.microsoft.com/office/powerpoint/2010/main" val="4050666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AB6DB490-BFBF-254D-A4B8-3EF9019ACE53}" type="slidenum">
              <a:rPr lang="en-US" smtClean="0"/>
              <a:t>‹#›</a:t>
            </a:fld>
            <a:endParaRPr lang="en-US" dirty="0"/>
          </a:p>
        </p:txBody>
      </p:sp>
      <p:sp>
        <p:nvSpPr>
          <p:cNvPr id="6" name="Footer Placeholder 2">
            <a:extLst>
              <a:ext uri="{FF2B5EF4-FFF2-40B4-BE49-F238E27FC236}">
                <a16:creationId xmlns:a16="http://schemas.microsoft.com/office/drawing/2014/main" id="{7F482EAB-8552-964A-9DE7-755B1E8ED564}"/>
              </a:ext>
            </a:extLst>
          </p:cNvPr>
          <p:cNvSpPr>
            <a:spLocks noGrp="1"/>
          </p:cNvSpPr>
          <p:nvPr>
            <p:ph type="ftr" sz="quarter" idx="3"/>
          </p:nvPr>
        </p:nvSpPr>
        <p:spPr>
          <a:xfrm>
            <a:off x="1824709" y="6465128"/>
            <a:ext cx="3354847" cy="365125"/>
          </a:xfrm>
          <a:prstGeom prst="rect">
            <a:avLst/>
          </a:prstGeom>
        </p:spPr>
        <p:txBody>
          <a:bodyPr vert="horz" lIns="91440" tIns="45720" rIns="91440" bIns="45720" rtlCol="0" anchor="ctr"/>
          <a:lstStyle>
            <a:lvl1pPr algn="ctr">
              <a:defRPr sz="1200" baseline="0">
                <a:solidFill>
                  <a:schemeClr val="bg1"/>
                </a:solidFill>
              </a:defRPr>
            </a:lvl1pPr>
          </a:lstStyle>
          <a:p>
            <a:r>
              <a:rPr lang="en-US" dirty="0"/>
              <a:t>Ghost Collider May 2025</a:t>
            </a:r>
          </a:p>
        </p:txBody>
      </p:sp>
      <p:sp>
        <p:nvSpPr>
          <p:cNvPr id="7" name="Title 1">
            <a:extLst>
              <a:ext uri="{FF2B5EF4-FFF2-40B4-BE49-F238E27FC236}">
                <a16:creationId xmlns:a16="http://schemas.microsoft.com/office/drawing/2014/main" id="{808DC23F-258A-4E43-B4DA-B9649525E469}"/>
              </a:ext>
            </a:extLst>
          </p:cNvPr>
          <p:cNvSpPr>
            <a:spLocks noGrp="1"/>
          </p:cNvSpPr>
          <p:nvPr>
            <p:ph type="ctrTitle"/>
          </p:nvPr>
        </p:nvSpPr>
        <p:spPr>
          <a:xfrm>
            <a:off x="914227" y="2570046"/>
            <a:ext cx="10363200" cy="1470025"/>
          </a:xfrm>
        </p:spPr>
        <p:txBody>
          <a:bodyPr/>
          <a:lstStyle/>
          <a:p>
            <a:r>
              <a:rPr lang="en-US"/>
              <a:t>Click to edit Master title style</a:t>
            </a:r>
            <a:endParaRPr lang="en-US" dirty="0"/>
          </a:p>
        </p:txBody>
      </p:sp>
    </p:spTree>
    <p:extLst>
      <p:ext uri="{BB962C8B-B14F-4D97-AF65-F5344CB8AC3E}">
        <p14:creationId xmlns:p14="http://schemas.microsoft.com/office/powerpoint/2010/main" val="5179330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6437376"/>
            <a:ext cx="12192000" cy="420624"/>
          </a:xfrm>
          <a:prstGeom prst="rect">
            <a:avLst/>
          </a:prstGeom>
        </p:spPr>
      </p:pic>
      <p:sp>
        <p:nvSpPr>
          <p:cNvPr id="4" name="Slide Number Placeholder 3"/>
          <p:cNvSpPr>
            <a:spLocks noGrp="1"/>
          </p:cNvSpPr>
          <p:nvPr>
            <p:ph type="sldNum" sz="quarter" idx="11"/>
          </p:nvPr>
        </p:nvSpPr>
        <p:spPr/>
        <p:txBody>
          <a:bodyPr/>
          <a:lstStyle/>
          <a:p>
            <a:fld id="{AB6DB490-BFBF-254D-A4B8-3EF9019ACE53}" type="slidenum">
              <a:rPr lang="en-US" smtClean="0"/>
              <a:t>‹#›</a:t>
            </a:fld>
            <a:endParaRPr lang="en-US" dirty="0"/>
          </a:p>
        </p:txBody>
      </p:sp>
      <p:sp>
        <p:nvSpPr>
          <p:cNvPr id="6" name="Footer Placeholder 2">
            <a:extLst>
              <a:ext uri="{FF2B5EF4-FFF2-40B4-BE49-F238E27FC236}">
                <a16:creationId xmlns:a16="http://schemas.microsoft.com/office/drawing/2014/main" id="{691A289E-0793-2141-9490-A3821C5EF110}"/>
              </a:ext>
            </a:extLst>
          </p:cNvPr>
          <p:cNvSpPr>
            <a:spLocks noGrp="1"/>
          </p:cNvSpPr>
          <p:nvPr>
            <p:ph type="ftr" sz="quarter" idx="3"/>
          </p:nvPr>
        </p:nvSpPr>
        <p:spPr>
          <a:xfrm>
            <a:off x="2422034" y="6449679"/>
            <a:ext cx="3354847" cy="365125"/>
          </a:xfrm>
          <a:prstGeom prst="rect">
            <a:avLst/>
          </a:prstGeom>
        </p:spPr>
        <p:txBody>
          <a:bodyPr vert="horz" lIns="91440" tIns="45720" rIns="91440" bIns="45720" rtlCol="0" anchor="ctr"/>
          <a:lstStyle>
            <a:lvl1pPr algn="ctr">
              <a:defRPr sz="1200" baseline="0">
                <a:solidFill>
                  <a:schemeClr val="bg1"/>
                </a:solidFill>
              </a:defRPr>
            </a:lvl1pPr>
          </a:lstStyle>
          <a:p>
            <a:r>
              <a:rPr lang="en-US" dirty="0"/>
              <a:t>Ghost Collider May 2025</a:t>
            </a:r>
          </a:p>
        </p:txBody>
      </p:sp>
    </p:spTree>
    <p:extLst>
      <p:ext uri="{BB962C8B-B14F-4D97-AF65-F5344CB8AC3E}">
        <p14:creationId xmlns:p14="http://schemas.microsoft.com/office/powerpoint/2010/main" val="155555120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7"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9405" y="104780"/>
            <a:ext cx="11645900" cy="571499"/>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5" name="Slide Number Placeholder 4"/>
          <p:cNvSpPr>
            <a:spLocks noGrp="1"/>
          </p:cNvSpPr>
          <p:nvPr>
            <p:ph type="sldNum" sz="quarter" idx="4"/>
          </p:nvPr>
        </p:nvSpPr>
        <p:spPr>
          <a:xfrm>
            <a:off x="5524327" y="6465130"/>
            <a:ext cx="1143000" cy="365125"/>
          </a:xfrm>
          <a:prstGeom prst="rect">
            <a:avLst/>
          </a:prstGeom>
        </p:spPr>
        <p:txBody>
          <a:bodyPr vert="horz" lIns="91440" tIns="45720" rIns="91440" bIns="45720" rtlCol="0" anchor="ctr"/>
          <a:lstStyle>
            <a:lvl1pPr algn="ctr">
              <a:defRPr sz="1200">
                <a:solidFill>
                  <a:schemeClr val="bg1"/>
                </a:solidFill>
                <a:latin typeface="Arial" panose="020B0604020202020204" pitchFamily="34" charset="0"/>
                <a:cs typeface="Arial" panose="020B0604020202020204" pitchFamily="34" charset="0"/>
              </a:defRPr>
            </a:lvl1pPr>
          </a:lstStyle>
          <a:p>
            <a:fld id="{AB6DB490-BFBF-254D-A4B8-3EF9019ACE53}" type="slidenum">
              <a:rPr lang="en-US" smtClean="0"/>
              <a:t>‹#›</a:t>
            </a:fld>
            <a:endParaRPr lang="en-US" dirty="0"/>
          </a:p>
        </p:txBody>
      </p:sp>
      <p:sp>
        <p:nvSpPr>
          <p:cNvPr id="7" name="Text Placeholder 6"/>
          <p:cNvSpPr>
            <a:spLocks noGrp="1"/>
          </p:cNvSpPr>
          <p:nvPr>
            <p:ph type="body" idx="1"/>
          </p:nvPr>
        </p:nvSpPr>
        <p:spPr>
          <a:xfrm>
            <a:off x="279401" y="904875"/>
            <a:ext cx="11645900" cy="53340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Footer Placeholder 2">
            <a:extLst>
              <a:ext uri="{FF2B5EF4-FFF2-40B4-BE49-F238E27FC236}">
                <a16:creationId xmlns:a16="http://schemas.microsoft.com/office/drawing/2014/main" id="{4ECE7851-5B09-AC48-A9FE-B72C59FEBA2C}"/>
              </a:ext>
            </a:extLst>
          </p:cNvPr>
          <p:cNvSpPr>
            <a:spLocks noGrp="1"/>
          </p:cNvSpPr>
          <p:nvPr>
            <p:ph type="ftr" sz="quarter" idx="3"/>
          </p:nvPr>
        </p:nvSpPr>
        <p:spPr>
          <a:xfrm>
            <a:off x="1605915" y="6465128"/>
            <a:ext cx="3863340" cy="365125"/>
          </a:xfrm>
          <a:prstGeom prst="rect">
            <a:avLst/>
          </a:prstGeom>
        </p:spPr>
        <p:txBody>
          <a:bodyPr vert="horz" lIns="91440" tIns="45720" rIns="91440" bIns="45720" rtlCol="0" anchor="ctr"/>
          <a:lstStyle>
            <a:lvl1pPr algn="ctr">
              <a:defRPr sz="1200" baseline="0">
                <a:solidFill>
                  <a:schemeClr val="bg1"/>
                </a:solidFill>
              </a:defRPr>
            </a:lvl1pPr>
          </a:lstStyle>
          <a:p>
            <a:r>
              <a:rPr lang="en-US" dirty="0"/>
              <a:t>Ghost Collider May 2025</a:t>
            </a:r>
          </a:p>
        </p:txBody>
      </p:sp>
    </p:spTree>
    <p:extLst>
      <p:ext uri="{BB962C8B-B14F-4D97-AF65-F5344CB8AC3E}">
        <p14:creationId xmlns:p14="http://schemas.microsoft.com/office/powerpoint/2010/main" val="1999962755"/>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71" r:id="rId3"/>
    <p:sldLayoutId id="2147483669" r:id="rId4"/>
    <p:sldLayoutId id="2147483670" r:id="rId5"/>
  </p:sldLayoutIdLst>
  <p:hf hdr="0" dt="0"/>
  <p:txStyles>
    <p:titleStyle>
      <a:lvl1pPr algn="ctr" defTabSz="342891" rtl="0" eaLnBrk="1" latinLnBrk="0" hangingPunct="1">
        <a:spcBef>
          <a:spcPct val="0"/>
        </a:spcBef>
        <a:buNone/>
        <a:defRPr sz="3200" b="0" kern="1200">
          <a:solidFill>
            <a:srgbClr val="0000FF"/>
          </a:solidFill>
          <a:latin typeface="Arial" panose="020B0604020202020204" pitchFamily="34" charset="0"/>
          <a:ea typeface="+mj-ea"/>
          <a:cs typeface="Arial" panose="020B0604020202020204" pitchFamily="34" charset="0"/>
        </a:defRPr>
      </a:lvl1pPr>
    </p:titleStyle>
    <p:bodyStyle>
      <a:lvl1pPr marL="342891" marR="0" indent="-342891" algn="l" defTabSz="685783" rtl="0" eaLnBrk="1" fontAlgn="base" latinLnBrk="0" hangingPunct="1">
        <a:lnSpc>
          <a:spcPct val="100000"/>
        </a:lnSpc>
        <a:spcBef>
          <a:spcPts val="900"/>
        </a:spcBef>
        <a:spcAft>
          <a:spcPct val="0"/>
        </a:spcAft>
        <a:buClr>
          <a:srgbClr val="FF6600"/>
        </a:buClr>
        <a:buSzTx/>
        <a:buFont typeface="Arial" panose="020B0604020202020204" pitchFamily="34" charset="0"/>
        <a:buChar char="•"/>
        <a:tabLst/>
        <a:defRPr sz="1951" kern="1200">
          <a:solidFill>
            <a:schemeClr val="tx1"/>
          </a:solidFill>
          <a:latin typeface="Arial" panose="020B0604020202020204" pitchFamily="34" charset="0"/>
          <a:ea typeface="+mn-ea"/>
          <a:cs typeface="Arial" panose="020B0604020202020204" pitchFamily="34" charset="0"/>
        </a:defRPr>
      </a:lvl1pPr>
      <a:lvl2pPr marL="557199" marR="0" indent="-214308" algn="l" defTabSz="685783" rtl="0" eaLnBrk="1" fontAlgn="base" latinLnBrk="0" hangingPunct="1">
        <a:lnSpc>
          <a:spcPct val="100000"/>
        </a:lnSpc>
        <a:spcBef>
          <a:spcPts val="900"/>
        </a:spcBef>
        <a:spcAft>
          <a:spcPct val="0"/>
        </a:spcAft>
        <a:buClr>
          <a:srgbClr val="4343CA"/>
        </a:buClr>
        <a:buSzTx/>
        <a:buFont typeface="Arial" charset="0"/>
        <a:buChar char="•"/>
        <a:tabLst/>
        <a:defRPr sz="1800" kern="1200">
          <a:solidFill>
            <a:schemeClr val="tx1"/>
          </a:solidFill>
          <a:latin typeface="Arial" panose="020B0604020202020204" pitchFamily="34" charset="0"/>
          <a:ea typeface="+mn-ea"/>
          <a:cs typeface="Arial" panose="020B0604020202020204" pitchFamily="34" charset="0"/>
        </a:defRPr>
      </a:lvl2pPr>
      <a:lvl3pPr marL="857229" marR="0" indent="-171446" algn="l" defTabSz="685783" rtl="0" eaLnBrk="1" fontAlgn="base" latinLnBrk="0" hangingPunct="1">
        <a:lnSpc>
          <a:spcPct val="100000"/>
        </a:lnSpc>
        <a:spcBef>
          <a:spcPts val="900"/>
        </a:spcBef>
        <a:spcAft>
          <a:spcPct val="0"/>
        </a:spcAft>
        <a:buClr>
          <a:srgbClr val="660066"/>
        </a:buClr>
        <a:buSzTx/>
        <a:buFontTx/>
        <a:buChar char="•"/>
        <a:tabLst/>
        <a:defRPr sz="1651" kern="1200">
          <a:solidFill>
            <a:schemeClr val="tx1"/>
          </a:solidFill>
          <a:latin typeface="Arial" panose="020B0604020202020204" pitchFamily="34" charset="0"/>
          <a:ea typeface="+mn-ea"/>
          <a:cs typeface="Arial" panose="020B0604020202020204" pitchFamily="34" charset="0"/>
        </a:defRPr>
      </a:lvl3pPr>
      <a:lvl4pPr marL="1200121" marR="0" indent="-171446" algn="l" defTabSz="685783" rtl="0" eaLnBrk="1" fontAlgn="base" latinLnBrk="0" hangingPunct="1">
        <a:lnSpc>
          <a:spcPct val="100000"/>
        </a:lnSpc>
        <a:spcBef>
          <a:spcPts val="900"/>
        </a:spcBef>
        <a:spcAft>
          <a:spcPct val="0"/>
        </a:spcAft>
        <a:buClr>
          <a:srgbClr val="008000"/>
        </a:buClr>
        <a:buSzTx/>
        <a:buFont typeface="Arial" charset="0"/>
        <a:buChar char="•"/>
        <a:tabLst/>
        <a:defRPr sz="1500" kern="1200">
          <a:solidFill>
            <a:schemeClr val="tx1"/>
          </a:solidFill>
          <a:latin typeface="Arial" panose="020B0604020202020204" pitchFamily="34" charset="0"/>
          <a:ea typeface="+mn-ea"/>
          <a:cs typeface="Arial" panose="020B0604020202020204" pitchFamily="34" charset="0"/>
        </a:defRPr>
      </a:lvl4pPr>
      <a:lvl5pPr marL="1543012" marR="0" indent="-171446" algn="l" defTabSz="685783" rtl="0" eaLnBrk="1" fontAlgn="base" latinLnBrk="0" hangingPunct="1">
        <a:lnSpc>
          <a:spcPct val="100000"/>
        </a:lnSpc>
        <a:spcBef>
          <a:spcPct val="20000"/>
        </a:spcBef>
        <a:spcAft>
          <a:spcPct val="0"/>
        </a:spcAft>
        <a:buClrTx/>
        <a:buSzTx/>
        <a:buFontTx/>
        <a:buNone/>
        <a:tabLst/>
        <a:defRPr sz="600" kern="1200">
          <a:solidFill>
            <a:schemeClr val="tx1"/>
          </a:solidFill>
          <a:latin typeface="Arial" panose="020B0604020202020204" pitchFamily="34" charset="0"/>
          <a:ea typeface="+mn-ea"/>
          <a:cs typeface="Arial" panose="020B0604020202020204" pitchFamily="34" charset="0"/>
        </a:defRPr>
      </a:lvl5pPr>
      <a:lvl6pPr marL="1885904" indent="-171446" algn="l" defTabSz="342891" rtl="0" eaLnBrk="1" latinLnBrk="0" hangingPunct="1">
        <a:spcBef>
          <a:spcPct val="20000"/>
        </a:spcBef>
        <a:buFont typeface="Arial"/>
        <a:buChar char="•"/>
        <a:defRPr sz="1500" kern="1200">
          <a:solidFill>
            <a:schemeClr val="tx1"/>
          </a:solidFill>
          <a:latin typeface="+mn-lt"/>
          <a:ea typeface="+mn-ea"/>
          <a:cs typeface="+mn-cs"/>
        </a:defRPr>
      </a:lvl6pPr>
      <a:lvl7pPr marL="2228795" indent="-171446" algn="l" defTabSz="342891" rtl="0" eaLnBrk="1" latinLnBrk="0" hangingPunct="1">
        <a:spcBef>
          <a:spcPct val="20000"/>
        </a:spcBef>
        <a:buFont typeface="Arial"/>
        <a:buChar char="•"/>
        <a:defRPr sz="1500" kern="1200">
          <a:solidFill>
            <a:schemeClr val="tx1"/>
          </a:solidFill>
          <a:latin typeface="+mn-lt"/>
          <a:ea typeface="+mn-ea"/>
          <a:cs typeface="+mn-cs"/>
        </a:defRPr>
      </a:lvl7pPr>
      <a:lvl8pPr marL="2571686" indent="-171446" algn="l" defTabSz="342891" rtl="0" eaLnBrk="1" latinLnBrk="0" hangingPunct="1">
        <a:spcBef>
          <a:spcPct val="20000"/>
        </a:spcBef>
        <a:buFont typeface="Arial"/>
        <a:buChar char="•"/>
        <a:defRPr sz="1500" kern="1200">
          <a:solidFill>
            <a:schemeClr val="tx1"/>
          </a:solidFill>
          <a:latin typeface="+mn-lt"/>
          <a:ea typeface="+mn-ea"/>
          <a:cs typeface="+mn-cs"/>
        </a:defRPr>
      </a:lvl8pPr>
      <a:lvl9pPr marL="2914578" indent="-171446" algn="l" defTabSz="342891"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891" rtl="0" eaLnBrk="1" latinLnBrk="0" hangingPunct="1">
        <a:defRPr sz="1351" kern="1200">
          <a:solidFill>
            <a:schemeClr val="tx1"/>
          </a:solidFill>
          <a:latin typeface="+mn-lt"/>
          <a:ea typeface="+mn-ea"/>
          <a:cs typeface="+mn-cs"/>
        </a:defRPr>
      </a:lvl1pPr>
      <a:lvl2pPr marL="342891" algn="l" defTabSz="342891" rtl="0" eaLnBrk="1" latinLnBrk="0" hangingPunct="1">
        <a:defRPr sz="1351" kern="1200">
          <a:solidFill>
            <a:schemeClr val="tx1"/>
          </a:solidFill>
          <a:latin typeface="+mn-lt"/>
          <a:ea typeface="+mn-ea"/>
          <a:cs typeface="+mn-cs"/>
        </a:defRPr>
      </a:lvl2pPr>
      <a:lvl3pPr marL="685783" algn="l" defTabSz="342891" rtl="0" eaLnBrk="1" latinLnBrk="0" hangingPunct="1">
        <a:defRPr sz="1351" kern="1200">
          <a:solidFill>
            <a:schemeClr val="tx1"/>
          </a:solidFill>
          <a:latin typeface="+mn-lt"/>
          <a:ea typeface="+mn-ea"/>
          <a:cs typeface="+mn-cs"/>
        </a:defRPr>
      </a:lvl3pPr>
      <a:lvl4pPr marL="1028674" algn="l" defTabSz="342891" rtl="0" eaLnBrk="1" latinLnBrk="0" hangingPunct="1">
        <a:defRPr sz="1351" kern="1200">
          <a:solidFill>
            <a:schemeClr val="tx1"/>
          </a:solidFill>
          <a:latin typeface="+mn-lt"/>
          <a:ea typeface="+mn-ea"/>
          <a:cs typeface="+mn-cs"/>
        </a:defRPr>
      </a:lvl4pPr>
      <a:lvl5pPr marL="1371566" algn="l" defTabSz="342891" rtl="0" eaLnBrk="1" latinLnBrk="0" hangingPunct="1">
        <a:defRPr sz="1351" kern="1200">
          <a:solidFill>
            <a:schemeClr val="tx1"/>
          </a:solidFill>
          <a:latin typeface="+mn-lt"/>
          <a:ea typeface="+mn-ea"/>
          <a:cs typeface="+mn-cs"/>
        </a:defRPr>
      </a:lvl5pPr>
      <a:lvl6pPr marL="1714457" algn="l" defTabSz="342891" rtl="0" eaLnBrk="1" latinLnBrk="0" hangingPunct="1">
        <a:defRPr sz="1351" kern="1200">
          <a:solidFill>
            <a:schemeClr val="tx1"/>
          </a:solidFill>
          <a:latin typeface="+mn-lt"/>
          <a:ea typeface="+mn-ea"/>
          <a:cs typeface="+mn-cs"/>
        </a:defRPr>
      </a:lvl6pPr>
      <a:lvl7pPr marL="2057349" algn="l" defTabSz="342891" rtl="0" eaLnBrk="1" latinLnBrk="0" hangingPunct="1">
        <a:defRPr sz="1351" kern="1200">
          <a:solidFill>
            <a:schemeClr val="tx1"/>
          </a:solidFill>
          <a:latin typeface="+mn-lt"/>
          <a:ea typeface="+mn-ea"/>
          <a:cs typeface="+mn-cs"/>
        </a:defRPr>
      </a:lvl7pPr>
      <a:lvl8pPr marL="2400240" algn="l" defTabSz="342891" rtl="0" eaLnBrk="1" latinLnBrk="0" hangingPunct="1">
        <a:defRPr sz="1351" kern="1200">
          <a:solidFill>
            <a:schemeClr val="tx1"/>
          </a:solidFill>
          <a:latin typeface="+mn-lt"/>
          <a:ea typeface="+mn-ea"/>
          <a:cs typeface="+mn-cs"/>
        </a:defRPr>
      </a:lvl8pPr>
      <a:lvl9pPr marL="2743131" algn="l" defTabSz="342891" rtl="0" eaLnBrk="1" latinLnBrk="0" hangingPunct="1">
        <a:defRPr sz="1351"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indico.fnal.gov/event/8903/contributions/110580/attachments/71967/86347/Acceleration_NF_MC.pdf" TargetMode="External"/><Relationship Id="rId1" Type="http://schemas.openxmlformats.org/officeDocument/2006/relationships/slideLayout" Target="../slideLayouts/slideLayout2.xml"/><Relationship Id="rId5" Type="http://schemas.openxmlformats.org/officeDocument/2006/relationships/image" Target="../media/image7.sv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hyperlink" Target="https://arxiv.org/pdf/2503.19983"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s://www.classe.cornell.edu/~ib38/uspas08/lec1.pdf" TargetMode="External"/><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chart" Target="../charts/chart2.xml"/><Relationship Id="rId1" Type="http://schemas.openxmlformats.org/officeDocument/2006/relationships/slideLayout" Target="../slideLayouts/slideLayout2.xml"/><Relationship Id="rId4" Type="http://schemas.openxmlformats.org/officeDocument/2006/relationships/image" Target="../media/image24.sv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BC1FE8E-8250-DEF0-91FB-3EC83339188E}"/>
              </a:ext>
            </a:extLst>
          </p:cNvPr>
          <p:cNvPicPr>
            <a:picLocks noChangeAspect="1"/>
          </p:cNvPicPr>
          <p:nvPr/>
        </p:nvPicPr>
        <p:blipFill rotWithShape="1">
          <a:blip r:embed="rId2">
            <a:extLst>
              <a:ext uri="{BEBA8EAE-BF5A-486C-A8C5-ECC9F3942E4B}">
                <a14:imgProps xmlns:a14="http://schemas.microsoft.com/office/drawing/2010/main">
                  <a14:imgLayer r:embed="rId3">
                    <a14:imgEffect>
                      <a14:artisticCrisscrossEtching trans="85000" pressure="0"/>
                    </a14:imgEffect>
                  </a14:imgLayer>
                </a14:imgProps>
              </a:ext>
            </a:extLst>
          </a:blip>
          <a:srcRect t="970" b="46428"/>
          <a:stretch/>
        </p:blipFill>
        <p:spPr>
          <a:xfrm>
            <a:off x="0" y="0"/>
            <a:ext cx="12192000" cy="6465130"/>
          </a:xfrm>
          <a:prstGeom prst="rect">
            <a:avLst/>
          </a:prstGeom>
          <a:effectLst>
            <a:outerShdw algn="ctr" rotWithShape="0">
              <a:srgbClr val="000000">
                <a:alpha val="10000"/>
              </a:srgbClr>
            </a:outerShdw>
          </a:effectLst>
        </p:spPr>
      </p:pic>
      <p:sp>
        <p:nvSpPr>
          <p:cNvPr id="8" name="Rectangle 7">
            <a:extLst>
              <a:ext uri="{FF2B5EF4-FFF2-40B4-BE49-F238E27FC236}">
                <a16:creationId xmlns:a16="http://schemas.microsoft.com/office/drawing/2014/main" id="{EAF6D419-CCC6-E5BD-7DDF-4FBCC4D68096}"/>
              </a:ext>
            </a:extLst>
          </p:cNvPr>
          <p:cNvSpPr/>
          <p:nvPr/>
        </p:nvSpPr>
        <p:spPr>
          <a:xfrm>
            <a:off x="1" y="5862"/>
            <a:ext cx="12192000" cy="6465130"/>
          </a:xfrm>
          <a:prstGeom prst="rect">
            <a:avLst/>
          </a:prstGeom>
          <a:solidFill>
            <a:schemeClr val="bg1">
              <a:alpha val="66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itle 4">
            <a:extLst>
              <a:ext uri="{FF2B5EF4-FFF2-40B4-BE49-F238E27FC236}">
                <a16:creationId xmlns:a16="http://schemas.microsoft.com/office/drawing/2014/main" id="{41833C85-366A-1374-6DDA-DDB10927ABC5}"/>
              </a:ext>
            </a:extLst>
          </p:cNvPr>
          <p:cNvSpPr>
            <a:spLocks noGrp="1"/>
          </p:cNvSpPr>
          <p:nvPr>
            <p:ph type="ctrTitle"/>
          </p:nvPr>
        </p:nvSpPr>
        <p:spPr/>
        <p:txBody>
          <a:bodyPr/>
          <a:lstStyle/>
          <a:p>
            <a:r>
              <a:rPr lang="en-US" b="0" i="0" u="none" strike="noStrike" dirty="0">
                <a:solidFill>
                  <a:srgbClr val="002060"/>
                </a:solidFill>
                <a:effectLst/>
                <a:latin typeface="Liberation Sans"/>
              </a:rPr>
              <a:t>The Ghost Collider</a:t>
            </a:r>
            <a:br>
              <a:rPr lang="en-US" b="0" i="0" u="none" strike="noStrike" dirty="0">
                <a:solidFill>
                  <a:srgbClr val="002060"/>
                </a:solidFill>
                <a:effectLst/>
                <a:latin typeface="Liberation Sans"/>
              </a:rPr>
            </a:br>
            <a:r>
              <a:rPr lang="en-US" b="0" i="0" u="none" strike="noStrike" dirty="0">
                <a:solidFill>
                  <a:srgbClr val="002060"/>
                </a:solidFill>
                <a:effectLst/>
                <a:latin typeface="Liberation Sans"/>
              </a:rPr>
              <a:t>An Innovative Higgs Factory</a:t>
            </a:r>
            <a:endParaRPr lang="en-US" dirty="0">
              <a:solidFill>
                <a:schemeClr val="tx1"/>
              </a:solidFill>
            </a:endParaRPr>
          </a:p>
        </p:txBody>
      </p:sp>
      <p:sp>
        <p:nvSpPr>
          <p:cNvPr id="2" name="Subtitle 1">
            <a:extLst>
              <a:ext uri="{FF2B5EF4-FFF2-40B4-BE49-F238E27FC236}">
                <a16:creationId xmlns:a16="http://schemas.microsoft.com/office/drawing/2014/main" id="{6201934B-09B3-5050-D867-D130B49453F3}"/>
              </a:ext>
            </a:extLst>
          </p:cNvPr>
          <p:cNvSpPr>
            <a:spLocks noGrp="1"/>
          </p:cNvSpPr>
          <p:nvPr>
            <p:ph type="subTitle" idx="1"/>
          </p:nvPr>
        </p:nvSpPr>
        <p:spPr>
          <a:xfrm>
            <a:off x="703384" y="4162914"/>
            <a:ext cx="10908323" cy="1470025"/>
          </a:xfrm>
        </p:spPr>
        <p:txBody>
          <a:bodyPr>
            <a:normAutofit fontScale="85000" lnSpcReduction="20000"/>
          </a:bodyPr>
          <a:lstStyle/>
          <a:p>
            <a:r>
              <a:rPr lang="en-US" sz="2400" dirty="0">
                <a:solidFill>
                  <a:schemeClr val="tx1"/>
                </a:solidFill>
              </a:rPr>
              <a:t>Andrew Hutton</a:t>
            </a:r>
            <a:r>
              <a:rPr lang="en-US" sz="2400" baseline="30000" dirty="0">
                <a:solidFill>
                  <a:schemeClr val="tx1"/>
                </a:solidFill>
              </a:rPr>
              <a:t>1</a:t>
            </a:r>
            <a:endParaRPr lang="en-US" sz="2400" dirty="0">
              <a:solidFill>
                <a:schemeClr val="tx1"/>
              </a:solidFill>
            </a:endParaRPr>
          </a:p>
          <a:p>
            <a:endParaRPr lang="en-US" sz="800" dirty="0">
              <a:solidFill>
                <a:schemeClr val="tx1"/>
              </a:solidFill>
            </a:endParaRPr>
          </a:p>
          <a:p>
            <a:r>
              <a:rPr lang="en-US" dirty="0">
                <a:solidFill>
                  <a:schemeClr val="tx1"/>
                </a:solidFill>
              </a:rPr>
              <a:t>Peter Williams</a:t>
            </a:r>
            <a:r>
              <a:rPr lang="en-US" baseline="30000" dirty="0">
                <a:solidFill>
                  <a:schemeClr val="tx1"/>
                </a:solidFill>
              </a:rPr>
              <a:t> 2</a:t>
            </a:r>
            <a:r>
              <a:rPr lang="en-US" dirty="0">
                <a:solidFill>
                  <a:schemeClr val="tx1"/>
                </a:solidFill>
              </a:rPr>
              <a:t>, Rob Apsimon</a:t>
            </a:r>
            <a:r>
              <a:rPr lang="en-US" baseline="30000" dirty="0">
                <a:solidFill>
                  <a:schemeClr val="tx1"/>
                </a:solidFill>
              </a:rPr>
              <a:t> 3</a:t>
            </a:r>
            <a:r>
              <a:rPr lang="en-US" dirty="0">
                <a:solidFill>
                  <a:schemeClr val="tx1"/>
                </a:solidFill>
              </a:rPr>
              <a:t>, William Clampitt</a:t>
            </a:r>
            <a:r>
              <a:rPr lang="en-US" baseline="30000" dirty="0">
                <a:solidFill>
                  <a:schemeClr val="tx1"/>
                </a:solidFill>
              </a:rPr>
              <a:t> 3</a:t>
            </a:r>
            <a:r>
              <a:rPr lang="en-US" dirty="0">
                <a:solidFill>
                  <a:schemeClr val="tx1"/>
                </a:solidFill>
              </a:rPr>
              <a:t>, Randy Gamage</a:t>
            </a:r>
            <a:r>
              <a:rPr lang="en-US" baseline="30000" dirty="0">
                <a:solidFill>
                  <a:schemeClr val="tx1"/>
                </a:solidFill>
              </a:rPr>
              <a:t>1</a:t>
            </a:r>
            <a:r>
              <a:rPr lang="en-US" dirty="0">
                <a:solidFill>
                  <a:schemeClr val="tx1"/>
                </a:solidFill>
              </a:rPr>
              <a:t>, Todd Satogata</a:t>
            </a:r>
            <a:r>
              <a:rPr lang="en-US" baseline="30000" dirty="0">
                <a:solidFill>
                  <a:schemeClr val="tx1"/>
                </a:solidFill>
              </a:rPr>
              <a:t>1</a:t>
            </a:r>
            <a:r>
              <a:rPr lang="en-US" dirty="0">
                <a:solidFill>
                  <a:schemeClr val="tx1"/>
                </a:solidFill>
              </a:rPr>
              <a:t>, Balša Terzić</a:t>
            </a:r>
            <a:r>
              <a:rPr lang="en-US" baseline="30000" dirty="0">
                <a:solidFill>
                  <a:schemeClr val="tx1"/>
                </a:solidFill>
              </a:rPr>
              <a:t> 4</a:t>
            </a:r>
            <a:endParaRPr lang="en-US" dirty="0">
              <a:solidFill>
                <a:schemeClr val="tx1"/>
              </a:solidFill>
            </a:endParaRPr>
          </a:p>
          <a:p>
            <a:endParaRPr lang="en-US" baseline="30000" dirty="0">
              <a:solidFill>
                <a:schemeClr val="tx1"/>
              </a:solidFill>
            </a:endParaRPr>
          </a:p>
          <a:p>
            <a:r>
              <a:rPr lang="en-US" baseline="30000" dirty="0">
                <a:solidFill>
                  <a:schemeClr val="tx1"/>
                </a:solidFill>
              </a:rPr>
              <a:t>1</a:t>
            </a:r>
            <a:r>
              <a:rPr lang="en-US" dirty="0">
                <a:solidFill>
                  <a:schemeClr val="tx1"/>
                </a:solidFill>
              </a:rPr>
              <a:t>Jefferson Lab, </a:t>
            </a:r>
            <a:r>
              <a:rPr lang="en-US" baseline="30000" dirty="0">
                <a:solidFill>
                  <a:schemeClr val="tx1"/>
                </a:solidFill>
              </a:rPr>
              <a:t>2</a:t>
            </a:r>
            <a:r>
              <a:rPr lang="en-US" dirty="0">
                <a:solidFill>
                  <a:schemeClr val="tx1"/>
                </a:solidFill>
              </a:rPr>
              <a:t>STFC, </a:t>
            </a:r>
            <a:r>
              <a:rPr lang="en-US" baseline="30000" dirty="0">
                <a:solidFill>
                  <a:schemeClr val="tx1"/>
                </a:solidFill>
              </a:rPr>
              <a:t>3</a:t>
            </a:r>
            <a:r>
              <a:rPr lang="en-US" dirty="0">
                <a:solidFill>
                  <a:schemeClr val="tx1"/>
                </a:solidFill>
              </a:rPr>
              <a:t>Lancaster University, </a:t>
            </a:r>
            <a:r>
              <a:rPr lang="en-US" baseline="30000" dirty="0">
                <a:solidFill>
                  <a:schemeClr val="tx1"/>
                </a:solidFill>
              </a:rPr>
              <a:t>4</a:t>
            </a:r>
            <a:r>
              <a:rPr lang="en-US" dirty="0">
                <a:solidFill>
                  <a:schemeClr val="tx1"/>
                </a:solidFill>
              </a:rPr>
              <a:t>ODU</a:t>
            </a:r>
          </a:p>
        </p:txBody>
      </p:sp>
    </p:spTree>
    <p:extLst>
      <p:ext uri="{BB962C8B-B14F-4D97-AF65-F5344CB8AC3E}">
        <p14:creationId xmlns:p14="http://schemas.microsoft.com/office/powerpoint/2010/main" val="31084865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1A4295-A7D6-A340-8914-BC2B6B5C5262}"/>
              </a:ext>
            </a:extLst>
          </p:cNvPr>
          <p:cNvSpPr>
            <a:spLocks noGrp="1"/>
          </p:cNvSpPr>
          <p:nvPr>
            <p:ph type="title"/>
          </p:nvPr>
        </p:nvSpPr>
        <p:spPr/>
        <p:txBody>
          <a:bodyPr/>
          <a:lstStyle/>
          <a:p>
            <a:r>
              <a:rPr lang="en-US" dirty="0"/>
              <a:t>Bringing the Four Bunches into the IP Simultaneously</a:t>
            </a:r>
          </a:p>
        </p:txBody>
      </p:sp>
      <p:sp>
        <p:nvSpPr>
          <p:cNvPr id="3" name="Slide Number Placeholder 2">
            <a:extLst>
              <a:ext uri="{FF2B5EF4-FFF2-40B4-BE49-F238E27FC236}">
                <a16:creationId xmlns:a16="http://schemas.microsoft.com/office/drawing/2014/main" id="{48C4D491-73DA-E441-97E4-380A5E96C139}"/>
              </a:ext>
            </a:extLst>
          </p:cNvPr>
          <p:cNvSpPr>
            <a:spLocks noGrp="1"/>
          </p:cNvSpPr>
          <p:nvPr>
            <p:ph type="sldNum" sz="quarter" idx="11"/>
          </p:nvPr>
        </p:nvSpPr>
        <p:spPr/>
        <p:txBody>
          <a:bodyPr/>
          <a:lstStyle/>
          <a:p>
            <a:fld id="{AB6DB490-BFBF-254D-A4B8-3EF9019ACE53}" type="slidenum">
              <a:rPr lang="en-US" smtClean="0"/>
              <a:pPr/>
              <a:t>10</a:t>
            </a:fld>
            <a:endParaRPr lang="en-US" dirty="0"/>
          </a:p>
        </p:txBody>
      </p:sp>
      <p:sp>
        <p:nvSpPr>
          <p:cNvPr id="25" name="Content Placeholder 24">
            <a:extLst>
              <a:ext uri="{FF2B5EF4-FFF2-40B4-BE49-F238E27FC236}">
                <a16:creationId xmlns:a16="http://schemas.microsoft.com/office/drawing/2014/main" id="{C521E06A-3E85-2E4F-80CC-45940730E783}"/>
              </a:ext>
            </a:extLst>
          </p:cNvPr>
          <p:cNvSpPr>
            <a:spLocks noGrp="1"/>
          </p:cNvSpPr>
          <p:nvPr>
            <p:ph sz="quarter" idx="12"/>
          </p:nvPr>
        </p:nvSpPr>
        <p:spPr/>
        <p:txBody>
          <a:bodyPr/>
          <a:lstStyle/>
          <a:p>
            <a:r>
              <a:rPr lang="en-US" dirty="0"/>
              <a:t>Inject </a:t>
            </a:r>
            <a:r>
              <a:rPr lang="en-US" dirty="0">
                <a:solidFill>
                  <a:srgbClr val="FF0000"/>
                </a:solidFill>
              </a:rPr>
              <a:t>electrons</a:t>
            </a:r>
            <a:r>
              <a:rPr lang="en-US" dirty="0"/>
              <a:t> into a bucket which accelerates the electrons</a:t>
            </a:r>
          </a:p>
          <a:p>
            <a:r>
              <a:rPr lang="en-US" dirty="0"/>
              <a:t>Inject </a:t>
            </a:r>
            <a:r>
              <a:rPr lang="en-US" dirty="0">
                <a:solidFill>
                  <a:srgbClr val="0432FF"/>
                </a:solidFill>
              </a:rPr>
              <a:t>positrons</a:t>
            </a:r>
            <a:r>
              <a:rPr lang="en-US" dirty="0"/>
              <a:t> into the bucket 𝜆</a:t>
            </a:r>
            <a:r>
              <a:rPr lang="en-US" baseline="-25000" dirty="0"/>
              <a:t>Linac</a:t>
            </a:r>
            <a:r>
              <a:rPr lang="en-US" dirty="0"/>
              <a:t>/2 behind the electrons which accelerates the positrons</a:t>
            </a:r>
          </a:p>
          <a:p>
            <a:r>
              <a:rPr lang="en-US" dirty="0"/>
              <a:t>Introduce a chicane for the electrons between the Linac and the Interaction Region to delay the electrons by 𝜆</a:t>
            </a:r>
            <a:r>
              <a:rPr lang="en-US" baseline="-25000" dirty="0"/>
              <a:t>Linac</a:t>
            </a:r>
            <a:r>
              <a:rPr lang="en-US" dirty="0"/>
              <a:t>/2</a:t>
            </a:r>
          </a:p>
          <a:p>
            <a:r>
              <a:rPr lang="en-US" dirty="0"/>
              <a:t>Do the same for the other linac</a:t>
            </a:r>
          </a:p>
          <a:p>
            <a:r>
              <a:rPr lang="en-US" dirty="0"/>
              <a:t>Collide with a small or zero crossing angle</a:t>
            </a:r>
          </a:p>
        </p:txBody>
      </p:sp>
      <p:sp>
        <p:nvSpPr>
          <p:cNvPr id="7" name="Footer Placeholder 6">
            <a:extLst>
              <a:ext uri="{FF2B5EF4-FFF2-40B4-BE49-F238E27FC236}">
                <a16:creationId xmlns:a16="http://schemas.microsoft.com/office/drawing/2014/main" id="{F7B05CB9-C2F4-CE8E-4C0C-896A3C1CDF3C}"/>
              </a:ext>
            </a:extLst>
          </p:cNvPr>
          <p:cNvSpPr>
            <a:spLocks noGrp="1"/>
          </p:cNvSpPr>
          <p:nvPr>
            <p:ph type="ftr" sz="quarter" idx="3"/>
          </p:nvPr>
        </p:nvSpPr>
        <p:spPr/>
        <p:txBody>
          <a:bodyPr/>
          <a:lstStyle/>
          <a:p>
            <a:r>
              <a:rPr lang="en-US"/>
              <a:t>Ghost Collider May 2025</a:t>
            </a:r>
            <a:endParaRPr lang="en-US" dirty="0"/>
          </a:p>
        </p:txBody>
      </p:sp>
      <p:grpSp>
        <p:nvGrpSpPr>
          <p:cNvPr id="19" name="Group 18">
            <a:extLst>
              <a:ext uri="{FF2B5EF4-FFF2-40B4-BE49-F238E27FC236}">
                <a16:creationId xmlns:a16="http://schemas.microsoft.com/office/drawing/2014/main" id="{58380566-02F6-A898-3F08-F8914F737E20}"/>
              </a:ext>
            </a:extLst>
          </p:cNvPr>
          <p:cNvGrpSpPr/>
          <p:nvPr/>
        </p:nvGrpSpPr>
        <p:grpSpPr>
          <a:xfrm>
            <a:off x="896113" y="2218402"/>
            <a:ext cx="9618066" cy="6350503"/>
            <a:chOff x="896113" y="1755263"/>
            <a:chExt cx="9618066" cy="6350503"/>
          </a:xfrm>
        </p:grpSpPr>
        <p:grpSp>
          <p:nvGrpSpPr>
            <p:cNvPr id="9" name="Group 8">
              <a:extLst>
                <a:ext uri="{FF2B5EF4-FFF2-40B4-BE49-F238E27FC236}">
                  <a16:creationId xmlns:a16="http://schemas.microsoft.com/office/drawing/2014/main" id="{AA05BC9A-85C7-164B-ABAC-394EC731F6F9}"/>
                </a:ext>
              </a:extLst>
            </p:cNvPr>
            <p:cNvGrpSpPr>
              <a:grpSpLocks noChangeAspect="1"/>
            </p:cNvGrpSpPr>
            <p:nvPr/>
          </p:nvGrpSpPr>
          <p:grpSpPr>
            <a:xfrm>
              <a:off x="896113" y="1755263"/>
              <a:ext cx="8550496" cy="6350503"/>
              <a:chOff x="5113007" y="1255392"/>
              <a:chExt cx="5561240" cy="4130366"/>
            </a:xfrm>
          </p:grpSpPr>
          <p:grpSp>
            <p:nvGrpSpPr>
              <p:cNvPr id="26" name="Group 25">
                <a:extLst>
                  <a:ext uri="{FF2B5EF4-FFF2-40B4-BE49-F238E27FC236}">
                    <a16:creationId xmlns:a16="http://schemas.microsoft.com/office/drawing/2014/main" id="{95E9B512-1B7A-D94B-8466-44609B7A48B4}"/>
                  </a:ext>
                </a:extLst>
              </p:cNvPr>
              <p:cNvGrpSpPr/>
              <p:nvPr/>
            </p:nvGrpSpPr>
            <p:grpSpPr>
              <a:xfrm>
                <a:off x="5113007" y="1255392"/>
                <a:ext cx="4423602" cy="4130366"/>
                <a:chOff x="5113007" y="1255392"/>
                <a:chExt cx="4423602" cy="4130366"/>
              </a:xfrm>
            </p:grpSpPr>
            <p:cxnSp>
              <p:nvCxnSpPr>
                <p:cNvPr id="24" name="Straight Connector 23">
                  <a:extLst>
                    <a:ext uri="{FF2B5EF4-FFF2-40B4-BE49-F238E27FC236}">
                      <a16:creationId xmlns:a16="http://schemas.microsoft.com/office/drawing/2014/main" id="{9EC8C776-3987-774C-892F-514020CDC3F0}"/>
                    </a:ext>
                  </a:extLst>
                </p:cNvPr>
                <p:cNvCxnSpPr>
                  <a:cxnSpLocks/>
                </p:cNvCxnSpPr>
                <p:nvPr/>
              </p:nvCxnSpPr>
              <p:spPr>
                <a:xfrm flipV="1">
                  <a:off x="6043502" y="3370527"/>
                  <a:ext cx="2362905" cy="262142"/>
                </a:xfrm>
                <a:prstGeom prst="line">
                  <a:avLst/>
                </a:prstGeom>
                <a:ln w="28575">
                  <a:solidFill>
                    <a:srgbClr val="0432FF"/>
                  </a:solidFill>
                </a:ln>
                <a:effectLst/>
              </p:spPr>
              <p:style>
                <a:lnRef idx="2">
                  <a:schemeClr val="accent1"/>
                </a:lnRef>
                <a:fillRef idx="0">
                  <a:schemeClr val="accent1"/>
                </a:fillRef>
                <a:effectRef idx="1">
                  <a:schemeClr val="accent1"/>
                </a:effectRef>
                <a:fontRef idx="minor">
                  <a:schemeClr val="tx1"/>
                </a:fontRef>
              </p:style>
            </p:cxnSp>
            <p:grpSp>
              <p:nvGrpSpPr>
                <p:cNvPr id="14" name="Group 13">
                  <a:extLst>
                    <a:ext uri="{FF2B5EF4-FFF2-40B4-BE49-F238E27FC236}">
                      <a16:creationId xmlns:a16="http://schemas.microsoft.com/office/drawing/2014/main" id="{DDFA9F3C-4A1C-4F43-A52E-0A2847F339EB}"/>
                    </a:ext>
                  </a:extLst>
                </p:cNvPr>
                <p:cNvGrpSpPr>
                  <a:grpSpLocks noChangeAspect="1"/>
                </p:cNvGrpSpPr>
                <p:nvPr/>
              </p:nvGrpSpPr>
              <p:grpSpPr>
                <a:xfrm rot="21210294">
                  <a:off x="5113007" y="1255392"/>
                  <a:ext cx="4423602" cy="4130366"/>
                  <a:chOff x="7386056" y="662542"/>
                  <a:chExt cx="5485452" cy="5121838"/>
                </a:xfrm>
              </p:grpSpPr>
              <p:sp>
                <p:nvSpPr>
                  <p:cNvPr id="15" name="Arc 14">
                    <a:extLst>
                      <a:ext uri="{FF2B5EF4-FFF2-40B4-BE49-F238E27FC236}">
                        <a16:creationId xmlns:a16="http://schemas.microsoft.com/office/drawing/2014/main" id="{C86D5B7C-402D-3A46-A7B8-B31163071A71}"/>
                      </a:ext>
                    </a:extLst>
                  </p:cNvPr>
                  <p:cNvSpPr>
                    <a:spLocks noChangeAspect="1"/>
                  </p:cNvSpPr>
                  <p:nvPr/>
                </p:nvSpPr>
                <p:spPr>
                  <a:xfrm rot="9298897">
                    <a:off x="10101222" y="662542"/>
                    <a:ext cx="2770286" cy="2775676"/>
                  </a:xfrm>
                  <a:prstGeom prst="arc">
                    <a:avLst>
                      <a:gd name="adj1" fmla="val 17792142"/>
                      <a:gd name="adj2" fmla="val 19501347"/>
                    </a:avLst>
                  </a:prstGeom>
                  <a:ln w="28575">
                    <a:solidFill>
                      <a:srgbClr val="FF26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solidFill>
                        <a:srgbClr val="0432FF"/>
                      </a:solidFill>
                    </a:endParaRPr>
                  </a:p>
                </p:txBody>
              </p:sp>
              <p:sp>
                <p:nvSpPr>
                  <p:cNvPr id="16" name="Arc 15">
                    <a:extLst>
                      <a:ext uri="{FF2B5EF4-FFF2-40B4-BE49-F238E27FC236}">
                        <a16:creationId xmlns:a16="http://schemas.microsoft.com/office/drawing/2014/main" id="{86FEDCCF-9DAE-9949-AEED-27B6FAE2440A}"/>
                      </a:ext>
                    </a:extLst>
                  </p:cNvPr>
                  <p:cNvSpPr>
                    <a:spLocks noChangeAspect="1"/>
                  </p:cNvSpPr>
                  <p:nvPr/>
                </p:nvSpPr>
                <p:spPr>
                  <a:xfrm rot="7216865">
                    <a:off x="7388751" y="662542"/>
                    <a:ext cx="2770286" cy="2775676"/>
                  </a:xfrm>
                  <a:prstGeom prst="arc">
                    <a:avLst>
                      <a:gd name="adj1" fmla="val 17792142"/>
                      <a:gd name="adj2" fmla="val 19501347"/>
                    </a:avLst>
                  </a:prstGeom>
                  <a:ln w="28575">
                    <a:solidFill>
                      <a:srgbClr val="FF26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solidFill>
                        <a:srgbClr val="0432FF"/>
                      </a:solidFill>
                    </a:endParaRPr>
                  </a:p>
                </p:txBody>
              </p:sp>
              <p:sp>
                <p:nvSpPr>
                  <p:cNvPr id="17" name="Arc 16">
                    <a:extLst>
                      <a:ext uri="{FF2B5EF4-FFF2-40B4-BE49-F238E27FC236}">
                        <a16:creationId xmlns:a16="http://schemas.microsoft.com/office/drawing/2014/main" id="{F1634CC4-4A41-0F40-A284-D639862A0E98}"/>
                      </a:ext>
                    </a:extLst>
                  </p:cNvPr>
                  <p:cNvSpPr>
                    <a:spLocks noChangeAspect="1"/>
                  </p:cNvSpPr>
                  <p:nvPr/>
                </p:nvSpPr>
                <p:spPr>
                  <a:xfrm rot="18042798">
                    <a:off x="8865357" y="3008175"/>
                    <a:ext cx="2770286" cy="2775676"/>
                  </a:xfrm>
                  <a:prstGeom prst="arc">
                    <a:avLst>
                      <a:gd name="adj1" fmla="val 17792142"/>
                      <a:gd name="adj2" fmla="val 19501347"/>
                    </a:avLst>
                  </a:prstGeom>
                  <a:ln w="28575">
                    <a:solidFill>
                      <a:srgbClr val="FF26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solidFill>
                        <a:srgbClr val="0432FF"/>
                      </a:solidFill>
                    </a:endParaRPr>
                  </a:p>
                </p:txBody>
              </p:sp>
              <p:sp>
                <p:nvSpPr>
                  <p:cNvPr id="18" name="Arc 17">
                    <a:extLst>
                      <a:ext uri="{FF2B5EF4-FFF2-40B4-BE49-F238E27FC236}">
                        <a16:creationId xmlns:a16="http://schemas.microsoft.com/office/drawing/2014/main" id="{8624CD1B-B20E-D24F-8D8E-6887AC244A16}"/>
                      </a:ext>
                    </a:extLst>
                  </p:cNvPr>
                  <p:cNvSpPr>
                    <a:spLocks noChangeAspect="1"/>
                  </p:cNvSpPr>
                  <p:nvPr/>
                </p:nvSpPr>
                <p:spPr>
                  <a:xfrm rot="20325250">
                    <a:off x="8636799" y="3008704"/>
                    <a:ext cx="2770286" cy="2775676"/>
                  </a:xfrm>
                  <a:prstGeom prst="arc">
                    <a:avLst>
                      <a:gd name="adj1" fmla="val 17792142"/>
                      <a:gd name="adj2" fmla="val 19501347"/>
                    </a:avLst>
                  </a:prstGeom>
                  <a:ln w="28575">
                    <a:solidFill>
                      <a:srgbClr val="FF26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solidFill>
                        <a:srgbClr val="0432FF"/>
                      </a:solidFill>
                    </a:endParaRPr>
                  </a:p>
                </p:txBody>
              </p:sp>
            </p:grpSp>
          </p:grpSp>
          <p:grpSp>
            <p:nvGrpSpPr>
              <p:cNvPr id="4" name="Group 3">
                <a:extLst>
                  <a:ext uri="{FF2B5EF4-FFF2-40B4-BE49-F238E27FC236}">
                    <a16:creationId xmlns:a16="http://schemas.microsoft.com/office/drawing/2014/main" id="{1D41E8EE-7990-FA47-B423-45435411F07A}"/>
                  </a:ext>
                </a:extLst>
              </p:cNvPr>
              <p:cNvGrpSpPr/>
              <p:nvPr/>
            </p:nvGrpSpPr>
            <p:grpSpPr>
              <a:xfrm>
                <a:off x="5836313" y="2411645"/>
                <a:ext cx="4837934" cy="1408750"/>
                <a:chOff x="5836313" y="2411645"/>
                <a:chExt cx="4837934" cy="1408750"/>
              </a:xfrm>
            </p:grpSpPr>
            <p:sp>
              <p:nvSpPr>
                <p:cNvPr id="45" name="TextBox 44">
                  <a:extLst>
                    <a:ext uri="{FF2B5EF4-FFF2-40B4-BE49-F238E27FC236}">
                      <a16:creationId xmlns:a16="http://schemas.microsoft.com/office/drawing/2014/main" id="{5408E4BD-04D6-774B-877A-E57A9BBC3493}"/>
                    </a:ext>
                  </a:extLst>
                </p:cNvPr>
                <p:cNvSpPr txBox="1"/>
                <p:nvPr/>
              </p:nvSpPr>
              <p:spPr>
                <a:xfrm>
                  <a:off x="9711622" y="3450749"/>
                  <a:ext cx="432885" cy="240213"/>
                </a:xfrm>
                <a:prstGeom prst="rect">
                  <a:avLst/>
                </a:prstGeom>
                <a:noFill/>
              </p:spPr>
              <p:txBody>
                <a:bodyPr wrap="none" rtlCol="0">
                  <a:spAutoFit/>
                </a:bodyPr>
                <a:lstStyle/>
                <a:p>
                  <a:r>
                    <a:rPr lang="en-US" dirty="0">
                      <a:solidFill>
                        <a:schemeClr val="bg1">
                          <a:lumMod val="50000"/>
                        </a:schemeClr>
                      </a:solidFill>
                    </a:rPr>
                    <a:t>Linac</a:t>
                  </a:r>
                </a:p>
              </p:txBody>
            </p:sp>
            <p:sp>
              <p:nvSpPr>
                <p:cNvPr id="62" name="Oval 61">
                  <a:extLst>
                    <a:ext uri="{FF2B5EF4-FFF2-40B4-BE49-F238E27FC236}">
                      <a16:creationId xmlns:a16="http://schemas.microsoft.com/office/drawing/2014/main" id="{C3719E0D-0EAA-8949-BD19-2EDD0A995A18}"/>
                    </a:ext>
                  </a:extLst>
                </p:cNvPr>
                <p:cNvSpPr/>
                <p:nvPr/>
              </p:nvSpPr>
              <p:spPr>
                <a:xfrm>
                  <a:off x="9037174" y="2426667"/>
                  <a:ext cx="736052" cy="734130"/>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7" name="TextBox 46">
                  <a:extLst>
                    <a:ext uri="{FF2B5EF4-FFF2-40B4-BE49-F238E27FC236}">
                      <a16:creationId xmlns:a16="http://schemas.microsoft.com/office/drawing/2014/main" id="{B64F458D-6E0A-044E-820E-8385D329C4BE}"/>
                    </a:ext>
                  </a:extLst>
                </p:cNvPr>
                <p:cNvSpPr txBox="1"/>
                <p:nvPr/>
              </p:nvSpPr>
              <p:spPr>
                <a:xfrm>
                  <a:off x="9180657" y="2694639"/>
                  <a:ext cx="473237" cy="240214"/>
                </a:xfrm>
                <a:prstGeom prst="rect">
                  <a:avLst/>
                </a:prstGeom>
                <a:noFill/>
              </p:spPr>
              <p:txBody>
                <a:bodyPr wrap="square" rtlCol="0">
                  <a:spAutoFit/>
                </a:bodyPr>
                <a:lstStyle/>
                <a:p>
                  <a:r>
                    <a:rPr lang="en-US" dirty="0">
                      <a:solidFill>
                        <a:srgbClr val="FF0000"/>
                      </a:solidFill>
                    </a:rPr>
                    <a:t>← e-</a:t>
                  </a:r>
                </a:p>
              </p:txBody>
            </p:sp>
            <p:sp>
              <p:nvSpPr>
                <p:cNvPr id="61" name="Oval 60">
                  <a:extLst>
                    <a:ext uri="{FF2B5EF4-FFF2-40B4-BE49-F238E27FC236}">
                      <a16:creationId xmlns:a16="http://schemas.microsoft.com/office/drawing/2014/main" id="{6B6F0287-9A91-9942-82D6-16B350177716}"/>
                    </a:ext>
                  </a:extLst>
                </p:cNvPr>
                <p:cNvSpPr/>
                <p:nvPr/>
              </p:nvSpPr>
              <p:spPr>
                <a:xfrm>
                  <a:off x="9938195" y="2411645"/>
                  <a:ext cx="736052" cy="734130"/>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9" name="TextBox 48">
                  <a:extLst>
                    <a:ext uri="{FF2B5EF4-FFF2-40B4-BE49-F238E27FC236}">
                      <a16:creationId xmlns:a16="http://schemas.microsoft.com/office/drawing/2014/main" id="{11CC5768-2407-D740-AC59-AB2895055022}"/>
                    </a:ext>
                  </a:extLst>
                </p:cNvPr>
                <p:cNvSpPr txBox="1"/>
                <p:nvPr/>
              </p:nvSpPr>
              <p:spPr>
                <a:xfrm>
                  <a:off x="10074717" y="2693008"/>
                  <a:ext cx="467263" cy="240214"/>
                </a:xfrm>
                <a:prstGeom prst="rect">
                  <a:avLst/>
                </a:prstGeom>
                <a:noFill/>
              </p:spPr>
              <p:txBody>
                <a:bodyPr wrap="square" rtlCol="0">
                  <a:spAutoFit/>
                </a:bodyPr>
                <a:lstStyle/>
                <a:p>
                  <a:r>
                    <a:rPr lang="en-US" dirty="0">
                      <a:solidFill>
                        <a:srgbClr val="0432FF"/>
                      </a:solidFill>
                    </a:rPr>
                    <a:t>← e+</a:t>
                  </a:r>
                </a:p>
              </p:txBody>
            </p:sp>
            <p:pic>
              <p:nvPicPr>
                <p:cNvPr id="10" name="Graphic 9" descr="Star">
                  <a:extLst>
                    <a:ext uri="{FF2B5EF4-FFF2-40B4-BE49-F238E27FC236}">
                      <a16:creationId xmlns:a16="http://schemas.microsoft.com/office/drawing/2014/main" id="{3B4181CA-68E0-6841-9E85-C54E6B7FBAD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836313" y="3406017"/>
                  <a:ext cx="414378" cy="414378"/>
                </a:xfrm>
                <a:prstGeom prst="rect">
                  <a:avLst/>
                </a:prstGeom>
              </p:spPr>
            </p:pic>
          </p:grpSp>
        </p:grpSp>
        <p:sp>
          <p:nvSpPr>
            <p:cNvPr id="5" name="TextBox 4">
              <a:extLst>
                <a:ext uri="{FF2B5EF4-FFF2-40B4-BE49-F238E27FC236}">
                  <a16:creationId xmlns:a16="http://schemas.microsoft.com/office/drawing/2014/main" id="{568298D4-8476-ED3E-C4A8-86FE4FDA43A4}"/>
                </a:ext>
              </a:extLst>
            </p:cNvPr>
            <p:cNvSpPr txBox="1"/>
            <p:nvPr/>
          </p:nvSpPr>
          <p:spPr>
            <a:xfrm>
              <a:off x="6499948" y="3050877"/>
              <a:ext cx="3336683" cy="369332"/>
            </a:xfrm>
            <a:prstGeom prst="rect">
              <a:avLst/>
            </a:prstGeom>
            <a:noFill/>
          </p:spPr>
          <p:txBody>
            <a:bodyPr wrap="none" rtlCol="0">
              <a:spAutoFit/>
            </a:bodyPr>
            <a:lstStyle/>
            <a:p>
              <a:r>
                <a:rPr lang="en-US" dirty="0"/>
                <a:t>Arrows indicate change in energy</a:t>
              </a:r>
            </a:p>
          </p:txBody>
        </p:sp>
        <p:pic>
          <p:nvPicPr>
            <p:cNvPr id="6" name="Picture 5">
              <a:extLst>
                <a:ext uri="{FF2B5EF4-FFF2-40B4-BE49-F238E27FC236}">
                  <a16:creationId xmlns:a16="http://schemas.microsoft.com/office/drawing/2014/main" id="{00A291C8-AD44-328A-84B5-A55805919599}"/>
                </a:ext>
              </a:extLst>
            </p:cNvPr>
            <p:cNvPicPr>
              <a:picLocks noChangeAspect="1"/>
            </p:cNvPicPr>
            <p:nvPr/>
          </p:nvPicPr>
          <p:blipFill>
            <a:blip r:embed="rId4"/>
            <a:srcRect l="8686" t="2646" r="10275"/>
            <a:stretch/>
          </p:blipFill>
          <p:spPr>
            <a:xfrm flipV="1">
              <a:off x="8686852" y="4889855"/>
              <a:ext cx="914400" cy="172028"/>
            </a:xfrm>
            <a:prstGeom prst="rect">
              <a:avLst/>
            </a:prstGeom>
          </p:spPr>
        </p:pic>
        <p:pic>
          <p:nvPicPr>
            <p:cNvPr id="8" name="Picture 7">
              <a:extLst>
                <a:ext uri="{FF2B5EF4-FFF2-40B4-BE49-F238E27FC236}">
                  <a16:creationId xmlns:a16="http://schemas.microsoft.com/office/drawing/2014/main" id="{7777982A-0514-AEB0-7434-C4558D829D02}"/>
                </a:ext>
              </a:extLst>
            </p:cNvPr>
            <p:cNvPicPr>
              <a:picLocks noChangeAspect="1"/>
            </p:cNvPicPr>
            <p:nvPr/>
          </p:nvPicPr>
          <p:blipFill>
            <a:blip r:embed="rId4"/>
            <a:srcRect l="8686" t="2646" r="10275"/>
            <a:stretch/>
          </p:blipFill>
          <p:spPr>
            <a:xfrm flipV="1">
              <a:off x="7772452" y="4899347"/>
              <a:ext cx="914400" cy="172028"/>
            </a:xfrm>
            <a:prstGeom prst="rect">
              <a:avLst/>
            </a:prstGeom>
          </p:spPr>
        </p:pic>
        <p:pic>
          <p:nvPicPr>
            <p:cNvPr id="11" name="Picture 10">
              <a:extLst>
                <a:ext uri="{FF2B5EF4-FFF2-40B4-BE49-F238E27FC236}">
                  <a16:creationId xmlns:a16="http://schemas.microsoft.com/office/drawing/2014/main" id="{B36CF938-E12B-120E-BCFC-BCCB6C620EC1}"/>
                </a:ext>
              </a:extLst>
            </p:cNvPr>
            <p:cNvPicPr>
              <a:picLocks noChangeAspect="1"/>
            </p:cNvPicPr>
            <p:nvPr/>
          </p:nvPicPr>
          <p:blipFill>
            <a:blip r:embed="rId4"/>
            <a:srcRect l="8686" t="2646" r="10275"/>
            <a:stretch/>
          </p:blipFill>
          <p:spPr>
            <a:xfrm flipV="1">
              <a:off x="6870135" y="4912532"/>
              <a:ext cx="914400" cy="172028"/>
            </a:xfrm>
            <a:prstGeom prst="rect">
              <a:avLst/>
            </a:prstGeom>
          </p:spPr>
        </p:pic>
        <p:pic>
          <p:nvPicPr>
            <p:cNvPr id="12" name="Picture 11">
              <a:extLst>
                <a:ext uri="{FF2B5EF4-FFF2-40B4-BE49-F238E27FC236}">
                  <a16:creationId xmlns:a16="http://schemas.microsoft.com/office/drawing/2014/main" id="{318AB569-DE64-09C7-21EA-3E1028BF05AF}"/>
                </a:ext>
              </a:extLst>
            </p:cNvPr>
            <p:cNvPicPr>
              <a:picLocks noChangeAspect="1"/>
            </p:cNvPicPr>
            <p:nvPr/>
          </p:nvPicPr>
          <p:blipFill>
            <a:blip r:embed="rId4"/>
            <a:srcRect l="8686" t="2646" r="10275"/>
            <a:stretch/>
          </p:blipFill>
          <p:spPr>
            <a:xfrm flipV="1">
              <a:off x="5955735" y="4912532"/>
              <a:ext cx="914400" cy="172028"/>
            </a:xfrm>
            <a:prstGeom prst="rect">
              <a:avLst/>
            </a:prstGeom>
          </p:spPr>
        </p:pic>
        <p:pic>
          <p:nvPicPr>
            <p:cNvPr id="13" name="Picture 12">
              <a:extLst>
                <a:ext uri="{FF2B5EF4-FFF2-40B4-BE49-F238E27FC236}">
                  <a16:creationId xmlns:a16="http://schemas.microsoft.com/office/drawing/2014/main" id="{0B1DC5D7-F2AA-4DA4-4F49-25298F63AC52}"/>
                </a:ext>
              </a:extLst>
            </p:cNvPr>
            <p:cNvPicPr>
              <a:picLocks noChangeAspect="1"/>
            </p:cNvPicPr>
            <p:nvPr/>
          </p:nvPicPr>
          <p:blipFill>
            <a:blip r:embed="rId4"/>
            <a:srcRect l="8686" t="2646" r="10275"/>
            <a:stretch/>
          </p:blipFill>
          <p:spPr>
            <a:xfrm flipV="1">
              <a:off x="9599779" y="4889855"/>
              <a:ext cx="914400" cy="172028"/>
            </a:xfrm>
            <a:prstGeom prst="rect">
              <a:avLst/>
            </a:prstGeom>
          </p:spPr>
        </p:pic>
      </p:grpSp>
    </p:spTree>
    <p:extLst>
      <p:ext uri="{BB962C8B-B14F-4D97-AF65-F5344CB8AC3E}">
        <p14:creationId xmlns:p14="http://schemas.microsoft.com/office/powerpoint/2010/main" val="13780024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1A4295-A7D6-A340-8914-BC2B6B5C5262}"/>
              </a:ext>
            </a:extLst>
          </p:cNvPr>
          <p:cNvSpPr>
            <a:spLocks noGrp="1"/>
          </p:cNvSpPr>
          <p:nvPr>
            <p:ph type="title"/>
          </p:nvPr>
        </p:nvSpPr>
        <p:spPr/>
        <p:txBody>
          <a:bodyPr/>
          <a:lstStyle/>
          <a:p>
            <a:r>
              <a:rPr lang="en-US" dirty="0"/>
              <a:t>Linac and Chicane Layout</a:t>
            </a:r>
          </a:p>
        </p:txBody>
      </p:sp>
      <p:sp>
        <p:nvSpPr>
          <p:cNvPr id="3" name="Slide Number Placeholder 2">
            <a:extLst>
              <a:ext uri="{FF2B5EF4-FFF2-40B4-BE49-F238E27FC236}">
                <a16:creationId xmlns:a16="http://schemas.microsoft.com/office/drawing/2014/main" id="{48C4D491-73DA-E441-97E4-380A5E96C139}"/>
              </a:ext>
            </a:extLst>
          </p:cNvPr>
          <p:cNvSpPr>
            <a:spLocks noGrp="1"/>
          </p:cNvSpPr>
          <p:nvPr>
            <p:ph type="sldNum" sz="quarter" idx="11"/>
          </p:nvPr>
        </p:nvSpPr>
        <p:spPr/>
        <p:txBody>
          <a:bodyPr/>
          <a:lstStyle/>
          <a:p>
            <a:fld id="{AB6DB490-BFBF-254D-A4B8-3EF9019ACE53}" type="slidenum">
              <a:rPr lang="en-US" smtClean="0"/>
              <a:t>11</a:t>
            </a:fld>
            <a:endParaRPr lang="en-US" dirty="0"/>
          </a:p>
        </p:txBody>
      </p:sp>
      <p:sp>
        <p:nvSpPr>
          <p:cNvPr id="25" name="Content Placeholder 24">
            <a:extLst>
              <a:ext uri="{FF2B5EF4-FFF2-40B4-BE49-F238E27FC236}">
                <a16:creationId xmlns:a16="http://schemas.microsoft.com/office/drawing/2014/main" id="{98B4A1B7-70A2-4C57-EC3B-88A9630C8B51}"/>
              </a:ext>
            </a:extLst>
          </p:cNvPr>
          <p:cNvSpPr>
            <a:spLocks noGrp="1"/>
          </p:cNvSpPr>
          <p:nvPr>
            <p:ph sz="quarter" idx="12"/>
          </p:nvPr>
        </p:nvSpPr>
        <p:spPr/>
        <p:txBody>
          <a:bodyPr/>
          <a:lstStyle/>
          <a:p>
            <a:r>
              <a:rPr lang="en-US" dirty="0"/>
              <a:t>After collision, send the electrons through the opposite chicane to delay them by 𝜆/2</a:t>
            </a:r>
          </a:p>
          <a:p>
            <a:pPr lvl="1"/>
            <a:r>
              <a:rPr lang="en-US" dirty="0"/>
              <a:t>Requires a total of four chicanes</a:t>
            </a:r>
          </a:p>
          <a:p>
            <a:pPr lvl="1"/>
            <a:r>
              <a:rPr lang="en-US" dirty="0">
                <a:solidFill>
                  <a:srgbClr val="0432FF"/>
                </a:solidFill>
              </a:rPr>
              <a:t>This layout returns the order of the bunches to its initial state</a:t>
            </a:r>
          </a:p>
        </p:txBody>
      </p:sp>
      <p:sp>
        <p:nvSpPr>
          <p:cNvPr id="21" name="Footer Placeholder 20">
            <a:extLst>
              <a:ext uri="{FF2B5EF4-FFF2-40B4-BE49-F238E27FC236}">
                <a16:creationId xmlns:a16="http://schemas.microsoft.com/office/drawing/2014/main" id="{768D25CB-F792-AC61-6F84-FD4EC311B920}"/>
              </a:ext>
            </a:extLst>
          </p:cNvPr>
          <p:cNvSpPr>
            <a:spLocks noGrp="1"/>
          </p:cNvSpPr>
          <p:nvPr>
            <p:ph type="ftr" sz="quarter" idx="3"/>
          </p:nvPr>
        </p:nvSpPr>
        <p:spPr/>
        <p:txBody>
          <a:bodyPr/>
          <a:lstStyle/>
          <a:p>
            <a:r>
              <a:rPr lang="en-US"/>
              <a:t>Ghost Collider May 2025</a:t>
            </a:r>
            <a:endParaRPr lang="en-US" dirty="0"/>
          </a:p>
        </p:txBody>
      </p:sp>
      <p:sp>
        <p:nvSpPr>
          <p:cNvPr id="4" name="TextBox 3">
            <a:extLst>
              <a:ext uri="{FF2B5EF4-FFF2-40B4-BE49-F238E27FC236}">
                <a16:creationId xmlns:a16="http://schemas.microsoft.com/office/drawing/2014/main" id="{29F30D0B-E1CF-1B43-B5DC-35293C120966}"/>
              </a:ext>
            </a:extLst>
          </p:cNvPr>
          <p:cNvSpPr txBox="1"/>
          <p:nvPr/>
        </p:nvSpPr>
        <p:spPr>
          <a:xfrm>
            <a:off x="801756" y="5658678"/>
            <a:ext cx="10588488" cy="646331"/>
          </a:xfrm>
          <a:prstGeom prst="rect">
            <a:avLst/>
          </a:prstGeom>
          <a:noFill/>
        </p:spPr>
        <p:txBody>
          <a:bodyPr wrap="square" rtlCol="0">
            <a:spAutoFit/>
          </a:bodyPr>
          <a:lstStyle/>
          <a:p>
            <a:r>
              <a:rPr lang="en-US" dirty="0">
                <a:solidFill>
                  <a:srgbClr val="7030A0"/>
                </a:solidFill>
              </a:rPr>
              <a:t>Alex Bogacz proposed a different layout in the muon collider  for a similar purpose: </a:t>
            </a:r>
            <a:r>
              <a:rPr lang="en-US" dirty="0">
                <a:solidFill>
                  <a:srgbClr val="7030A0"/>
                </a:solidFill>
                <a:hlinkClick r:id="rId2">
                  <a:extLst>
                    <a:ext uri="{A12FA001-AC4F-418D-AE19-62706E023703}">
                      <ahyp:hlinkClr xmlns:ahyp="http://schemas.microsoft.com/office/drawing/2018/hyperlinkcolor" val="tx"/>
                    </a:ext>
                  </a:extLst>
                </a:hlinkClick>
              </a:rPr>
              <a:t>https://indico.fnal.gov/event/8903/contributions/110580/attachments/71967/86347/Acceleration_NF_MC.pdf</a:t>
            </a:r>
            <a:r>
              <a:rPr lang="en-US" dirty="0">
                <a:solidFill>
                  <a:srgbClr val="7030A0"/>
                </a:solidFill>
              </a:rPr>
              <a:t>  </a:t>
            </a:r>
          </a:p>
        </p:txBody>
      </p:sp>
      <p:grpSp>
        <p:nvGrpSpPr>
          <p:cNvPr id="43" name="Group 42">
            <a:extLst>
              <a:ext uri="{FF2B5EF4-FFF2-40B4-BE49-F238E27FC236}">
                <a16:creationId xmlns:a16="http://schemas.microsoft.com/office/drawing/2014/main" id="{3AE2FCF1-4C52-58B1-4691-3276568F8826}"/>
              </a:ext>
            </a:extLst>
          </p:cNvPr>
          <p:cNvGrpSpPr/>
          <p:nvPr/>
        </p:nvGrpSpPr>
        <p:grpSpPr>
          <a:xfrm>
            <a:off x="761309" y="1483764"/>
            <a:ext cx="10665677" cy="4870708"/>
            <a:chOff x="693395" y="1255390"/>
            <a:chExt cx="10665677" cy="4870708"/>
          </a:xfrm>
        </p:grpSpPr>
        <p:cxnSp>
          <p:nvCxnSpPr>
            <p:cNvPr id="52" name="Straight Connector 51">
              <a:extLst>
                <a:ext uri="{FF2B5EF4-FFF2-40B4-BE49-F238E27FC236}">
                  <a16:creationId xmlns:a16="http://schemas.microsoft.com/office/drawing/2014/main" id="{BA4DB6FE-C827-BAC6-0722-E8FA93516AF6}"/>
                </a:ext>
              </a:extLst>
            </p:cNvPr>
            <p:cNvCxnSpPr>
              <a:cxnSpLocks/>
            </p:cNvCxnSpPr>
            <p:nvPr/>
          </p:nvCxnSpPr>
          <p:spPr>
            <a:xfrm flipV="1">
              <a:off x="3649765" y="3621266"/>
              <a:ext cx="2384882" cy="254059"/>
            </a:xfrm>
            <a:prstGeom prst="line">
              <a:avLst/>
            </a:prstGeom>
            <a:ln w="1587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67" name="Straight Connector 66">
              <a:extLst>
                <a:ext uri="{FF2B5EF4-FFF2-40B4-BE49-F238E27FC236}">
                  <a16:creationId xmlns:a16="http://schemas.microsoft.com/office/drawing/2014/main" id="{93945C5F-9002-C51F-4D0D-91AF369A7F42}"/>
                </a:ext>
              </a:extLst>
            </p:cNvPr>
            <p:cNvCxnSpPr>
              <a:cxnSpLocks/>
            </p:cNvCxnSpPr>
            <p:nvPr/>
          </p:nvCxnSpPr>
          <p:spPr>
            <a:xfrm flipV="1">
              <a:off x="6043502" y="3370527"/>
              <a:ext cx="2362905" cy="262142"/>
            </a:xfrm>
            <a:prstGeom prst="line">
              <a:avLst/>
            </a:prstGeom>
            <a:ln w="15875">
              <a:solidFill>
                <a:srgbClr val="0432FF"/>
              </a:solidFill>
            </a:ln>
            <a:effectLst/>
          </p:spPr>
          <p:style>
            <a:lnRef idx="2">
              <a:schemeClr val="accent1"/>
            </a:lnRef>
            <a:fillRef idx="0">
              <a:schemeClr val="accent1"/>
            </a:fillRef>
            <a:effectRef idx="1">
              <a:schemeClr val="accent1"/>
            </a:effectRef>
            <a:fontRef idx="minor">
              <a:schemeClr val="tx1"/>
            </a:fontRef>
          </p:style>
        </p:cxnSp>
        <p:grpSp>
          <p:nvGrpSpPr>
            <p:cNvPr id="68" name="Group 67">
              <a:extLst>
                <a:ext uri="{FF2B5EF4-FFF2-40B4-BE49-F238E27FC236}">
                  <a16:creationId xmlns:a16="http://schemas.microsoft.com/office/drawing/2014/main" id="{3685E4A5-3BA5-83CD-2B5D-F38BF603FB04}"/>
                </a:ext>
              </a:extLst>
            </p:cNvPr>
            <p:cNvGrpSpPr>
              <a:grpSpLocks noChangeAspect="1"/>
            </p:cNvGrpSpPr>
            <p:nvPr/>
          </p:nvGrpSpPr>
          <p:grpSpPr>
            <a:xfrm rot="21210294">
              <a:off x="5113008" y="1255390"/>
              <a:ext cx="4423602" cy="4130366"/>
              <a:chOff x="7386056" y="662542"/>
              <a:chExt cx="5485452" cy="5121838"/>
            </a:xfrm>
          </p:grpSpPr>
          <p:sp>
            <p:nvSpPr>
              <p:cNvPr id="124" name="Arc 123">
                <a:extLst>
                  <a:ext uri="{FF2B5EF4-FFF2-40B4-BE49-F238E27FC236}">
                    <a16:creationId xmlns:a16="http://schemas.microsoft.com/office/drawing/2014/main" id="{2EFC4ADB-9B0F-40CC-D7B1-5898D4D6597B}"/>
                  </a:ext>
                </a:extLst>
              </p:cNvPr>
              <p:cNvSpPr>
                <a:spLocks noChangeAspect="1"/>
              </p:cNvSpPr>
              <p:nvPr/>
            </p:nvSpPr>
            <p:spPr>
              <a:xfrm rot="9298897">
                <a:off x="10101222" y="662542"/>
                <a:ext cx="2770286" cy="2775676"/>
              </a:xfrm>
              <a:prstGeom prst="arc">
                <a:avLst>
                  <a:gd name="adj1" fmla="val 17792142"/>
                  <a:gd name="adj2" fmla="val 19501347"/>
                </a:avLst>
              </a:prstGeom>
              <a:ln w="19050">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en-US" dirty="0">
                  <a:solidFill>
                    <a:srgbClr val="0432FF"/>
                  </a:solidFill>
                </a:endParaRPr>
              </a:p>
            </p:txBody>
          </p:sp>
          <p:sp>
            <p:nvSpPr>
              <p:cNvPr id="125" name="Arc 124">
                <a:extLst>
                  <a:ext uri="{FF2B5EF4-FFF2-40B4-BE49-F238E27FC236}">
                    <a16:creationId xmlns:a16="http://schemas.microsoft.com/office/drawing/2014/main" id="{BC9845EB-FB10-3AE1-63EA-9E89A594BDB2}"/>
                  </a:ext>
                </a:extLst>
              </p:cNvPr>
              <p:cNvSpPr>
                <a:spLocks noChangeAspect="1"/>
              </p:cNvSpPr>
              <p:nvPr/>
            </p:nvSpPr>
            <p:spPr>
              <a:xfrm rot="7216865">
                <a:off x="7388751" y="662542"/>
                <a:ext cx="2770286" cy="2775676"/>
              </a:xfrm>
              <a:prstGeom prst="arc">
                <a:avLst>
                  <a:gd name="adj1" fmla="val 17792142"/>
                  <a:gd name="adj2" fmla="val 19501347"/>
                </a:avLst>
              </a:prstGeom>
              <a:ln w="19050">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en-US" dirty="0">
                  <a:solidFill>
                    <a:srgbClr val="0432FF"/>
                  </a:solidFill>
                </a:endParaRPr>
              </a:p>
            </p:txBody>
          </p:sp>
          <p:sp>
            <p:nvSpPr>
              <p:cNvPr id="126" name="Arc 125">
                <a:extLst>
                  <a:ext uri="{FF2B5EF4-FFF2-40B4-BE49-F238E27FC236}">
                    <a16:creationId xmlns:a16="http://schemas.microsoft.com/office/drawing/2014/main" id="{7CE0B562-2BCE-E3B0-8EDA-742F17DD4839}"/>
                  </a:ext>
                </a:extLst>
              </p:cNvPr>
              <p:cNvSpPr>
                <a:spLocks noChangeAspect="1"/>
              </p:cNvSpPr>
              <p:nvPr/>
            </p:nvSpPr>
            <p:spPr>
              <a:xfrm rot="18042798">
                <a:off x="8865357" y="3008175"/>
                <a:ext cx="2770286" cy="2775676"/>
              </a:xfrm>
              <a:prstGeom prst="arc">
                <a:avLst>
                  <a:gd name="adj1" fmla="val 17792142"/>
                  <a:gd name="adj2" fmla="val 19501347"/>
                </a:avLst>
              </a:prstGeom>
              <a:ln w="19050">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en-US" dirty="0">
                  <a:solidFill>
                    <a:srgbClr val="0432FF"/>
                  </a:solidFill>
                </a:endParaRPr>
              </a:p>
            </p:txBody>
          </p:sp>
          <p:sp>
            <p:nvSpPr>
              <p:cNvPr id="127" name="Arc 126">
                <a:extLst>
                  <a:ext uri="{FF2B5EF4-FFF2-40B4-BE49-F238E27FC236}">
                    <a16:creationId xmlns:a16="http://schemas.microsoft.com/office/drawing/2014/main" id="{E556D1B5-82E0-8C70-84D7-D2925AB3A053}"/>
                  </a:ext>
                </a:extLst>
              </p:cNvPr>
              <p:cNvSpPr>
                <a:spLocks noChangeAspect="1"/>
              </p:cNvSpPr>
              <p:nvPr/>
            </p:nvSpPr>
            <p:spPr>
              <a:xfrm rot="20325250">
                <a:off x="8636799" y="3008704"/>
                <a:ext cx="2770286" cy="2775676"/>
              </a:xfrm>
              <a:prstGeom prst="arc">
                <a:avLst>
                  <a:gd name="adj1" fmla="val 17792142"/>
                  <a:gd name="adj2" fmla="val 19501347"/>
                </a:avLst>
              </a:prstGeom>
              <a:ln w="19050">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en-US" dirty="0">
                  <a:solidFill>
                    <a:srgbClr val="0432FF"/>
                  </a:solidFill>
                </a:endParaRPr>
              </a:p>
            </p:txBody>
          </p:sp>
        </p:grpSp>
        <p:sp>
          <p:nvSpPr>
            <p:cNvPr id="69" name="Arc 68">
              <a:extLst>
                <a:ext uri="{FF2B5EF4-FFF2-40B4-BE49-F238E27FC236}">
                  <a16:creationId xmlns:a16="http://schemas.microsoft.com/office/drawing/2014/main" id="{DFDCB890-F0B3-309A-AB5F-9C41B73A9BB1}"/>
                </a:ext>
              </a:extLst>
            </p:cNvPr>
            <p:cNvSpPr>
              <a:spLocks noChangeAspect="1"/>
            </p:cNvSpPr>
            <p:nvPr/>
          </p:nvSpPr>
          <p:spPr>
            <a:xfrm rot="19715994">
              <a:off x="2630404" y="3887730"/>
              <a:ext cx="2234026" cy="2238368"/>
            </a:xfrm>
            <a:prstGeom prst="arc">
              <a:avLst>
                <a:gd name="adj1" fmla="val 17792142"/>
                <a:gd name="adj2" fmla="val 19501347"/>
              </a:avLst>
            </a:prstGeom>
            <a:ln w="19050">
              <a:solidFill>
                <a:srgbClr val="0432FF"/>
              </a:solidFill>
            </a:ln>
            <a:effectLst/>
          </p:spPr>
          <p:style>
            <a:lnRef idx="2">
              <a:schemeClr val="accent1"/>
            </a:lnRef>
            <a:fillRef idx="0">
              <a:schemeClr val="accent1"/>
            </a:fillRef>
            <a:effectRef idx="1">
              <a:schemeClr val="accent1"/>
            </a:effectRef>
            <a:fontRef idx="minor">
              <a:schemeClr val="tx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en-US" dirty="0"/>
            </a:p>
          </p:txBody>
        </p:sp>
        <p:sp>
          <p:nvSpPr>
            <p:cNvPr id="70" name="Arc 69">
              <a:extLst>
                <a:ext uri="{FF2B5EF4-FFF2-40B4-BE49-F238E27FC236}">
                  <a16:creationId xmlns:a16="http://schemas.microsoft.com/office/drawing/2014/main" id="{61147C41-95BB-567C-3355-342FF988513C}"/>
                </a:ext>
              </a:extLst>
            </p:cNvPr>
            <p:cNvSpPr>
              <a:spLocks noChangeAspect="1"/>
            </p:cNvSpPr>
            <p:nvPr/>
          </p:nvSpPr>
          <p:spPr>
            <a:xfrm rot="17633962">
              <a:off x="4804255" y="3644594"/>
              <a:ext cx="2234021" cy="2238373"/>
            </a:xfrm>
            <a:prstGeom prst="arc">
              <a:avLst>
                <a:gd name="adj1" fmla="val 17792142"/>
                <a:gd name="adj2" fmla="val 19501347"/>
              </a:avLst>
            </a:prstGeom>
            <a:ln w="19050">
              <a:solidFill>
                <a:srgbClr val="0432FF"/>
              </a:solidFill>
            </a:ln>
            <a:effectLst/>
          </p:spPr>
          <p:style>
            <a:lnRef idx="2">
              <a:schemeClr val="accent1"/>
            </a:lnRef>
            <a:fillRef idx="0">
              <a:schemeClr val="accent1"/>
            </a:fillRef>
            <a:effectRef idx="1">
              <a:schemeClr val="accent1"/>
            </a:effectRef>
            <a:fontRef idx="minor">
              <a:schemeClr val="tx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en-US" dirty="0"/>
            </a:p>
          </p:txBody>
        </p:sp>
        <p:sp>
          <p:nvSpPr>
            <p:cNvPr id="75" name="Arc 74">
              <a:extLst>
                <a:ext uri="{FF2B5EF4-FFF2-40B4-BE49-F238E27FC236}">
                  <a16:creationId xmlns:a16="http://schemas.microsoft.com/office/drawing/2014/main" id="{29C87816-4801-5A27-CF7C-53678043672B}"/>
                </a:ext>
              </a:extLst>
            </p:cNvPr>
            <p:cNvSpPr>
              <a:spLocks noChangeAspect="1"/>
            </p:cNvSpPr>
            <p:nvPr/>
          </p:nvSpPr>
          <p:spPr>
            <a:xfrm rot="6859895">
              <a:off x="3410611" y="1897100"/>
              <a:ext cx="2234021" cy="2238373"/>
            </a:xfrm>
            <a:prstGeom prst="arc">
              <a:avLst>
                <a:gd name="adj1" fmla="val 17792142"/>
                <a:gd name="adj2" fmla="val 19501347"/>
              </a:avLst>
            </a:prstGeom>
            <a:ln w="19050">
              <a:solidFill>
                <a:srgbClr val="0432FF"/>
              </a:solidFill>
            </a:ln>
            <a:effectLst/>
          </p:spPr>
          <p:style>
            <a:lnRef idx="2">
              <a:schemeClr val="accent1"/>
            </a:lnRef>
            <a:fillRef idx="0">
              <a:schemeClr val="accent1"/>
            </a:fillRef>
            <a:effectRef idx="1">
              <a:schemeClr val="accent1"/>
            </a:effectRef>
            <a:fontRef idx="minor">
              <a:schemeClr val="tx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en-US" dirty="0"/>
            </a:p>
          </p:txBody>
        </p:sp>
        <p:sp>
          <p:nvSpPr>
            <p:cNvPr id="76" name="Arc 75">
              <a:extLst>
                <a:ext uri="{FF2B5EF4-FFF2-40B4-BE49-F238E27FC236}">
                  <a16:creationId xmlns:a16="http://schemas.microsoft.com/office/drawing/2014/main" id="{4A8ACBED-9983-16C5-C142-BD12D76C8DB2}"/>
                </a:ext>
              </a:extLst>
            </p:cNvPr>
            <p:cNvSpPr>
              <a:spLocks noChangeAspect="1"/>
            </p:cNvSpPr>
            <p:nvPr/>
          </p:nvSpPr>
          <p:spPr>
            <a:xfrm rot="9142347">
              <a:off x="3593734" y="1876191"/>
              <a:ext cx="2234026" cy="2238368"/>
            </a:xfrm>
            <a:prstGeom prst="arc">
              <a:avLst>
                <a:gd name="adj1" fmla="val 17792142"/>
                <a:gd name="adj2" fmla="val 19501347"/>
              </a:avLst>
            </a:prstGeom>
            <a:ln w="19050">
              <a:solidFill>
                <a:srgbClr val="0432FF"/>
              </a:solidFill>
            </a:ln>
            <a:effectLst/>
          </p:spPr>
          <p:style>
            <a:lnRef idx="2">
              <a:schemeClr val="accent1"/>
            </a:lnRef>
            <a:fillRef idx="0">
              <a:schemeClr val="accent1"/>
            </a:fillRef>
            <a:effectRef idx="1">
              <a:schemeClr val="accent1"/>
            </a:effectRef>
            <a:fontRef idx="minor">
              <a:schemeClr val="tx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en-US" dirty="0"/>
            </a:p>
          </p:txBody>
        </p:sp>
        <p:sp>
          <p:nvSpPr>
            <p:cNvPr id="81" name="TextBox 41">
              <a:extLst>
                <a:ext uri="{FF2B5EF4-FFF2-40B4-BE49-F238E27FC236}">
                  <a16:creationId xmlns:a16="http://schemas.microsoft.com/office/drawing/2014/main" id="{F7F58A5E-780F-7A8F-751C-25B65A944284}"/>
                </a:ext>
              </a:extLst>
            </p:cNvPr>
            <p:cNvSpPr txBox="1"/>
            <p:nvPr/>
          </p:nvSpPr>
          <p:spPr>
            <a:xfrm>
              <a:off x="697100" y="2850310"/>
              <a:ext cx="835485" cy="369332"/>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chemeClr val="bg1">
                      <a:lumMod val="50000"/>
                    </a:schemeClr>
                  </a:solidFill>
                </a:rPr>
                <a:t>Linac 4</a:t>
              </a:r>
            </a:p>
          </p:txBody>
        </p:sp>
        <p:sp>
          <p:nvSpPr>
            <p:cNvPr id="82" name="TextBox 43">
              <a:extLst>
                <a:ext uri="{FF2B5EF4-FFF2-40B4-BE49-F238E27FC236}">
                  <a16:creationId xmlns:a16="http://schemas.microsoft.com/office/drawing/2014/main" id="{FF2D4BC8-E778-B06A-60CC-47E9237D22E4}"/>
                </a:ext>
              </a:extLst>
            </p:cNvPr>
            <p:cNvSpPr txBox="1"/>
            <p:nvPr/>
          </p:nvSpPr>
          <p:spPr>
            <a:xfrm>
              <a:off x="693395" y="4025151"/>
              <a:ext cx="835485" cy="369332"/>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chemeClr val="bg1">
                      <a:lumMod val="50000"/>
                    </a:schemeClr>
                  </a:solidFill>
                </a:rPr>
                <a:t>Linac 3</a:t>
              </a:r>
            </a:p>
          </p:txBody>
        </p:sp>
        <p:sp>
          <p:nvSpPr>
            <p:cNvPr id="83" name="TextBox 44">
              <a:extLst>
                <a:ext uri="{FF2B5EF4-FFF2-40B4-BE49-F238E27FC236}">
                  <a16:creationId xmlns:a16="http://schemas.microsoft.com/office/drawing/2014/main" id="{CEB116BF-9184-1824-463D-E0B2F14982F5}"/>
                </a:ext>
              </a:extLst>
            </p:cNvPr>
            <p:cNvSpPr txBox="1"/>
            <p:nvPr/>
          </p:nvSpPr>
          <p:spPr>
            <a:xfrm>
              <a:off x="10523587" y="2859948"/>
              <a:ext cx="835485" cy="369332"/>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chemeClr val="bg1">
                      <a:lumMod val="50000"/>
                    </a:schemeClr>
                  </a:solidFill>
                </a:rPr>
                <a:t>Linac 2</a:t>
              </a:r>
            </a:p>
          </p:txBody>
        </p:sp>
        <p:sp>
          <p:nvSpPr>
            <p:cNvPr id="84" name="TextBox 45">
              <a:extLst>
                <a:ext uri="{FF2B5EF4-FFF2-40B4-BE49-F238E27FC236}">
                  <a16:creationId xmlns:a16="http://schemas.microsoft.com/office/drawing/2014/main" id="{03894229-B457-EF1B-4DC5-D95F6CC57C49}"/>
                </a:ext>
              </a:extLst>
            </p:cNvPr>
            <p:cNvSpPr txBox="1"/>
            <p:nvPr/>
          </p:nvSpPr>
          <p:spPr>
            <a:xfrm>
              <a:off x="10498084" y="4019604"/>
              <a:ext cx="835485" cy="369332"/>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chemeClr val="bg1">
                      <a:lumMod val="50000"/>
                    </a:schemeClr>
                  </a:solidFill>
                </a:rPr>
                <a:t>Linac 1</a:t>
              </a:r>
            </a:p>
          </p:txBody>
        </p:sp>
        <p:sp>
          <p:nvSpPr>
            <p:cNvPr id="85" name="Oval 84">
              <a:extLst>
                <a:ext uri="{FF2B5EF4-FFF2-40B4-BE49-F238E27FC236}">
                  <a16:creationId xmlns:a16="http://schemas.microsoft.com/office/drawing/2014/main" id="{150F2B0B-83C3-7450-3847-93127B2FC133}"/>
                </a:ext>
              </a:extLst>
            </p:cNvPr>
            <p:cNvSpPr/>
            <p:nvPr/>
          </p:nvSpPr>
          <p:spPr>
            <a:xfrm>
              <a:off x="8535133" y="2403494"/>
              <a:ext cx="736052" cy="734130"/>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dirty="0"/>
            </a:p>
          </p:txBody>
        </p:sp>
        <p:sp>
          <p:nvSpPr>
            <p:cNvPr id="86" name="TextBox 46">
              <a:extLst>
                <a:ext uri="{FF2B5EF4-FFF2-40B4-BE49-F238E27FC236}">
                  <a16:creationId xmlns:a16="http://schemas.microsoft.com/office/drawing/2014/main" id="{D15FDA0D-14EE-26F1-4D8E-B1F0930648DD}"/>
                </a:ext>
              </a:extLst>
            </p:cNvPr>
            <p:cNvSpPr txBox="1"/>
            <p:nvPr/>
          </p:nvSpPr>
          <p:spPr>
            <a:xfrm>
              <a:off x="8596314" y="2470511"/>
              <a:ext cx="684803" cy="646331"/>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rgbClr val="FF0000"/>
                  </a:solidFill>
                </a:rPr>
                <a:t>← e1</a:t>
              </a:r>
            </a:p>
            <a:p>
              <a:r>
                <a:rPr lang="en-US" dirty="0">
                  <a:solidFill>
                    <a:srgbClr val="0432FF"/>
                  </a:solidFill>
                </a:rPr>
                <a:t>p1 →</a:t>
              </a:r>
            </a:p>
          </p:txBody>
        </p:sp>
        <p:sp>
          <p:nvSpPr>
            <p:cNvPr id="87" name="Oval 86">
              <a:extLst>
                <a:ext uri="{FF2B5EF4-FFF2-40B4-BE49-F238E27FC236}">
                  <a16:creationId xmlns:a16="http://schemas.microsoft.com/office/drawing/2014/main" id="{5F60298F-3189-EFB0-8EFD-ED82C5570127}"/>
                </a:ext>
              </a:extLst>
            </p:cNvPr>
            <p:cNvSpPr/>
            <p:nvPr/>
          </p:nvSpPr>
          <p:spPr>
            <a:xfrm>
              <a:off x="2697267" y="2402496"/>
              <a:ext cx="736052" cy="734130"/>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dirty="0"/>
            </a:p>
          </p:txBody>
        </p:sp>
        <p:sp>
          <p:nvSpPr>
            <p:cNvPr id="88" name="Oval 87">
              <a:extLst>
                <a:ext uri="{FF2B5EF4-FFF2-40B4-BE49-F238E27FC236}">
                  <a16:creationId xmlns:a16="http://schemas.microsoft.com/office/drawing/2014/main" id="{A3AD505A-D132-D25D-A337-F46A9FABC1E9}"/>
                </a:ext>
              </a:extLst>
            </p:cNvPr>
            <p:cNvSpPr/>
            <p:nvPr/>
          </p:nvSpPr>
          <p:spPr>
            <a:xfrm>
              <a:off x="9436162" y="2388473"/>
              <a:ext cx="736052" cy="734130"/>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dirty="0"/>
            </a:p>
          </p:txBody>
        </p:sp>
        <p:sp>
          <p:nvSpPr>
            <p:cNvPr id="89" name="TextBox 48">
              <a:extLst>
                <a:ext uri="{FF2B5EF4-FFF2-40B4-BE49-F238E27FC236}">
                  <a16:creationId xmlns:a16="http://schemas.microsoft.com/office/drawing/2014/main" id="{4334CF5E-1DBC-BC87-B029-7C10673F09BF}"/>
                </a:ext>
              </a:extLst>
            </p:cNvPr>
            <p:cNvSpPr txBox="1"/>
            <p:nvPr/>
          </p:nvSpPr>
          <p:spPr>
            <a:xfrm>
              <a:off x="9505188" y="2464118"/>
              <a:ext cx="684803" cy="646331"/>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rgbClr val="0432FF"/>
                  </a:solidFill>
                </a:rPr>
                <a:t>← p2</a:t>
              </a:r>
            </a:p>
            <a:p>
              <a:r>
                <a:rPr lang="en-US" dirty="0">
                  <a:solidFill>
                    <a:srgbClr val="FF0000"/>
                  </a:solidFill>
                </a:rPr>
                <a:t>e2 →</a:t>
              </a:r>
            </a:p>
          </p:txBody>
        </p:sp>
        <p:sp>
          <p:nvSpPr>
            <p:cNvPr id="90" name="Oval 89">
              <a:extLst>
                <a:ext uri="{FF2B5EF4-FFF2-40B4-BE49-F238E27FC236}">
                  <a16:creationId xmlns:a16="http://schemas.microsoft.com/office/drawing/2014/main" id="{408F5F2A-183F-D372-3993-91FEBCA55077}"/>
                </a:ext>
              </a:extLst>
            </p:cNvPr>
            <p:cNvSpPr/>
            <p:nvPr/>
          </p:nvSpPr>
          <p:spPr>
            <a:xfrm>
              <a:off x="1718962" y="2388533"/>
              <a:ext cx="736052" cy="734130"/>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dirty="0"/>
            </a:p>
          </p:txBody>
        </p:sp>
        <p:sp>
          <p:nvSpPr>
            <p:cNvPr id="91" name="Oval 90">
              <a:extLst>
                <a:ext uri="{FF2B5EF4-FFF2-40B4-BE49-F238E27FC236}">
                  <a16:creationId xmlns:a16="http://schemas.microsoft.com/office/drawing/2014/main" id="{897E038D-4184-18B7-5A08-BCE72978A289}"/>
                </a:ext>
              </a:extLst>
            </p:cNvPr>
            <p:cNvSpPr/>
            <p:nvPr/>
          </p:nvSpPr>
          <p:spPr>
            <a:xfrm>
              <a:off x="1671756" y="4106944"/>
              <a:ext cx="736052" cy="734130"/>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dirty="0"/>
            </a:p>
          </p:txBody>
        </p:sp>
        <p:sp>
          <p:nvSpPr>
            <p:cNvPr id="92" name="Oval 91">
              <a:extLst>
                <a:ext uri="{FF2B5EF4-FFF2-40B4-BE49-F238E27FC236}">
                  <a16:creationId xmlns:a16="http://schemas.microsoft.com/office/drawing/2014/main" id="{E8498A33-AB3B-4404-307E-D370AA6AE7B1}"/>
                </a:ext>
              </a:extLst>
            </p:cNvPr>
            <p:cNvSpPr/>
            <p:nvPr/>
          </p:nvSpPr>
          <p:spPr>
            <a:xfrm>
              <a:off x="2679055" y="4140277"/>
              <a:ext cx="736052" cy="734130"/>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dirty="0"/>
            </a:p>
          </p:txBody>
        </p:sp>
        <p:sp>
          <p:nvSpPr>
            <p:cNvPr id="93" name="Oval 92">
              <a:extLst>
                <a:ext uri="{FF2B5EF4-FFF2-40B4-BE49-F238E27FC236}">
                  <a16:creationId xmlns:a16="http://schemas.microsoft.com/office/drawing/2014/main" id="{387E50C1-899C-47B9-46F3-9D37618550E7}"/>
                </a:ext>
              </a:extLst>
            </p:cNvPr>
            <p:cNvSpPr/>
            <p:nvPr/>
          </p:nvSpPr>
          <p:spPr>
            <a:xfrm>
              <a:off x="9474803" y="4111877"/>
              <a:ext cx="736052" cy="734130"/>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dirty="0"/>
            </a:p>
          </p:txBody>
        </p:sp>
        <p:sp>
          <p:nvSpPr>
            <p:cNvPr id="94" name="TextBox 52">
              <a:extLst>
                <a:ext uri="{FF2B5EF4-FFF2-40B4-BE49-F238E27FC236}">
                  <a16:creationId xmlns:a16="http://schemas.microsoft.com/office/drawing/2014/main" id="{987EA1B5-8DE2-54BD-7034-5E6DEA97F3FA}"/>
                </a:ext>
              </a:extLst>
            </p:cNvPr>
            <p:cNvSpPr txBox="1"/>
            <p:nvPr/>
          </p:nvSpPr>
          <p:spPr>
            <a:xfrm>
              <a:off x="9515228" y="4141132"/>
              <a:ext cx="684803" cy="646331"/>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rgbClr val="FF0000"/>
                  </a:solidFill>
                </a:rPr>
                <a:t>e1 →</a:t>
              </a:r>
            </a:p>
            <a:p>
              <a:r>
                <a:rPr lang="en-US" dirty="0">
                  <a:solidFill>
                    <a:srgbClr val="0432FF"/>
                  </a:solidFill>
                </a:rPr>
                <a:t>← p1</a:t>
              </a:r>
            </a:p>
          </p:txBody>
        </p:sp>
        <p:sp>
          <p:nvSpPr>
            <p:cNvPr id="95" name="TextBox 53">
              <a:extLst>
                <a:ext uri="{FF2B5EF4-FFF2-40B4-BE49-F238E27FC236}">
                  <a16:creationId xmlns:a16="http://schemas.microsoft.com/office/drawing/2014/main" id="{BC6EB235-24AE-60A3-BC6C-C65911698B88}"/>
                </a:ext>
              </a:extLst>
            </p:cNvPr>
            <p:cNvSpPr txBox="1"/>
            <p:nvPr/>
          </p:nvSpPr>
          <p:spPr>
            <a:xfrm>
              <a:off x="2677549" y="4181769"/>
              <a:ext cx="684803" cy="646331"/>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rgbClr val="FF0000"/>
                  </a:solidFill>
                </a:rPr>
                <a:t>← e4</a:t>
              </a:r>
            </a:p>
            <a:p>
              <a:r>
                <a:rPr lang="en-US" dirty="0">
                  <a:solidFill>
                    <a:srgbClr val="0432FF"/>
                  </a:solidFill>
                </a:rPr>
                <a:t>p2 →</a:t>
              </a:r>
            </a:p>
          </p:txBody>
        </p:sp>
        <p:sp>
          <p:nvSpPr>
            <p:cNvPr id="96" name="TextBox 54">
              <a:extLst>
                <a:ext uri="{FF2B5EF4-FFF2-40B4-BE49-F238E27FC236}">
                  <a16:creationId xmlns:a16="http://schemas.microsoft.com/office/drawing/2014/main" id="{DC18B611-6943-1996-B75A-8924DCB7DD78}"/>
                </a:ext>
              </a:extLst>
            </p:cNvPr>
            <p:cNvSpPr txBox="1"/>
            <p:nvPr/>
          </p:nvSpPr>
          <p:spPr>
            <a:xfrm>
              <a:off x="1660002" y="4164934"/>
              <a:ext cx="684803" cy="646331"/>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rgbClr val="0432FF"/>
                  </a:solidFill>
                </a:rPr>
                <a:t>← p3</a:t>
              </a:r>
            </a:p>
            <a:p>
              <a:r>
                <a:rPr lang="en-US" dirty="0">
                  <a:solidFill>
                    <a:srgbClr val="FF0000"/>
                  </a:solidFill>
                </a:rPr>
                <a:t>e1 →</a:t>
              </a:r>
            </a:p>
          </p:txBody>
        </p:sp>
        <p:cxnSp>
          <p:nvCxnSpPr>
            <p:cNvPr id="97" name="Straight Arrow Connector 96">
              <a:extLst>
                <a:ext uri="{FF2B5EF4-FFF2-40B4-BE49-F238E27FC236}">
                  <a16:creationId xmlns:a16="http://schemas.microsoft.com/office/drawing/2014/main" id="{7AF67823-D2A8-7292-3A6D-A096598D1072}"/>
                </a:ext>
              </a:extLst>
            </p:cNvPr>
            <p:cNvCxnSpPr/>
            <p:nvPr/>
          </p:nvCxnSpPr>
          <p:spPr>
            <a:xfrm>
              <a:off x="4563715" y="3102204"/>
              <a:ext cx="277793" cy="0"/>
            </a:xfrm>
            <a:prstGeom prst="straightConnector1">
              <a:avLst/>
            </a:prstGeom>
            <a:ln w="19050">
              <a:solidFill>
                <a:srgbClr val="0432FF"/>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98" name="Straight Arrow Connector 97">
              <a:extLst>
                <a:ext uri="{FF2B5EF4-FFF2-40B4-BE49-F238E27FC236}">
                  <a16:creationId xmlns:a16="http://schemas.microsoft.com/office/drawing/2014/main" id="{52CA48A0-15E2-5DD7-C81A-49FE12E646CC}"/>
                </a:ext>
              </a:extLst>
            </p:cNvPr>
            <p:cNvCxnSpPr>
              <a:cxnSpLocks/>
            </p:cNvCxnSpPr>
            <p:nvPr/>
          </p:nvCxnSpPr>
          <p:spPr>
            <a:xfrm>
              <a:off x="7234177" y="3819646"/>
              <a:ext cx="314446" cy="30865"/>
            </a:xfrm>
            <a:prstGeom prst="straightConnector1">
              <a:avLst/>
            </a:prstGeom>
            <a:ln w="19050">
              <a:solidFill>
                <a:srgbClr val="0432FF"/>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99" name="Straight Arrow Connector 98">
              <a:extLst>
                <a:ext uri="{FF2B5EF4-FFF2-40B4-BE49-F238E27FC236}">
                  <a16:creationId xmlns:a16="http://schemas.microsoft.com/office/drawing/2014/main" id="{AD545AEA-D0C6-7DE3-FE44-99BDBD92BCBD}"/>
                </a:ext>
              </a:extLst>
            </p:cNvPr>
            <p:cNvCxnSpPr>
              <a:cxnSpLocks/>
            </p:cNvCxnSpPr>
            <p:nvPr/>
          </p:nvCxnSpPr>
          <p:spPr>
            <a:xfrm flipV="1">
              <a:off x="4531489" y="3692324"/>
              <a:ext cx="279721" cy="28936"/>
            </a:xfrm>
            <a:prstGeom prst="straightConnector1">
              <a:avLst/>
            </a:prstGeom>
            <a:ln w="19050">
              <a:solidFill>
                <a:srgbClr val="FF0000"/>
              </a:solidFill>
              <a:headEnd type="triangle"/>
              <a:tailEnd type="none"/>
            </a:ln>
            <a:effectLst/>
          </p:spPr>
          <p:style>
            <a:lnRef idx="2">
              <a:schemeClr val="accent1"/>
            </a:lnRef>
            <a:fillRef idx="0">
              <a:schemeClr val="accent1"/>
            </a:fillRef>
            <a:effectRef idx="1">
              <a:schemeClr val="accent1"/>
            </a:effectRef>
            <a:fontRef idx="minor">
              <a:schemeClr val="tx1"/>
            </a:fontRef>
          </p:style>
        </p:cxnSp>
        <p:cxnSp>
          <p:nvCxnSpPr>
            <p:cNvPr id="100" name="Straight Arrow Connector 99">
              <a:extLst>
                <a:ext uri="{FF2B5EF4-FFF2-40B4-BE49-F238E27FC236}">
                  <a16:creationId xmlns:a16="http://schemas.microsoft.com/office/drawing/2014/main" id="{7D486F4E-5F7E-6099-3876-F54DCB968EC3}"/>
                </a:ext>
              </a:extLst>
            </p:cNvPr>
            <p:cNvCxnSpPr/>
            <p:nvPr/>
          </p:nvCxnSpPr>
          <p:spPr>
            <a:xfrm>
              <a:off x="7243408" y="4171802"/>
              <a:ext cx="277793" cy="0"/>
            </a:xfrm>
            <a:prstGeom prst="straightConnector1">
              <a:avLst/>
            </a:prstGeom>
            <a:ln w="19050">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01" name="Straight Arrow Connector 100">
              <a:extLst>
                <a:ext uri="{FF2B5EF4-FFF2-40B4-BE49-F238E27FC236}">
                  <a16:creationId xmlns:a16="http://schemas.microsoft.com/office/drawing/2014/main" id="{61C3FD69-CCD7-3F08-8822-728B14982376}"/>
                </a:ext>
              </a:extLst>
            </p:cNvPr>
            <p:cNvCxnSpPr>
              <a:cxnSpLocks/>
            </p:cNvCxnSpPr>
            <p:nvPr/>
          </p:nvCxnSpPr>
          <p:spPr>
            <a:xfrm flipH="1">
              <a:off x="7205240" y="3418390"/>
              <a:ext cx="252714" cy="28937"/>
            </a:xfrm>
            <a:prstGeom prst="straightConnector1">
              <a:avLst/>
            </a:prstGeom>
            <a:ln w="19050">
              <a:solidFill>
                <a:srgbClr val="0432FF"/>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02" name="Straight Arrow Connector 101">
              <a:extLst>
                <a:ext uri="{FF2B5EF4-FFF2-40B4-BE49-F238E27FC236}">
                  <a16:creationId xmlns:a16="http://schemas.microsoft.com/office/drawing/2014/main" id="{69D11C85-D279-6BF8-3F8B-FFEDBDE3D01E}"/>
                </a:ext>
              </a:extLst>
            </p:cNvPr>
            <p:cNvCxnSpPr>
              <a:cxnSpLocks/>
            </p:cNvCxnSpPr>
            <p:nvPr/>
          </p:nvCxnSpPr>
          <p:spPr>
            <a:xfrm flipH="1">
              <a:off x="4571396" y="4190792"/>
              <a:ext cx="252712" cy="0"/>
            </a:xfrm>
            <a:prstGeom prst="straightConnector1">
              <a:avLst/>
            </a:prstGeom>
            <a:ln w="19050">
              <a:solidFill>
                <a:srgbClr val="0432FF"/>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03" name="Straight Arrow Connector 102">
              <a:extLst>
                <a:ext uri="{FF2B5EF4-FFF2-40B4-BE49-F238E27FC236}">
                  <a16:creationId xmlns:a16="http://schemas.microsoft.com/office/drawing/2014/main" id="{8F108E41-6478-0109-7C50-D9112A8B36C6}"/>
                </a:ext>
              </a:extLst>
            </p:cNvPr>
            <p:cNvCxnSpPr>
              <a:cxnSpLocks/>
            </p:cNvCxnSpPr>
            <p:nvPr/>
          </p:nvCxnSpPr>
          <p:spPr>
            <a:xfrm flipH="1">
              <a:off x="7228621" y="3081096"/>
              <a:ext cx="252712" cy="0"/>
            </a:xfrm>
            <a:prstGeom prst="straightConnector1">
              <a:avLst/>
            </a:prstGeom>
            <a:ln w="19050">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04" name="Straight Arrow Connector 103">
              <a:extLst>
                <a:ext uri="{FF2B5EF4-FFF2-40B4-BE49-F238E27FC236}">
                  <a16:creationId xmlns:a16="http://schemas.microsoft.com/office/drawing/2014/main" id="{EFCADD80-2339-9499-D359-39E26E491600}"/>
                </a:ext>
              </a:extLst>
            </p:cNvPr>
            <p:cNvCxnSpPr>
              <a:cxnSpLocks/>
            </p:cNvCxnSpPr>
            <p:nvPr/>
          </p:nvCxnSpPr>
          <p:spPr>
            <a:xfrm flipH="1" flipV="1">
              <a:off x="4568671" y="3412413"/>
              <a:ext cx="245000" cy="30864"/>
            </a:xfrm>
            <a:prstGeom prst="straightConnector1">
              <a:avLst/>
            </a:prstGeom>
            <a:ln w="19050">
              <a:solidFill>
                <a:srgbClr val="FF0000"/>
              </a:solidFill>
              <a:headEnd type="triangle"/>
              <a:tailEnd type="none"/>
            </a:ln>
            <a:effectLst/>
          </p:spPr>
          <p:style>
            <a:lnRef idx="2">
              <a:schemeClr val="accent1"/>
            </a:lnRef>
            <a:fillRef idx="0">
              <a:schemeClr val="accent1"/>
            </a:fillRef>
            <a:effectRef idx="1">
              <a:schemeClr val="accent1"/>
            </a:effectRef>
            <a:fontRef idx="minor">
              <a:schemeClr val="tx1"/>
            </a:fontRef>
          </p:style>
        </p:cxnSp>
        <p:sp>
          <p:nvSpPr>
            <p:cNvPr id="105" name="TextBox 50">
              <a:extLst>
                <a:ext uri="{FF2B5EF4-FFF2-40B4-BE49-F238E27FC236}">
                  <a16:creationId xmlns:a16="http://schemas.microsoft.com/office/drawing/2014/main" id="{92648FCA-366A-555A-1266-3B99EBF2A875}"/>
                </a:ext>
              </a:extLst>
            </p:cNvPr>
            <p:cNvSpPr txBox="1"/>
            <p:nvPr/>
          </p:nvSpPr>
          <p:spPr>
            <a:xfrm>
              <a:off x="2734146" y="2436592"/>
              <a:ext cx="684803" cy="646331"/>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rgbClr val="0432FF"/>
                  </a:solidFill>
                </a:rPr>
                <a:t>p3 →</a:t>
              </a:r>
            </a:p>
            <a:p>
              <a:r>
                <a:rPr lang="en-US" dirty="0">
                  <a:solidFill>
                    <a:srgbClr val="FF0000"/>
                  </a:solidFill>
                </a:rPr>
                <a:t>← e1</a:t>
              </a:r>
            </a:p>
          </p:txBody>
        </p:sp>
        <p:sp>
          <p:nvSpPr>
            <p:cNvPr id="106" name="TextBox 42">
              <a:extLst>
                <a:ext uri="{FF2B5EF4-FFF2-40B4-BE49-F238E27FC236}">
                  <a16:creationId xmlns:a16="http://schemas.microsoft.com/office/drawing/2014/main" id="{9C8742E6-9152-AD78-7A6A-494A37E8619B}"/>
                </a:ext>
              </a:extLst>
            </p:cNvPr>
            <p:cNvSpPr txBox="1"/>
            <p:nvPr/>
          </p:nvSpPr>
          <p:spPr>
            <a:xfrm>
              <a:off x="1738650" y="2446395"/>
              <a:ext cx="684803" cy="646331"/>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rgbClr val="FF0000"/>
                  </a:solidFill>
                </a:rPr>
                <a:t>e4 →</a:t>
              </a:r>
            </a:p>
            <a:p>
              <a:r>
                <a:rPr lang="en-US" dirty="0">
                  <a:solidFill>
                    <a:srgbClr val="0432FF"/>
                  </a:solidFill>
                </a:rPr>
                <a:t>← p2</a:t>
              </a:r>
            </a:p>
          </p:txBody>
        </p:sp>
        <p:sp>
          <p:nvSpPr>
            <p:cNvPr id="107" name="Oval 106">
              <a:extLst>
                <a:ext uri="{FF2B5EF4-FFF2-40B4-BE49-F238E27FC236}">
                  <a16:creationId xmlns:a16="http://schemas.microsoft.com/office/drawing/2014/main" id="{356899A4-D4F0-19F4-263C-E143DA62C8A4}"/>
                </a:ext>
              </a:extLst>
            </p:cNvPr>
            <p:cNvSpPr/>
            <p:nvPr/>
          </p:nvSpPr>
          <p:spPr>
            <a:xfrm>
              <a:off x="8587354" y="4128787"/>
              <a:ext cx="736052" cy="734130"/>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dirty="0"/>
            </a:p>
          </p:txBody>
        </p:sp>
        <p:sp>
          <p:nvSpPr>
            <p:cNvPr id="108" name="TextBox 47">
              <a:extLst>
                <a:ext uri="{FF2B5EF4-FFF2-40B4-BE49-F238E27FC236}">
                  <a16:creationId xmlns:a16="http://schemas.microsoft.com/office/drawing/2014/main" id="{575D5A85-7D52-FEAC-DAA7-CD0C45AB7BC2}"/>
                </a:ext>
              </a:extLst>
            </p:cNvPr>
            <p:cNvSpPr txBox="1"/>
            <p:nvPr/>
          </p:nvSpPr>
          <p:spPr>
            <a:xfrm>
              <a:off x="8641914" y="4164935"/>
              <a:ext cx="684803" cy="646331"/>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rgbClr val="0432FF"/>
                  </a:solidFill>
                </a:rPr>
                <a:t>p2 →</a:t>
              </a:r>
            </a:p>
            <a:p>
              <a:r>
                <a:rPr lang="en-US" dirty="0">
                  <a:solidFill>
                    <a:srgbClr val="FF0000"/>
                  </a:solidFill>
                </a:rPr>
                <a:t>← e2</a:t>
              </a:r>
            </a:p>
          </p:txBody>
        </p:sp>
        <p:grpSp>
          <p:nvGrpSpPr>
            <p:cNvPr id="109" name="Group 108">
              <a:extLst>
                <a:ext uri="{FF2B5EF4-FFF2-40B4-BE49-F238E27FC236}">
                  <a16:creationId xmlns:a16="http://schemas.microsoft.com/office/drawing/2014/main" id="{DB445BB2-0A75-BF77-9B18-90DD6A98110C}"/>
                </a:ext>
              </a:extLst>
            </p:cNvPr>
            <p:cNvGrpSpPr/>
            <p:nvPr/>
          </p:nvGrpSpPr>
          <p:grpSpPr>
            <a:xfrm rot="10800000">
              <a:off x="2519523" y="1256448"/>
              <a:ext cx="7018137" cy="4754881"/>
              <a:chOff x="2518472" y="1255391"/>
              <a:chExt cx="7018137" cy="4754881"/>
            </a:xfrm>
            <a:scene3d>
              <a:camera prst="orthographicFront">
                <a:rot lat="10800000" lon="0" rev="0"/>
              </a:camera>
              <a:lightRig rig="threePt" dir="t"/>
            </a:scene3d>
          </p:grpSpPr>
          <p:cxnSp>
            <p:nvCxnSpPr>
              <p:cNvPr id="111" name="Straight Connector 110">
                <a:extLst>
                  <a:ext uri="{FF2B5EF4-FFF2-40B4-BE49-F238E27FC236}">
                    <a16:creationId xmlns:a16="http://schemas.microsoft.com/office/drawing/2014/main" id="{670DB7D1-9204-C76B-DA87-5920EF26D934}"/>
                  </a:ext>
                </a:extLst>
              </p:cNvPr>
              <p:cNvCxnSpPr>
                <a:cxnSpLocks/>
              </p:cNvCxnSpPr>
              <p:nvPr/>
            </p:nvCxnSpPr>
            <p:spPr>
              <a:xfrm flipV="1">
                <a:off x="3649765" y="3633203"/>
                <a:ext cx="2384882" cy="254059"/>
              </a:xfrm>
              <a:prstGeom prst="line">
                <a:avLst/>
              </a:prstGeom>
              <a:ln w="15875">
                <a:solidFill>
                  <a:srgbClr val="FF0000"/>
                </a:solidFill>
              </a:ln>
              <a:effectLst/>
            </p:spPr>
            <p:style>
              <a:lnRef idx="2">
                <a:schemeClr val="accent1"/>
              </a:lnRef>
              <a:fillRef idx="0">
                <a:schemeClr val="accent1"/>
              </a:fillRef>
              <a:effectRef idx="1">
                <a:schemeClr val="accent1"/>
              </a:effectRef>
              <a:fontRef idx="minor">
                <a:schemeClr val="tx1"/>
              </a:fontRef>
            </p:style>
          </p:cxnSp>
          <p:grpSp>
            <p:nvGrpSpPr>
              <p:cNvPr id="112" name="Group 111">
                <a:extLst>
                  <a:ext uri="{FF2B5EF4-FFF2-40B4-BE49-F238E27FC236}">
                    <a16:creationId xmlns:a16="http://schemas.microsoft.com/office/drawing/2014/main" id="{BF0B6206-3C2F-158F-AB0E-E389C00B332D}"/>
                  </a:ext>
                </a:extLst>
              </p:cNvPr>
              <p:cNvGrpSpPr/>
              <p:nvPr/>
            </p:nvGrpSpPr>
            <p:grpSpPr>
              <a:xfrm>
                <a:off x="5113007" y="1255391"/>
                <a:ext cx="4423602" cy="4130366"/>
                <a:chOff x="5113007" y="1255391"/>
                <a:chExt cx="4423602" cy="4130366"/>
              </a:xfrm>
            </p:grpSpPr>
            <p:cxnSp>
              <p:nvCxnSpPr>
                <p:cNvPr id="118" name="Straight Connector 117">
                  <a:extLst>
                    <a:ext uri="{FF2B5EF4-FFF2-40B4-BE49-F238E27FC236}">
                      <a16:creationId xmlns:a16="http://schemas.microsoft.com/office/drawing/2014/main" id="{7EE8FABB-E3F7-EF5F-0BB8-0BF3E7799FA8}"/>
                    </a:ext>
                  </a:extLst>
                </p:cNvPr>
                <p:cNvCxnSpPr>
                  <a:cxnSpLocks/>
                </p:cNvCxnSpPr>
                <p:nvPr/>
              </p:nvCxnSpPr>
              <p:spPr>
                <a:xfrm flipV="1">
                  <a:off x="6043502" y="3370527"/>
                  <a:ext cx="2362905" cy="262142"/>
                </a:xfrm>
                <a:prstGeom prst="line">
                  <a:avLst/>
                </a:prstGeom>
                <a:ln w="15875">
                  <a:solidFill>
                    <a:srgbClr val="0432FF"/>
                  </a:solidFill>
                </a:ln>
                <a:effectLst/>
              </p:spPr>
              <p:style>
                <a:lnRef idx="2">
                  <a:schemeClr val="accent1"/>
                </a:lnRef>
                <a:fillRef idx="0">
                  <a:schemeClr val="accent1"/>
                </a:fillRef>
                <a:effectRef idx="1">
                  <a:schemeClr val="accent1"/>
                </a:effectRef>
                <a:fontRef idx="minor">
                  <a:schemeClr val="tx1"/>
                </a:fontRef>
              </p:style>
            </p:cxnSp>
            <p:grpSp>
              <p:nvGrpSpPr>
                <p:cNvPr id="119" name="Group 118">
                  <a:extLst>
                    <a:ext uri="{FF2B5EF4-FFF2-40B4-BE49-F238E27FC236}">
                      <a16:creationId xmlns:a16="http://schemas.microsoft.com/office/drawing/2014/main" id="{B7EA8FEE-BD91-57BC-B3CF-8EA875328E4E}"/>
                    </a:ext>
                  </a:extLst>
                </p:cNvPr>
                <p:cNvGrpSpPr>
                  <a:grpSpLocks noChangeAspect="1"/>
                </p:cNvGrpSpPr>
                <p:nvPr/>
              </p:nvGrpSpPr>
              <p:grpSpPr>
                <a:xfrm rot="21210294">
                  <a:off x="5113007" y="1255391"/>
                  <a:ext cx="4423602" cy="4130366"/>
                  <a:chOff x="7386056" y="662542"/>
                  <a:chExt cx="5485452" cy="5121838"/>
                </a:xfrm>
              </p:grpSpPr>
              <p:sp>
                <p:nvSpPr>
                  <p:cNvPr id="120" name="Arc 119">
                    <a:extLst>
                      <a:ext uri="{FF2B5EF4-FFF2-40B4-BE49-F238E27FC236}">
                        <a16:creationId xmlns:a16="http://schemas.microsoft.com/office/drawing/2014/main" id="{D345E684-BE47-9653-E922-E3F2A84388EC}"/>
                      </a:ext>
                    </a:extLst>
                  </p:cNvPr>
                  <p:cNvSpPr>
                    <a:spLocks noChangeAspect="1"/>
                  </p:cNvSpPr>
                  <p:nvPr/>
                </p:nvSpPr>
                <p:spPr>
                  <a:xfrm rot="9298897">
                    <a:off x="10101222" y="662542"/>
                    <a:ext cx="2770286" cy="2775676"/>
                  </a:xfrm>
                  <a:prstGeom prst="arc">
                    <a:avLst>
                      <a:gd name="adj1" fmla="val 17792142"/>
                      <a:gd name="adj2" fmla="val 19501347"/>
                    </a:avLst>
                  </a:prstGeom>
                  <a:ln w="19050">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en-US" dirty="0">
                      <a:solidFill>
                        <a:srgbClr val="0432FF"/>
                      </a:solidFill>
                    </a:endParaRPr>
                  </a:p>
                </p:txBody>
              </p:sp>
              <p:sp>
                <p:nvSpPr>
                  <p:cNvPr id="121" name="Arc 120">
                    <a:extLst>
                      <a:ext uri="{FF2B5EF4-FFF2-40B4-BE49-F238E27FC236}">
                        <a16:creationId xmlns:a16="http://schemas.microsoft.com/office/drawing/2014/main" id="{C234FD0F-F905-29F9-9ECB-663B79621E67}"/>
                      </a:ext>
                    </a:extLst>
                  </p:cNvPr>
                  <p:cNvSpPr>
                    <a:spLocks noChangeAspect="1"/>
                  </p:cNvSpPr>
                  <p:nvPr/>
                </p:nvSpPr>
                <p:spPr>
                  <a:xfrm rot="7216865">
                    <a:off x="7388751" y="662542"/>
                    <a:ext cx="2770286" cy="2775676"/>
                  </a:xfrm>
                  <a:prstGeom prst="arc">
                    <a:avLst>
                      <a:gd name="adj1" fmla="val 17792142"/>
                      <a:gd name="adj2" fmla="val 19501347"/>
                    </a:avLst>
                  </a:prstGeom>
                  <a:ln w="19050">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en-US" dirty="0">
                      <a:solidFill>
                        <a:srgbClr val="0432FF"/>
                      </a:solidFill>
                    </a:endParaRPr>
                  </a:p>
                </p:txBody>
              </p:sp>
              <p:sp>
                <p:nvSpPr>
                  <p:cNvPr id="122" name="Arc 121">
                    <a:extLst>
                      <a:ext uri="{FF2B5EF4-FFF2-40B4-BE49-F238E27FC236}">
                        <a16:creationId xmlns:a16="http://schemas.microsoft.com/office/drawing/2014/main" id="{8152FD08-5389-2CB0-869D-9A8376D7B782}"/>
                      </a:ext>
                    </a:extLst>
                  </p:cNvPr>
                  <p:cNvSpPr>
                    <a:spLocks noChangeAspect="1"/>
                  </p:cNvSpPr>
                  <p:nvPr/>
                </p:nvSpPr>
                <p:spPr>
                  <a:xfrm rot="18042798">
                    <a:off x="8865357" y="3008175"/>
                    <a:ext cx="2770286" cy="2775676"/>
                  </a:xfrm>
                  <a:prstGeom prst="arc">
                    <a:avLst>
                      <a:gd name="adj1" fmla="val 17792142"/>
                      <a:gd name="adj2" fmla="val 19501347"/>
                    </a:avLst>
                  </a:prstGeom>
                  <a:ln w="19050">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en-US" dirty="0">
                      <a:solidFill>
                        <a:srgbClr val="0432FF"/>
                      </a:solidFill>
                    </a:endParaRPr>
                  </a:p>
                </p:txBody>
              </p:sp>
              <p:sp>
                <p:nvSpPr>
                  <p:cNvPr id="123" name="Arc 122">
                    <a:extLst>
                      <a:ext uri="{FF2B5EF4-FFF2-40B4-BE49-F238E27FC236}">
                        <a16:creationId xmlns:a16="http://schemas.microsoft.com/office/drawing/2014/main" id="{73FDAC6A-67D4-FDF0-D585-93FC8CC61CBC}"/>
                      </a:ext>
                    </a:extLst>
                  </p:cNvPr>
                  <p:cNvSpPr>
                    <a:spLocks noChangeAspect="1"/>
                  </p:cNvSpPr>
                  <p:nvPr/>
                </p:nvSpPr>
                <p:spPr>
                  <a:xfrm rot="20325250">
                    <a:off x="8636799" y="3008704"/>
                    <a:ext cx="2770286" cy="2775676"/>
                  </a:xfrm>
                  <a:prstGeom prst="arc">
                    <a:avLst>
                      <a:gd name="adj1" fmla="val 17792142"/>
                      <a:gd name="adj2" fmla="val 19501347"/>
                    </a:avLst>
                  </a:prstGeom>
                  <a:ln w="19050">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en-US" dirty="0">
                      <a:solidFill>
                        <a:srgbClr val="0432FF"/>
                      </a:solidFill>
                    </a:endParaRPr>
                  </a:p>
                </p:txBody>
              </p:sp>
            </p:grpSp>
          </p:grpSp>
          <p:grpSp>
            <p:nvGrpSpPr>
              <p:cNvPr id="113" name="Group 112">
                <a:extLst>
                  <a:ext uri="{FF2B5EF4-FFF2-40B4-BE49-F238E27FC236}">
                    <a16:creationId xmlns:a16="http://schemas.microsoft.com/office/drawing/2014/main" id="{2D65F6A9-5BAF-6CF7-CCEF-CEF8804B3AE3}"/>
                  </a:ext>
                </a:extLst>
              </p:cNvPr>
              <p:cNvGrpSpPr>
                <a:grpSpLocks noChangeAspect="1"/>
              </p:cNvGrpSpPr>
              <p:nvPr/>
            </p:nvGrpSpPr>
            <p:grpSpPr>
              <a:xfrm rot="10417097">
                <a:off x="2518472" y="1879906"/>
                <a:ext cx="4423602" cy="4130366"/>
                <a:chOff x="7386056" y="662542"/>
                <a:chExt cx="5485452" cy="5121838"/>
              </a:xfrm>
            </p:grpSpPr>
            <p:sp>
              <p:nvSpPr>
                <p:cNvPr id="114" name="Arc 113">
                  <a:extLst>
                    <a:ext uri="{FF2B5EF4-FFF2-40B4-BE49-F238E27FC236}">
                      <a16:creationId xmlns:a16="http://schemas.microsoft.com/office/drawing/2014/main" id="{1E9DC611-197A-9D14-8FB8-59D7B31D5EC0}"/>
                    </a:ext>
                  </a:extLst>
                </p:cNvPr>
                <p:cNvSpPr>
                  <a:spLocks noChangeAspect="1"/>
                </p:cNvSpPr>
                <p:nvPr/>
              </p:nvSpPr>
              <p:spPr>
                <a:xfrm rot="9298897">
                  <a:off x="10101222" y="662542"/>
                  <a:ext cx="2770286" cy="2775676"/>
                </a:xfrm>
                <a:prstGeom prst="arc">
                  <a:avLst>
                    <a:gd name="adj1" fmla="val 17792142"/>
                    <a:gd name="adj2" fmla="val 19501347"/>
                  </a:avLst>
                </a:prstGeom>
                <a:ln w="19050">
                  <a:solidFill>
                    <a:srgbClr val="0432FF"/>
                  </a:solidFill>
                </a:ln>
                <a:effectLst/>
              </p:spPr>
              <p:style>
                <a:lnRef idx="2">
                  <a:schemeClr val="accent1"/>
                </a:lnRef>
                <a:fillRef idx="0">
                  <a:schemeClr val="accent1"/>
                </a:fillRef>
                <a:effectRef idx="1">
                  <a:schemeClr val="accent1"/>
                </a:effectRef>
                <a:fontRef idx="minor">
                  <a:schemeClr val="tx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en-US" dirty="0">
                    <a:solidFill>
                      <a:srgbClr val="0432FF"/>
                    </a:solidFill>
                  </a:endParaRPr>
                </a:p>
              </p:txBody>
            </p:sp>
            <p:sp>
              <p:nvSpPr>
                <p:cNvPr id="115" name="Arc 114">
                  <a:extLst>
                    <a:ext uri="{FF2B5EF4-FFF2-40B4-BE49-F238E27FC236}">
                      <a16:creationId xmlns:a16="http://schemas.microsoft.com/office/drawing/2014/main" id="{AD671FC8-1390-817D-E0BE-0B5491AAC787}"/>
                    </a:ext>
                  </a:extLst>
                </p:cNvPr>
                <p:cNvSpPr>
                  <a:spLocks noChangeAspect="1"/>
                </p:cNvSpPr>
                <p:nvPr/>
              </p:nvSpPr>
              <p:spPr>
                <a:xfrm rot="7216865">
                  <a:off x="7388751" y="662542"/>
                  <a:ext cx="2770286" cy="2775676"/>
                </a:xfrm>
                <a:prstGeom prst="arc">
                  <a:avLst>
                    <a:gd name="adj1" fmla="val 17792142"/>
                    <a:gd name="adj2" fmla="val 19501347"/>
                  </a:avLst>
                </a:prstGeom>
                <a:ln w="19050">
                  <a:solidFill>
                    <a:srgbClr val="0432FF"/>
                  </a:solidFill>
                </a:ln>
                <a:effectLst/>
              </p:spPr>
              <p:style>
                <a:lnRef idx="2">
                  <a:schemeClr val="accent1"/>
                </a:lnRef>
                <a:fillRef idx="0">
                  <a:schemeClr val="accent1"/>
                </a:fillRef>
                <a:effectRef idx="1">
                  <a:schemeClr val="accent1"/>
                </a:effectRef>
                <a:fontRef idx="minor">
                  <a:schemeClr val="tx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en-US" dirty="0">
                    <a:solidFill>
                      <a:srgbClr val="0432FF"/>
                    </a:solidFill>
                  </a:endParaRPr>
                </a:p>
              </p:txBody>
            </p:sp>
            <p:sp>
              <p:nvSpPr>
                <p:cNvPr id="116" name="Arc 115">
                  <a:extLst>
                    <a:ext uri="{FF2B5EF4-FFF2-40B4-BE49-F238E27FC236}">
                      <a16:creationId xmlns:a16="http://schemas.microsoft.com/office/drawing/2014/main" id="{3B5AF511-FE17-2213-0BAD-02072E251377}"/>
                    </a:ext>
                  </a:extLst>
                </p:cNvPr>
                <p:cNvSpPr>
                  <a:spLocks noChangeAspect="1"/>
                </p:cNvSpPr>
                <p:nvPr/>
              </p:nvSpPr>
              <p:spPr>
                <a:xfrm rot="18042798">
                  <a:off x="8865357" y="3008175"/>
                  <a:ext cx="2770286" cy="2775676"/>
                </a:xfrm>
                <a:prstGeom prst="arc">
                  <a:avLst>
                    <a:gd name="adj1" fmla="val 17792142"/>
                    <a:gd name="adj2" fmla="val 19501347"/>
                  </a:avLst>
                </a:prstGeom>
                <a:ln w="19050">
                  <a:solidFill>
                    <a:srgbClr val="0432FF"/>
                  </a:solidFill>
                </a:ln>
                <a:effectLst/>
              </p:spPr>
              <p:style>
                <a:lnRef idx="2">
                  <a:schemeClr val="accent1"/>
                </a:lnRef>
                <a:fillRef idx="0">
                  <a:schemeClr val="accent1"/>
                </a:fillRef>
                <a:effectRef idx="1">
                  <a:schemeClr val="accent1"/>
                </a:effectRef>
                <a:fontRef idx="minor">
                  <a:schemeClr val="tx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en-US" dirty="0">
                    <a:solidFill>
                      <a:srgbClr val="0432FF"/>
                    </a:solidFill>
                  </a:endParaRPr>
                </a:p>
              </p:txBody>
            </p:sp>
            <p:sp>
              <p:nvSpPr>
                <p:cNvPr id="117" name="Arc 116">
                  <a:extLst>
                    <a:ext uri="{FF2B5EF4-FFF2-40B4-BE49-F238E27FC236}">
                      <a16:creationId xmlns:a16="http://schemas.microsoft.com/office/drawing/2014/main" id="{D28F231F-579C-9F75-6D82-9B0799DB5980}"/>
                    </a:ext>
                  </a:extLst>
                </p:cNvPr>
                <p:cNvSpPr>
                  <a:spLocks noChangeAspect="1"/>
                </p:cNvSpPr>
                <p:nvPr/>
              </p:nvSpPr>
              <p:spPr>
                <a:xfrm rot="20325250">
                  <a:off x="8636799" y="3008704"/>
                  <a:ext cx="2770286" cy="2775676"/>
                </a:xfrm>
                <a:prstGeom prst="arc">
                  <a:avLst>
                    <a:gd name="adj1" fmla="val 17792142"/>
                    <a:gd name="adj2" fmla="val 19501347"/>
                  </a:avLst>
                </a:prstGeom>
                <a:ln w="19050">
                  <a:solidFill>
                    <a:srgbClr val="0432FF"/>
                  </a:solidFill>
                </a:ln>
                <a:effectLst/>
              </p:spPr>
              <p:style>
                <a:lnRef idx="2">
                  <a:schemeClr val="accent1"/>
                </a:lnRef>
                <a:fillRef idx="0">
                  <a:schemeClr val="accent1"/>
                </a:fillRef>
                <a:effectRef idx="1">
                  <a:schemeClr val="accent1"/>
                </a:effectRef>
                <a:fontRef idx="minor">
                  <a:schemeClr val="tx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en-US" dirty="0">
                    <a:solidFill>
                      <a:srgbClr val="0432FF"/>
                    </a:solidFill>
                  </a:endParaRPr>
                </a:p>
              </p:txBody>
            </p:sp>
          </p:grpSp>
        </p:grpSp>
      </p:grpSp>
      <p:grpSp>
        <p:nvGrpSpPr>
          <p:cNvPr id="8" name="Group 7">
            <a:extLst>
              <a:ext uri="{FF2B5EF4-FFF2-40B4-BE49-F238E27FC236}">
                <a16:creationId xmlns:a16="http://schemas.microsoft.com/office/drawing/2014/main" id="{846BDDAB-A20A-DFF7-7B44-5B6CB47CB21E}"/>
              </a:ext>
            </a:extLst>
          </p:cNvPr>
          <p:cNvGrpSpPr/>
          <p:nvPr/>
        </p:nvGrpSpPr>
        <p:grpSpPr>
          <a:xfrm>
            <a:off x="965121" y="3513886"/>
            <a:ext cx="2743204" cy="172028"/>
            <a:chOff x="2480936" y="4940910"/>
            <a:chExt cx="2743204" cy="172028"/>
          </a:xfrm>
        </p:grpSpPr>
        <p:pic>
          <p:nvPicPr>
            <p:cNvPr id="5" name="Picture 4">
              <a:extLst>
                <a:ext uri="{FF2B5EF4-FFF2-40B4-BE49-F238E27FC236}">
                  <a16:creationId xmlns:a16="http://schemas.microsoft.com/office/drawing/2014/main" id="{3D4DF3DB-3FF3-ADF0-B99E-BFBE5AFE3059}"/>
                </a:ext>
              </a:extLst>
            </p:cNvPr>
            <p:cNvPicPr>
              <a:picLocks noChangeAspect="1"/>
            </p:cNvPicPr>
            <p:nvPr/>
          </p:nvPicPr>
          <p:blipFill>
            <a:blip r:embed="rId3"/>
            <a:srcRect l="8686" t="2646" r="10275"/>
            <a:stretch/>
          </p:blipFill>
          <p:spPr>
            <a:xfrm flipV="1">
              <a:off x="2480936" y="4940910"/>
              <a:ext cx="914400" cy="172028"/>
            </a:xfrm>
            <a:prstGeom prst="rect">
              <a:avLst/>
            </a:prstGeom>
          </p:spPr>
        </p:pic>
        <p:pic>
          <p:nvPicPr>
            <p:cNvPr id="6" name="Picture 5">
              <a:extLst>
                <a:ext uri="{FF2B5EF4-FFF2-40B4-BE49-F238E27FC236}">
                  <a16:creationId xmlns:a16="http://schemas.microsoft.com/office/drawing/2014/main" id="{C5A0E2DD-5013-14D3-7D9D-538461B5B1D7}"/>
                </a:ext>
              </a:extLst>
            </p:cNvPr>
            <p:cNvPicPr>
              <a:picLocks noChangeAspect="1"/>
            </p:cNvPicPr>
            <p:nvPr/>
          </p:nvPicPr>
          <p:blipFill>
            <a:blip r:embed="rId3"/>
            <a:srcRect l="8686" t="2646" r="10275"/>
            <a:stretch/>
          </p:blipFill>
          <p:spPr>
            <a:xfrm flipV="1">
              <a:off x="3395340" y="4940910"/>
              <a:ext cx="914400" cy="172028"/>
            </a:xfrm>
            <a:prstGeom prst="rect">
              <a:avLst/>
            </a:prstGeom>
          </p:spPr>
        </p:pic>
        <p:pic>
          <p:nvPicPr>
            <p:cNvPr id="7" name="Picture 6">
              <a:extLst>
                <a:ext uri="{FF2B5EF4-FFF2-40B4-BE49-F238E27FC236}">
                  <a16:creationId xmlns:a16="http://schemas.microsoft.com/office/drawing/2014/main" id="{4ECAD932-0BE7-35D3-B321-FDBECE06D8EE}"/>
                </a:ext>
              </a:extLst>
            </p:cNvPr>
            <p:cNvPicPr>
              <a:picLocks noChangeAspect="1"/>
            </p:cNvPicPr>
            <p:nvPr/>
          </p:nvPicPr>
          <p:blipFill>
            <a:blip r:embed="rId3"/>
            <a:srcRect l="8686" t="2646" r="10275"/>
            <a:stretch/>
          </p:blipFill>
          <p:spPr>
            <a:xfrm flipV="1">
              <a:off x="4309740" y="4940910"/>
              <a:ext cx="914400" cy="172028"/>
            </a:xfrm>
            <a:prstGeom prst="rect">
              <a:avLst/>
            </a:prstGeom>
          </p:spPr>
        </p:pic>
      </p:grpSp>
      <p:grpSp>
        <p:nvGrpSpPr>
          <p:cNvPr id="9" name="Group 8">
            <a:extLst>
              <a:ext uri="{FF2B5EF4-FFF2-40B4-BE49-F238E27FC236}">
                <a16:creationId xmlns:a16="http://schemas.microsoft.com/office/drawing/2014/main" id="{E2600162-E1A9-9D09-A893-862DE0843DC6}"/>
              </a:ext>
            </a:extLst>
          </p:cNvPr>
          <p:cNvGrpSpPr/>
          <p:nvPr/>
        </p:nvGrpSpPr>
        <p:grpSpPr>
          <a:xfrm>
            <a:off x="971932" y="4031796"/>
            <a:ext cx="2743204" cy="172028"/>
            <a:chOff x="2480936" y="4940910"/>
            <a:chExt cx="2743204" cy="172028"/>
          </a:xfrm>
        </p:grpSpPr>
        <p:pic>
          <p:nvPicPr>
            <p:cNvPr id="10" name="Picture 9">
              <a:extLst>
                <a:ext uri="{FF2B5EF4-FFF2-40B4-BE49-F238E27FC236}">
                  <a16:creationId xmlns:a16="http://schemas.microsoft.com/office/drawing/2014/main" id="{F06D4139-42B1-E7CE-043A-C8671426C3BF}"/>
                </a:ext>
              </a:extLst>
            </p:cNvPr>
            <p:cNvPicPr>
              <a:picLocks noChangeAspect="1"/>
            </p:cNvPicPr>
            <p:nvPr/>
          </p:nvPicPr>
          <p:blipFill>
            <a:blip r:embed="rId3"/>
            <a:srcRect l="8686" t="2646" r="10275"/>
            <a:stretch/>
          </p:blipFill>
          <p:spPr>
            <a:xfrm flipV="1">
              <a:off x="2480936" y="4940910"/>
              <a:ext cx="914400" cy="172028"/>
            </a:xfrm>
            <a:prstGeom prst="rect">
              <a:avLst/>
            </a:prstGeom>
          </p:spPr>
        </p:pic>
        <p:pic>
          <p:nvPicPr>
            <p:cNvPr id="11" name="Picture 10">
              <a:extLst>
                <a:ext uri="{FF2B5EF4-FFF2-40B4-BE49-F238E27FC236}">
                  <a16:creationId xmlns:a16="http://schemas.microsoft.com/office/drawing/2014/main" id="{FAE003CD-FDDB-6964-D7F5-1A8A25F82D4A}"/>
                </a:ext>
              </a:extLst>
            </p:cNvPr>
            <p:cNvPicPr>
              <a:picLocks noChangeAspect="1"/>
            </p:cNvPicPr>
            <p:nvPr/>
          </p:nvPicPr>
          <p:blipFill>
            <a:blip r:embed="rId3"/>
            <a:srcRect l="8686" t="2646" r="10275"/>
            <a:stretch/>
          </p:blipFill>
          <p:spPr>
            <a:xfrm flipV="1">
              <a:off x="3395340" y="4940910"/>
              <a:ext cx="914400" cy="172028"/>
            </a:xfrm>
            <a:prstGeom prst="rect">
              <a:avLst/>
            </a:prstGeom>
          </p:spPr>
        </p:pic>
        <p:pic>
          <p:nvPicPr>
            <p:cNvPr id="12" name="Picture 11">
              <a:extLst>
                <a:ext uri="{FF2B5EF4-FFF2-40B4-BE49-F238E27FC236}">
                  <a16:creationId xmlns:a16="http://schemas.microsoft.com/office/drawing/2014/main" id="{97759174-4DCF-D61F-42C5-56C8A451172F}"/>
                </a:ext>
              </a:extLst>
            </p:cNvPr>
            <p:cNvPicPr>
              <a:picLocks noChangeAspect="1"/>
            </p:cNvPicPr>
            <p:nvPr/>
          </p:nvPicPr>
          <p:blipFill>
            <a:blip r:embed="rId3"/>
            <a:srcRect l="8686" t="2646" r="10275"/>
            <a:stretch/>
          </p:blipFill>
          <p:spPr>
            <a:xfrm flipV="1">
              <a:off x="4309740" y="4940910"/>
              <a:ext cx="914400" cy="172028"/>
            </a:xfrm>
            <a:prstGeom prst="rect">
              <a:avLst/>
            </a:prstGeom>
          </p:spPr>
        </p:pic>
      </p:grpSp>
      <p:grpSp>
        <p:nvGrpSpPr>
          <p:cNvPr id="13" name="Group 12">
            <a:extLst>
              <a:ext uri="{FF2B5EF4-FFF2-40B4-BE49-F238E27FC236}">
                <a16:creationId xmlns:a16="http://schemas.microsoft.com/office/drawing/2014/main" id="{1BE9681C-000B-52DE-5AF4-C2C074716F6E}"/>
              </a:ext>
            </a:extLst>
          </p:cNvPr>
          <p:cNvGrpSpPr/>
          <p:nvPr/>
        </p:nvGrpSpPr>
        <p:grpSpPr>
          <a:xfrm>
            <a:off x="8483675" y="3513886"/>
            <a:ext cx="2743204" cy="172028"/>
            <a:chOff x="2480936" y="4940910"/>
            <a:chExt cx="2743204" cy="172028"/>
          </a:xfrm>
        </p:grpSpPr>
        <p:pic>
          <p:nvPicPr>
            <p:cNvPr id="14" name="Picture 13">
              <a:extLst>
                <a:ext uri="{FF2B5EF4-FFF2-40B4-BE49-F238E27FC236}">
                  <a16:creationId xmlns:a16="http://schemas.microsoft.com/office/drawing/2014/main" id="{03E34D9B-10FE-DEC0-4E2D-D14FC8EA857F}"/>
                </a:ext>
              </a:extLst>
            </p:cNvPr>
            <p:cNvPicPr>
              <a:picLocks noChangeAspect="1"/>
            </p:cNvPicPr>
            <p:nvPr/>
          </p:nvPicPr>
          <p:blipFill>
            <a:blip r:embed="rId3"/>
            <a:srcRect l="8686" t="2646" r="10275"/>
            <a:stretch/>
          </p:blipFill>
          <p:spPr>
            <a:xfrm flipV="1">
              <a:off x="2480936" y="4940910"/>
              <a:ext cx="914400" cy="172028"/>
            </a:xfrm>
            <a:prstGeom prst="rect">
              <a:avLst/>
            </a:prstGeom>
          </p:spPr>
        </p:pic>
        <p:pic>
          <p:nvPicPr>
            <p:cNvPr id="15" name="Picture 14">
              <a:extLst>
                <a:ext uri="{FF2B5EF4-FFF2-40B4-BE49-F238E27FC236}">
                  <a16:creationId xmlns:a16="http://schemas.microsoft.com/office/drawing/2014/main" id="{82AD261D-4775-7D64-895F-2B40305F1789}"/>
                </a:ext>
              </a:extLst>
            </p:cNvPr>
            <p:cNvPicPr>
              <a:picLocks noChangeAspect="1"/>
            </p:cNvPicPr>
            <p:nvPr/>
          </p:nvPicPr>
          <p:blipFill>
            <a:blip r:embed="rId3"/>
            <a:srcRect l="8686" t="2646" r="10275"/>
            <a:stretch/>
          </p:blipFill>
          <p:spPr>
            <a:xfrm flipV="1">
              <a:off x="3395340" y="4940910"/>
              <a:ext cx="914400" cy="172028"/>
            </a:xfrm>
            <a:prstGeom prst="rect">
              <a:avLst/>
            </a:prstGeom>
          </p:spPr>
        </p:pic>
        <p:pic>
          <p:nvPicPr>
            <p:cNvPr id="16" name="Picture 15">
              <a:extLst>
                <a:ext uri="{FF2B5EF4-FFF2-40B4-BE49-F238E27FC236}">
                  <a16:creationId xmlns:a16="http://schemas.microsoft.com/office/drawing/2014/main" id="{665434CF-9524-ECB5-F500-B44EADB67045}"/>
                </a:ext>
              </a:extLst>
            </p:cNvPr>
            <p:cNvPicPr>
              <a:picLocks noChangeAspect="1"/>
            </p:cNvPicPr>
            <p:nvPr/>
          </p:nvPicPr>
          <p:blipFill>
            <a:blip r:embed="rId3"/>
            <a:srcRect l="8686" t="2646" r="10275"/>
            <a:stretch/>
          </p:blipFill>
          <p:spPr>
            <a:xfrm flipV="1">
              <a:off x="4309740" y="4940910"/>
              <a:ext cx="914400" cy="172028"/>
            </a:xfrm>
            <a:prstGeom prst="rect">
              <a:avLst/>
            </a:prstGeom>
          </p:spPr>
        </p:pic>
      </p:grpSp>
      <p:grpSp>
        <p:nvGrpSpPr>
          <p:cNvPr id="17" name="Group 16">
            <a:extLst>
              <a:ext uri="{FF2B5EF4-FFF2-40B4-BE49-F238E27FC236}">
                <a16:creationId xmlns:a16="http://schemas.microsoft.com/office/drawing/2014/main" id="{2AEE982E-673B-2AF8-66EC-E45FB88BD3A4}"/>
              </a:ext>
            </a:extLst>
          </p:cNvPr>
          <p:cNvGrpSpPr/>
          <p:nvPr/>
        </p:nvGrpSpPr>
        <p:grpSpPr>
          <a:xfrm>
            <a:off x="8476864" y="4031796"/>
            <a:ext cx="2743204" cy="172028"/>
            <a:chOff x="2480936" y="4940910"/>
            <a:chExt cx="2743204" cy="172028"/>
          </a:xfrm>
        </p:grpSpPr>
        <p:pic>
          <p:nvPicPr>
            <p:cNvPr id="18" name="Picture 17">
              <a:extLst>
                <a:ext uri="{FF2B5EF4-FFF2-40B4-BE49-F238E27FC236}">
                  <a16:creationId xmlns:a16="http://schemas.microsoft.com/office/drawing/2014/main" id="{ED26844F-CBD2-3B33-6750-F968635FE7A8}"/>
                </a:ext>
              </a:extLst>
            </p:cNvPr>
            <p:cNvPicPr>
              <a:picLocks noChangeAspect="1"/>
            </p:cNvPicPr>
            <p:nvPr/>
          </p:nvPicPr>
          <p:blipFill>
            <a:blip r:embed="rId3"/>
            <a:srcRect l="8686" t="2646" r="10275"/>
            <a:stretch/>
          </p:blipFill>
          <p:spPr>
            <a:xfrm flipV="1">
              <a:off x="2480936" y="4940910"/>
              <a:ext cx="914400" cy="172028"/>
            </a:xfrm>
            <a:prstGeom prst="rect">
              <a:avLst/>
            </a:prstGeom>
          </p:spPr>
        </p:pic>
        <p:pic>
          <p:nvPicPr>
            <p:cNvPr id="19" name="Picture 18">
              <a:extLst>
                <a:ext uri="{FF2B5EF4-FFF2-40B4-BE49-F238E27FC236}">
                  <a16:creationId xmlns:a16="http://schemas.microsoft.com/office/drawing/2014/main" id="{F7C967C5-8C7D-C9A0-3492-653C609FE514}"/>
                </a:ext>
              </a:extLst>
            </p:cNvPr>
            <p:cNvPicPr>
              <a:picLocks noChangeAspect="1"/>
            </p:cNvPicPr>
            <p:nvPr/>
          </p:nvPicPr>
          <p:blipFill>
            <a:blip r:embed="rId3"/>
            <a:srcRect l="8686" t="2646" r="10275"/>
            <a:stretch/>
          </p:blipFill>
          <p:spPr>
            <a:xfrm flipV="1">
              <a:off x="3395340" y="4940910"/>
              <a:ext cx="914400" cy="172028"/>
            </a:xfrm>
            <a:prstGeom prst="rect">
              <a:avLst/>
            </a:prstGeom>
          </p:spPr>
        </p:pic>
        <p:pic>
          <p:nvPicPr>
            <p:cNvPr id="20" name="Picture 19">
              <a:extLst>
                <a:ext uri="{FF2B5EF4-FFF2-40B4-BE49-F238E27FC236}">
                  <a16:creationId xmlns:a16="http://schemas.microsoft.com/office/drawing/2014/main" id="{98E5FD63-5870-3332-CD6B-C0EA17F21B85}"/>
                </a:ext>
              </a:extLst>
            </p:cNvPr>
            <p:cNvPicPr>
              <a:picLocks noChangeAspect="1"/>
            </p:cNvPicPr>
            <p:nvPr/>
          </p:nvPicPr>
          <p:blipFill>
            <a:blip r:embed="rId3"/>
            <a:srcRect l="8686" t="2646" r="10275"/>
            <a:stretch/>
          </p:blipFill>
          <p:spPr>
            <a:xfrm flipV="1">
              <a:off x="4309740" y="4940910"/>
              <a:ext cx="914400" cy="172028"/>
            </a:xfrm>
            <a:prstGeom prst="rect">
              <a:avLst/>
            </a:prstGeom>
          </p:spPr>
        </p:pic>
      </p:grpSp>
      <p:pic>
        <p:nvPicPr>
          <p:cNvPr id="22" name="Graphic 21" descr="Star">
            <a:extLst>
              <a:ext uri="{FF2B5EF4-FFF2-40B4-BE49-F238E27FC236}">
                <a16:creationId xmlns:a16="http://schemas.microsoft.com/office/drawing/2014/main" id="{99E8BEA7-086C-EAA4-814A-0FE373E7846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830092" y="3605261"/>
            <a:ext cx="457200" cy="457200"/>
          </a:xfrm>
          <a:prstGeom prst="rect">
            <a:avLst/>
          </a:prstGeom>
        </p:spPr>
      </p:pic>
    </p:spTree>
    <p:extLst>
      <p:ext uri="{BB962C8B-B14F-4D97-AF65-F5344CB8AC3E}">
        <p14:creationId xmlns:p14="http://schemas.microsoft.com/office/powerpoint/2010/main" val="41718202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26D66D-99BE-9171-D392-3A639369028D}"/>
              </a:ext>
            </a:extLst>
          </p:cNvPr>
          <p:cNvSpPr>
            <a:spLocks noGrp="1"/>
          </p:cNvSpPr>
          <p:nvPr>
            <p:ph type="title"/>
          </p:nvPr>
        </p:nvSpPr>
        <p:spPr/>
        <p:txBody>
          <a:bodyPr/>
          <a:lstStyle/>
          <a:p>
            <a:r>
              <a:rPr lang="en-US" dirty="0"/>
              <a:t>Detailed Description</a:t>
            </a:r>
          </a:p>
        </p:txBody>
      </p:sp>
      <p:sp>
        <p:nvSpPr>
          <p:cNvPr id="3" name="Slide Number Placeholder 2">
            <a:extLst>
              <a:ext uri="{FF2B5EF4-FFF2-40B4-BE49-F238E27FC236}">
                <a16:creationId xmlns:a16="http://schemas.microsoft.com/office/drawing/2014/main" id="{264EA52D-2E14-87F6-47AA-051160E64245}"/>
              </a:ext>
            </a:extLst>
          </p:cNvPr>
          <p:cNvSpPr>
            <a:spLocks noGrp="1"/>
          </p:cNvSpPr>
          <p:nvPr>
            <p:ph type="sldNum" sz="quarter" idx="11"/>
          </p:nvPr>
        </p:nvSpPr>
        <p:spPr/>
        <p:txBody>
          <a:bodyPr/>
          <a:lstStyle/>
          <a:p>
            <a:fld id="{AB6DB490-BFBF-254D-A4B8-3EF9019ACE53}" type="slidenum">
              <a:rPr lang="en-US" smtClean="0"/>
              <a:pPr/>
              <a:t>12</a:t>
            </a:fld>
            <a:endParaRPr lang="en-US" dirty="0"/>
          </a:p>
        </p:txBody>
      </p:sp>
      <p:sp>
        <p:nvSpPr>
          <p:cNvPr id="4" name="Content Placeholder 3">
            <a:extLst>
              <a:ext uri="{FF2B5EF4-FFF2-40B4-BE49-F238E27FC236}">
                <a16:creationId xmlns:a16="http://schemas.microsoft.com/office/drawing/2014/main" id="{BDB525BF-008E-FDAC-E50F-AC396D09C82D}"/>
              </a:ext>
            </a:extLst>
          </p:cNvPr>
          <p:cNvSpPr>
            <a:spLocks noGrp="1"/>
          </p:cNvSpPr>
          <p:nvPr>
            <p:ph sz="quarter" idx="12"/>
          </p:nvPr>
        </p:nvSpPr>
        <p:spPr/>
        <p:txBody>
          <a:bodyPr>
            <a:normAutofit fontScale="85000" lnSpcReduction="20000"/>
          </a:bodyPr>
          <a:lstStyle/>
          <a:p>
            <a:r>
              <a:rPr lang="en-US" dirty="0"/>
              <a:t>Linac 2 at the IP end, coming from the right</a:t>
            </a:r>
          </a:p>
          <a:p>
            <a:pPr lvl="1"/>
            <a:r>
              <a:rPr lang="en-US" dirty="0"/>
              <a:t>There is one bunch of electrons, e1, and one bunch of positrons, p1, </a:t>
            </a:r>
            <a:r>
              <a:rPr lang="en-US" dirty="0">
                <a:sym typeface="Symbol" pitchFamily="2" charset="2"/>
              </a:rPr>
              <a:t></a:t>
            </a:r>
            <a:r>
              <a:rPr lang="en-US" baseline="-25000" dirty="0"/>
              <a:t>Linac</a:t>
            </a:r>
            <a:r>
              <a:rPr lang="en-US" dirty="0"/>
              <a:t>/2 behind coming from the Arc going to the IP at collision energy</a:t>
            </a:r>
          </a:p>
          <a:p>
            <a:pPr lvl="1"/>
            <a:r>
              <a:rPr lang="en-US" dirty="0"/>
              <a:t>There is one bunch of positrons, p2, and one bunch of electrons, e2, </a:t>
            </a:r>
            <a:r>
              <a:rPr lang="en-US" dirty="0">
                <a:sym typeface="Symbol" pitchFamily="2" charset="2"/>
              </a:rPr>
              <a:t></a:t>
            </a:r>
            <a:r>
              <a:rPr lang="en-US" baseline="-25000" dirty="0"/>
              <a:t>Linac</a:t>
            </a:r>
            <a:r>
              <a:rPr lang="en-US" dirty="0"/>
              <a:t>/2 behind coming from the Arc superposed on e1 and p1 at injection energy</a:t>
            </a:r>
          </a:p>
          <a:p>
            <a:pPr lvl="1"/>
            <a:r>
              <a:rPr lang="en-US" dirty="0"/>
              <a:t>The electron bunch e1 is bent into the curved beamline going to the IP </a:t>
            </a:r>
          </a:p>
          <a:p>
            <a:pPr lvl="1"/>
            <a:r>
              <a:rPr lang="en-US" dirty="0"/>
              <a:t>The positron bunch p1 is bent into the straight beamline going to the IP</a:t>
            </a:r>
          </a:p>
          <a:p>
            <a:pPr lvl="1"/>
            <a:r>
              <a:rPr lang="en-US" dirty="0"/>
              <a:t>The positron bunch p2 is bent towards one of the positron damping rings</a:t>
            </a:r>
          </a:p>
          <a:p>
            <a:pPr lvl="1"/>
            <a:r>
              <a:rPr lang="en-US" dirty="0"/>
              <a:t>The electron bunch e2 is bent towards one of the electron damping rings</a:t>
            </a:r>
          </a:p>
          <a:p>
            <a:r>
              <a:rPr lang="en-US" dirty="0"/>
              <a:t>Linac 4 at the IP end, coming from the left</a:t>
            </a:r>
          </a:p>
          <a:p>
            <a:pPr lvl="1"/>
            <a:r>
              <a:rPr lang="en-US" dirty="0"/>
              <a:t>There is one bunch of positrons, p3, and one bunch of electrons, e3, </a:t>
            </a:r>
            <a:r>
              <a:rPr lang="en-US" dirty="0">
                <a:sym typeface="Symbol" pitchFamily="2" charset="2"/>
              </a:rPr>
              <a:t></a:t>
            </a:r>
            <a:r>
              <a:rPr lang="en-US" baseline="-25000" dirty="0"/>
              <a:t>Linac</a:t>
            </a:r>
            <a:r>
              <a:rPr lang="en-US" dirty="0"/>
              <a:t>/2 behind coming from the Arc going to the IP at collision energy</a:t>
            </a:r>
          </a:p>
          <a:p>
            <a:pPr lvl="1"/>
            <a:r>
              <a:rPr lang="en-US" dirty="0"/>
              <a:t>There is one bunch of electrons, e4, and one bunch of positrons, p4, </a:t>
            </a:r>
            <a:r>
              <a:rPr lang="en-US" dirty="0">
                <a:sym typeface="Symbol" pitchFamily="2" charset="2"/>
              </a:rPr>
              <a:t></a:t>
            </a:r>
            <a:r>
              <a:rPr lang="en-US" baseline="-25000" dirty="0"/>
              <a:t>Linac</a:t>
            </a:r>
            <a:r>
              <a:rPr lang="en-US" dirty="0"/>
              <a:t>/2 behind coming from the Arc superposed on e1 and p1 at injection energy</a:t>
            </a:r>
          </a:p>
          <a:p>
            <a:pPr lvl="1"/>
            <a:r>
              <a:rPr lang="en-US" dirty="0"/>
              <a:t>The positron bunch p3 is bent into the curved beamline going to the IP </a:t>
            </a:r>
          </a:p>
          <a:p>
            <a:pPr lvl="1"/>
            <a:r>
              <a:rPr lang="en-US" dirty="0"/>
              <a:t>The electron bunch e3 is bent into the straight beamline going to the IP</a:t>
            </a:r>
          </a:p>
          <a:p>
            <a:pPr lvl="1"/>
            <a:r>
              <a:rPr lang="en-US" dirty="0"/>
              <a:t>The electron bunch e4 is bent left towards one of the electron damping rings</a:t>
            </a:r>
          </a:p>
          <a:p>
            <a:pPr lvl="1"/>
            <a:r>
              <a:rPr lang="en-US" dirty="0"/>
              <a:t>The positron bunch p4 is bent right towards one of the positron damping rings</a:t>
            </a:r>
          </a:p>
        </p:txBody>
      </p:sp>
      <p:sp>
        <p:nvSpPr>
          <p:cNvPr id="5" name="Footer Placeholder 4">
            <a:extLst>
              <a:ext uri="{FF2B5EF4-FFF2-40B4-BE49-F238E27FC236}">
                <a16:creationId xmlns:a16="http://schemas.microsoft.com/office/drawing/2014/main" id="{C5DEEA7B-2736-5A79-F108-C81406B4C1E5}"/>
              </a:ext>
            </a:extLst>
          </p:cNvPr>
          <p:cNvSpPr>
            <a:spLocks noGrp="1"/>
          </p:cNvSpPr>
          <p:nvPr>
            <p:ph type="ftr" sz="quarter" idx="3"/>
          </p:nvPr>
        </p:nvSpPr>
        <p:spPr/>
        <p:txBody>
          <a:bodyPr/>
          <a:lstStyle/>
          <a:p>
            <a:r>
              <a:rPr lang="en-US"/>
              <a:t>Ghost Collider May 2025</a:t>
            </a:r>
            <a:endParaRPr lang="en-US" dirty="0"/>
          </a:p>
        </p:txBody>
      </p:sp>
    </p:spTree>
    <p:extLst>
      <p:ext uri="{BB962C8B-B14F-4D97-AF65-F5344CB8AC3E}">
        <p14:creationId xmlns:p14="http://schemas.microsoft.com/office/powerpoint/2010/main" val="41593223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73D03C-2C86-3885-2022-D8C8EF7B933A}"/>
              </a:ext>
            </a:extLst>
          </p:cNvPr>
          <p:cNvSpPr>
            <a:spLocks noGrp="1"/>
          </p:cNvSpPr>
          <p:nvPr>
            <p:ph type="title"/>
          </p:nvPr>
        </p:nvSpPr>
        <p:spPr/>
        <p:txBody>
          <a:bodyPr/>
          <a:lstStyle/>
          <a:p>
            <a:r>
              <a:rPr lang="en-US" dirty="0"/>
              <a:t>Beam Shape at the IP</a:t>
            </a:r>
          </a:p>
        </p:txBody>
      </p:sp>
      <p:sp>
        <p:nvSpPr>
          <p:cNvPr id="3" name="Slide Number Placeholder 2">
            <a:extLst>
              <a:ext uri="{FF2B5EF4-FFF2-40B4-BE49-F238E27FC236}">
                <a16:creationId xmlns:a16="http://schemas.microsoft.com/office/drawing/2014/main" id="{745C9BD1-8931-BCB2-1DFD-53B28DDA4B5A}"/>
              </a:ext>
            </a:extLst>
          </p:cNvPr>
          <p:cNvSpPr>
            <a:spLocks noGrp="1"/>
          </p:cNvSpPr>
          <p:nvPr>
            <p:ph type="sldNum" sz="quarter" idx="11"/>
          </p:nvPr>
        </p:nvSpPr>
        <p:spPr/>
        <p:txBody>
          <a:bodyPr/>
          <a:lstStyle/>
          <a:p>
            <a:fld id="{AB6DB490-BFBF-254D-A4B8-3EF9019ACE53}" type="slidenum">
              <a:rPr lang="en-US" smtClean="0"/>
              <a:pPr/>
              <a:t>13</a:t>
            </a:fld>
            <a:endParaRPr lang="en-US" dirty="0"/>
          </a:p>
        </p:txBody>
      </p:sp>
      <p:sp>
        <p:nvSpPr>
          <p:cNvPr id="4" name="Content Placeholder 3">
            <a:extLst>
              <a:ext uri="{FF2B5EF4-FFF2-40B4-BE49-F238E27FC236}">
                <a16:creationId xmlns:a16="http://schemas.microsoft.com/office/drawing/2014/main" id="{C7E21EDA-66AD-358A-C552-2BED7712DBE5}"/>
              </a:ext>
            </a:extLst>
          </p:cNvPr>
          <p:cNvSpPr>
            <a:spLocks noGrp="1"/>
          </p:cNvSpPr>
          <p:nvPr>
            <p:ph sz="quarter" idx="12"/>
          </p:nvPr>
        </p:nvSpPr>
        <p:spPr>
          <a:xfrm>
            <a:off x="0" y="847728"/>
            <a:ext cx="12191999" cy="5547096"/>
          </a:xfrm>
        </p:spPr>
        <p:txBody>
          <a:bodyPr>
            <a:normAutofit/>
          </a:bodyPr>
          <a:lstStyle/>
          <a:p>
            <a:r>
              <a:rPr lang="en-US" dirty="0"/>
              <a:t>In most colliders, the colliding beams are wide and flat, and since the electrons and the counter-rotating positrons focus identically, both beams have the same shape – wide and flat</a:t>
            </a:r>
          </a:p>
          <a:p>
            <a:r>
              <a:rPr lang="en-US" dirty="0"/>
              <a:t>If the beams at the IP of the Ghost Collider follow this trend, electrons from the left against positrons from the right would also be </a:t>
            </a:r>
            <a:r>
              <a:rPr lang="en-US" dirty="0">
                <a:solidFill>
                  <a:srgbClr val="0432FF"/>
                </a:solidFill>
              </a:rPr>
              <a:t>wide and flat</a:t>
            </a:r>
          </a:p>
          <a:p>
            <a:r>
              <a:rPr lang="en-US" dirty="0"/>
              <a:t>But for electrons from the right and positrons from the left, the beam shape would be </a:t>
            </a:r>
            <a:r>
              <a:rPr lang="en-US" dirty="0">
                <a:solidFill>
                  <a:srgbClr val="0432FF"/>
                </a:solidFill>
              </a:rPr>
              <a:t>tall and thin</a:t>
            </a:r>
          </a:p>
          <a:p>
            <a:r>
              <a:rPr lang="en-US" dirty="0"/>
              <a:t>This shape mismatch minimizes the compensation of electromagnetic interactions at the IP  </a:t>
            </a:r>
          </a:p>
          <a:p>
            <a:r>
              <a:rPr lang="en-US" dirty="0"/>
              <a:t>The best solution is to have </a:t>
            </a:r>
            <a:r>
              <a:rPr lang="en-US" dirty="0">
                <a:highlight>
                  <a:srgbClr val="00FF00"/>
                </a:highlight>
              </a:rPr>
              <a:t>equal horizontal and vertical emittances in all four beams</a:t>
            </a:r>
            <a:r>
              <a:rPr lang="en-US" dirty="0"/>
              <a:t> and to have </a:t>
            </a:r>
            <a:r>
              <a:rPr lang="en-US" dirty="0">
                <a:highlight>
                  <a:srgbClr val="00FF00"/>
                </a:highlight>
              </a:rPr>
              <a:t>equal horizontal and vertical beta functions at the IP</a:t>
            </a:r>
          </a:p>
          <a:p>
            <a:pPr lvl="1"/>
            <a:r>
              <a:rPr lang="en-US" dirty="0"/>
              <a:t> </a:t>
            </a:r>
            <a:r>
              <a:rPr lang="en-US" sz="2200" dirty="0">
                <a:highlight>
                  <a:srgbClr val="00FF00"/>
                </a:highlight>
              </a:rPr>
              <a:t>All four beams will then be round and equal in size at the IP</a:t>
            </a:r>
            <a:r>
              <a:rPr lang="en-US" sz="2200" dirty="0"/>
              <a:t> ensuring cancelation of the electromagnetic interaction  </a:t>
            </a:r>
          </a:p>
          <a:p>
            <a:r>
              <a:rPr lang="en-US" dirty="0"/>
              <a:t>To achieve this condition, </a:t>
            </a:r>
            <a:r>
              <a:rPr lang="en-US" dirty="0">
                <a:highlight>
                  <a:srgbClr val="00FF00"/>
                </a:highlight>
              </a:rPr>
              <a:t>the quadruples should be rotated 45° throughout the Ghost Collider</a:t>
            </a:r>
            <a:r>
              <a:rPr lang="en-US" dirty="0"/>
              <a:t>, including the damping rings, the linacs, the Arcs and the chicanes</a:t>
            </a:r>
          </a:p>
          <a:p>
            <a:pPr lvl="1"/>
            <a:r>
              <a:rPr lang="en-US" dirty="0"/>
              <a:t>This ensures equal horizontal and vertical emittances of the beams  </a:t>
            </a:r>
          </a:p>
          <a:p>
            <a:r>
              <a:rPr lang="en-US" dirty="0"/>
              <a:t>Triplets focus the beams at the IP, creating equal horizontal and vertical beta functions</a:t>
            </a:r>
          </a:p>
        </p:txBody>
      </p:sp>
      <p:sp>
        <p:nvSpPr>
          <p:cNvPr id="5" name="Footer Placeholder 4">
            <a:extLst>
              <a:ext uri="{FF2B5EF4-FFF2-40B4-BE49-F238E27FC236}">
                <a16:creationId xmlns:a16="http://schemas.microsoft.com/office/drawing/2014/main" id="{90E19D47-DD5C-5234-CED7-C9CAA2C96121}"/>
              </a:ext>
            </a:extLst>
          </p:cNvPr>
          <p:cNvSpPr>
            <a:spLocks noGrp="1"/>
          </p:cNvSpPr>
          <p:nvPr>
            <p:ph type="ftr" sz="quarter" idx="3"/>
          </p:nvPr>
        </p:nvSpPr>
        <p:spPr/>
        <p:txBody>
          <a:bodyPr/>
          <a:lstStyle/>
          <a:p>
            <a:r>
              <a:rPr lang="en-US"/>
              <a:t>Ghost Collider May 2025</a:t>
            </a:r>
            <a:endParaRPr lang="en-US" dirty="0"/>
          </a:p>
        </p:txBody>
      </p:sp>
    </p:spTree>
    <p:extLst>
      <p:ext uri="{BB962C8B-B14F-4D97-AF65-F5344CB8AC3E}">
        <p14:creationId xmlns:p14="http://schemas.microsoft.com/office/powerpoint/2010/main" val="35355843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FEF5CD8-FE71-C896-A987-991247AFA1C5}"/>
              </a:ext>
            </a:extLst>
          </p:cNvPr>
          <p:cNvSpPr>
            <a:spLocks noGrp="1"/>
          </p:cNvSpPr>
          <p:nvPr>
            <p:ph type="sldNum" sz="quarter" idx="11"/>
          </p:nvPr>
        </p:nvSpPr>
        <p:spPr/>
        <p:txBody>
          <a:bodyPr/>
          <a:lstStyle/>
          <a:p>
            <a:fld id="{AB6DB490-BFBF-254D-A4B8-3EF9019ACE53}" type="slidenum">
              <a:rPr lang="en-US" smtClean="0"/>
              <a:pPr/>
              <a:t>14</a:t>
            </a:fld>
            <a:endParaRPr lang="en-US" dirty="0"/>
          </a:p>
        </p:txBody>
      </p:sp>
      <p:sp>
        <p:nvSpPr>
          <p:cNvPr id="5" name="Footer Placeholder 4">
            <a:extLst>
              <a:ext uri="{FF2B5EF4-FFF2-40B4-BE49-F238E27FC236}">
                <a16:creationId xmlns:a16="http://schemas.microsoft.com/office/drawing/2014/main" id="{E8EA6402-7997-C1DB-E09C-5025A997D832}"/>
              </a:ext>
            </a:extLst>
          </p:cNvPr>
          <p:cNvSpPr>
            <a:spLocks noGrp="1"/>
          </p:cNvSpPr>
          <p:nvPr>
            <p:ph type="ftr" sz="quarter" idx="3"/>
          </p:nvPr>
        </p:nvSpPr>
        <p:spPr/>
        <p:txBody>
          <a:bodyPr/>
          <a:lstStyle/>
          <a:p>
            <a:r>
              <a:rPr lang="en-US"/>
              <a:t>Ghost Collider May 2025</a:t>
            </a:r>
            <a:endParaRPr lang="en-US" dirty="0"/>
          </a:p>
        </p:txBody>
      </p:sp>
      <p:sp>
        <p:nvSpPr>
          <p:cNvPr id="6" name="Title 5">
            <a:extLst>
              <a:ext uri="{FF2B5EF4-FFF2-40B4-BE49-F238E27FC236}">
                <a16:creationId xmlns:a16="http://schemas.microsoft.com/office/drawing/2014/main" id="{866A9BE5-BC94-456F-CB81-3261BC52110B}"/>
              </a:ext>
            </a:extLst>
          </p:cNvPr>
          <p:cNvSpPr>
            <a:spLocks noGrp="1"/>
          </p:cNvSpPr>
          <p:nvPr>
            <p:ph type="ctrTitle"/>
          </p:nvPr>
        </p:nvSpPr>
        <p:spPr/>
        <p:txBody>
          <a:bodyPr/>
          <a:lstStyle/>
          <a:p>
            <a:r>
              <a:rPr lang="en-US" dirty="0"/>
              <a:t>Linacs</a:t>
            </a:r>
          </a:p>
        </p:txBody>
      </p:sp>
    </p:spTree>
    <p:extLst>
      <p:ext uri="{BB962C8B-B14F-4D97-AF65-F5344CB8AC3E}">
        <p14:creationId xmlns:p14="http://schemas.microsoft.com/office/powerpoint/2010/main" val="16322371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0CE6F-3AB5-6C8A-4460-DB3875F43C85}"/>
              </a:ext>
            </a:extLst>
          </p:cNvPr>
          <p:cNvSpPr>
            <a:spLocks noGrp="1"/>
          </p:cNvSpPr>
          <p:nvPr>
            <p:ph type="title"/>
          </p:nvPr>
        </p:nvSpPr>
        <p:spPr/>
        <p:txBody>
          <a:bodyPr/>
          <a:lstStyle/>
          <a:p>
            <a:r>
              <a:rPr lang="en-US" dirty="0"/>
              <a:t>Single Linac</a:t>
            </a:r>
          </a:p>
        </p:txBody>
      </p:sp>
      <p:sp>
        <p:nvSpPr>
          <p:cNvPr id="3" name="Slide Number Placeholder 2">
            <a:extLst>
              <a:ext uri="{FF2B5EF4-FFF2-40B4-BE49-F238E27FC236}">
                <a16:creationId xmlns:a16="http://schemas.microsoft.com/office/drawing/2014/main" id="{FC28CDBA-44E3-820A-2A10-3AE70842B274}"/>
              </a:ext>
            </a:extLst>
          </p:cNvPr>
          <p:cNvSpPr>
            <a:spLocks noGrp="1"/>
          </p:cNvSpPr>
          <p:nvPr>
            <p:ph type="sldNum" sz="quarter" idx="11"/>
          </p:nvPr>
        </p:nvSpPr>
        <p:spPr/>
        <p:txBody>
          <a:bodyPr/>
          <a:lstStyle/>
          <a:p>
            <a:fld id="{AB6DB490-BFBF-254D-A4B8-3EF9019ACE53}" type="slidenum">
              <a:rPr lang="en-US" smtClean="0"/>
              <a:pPr/>
              <a:t>15</a:t>
            </a:fld>
            <a:endParaRPr lang="en-US" dirty="0"/>
          </a:p>
        </p:txBody>
      </p:sp>
      <p:sp>
        <p:nvSpPr>
          <p:cNvPr id="4" name="Content Placeholder 3">
            <a:extLst>
              <a:ext uri="{FF2B5EF4-FFF2-40B4-BE49-F238E27FC236}">
                <a16:creationId xmlns:a16="http://schemas.microsoft.com/office/drawing/2014/main" id="{92E23A29-3127-C882-D100-8078118A28DD}"/>
              </a:ext>
            </a:extLst>
          </p:cNvPr>
          <p:cNvSpPr>
            <a:spLocks noGrp="1"/>
          </p:cNvSpPr>
          <p:nvPr>
            <p:ph sz="quarter" idx="12"/>
          </p:nvPr>
        </p:nvSpPr>
        <p:spPr>
          <a:xfrm>
            <a:off x="279404" y="847728"/>
            <a:ext cx="11709395" cy="5547096"/>
          </a:xfrm>
        </p:spPr>
        <p:txBody>
          <a:bodyPr>
            <a:normAutofit/>
          </a:bodyPr>
          <a:lstStyle/>
          <a:p>
            <a:r>
              <a:rPr lang="en-US" dirty="0"/>
              <a:t>The ghost bunches have no electromagnetic interaction with their surroundings</a:t>
            </a:r>
          </a:p>
          <a:p>
            <a:r>
              <a:rPr lang="en-US" dirty="0">
                <a:solidFill>
                  <a:srgbClr val="7030A0"/>
                </a:solidFill>
              </a:rPr>
              <a:t>This</a:t>
            </a:r>
            <a:r>
              <a:rPr lang="en-US" dirty="0"/>
              <a:t> means that ghost bunches have no electromagnetic interaction with ghost bunches which are travelling in the opposite direction in the linac</a:t>
            </a:r>
          </a:p>
          <a:p>
            <a:r>
              <a:rPr lang="en-US" dirty="0"/>
              <a:t>This enables a major simplification, </a:t>
            </a:r>
            <a:r>
              <a:rPr lang="en-US" dirty="0">
                <a:highlight>
                  <a:srgbClr val="00FF00"/>
                </a:highlight>
              </a:rPr>
              <a:t>a single bi-directional linac on each side of the IP</a:t>
            </a:r>
          </a:p>
          <a:p>
            <a:pPr lvl="1"/>
            <a:r>
              <a:rPr lang="en-US" dirty="0"/>
              <a:t>There will be </a:t>
            </a:r>
            <a:r>
              <a:rPr lang="en-US" dirty="0">
                <a:solidFill>
                  <a:srgbClr val="0432FF"/>
                </a:solidFill>
              </a:rPr>
              <a:t>head-on collisions </a:t>
            </a:r>
            <a:r>
              <a:rPr lang="en-US" dirty="0"/>
              <a:t>in the linac, but the </a:t>
            </a:r>
            <a:r>
              <a:rPr lang="en-US" dirty="0">
                <a:solidFill>
                  <a:srgbClr val="0432FF"/>
                </a:solidFill>
              </a:rPr>
              <a:t>luminosity will be small</a:t>
            </a:r>
            <a:r>
              <a:rPr lang="en-US" dirty="0"/>
              <a:t> with minimal loss of particles</a:t>
            </a:r>
            <a:r>
              <a:rPr lang="en-US" dirty="0">
                <a:solidFill>
                  <a:srgbClr val="7030A0"/>
                </a:solidFill>
              </a:rPr>
              <a:t>*</a:t>
            </a:r>
          </a:p>
          <a:p>
            <a:r>
              <a:rPr lang="en-US" dirty="0"/>
              <a:t>The chicanes in this layout function exactly like the four linac case described before</a:t>
            </a:r>
          </a:p>
          <a:p>
            <a:endParaRPr lang="en-US" dirty="0"/>
          </a:p>
          <a:p>
            <a:endParaRPr lang="en-US" dirty="0"/>
          </a:p>
          <a:p>
            <a:endParaRPr lang="en-US" dirty="0"/>
          </a:p>
          <a:p>
            <a:endParaRPr lang="en-US" dirty="0"/>
          </a:p>
          <a:p>
            <a:endParaRPr lang="en-US" dirty="0"/>
          </a:p>
          <a:p>
            <a:endParaRPr lang="en-US" dirty="0"/>
          </a:p>
          <a:p>
            <a:pPr marL="0" indent="0">
              <a:buNone/>
            </a:pPr>
            <a:endParaRPr lang="en-US" dirty="0"/>
          </a:p>
        </p:txBody>
      </p:sp>
      <p:sp>
        <p:nvSpPr>
          <p:cNvPr id="5" name="Footer Placeholder 4">
            <a:extLst>
              <a:ext uri="{FF2B5EF4-FFF2-40B4-BE49-F238E27FC236}">
                <a16:creationId xmlns:a16="http://schemas.microsoft.com/office/drawing/2014/main" id="{0CFF09AB-BD79-3356-E7B4-E518DF622488}"/>
              </a:ext>
            </a:extLst>
          </p:cNvPr>
          <p:cNvSpPr>
            <a:spLocks noGrp="1"/>
          </p:cNvSpPr>
          <p:nvPr>
            <p:ph type="ftr" sz="quarter" idx="3"/>
          </p:nvPr>
        </p:nvSpPr>
        <p:spPr/>
        <p:txBody>
          <a:bodyPr/>
          <a:lstStyle/>
          <a:p>
            <a:r>
              <a:rPr lang="en-US"/>
              <a:t>Ghost Collider May 2025</a:t>
            </a:r>
            <a:endParaRPr lang="en-US" dirty="0"/>
          </a:p>
        </p:txBody>
      </p:sp>
      <p:grpSp>
        <p:nvGrpSpPr>
          <p:cNvPr id="33" name="Group 32">
            <a:extLst>
              <a:ext uri="{FF2B5EF4-FFF2-40B4-BE49-F238E27FC236}">
                <a16:creationId xmlns:a16="http://schemas.microsoft.com/office/drawing/2014/main" id="{BA3BE493-B4F5-BF64-C4C5-94FCEF3BCA7C}"/>
              </a:ext>
            </a:extLst>
          </p:cNvPr>
          <p:cNvGrpSpPr/>
          <p:nvPr/>
        </p:nvGrpSpPr>
        <p:grpSpPr>
          <a:xfrm>
            <a:off x="325366" y="4201426"/>
            <a:ext cx="11529231" cy="1116870"/>
            <a:chOff x="325366" y="4201426"/>
            <a:chExt cx="11529231" cy="1116870"/>
          </a:xfrm>
        </p:grpSpPr>
        <p:pic>
          <p:nvPicPr>
            <p:cNvPr id="34" name="Picture 33">
              <a:extLst>
                <a:ext uri="{FF2B5EF4-FFF2-40B4-BE49-F238E27FC236}">
                  <a16:creationId xmlns:a16="http://schemas.microsoft.com/office/drawing/2014/main" id="{EC5EEFBC-FA7A-EBF1-4043-1708996E9F87}"/>
                </a:ext>
              </a:extLst>
            </p:cNvPr>
            <p:cNvPicPr>
              <a:picLocks noChangeAspect="1"/>
            </p:cNvPicPr>
            <p:nvPr/>
          </p:nvPicPr>
          <p:blipFill>
            <a:blip r:embed="rId2"/>
            <a:stretch>
              <a:fillRect/>
            </a:stretch>
          </p:blipFill>
          <p:spPr>
            <a:xfrm flipV="1">
              <a:off x="6129112" y="4766994"/>
              <a:ext cx="823265" cy="149323"/>
            </a:xfrm>
            <a:prstGeom prst="rect">
              <a:avLst/>
            </a:prstGeom>
          </p:spPr>
        </p:pic>
        <p:pic>
          <p:nvPicPr>
            <p:cNvPr id="35" name="Picture 34">
              <a:extLst>
                <a:ext uri="{FF2B5EF4-FFF2-40B4-BE49-F238E27FC236}">
                  <a16:creationId xmlns:a16="http://schemas.microsoft.com/office/drawing/2014/main" id="{9E448BCA-5456-9307-AB5A-5D78B6EB0FD5}"/>
                </a:ext>
              </a:extLst>
            </p:cNvPr>
            <p:cNvPicPr>
              <a:picLocks noChangeAspect="1"/>
            </p:cNvPicPr>
            <p:nvPr/>
          </p:nvPicPr>
          <p:blipFill>
            <a:blip r:embed="rId2"/>
            <a:stretch>
              <a:fillRect/>
            </a:stretch>
          </p:blipFill>
          <p:spPr>
            <a:xfrm rot="10800000" flipV="1">
              <a:off x="6094684" y="4632324"/>
              <a:ext cx="823265" cy="149323"/>
            </a:xfrm>
            <a:prstGeom prst="rect">
              <a:avLst/>
            </a:prstGeom>
          </p:spPr>
        </p:pic>
        <p:pic>
          <p:nvPicPr>
            <p:cNvPr id="36" name="Picture 35">
              <a:extLst>
                <a:ext uri="{FF2B5EF4-FFF2-40B4-BE49-F238E27FC236}">
                  <a16:creationId xmlns:a16="http://schemas.microsoft.com/office/drawing/2014/main" id="{6A4DB260-BCFC-08C7-46A3-E454EDAFE0C3}"/>
                </a:ext>
              </a:extLst>
            </p:cNvPr>
            <p:cNvPicPr>
              <a:picLocks noChangeAspect="1"/>
            </p:cNvPicPr>
            <p:nvPr/>
          </p:nvPicPr>
          <p:blipFill>
            <a:blip r:embed="rId3"/>
            <a:stretch>
              <a:fillRect/>
            </a:stretch>
          </p:blipFill>
          <p:spPr>
            <a:xfrm>
              <a:off x="5261593" y="4639057"/>
              <a:ext cx="786383" cy="154396"/>
            </a:xfrm>
            <a:prstGeom prst="rect">
              <a:avLst/>
            </a:prstGeom>
          </p:spPr>
        </p:pic>
        <p:pic>
          <p:nvPicPr>
            <p:cNvPr id="37" name="Picture 36">
              <a:extLst>
                <a:ext uri="{FF2B5EF4-FFF2-40B4-BE49-F238E27FC236}">
                  <a16:creationId xmlns:a16="http://schemas.microsoft.com/office/drawing/2014/main" id="{CD0FA378-5DA8-DF58-36D2-27A7DB44559B}"/>
                </a:ext>
              </a:extLst>
            </p:cNvPr>
            <p:cNvPicPr>
              <a:picLocks noChangeAspect="1"/>
            </p:cNvPicPr>
            <p:nvPr/>
          </p:nvPicPr>
          <p:blipFill>
            <a:blip r:embed="rId3"/>
            <a:srcRect b="13138"/>
            <a:stretch/>
          </p:blipFill>
          <p:spPr>
            <a:xfrm rot="10800000">
              <a:off x="5239874" y="4779215"/>
              <a:ext cx="786383" cy="148350"/>
            </a:xfrm>
            <a:prstGeom prst="rect">
              <a:avLst/>
            </a:prstGeom>
          </p:spPr>
        </p:pic>
        <p:cxnSp>
          <p:nvCxnSpPr>
            <p:cNvPr id="38" name="Straight Connector 37">
              <a:extLst>
                <a:ext uri="{FF2B5EF4-FFF2-40B4-BE49-F238E27FC236}">
                  <a16:creationId xmlns:a16="http://schemas.microsoft.com/office/drawing/2014/main" id="{497CBA40-0214-B82F-10C9-A156A220EF33}"/>
                </a:ext>
              </a:extLst>
            </p:cNvPr>
            <p:cNvCxnSpPr>
              <a:stCxn id="50" idx="3"/>
              <a:endCxn id="51" idx="1"/>
            </p:cNvCxnSpPr>
            <p:nvPr/>
          </p:nvCxnSpPr>
          <p:spPr>
            <a:xfrm>
              <a:off x="5247892" y="4770892"/>
              <a:ext cx="1676411" cy="0"/>
            </a:xfrm>
            <a:prstGeom prst="line">
              <a:avLst/>
            </a:prstGeom>
            <a:ln>
              <a:solidFill>
                <a:srgbClr val="7030A0"/>
              </a:solidFill>
            </a:ln>
            <a:effectLst/>
          </p:spPr>
          <p:style>
            <a:lnRef idx="2">
              <a:schemeClr val="accent1"/>
            </a:lnRef>
            <a:fillRef idx="0">
              <a:schemeClr val="accent1"/>
            </a:fillRef>
            <a:effectRef idx="1">
              <a:schemeClr val="accent1"/>
            </a:effectRef>
            <a:fontRef idx="minor">
              <a:schemeClr val="tx1"/>
            </a:fontRef>
          </p:style>
        </p:cxnSp>
        <p:pic>
          <p:nvPicPr>
            <p:cNvPr id="39" name="Picture 38">
              <a:extLst>
                <a:ext uri="{FF2B5EF4-FFF2-40B4-BE49-F238E27FC236}">
                  <a16:creationId xmlns:a16="http://schemas.microsoft.com/office/drawing/2014/main" id="{E2753A20-D216-E568-DDE5-EEE58BA0CD29}"/>
                </a:ext>
              </a:extLst>
            </p:cNvPr>
            <p:cNvPicPr>
              <a:picLocks noChangeAspect="1"/>
            </p:cNvPicPr>
            <p:nvPr/>
          </p:nvPicPr>
          <p:blipFill>
            <a:blip r:embed="rId4"/>
            <a:srcRect l="11285"/>
            <a:stretch/>
          </p:blipFill>
          <p:spPr>
            <a:xfrm>
              <a:off x="9681208" y="4233132"/>
              <a:ext cx="2173389" cy="1059180"/>
            </a:xfrm>
            <a:prstGeom prst="rect">
              <a:avLst/>
            </a:prstGeom>
          </p:spPr>
        </p:pic>
        <p:pic>
          <p:nvPicPr>
            <p:cNvPr id="40" name="Picture 39">
              <a:extLst>
                <a:ext uri="{FF2B5EF4-FFF2-40B4-BE49-F238E27FC236}">
                  <a16:creationId xmlns:a16="http://schemas.microsoft.com/office/drawing/2014/main" id="{B5A93869-FC07-FC92-F34F-16E4790EB5E7}"/>
                </a:ext>
              </a:extLst>
            </p:cNvPr>
            <p:cNvPicPr>
              <a:picLocks noChangeAspect="1"/>
            </p:cNvPicPr>
            <p:nvPr/>
          </p:nvPicPr>
          <p:blipFill>
            <a:blip r:embed="rId4"/>
            <a:srcRect l="11285"/>
            <a:stretch/>
          </p:blipFill>
          <p:spPr>
            <a:xfrm rot="10800000">
              <a:off x="325366" y="4259116"/>
              <a:ext cx="2173389" cy="1059180"/>
            </a:xfrm>
            <a:prstGeom prst="rect">
              <a:avLst/>
            </a:prstGeom>
          </p:spPr>
        </p:pic>
        <p:sp>
          <p:nvSpPr>
            <p:cNvPr id="41" name="TextBox 40">
              <a:extLst>
                <a:ext uri="{FF2B5EF4-FFF2-40B4-BE49-F238E27FC236}">
                  <a16:creationId xmlns:a16="http://schemas.microsoft.com/office/drawing/2014/main" id="{A1F55BB3-2FAE-C794-01A5-39D7BEB2880D}"/>
                </a:ext>
              </a:extLst>
            </p:cNvPr>
            <p:cNvSpPr txBox="1"/>
            <p:nvPr/>
          </p:nvSpPr>
          <p:spPr>
            <a:xfrm>
              <a:off x="5891255" y="4801775"/>
              <a:ext cx="360996" cy="369332"/>
            </a:xfrm>
            <a:prstGeom prst="rect">
              <a:avLst/>
            </a:prstGeom>
            <a:noFill/>
          </p:spPr>
          <p:txBody>
            <a:bodyPr wrap="none" rtlCol="0">
              <a:spAutoFit/>
            </a:bodyPr>
            <a:lstStyle/>
            <a:p>
              <a:r>
                <a:rPr lang="en-US" dirty="0">
                  <a:highlight>
                    <a:srgbClr val="FFFF00"/>
                  </a:highlight>
                </a:rPr>
                <a:t>IP</a:t>
              </a:r>
            </a:p>
          </p:txBody>
        </p:sp>
        <p:pic>
          <p:nvPicPr>
            <p:cNvPr id="42" name="Graphic 41" descr="Star">
              <a:extLst>
                <a:ext uri="{FF2B5EF4-FFF2-40B4-BE49-F238E27FC236}">
                  <a16:creationId xmlns:a16="http://schemas.microsoft.com/office/drawing/2014/main" id="{229B5A54-B795-A9FF-B60A-DF609ADCADE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890645" y="4588960"/>
              <a:ext cx="335307" cy="335307"/>
            </a:xfrm>
            <a:prstGeom prst="rect">
              <a:avLst/>
            </a:prstGeom>
          </p:spPr>
        </p:pic>
        <p:sp>
          <p:nvSpPr>
            <p:cNvPr id="43" name="TextBox 42">
              <a:extLst>
                <a:ext uri="{FF2B5EF4-FFF2-40B4-BE49-F238E27FC236}">
                  <a16:creationId xmlns:a16="http://schemas.microsoft.com/office/drawing/2014/main" id="{4E34212B-68E6-75BB-05FC-0B91CC910CDE}"/>
                </a:ext>
              </a:extLst>
            </p:cNvPr>
            <p:cNvSpPr txBox="1"/>
            <p:nvPr/>
          </p:nvSpPr>
          <p:spPr>
            <a:xfrm>
              <a:off x="813489" y="4575339"/>
              <a:ext cx="492251" cy="369332"/>
            </a:xfrm>
            <a:prstGeom prst="rect">
              <a:avLst/>
            </a:prstGeom>
            <a:noFill/>
          </p:spPr>
          <p:txBody>
            <a:bodyPr wrap="none" rtlCol="0">
              <a:spAutoFit/>
            </a:bodyPr>
            <a:lstStyle/>
            <a:p>
              <a:r>
                <a:rPr lang="en-US" dirty="0">
                  <a:solidFill>
                    <a:srgbClr val="0432FF"/>
                  </a:solidFill>
                </a:rPr>
                <a:t>Arc</a:t>
              </a:r>
            </a:p>
          </p:txBody>
        </p:sp>
        <p:sp>
          <p:nvSpPr>
            <p:cNvPr id="44" name="TextBox 43">
              <a:extLst>
                <a:ext uri="{FF2B5EF4-FFF2-40B4-BE49-F238E27FC236}">
                  <a16:creationId xmlns:a16="http://schemas.microsoft.com/office/drawing/2014/main" id="{23864244-AE86-4E5B-A84B-8CF9BEBA4C5E}"/>
                </a:ext>
              </a:extLst>
            </p:cNvPr>
            <p:cNvSpPr txBox="1"/>
            <p:nvPr/>
          </p:nvSpPr>
          <p:spPr>
            <a:xfrm>
              <a:off x="10883014" y="4557671"/>
              <a:ext cx="492251" cy="369332"/>
            </a:xfrm>
            <a:prstGeom prst="rect">
              <a:avLst/>
            </a:prstGeom>
            <a:noFill/>
          </p:spPr>
          <p:txBody>
            <a:bodyPr wrap="none" rtlCol="0">
              <a:spAutoFit/>
            </a:bodyPr>
            <a:lstStyle/>
            <a:p>
              <a:r>
                <a:rPr lang="en-US" dirty="0">
                  <a:solidFill>
                    <a:srgbClr val="7030A0"/>
                  </a:solidFill>
                </a:rPr>
                <a:t>Arc</a:t>
              </a:r>
            </a:p>
          </p:txBody>
        </p:sp>
        <p:sp>
          <p:nvSpPr>
            <p:cNvPr id="45" name="TextBox 44">
              <a:extLst>
                <a:ext uri="{FF2B5EF4-FFF2-40B4-BE49-F238E27FC236}">
                  <a16:creationId xmlns:a16="http://schemas.microsoft.com/office/drawing/2014/main" id="{C4701CB4-CEEF-97D7-CC25-988FD29D7B0D}"/>
                </a:ext>
              </a:extLst>
            </p:cNvPr>
            <p:cNvSpPr txBox="1"/>
            <p:nvPr/>
          </p:nvSpPr>
          <p:spPr>
            <a:xfrm>
              <a:off x="3077463" y="4201426"/>
              <a:ext cx="1055097" cy="369332"/>
            </a:xfrm>
            <a:prstGeom prst="rect">
              <a:avLst/>
            </a:prstGeom>
            <a:noFill/>
            <a:ln>
              <a:noFill/>
            </a:ln>
          </p:spPr>
          <p:txBody>
            <a:bodyPr wrap="none" rtlCol="0">
              <a:spAutoFit/>
            </a:bodyPr>
            <a:lstStyle/>
            <a:p>
              <a:r>
                <a:rPr lang="en-US" dirty="0">
                  <a:solidFill>
                    <a:schemeClr val="bg1">
                      <a:lumMod val="50000"/>
                    </a:schemeClr>
                  </a:solidFill>
                </a:rPr>
                <a:t>SRF Linac</a:t>
              </a:r>
            </a:p>
          </p:txBody>
        </p:sp>
        <p:sp>
          <p:nvSpPr>
            <p:cNvPr id="46" name="TextBox 45">
              <a:extLst>
                <a:ext uri="{FF2B5EF4-FFF2-40B4-BE49-F238E27FC236}">
                  <a16:creationId xmlns:a16="http://schemas.microsoft.com/office/drawing/2014/main" id="{DEAF4881-6534-B784-FB8B-C36BDC569A66}"/>
                </a:ext>
              </a:extLst>
            </p:cNvPr>
            <p:cNvSpPr txBox="1"/>
            <p:nvPr/>
          </p:nvSpPr>
          <p:spPr>
            <a:xfrm>
              <a:off x="7939711" y="4203225"/>
              <a:ext cx="1055097" cy="369332"/>
            </a:xfrm>
            <a:prstGeom prst="rect">
              <a:avLst/>
            </a:prstGeom>
            <a:noFill/>
            <a:ln>
              <a:noFill/>
            </a:ln>
          </p:spPr>
          <p:txBody>
            <a:bodyPr wrap="none" rtlCol="0">
              <a:spAutoFit/>
            </a:bodyPr>
            <a:lstStyle/>
            <a:p>
              <a:r>
                <a:rPr lang="en-US" dirty="0">
                  <a:solidFill>
                    <a:schemeClr val="bg1">
                      <a:lumMod val="50000"/>
                    </a:schemeClr>
                  </a:solidFill>
                </a:rPr>
                <a:t>SRF Linac</a:t>
              </a:r>
            </a:p>
          </p:txBody>
        </p:sp>
        <p:sp>
          <p:nvSpPr>
            <p:cNvPr id="47" name="TextBox 46">
              <a:extLst>
                <a:ext uri="{FF2B5EF4-FFF2-40B4-BE49-F238E27FC236}">
                  <a16:creationId xmlns:a16="http://schemas.microsoft.com/office/drawing/2014/main" id="{2F874B82-CC87-9E0E-7166-26E1818A8700}"/>
                </a:ext>
              </a:extLst>
            </p:cNvPr>
            <p:cNvSpPr txBox="1"/>
            <p:nvPr/>
          </p:nvSpPr>
          <p:spPr>
            <a:xfrm>
              <a:off x="5546386" y="4202984"/>
              <a:ext cx="1016304" cy="369332"/>
            </a:xfrm>
            <a:prstGeom prst="rect">
              <a:avLst/>
            </a:prstGeom>
            <a:noFill/>
          </p:spPr>
          <p:txBody>
            <a:bodyPr wrap="none" rtlCol="0">
              <a:spAutoFit/>
            </a:bodyPr>
            <a:lstStyle/>
            <a:p>
              <a:r>
                <a:rPr lang="en-US" dirty="0"/>
                <a:t>Chicanes</a:t>
              </a:r>
            </a:p>
          </p:txBody>
        </p:sp>
        <p:pic>
          <p:nvPicPr>
            <p:cNvPr id="48" name="Picture 47">
              <a:extLst>
                <a:ext uri="{FF2B5EF4-FFF2-40B4-BE49-F238E27FC236}">
                  <a16:creationId xmlns:a16="http://schemas.microsoft.com/office/drawing/2014/main" id="{2A270591-A3B1-1DE9-6FBA-86BC71809B22}"/>
                </a:ext>
              </a:extLst>
            </p:cNvPr>
            <p:cNvPicPr>
              <a:picLocks noChangeAspect="1"/>
            </p:cNvPicPr>
            <p:nvPr/>
          </p:nvPicPr>
          <p:blipFill>
            <a:blip r:embed="rId7"/>
            <a:srcRect l="8686" t="2646" r="10275"/>
            <a:stretch/>
          </p:blipFill>
          <p:spPr>
            <a:xfrm flipV="1">
              <a:off x="2504688" y="4684878"/>
              <a:ext cx="914400" cy="172028"/>
            </a:xfrm>
            <a:prstGeom prst="rect">
              <a:avLst/>
            </a:prstGeom>
          </p:spPr>
        </p:pic>
        <p:pic>
          <p:nvPicPr>
            <p:cNvPr id="49" name="Picture 48">
              <a:extLst>
                <a:ext uri="{FF2B5EF4-FFF2-40B4-BE49-F238E27FC236}">
                  <a16:creationId xmlns:a16="http://schemas.microsoft.com/office/drawing/2014/main" id="{E17E6AE4-3AA6-6F65-2C83-E8FBDFBFFE44}"/>
                </a:ext>
              </a:extLst>
            </p:cNvPr>
            <p:cNvPicPr>
              <a:picLocks noChangeAspect="1"/>
            </p:cNvPicPr>
            <p:nvPr/>
          </p:nvPicPr>
          <p:blipFill>
            <a:blip r:embed="rId7"/>
            <a:srcRect l="8686" t="2646" r="10275"/>
            <a:stretch/>
          </p:blipFill>
          <p:spPr>
            <a:xfrm flipV="1">
              <a:off x="3419092" y="4684878"/>
              <a:ext cx="914400" cy="172028"/>
            </a:xfrm>
            <a:prstGeom prst="rect">
              <a:avLst/>
            </a:prstGeom>
          </p:spPr>
        </p:pic>
        <p:pic>
          <p:nvPicPr>
            <p:cNvPr id="50" name="Picture 49">
              <a:extLst>
                <a:ext uri="{FF2B5EF4-FFF2-40B4-BE49-F238E27FC236}">
                  <a16:creationId xmlns:a16="http://schemas.microsoft.com/office/drawing/2014/main" id="{B2733023-1A24-CC08-E0D4-805FC30153C9}"/>
                </a:ext>
              </a:extLst>
            </p:cNvPr>
            <p:cNvPicPr>
              <a:picLocks noChangeAspect="1"/>
            </p:cNvPicPr>
            <p:nvPr/>
          </p:nvPicPr>
          <p:blipFill>
            <a:blip r:embed="rId7"/>
            <a:srcRect l="8686" t="2646" r="10275"/>
            <a:stretch/>
          </p:blipFill>
          <p:spPr>
            <a:xfrm flipV="1">
              <a:off x="4333492" y="4684878"/>
              <a:ext cx="914400" cy="172028"/>
            </a:xfrm>
            <a:prstGeom prst="rect">
              <a:avLst/>
            </a:prstGeom>
          </p:spPr>
        </p:pic>
        <p:pic>
          <p:nvPicPr>
            <p:cNvPr id="51" name="Picture 50">
              <a:extLst>
                <a:ext uri="{FF2B5EF4-FFF2-40B4-BE49-F238E27FC236}">
                  <a16:creationId xmlns:a16="http://schemas.microsoft.com/office/drawing/2014/main" id="{A4356297-CB66-B745-634C-FB6A0BD49FC6}"/>
                </a:ext>
              </a:extLst>
            </p:cNvPr>
            <p:cNvPicPr>
              <a:picLocks noChangeAspect="1"/>
            </p:cNvPicPr>
            <p:nvPr/>
          </p:nvPicPr>
          <p:blipFill>
            <a:blip r:embed="rId7"/>
            <a:srcRect l="8686" t="2646" r="10275"/>
            <a:stretch/>
          </p:blipFill>
          <p:spPr>
            <a:xfrm flipV="1">
              <a:off x="6924303" y="4684878"/>
              <a:ext cx="914400" cy="172028"/>
            </a:xfrm>
            <a:prstGeom prst="rect">
              <a:avLst/>
            </a:prstGeom>
          </p:spPr>
        </p:pic>
        <p:pic>
          <p:nvPicPr>
            <p:cNvPr id="52" name="Picture 51">
              <a:extLst>
                <a:ext uri="{FF2B5EF4-FFF2-40B4-BE49-F238E27FC236}">
                  <a16:creationId xmlns:a16="http://schemas.microsoft.com/office/drawing/2014/main" id="{0640288F-8DBA-6E56-63C3-FF1010F4D55D}"/>
                </a:ext>
              </a:extLst>
            </p:cNvPr>
            <p:cNvPicPr>
              <a:picLocks noChangeAspect="1"/>
            </p:cNvPicPr>
            <p:nvPr/>
          </p:nvPicPr>
          <p:blipFill>
            <a:blip r:embed="rId7"/>
            <a:srcRect l="8686" t="2646" r="10275"/>
            <a:stretch/>
          </p:blipFill>
          <p:spPr>
            <a:xfrm flipV="1">
              <a:off x="7838707" y="4684878"/>
              <a:ext cx="914400" cy="172028"/>
            </a:xfrm>
            <a:prstGeom prst="rect">
              <a:avLst/>
            </a:prstGeom>
          </p:spPr>
        </p:pic>
        <p:pic>
          <p:nvPicPr>
            <p:cNvPr id="53" name="Picture 52">
              <a:extLst>
                <a:ext uri="{FF2B5EF4-FFF2-40B4-BE49-F238E27FC236}">
                  <a16:creationId xmlns:a16="http://schemas.microsoft.com/office/drawing/2014/main" id="{6D1FA65E-FA29-D82A-DC5A-B28E5D73202C}"/>
                </a:ext>
              </a:extLst>
            </p:cNvPr>
            <p:cNvPicPr>
              <a:picLocks noChangeAspect="1"/>
            </p:cNvPicPr>
            <p:nvPr/>
          </p:nvPicPr>
          <p:blipFill>
            <a:blip r:embed="rId7"/>
            <a:srcRect l="8686" t="2646" r="10275"/>
            <a:stretch/>
          </p:blipFill>
          <p:spPr>
            <a:xfrm flipV="1">
              <a:off x="8753107" y="4684878"/>
              <a:ext cx="914400" cy="172028"/>
            </a:xfrm>
            <a:prstGeom prst="rect">
              <a:avLst/>
            </a:prstGeom>
          </p:spPr>
        </p:pic>
      </p:grpSp>
      <p:sp>
        <p:nvSpPr>
          <p:cNvPr id="6" name="TextBox 5">
            <a:extLst>
              <a:ext uri="{FF2B5EF4-FFF2-40B4-BE49-F238E27FC236}">
                <a16:creationId xmlns:a16="http://schemas.microsoft.com/office/drawing/2014/main" id="{E842B043-A1D1-D824-6E17-EEFF9D8FD463}"/>
              </a:ext>
            </a:extLst>
          </p:cNvPr>
          <p:cNvSpPr txBox="1"/>
          <p:nvPr/>
        </p:nvSpPr>
        <p:spPr>
          <a:xfrm>
            <a:off x="412750" y="5949950"/>
            <a:ext cx="11110799" cy="369332"/>
          </a:xfrm>
          <a:prstGeom prst="rect">
            <a:avLst/>
          </a:prstGeom>
          <a:noFill/>
        </p:spPr>
        <p:txBody>
          <a:bodyPr wrap="none" rtlCol="0">
            <a:spAutoFit/>
          </a:bodyPr>
          <a:lstStyle/>
          <a:p>
            <a:r>
              <a:rPr lang="en-US" dirty="0">
                <a:solidFill>
                  <a:srgbClr val="7030A0"/>
                </a:solidFill>
                <a:latin typeface="Arial" panose="020B0604020202020204" pitchFamily="34" charset="0"/>
                <a:cs typeface="Arial" panose="020B0604020202020204" pitchFamily="34" charset="0"/>
              </a:rPr>
              <a:t>*Also addressed by William Clampitt at the UK Particle Accelerator and Beam Conference, July 9-10, 2025 </a:t>
            </a:r>
          </a:p>
        </p:txBody>
      </p:sp>
    </p:spTree>
    <p:extLst>
      <p:ext uri="{BB962C8B-B14F-4D97-AF65-F5344CB8AC3E}">
        <p14:creationId xmlns:p14="http://schemas.microsoft.com/office/powerpoint/2010/main" val="41288488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26A30-5500-3335-DBA5-84BC025D06A6}"/>
              </a:ext>
            </a:extLst>
          </p:cNvPr>
          <p:cNvSpPr>
            <a:spLocks noGrp="1"/>
          </p:cNvSpPr>
          <p:nvPr>
            <p:ph type="title"/>
          </p:nvPr>
        </p:nvSpPr>
        <p:spPr/>
        <p:txBody>
          <a:bodyPr/>
          <a:lstStyle/>
          <a:p>
            <a:r>
              <a:rPr lang="en-US" dirty="0"/>
              <a:t>Linac Parameters</a:t>
            </a:r>
          </a:p>
        </p:txBody>
      </p:sp>
      <p:sp>
        <p:nvSpPr>
          <p:cNvPr id="3" name="Slide Number Placeholder 2">
            <a:extLst>
              <a:ext uri="{FF2B5EF4-FFF2-40B4-BE49-F238E27FC236}">
                <a16:creationId xmlns:a16="http://schemas.microsoft.com/office/drawing/2014/main" id="{FC03FDF3-2EA7-6CE9-60B1-B3D9AEAAB21B}"/>
              </a:ext>
            </a:extLst>
          </p:cNvPr>
          <p:cNvSpPr>
            <a:spLocks noGrp="1"/>
          </p:cNvSpPr>
          <p:nvPr>
            <p:ph type="sldNum" sz="quarter" idx="11"/>
          </p:nvPr>
        </p:nvSpPr>
        <p:spPr/>
        <p:txBody>
          <a:bodyPr/>
          <a:lstStyle/>
          <a:p>
            <a:fld id="{AB6DB490-BFBF-254D-A4B8-3EF9019ACE53}" type="slidenum">
              <a:rPr lang="en-US" smtClean="0"/>
              <a:pPr/>
              <a:t>16</a:t>
            </a:fld>
            <a:endParaRPr lang="en-US" dirty="0"/>
          </a:p>
        </p:txBody>
      </p:sp>
      <p:sp>
        <p:nvSpPr>
          <p:cNvPr id="4" name="Content Placeholder 3">
            <a:extLst>
              <a:ext uri="{FF2B5EF4-FFF2-40B4-BE49-F238E27FC236}">
                <a16:creationId xmlns:a16="http://schemas.microsoft.com/office/drawing/2014/main" id="{3AFB8458-C889-6A1A-63AE-A7DBDBA3EF9E}"/>
              </a:ext>
            </a:extLst>
          </p:cNvPr>
          <p:cNvSpPr>
            <a:spLocks noGrp="1"/>
          </p:cNvSpPr>
          <p:nvPr>
            <p:ph sz="quarter" idx="12"/>
          </p:nvPr>
        </p:nvSpPr>
        <p:spPr/>
        <p:txBody>
          <a:bodyPr>
            <a:normAutofit/>
          </a:bodyPr>
          <a:lstStyle/>
          <a:p>
            <a:r>
              <a:rPr lang="en-US" dirty="0"/>
              <a:t>Three options can be envisaged:</a:t>
            </a:r>
          </a:p>
          <a:p>
            <a:pPr marL="800091" lvl="1" indent="-457200">
              <a:buFont typeface="+mj-lt"/>
              <a:buAutoNum type="arabicParenR"/>
            </a:pPr>
            <a:r>
              <a:rPr lang="en-US" dirty="0"/>
              <a:t>Use the ILC RF parameters (1300 MHz, 31.5 MV/m, 2 K cryogenics) and </a:t>
            </a:r>
            <a:r>
              <a:rPr lang="en-US" dirty="0">
                <a:highlight>
                  <a:srgbClr val="00FF00"/>
                </a:highlight>
              </a:rPr>
              <a:t>half the ILC linac length</a:t>
            </a:r>
          </a:p>
          <a:p>
            <a:pPr lvl="2"/>
            <a:r>
              <a:rPr lang="en-US" dirty="0"/>
              <a:t>RF is pulsed</a:t>
            </a:r>
          </a:p>
          <a:p>
            <a:pPr marL="800091" lvl="1" indent="-457200">
              <a:buFont typeface="+mj-lt"/>
              <a:buAutoNum type="arabicParenR" startAt="2"/>
            </a:pPr>
            <a:r>
              <a:rPr lang="en-US" dirty="0"/>
              <a:t>Use the ILC linac length but half the gradient (1300 MHz, 16 MV/m, 2 K cryogenics)</a:t>
            </a:r>
          </a:p>
          <a:p>
            <a:pPr lvl="2"/>
            <a:r>
              <a:rPr lang="en-US" dirty="0"/>
              <a:t>RF is gated 2 seconds on, four seconds off following </a:t>
            </a:r>
            <a:r>
              <a:rPr lang="en-US" dirty="0" err="1"/>
              <a:t>Telnov’s</a:t>
            </a:r>
            <a:r>
              <a:rPr lang="en-US" dirty="0"/>
              <a:t> proposal</a:t>
            </a:r>
          </a:p>
          <a:p>
            <a:pPr marL="800091" lvl="1" indent="-457200">
              <a:buFont typeface="+mj-lt"/>
              <a:buAutoNum type="arabicParenR" startAt="3"/>
            </a:pPr>
            <a:r>
              <a:rPr lang="en-US" dirty="0"/>
              <a:t>Use the ILC linac length but half the gradient (1300 MHz, 16 MV/m, 4 K cryogenics)</a:t>
            </a:r>
          </a:p>
          <a:p>
            <a:pPr lvl="2"/>
            <a:r>
              <a:rPr lang="en-US" dirty="0"/>
              <a:t>RF is CW: requires R&amp;D to reach a Q</a:t>
            </a:r>
            <a:r>
              <a:rPr lang="en-US" baseline="-25000" dirty="0"/>
              <a:t>0</a:t>
            </a:r>
            <a:r>
              <a:rPr lang="en-US" dirty="0"/>
              <a:t> = 3 x 10</a:t>
            </a:r>
            <a:r>
              <a:rPr lang="en-US" baseline="30000" dirty="0"/>
              <a:t>10</a:t>
            </a:r>
            <a:r>
              <a:rPr lang="en-US" dirty="0"/>
              <a:t> @ 16 MV/m @ 4 K</a:t>
            </a:r>
          </a:p>
          <a:p>
            <a:r>
              <a:rPr lang="en-US" dirty="0"/>
              <a:t>In what follows, Option 1 will be used for numerical calculations in this presentation</a:t>
            </a:r>
          </a:p>
          <a:p>
            <a:r>
              <a:rPr lang="en-US" dirty="0"/>
              <a:t>The RF parameters are those achieved for the ILC</a:t>
            </a:r>
          </a:p>
          <a:p>
            <a:pPr lvl="1"/>
            <a:r>
              <a:rPr lang="en-US" dirty="0">
                <a:highlight>
                  <a:srgbClr val="00FF00"/>
                </a:highlight>
              </a:rPr>
              <a:t>1300 MHz, 31.5 MV/m, 2 K cryogenics, Q</a:t>
            </a:r>
            <a:r>
              <a:rPr lang="en-US" baseline="-25000" dirty="0">
                <a:highlight>
                  <a:srgbClr val="00FF00"/>
                </a:highlight>
              </a:rPr>
              <a:t>0</a:t>
            </a:r>
            <a:r>
              <a:rPr lang="en-US" dirty="0">
                <a:highlight>
                  <a:srgbClr val="00FF00"/>
                </a:highlight>
              </a:rPr>
              <a:t> = 2.7 x 10</a:t>
            </a:r>
            <a:r>
              <a:rPr lang="en-US" baseline="30000" dirty="0">
                <a:highlight>
                  <a:srgbClr val="00FF00"/>
                </a:highlight>
              </a:rPr>
              <a:t>10</a:t>
            </a:r>
          </a:p>
          <a:p>
            <a:pPr lvl="4"/>
            <a:endParaRPr lang="en-US" dirty="0"/>
          </a:p>
          <a:p>
            <a:r>
              <a:rPr lang="en-US" dirty="0"/>
              <a:t>As soon as superconducting cavities with Nb</a:t>
            </a:r>
            <a:r>
              <a:rPr lang="en-US" baseline="-25000" dirty="0"/>
              <a:t>3</a:t>
            </a:r>
            <a:r>
              <a:rPr lang="en-US" dirty="0"/>
              <a:t>Sn coating become available, they could be used with a corresponding decrease in cryogenic losses by a factor 3</a:t>
            </a:r>
          </a:p>
        </p:txBody>
      </p:sp>
      <p:sp>
        <p:nvSpPr>
          <p:cNvPr id="5" name="Footer Placeholder 4">
            <a:extLst>
              <a:ext uri="{FF2B5EF4-FFF2-40B4-BE49-F238E27FC236}">
                <a16:creationId xmlns:a16="http://schemas.microsoft.com/office/drawing/2014/main" id="{87AC07B5-F878-4C82-1BB2-E18983A4EC2F}"/>
              </a:ext>
            </a:extLst>
          </p:cNvPr>
          <p:cNvSpPr>
            <a:spLocks noGrp="1"/>
          </p:cNvSpPr>
          <p:nvPr>
            <p:ph type="ftr" sz="quarter" idx="3"/>
          </p:nvPr>
        </p:nvSpPr>
        <p:spPr/>
        <p:txBody>
          <a:bodyPr/>
          <a:lstStyle/>
          <a:p>
            <a:r>
              <a:rPr lang="en-US"/>
              <a:t>Ghost Collider May 2025</a:t>
            </a:r>
            <a:endParaRPr lang="en-US" dirty="0"/>
          </a:p>
        </p:txBody>
      </p:sp>
      <p:sp>
        <p:nvSpPr>
          <p:cNvPr id="6" name="Rounded Rectangle 5">
            <a:extLst>
              <a:ext uri="{FF2B5EF4-FFF2-40B4-BE49-F238E27FC236}">
                <a16:creationId xmlns:a16="http://schemas.microsoft.com/office/drawing/2014/main" id="{106101DB-1011-EB06-96F7-8C9A72B0389D}"/>
              </a:ext>
            </a:extLst>
          </p:cNvPr>
          <p:cNvSpPr/>
          <p:nvPr/>
        </p:nvSpPr>
        <p:spPr>
          <a:xfrm>
            <a:off x="961293" y="1248510"/>
            <a:ext cx="10439400" cy="797169"/>
          </a:xfrm>
          <a:prstGeom prst="round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038250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0FA2D8C-9664-F486-335D-440A082E1136}"/>
              </a:ext>
            </a:extLst>
          </p:cNvPr>
          <p:cNvSpPr>
            <a:spLocks noGrp="1"/>
          </p:cNvSpPr>
          <p:nvPr>
            <p:ph type="sldNum" sz="quarter" idx="11"/>
          </p:nvPr>
        </p:nvSpPr>
        <p:spPr/>
        <p:txBody>
          <a:bodyPr/>
          <a:lstStyle/>
          <a:p>
            <a:fld id="{AB6DB490-BFBF-254D-A4B8-3EF9019ACE53}" type="slidenum">
              <a:rPr lang="en-US" smtClean="0"/>
              <a:pPr/>
              <a:t>17</a:t>
            </a:fld>
            <a:endParaRPr lang="en-US" dirty="0"/>
          </a:p>
        </p:txBody>
      </p:sp>
      <p:sp>
        <p:nvSpPr>
          <p:cNvPr id="2" name="Footer Placeholder 1">
            <a:extLst>
              <a:ext uri="{FF2B5EF4-FFF2-40B4-BE49-F238E27FC236}">
                <a16:creationId xmlns:a16="http://schemas.microsoft.com/office/drawing/2014/main" id="{A39358BF-F59B-3E2B-85AC-EDF12D257DEB}"/>
              </a:ext>
            </a:extLst>
          </p:cNvPr>
          <p:cNvSpPr>
            <a:spLocks noGrp="1"/>
          </p:cNvSpPr>
          <p:nvPr>
            <p:ph type="ftr" sz="quarter" idx="3"/>
          </p:nvPr>
        </p:nvSpPr>
        <p:spPr/>
        <p:txBody>
          <a:bodyPr/>
          <a:lstStyle/>
          <a:p>
            <a:r>
              <a:rPr lang="en-US"/>
              <a:t>Ghost Collider May 2025</a:t>
            </a:r>
            <a:endParaRPr lang="en-US" dirty="0"/>
          </a:p>
        </p:txBody>
      </p:sp>
      <p:sp>
        <p:nvSpPr>
          <p:cNvPr id="5" name="Title 4">
            <a:extLst>
              <a:ext uri="{FF2B5EF4-FFF2-40B4-BE49-F238E27FC236}">
                <a16:creationId xmlns:a16="http://schemas.microsoft.com/office/drawing/2014/main" id="{B46A5409-013C-2FF9-704F-1C01896C68DA}"/>
              </a:ext>
            </a:extLst>
          </p:cNvPr>
          <p:cNvSpPr>
            <a:spLocks noGrp="1"/>
          </p:cNvSpPr>
          <p:nvPr>
            <p:ph type="ctrTitle"/>
          </p:nvPr>
        </p:nvSpPr>
        <p:spPr/>
        <p:txBody>
          <a:bodyPr/>
          <a:lstStyle/>
          <a:p>
            <a:r>
              <a:rPr lang="en-US" dirty="0"/>
              <a:t>The Arcs</a:t>
            </a:r>
          </a:p>
        </p:txBody>
      </p:sp>
    </p:spTree>
    <p:extLst>
      <p:ext uri="{BB962C8B-B14F-4D97-AF65-F5344CB8AC3E}">
        <p14:creationId xmlns:p14="http://schemas.microsoft.com/office/powerpoint/2010/main" val="19817983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46A8FE-B825-E74C-A459-0CCB8127C7F8}"/>
              </a:ext>
            </a:extLst>
          </p:cNvPr>
          <p:cNvSpPr>
            <a:spLocks noGrp="1"/>
          </p:cNvSpPr>
          <p:nvPr>
            <p:ph type="title"/>
          </p:nvPr>
        </p:nvSpPr>
        <p:spPr/>
        <p:txBody>
          <a:bodyPr/>
          <a:lstStyle/>
          <a:p>
            <a:r>
              <a:rPr lang="en-US" dirty="0"/>
              <a:t>“Normal” Arc Geometry</a:t>
            </a:r>
          </a:p>
        </p:txBody>
      </p:sp>
      <p:sp>
        <p:nvSpPr>
          <p:cNvPr id="3" name="Slide Number Placeholder 2">
            <a:extLst>
              <a:ext uri="{FF2B5EF4-FFF2-40B4-BE49-F238E27FC236}">
                <a16:creationId xmlns:a16="http://schemas.microsoft.com/office/drawing/2014/main" id="{A0EBABC7-2582-3246-A03F-05358A9A6D7A}"/>
              </a:ext>
            </a:extLst>
          </p:cNvPr>
          <p:cNvSpPr>
            <a:spLocks noGrp="1"/>
          </p:cNvSpPr>
          <p:nvPr>
            <p:ph type="sldNum" sz="quarter" idx="11"/>
          </p:nvPr>
        </p:nvSpPr>
        <p:spPr/>
        <p:txBody>
          <a:bodyPr/>
          <a:lstStyle/>
          <a:p>
            <a:fld id="{AB6DB490-BFBF-254D-A4B8-3EF9019ACE53}" type="slidenum">
              <a:rPr lang="en-US" smtClean="0"/>
              <a:t>18</a:t>
            </a:fld>
            <a:endParaRPr lang="en-US" dirty="0"/>
          </a:p>
        </p:txBody>
      </p:sp>
      <p:sp>
        <p:nvSpPr>
          <p:cNvPr id="4" name="Content Placeholder 3">
            <a:extLst>
              <a:ext uri="{FF2B5EF4-FFF2-40B4-BE49-F238E27FC236}">
                <a16:creationId xmlns:a16="http://schemas.microsoft.com/office/drawing/2014/main" id="{CE0DEC7E-C19D-2F42-B7EA-C2762A8884B7}"/>
              </a:ext>
            </a:extLst>
          </p:cNvPr>
          <p:cNvSpPr>
            <a:spLocks noGrp="1"/>
          </p:cNvSpPr>
          <p:nvPr>
            <p:ph sz="quarter" idx="12"/>
          </p:nvPr>
        </p:nvSpPr>
        <p:spPr>
          <a:xfrm>
            <a:off x="279405" y="847728"/>
            <a:ext cx="6127491" cy="5547096"/>
          </a:xfrm>
        </p:spPr>
        <p:txBody>
          <a:bodyPr>
            <a:normAutofit/>
          </a:bodyPr>
          <a:lstStyle/>
          <a:p>
            <a:r>
              <a:rPr lang="en-US" dirty="0"/>
              <a:t>Using the standard scaling for a storage ring, the radius of curvature should scale as the square of the energy</a:t>
            </a:r>
          </a:p>
          <a:p>
            <a:r>
              <a:rPr lang="en-US" dirty="0"/>
              <a:t>So, the arcs in the Ghost Collider should have a radius and circumference ¼ of that of a circular collider of the same energy at the IP</a:t>
            </a:r>
          </a:p>
          <a:p>
            <a:r>
              <a:rPr lang="en-US" dirty="0">
                <a:solidFill>
                  <a:srgbClr val="FF0000"/>
                </a:solidFill>
              </a:rPr>
              <a:t>For the normal design, the entry and exit to the arcs is a 60° bend of the same radius</a:t>
            </a:r>
          </a:p>
          <a:p>
            <a:pPr lvl="1"/>
            <a:r>
              <a:rPr lang="en-US" dirty="0"/>
              <a:t>The circumference of each arc is then 7/6 of 2</a:t>
            </a:r>
            <a:r>
              <a:rPr lang="en-US" sz="1800" dirty="0">
                <a:effectLst/>
                <a:latin typeface="Arial" panose="020B0604020202020204" pitchFamily="34" charset="0"/>
                <a:ea typeface="Aptos" panose="020B0004020202020204" pitchFamily="34" charset="0"/>
                <a:cs typeface="Arial" panose="020B0604020202020204" pitchFamily="34" charset="0"/>
                <a:sym typeface="Symbol" pitchFamily="2" charset="2"/>
              </a:rPr>
              <a:t></a:t>
            </a:r>
            <a:r>
              <a:rPr lang="en-US" dirty="0"/>
              <a:t>R</a:t>
            </a:r>
          </a:p>
          <a:p>
            <a:pPr lvl="4"/>
            <a:r>
              <a:rPr lang="en-US" dirty="0"/>
              <a:t>	</a:t>
            </a:r>
          </a:p>
          <a:p>
            <a:r>
              <a:rPr lang="en-US" dirty="0"/>
              <a:t>This geometry has the shortest tunnel length</a:t>
            </a:r>
          </a:p>
          <a:p>
            <a:pPr lvl="1"/>
            <a:r>
              <a:rPr lang="en-US" dirty="0"/>
              <a:t>Is there a better geometry?</a:t>
            </a:r>
          </a:p>
          <a:p>
            <a:pPr lvl="4"/>
            <a:endParaRPr lang="en-US" dirty="0"/>
          </a:p>
          <a:p>
            <a:r>
              <a:rPr lang="en-US" dirty="0">
                <a:solidFill>
                  <a:srgbClr val="0432FF"/>
                </a:solidFill>
              </a:rPr>
              <a:t>What is the “best” geometry</a:t>
            </a:r>
          </a:p>
          <a:p>
            <a:endParaRPr lang="en-US" dirty="0"/>
          </a:p>
        </p:txBody>
      </p:sp>
      <p:sp>
        <p:nvSpPr>
          <p:cNvPr id="9" name="Footer Placeholder 8">
            <a:extLst>
              <a:ext uri="{FF2B5EF4-FFF2-40B4-BE49-F238E27FC236}">
                <a16:creationId xmlns:a16="http://schemas.microsoft.com/office/drawing/2014/main" id="{BA753637-E163-F3EC-18D7-D561AA372DC4}"/>
              </a:ext>
            </a:extLst>
          </p:cNvPr>
          <p:cNvSpPr>
            <a:spLocks noGrp="1"/>
          </p:cNvSpPr>
          <p:nvPr>
            <p:ph type="ftr" sz="quarter" idx="3"/>
          </p:nvPr>
        </p:nvSpPr>
        <p:spPr/>
        <p:txBody>
          <a:bodyPr/>
          <a:lstStyle/>
          <a:p>
            <a:r>
              <a:rPr lang="en-US"/>
              <a:t>Ghost Collider May 2025</a:t>
            </a:r>
            <a:endParaRPr lang="en-US" dirty="0"/>
          </a:p>
        </p:txBody>
      </p:sp>
      <p:grpSp>
        <p:nvGrpSpPr>
          <p:cNvPr id="7" name="Group 6">
            <a:extLst>
              <a:ext uri="{FF2B5EF4-FFF2-40B4-BE49-F238E27FC236}">
                <a16:creationId xmlns:a16="http://schemas.microsoft.com/office/drawing/2014/main" id="{8D049424-B7F0-2E30-13E4-AE6EF3D54121}"/>
              </a:ext>
            </a:extLst>
          </p:cNvPr>
          <p:cNvGrpSpPr/>
          <p:nvPr/>
        </p:nvGrpSpPr>
        <p:grpSpPr>
          <a:xfrm>
            <a:off x="6595773" y="1811765"/>
            <a:ext cx="5128235" cy="4300220"/>
            <a:chOff x="6490741" y="2359152"/>
            <a:chExt cx="5128235" cy="4300220"/>
          </a:xfrm>
        </p:grpSpPr>
        <p:sp>
          <p:nvSpPr>
            <p:cNvPr id="27" name="Arc 26">
              <a:extLst>
                <a:ext uri="{FF2B5EF4-FFF2-40B4-BE49-F238E27FC236}">
                  <a16:creationId xmlns:a16="http://schemas.microsoft.com/office/drawing/2014/main" id="{99925730-5026-8348-BB09-01FF1AD89BD0}"/>
                </a:ext>
              </a:extLst>
            </p:cNvPr>
            <p:cNvSpPr/>
            <p:nvPr/>
          </p:nvSpPr>
          <p:spPr>
            <a:xfrm>
              <a:off x="6509506" y="3912424"/>
              <a:ext cx="2739453" cy="2746948"/>
            </a:xfrm>
            <a:prstGeom prst="arc">
              <a:avLst>
                <a:gd name="adj1" fmla="val 16200000"/>
                <a:gd name="adj2" fmla="val 20065109"/>
              </a:avLst>
            </a:prstGeom>
            <a:ln w="38100">
              <a:solidFill>
                <a:srgbClr val="7030A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grpSp>
          <p:nvGrpSpPr>
            <p:cNvPr id="5" name="Group 4">
              <a:extLst>
                <a:ext uri="{FF2B5EF4-FFF2-40B4-BE49-F238E27FC236}">
                  <a16:creationId xmlns:a16="http://schemas.microsoft.com/office/drawing/2014/main" id="{4C0E90A0-0D48-B281-1C52-B21AEE0E8DCA}"/>
                </a:ext>
              </a:extLst>
            </p:cNvPr>
            <p:cNvGrpSpPr/>
            <p:nvPr/>
          </p:nvGrpSpPr>
          <p:grpSpPr>
            <a:xfrm>
              <a:off x="6490741" y="2359152"/>
              <a:ext cx="5128235" cy="3526976"/>
              <a:chOff x="6490741" y="2359152"/>
              <a:chExt cx="5128235" cy="3526976"/>
            </a:xfrm>
          </p:grpSpPr>
          <p:grpSp>
            <p:nvGrpSpPr>
              <p:cNvPr id="36" name="Group 35">
                <a:extLst>
                  <a:ext uri="{FF2B5EF4-FFF2-40B4-BE49-F238E27FC236}">
                    <a16:creationId xmlns:a16="http://schemas.microsoft.com/office/drawing/2014/main" id="{DBAF7383-3A6C-B74A-A6E2-D31476D65B07}"/>
                  </a:ext>
                </a:extLst>
              </p:cNvPr>
              <p:cNvGrpSpPr/>
              <p:nvPr/>
            </p:nvGrpSpPr>
            <p:grpSpPr>
              <a:xfrm>
                <a:off x="6490741" y="2535936"/>
                <a:ext cx="5128235" cy="3350192"/>
                <a:chOff x="6490741" y="2535936"/>
                <a:chExt cx="5128235" cy="3350192"/>
              </a:xfrm>
            </p:grpSpPr>
            <p:sp>
              <p:nvSpPr>
                <p:cNvPr id="6" name="Oval 5">
                  <a:extLst>
                    <a:ext uri="{FF2B5EF4-FFF2-40B4-BE49-F238E27FC236}">
                      <a16:creationId xmlns:a16="http://schemas.microsoft.com/office/drawing/2014/main" id="{AF81F8F8-3E83-F049-9374-F10489B1CFC6}"/>
                    </a:ext>
                  </a:extLst>
                </p:cNvPr>
                <p:cNvSpPr/>
                <p:nvPr/>
              </p:nvSpPr>
              <p:spPr>
                <a:xfrm>
                  <a:off x="8875776" y="2535936"/>
                  <a:ext cx="2743200" cy="2743200"/>
                </a:xfrm>
                <a:prstGeom prst="ellipse">
                  <a:avLst/>
                </a:prstGeom>
                <a:noFill/>
                <a:ln w="38100">
                  <a:solidFill>
                    <a:srgbClr val="7030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8" name="Straight Connector 7">
                  <a:extLst>
                    <a:ext uri="{FF2B5EF4-FFF2-40B4-BE49-F238E27FC236}">
                      <a16:creationId xmlns:a16="http://schemas.microsoft.com/office/drawing/2014/main" id="{C7C96799-5EC9-A141-B4A5-E08F4F2240E4}"/>
                    </a:ext>
                  </a:extLst>
                </p:cNvPr>
                <p:cNvCxnSpPr>
                  <a:cxnSpLocks/>
                </p:cNvCxnSpPr>
                <p:nvPr/>
              </p:nvCxnSpPr>
              <p:spPr>
                <a:xfrm flipH="1">
                  <a:off x="6490741" y="3911284"/>
                  <a:ext cx="1401581" cy="0"/>
                </a:xfrm>
                <a:prstGeom prst="line">
                  <a:avLst/>
                </a:prstGeom>
                <a:ln w="3810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28" name="Arc 27">
                  <a:extLst>
                    <a:ext uri="{FF2B5EF4-FFF2-40B4-BE49-F238E27FC236}">
                      <a16:creationId xmlns:a16="http://schemas.microsoft.com/office/drawing/2014/main" id="{CC460CA7-D434-5249-A264-BD134705A1B8}"/>
                    </a:ext>
                  </a:extLst>
                </p:cNvPr>
                <p:cNvSpPr/>
                <p:nvPr/>
              </p:nvSpPr>
              <p:spPr>
                <a:xfrm>
                  <a:off x="6508257" y="3139180"/>
                  <a:ext cx="2739453" cy="2746948"/>
                </a:xfrm>
                <a:prstGeom prst="arc">
                  <a:avLst>
                    <a:gd name="adj1" fmla="val 16200000"/>
                    <a:gd name="adj2" fmla="val 20065109"/>
                  </a:avLst>
                </a:prstGeom>
                <a:ln w="38100">
                  <a:solidFill>
                    <a:srgbClr val="7030A0"/>
                  </a:solidFill>
                </a:ln>
                <a:effectLst/>
                <a:scene3d>
                  <a:camera prst="orthographicFront">
                    <a:rot lat="10800000" lon="0" rev="0"/>
                  </a:camera>
                  <a:lightRig rig="threePt" dir="t"/>
                </a:scene3d>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34" name="Rectangle 33">
                  <a:extLst>
                    <a:ext uri="{FF2B5EF4-FFF2-40B4-BE49-F238E27FC236}">
                      <a16:creationId xmlns:a16="http://schemas.microsoft.com/office/drawing/2014/main" id="{39171FE0-B424-B844-AC21-01509F78B1AB}"/>
                    </a:ext>
                  </a:extLst>
                </p:cNvPr>
                <p:cNvSpPr/>
                <p:nvPr/>
              </p:nvSpPr>
              <p:spPr>
                <a:xfrm rot="3246438">
                  <a:off x="8812210" y="3746185"/>
                  <a:ext cx="683242" cy="69222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5" name="Rectangle 34">
                  <a:extLst>
                    <a:ext uri="{FF2B5EF4-FFF2-40B4-BE49-F238E27FC236}">
                      <a16:creationId xmlns:a16="http://schemas.microsoft.com/office/drawing/2014/main" id="{5AAF74EC-F008-2B40-92A0-B76EE44D7C4C}"/>
                    </a:ext>
                  </a:extLst>
                </p:cNvPr>
                <p:cNvSpPr/>
                <p:nvPr/>
              </p:nvSpPr>
              <p:spPr>
                <a:xfrm rot="2438017">
                  <a:off x="8822204" y="3355189"/>
                  <a:ext cx="683242" cy="69222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cxnSp>
            <p:nvCxnSpPr>
              <p:cNvPr id="38" name="Straight Connector 37">
                <a:extLst>
                  <a:ext uri="{FF2B5EF4-FFF2-40B4-BE49-F238E27FC236}">
                    <a16:creationId xmlns:a16="http://schemas.microsoft.com/office/drawing/2014/main" id="{4F115348-58EE-424D-A6B1-87A9B49AE8F1}"/>
                  </a:ext>
                </a:extLst>
              </p:cNvPr>
              <p:cNvCxnSpPr>
                <a:cxnSpLocks/>
              </p:cNvCxnSpPr>
              <p:nvPr/>
            </p:nvCxnSpPr>
            <p:spPr>
              <a:xfrm>
                <a:off x="7815072" y="2371344"/>
                <a:ext cx="2499360" cy="1542288"/>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C935AB4B-A9DA-2841-9A46-DE4A32EA932E}"/>
                  </a:ext>
                </a:extLst>
              </p:cNvPr>
              <p:cNvCxnSpPr>
                <a:cxnSpLocks/>
              </p:cNvCxnSpPr>
              <p:nvPr/>
            </p:nvCxnSpPr>
            <p:spPr>
              <a:xfrm flipV="1">
                <a:off x="9162288" y="3919728"/>
                <a:ext cx="1139952" cy="835152"/>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2" name="TextBox 41">
                <a:extLst>
                  <a:ext uri="{FF2B5EF4-FFF2-40B4-BE49-F238E27FC236}">
                    <a16:creationId xmlns:a16="http://schemas.microsoft.com/office/drawing/2014/main" id="{57805824-35C0-2A48-AEC9-C2693C5FD849}"/>
                  </a:ext>
                </a:extLst>
              </p:cNvPr>
              <p:cNvSpPr txBox="1"/>
              <p:nvPr/>
            </p:nvSpPr>
            <p:spPr>
              <a:xfrm>
                <a:off x="9570720" y="3724656"/>
                <a:ext cx="497252" cy="369332"/>
              </a:xfrm>
              <a:prstGeom prst="rect">
                <a:avLst/>
              </a:prstGeom>
              <a:noFill/>
            </p:spPr>
            <p:txBody>
              <a:bodyPr wrap="none" rtlCol="0">
                <a:spAutoFit/>
              </a:bodyPr>
              <a:lstStyle/>
              <a:p>
                <a:r>
                  <a:rPr lang="en-US" dirty="0"/>
                  <a:t>60°</a:t>
                </a:r>
              </a:p>
            </p:txBody>
          </p:sp>
          <p:cxnSp>
            <p:nvCxnSpPr>
              <p:cNvPr id="44" name="Straight Connector 43">
                <a:extLst>
                  <a:ext uri="{FF2B5EF4-FFF2-40B4-BE49-F238E27FC236}">
                    <a16:creationId xmlns:a16="http://schemas.microsoft.com/office/drawing/2014/main" id="{100A6CF3-01B6-864F-9739-5403D4D72A6D}"/>
                  </a:ext>
                </a:extLst>
              </p:cNvPr>
              <p:cNvCxnSpPr>
                <a:cxnSpLocks/>
              </p:cNvCxnSpPr>
              <p:nvPr/>
            </p:nvCxnSpPr>
            <p:spPr>
              <a:xfrm flipV="1">
                <a:off x="7821168" y="2359152"/>
                <a:ext cx="0" cy="1542288"/>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0" name="TextBox 49">
                <a:extLst>
                  <a:ext uri="{FF2B5EF4-FFF2-40B4-BE49-F238E27FC236}">
                    <a16:creationId xmlns:a16="http://schemas.microsoft.com/office/drawing/2014/main" id="{62D346D6-F9E1-A94F-AA0A-3574774034B1}"/>
                  </a:ext>
                </a:extLst>
              </p:cNvPr>
              <p:cNvSpPr txBox="1"/>
              <p:nvPr/>
            </p:nvSpPr>
            <p:spPr>
              <a:xfrm>
                <a:off x="7851648" y="2663952"/>
                <a:ext cx="497252" cy="369332"/>
              </a:xfrm>
              <a:prstGeom prst="rect">
                <a:avLst/>
              </a:prstGeom>
              <a:noFill/>
            </p:spPr>
            <p:txBody>
              <a:bodyPr wrap="none" rtlCol="0">
                <a:spAutoFit/>
              </a:bodyPr>
              <a:lstStyle/>
              <a:p>
                <a:r>
                  <a:rPr lang="en-US" dirty="0"/>
                  <a:t>60°</a:t>
                </a:r>
              </a:p>
            </p:txBody>
          </p:sp>
        </p:grpSp>
      </p:grpSp>
    </p:spTree>
    <p:extLst>
      <p:ext uri="{BB962C8B-B14F-4D97-AF65-F5344CB8AC3E}">
        <p14:creationId xmlns:p14="http://schemas.microsoft.com/office/powerpoint/2010/main" val="8582541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2A128D-E76B-D07F-49F8-25420C453EEA}"/>
              </a:ext>
            </a:extLst>
          </p:cNvPr>
          <p:cNvSpPr>
            <a:spLocks noGrp="1"/>
          </p:cNvSpPr>
          <p:nvPr>
            <p:ph type="title"/>
          </p:nvPr>
        </p:nvSpPr>
        <p:spPr/>
        <p:txBody>
          <a:bodyPr/>
          <a:lstStyle/>
          <a:p>
            <a:r>
              <a:rPr lang="en-US" dirty="0"/>
              <a:t>Improved Arc Geometry</a:t>
            </a:r>
          </a:p>
        </p:txBody>
      </p:sp>
      <p:sp>
        <p:nvSpPr>
          <p:cNvPr id="27" name="Slide Number Placeholder 26">
            <a:extLst>
              <a:ext uri="{FF2B5EF4-FFF2-40B4-BE49-F238E27FC236}">
                <a16:creationId xmlns:a16="http://schemas.microsoft.com/office/drawing/2014/main" id="{6082C373-E52F-A2D0-B1E8-ED4C4898DC5C}"/>
              </a:ext>
            </a:extLst>
          </p:cNvPr>
          <p:cNvSpPr>
            <a:spLocks noGrp="1"/>
          </p:cNvSpPr>
          <p:nvPr>
            <p:ph type="sldNum" sz="quarter" idx="11"/>
          </p:nvPr>
        </p:nvSpPr>
        <p:spPr/>
        <p:txBody>
          <a:bodyPr/>
          <a:lstStyle/>
          <a:p>
            <a:fld id="{AB6DB490-BFBF-254D-A4B8-3EF9019ACE53}" type="slidenum">
              <a:rPr lang="en-US" smtClean="0"/>
              <a:pPr/>
              <a:t>19</a:t>
            </a:fld>
            <a:endParaRPr lang="en-US" dirty="0"/>
          </a:p>
        </p:txBody>
      </p:sp>
      <p:sp>
        <p:nvSpPr>
          <p:cNvPr id="3" name="Content Placeholder 2">
            <a:extLst>
              <a:ext uri="{FF2B5EF4-FFF2-40B4-BE49-F238E27FC236}">
                <a16:creationId xmlns:a16="http://schemas.microsoft.com/office/drawing/2014/main" id="{31AF289F-2552-6A3D-FB69-97F0AC1413C4}"/>
              </a:ext>
            </a:extLst>
          </p:cNvPr>
          <p:cNvSpPr>
            <a:spLocks noGrp="1"/>
          </p:cNvSpPr>
          <p:nvPr>
            <p:ph sz="quarter" idx="12"/>
          </p:nvPr>
        </p:nvSpPr>
        <p:spPr>
          <a:xfrm>
            <a:off x="279405" y="847727"/>
            <a:ext cx="11743719" cy="5614346"/>
          </a:xfrm>
        </p:spPr>
        <p:txBody>
          <a:bodyPr>
            <a:normAutofit/>
          </a:bodyPr>
          <a:lstStyle/>
          <a:p>
            <a:r>
              <a:rPr lang="en-US" dirty="0"/>
              <a:t>Reducing the total bend angle reduces the synchrotron radiation</a:t>
            </a:r>
          </a:p>
          <a:p>
            <a:r>
              <a:rPr lang="en-US" dirty="0"/>
              <a:t>Requires additional straight tunnel</a:t>
            </a:r>
          </a:p>
          <a:p>
            <a:r>
              <a:rPr lang="en-US" dirty="0"/>
              <a:t>The optimum shape balances reduced arc length and increased total tunnel length</a:t>
            </a:r>
          </a:p>
          <a:p>
            <a:endParaRPr lang="en-US" dirty="0"/>
          </a:p>
          <a:p>
            <a:pPr lvl="1"/>
            <a:endParaRPr lang="en-US" dirty="0"/>
          </a:p>
          <a:p>
            <a:pPr lvl="1"/>
            <a:endParaRPr lang="en-US" dirty="0"/>
          </a:p>
          <a:p>
            <a:pPr lvl="1"/>
            <a:endParaRPr lang="en-US" dirty="0"/>
          </a:p>
          <a:p>
            <a:endParaRPr lang="en-US" dirty="0"/>
          </a:p>
          <a:p>
            <a:r>
              <a:rPr lang="en-US" dirty="0"/>
              <a:t>Total Arc Length = 2 x R(</a:t>
            </a:r>
            <a:r>
              <a:rPr lang="en-US" dirty="0">
                <a:sym typeface="Symbol" pitchFamily="2" charset="2"/>
              </a:rPr>
              <a:t>/2 + 2)</a:t>
            </a:r>
            <a:endParaRPr lang="en-US" dirty="0"/>
          </a:p>
          <a:p>
            <a:r>
              <a:rPr lang="en-US" dirty="0"/>
              <a:t>Each straight section length = {(R cos</a:t>
            </a:r>
            <a:r>
              <a:rPr lang="en-US" dirty="0">
                <a:sym typeface="Symbol" pitchFamily="2" charset="2"/>
              </a:rPr>
              <a:t> - (</a:t>
            </a:r>
            <a:r>
              <a:rPr lang="en-US" dirty="0"/>
              <a:t>R</a:t>
            </a:r>
            <a:r>
              <a:rPr lang="en-US" dirty="0">
                <a:sym typeface="Symbol" pitchFamily="2" charset="2"/>
              </a:rPr>
              <a:t> – R </a:t>
            </a:r>
            <a:r>
              <a:rPr lang="en-US" dirty="0"/>
              <a:t>cos</a:t>
            </a:r>
            <a:r>
              <a:rPr lang="en-US" dirty="0">
                <a:sym typeface="Symbol" pitchFamily="2" charset="2"/>
              </a:rPr>
              <a:t>)}/sin = R(2</a:t>
            </a:r>
            <a:r>
              <a:rPr lang="en-US" dirty="0"/>
              <a:t>cos</a:t>
            </a:r>
            <a:r>
              <a:rPr lang="en-US" dirty="0">
                <a:sym typeface="Symbol" pitchFamily="2" charset="2"/>
              </a:rPr>
              <a:t> - 1)/sin</a:t>
            </a:r>
          </a:p>
          <a:p>
            <a:r>
              <a:rPr lang="en-US" dirty="0">
                <a:sym typeface="Symbol" pitchFamily="2" charset="2"/>
              </a:rPr>
              <a:t>Total beamline length = R( + 4) + (4</a:t>
            </a:r>
            <a:r>
              <a:rPr lang="en-US" dirty="0"/>
              <a:t>cos</a:t>
            </a:r>
            <a:r>
              <a:rPr lang="en-US" dirty="0">
                <a:sym typeface="Symbol" pitchFamily="2" charset="2"/>
              </a:rPr>
              <a:t> - 2)/sin</a:t>
            </a:r>
            <a:endParaRPr lang="en-US" dirty="0"/>
          </a:p>
          <a:p>
            <a:r>
              <a:rPr lang="en-US" dirty="0"/>
              <a:t>Total length of the turn-around = R sin</a:t>
            </a:r>
            <a:r>
              <a:rPr lang="en-US" dirty="0">
                <a:sym typeface="Symbol" pitchFamily="2" charset="2"/>
              </a:rPr>
              <a:t> + {R(2</a:t>
            </a:r>
            <a:r>
              <a:rPr lang="en-US" dirty="0"/>
              <a:t>cos</a:t>
            </a:r>
            <a:r>
              <a:rPr lang="en-US" dirty="0">
                <a:sym typeface="Symbol" pitchFamily="2" charset="2"/>
              </a:rPr>
              <a:t> - 1)/sin}cos +R sin + R</a:t>
            </a:r>
          </a:p>
          <a:p>
            <a:r>
              <a:rPr lang="en-US" sz="1800" kern="100" dirty="0">
                <a:effectLst/>
                <a:latin typeface="Aptos" panose="020B0004020202020204" pitchFamily="34" charset="0"/>
                <a:ea typeface="Aptos" panose="020B0004020202020204" pitchFamily="34" charset="0"/>
                <a:cs typeface="Times New Roman" panose="02020603050405020304" pitchFamily="18" charset="0"/>
                <a:sym typeface="Symbol" pitchFamily="2" charset="2"/>
              </a:rPr>
              <a:t> 					</a:t>
            </a:r>
            <a:r>
              <a:rPr lang="en-US" dirty="0">
                <a:sym typeface="Symbol" pitchFamily="2" charset="2"/>
              </a:rPr>
              <a:t>             </a:t>
            </a:r>
            <a:r>
              <a:rPr lang="en-US" dirty="0"/>
              <a:t>= R{1 + 2sin</a:t>
            </a:r>
            <a:r>
              <a:rPr lang="en-US" dirty="0">
                <a:sym typeface="Symbol" pitchFamily="2" charset="2"/>
              </a:rPr>
              <a:t> +2Rcotcos - cot}</a:t>
            </a:r>
            <a:endParaRPr lang="en-US" dirty="0"/>
          </a:p>
        </p:txBody>
      </p:sp>
      <p:sp>
        <p:nvSpPr>
          <p:cNvPr id="26" name="Footer Placeholder 25">
            <a:extLst>
              <a:ext uri="{FF2B5EF4-FFF2-40B4-BE49-F238E27FC236}">
                <a16:creationId xmlns:a16="http://schemas.microsoft.com/office/drawing/2014/main" id="{0213BFE4-D8CC-7D0E-23EA-21E94F76698C}"/>
              </a:ext>
            </a:extLst>
          </p:cNvPr>
          <p:cNvSpPr>
            <a:spLocks noGrp="1"/>
          </p:cNvSpPr>
          <p:nvPr>
            <p:ph type="ftr" sz="quarter" idx="3"/>
          </p:nvPr>
        </p:nvSpPr>
        <p:spPr/>
        <p:txBody>
          <a:bodyPr/>
          <a:lstStyle/>
          <a:p>
            <a:r>
              <a:rPr lang="en-US"/>
              <a:t>Ghost Collider May 2025</a:t>
            </a:r>
            <a:endParaRPr lang="en-US" dirty="0"/>
          </a:p>
        </p:txBody>
      </p:sp>
      <p:grpSp>
        <p:nvGrpSpPr>
          <p:cNvPr id="4" name="Group 3">
            <a:extLst>
              <a:ext uri="{FF2B5EF4-FFF2-40B4-BE49-F238E27FC236}">
                <a16:creationId xmlns:a16="http://schemas.microsoft.com/office/drawing/2014/main" id="{0914271D-CCB3-B71C-2BEF-07C3CD52C275}"/>
              </a:ext>
            </a:extLst>
          </p:cNvPr>
          <p:cNvGrpSpPr/>
          <p:nvPr/>
        </p:nvGrpSpPr>
        <p:grpSpPr>
          <a:xfrm>
            <a:off x="1048727" y="-1066005"/>
            <a:ext cx="20143112" cy="6892832"/>
            <a:chOff x="84900" y="-432486"/>
            <a:chExt cx="20143112" cy="6892832"/>
          </a:xfrm>
        </p:grpSpPr>
        <p:cxnSp>
          <p:nvCxnSpPr>
            <p:cNvPr id="5" name="Straight Connector 4">
              <a:extLst>
                <a:ext uri="{FF2B5EF4-FFF2-40B4-BE49-F238E27FC236}">
                  <a16:creationId xmlns:a16="http://schemas.microsoft.com/office/drawing/2014/main" id="{BCF5EE6B-75DC-5ED0-6BC2-040B54F562E8}"/>
                </a:ext>
              </a:extLst>
            </p:cNvPr>
            <p:cNvCxnSpPr>
              <a:cxnSpLocks/>
            </p:cNvCxnSpPr>
            <p:nvPr/>
          </p:nvCxnSpPr>
          <p:spPr>
            <a:xfrm>
              <a:off x="20228012" y="-432486"/>
              <a:ext cx="0" cy="1684638"/>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6" name="Arc 5">
              <a:extLst>
                <a:ext uri="{FF2B5EF4-FFF2-40B4-BE49-F238E27FC236}">
                  <a16:creationId xmlns:a16="http://schemas.microsoft.com/office/drawing/2014/main" id="{263D182B-C03A-3A56-A4AC-103874D017CD}"/>
                </a:ext>
              </a:extLst>
            </p:cNvPr>
            <p:cNvSpPr/>
            <p:nvPr/>
          </p:nvSpPr>
          <p:spPr>
            <a:xfrm>
              <a:off x="6183584" y="2798805"/>
              <a:ext cx="3655428" cy="3661539"/>
            </a:xfrm>
            <a:prstGeom prst="arc">
              <a:avLst/>
            </a:prstGeom>
            <a:ln w="38100">
              <a:solidFill>
                <a:srgbClr val="7030A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 name="Arc 6">
              <a:extLst>
                <a:ext uri="{FF2B5EF4-FFF2-40B4-BE49-F238E27FC236}">
                  <a16:creationId xmlns:a16="http://schemas.microsoft.com/office/drawing/2014/main" id="{3820A0C2-D81E-43E3-3050-281BFD74D9A8}"/>
                </a:ext>
              </a:extLst>
            </p:cNvPr>
            <p:cNvSpPr/>
            <p:nvPr/>
          </p:nvSpPr>
          <p:spPr>
            <a:xfrm rot="20252744">
              <a:off x="6183586" y="2798807"/>
              <a:ext cx="3655428" cy="3661539"/>
            </a:xfrm>
            <a:prstGeom prst="arc">
              <a:avLst/>
            </a:prstGeom>
            <a:ln w="38100">
              <a:solidFill>
                <a:srgbClr val="7030A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8" name="Arc 7">
              <a:extLst>
                <a:ext uri="{FF2B5EF4-FFF2-40B4-BE49-F238E27FC236}">
                  <a16:creationId xmlns:a16="http://schemas.microsoft.com/office/drawing/2014/main" id="{44D8E05F-1FEE-5569-3A7D-42A1B27EAAF4}"/>
                </a:ext>
              </a:extLst>
            </p:cNvPr>
            <p:cNvSpPr/>
            <p:nvPr/>
          </p:nvSpPr>
          <p:spPr>
            <a:xfrm rot="5400000">
              <a:off x="87956" y="968036"/>
              <a:ext cx="3655428" cy="3661539"/>
            </a:xfrm>
            <a:prstGeom prst="arc">
              <a:avLst>
                <a:gd name="adj1" fmla="val 20237463"/>
                <a:gd name="adj2" fmla="val 0"/>
              </a:avLst>
            </a:prstGeom>
            <a:ln w="38100">
              <a:solidFill>
                <a:srgbClr val="7030A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6051064C-1794-BE7D-58BE-40A36E0F86AC}"/>
                </a:ext>
              </a:extLst>
            </p:cNvPr>
            <p:cNvCxnSpPr>
              <a:cxnSpLocks/>
              <a:endCxn id="6" idx="2"/>
            </p:cNvCxnSpPr>
            <p:nvPr/>
          </p:nvCxnSpPr>
          <p:spPr>
            <a:xfrm>
              <a:off x="1902941" y="4627605"/>
              <a:ext cx="7936071" cy="1970"/>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34E8FF6A-52DB-2214-DE3D-24DA06B888E6}"/>
                </a:ext>
              </a:extLst>
            </p:cNvPr>
            <p:cNvCxnSpPr>
              <a:cxnSpLocks/>
            </p:cNvCxnSpPr>
            <p:nvPr/>
          </p:nvCxnSpPr>
          <p:spPr>
            <a:xfrm>
              <a:off x="8011298" y="2798805"/>
              <a:ext cx="0" cy="1826741"/>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CC947CF0-8DB1-D6AC-21F3-2490FA184DA0}"/>
                </a:ext>
              </a:extLst>
            </p:cNvPr>
            <p:cNvCxnSpPr>
              <a:cxnSpLocks/>
            </p:cNvCxnSpPr>
            <p:nvPr/>
          </p:nvCxnSpPr>
          <p:spPr>
            <a:xfrm>
              <a:off x="1911179" y="2798805"/>
              <a:ext cx="0" cy="1826741"/>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457906DF-560A-9B84-A64F-80B2AB45EC90}"/>
                </a:ext>
              </a:extLst>
            </p:cNvPr>
            <p:cNvCxnSpPr>
              <a:cxnSpLocks/>
            </p:cNvCxnSpPr>
            <p:nvPr/>
          </p:nvCxnSpPr>
          <p:spPr>
            <a:xfrm rot="20280000">
              <a:off x="7668372" y="2862374"/>
              <a:ext cx="0" cy="1830859"/>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EA57FE7F-2198-8F39-D5C2-78C814316445}"/>
                </a:ext>
              </a:extLst>
            </p:cNvPr>
            <p:cNvCxnSpPr>
              <a:cxnSpLocks/>
            </p:cNvCxnSpPr>
            <p:nvPr/>
          </p:nvCxnSpPr>
          <p:spPr>
            <a:xfrm rot="20280000">
              <a:off x="2262345" y="2732147"/>
              <a:ext cx="0" cy="1830859"/>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8836657F-3FDC-0E37-62DB-2C5159EE1AB2}"/>
                </a:ext>
              </a:extLst>
            </p:cNvPr>
            <p:cNvCxnSpPr>
              <a:cxnSpLocks/>
            </p:cNvCxnSpPr>
            <p:nvPr/>
          </p:nvCxnSpPr>
          <p:spPr>
            <a:xfrm flipV="1">
              <a:off x="2605271" y="2929032"/>
              <a:ext cx="4720175" cy="1567316"/>
            </a:xfrm>
            <a:prstGeom prst="line">
              <a:avLst/>
            </a:prstGeom>
            <a:ln w="3810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3B488F5E-45E8-9121-6192-C8111217C77A}"/>
                </a:ext>
              </a:extLst>
            </p:cNvPr>
            <p:cNvCxnSpPr>
              <a:cxnSpLocks/>
            </p:cNvCxnSpPr>
            <p:nvPr/>
          </p:nvCxnSpPr>
          <p:spPr>
            <a:xfrm>
              <a:off x="390939" y="4625546"/>
              <a:ext cx="1528480" cy="0"/>
            </a:xfrm>
            <a:prstGeom prst="line">
              <a:avLst/>
            </a:prstGeom>
            <a:ln w="3810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892AC095-400D-E0DF-77CB-FA0A7A176C61}"/>
                </a:ext>
              </a:extLst>
            </p:cNvPr>
            <p:cNvSpPr txBox="1"/>
            <p:nvPr/>
          </p:nvSpPr>
          <p:spPr>
            <a:xfrm>
              <a:off x="2352988" y="3526480"/>
              <a:ext cx="309700" cy="369332"/>
            </a:xfrm>
            <a:prstGeom prst="rect">
              <a:avLst/>
            </a:prstGeom>
            <a:noFill/>
          </p:spPr>
          <p:txBody>
            <a:bodyPr wrap="none" rtlCol="0">
              <a:spAutoFit/>
            </a:bodyPr>
            <a:lstStyle/>
            <a:p>
              <a:r>
                <a:rPr lang="en-US" dirty="0"/>
                <a:t>R</a:t>
              </a:r>
            </a:p>
          </p:txBody>
        </p:sp>
        <p:cxnSp>
          <p:nvCxnSpPr>
            <p:cNvPr id="17" name="Straight Connector 16">
              <a:extLst>
                <a:ext uri="{FF2B5EF4-FFF2-40B4-BE49-F238E27FC236}">
                  <a16:creationId xmlns:a16="http://schemas.microsoft.com/office/drawing/2014/main" id="{61CB355B-4A07-7D21-1302-59B601B64027}"/>
                </a:ext>
              </a:extLst>
            </p:cNvPr>
            <p:cNvCxnSpPr>
              <a:cxnSpLocks/>
              <a:stCxn id="7" idx="0"/>
            </p:cNvCxnSpPr>
            <p:nvPr/>
          </p:nvCxnSpPr>
          <p:spPr>
            <a:xfrm flipV="1">
              <a:off x="7312045" y="2928002"/>
              <a:ext cx="699253" cy="9605"/>
            </a:xfrm>
            <a:prstGeom prst="line">
              <a:avLst/>
            </a:prstGeom>
            <a:ln w="9525">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E3B11BFC-2E3B-6856-461D-50BF4E145CDE}"/>
                </a:ext>
              </a:extLst>
            </p:cNvPr>
            <p:cNvSpPr txBox="1"/>
            <p:nvPr/>
          </p:nvSpPr>
          <p:spPr>
            <a:xfrm>
              <a:off x="6562028" y="3278244"/>
              <a:ext cx="790281" cy="369332"/>
            </a:xfrm>
            <a:prstGeom prst="rect">
              <a:avLst/>
            </a:prstGeom>
            <a:noFill/>
          </p:spPr>
          <p:txBody>
            <a:bodyPr wrap="none" rtlCol="0">
              <a:spAutoFit/>
            </a:bodyPr>
            <a:lstStyle/>
            <a:p>
              <a:r>
                <a:rPr lang="en-US" dirty="0" err="1"/>
                <a:t>Rcos</a:t>
              </a:r>
              <a:r>
                <a:rPr lang="en-US" sz="1800" kern="100" dirty="0">
                  <a:effectLst/>
                  <a:latin typeface="Calibri" panose="020F0502020204030204" pitchFamily="34" charset="0"/>
                  <a:ea typeface="Aptos" panose="020B0004020202020204" pitchFamily="34" charset="0"/>
                  <a:cs typeface="Calibri" panose="020F0502020204030204" pitchFamily="34" charset="0"/>
                  <a:sym typeface="Symbol" pitchFamily="2" charset="2"/>
                </a:rPr>
                <a:t></a:t>
              </a:r>
              <a:r>
                <a:rPr lang="en-US" dirty="0"/>
                <a:t> </a:t>
              </a:r>
            </a:p>
          </p:txBody>
        </p:sp>
        <p:sp>
          <p:nvSpPr>
            <p:cNvPr id="19" name="TextBox 18">
              <a:extLst>
                <a:ext uri="{FF2B5EF4-FFF2-40B4-BE49-F238E27FC236}">
                  <a16:creationId xmlns:a16="http://schemas.microsoft.com/office/drawing/2014/main" id="{CCA742FC-890E-BF0B-5AC0-C4583CAC5A7B}"/>
                </a:ext>
              </a:extLst>
            </p:cNvPr>
            <p:cNvSpPr txBox="1"/>
            <p:nvPr/>
          </p:nvSpPr>
          <p:spPr>
            <a:xfrm>
              <a:off x="1911178" y="3341814"/>
              <a:ext cx="357790" cy="369332"/>
            </a:xfrm>
            <a:prstGeom prst="rect">
              <a:avLst/>
            </a:prstGeom>
            <a:noFill/>
          </p:spPr>
          <p:txBody>
            <a:bodyPr wrap="none" rtlCol="0">
              <a:spAutoFit/>
            </a:bodyPr>
            <a:lstStyle/>
            <a:p>
              <a:r>
                <a:rPr lang="en-US" sz="1800" kern="100" dirty="0">
                  <a:effectLst/>
                  <a:latin typeface="Calibri" panose="020F0502020204030204" pitchFamily="34" charset="0"/>
                  <a:ea typeface="Aptos" panose="020B0004020202020204" pitchFamily="34" charset="0"/>
                  <a:cs typeface="Calibri" panose="020F0502020204030204" pitchFamily="34" charset="0"/>
                  <a:sym typeface="Symbol" pitchFamily="2" charset="2"/>
                </a:rPr>
                <a:t></a:t>
              </a:r>
              <a:r>
                <a:rPr lang="en-US" dirty="0"/>
                <a:t> </a:t>
              </a:r>
            </a:p>
          </p:txBody>
        </p:sp>
        <p:sp>
          <p:nvSpPr>
            <p:cNvPr id="20" name="TextBox 19">
              <a:extLst>
                <a:ext uri="{FF2B5EF4-FFF2-40B4-BE49-F238E27FC236}">
                  <a16:creationId xmlns:a16="http://schemas.microsoft.com/office/drawing/2014/main" id="{DEB3CD9B-C4C1-0596-EEC0-921CD2CB5769}"/>
                </a:ext>
              </a:extLst>
            </p:cNvPr>
            <p:cNvSpPr txBox="1"/>
            <p:nvPr/>
          </p:nvSpPr>
          <p:spPr>
            <a:xfrm>
              <a:off x="7707236" y="3757302"/>
              <a:ext cx="357790" cy="369332"/>
            </a:xfrm>
            <a:prstGeom prst="rect">
              <a:avLst/>
            </a:prstGeom>
            <a:noFill/>
          </p:spPr>
          <p:txBody>
            <a:bodyPr wrap="none" rtlCol="0">
              <a:spAutoFit/>
            </a:bodyPr>
            <a:lstStyle/>
            <a:p>
              <a:r>
                <a:rPr lang="en-US" sz="1800" kern="100" dirty="0">
                  <a:effectLst/>
                  <a:latin typeface="Calibri" panose="020F0502020204030204" pitchFamily="34" charset="0"/>
                  <a:ea typeface="Aptos" panose="020B0004020202020204" pitchFamily="34" charset="0"/>
                  <a:cs typeface="Calibri" panose="020F0502020204030204" pitchFamily="34" charset="0"/>
                  <a:sym typeface="Symbol" pitchFamily="2" charset="2"/>
                </a:rPr>
                <a:t></a:t>
              </a:r>
              <a:r>
                <a:rPr lang="en-US" dirty="0"/>
                <a:t> </a:t>
              </a:r>
            </a:p>
          </p:txBody>
        </p:sp>
        <p:cxnSp>
          <p:nvCxnSpPr>
            <p:cNvPr id="21" name="Straight Connector 20">
              <a:extLst>
                <a:ext uri="{FF2B5EF4-FFF2-40B4-BE49-F238E27FC236}">
                  <a16:creationId xmlns:a16="http://schemas.microsoft.com/office/drawing/2014/main" id="{8264B685-07BB-11CC-DD1F-62D55356A1FD}"/>
                </a:ext>
              </a:extLst>
            </p:cNvPr>
            <p:cNvCxnSpPr>
              <a:cxnSpLocks/>
            </p:cNvCxnSpPr>
            <p:nvPr/>
          </p:nvCxnSpPr>
          <p:spPr>
            <a:xfrm flipV="1">
              <a:off x="1899317" y="4473338"/>
              <a:ext cx="699253" cy="9605"/>
            </a:xfrm>
            <a:prstGeom prst="line">
              <a:avLst/>
            </a:prstGeom>
            <a:ln w="9525">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D1821CB1-6BD0-2AF9-EF86-07040A717BE3}"/>
                </a:ext>
              </a:extLst>
            </p:cNvPr>
            <p:cNvSpPr txBox="1"/>
            <p:nvPr/>
          </p:nvSpPr>
          <p:spPr>
            <a:xfrm>
              <a:off x="1196947" y="3711146"/>
              <a:ext cx="790281" cy="369332"/>
            </a:xfrm>
            <a:prstGeom prst="rect">
              <a:avLst/>
            </a:prstGeom>
            <a:noFill/>
          </p:spPr>
          <p:txBody>
            <a:bodyPr wrap="none" rtlCol="0">
              <a:spAutoFit/>
            </a:bodyPr>
            <a:lstStyle/>
            <a:p>
              <a:r>
                <a:rPr lang="en-US" dirty="0" err="1"/>
                <a:t>Rcos</a:t>
              </a:r>
              <a:r>
                <a:rPr lang="en-US" sz="1800" kern="100" dirty="0">
                  <a:effectLst/>
                  <a:latin typeface="Calibri" panose="020F0502020204030204" pitchFamily="34" charset="0"/>
                  <a:ea typeface="Aptos" panose="020B0004020202020204" pitchFamily="34" charset="0"/>
                  <a:cs typeface="Calibri" panose="020F0502020204030204" pitchFamily="34" charset="0"/>
                  <a:sym typeface="Symbol" pitchFamily="2" charset="2"/>
                </a:rPr>
                <a:t></a:t>
              </a:r>
              <a:r>
                <a:rPr lang="en-US" dirty="0"/>
                <a:t> </a:t>
              </a:r>
            </a:p>
          </p:txBody>
        </p:sp>
        <p:cxnSp>
          <p:nvCxnSpPr>
            <p:cNvPr id="23" name="Straight Connector 22">
              <a:extLst>
                <a:ext uri="{FF2B5EF4-FFF2-40B4-BE49-F238E27FC236}">
                  <a16:creationId xmlns:a16="http://schemas.microsoft.com/office/drawing/2014/main" id="{5F642EF5-457E-2FFB-99B6-84D3AD1A0F7B}"/>
                </a:ext>
              </a:extLst>
            </p:cNvPr>
            <p:cNvCxnSpPr>
              <a:cxnSpLocks/>
              <a:stCxn id="8" idx="0"/>
            </p:cNvCxnSpPr>
            <p:nvPr/>
          </p:nvCxnSpPr>
          <p:spPr>
            <a:xfrm>
              <a:off x="2621435" y="4485251"/>
              <a:ext cx="0" cy="135721"/>
            </a:xfrm>
            <a:prstGeom prst="line">
              <a:avLst/>
            </a:prstGeom>
            <a:ln w="9525">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56B4389B-9C28-20ED-D039-E78D9B77B83F}"/>
                </a:ext>
              </a:extLst>
            </p:cNvPr>
            <p:cNvCxnSpPr/>
            <p:nvPr/>
          </p:nvCxnSpPr>
          <p:spPr>
            <a:xfrm flipH="1">
              <a:off x="2662688" y="4425950"/>
              <a:ext cx="772662" cy="130175"/>
            </a:xfrm>
            <a:prstGeom prst="straightConnector1">
              <a:avLst/>
            </a:prstGeom>
            <a:ln>
              <a:solidFill>
                <a:schemeClr val="bg2">
                  <a:lumMod val="50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25" name="TextBox 24">
              <a:extLst>
                <a:ext uri="{FF2B5EF4-FFF2-40B4-BE49-F238E27FC236}">
                  <a16:creationId xmlns:a16="http://schemas.microsoft.com/office/drawing/2014/main" id="{6247D45F-2307-87E0-8C37-FB93AA68A3E2}"/>
                </a:ext>
              </a:extLst>
            </p:cNvPr>
            <p:cNvSpPr txBox="1"/>
            <p:nvPr/>
          </p:nvSpPr>
          <p:spPr>
            <a:xfrm>
              <a:off x="3384076" y="4236362"/>
              <a:ext cx="932948" cy="369332"/>
            </a:xfrm>
            <a:prstGeom prst="rect">
              <a:avLst/>
            </a:prstGeom>
            <a:noFill/>
          </p:spPr>
          <p:txBody>
            <a:bodyPr wrap="none" rtlCol="0">
              <a:spAutoFit/>
            </a:bodyPr>
            <a:lstStyle/>
            <a:p>
              <a:r>
                <a:rPr lang="en-US" dirty="0"/>
                <a:t>R-</a:t>
              </a:r>
              <a:r>
                <a:rPr lang="en-US" dirty="0" err="1"/>
                <a:t>Rcos</a:t>
              </a:r>
              <a:r>
                <a:rPr lang="en-US" sz="1800" kern="100" dirty="0">
                  <a:effectLst/>
                  <a:latin typeface="Calibri" panose="020F0502020204030204" pitchFamily="34" charset="0"/>
                  <a:ea typeface="Aptos" panose="020B0004020202020204" pitchFamily="34" charset="0"/>
                  <a:cs typeface="Calibri" panose="020F0502020204030204" pitchFamily="34" charset="0"/>
                  <a:sym typeface="Symbol" pitchFamily="2" charset="2"/>
                </a:rPr>
                <a:t></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cxnSp>
          <p:nvCxnSpPr>
            <p:cNvPr id="28" name="Straight Arrow Connector 27">
              <a:extLst>
                <a:ext uri="{FF2B5EF4-FFF2-40B4-BE49-F238E27FC236}">
                  <a16:creationId xmlns:a16="http://schemas.microsoft.com/office/drawing/2014/main" id="{E2C3E12E-DEE1-D798-E0AF-002129EB131E}"/>
                </a:ext>
              </a:extLst>
            </p:cNvPr>
            <p:cNvCxnSpPr>
              <a:cxnSpLocks/>
            </p:cNvCxnSpPr>
            <p:nvPr/>
          </p:nvCxnSpPr>
          <p:spPr>
            <a:xfrm flipV="1">
              <a:off x="7232831" y="3456718"/>
              <a:ext cx="751604" cy="18821"/>
            </a:xfrm>
            <a:prstGeom prst="straightConnector1">
              <a:avLst/>
            </a:prstGeom>
            <a:ln>
              <a:solidFill>
                <a:schemeClr val="bg2">
                  <a:lumMod val="50000"/>
                </a:schemeClr>
              </a:solidFill>
              <a:tailEnd type="triangle"/>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543974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3150D0-E29D-BB5E-721A-010E518B7527}"/>
              </a:ext>
            </a:extLst>
          </p:cNvPr>
          <p:cNvSpPr>
            <a:spLocks noGrp="1"/>
          </p:cNvSpPr>
          <p:nvPr>
            <p:ph type="title"/>
          </p:nvPr>
        </p:nvSpPr>
        <p:spPr/>
        <p:txBody>
          <a:bodyPr/>
          <a:lstStyle/>
          <a:p>
            <a:r>
              <a:rPr lang="en-US" dirty="0"/>
              <a:t>Motivation</a:t>
            </a:r>
          </a:p>
        </p:txBody>
      </p:sp>
      <p:sp>
        <p:nvSpPr>
          <p:cNvPr id="3" name="Slide Number Placeholder 2">
            <a:extLst>
              <a:ext uri="{FF2B5EF4-FFF2-40B4-BE49-F238E27FC236}">
                <a16:creationId xmlns:a16="http://schemas.microsoft.com/office/drawing/2014/main" id="{0B069632-9264-96DD-AFD1-FD041E8B40C3}"/>
              </a:ext>
            </a:extLst>
          </p:cNvPr>
          <p:cNvSpPr>
            <a:spLocks noGrp="1"/>
          </p:cNvSpPr>
          <p:nvPr>
            <p:ph type="sldNum" sz="quarter" idx="11"/>
          </p:nvPr>
        </p:nvSpPr>
        <p:spPr/>
        <p:txBody>
          <a:bodyPr/>
          <a:lstStyle/>
          <a:p>
            <a:fld id="{AB6DB490-BFBF-254D-A4B8-3EF9019ACE53}" type="slidenum">
              <a:rPr lang="en-US" smtClean="0"/>
              <a:pPr/>
              <a:t>2</a:t>
            </a:fld>
            <a:endParaRPr lang="en-US" dirty="0"/>
          </a:p>
        </p:txBody>
      </p:sp>
      <p:sp>
        <p:nvSpPr>
          <p:cNvPr id="4" name="Content Placeholder 3">
            <a:extLst>
              <a:ext uri="{FF2B5EF4-FFF2-40B4-BE49-F238E27FC236}">
                <a16:creationId xmlns:a16="http://schemas.microsoft.com/office/drawing/2014/main" id="{1C6C85E9-2078-F88A-A922-41810DC85DDB}"/>
              </a:ext>
            </a:extLst>
          </p:cNvPr>
          <p:cNvSpPr>
            <a:spLocks noGrp="1"/>
          </p:cNvSpPr>
          <p:nvPr>
            <p:ph sz="quarter" idx="12"/>
          </p:nvPr>
        </p:nvSpPr>
        <p:spPr>
          <a:ln w="19050">
            <a:solidFill>
              <a:srgbClr val="0432FF"/>
            </a:solidFill>
          </a:ln>
        </p:spPr>
        <p:txBody>
          <a:bodyPr/>
          <a:lstStyle/>
          <a:p>
            <a:r>
              <a:rPr lang="en-US" dirty="0"/>
              <a:t>From the European Accelerator R&amp;D Roadmap		 https://arxiv.org/pdf/2201.07895.pdf</a:t>
            </a:r>
          </a:p>
          <a:p>
            <a:endParaRPr lang="en-US" dirty="0"/>
          </a:p>
          <a:p>
            <a:endParaRPr lang="en-US" dirty="0"/>
          </a:p>
          <a:p>
            <a:endParaRPr lang="en-US" dirty="0"/>
          </a:p>
          <a:p>
            <a:endParaRPr lang="en-US" dirty="0"/>
          </a:p>
          <a:p>
            <a:pPr lvl="4"/>
            <a:endParaRPr lang="en-US" dirty="0"/>
          </a:p>
          <a:p>
            <a:pPr lvl="4"/>
            <a:endParaRPr lang="en-US" dirty="0"/>
          </a:p>
          <a:p>
            <a:pPr lvl="4"/>
            <a:endParaRPr lang="en-US" dirty="0"/>
          </a:p>
          <a:p>
            <a:pPr lvl="4"/>
            <a:endParaRPr lang="en-US" dirty="0"/>
          </a:p>
          <a:p>
            <a:r>
              <a:rPr lang="en-US" dirty="0"/>
              <a:t>For percent-level measurements, a luminosity of 10</a:t>
            </a:r>
            <a:r>
              <a:rPr lang="en-US" baseline="30000" dirty="0"/>
              <a:t>36</a:t>
            </a:r>
            <a:r>
              <a:rPr lang="en-US" dirty="0"/>
              <a:t> cm</a:t>
            </a:r>
            <a:r>
              <a:rPr lang="en-US" baseline="30000" dirty="0"/>
              <a:t>−2</a:t>
            </a:r>
            <a:r>
              <a:rPr lang="en-US" dirty="0"/>
              <a:t> s</a:t>
            </a:r>
            <a:r>
              <a:rPr lang="en-US" baseline="30000" dirty="0"/>
              <a:t>−1 </a:t>
            </a:r>
            <a:r>
              <a:rPr lang="en-US" dirty="0"/>
              <a:t>is required </a:t>
            </a:r>
          </a:p>
          <a:p>
            <a:r>
              <a:rPr lang="en-US" dirty="0"/>
              <a:t>This is significantly beyond the present proposals and will need a new vision</a:t>
            </a:r>
          </a:p>
          <a:p>
            <a:endParaRPr lang="en-US" dirty="0"/>
          </a:p>
          <a:p>
            <a:r>
              <a:rPr lang="en-US" dirty="0"/>
              <a:t>The “Ghost Collider” is an initial concept for such a facility</a:t>
            </a:r>
          </a:p>
        </p:txBody>
      </p:sp>
      <p:sp>
        <p:nvSpPr>
          <p:cNvPr id="9" name="Footer Placeholder 8">
            <a:extLst>
              <a:ext uri="{FF2B5EF4-FFF2-40B4-BE49-F238E27FC236}">
                <a16:creationId xmlns:a16="http://schemas.microsoft.com/office/drawing/2014/main" id="{F19A66B2-0A4E-B808-33FE-F074D17042D0}"/>
              </a:ext>
            </a:extLst>
          </p:cNvPr>
          <p:cNvSpPr>
            <a:spLocks noGrp="1"/>
          </p:cNvSpPr>
          <p:nvPr>
            <p:ph type="ftr" sz="quarter" idx="3"/>
          </p:nvPr>
        </p:nvSpPr>
        <p:spPr/>
        <p:txBody>
          <a:bodyPr/>
          <a:lstStyle/>
          <a:p>
            <a:r>
              <a:rPr lang="en-US"/>
              <a:t>Ghost Collider May 2025</a:t>
            </a:r>
            <a:endParaRPr lang="en-US" dirty="0"/>
          </a:p>
        </p:txBody>
      </p:sp>
      <p:sp>
        <p:nvSpPr>
          <p:cNvPr id="6" name="TextBox 5">
            <a:extLst>
              <a:ext uri="{FF2B5EF4-FFF2-40B4-BE49-F238E27FC236}">
                <a16:creationId xmlns:a16="http://schemas.microsoft.com/office/drawing/2014/main" id="{EEA08434-5616-4AD6-A50B-3CB9238A0796}"/>
              </a:ext>
            </a:extLst>
          </p:cNvPr>
          <p:cNvSpPr txBox="1"/>
          <p:nvPr/>
        </p:nvSpPr>
        <p:spPr>
          <a:xfrm>
            <a:off x="764101" y="1490008"/>
            <a:ext cx="10676507" cy="1938992"/>
          </a:xfrm>
          <a:prstGeom prst="rect">
            <a:avLst/>
          </a:prstGeom>
          <a:solidFill>
            <a:srgbClr val="FFFF00"/>
          </a:solidFill>
          <a:ln w="19050">
            <a:solidFill>
              <a:schemeClr val="tx1"/>
            </a:solidFill>
          </a:ln>
        </p:spPr>
        <p:txBody>
          <a:bodyPr wrap="square" rtlCol="0">
            <a:spAutoFit/>
          </a:bodyPr>
          <a:lstStyle/>
          <a:p>
            <a:r>
              <a:rPr lang="en-US" sz="2400" i="1" dirty="0"/>
              <a:t>A particularly interesting prospect is to design and possibly build an energy efficient, ultra-high- luminosity ERL-based electron-positron collider, which would enable the exploration of the Higgs vacuum potential with a precise measurement of the tri-linear Higgs coupling. The e+e− → ZH → HH production cross-section is maximal near 500 GeV collision energy with a value of about 0.1 fb </a:t>
            </a:r>
            <a:endParaRPr lang="en-US" sz="2000" i="1" dirty="0"/>
          </a:p>
        </p:txBody>
      </p:sp>
    </p:spTree>
    <p:extLst>
      <p:ext uri="{BB962C8B-B14F-4D97-AF65-F5344CB8AC3E}">
        <p14:creationId xmlns:p14="http://schemas.microsoft.com/office/powerpoint/2010/main" val="24598510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96240-0F7B-F4F4-4961-CD9632EE7A6E}"/>
              </a:ext>
            </a:extLst>
          </p:cNvPr>
          <p:cNvSpPr>
            <a:spLocks noGrp="1"/>
          </p:cNvSpPr>
          <p:nvPr>
            <p:ph type="title"/>
          </p:nvPr>
        </p:nvSpPr>
        <p:spPr/>
        <p:txBody>
          <a:bodyPr/>
          <a:lstStyle/>
          <a:p>
            <a:r>
              <a:rPr lang="en-US" dirty="0"/>
              <a:t>Arc Length and Total Length Normalized to 2</a:t>
            </a:r>
            <a:r>
              <a:rPr lang="en-US" dirty="0">
                <a:sym typeface="Symbol" pitchFamily="2" charset="2"/>
              </a:rPr>
              <a:t>R</a:t>
            </a:r>
            <a:endParaRPr lang="en-US" dirty="0"/>
          </a:p>
        </p:txBody>
      </p:sp>
      <p:sp>
        <p:nvSpPr>
          <p:cNvPr id="3" name="Slide Number Placeholder 2">
            <a:extLst>
              <a:ext uri="{FF2B5EF4-FFF2-40B4-BE49-F238E27FC236}">
                <a16:creationId xmlns:a16="http://schemas.microsoft.com/office/drawing/2014/main" id="{436B84BD-CA0C-AF07-EBFA-FE4CFBAA7F1E}"/>
              </a:ext>
            </a:extLst>
          </p:cNvPr>
          <p:cNvSpPr>
            <a:spLocks noGrp="1"/>
          </p:cNvSpPr>
          <p:nvPr>
            <p:ph type="sldNum" sz="quarter" idx="11"/>
          </p:nvPr>
        </p:nvSpPr>
        <p:spPr/>
        <p:txBody>
          <a:bodyPr/>
          <a:lstStyle/>
          <a:p>
            <a:fld id="{AB6DB490-BFBF-254D-A4B8-3EF9019ACE53}" type="slidenum">
              <a:rPr lang="en-US" smtClean="0"/>
              <a:pPr/>
              <a:t>20</a:t>
            </a:fld>
            <a:endParaRPr lang="en-US" dirty="0"/>
          </a:p>
        </p:txBody>
      </p:sp>
      <p:sp>
        <p:nvSpPr>
          <p:cNvPr id="4" name="Content Placeholder 3">
            <a:extLst>
              <a:ext uri="{FF2B5EF4-FFF2-40B4-BE49-F238E27FC236}">
                <a16:creationId xmlns:a16="http://schemas.microsoft.com/office/drawing/2014/main" id="{FEFDE0F3-5F51-8C5C-163E-6A6660090044}"/>
              </a:ext>
            </a:extLst>
          </p:cNvPr>
          <p:cNvSpPr>
            <a:spLocks noGrp="1"/>
          </p:cNvSpPr>
          <p:nvPr>
            <p:ph sz="quarter" idx="12"/>
          </p:nvPr>
        </p:nvSpPr>
        <p:spPr>
          <a:xfrm>
            <a:off x="279404" y="847728"/>
            <a:ext cx="3993646" cy="5547096"/>
          </a:xfrm>
        </p:spPr>
        <p:txBody>
          <a:bodyPr>
            <a:normAutofit/>
          </a:bodyPr>
          <a:lstStyle/>
          <a:p>
            <a:r>
              <a:rPr lang="en-US" sz="1800" dirty="0"/>
              <a:t>The arc length decreases linearly with </a:t>
            </a:r>
            <a:r>
              <a:rPr lang="en-US" sz="1800" dirty="0">
                <a:effectLst/>
                <a:latin typeface="Arial" panose="020B0604020202020204" pitchFamily="34" charset="0"/>
                <a:ea typeface="Aptos" panose="020B0004020202020204" pitchFamily="34" charset="0"/>
                <a:cs typeface="Arial" panose="020B0604020202020204" pitchFamily="34" charset="0"/>
                <a:sym typeface="Symbol" pitchFamily="2" charset="2"/>
              </a:rPr>
              <a:t></a:t>
            </a:r>
            <a:r>
              <a:rPr lang="en-US" sz="1800" dirty="0">
                <a:effectLst/>
              </a:rPr>
              <a:t> </a:t>
            </a:r>
          </a:p>
          <a:p>
            <a:r>
              <a:rPr lang="en-US" sz="1800" dirty="0"/>
              <a:t>At small values of </a:t>
            </a:r>
            <a:r>
              <a:rPr lang="en-US" sz="1400" dirty="0">
                <a:effectLst/>
                <a:latin typeface="Arial" panose="020B0604020202020204" pitchFamily="34" charset="0"/>
                <a:ea typeface="Aptos" panose="020B0004020202020204" pitchFamily="34" charset="0"/>
                <a:cs typeface="Arial" panose="020B0604020202020204" pitchFamily="34" charset="0"/>
                <a:sym typeface="Symbol" pitchFamily="2" charset="2"/>
              </a:rPr>
              <a:t></a:t>
            </a:r>
            <a:r>
              <a:rPr lang="en-US" sz="1800" dirty="0">
                <a:effectLst/>
              </a:rPr>
              <a:t> the total length rises rapidly </a:t>
            </a:r>
          </a:p>
          <a:p>
            <a:r>
              <a:rPr lang="en-US" sz="1800" dirty="0"/>
              <a:t>The selected design value of </a:t>
            </a:r>
            <a:r>
              <a:rPr lang="en-US" sz="1800" dirty="0">
                <a:effectLst/>
                <a:latin typeface="Arial" panose="020B0604020202020204" pitchFamily="34" charset="0"/>
                <a:ea typeface="Aptos" panose="020B0004020202020204" pitchFamily="34" charset="0"/>
                <a:cs typeface="Arial" panose="020B0604020202020204" pitchFamily="34" charset="0"/>
                <a:sym typeface="Symbol" pitchFamily="2" charset="2"/>
              </a:rPr>
              <a:t></a:t>
            </a:r>
            <a:r>
              <a:rPr lang="en-US" sz="1800" dirty="0">
                <a:effectLst/>
              </a:rPr>
              <a:t> is 22.5°</a:t>
            </a:r>
          </a:p>
          <a:p>
            <a:r>
              <a:rPr lang="en-US" sz="1800" dirty="0"/>
              <a:t>Total Arc length = 64.2% of normal design</a:t>
            </a:r>
          </a:p>
          <a:p>
            <a:pPr lvl="1"/>
            <a:r>
              <a:rPr lang="en-US" sz="1800" dirty="0">
                <a:highlight>
                  <a:srgbClr val="00FF00"/>
                </a:highlight>
              </a:rPr>
              <a:t>Reduces synchrotron radiation by 35.8% compared to previous design</a:t>
            </a:r>
          </a:p>
          <a:p>
            <a:pPr lvl="1"/>
            <a:r>
              <a:rPr lang="en-US" sz="1800" dirty="0"/>
              <a:t>Synchrotron radiation is 75% of ring with same arc radius R</a:t>
            </a:r>
          </a:p>
          <a:p>
            <a:r>
              <a:rPr lang="en-US" sz="1800" dirty="0"/>
              <a:t>Total length = 24.7% longer than normal design</a:t>
            </a:r>
          </a:p>
          <a:p>
            <a:r>
              <a:rPr lang="en-US" sz="1800" dirty="0"/>
              <a:t>Straight section length = 2.215 R</a:t>
            </a:r>
          </a:p>
          <a:p>
            <a:endParaRPr lang="en-US" sz="1800" dirty="0">
              <a:effectLst/>
            </a:endParaRPr>
          </a:p>
          <a:p>
            <a:pPr marL="0" indent="0">
              <a:buNone/>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5" name="Footer Placeholder 4">
            <a:extLst>
              <a:ext uri="{FF2B5EF4-FFF2-40B4-BE49-F238E27FC236}">
                <a16:creationId xmlns:a16="http://schemas.microsoft.com/office/drawing/2014/main" id="{86A818EA-F936-DE73-E512-9F2C5C8725F0}"/>
              </a:ext>
            </a:extLst>
          </p:cNvPr>
          <p:cNvSpPr>
            <a:spLocks noGrp="1"/>
          </p:cNvSpPr>
          <p:nvPr>
            <p:ph type="ftr" sz="quarter" idx="3"/>
          </p:nvPr>
        </p:nvSpPr>
        <p:spPr/>
        <p:txBody>
          <a:bodyPr/>
          <a:lstStyle/>
          <a:p>
            <a:r>
              <a:rPr lang="en-US"/>
              <a:t>Ghost Collider May 2025</a:t>
            </a:r>
            <a:endParaRPr lang="en-US" dirty="0"/>
          </a:p>
        </p:txBody>
      </p:sp>
      <p:pic>
        <p:nvPicPr>
          <p:cNvPr id="8" name="Picture 7">
            <a:extLst>
              <a:ext uri="{FF2B5EF4-FFF2-40B4-BE49-F238E27FC236}">
                <a16:creationId xmlns:a16="http://schemas.microsoft.com/office/drawing/2014/main" id="{B8435B6D-33C6-FC52-560B-78EEA4DF7303}"/>
              </a:ext>
            </a:extLst>
          </p:cNvPr>
          <p:cNvPicPr>
            <a:picLocks noChangeAspect="1"/>
          </p:cNvPicPr>
          <p:nvPr/>
        </p:nvPicPr>
        <p:blipFill>
          <a:blip r:embed="rId2"/>
          <a:stretch>
            <a:fillRect/>
          </a:stretch>
        </p:blipFill>
        <p:spPr>
          <a:xfrm>
            <a:off x="4273050" y="978435"/>
            <a:ext cx="7772400" cy="5184539"/>
          </a:xfrm>
          <a:prstGeom prst="rect">
            <a:avLst/>
          </a:prstGeom>
        </p:spPr>
      </p:pic>
    </p:spTree>
    <p:extLst>
      <p:ext uri="{BB962C8B-B14F-4D97-AF65-F5344CB8AC3E}">
        <p14:creationId xmlns:p14="http://schemas.microsoft.com/office/powerpoint/2010/main" val="10446926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C235BE-983D-F62E-828F-15D24C57937B}"/>
              </a:ext>
            </a:extLst>
          </p:cNvPr>
          <p:cNvSpPr>
            <a:spLocks noGrp="1"/>
          </p:cNvSpPr>
          <p:nvPr>
            <p:ph type="title"/>
          </p:nvPr>
        </p:nvSpPr>
        <p:spPr/>
        <p:txBody>
          <a:bodyPr/>
          <a:lstStyle/>
          <a:p>
            <a:r>
              <a:rPr lang="en-US" dirty="0"/>
              <a:t>Solution Adopted</a:t>
            </a:r>
          </a:p>
        </p:txBody>
      </p:sp>
      <p:sp>
        <p:nvSpPr>
          <p:cNvPr id="3" name="Slide Number Placeholder 2">
            <a:extLst>
              <a:ext uri="{FF2B5EF4-FFF2-40B4-BE49-F238E27FC236}">
                <a16:creationId xmlns:a16="http://schemas.microsoft.com/office/drawing/2014/main" id="{F08244DC-0CF7-93BD-84AD-9D742762C4F3}"/>
              </a:ext>
            </a:extLst>
          </p:cNvPr>
          <p:cNvSpPr>
            <a:spLocks noGrp="1"/>
          </p:cNvSpPr>
          <p:nvPr>
            <p:ph type="sldNum" sz="quarter" idx="11"/>
          </p:nvPr>
        </p:nvSpPr>
        <p:spPr/>
        <p:txBody>
          <a:bodyPr/>
          <a:lstStyle/>
          <a:p>
            <a:fld id="{AB6DB490-BFBF-254D-A4B8-3EF9019ACE53}" type="slidenum">
              <a:rPr lang="en-US" smtClean="0"/>
              <a:pPr/>
              <a:t>21</a:t>
            </a:fld>
            <a:endParaRPr lang="en-US" dirty="0"/>
          </a:p>
        </p:txBody>
      </p:sp>
      <p:sp>
        <p:nvSpPr>
          <p:cNvPr id="4" name="Content Placeholder 3">
            <a:extLst>
              <a:ext uri="{FF2B5EF4-FFF2-40B4-BE49-F238E27FC236}">
                <a16:creationId xmlns:a16="http://schemas.microsoft.com/office/drawing/2014/main" id="{94FC64FC-F884-2C56-00ED-4C20AAC33FE3}"/>
              </a:ext>
            </a:extLst>
          </p:cNvPr>
          <p:cNvSpPr>
            <a:spLocks noGrp="1"/>
          </p:cNvSpPr>
          <p:nvPr>
            <p:ph sz="quarter" idx="12"/>
          </p:nvPr>
        </p:nvSpPr>
        <p:spPr/>
        <p:txBody>
          <a:bodyPr/>
          <a:lstStyle/>
          <a:p>
            <a:r>
              <a:rPr lang="en-US" dirty="0"/>
              <a:t>The shape with the </a:t>
            </a:r>
            <a:r>
              <a:rPr lang="en-US" dirty="0">
                <a:solidFill>
                  <a:srgbClr val="0432FF"/>
                </a:solidFill>
              </a:rPr>
              <a:t>Arc bending angle of 22.5° seems optimum</a:t>
            </a:r>
          </a:p>
          <a:p>
            <a:r>
              <a:rPr lang="en-US" dirty="0"/>
              <a:t>The radius of curvature of the Arc, R, is a variable to be determined by a cost optimization</a:t>
            </a:r>
          </a:p>
          <a:p>
            <a:r>
              <a:rPr lang="en-US" dirty="0"/>
              <a:t>Assume the Arc radius equals the LEP radius </a:t>
            </a:r>
            <a:r>
              <a:rPr lang="en-US" dirty="0">
                <a:highlight>
                  <a:srgbClr val="00FF00"/>
                </a:highlight>
              </a:rPr>
              <a:t>R = 3,500 m</a:t>
            </a:r>
          </a:p>
          <a:p>
            <a:pPr lvl="1"/>
            <a:r>
              <a:rPr lang="en-US" sz="2133" dirty="0"/>
              <a:t>The bending radius </a:t>
            </a:r>
            <a:r>
              <a:rPr lang="en-US" sz="2133" dirty="0">
                <a:highlight>
                  <a:srgbClr val="00FF00"/>
                </a:highlight>
                <a:sym typeface="Symbol" pitchFamily="2" charset="2"/>
              </a:rPr>
              <a:t></a:t>
            </a:r>
            <a:r>
              <a:rPr lang="en-US" sz="2133" dirty="0">
                <a:highlight>
                  <a:srgbClr val="00FF00"/>
                </a:highlight>
              </a:rPr>
              <a:t> = 3,096 m</a:t>
            </a:r>
          </a:p>
          <a:p>
            <a:pPr lvl="1"/>
            <a:r>
              <a:rPr lang="en-US" sz="2133" dirty="0"/>
              <a:t>Filling factor = 88%</a:t>
            </a:r>
          </a:p>
          <a:p>
            <a:endParaRPr lang="en-US" dirty="0"/>
          </a:p>
          <a:p>
            <a:r>
              <a:rPr lang="en-US" dirty="0"/>
              <a:t>Injection energy = 5 GeV; Maximum energy = 275 GeV</a:t>
            </a:r>
          </a:p>
          <a:p>
            <a:r>
              <a:rPr lang="en-US" dirty="0"/>
              <a:t>Arc Energy = 140 GeV</a:t>
            </a:r>
          </a:p>
          <a:p>
            <a:r>
              <a:rPr lang="en-US" dirty="0"/>
              <a:t>Synchrotron radiation loss = 8.85 x 10</a:t>
            </a:r>
            <a:r>
              <a:rPr lang="en-US" baseline="30000" dirty="0"/>
              <a:t>-5</a:t>
            </a:r>
            <a:r>
              <a:rPr lang="en-US" dirty="0"/>
              <a:t> x 140</a:t>
            </a:r>
            <a:r>
              <a:rPr lang="en-US" baseline="30000" dirty="0"/>
              <a:t>4</a:t>
            </a:r>
            <a:r>
              <a:rPr lang="en-US" dirty="0"/>
              <a:t> / 3,096 = 11 GeV for a full arc</a:t>
            </a:r>
          </a:p>
          <a:p>
            <a:r>
              <a:rPr lang="en-US" dirty="0"/>
              <a:t>Each Arc is ¾ of a full arc so </a:t>
            </a:r>
            <a:r>
              <a:rPr lang="en-US" dirty="0">
                <a:highlight>
                  <a:srgbClr val="00FF00"/>
                </a:highlight>
              </a:rPr>
              <a:t>synchrotron radiation loss per Arc = 8.24 GeV</a:t>
            </a:r>
          </a:p>
        </p:txBody>
      </p:sp>
      <p:sp>
        <p:nvSpPr>
          <p:cNvPr id="5" name="Footer Placeholder 4">
            <a:extLst>
              <a:ext uri="{FF2B5EF4-FFF2-40B4-BE49-F238E27FC236}">
                <a16:creationId xmlns:a16="http://schemas.microsoft.com/office/drawing/2014/main" id="{23EE88FB-7EE9-EC89-A0E7-92227384B6FA}"/>
              </a:ext>
            </a:extLst>
          </p:cNvPr>
          <p:cNvSpPr>
            <a:spLocks noGrp="1"/>
          </p:cNvSpPr>
          <p:nvPr>
            <p:ph type="ftr" sz="quarter" idx="3"/>
          </p:nvPr>
        </p:nvSpPr>
        <p:spPr/>
        <p:txBody>
          <a:bodyPr/>
          <a:lstStyle/>
          <a:p>
            <a:r>
              <a:rPr lang="en-US"/>
              <a:t>Ghost Collider May 2025</a:t>
            </a:r>
            <a:endParaRPr lang="en-US" dirty="0"/>
          </a:p>
        </p:txBody>
      </p:sp>
    </p:spTree>
    <p:extLst>
      <p:ext uri="{BB962C8B-B14F-4D97-AF65-F5344CB8AC3E}">
        <p14:creationId xmlns:p14="http://schemas.microsoft.com/office/powerpoint/2010/main" val="17131789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8A0518-D873-0CDD-6C3C-824ECC84BEE0}"/>
              </a:ext>
            </a:extLst>
          </p:cNvPr>
          <p:cNvSpPr>
            <a:spLocks noGrp="1"/>
          </p:cNvSpPr>
          <p:nvPr>
            <p:ph type="title"/>
          </p:nvPr>
        </p:nvSpPr>
        <p:spPr/>
        <p:txBody>
          <a:bodyPr/>
          <a:lstStyle/>
          <a:p>
            <a:r>
              <a:rPr lang="en-US" dirty="0"/>
              <a:t>Arc Beamlines</a:t>
            </a:r>
          </a:p>
        </p:txBody>
      </p:sp>
      <p:sp>
        <p:nvSpPr>
          <p:cNvPr id="5" name="Slide Number Placeholder 4">
            <a:extLst>
              <a:ext uri="{FF2B5EF4-FFF2-40B4-BE49-F238E27FC236}">
                <a16:creationId xmlns:a16="http://schemas.microsoft.com/office/drawing/2014/main" id="{8AF2EDAA-C341-A4F6-B711-B53BB7BB100D}"/>
              </a:ext>
            </a:extLst>
          </p:cNvPr>
          <p:cNvSpPr>
            <a:spLocks noGrp="1"/>
          </p:cNvSpPr>
          <p:nvPr>
            <p:ph type="sldNum" sz="quarter" idx="11"/>
          </p:nvPr>
        </p:nvSpPr>
        <p:spPr/>
        <p:txBody>
          <a:bodyPr/>
          <a:lstStyle/>
          <a:p>
            <a:fld id="{AB6DB490-BFBF-254D-A4B8-3EF9019ACE53}" type="slidenum">
              <a:rPr lang="en-US" smtClean="0"/>
              <a:pPr/>
              <a:t>22</a:t>
            </a:fld>
            <a:endParaRPr lang="en-US" dirty="0"/>
          </a:p>
        </p:txBody>
      </p:sp>
      <p:sp>
        <p:nvSpPr>
          <p:cNvPr id="3" name="Content Placeholder 2">
            <a:extLst>
              <a:ext uri="{FF2B5EF4-FFF2-40B4-BE49-F238E27FC236}">
                <a16:creationId xmlns:a16="http://schemas.microsoft.com/office/drawing/2014/main" id="{775BF98B-ABBB-EBAC-67B4-29FB1C3EB2F7}"/>
              </a:ext>
            </a:extLst>
          </p:cNvPr>
          <p:cNvSpPr>
            <a:spLocks noGrp="1"/>
          </p:cNvSpPr>
          <p:nvPr>
            <p:ph sz="quarter" idx="12"/>
          </p:nvPr>
        </p:nvSpPr>
        <p:spPr/>
        <p:txBody>
          <a:bodyPr/>
          <a:lstStyle/>
          <a:p>
            <a:r>
              <a:rPr lang="en-US" dirty="0"/>
              <a:t>There are two options for the Arc beamlines:</a:t>
            </a:r>
          </a:p>
          <a:p>
            <a:pPr marL="585783" indent="-457200">
              <a:buFont typeface="+mj-lt"/>
              <a:buAutoNum type="arabicParenR"/>
            </a:pPr>
            <a:r>
              <a:rPr lang="en-US" dirty="0"/>
              <a:t>Electrons and positrons are in the same vacuum chamber going in opposite directions</a:t>
            </a:r>
          </a:p>
          <a:p>
            <a:pPr lvl="2"/>
            <a:r>
              <a:rPr lang="en-US" dirty="0"/>
              <a:t>Cheapest solution, simplest magnets</a:t>
            </a:r>
          </a:p>
          <a:p>
            <a:pPr lvl="2"/>
            <a:r>
              <a:rPr lang="en-US" dirty="0"/>
              <a:t>Need to avoid collisions in the Arcs</a:t>
            </a:r>
            <a:endParaRPr lang="en-US" dirty="0">
              <a:solidFill>
                <a:srgbClr val="0432FF"/>
              </a:solidFill>
            </a:endParaRPr>
          </a:p>
          <a:p>
            <a:pPr marL="585783" indent="-457200">
              <a:buFont typeface="+mj-lt"/>
              <a:buAutoNum type="arabicParenR"/>
            </a:pPr>
            <a:r>
              <a:rPr lang="en-US" dirty="0"/>
              <a:t>Electrons and positrons are in different vacuum chambers – either in the same or opposite directions</a:t>
            </a:r>
          </a:p>
          <a:p>
            <a:pPr lvl="2"/>
            <a:r>
              <a:rPr lang="en-US" dirty="0"/>
              <a:t>Expensive solution for magnet and vacuum chamber components</a:t>
            </a:r>
          </a:p>
          <a:p>
            <a:pPr lvl="2"/>
            <a:r>
              <a:rPr lang="en-US" dirty="0"/>
              <a:t>Splitter design more complex</a:t>
            </a:r>
          </a:p>
          <a:p>
            <a:pPr lvl="4"/>
            <a:endParaRPr lang="en-US" dirty="0"/>
          </a:p>
          <a:p>
            <a:r>
              <a:rPr lang="en-US" dirty="0">
                <a:highlight>
                  <a:srgbClr val="00FF00"/>
                </a:highlight>
              </a:rPr>
              <a:t>Adopt solution with both particle types in the same vacuum chamber</a:t>
            </a:r>
          </a:p>
        </p:txBody>
      </p:sp>
      <p:sp>
        <p:nvSpPr>
          <p:cNvPr id="4" name="Footer Placeholder 3">
            <a:extLst>
              <a:ext uri="{FF2B5EF4-FFF2-40B4-BE49-F238E27FC236}">
                <a16:creationId xmlns:a16="http://schemas.microsoft.com/office/drawing/2014/main" id="{582A18EF-3753-07C4-19AD-E3FBA62B6FAC}"/>
              </a:ext>
            </a:extLst>
          </p:cNvPr>
          <p:cNvSpPr>
            <a:spLocks noGrp="1"/>
          </p:cNvSpPr>
          <p:nvPr>
            <p:ph type="ftr" sz="quarter" idx="3"/>
          </p:nvPr>
        </p:nvSpPr>
        <p:spPr/>
        <p:txBody>
          <a:bodyPr/>
          <a:lstStyle/>
          <a:p>
            <a:r>
              <a:rPr lang="en-US"/>
              <a:t>Ghost Collider May 2025</a:t>
            </a:r>
            <a:endParaRPr lang="en-US" dirty="0"/>
          </a:p>
        </p:txBody>
      </p:sp>
    </p:spTree>
    <p:extLst>
      <p:ext uri="{BB962C8B-B14F-4D97-AF65-F5344CB8AC3E}">
        <p14:creationId xmlns:p14="http://schemas.microsoft.com/office/powerpoint/2010/main" val="18333743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2C6B0C-F6E8-959E-0973-9E8127B0EDA8}"/>
              </a:ext>
            </a:extLst>
          </p:cNvPr>
          <p:cNvSpPr>
            <a:spLocks noGrp="1"/>
          </p:cNvSpPr>
          <p:nvPr>
            <p:ph type="title"/>
          </p:nvPr>
        </p:nvSpPr>
        <p:spPr/>
        <p:txBody>
          <a:bodyPr/>
          <a:lstStyle/>
          <a:p>
            <a:r>
              <a:rPr lang="en-US" dirty="0"/>
              <a:t>Separating Electrons and Positrons in the Arcs</a:t>
            </a:r>
          </a:p>
        </p:txBody>
      </p:sp>
      <p:sp>
        <p:nvSpPr>
          <p:cNvPr id="3" name="Slide Number Placeholder 2">
            <a:extLst>
              <a:ext uri="{FF2B5EF4-FFF2-40B4-BE49-F238E27FC236}">
                <a16:creationId xmlns:a16="http://schemas.microsoft.com/office/drawing/2014/main" id="{509E2F1D-6D00-E051-CF99-8ED363CF5B71}"/>
              </a:ext>
            </a:extLst>
          </p:cNvPr>
          <p:cNvSpPr>
            <a:spLocks noGrp="1"/>
          </p:cNvSpPr>
          <p:nvPr>
            <p:ph type="sldNum" sz="quarter" idx="11"/>
          </p:nvPr>
        </p:nvSpPr>
        <p:spPr/>
        <p:txBody>
          <a:bodyPr/>
          <a:lstStyle/>
          <a:p>
            <a:fld id="{AB6DB490-BFBF-254D-A4B8-3EF9019ACE53}" type="slidenum">
              <a:rPr lang="en-US" smtClean="0"/>
              <a:pPr/>
              <a:t>23</a:t>
            </a:fld>
            <a:endParaRPr lang="en-US" dirty="0"/>
          </a:p>
        </p:txBody>
      </p:sp>
      <p:sp>
        <p:nvSpPr>
          <p:cNvPr id="4" name="Content Placeholder 3">
            <a:extLst>
              <a:ext uri="{FF2B5EF4-FFF2-40B4-BE49-F238E27FC236}">
                <a16:creationId xmlns:a16="http://schemas.microsoft.com/office/drawing/2014/main" id="{424CE575-81E4-531D-3DBF-93D07FCD9185}"/>
              </a:ext>
            </a:extLst>
          </p:cNvPr>
          <p:cNvSpPr>
            <a:spLocks noGrp="1"/>
          </p:cNvSpPr>
          <p:nvPr>
            <p:ph sz="quarter" idx="12"/>
          </p:nvPr>
        </p:nvSpPr>
        <p:spPr/>
        <p:txBody>
          <a:bodyPr>
            <a:normAutofit/>
          </a:bodyPr>
          <a:lstStyle/>
          <a:p>
            <a:r>
              <a:rPr lang="en-US" dirty="0"/>
              <a:t>Electrons and positrons will be counter-rotating in a single vacuum chamber</a:t>
            </a:r>
          </a:p>
          <a:p>
            <a:r>
              <a:rPr lang="en-US" dirty="0"/>
              <a:t>They will be separated by establishing </a:t>
            </a:r>
            <a:r>
              <a:rPr lang="en-US" dirty="0">
                <a:highlight>
                  <a:srgbClr val="00FF00"/>
                </a:highlight>
              </a:rPr>
              <a:t>double-helix trajectories </a:t>
            </a:r>
            <a:r>
              <a:rPr lang="en-US" dirty="0"/>
              <a:t>using two low-frequency RF separators at each end of the regions where electrons and positrons are counter-rotating</a:t>
            </a:r>
          </a:p>
          <a:p>
            <a:r>
              <a:rPr lang="en-US" dirty="0"/>
              <a:t>A horizontal RF separator provides a positive horizontal kick to the electrons and a negative horizontal kick to the positrons</a:t>
            </a:r>
          </a:p>
          <a:p>
            <a:r>
              <a:rPr lang="en-US" dirty="0"/>
              <a:t>A vertical RF separator, one quarter betatron wavelength downstream of the horizontal separator provides a positive vertical kick to the electrons and a negative vertical kick to the positrons</a:t>
            </a:r>
          </a:p>
          <a:p>
            <a:r>
              <a:rPr lang="en-US" dirty="0"/>
              <a:t>This initiates a helical rotation of both beams with the electrical center of the beams in the center of the beampipe, avoiding excitation of transverse fields</a:t>
            </a:r>
          </a:p>
          <a:p>
            <a:r>
              <a:rPr lang="en-US" dirty="0"/>
              <a:t>An identical pair of RF separators at the end of the beamline with counter-rotating beams restores the bunches to the central trajectory</a:t>
            </a:r>
          </a:p>
          <a:p>
            <a:r>
              <a:rPr lang="en-US" dirty="0"/>
              <a:t>The beamline can contain magnets and/or RF systems </a:t>
            </a:r>
          </a:p>
        </p:txBody>
      </p:sp>
      <p:sp>
        <p:nvSpPr>
          <p:cNvPr id="5" name="Footer Placeholder 4">
            <a:extLst>
              <a:ext uri="{FF2B5EF4-FFF2-40B4-BE49-F238E27FC236}">
                <a16:creationId xmlns:a16="http://schemas.microsoft.com/office/drawing/2014/main" id="{4FA9401A-3726-0DC5-DCAE-48C1E4F4AD7B}"/>
              </a:ext>
            </a:extLst>
          </p:cNvPr>
          <p:cNvSpPr>
            <a:spLocks noGrp="1"/>
          </p:cNvSpPr>
          <p:nvPr>
            <p:ph type="ftr" sz="quarter" idx="3"/>
          </p:nvPr>
        </p:nvSpPr>
        <p:spPr/>
        <p:txBody>
          <a:bodyPr/>
          <a:lstStyle/>
          <a:p>
            <a:r>
              <a:rPr lang="en-US"/>
              <a:t>Ghost Collider May 2025</a:t>
            </a:r>
            <a:endParaRPr lang="en-US" dirty="0"/>
          </a:p>
        </p:txBody>
      </p:sp>
    </p:spTree>
    <p:extLst>
      <p:ext uri="{BB962C8B-B14F-4D97-AF65-F5344CB8AC3E}">
        <p14:creationId xmlns:p14="http://schemas.microsoft.com/office/powerpoint/2010/main" val="21404212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0FFE96-A176-6D73-E6CD-0DAFF3A79A62}"/>
              </a:ext>
            </a:extLst>
          </p:cNvPr>
          <p:cNvSpPr>
            <a:spLocks noGrp="1"/>
          </p:cNvSpPr>
          <p:nvPr>
            <p:ph type="title"/>
          </p:nvPr>
        </p:nvSpPr>
        <p:spPr/>
        <p:txBody>
          <a:bodyPr/>
          <a:lstStyle/>
          <a:p>
            <a:r>
              <a:rPr lang="en-US" dirty="0"/>
              <a:t>Helical Trajectories</a:t>
            </a:r>
          </a:p>
        </p:txBody>
      </p:sp>
      <p:sp>
        <p:nvSpPr>
          <p:cNvPr id="3" name="Slide Number Placeholder 2">
            <a:extLst>
              <a:ext uri="{FF2B5EF4-FFF2-40B4-BE49-F238E27FC236}">
                <a16:creationId xmlns:a16="http://schemas.microsoft.com/office/drawing/2014/main" id="{B8ABBE8D-69C0-75DE-71EB-64EF6CFF2C61}"/>
              </a:ext>
            </a:extLst>
          </p:cNvPr>
          <p:cNvSpPr>
            <a:spLocks noGrp="1"/>
          </p:cNvSpPr>
          <p:nvPr>
            <p:ph type="sldNum" sz="quarter" idx="11"/>
          </p:nvPr>
        </p:nvSpPr>
        <p:spPr/>
        <p:txBody>
          <a:bodyPr/>
          <a:lstStyle/>
          <a:p>
            <a:fld id="{AB6DB490-BFBF-254D-A4B8-3EF9019ACE53}" type="slidenum">
              <a:rPr lang="en-US" smtClean="0"/>
              <a:pPr/>
              <a:t>24</a:t>
            </a:fld>
            <a:endParaRPr lang="en-US" dirty="0"/>
          </a:p>
        </p:txBody>
      </p:sp>
      <p:sp>
        <p:nvSpPr>
          <p:cNvPr id="4" name="Content Placeholder 3">
            <a:extLst>
              <a:ext uri="{FF2B5EF4-FFF2-40B4-BE49-F238E27FC236}">
                <a16:creationId xmlns:a16="http://schemas.microsoft.com/office/drawing/2014/main" id="{5A931F3E-129E-CA5E-7A11-250571A25F79}"/>
              </a:ext>
            </a:extLst>
          </p:cNvPr>
          <p:cNvSpPr>
            <a:spLocks noGrp="1"/>
          </p:cNvSpPr>
          <p:nvPr>
            <p:ph sz="quarter" idx="12"/>
          </p:nvPr>
        </p:nvSpPr>
        <p:spPr>
          <a:xfrm>
            <a:off x="279405" y="2229224"/>
            <a:ext cx="5936124" cy="4165600"/>
          </a:xfrm>
        </p:spPr>
        <p:txBody>
          <a:bodyPr/>
          <a:lstStyle/>
          <a:p>
            <a:r>
              <a:rPr lang="en-US" dirty="0"/>
              <a:t>The electron and positron trajectories are like the strands of DNA or the famous double staircase at the Chateau de Chambord in France, designed by Leonardo da Vinci</a:t>
            </a:r>
          </a:p>
          <a:p>
            <a:endParaRPr lang="en-US" dirty="0"/>
          </a:p>
          <a:p>
            <a:r>
              <a:rPr lang="en-US" dirty="0"/>
              <a:t>This configuration was successfully used in the Tevatron for many years</a:t>
            </a:r>
            <a:r>
              <a:rPr lang="en-US" baseline="30000" dirty="0"/>
              <a:t> </a:t>
            </a:r>
            <a:r>
              <a:rPr lang="en-US" dirty="0">
                <a:solidFill>
                  <a:srgbClr val="7030A0"/>
                </a:solidFill>
              </a:rPr>
              <a:t>*</a:t>
            </a:r>
          </a:p>
          <a:p>
            <a:endParaRPr lang="en-US" dirty="0"/>
          </a:p>
        </p:txBody>
      </p:sp>
      <p:sp>
        <p:nvSpPr>
          <p:cNvPr id="5" name="Footer Placeholder 4">
            <a:extLst>
              <a:ext uri="{FF2B5EF4-FFF2-40B4-BE49-F238E27FC236}">
                <a16:creationId xmlns:a16="http://schemas.microsoft.com/office/drawing/2014/main" id="{69A66264-07F9-0DCF-C531-BA722AD2DFC6}"/>
              </a:ext>
            </a:extLst>
          </p:cNvPr>
          <p:cNvSpPr>
            <a:spLocks noGrp="1"/>
          </p:cNvSpPr>
          <p:nvPr>
            <p:ph type="ftr" sz="quarter" idx="3"/>
          </p:nvPr>
        </p:nvSpPr>
        <p:spPr/>
        <p:txBody>
          <a:bodyPr/>
          <a:lstStyle/>
          <a:p>
            <a:r>
              <a:rPr lang="en-US"/>
              <a:t>Ghost Collider May 2025</a:t>
            </a:r>
            <a:endParaRPr lang="en-US" dirty="0"/>
          </a:p>
        </p:txBody>
      </p:sp>
      <p:pic>
        <p:nvPicPr>
          <p:cNvPr id="6" name="Picture 5">
            <a:extLst>
              <a:ext uri="{FF2B5EF4-FFF2-40B4-BE49-F238E27FC236}">
                <a16:creationId xmlns:a16="http://schemas.microsoft.com/office/drawing/2014/main" id="{9C1E96E3-D255-4D73-F63D-E09AFEE49A10}"/>
              </a:ext>
            </a:extLst>
          </p:cNvPr>
          <p:cNvPicPr>
            <a:picLocks noChangeAspect="1"/>
          </p:cNvPicPr>
          <p:nvPr/>
        </p:nvPicPr>
        <p:blipFill>
          <a:blip r:embed="rId2"/>
          <a:stretch>
            <a:fillRect/>
          </a:stretch>
        </p:blipFill>
        <p:spPr>
          <a:xfrm>
            <a:off x="6503173" y="2157506"/>
            <a:ext cx="5688828" cy="4273732"/>
          </a:xfrm>
          <a:prstGeom prst="rect">
            <a:avLst/>
          </a:prstGeom>
        </p:spPr>
      </p:pic>
      <p:pic>
        <p:nvPicPr>
          <p:cNvPr id="7" name="Picture 6">
            <a:extLst>
              <a:ext uri="{FF2B5EF4-FFF2-40B4-BE49-F238E27FC236}">
                <a16:creationId xmlns:a16="http://schemas.microsoft.com/office/drawing/2014/main" id="{3E5FF9A9-C80F-182C-4E4F-3BBC287092F1}"/>
              </a:ext>
            </a:extLst>
          </p:cNvPr>
          <p:cNvPicPr>
            <a:picLocks noChangeAspect="1"/>
          </p:cNvPicPr>
          <p:nvPr/>
        </p:nvPicPr>
        <p:blipFill>
          <a:blip r:embed="rId3"/>
          <a:srcRect t="31529" b="32549"/>
          <a:stretch/>
        </p:blipFill>
        <p:spPr>
          <a:xfrm>
            <a:off x="2489199" y="759012"/>
            <a:ext cx="7620000" cy="1368612"/>
          </a:xfrm>
          <a:prstGeom prst="rect">
            <a:avLst/>
          </a:prstGeom>
        </p:spPr>
      </p:pic>
      <p:sp>
        <p:nvSpPr>
          <p:cNvPr id="8" name="TextBox 7">
            <a:extLst>
              <a:ext uri="{FF2B5EF4-FFF2-40B4-BE49-F238E27FC236}">
                <a16:creationId xmlns:a16="http://schemas.microsoft.com/office/drawing/2014/main" id="{1F55A5FF-AFFC-1573-8E69-33108827546A}"/>
              </a:ext>
            </a:extLst>
          </p:cNvPr>
          <p:cNvSpPr txBox="1"/>
          <p:nvPr/>
        </p:nvSpPr>
        <p:spPr>
          <a:xfrm>
            <a:off x="492369" y="5875978"/>
            <a:ext cx="237566" cy="369332"/>
          </a:xfrm>
          <a:prstGeom prst="rect">
            <a:avLst/>
          </a:prstGeom>
          <a:noFill/>
        </p:spPr>
        <p:txBody>
          <a:bodyPr wrap="none" rtlCol="0">
            <a:spAutoFit/>
          </a:bodyPr>
          <a:lstStyle/>
          <a:p>
            <a:r>
              <a:rPr lang="en-US" dirty="0"/>
              <a:t> </a:t>
            </a:r>
          </a:p>
        </p:txBody>
      </p:sp>
      <p:sp>
        <p:nvSpPr>
          <p:cNvPr id="9" name="TextBox 8">
            <a:extLst>
              <a:ext uri="{FF2B5EF4-FFF2-40B4-BE49-F238E27FC236}">
                <a16:creationId xmlns:a16="http://schemas.microsoft.com/office/drawing/2014/main" id="{A2B9BC02-018F-33BF-A5B4-A7759A8EE4AC}"/>
              </a:ext>
            </a:extLst>
          </p:cNvPr>
          <p:cNvSpPr txBox="1"/>
          <p:nvPr/>
        </p:nvSpPr>
        <p:spPr>
          <a:xfrm>
            <a:off x="0" y="5598979"/>
            <a:ext cx="6588791" cy="646331"/>
          </a:xfrm>
          <a:prstGeom prst="rect">
            <a:avLst/>
          </a:prstGeom>
          <a:noFill/>
        </p:spPr>
        <p:txBody>
          <a:bodyPr wrap="none" rtlCol="0">
            <a:spAutoFit/>
          </a:bodyPr>
          <a:lstStyle/>
          <a:p>
            <a:r>
              <a:rPr lang="en-US" dirty="0">
                <a:solidFill>
                  <a:srgbClr val="7030A0"/>
                </a:solidFill>
                <a:effectLst/>
                <a:latin typeface="Helvetica" pitchFamily="2" charset="0"/>
              </a:rPr>
              <a:t>* Y. </a:t>
            </a:r>
            <a:r>
              <a:rPr lang="en-US" dirty="0" err="1">
                <a:solidFill>
                  <a:srgbClr val="7030A0"/>
                </a:solidFill>
                <a:effectLst/>
                <a:latin typeface="Helvetica" pitchFamily="2" charset="0"/>
              </a:rPr>
              <a:t>Alexahin</a:t>
            </a:r>
            <a:r>
              <a:rPr lang="en-US" dirty="0">
                <a:solidFill>
                  <a:srgbClr val="7030A0"/>
                </a:solidFill>
                <a:effectLst/>
                <a:latin typeface="Helvetica" pitchFamily="2" charset="0"/>
              </a:rPr>
              <a:t>, “Optimization of the helical orbits in the Tevatron,”</a:t>
            </a:r>
          </a:p>
          <a:p>
            <a:r>
              <a:rPr lang="en-US" dirty="0">
                <a:solidFill>
                  <a:srgbClr val="7030A0"/>
                </a:solidFill>
                <a:effectLst/>
                <a:latin typeface="Helvetica" pitchFamily="2" charset="0"/>
              </a:rPr>
              <a:t>https://</a:t>
            </a:r>
            <a:r>
              <a:rPr lang="en-US" dirty="0" err="1">
                <a:solidFill>
                  <a:srgbClr val="7030A0"/>
                </a:solidFill>
                <a:effectLst/>
                <a:latin typeface="Helvetica" pitchFamily="2" charset="0"/>
              </a:rPr>
              <a:t>accelconf.web.cern.ch</a:t>
            </a:r>
            <a:r>
              <a:rPr lang="en-US" dirty="0">
                <a:solidFill>
                  <a:srgbClr val="7030A0"/>
                </a:solidFill>
                <a:effectLst/>
                <a:latin typeface="Helvetica" pitchFamily="2" charset="0"/>
              </a:rPr>
              <a:t>/p07/PAPERS/FRPMS006.PDF</a:t>
            </a:r>
          </a:p>
        </p:txBody>
      </p:sp>
    </p:spTree>
    <p:extLst>
      <p:ext uri="{BB962C8B-B14F-4D97-AF65-F5344CB8AC3E}">
        <p14:creationId xmlns:p14="http://schemas.microsoft.com/office/powerpoint/2010/main" val="27909065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D2A62F-F902-80DD-05BD-8A24EA28A51D}"/>
            </a:ext>
          </a:extLst>
        </p:cNvPr>
        <p:cNvGrpSpPr/>
        <p:nvPr/>
      </p:nvGrpSpPr>
      <p:grpSpPr>
        <a:xfrm>
          <a:off x="0" y="0"/>
          <a:ext cx="0" cy="0"/>
          <a:chOff x="0" y="0"/>
          <a:chExt cx="0" cy="0"/>
        </a:xfrm>
      </p:grpSpPr>
      <p:grpSp>
        <p:nvGrpSpPr>
          <p:cNvPr id="19" name="Group 18">
            <a:extLst>
              <a:ext uri="{FF2B5EF4-FFF2-40B4-BE49-F238E27FC236}">
                <a16:creationId xmlns:a16="http://schemas.microsoft.com/office/drawing/2014/main" id="{79245147-6285-2C6B-6117-238F1273144E}"/>
              </a:ext>
            </a:extLst>
          </p:cNvPr>
          <p:cNvGrpSpPr>
            <a:grpSpLocks noChangeAspect="1"/>
          </p:cNvGrpSpPr>
          <p:nvPr/>
        </p:nvGrpSpPr>
        <p:grpSpPr>
          <a:xfrm>
            <a:off x="2544712" y="-919259"/>
            <a:ext cx="18117169" cy="9110310"/>
            <a:chOff x="1541328" y="-1424205"/>
            <a:chExt cx="20130188" cy="10122567"/>
          </a:xfrm>
        </p:grpSpPr>
        <p:grpSp>
          <p:nvGrpSpPr>
            <p:cNvPr id="20" name="Group 19">
              <a:extLst>
                <a:ext uri="{FF2B5EF4-FFF2-40B4-BE49-F238E27FC236}">
                  <a16:creationId xmlns:a16="http://schemas.microsoft.com/office/drawing/2014/main" id="{88E8D5A1-0785-11C2-6973-9E3F80779DC3}"/>
                </a:ext>
              </a:extLst>
            </p:cNvPr>
            <p:cNvGrpSpPr/>
            <p:nvPr/>
          </p:nvGrpSpPr>
          <p:grpSpPr>
            <a:xfrm>
              <a:off x="1548738" y="-1424205"/>
              <a:ext cx="20122776" cy="6892832"/>
              <a:chOff x="1601496" y="-17416"/>
              <a:chExt cx="20122776" cy="6892832"/>
            </a:xfrm>
          </p:grpSpPr>
          <p:cxnSp>
            <p:nvCxnSpPr>
              <p:cNvPr id="41" name="Straight Connector 40">
                <a:extLst>
                  <a:ext uri="{FF2B5EF4-FFF2-40B4-BE49-F238E27FC236}">
                    <a16:creationId xmlns:a16="http://schemas.microsoft.com/office/drawing/2014/main" id="{FE0EFEA8-D4DD-1D13-C944-EDA29AAFE165}"/>
                  </a:ext>
                </a:extLst>
              </p:cNvPr>
              <p:cNvCxnSpPr>
                <a:cxnSpLocks/>
                <a:endCxn id="39" idx="0"/>
              </p:cNvCxnSpPr>
              <p:nvPr/>
            </p:nvCxnSpPr>
            <p:spPr>
              <a:xfrm flipV="1">
                <a:off x="4138081" y="3352678"/>
                <a:ext cx="4670225" cy="1543898"/>
              </a:xfrm>
              <a:prstGeom prst="line">
                <a:avLst/>
              </a:prstGeom>
              <a:ln w="3810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34" name="Straight Connector 33">
                <a:extLst>
                  <a:ext uri="{FF2B5EF4-FFF2-40B4-BE49-F238E27FC236}">
                    <a16:creationId xmlns:a16="http://schemas.microsoft.com/office/drawing/2014/main" id="{016DD041-6E60-15DC-06D5-A5E9F0EAE156}"/>
                  </a:ext>
                </a:extLst>
              </p:cNvPr>
              <p:cNvCxnSpPr>
                <a:cxnSpLocks/>
              </p:cNvCxnSpPr>
              <p:nvPr/>
            </p:nvCxnSpPr>
            <p:spPr>
              <a:xfrm>
                <a:off x="21724272" y="-17416"/>
                <a:ext cx="0" cy="1684638"/>
              </a:xfrm>
              <a:prstGeom prst="line">
                <a:avLst/>
              </a:prstGeom>
              <a:ln>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38" name="Arc 37">
                <a:extLst>
                  <a:ext uri="{FF2B5EF4-FFF2-40B4-BE49-F238E27FC236}">
                    <a16:creationId xmlns:a16="http://schemas.microsoft.com/office/drawing/2014/main" id="{14612410-699D-096D-8F27-6F4D06AE90CC}"/>
                  </a:ext>
                </a:extLst>
              </p:cNvPr>
              <p:cNvSpPr/>
              <p:nvPr/>
            </p:nvSpPr>
            <p:spPr>
              <a:xfrm>
                <a:off x="7679844" y="3213875"/>
                <a:ext cx="3655428" cy="3661539"/>
              </a:xfrm>
              <a:prstGeom prst="arc">
                <a:avLst/>
              </a:prstGeom>
              <a:ln w="38100">
                <a:solidFill>
                  <a:srgbClr val="7030A0"/>
                </a:solidFill>
              </a:ln>
              <a:effectLst/>
            </p:spPr>
            <p:style>
              <a:lnRef idx="2">
                <a:schemeClr val="accent1"/>
              </a:lnRef>
              <a:fillRef idx="0">
                <a:schemeClr val="accent1"/>
              </a:fillRef>
              <a:effectRef idx="1">
                <a:schemeClr val="accent1"/>
              </a:effectRef>
              <a:fontRef idx="minor">
                <a:schemeClr val="tx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en-US"/>
              </a:p>
            </p:txBody>
          </p:sp>
          <p:sp>
            <p:nvSpPr>
              <p:cNvPr id="39" name="Arc 38">
                <a:extLst>
                  <a:ext uri="{FF2B5EF4-FFF2-40B4-BE49-F238E27FC236}">
                    <a16:creationId xmlns:a16="http://schemas.microsoft.com/office/drawing/2014/main" id="{3EC12F6F-1B63-29F2-9511-9C708534DEDC}"/>
                  </a:ext>
                </a:extLst>
              </p:cNvPr>
              <p:cNvSpPr/>
              <p:nvPr/>
            </p:nvSpPr>
            <p:spPr>
              <a:xfrm rot="20252744">
                <a:off x="7679846" y="3213877"/>
                <a:ext cx="3655428" cy="3661539"/>
              </a:xfrm>
              <a:prstGeom prst="arc">
                <a:avLst/>
              </a:prstGeom>
              <a:ln w="38100">
                <a:solidFill>
                  <a:srgbClr val="7030A0"/>
                </a:solidFill>
              </a:ln>
              <a:effectLst/>
            </p:spPr>
            <p:style>
              <a:lnRef idx="2">
                <a:schemeClr val="accent1"/>
              </a:lnRef>
              <a:fillRef idx="0">
                <a:schemeClr val="accent1"/>
              </a:fillRef>
              <a:effectRef idx="1">
                <a:schemeClr val="accent1"/>
              </a:effectRef>
              <a:fontRef idx="minor">
                <a:schemeClr val="tx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en-US"/>
              </a:p>
            </p:txBody>
          </p:sp>
          <p:sp>
            <p:nvSpPr>
              <p:cNvPr id="40" name="Arc 39">
                <a:extLst>
                  <a:ext uri="{FF2B5EF4-FFF2-40B4-BE49-F238E27FC236}">
                    <a16:creationId xmlns:a16="http://schemas.microsoft.com/office/drawing/2014/main" id="{10C7EEA6-C7FB-8A78-C1C6-64B8A52ED79B}"/>
                  </a:ext>
                </a:extLst>
              </p:cNvPr>
              <p:cNvSpPr/>
              <p:nvPr/>
            </p:nvSpPr>
            <p:spPr>
              <a:xfrm rot="5400000">
                <a:off x="1604552" y="1383106"/>
                <a:ext cx="3655428" cy="3661539"/>
              </a:xfrm>
              <a:prstGeom prst="arc">
                <a:avLst>
                  <a:gd name="adj1" fmla="val 20237463"/>
                  <a:gd name="adj2" fmla="val 0"/>
                </a:avLst>
              </a:prstGeom>
              <a:ln w="38100">
                <a:solidFill>
                  <a:srgbClr val="7030A0"/>
                </a:solidFill>
              </a:ln>
              <a:effectLst/>
            </p:spPr>
            <p:style>
              <a:lnRef idx="2">
                <a:schemeClr val="accent1"/>
              </a:lnRef>
              <a:fillRef idx="0">
                <a:schemeClr val="accent1"/>
              </a:fillRef>
              <a:effectRef idx="1">
                <a:schemeClr val="accent1"/>
              </a:effectRef>
              <a:fontRef idx="minor">
                <a:schemeClr val="tx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en-US"/>
              </a:p>
            </p:txBody>
          </p:sp>
          <p:cxnSp>
            <p:nvCxnSpPr>
              <p:cNvPr id="42" name="Straight Connector 41">
                <a:extLst>
                  <a:ext uri="{FF2B5EF4-FFF2-40B4-BE49-F238E27FC236}">
                    <a16:creationId xmlns:a16="http://schemas.microsoft.com/office/drawing/2014/main" id="{24C82235-1E9F-7F5D-2867-40337FA29DE9}"/>
                  </a:ext>
                </a:extLst>
              </p:cNvPr>
              <p:cNvCxnSpPr>
                <a:cxnSpLocks/>
              </p:cNvCxnSpPr>
              <p:nvPr/>
            </p:nvCxnSpPr>
            <p:spPr>
              <a:xfrm>
                <a:off x="1922371" y="5040616"/>
                <a:ext cx="1528480" cy="0"/>
              </a:xfrm>
              <a:prstGeom prst="line">
                <a:avLst/>
              </a:prstGeom>
              <a:ln w="38100">
                <a:solidFill>
                  <a:srgbClr val="7030A0"/>
                </a:solidFill>
              </a:ln>
              <a:effectLst/>
            </p:spPr>
            <p:style>
              <a:lnRef idx="2">
                <a:schemeClr val="accent1"/>
              </a:lnRef>
              <a:fillRef idx="0">
                <a:schemeClr val="accent1"/>
              </a:fillRef>
              <a:effectRef idx="1">
                <a:schemeClr val="accent1"/>
              </a:effectRef>
              <a:fontRef idx="minor">
                <a:schemeClr val="tx1"/>
              </a:fontRef>
            </p:style>
          </p:cxnSp>
        </p:grpSp>
        <p:grpSp>
          <p:nvGrpSpPr>
            <p:cNvPr id="21" name="Group 20">
              <a:extLst>
                <a:ext uri="{FF2B5EF4-FFF2-40B4-BE49-F238E27FC236}">
                  <a16:creationId xmlns:a16="http://schemas.microsoft.com/office/drawing/2014/main" id="{88AD9E14-DE2C-48FD-D2ED-5573AD200FE9}"/>
                </a:ext>
              </a:extLst>
            </p:cNvPr>
            <p:cNvGrpSpPr/>
            <p:nvPr/>
          </p:nvGrpSpPr>
          <p:grpSpPr>
            <a:xfrm flipV="1">
              <a:off x="1541328" y="1805530"/>
              <a:ext cx="20130188" cy="6892832"/>
              <a:chOff x="1594084" y="-17416"/>
              <a:chExt cx="20130188" cy="6892832"/>
            </a:xfrm>
          </p:grpSpPr>
          <p:cxnSp>
            <p:nvCxnSpPr>
              <p:cNvPr id="22" name="Straight Connector 21">
                <a:extLst>
                  <a:ext uri="{FF2B5EF4-FFF2-40B4-BE49-F238E27FC236}">
                    <a16:creationId xmlns:a16="http://schemas.microsoft.com/office/drawing/2014/main" id="{DC25AFFD-2F40-C999-EBC3-459546675404}"/>
                  </a:ext>
                </a:extLst>
              </p:cNvPr>
              <p:cNvCxnSpPr>
                <a:cxnSpLocks/>
              </p:cNvCxnSpPr>
              <p:nvPr/>
            </p:nvCxnSpPr>
            <p:spPr>
              <a:xfrm>
                <a:off x="21724272" y="-17416"/>
                <a:ext cx="0" cy="1684638"/>
              </a:xfrm>
              <a:prstGeom prst="line">
                <a:avLst/>
              </a:prstGeom>
              <a:ln>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23" name="Arc 22">
                <a:extLst>
                  <a:ext uri="{FF2B5EF4-FFF2-40B4-BE49-F238E27FC236}">
                    <a16:creationId xmlns:a16="http://schemas.microsoft.com/office/drawing/2014/main" id="{CF1E32E2-5619-4438-352E-E60FF8969F5D}"/>
                  </a:ext>
                </a:extLst>
              </p:cNvPr>
              <p:cNvSpPr/>
              <p:nvPr/>
            </p:nvSpPr>
            <p:spPr>
              <a:xfrm>
                <a:off x="7679844" y="3213875"/>
                <a:ext cx="3655428" cy="3661539"/>
              </a:xfrm>
              <a:prstGeom prst="arc">
                <a:avLst/>
              </a:prstGeom>
              <a:ln w="38100">
                <a:solidFill>
                  <a:srgbClr val="7030A0"/>
                </a:solidFill>
              </a:ln>
              <a:effectLst/>
            </p:spPr>
            <p:style>
              <a:lnRef idx="2">
                <a:schemeClr val="accent1"/>
              </a:lnRef>
              <a:fillRef idx="0">
                <a:schemeClr val="accent1"/>
              </a:fillRef>
              <a:effectRef idx="1">
                <a:schemeClr val="accent1"/>
              </a:effectRef>
              <a:fontRef idx="minor">
                <a:schemeClr val="tx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en-US"/>
              </a:p>
            </p:txBody>
          </p:sp>
          <p:sp>
            <p:nvSpPr>
              <p:cNvPr id="24" name="Arc 23">
                <a:extLst>
                  <a:ext uri="{FF2B5EF4-FFF2-40B4-BE49-F238E27FC236}">
                    <a16:creationId xmlns:a16="http://schemas.microsoft.com/office/drawing/2014/main" id="{9FA8B396-A694-83AA-135D-74B4B62D0F08}"/>
                  </a:ext>
                </a:extLst>
              </p:cNvPr>
              <p:cNvSpPr/>
              <p:nvPr/>
            </p:nvSpPr>
            <p:spPr>
              <a:xfrm rot="20252744">
                <a:off x="7679846" y="3213877"/>
                <a:ext cx="3655428" cy="3661539"/>
              </a:xfrm>
              <a:prstGeom prst="arc">
                <a:avLst/>
              </a:prstGeom>
              <a:ln w="38100">
                <a:solidFill>
                  <a:srgbClr val="7030A0"/>
                </a:solidFill>
              </a:ln>
              <a:effectLst/>
            </p:spPr>
            <p:style>
              <a:lnRef idx="2">
                <a:schemeClr val="accent1"/>
              </a:lnRef>
              <a:fillRef idx="0">
                <a:schemeClr val="accent1"/>
              </a:fillRef>
              <a:effectRef idx="1">
                <a:schemeClr val="accent1"/>
              </a:effectRef>
              <a:fontRef idx="minor">
                <a:schemeClr val="tx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en-US"/>
              </a:p>
            </p:txBody>
          </p:sp>
          <p:sp>
            <p:nvSpPr>
              <p:cNvPr id="25" name="Arc 24">
                <a:extLst>
                  <a:ext uri="{FF2B5EF4-FFF2-40B4-BE49-F238E27FC236}">
                    <a16:creationId xmlns:a16="http://schemas.microsoft.com/office/drawing/2014/main" id="{D559F7C6-2C92-6420-AF1F-7DB0EE3A2188}"/>
                  </a:ext>
                </a:extLst>
              </p:cNvPr>
              <p:cNvSpPr/>
              <p:nvPr/>
            </p:nvSpPr>
            <p:spPr>
              <a:xfrm rot="5400000">
                <a:off x="1597140" y="1383106"/>
                <a:ext cx="3655428" cy="3661539"/>
              </a:xfrm>
              <a:prstGeom prst="arc">
                <a:avLst>
                  <a:gd name="adj1" fmla="val 20237463"/>
                  <a:gd name="adj2" fmla="val 0"/>
                </a:avLst>
              </a:prstGeom>
              <a:ln w="38100">
                <a:solidFill>
                  <a:srgbClr val="7030A0"/>
                </a:solidFill>
              </a:ln>
              <a:effectLst/>
            </p:spPr>
            <p:style>
              <a:lnRef idx="2">
                <a:schemeClr val="accent1"/>
              </a:lnRef>
              <a:fillRef idx="0">
                <a:schemeClr val="accent1"/>
              </a:fillRef>
              <a:effectRef idx="1">
                <a:schemeClr val="accent1"/>
              </a:effectRef>
              <a:fontRef idx="minor">
                <a:schemeClr val="tx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en-US"/>
              </a:p>
            </p:txBody>
          </p:sp>
          <p:cxnSp>
            <p:nvCxnSpPr>
              <p:cNvPr id="26" name="Straight Connector 25">
                <a:extLst>
                  <a:ext uri="{FF2B5EF4-FFF2-40B4-BE49-F238E27FC236}">
                    <a16:creationId xmlns:a16="http://schemas.microsoft.com/office/drawing/2014/main" id="{A7C18754-32AF-9E91-3104-35E92AC4541E}"/>
                  </a:ext>
                </a:extLst>
              </p:cNvPr>
              <p:cNvCxnSpPr>
                <a:cxnSpLocks/>
              </p:cNvCxnSpPr>
              <p:nvPr/>
            </p:nvCxnSpPr>
            <p:spPr>
              <a:xfrm flipV="1">
                <a:off x="4101531" y="3344102"/>
                <a:ext cx="4720175" cy="1567316"/>
              </a:xfrm>
              <a:prstGeom prst="line">
                <a:avLst/>
              </a:prstGeom>
              <a:ln w="3810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27" name="Straight Connector 26">
                <a:extLst>
                  <a:ext uri="{FF2B5EF4-FFF2-40B4-BE49-F238E27FC236}">
                    <a16:creationId xmlns:a16="http://schemas.microsoft.com/office/drawing/2014/main" id="{35AA9B59-2931-0546-295A-CF76687CFF8B}"/>
                  </a:ext>
                </a:extLst>
              </p:cNvPr>
              <p:cNvCxnSpPr>
                <a:cxnSpLocks/>
              </p:cNvCxnSpPr>
              <p:nvPr/>
            </p:nvCxnSpPr>
            <p:spPr>
              <a:xfrm flipV="1">
                <a:off x="1922371" y="5033202"/>
                <a:ext cx="1686926" cy="0"/>
              </a:xfrm>
              <a:prstGeom prst="line">
                <a:avLst/>
              </a:prstGeom>
              <a:ln w="38100">
                <a:solidFill>
                  <a:srgbClr val="7030A0"/>
                </a:solidFill>
              </a:ln>
              <a:effectLst/>
            </p:spPr>
            <p:style>
              <a:lnRef idx="2">
                <a:schemeClr val="accent1"/>
              </a:lnRef>
              <a:fillRef idx="0">
                <a:schemeClr val="accent1"/>
              </a:fillRef>
              <a:effectRef idx="1">
                <a:schemeClr val="accent1"/>
              </a:effectRef>
              <a:fontRef idx="minor">
                <a:schemeClr val="tx1"/>
              </a:fontRef>
            </p:style>
          </p:cxnSp>
        </p:grpSp>
      </p:grpSp>
      <p:pic>
        <p:nvPicPr>
          <p:cNvPr id="77" name="Picture 76">
            <a:extLst>
              <a:ext uri="{FF2B5EF4-FFF2-40B4-BE49-F238E27FC236}">
                <a16:creationId xmlns:a16="http://schemas.microsoft.com/office/drawing/2014/main" id="{4B5960FB-5408-C3BC-49FD-DA2833B364B5}"/>
              </a:ext>
            </a:extLst>
          </p:cNvPr>
          <p:cNvPicPr>
            <a:picLocks noChangeAspect="1"/>
          </p:cNvPicPr>
          <p:nvPr/>
        </p:nvPicPr>
        <p:blipFill>
          <a:blip r:embed="rId2"/>
          <a:stretch>
            <a:fillRect/>
          </a:stretch>
        </p:blipFill>
        <p:spPr>
          <a:xfrm rot="20529743">
            <a:off x="4941870" y="3270356"/>
            <a:ext cx="290464" cy="290464"/>
          </a:xfrm>
          <a:prstGeom prst="rect">
            <a:avLst/>
          </a:prstGeom>
        </p:spPr>
      </p:pic>
      <p:sp>
        <p:nvSpPr>
          <p:cNvPr id="73" name="TextBox 72">
            <a:extLst>
              <a:ext uri="{FF2B5EF4-FFF2-40B4-BE49-F238E27FC236}">
                <a16:creationId xmlns:a16="http://schemas.microsoft.com/office/drawing/2014/main" id="{22EF4620-7D36-2B71-E66B-256985A5A2BE}"/>
              </a:ext>
            </a:extLst>
          </p:cNvPr>
          <p:cNvSpPr txBox="1"/>
          <p:nvPr/>
        </p:nvSpPr>
        <p:spPr>
          <a:xfrm>
            <a:off x="4738118" y="2897993"/>
            <a:ext cx="1184684" cy="1631216"/>
          </a:xfrm>
          <a:prstGeom prst="rect">
            <a:avLst/>
          </a:prstGeom>
          <a:noFill/>
        </p:spPr>
        <p:txBody>
          <a:bodyPr wrap="none" rtlCol="0">
            <a:spAutoFit/>
          </a:bodyPr>
          <a:lstStyle/>
          <a:p>
            <a:pPr algn="ctr"/>
            <a:r>
              <a:rPr lang="en-US" dirty="0">
                <a:solidFill>
                  <a:srgbClr val="00B050"/>
                </a:solidFill>
              </a:rPr>
              <a:t>RF</a:t>
            </a:r>
          </a:p>
          <a:p>
            <a:pPr algn="ctr"/>
            <a:endParaRPr lang="en-US" dirty="0">
              <a:solidFill>
                <a:srgbClr val="00B050"/>
              </a:solidFill>
            </a:endParaRPr>
          </a:p>
          <a:p>
            <a:pPr algn="ctr"/>
            <a:endParaRPr lang="en-US" sz="2800" dirty="0">
              <a:solidFill>
                <a:srgbClr val="00B050"/>
              </a:solidFill>
            </a:endParaRPr>
          </a:p>
          <a:p>
            <a:pPr algn="ctr"/>
            <a:endParaRPr lang="en-US" dirty="0">
              <a:solidFill>
                <a:srgbClr val="00B050"/>
              </a:solidFill>
            </a:endParaRPr>
          </a:p>
          <a:p>
            <a:pPr algn="ctr"/>
            <a:r>
              <a:rPr lang="en-US" dirty="0">
                <a:solidFill>
                  <a:srgbClr val="00B050"/>
                </a:solidFill>
              </a:rPr>
              <a:t>Separators</a:t>
            </a:r>
          </a:p>
        </p:txBody>
      </p:sp>
      <p:sp>
        <p:nvSpPr>
          <p:cNvPr id="13" name="TextBox 12">
            <a:extLst>
              <a:ext uri="{FF2B5EF4-FFF2-40B4-BE49-F238E27FC236}">
                <a16:creationId xmlns:a16="http://schemas.microsoft.com/office/drawing/2014/main" id="{57A39617-FD3D-5068-09D0-BEE51E7D99F6}"/>
              </a:ext>
            </a:extLst>
          </p:cNvPr>
          <p:cNvSpPr txBox="1"/>
          <p:nvPr/>
        </p:nvSpPr>
        <p:spPr>
          <a:xfrm>
            <a:off x="2721001" y="3129723"/>
            <a:ext cx="1214243" cy="1015663"/>
          </a:xfrm>
          <a:prstGeom prst="rect">
            <a:avLst/>
          </a:prstGeom>
          <a:noFill/>
        </p:spPr>
        <p:txBody>
          <a:bodyPr wrap="none" rtlCol="0">
            <a:spAutoFit/>
          </a:bodyPr>
          <a:lstStyle/>
          <a:p>
            <a:r>
              <a:rPr lang="en-US" dirty="0"/>
              <a:t>Horizontal</a:t>
            </a:r>
          </a:p>
          <a:p>
            <a:pPr algn="ctr"/>
            <a:endParaRPr lang="en-US" sz="2400" dirty="0"/>
          </a:p>
          <a:p>
            <a:pPr algn="ctr"/>
            <a:r>
              <a:rPr lang="en-US" dirty="0"/>
              <a:t>Bend</a:t>
            </a:r>
          </a:p>
        </p:txBody>
      </p:sp>
      <p:pic>
        <p:nvPicPr>
          <p:cNvPr id="83" name="Picture 82">
            <a:extLst>
              <a:ext uri="{FF2B5EF4-FFF2-40B4-BE49-F238E27FC236}">
                <a16:creationId xmlns:a16="http://schemas.microsoft.com/office/drawing/2014/main" id="{8D50DF34-EFC5-F69C-B40E-7A05ABBD77D8}"/>
              </a:ext>
            </a:extLst>
          </p:cNvPr>
          <p:cNvPicPr>
            <a:picLocks noChangeAspect="1"/>
          </p:cNvPicPr>
          <p:nvPr/>
        </p:nvPicPr>
        <p:blipFill>
          <a:blip r:embed="rId2"/>
          <a:stretch>
            <a:fillRect/>
          </a:stretch>
        </p:blipFill>
        <p:spPr>
          <a:xfrm rot="4194311">
            <a:off x="5423351" y="3139810"/>
            <a:ext cx="263327" cy="263327"/>
          </a:xfrm>
          <a:prstGeom prst="rect">
            <a:avLst/>
          </a:prstGeom>
        </p:spPr>
      </p:pic>
      <p:sp>
        <p:nvSpPr>
          <p:cNvPr id="11" name="TextBox 10">
            <a:extLst>
              <a:ext uri="{FF2B5EF4-FFF2-40B4-BE49-F238E27FC236}">
                <a16:creationId xmlns:a16="http://schemas.microsoft.com/office/drawing/2014/main" id="{86BBD213-4852-01DA-F481-2AF57E39760C}"/>
              </a:ext>
            </a:extLst>
          </p:cNvPr>
          <p:cNvSpPr txBox="1"/>
          <p:nvPr/>
        </p:nvSpPr>
        <p:spPr>
          <a:xfrm>
            <a:off x="1462068" y="3167140"/>
            <a:ext cx="1055097" cy="369332"/>
          </a:xfrm>
          <a:prstGeom prst="rect">
            <a:avLst/>
          </a:prstGeom>
          <a:noFill/>
        </p:spPr>
        <p:txBody>
          <a:bodyPr wrap="none" rtlCol="0">
            <a:spAutoFit/>
          </a:bodyPr>
          <a:lstStyle/>
          <a:p>
            <a:r>
              <a:rPr lang="en-US" dirty="0">
                <a:solidFill>
                  <a:schemeClr val="bg1">
                    <a:lumMod val="50000"/>
                  </a:schemeClr>
                </a:solidFill>
              </a:rPr>
              <a:t>SRF Linac</a:t>
            </a:r>
          </a:p>
        </p:txBody>
      </p:sp>
      <p:sp>
        <p:nvSpPr>
          <p:cNvPr id="12" name="Rounded Rectangle 11">
            <a:extLst>
              <a:ext uri="{FF2B5EF4-FFF2-40B4-BE49-F238E27FC236}">
                <a16:creationId xmlns:a16="http://schemas.microsoft.com/office/drawing/2014/main" id="{8B4BF418-D84F-8D58-F0E8-DA3998CE0434}"/>
              </a:ext>
            </a:extLst>
          </p:cNvPr>
          <p:cNvSpPr/>
          <p:nvPr/>
        </p:nvSpPr>
        <p:spPr>
          <a:xfrm>
            <a:off x="2990155" y="3429000"/>
            <a:ext cx="607375" cy="406467"/>
          </a:xfrm>
          <a:prstGeom prst="roundRect">
            <a:avLst/>
          </a:prstGeom>
          <a:pattFill prst="ltHorz">
            <a:fgClr>
              <a:schemeClr val="tx1"/>
            </a:fgClr>
            <a:bgClr>
              <a:schemeClr val="bg1"/>
            </a:bgClr>
          </a:patt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Arrow Connector 16">
            <a:extLst>
              <a:ext uri="{FF2B5EF4-FFF2-40B4-BE49-F238E27FC236}">
                <a16:creationId xmlns:a16="http://schemas.microsoft.com/office/drawing/2014/main" id="{795701DA-A4B3-1886-9342-7933F2814206}"/>
              </a:ext>
            </a:extLst>
          </p:cNvPr>
          <p:cNvCxnSpPr>
            <a:cxnSpLocks/>
          </p:cNvCxnSpPr>
          <p:nvPr/>
        </p:nvCxnSpPr>
        <p:spPr>
          <a:xfrm flipV="1">
            <a:off x="7317763" y="2173475"/>
            <a:ext cx="1818520" cy="637573"/>
          </a:xfrm>
          <a:prstGeom prst="straightConnector1">
            <a:avLst/>
          </a:prstGeom>
          <a:ln w="31750">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44" name="TextBox 43">
            <a:extLst>
              <a:ext uri="{FF2B5EF4-FFF2-40B4-BE49-F238E27FC236}">
                <a16:creationId xmlns:a16="http://schemas.microsoft.com/office/drawing/2014/main" id="{84B1A189-FBB8-B17F-A027-9D21466F195B}"/>
              </a:ext>
            </a:extLst>
          </p:cNvPr>
          <p:cNvSpPr txBox="1"/>
          <p:nvPr/>
        </p:nvSpPr>
        <p:spPr>
          <a:xfrm rot="20328109">
            <a:off x="7381946" y="2542974"/>
            <a:ext cx="1130502" cy="369332"/>
          </a:xfrm>
          <a:prstGeom prst="rect">
            <a:avLst/>
          </a:prstGeom>
          <a:noFill/>
        </p:spPr>
        <p:txBody>
          <a:bodyPr wrap="none" rtlCol="0">
            <a:spAutoFit/>
          </a:bodyPr>
          <a:lstStyle/>
          <a:p>
            <a:r>
              <a:rPr lang="en-US" dirty="0">
                <a:solidFill>
                  <a:srgbClr val="FF0000"/>
                </a:solidFill>
              </a:rPr>
              <a:t>Electrons</a:t>
            </a:r>
          </a:p>
        </p:txBody>
      </p:sp>
      <p:cxnSp>
        <p:nvCxnSpPr>
          <p:cNvPr id="45" name="Straight Arrow Connector 44">
            <a:extLst>
              <a:ext uri="{FF2B5EF4-FFF2-40B4-BE49-F238E27FC236}">
                <a16:creationId xmlns:a16="http://schemas.microsoft.com/office/drawing/2014/main" id="{4A26B283-4D48-2317-093D-A330F432A8AF}"/>
              </a:ext>
            </a:extLst>
          </p:cNvPr>
          <p:cNvCxnSpPr>
            <a:cxnSpLocks/>
          </p:cNvCxnSpPr>
          <p:nvPr/>
        </p:nvCxnSpPr>
        <p:spPr>
          <a:xfrm>
            <a:off x="7317763" y="4429551"/>
            <a:ext cx="1968127" cy="686504"/>
          </a:xfrm>
          <a:prstGeom prst="straightConnector1">
            <a:avLst/>
          </a:prstGeom>
          <a:ln w="31750">
            <a:solidFill>
              <a:srgbClr val="0432FF"/>
            </a:solidFill>
            <a:tailEnd type="triangle"/>
          </a:ln>
          <a:effectLst/>
        </p:spPr>
        <p:style>
          <a:lnRef idx="2">
            <a:schemeClr val="accent1"/>
          </a:lnRef>
          <a:fillRef idx="0">
            <a:schemeClr val="accent1"/>
          </a:fillRef>
          <a:effectRef idx="1">
            <a:schemeClr val="accent1"/>
          </a:effectRef>
          <a:fontRef idx="minor">
            <a:schemeClr val="tx1"/>
          </a:fontRef>
        </p:style>
      </p:cxnSp>
      <p:sp>
        <p:nvSpPr>
          <p:cNvPr id="46" name="TextBox 45">
            <a:extLst>
              <a:ext uri="{FF2B5EF4-FFF2-40B4-BE49-F238E27FC236}">
                <a16:creationId xmlns:a16="http://schemas.microsoft.com/office/drawing/2014/main" id="{96391AF9-0D59-A967-0045-D3FE68F9825D}"/>
              </a:ext>
            </a:extLst>
          </p:cNvPr>
          <p:cNvSpPr txBox="1"/>
          <p:nvPr/>
        </p:nvSpPr>
        <p:spPr>
          <a:xfrm rot="1117353">
            <a:off x="7645647" y="4412901"/>
            <a:ext cx="1117037" cy="369332"/>
          </a:xfrm>
          <a:prstGeom prst="rect">
            <a:avLst/>
          </a:prstGeom>
          <a:noFill/>
        </p:spPr>
        <p:txBody>
          <a:bodyPr wrap="none" rtlCol="0">
            <a:spAutoFit/>
          </a:bodyPr>
          <a:lstStyle/>
          <a:p>
            <a:r>
              <a:rPr lang="en-US" dirty="0">
                <a:solidFill>
                  <a:srgbClr val="0432FF"/>
                </a:solidFill>
              </a:rPr>
              <a:t>Positrons</a:t>
            </a:r>
          </a:p>
        </p:txBody>
      </p:sp>
      <p:sp>
        <p:nvSpPr>
          <p:cNvPr id="56" name="TextBox 55">
            <a:extLst>
              <a:ext uri="{FF2B5EF4-FFF2-40B4-BE49-F238E27FC236}">
                <a16:creationId xmlns:a16="http://schemas.microsoft.com/office/drawing/2014/main" id="{9F4B101C-C81E-45DC-92A7-AA5181CD1F47}"/>
              </a:ext>
            </a:extLst>
          </p:cNvPr>
          <p:cNvSpPr txBox="1"/>
          <p:nvPr/>
        </p:nvSpPr>
        <p:spPr>
          <a:xfrm rot="20616098">
            <a:off x="5411760" y="3115571"/>
            <a:ext cx="290464" cy="307777"/>
          </a:xfrm>
          <a:prstGeom prst="rect">
            <a:avLst/>
          </a:prstGeom>
          <a:noFill/>
        </p:spPr>
        <p:txBody>
          <a:bodyPr wrap="none" rtlCol="0">
            <a:spAutoFit/>
          </a:bodyPr>
          <a:lstStyle/>
          <a:p>
            <a:r>
              <a:rPr lang="en-US" sz="1400" dirty="0"/>
              <a:t>V</a:t>
            </a:r>
          </a:p>
        </p:txBody>
      </p:sp>
      <p:grpSp>
        <p:nvGrpSpPr>
          <p:cNvPr id="84" name="Group 83">
            <a:extLst>
              <a:ext uri="{FF2B5EF4-FFF2-40B4-BE49-F238E27FC236}">
                <a16:creationId xmlns:a16="http://schemas.microsoft.com/office/drawing/2014/main" id="{DD212FA1-08E7-241A-1F6C-101F0F6C2411}"/>
              </a:ext>
            </a:extLst>
          </p:cNvPr>
          <p:cNvGrpSpPr/>
          <p:nvPr/>
        </p:nvGrpSpPr>
        <p:grpSpPr>
          <a:xfrm rot="21343068">
            <a:off x="4962447" y="3713789"/>
            <a:ext cx="290464" cy="307777"/>
            <a:chOff x="4053841" y="1387490"/>
            <a:chExt cx="290464" cy="307777"/>
          </a:xfrm>
        </p:grpSpPr>
        <p:pic>
          <p:nvPicPr>
            <p:cNvPr id="82" name="Picture 81">
              <a:extLst>
                <a:ext uri="{FF2B5EF4-FFF2-40B4-BE49-F238E27FC236}">
                  <a16:creationId xmlns:a16="http://schemas.microsoft.com/office/drawing/2014/main" id="{B31F7719-315F-7A52-EF18-135D9C7857CB}"/>
                </a:ext>
              </a:extLst>
            </p:cNvPr>
            <p:cNvPicPr>
              <a:picLocks noChangeAspect="1"/>
            </p:cNvPicPr>
            <p:nvPr/>
          </p:nvPicPr>
          <p:blipFill>
            <a:blip r:embed="rId2"/>
            <a:stretch>
              <a:fillRect/>
            </a:stretch>
          </p:blipFill>
          <p:spPr>
            <a:xfrm rot="6861809">
              <a:off x="4061445" y="1403749"/>
              <a:ext cx="275257" cy="275257"/>
            </a:xfrm>
            <a:prstGeom prst="rect">
              <a:avLst/>
            </a:prstGeom>
          </p:spPr>
        </p:pic>
        <p:sp>
          <p:nvSpPr>
            <p:cNvPr id="72" name="TextBox 71">
              <a:extLst>
                <a:ext uri="{FF2B5EF4-FFF2-40B4-BE49-F238E27FC236}">
                  <a16:creationId xmlns:a16="http://schemas.microsoft.com/office/drawing/2014/main" id="{BF961359-93B1-445E-302E-BD4742839B83}"/>
                </a:ext>
              </a:extLst>
            </p:cNvPr>
            <p:cNvSpPr txBox="1"/>
            <p:nvPr/>
          </p:nvSpPr>
          <p:spPr>
            <a:xfrm rot="1511056">
              <a:off x="4053841" y="1387490"/>
              <a:ext cx="290464" cy="307777"/>
            </a:xfrm>
            <a:prstGeom prst="rect">
              <a:avLst/>
            </a:prstGeom>
            <a:noFill/>
          </p:spPr>
          <p:txBody>
            <a:bodyPr wrap="none" rtlCol="0">
              <a:spAutoFit/>
            </a:bodyPr>
            <a:lstStyle/>
            <a:p>
              <a:r>
                <a:rPr lang="en-US" sz="1400" dirty="0"/>
                <a:t>V</a:t>
              </a:r>
            </a:p>
          </p:txBody>
        </p:sp>
      </p:grpSp>
      <p:pic>
        <p:nvPicPr>
          <p:cNvPr id="80" name="Picture 79">
            <a:extLst>
              <a:ext uri="{FF2B5EF4-FFF2-40B4-BE49-F238E27FC236}">
                <a16:creationId xmlns:a16="http://schemas.microsoft.com/office/drawing/2014/main" id="{EAA7F67E-3535-A8F8-589E-1EBAC1298608}"/>
              </a:ext>
            </a:extLst>
          </p:cNvPr>
          <p:cNvPicPr>
            <a:picLocks noChangeAspect="1"/>
          </p:cNvPicPr>
          <p:nvPr/>
        </p:nvPicPr>
        <p:blipFill>
          <a:blip r:embed="rId2"/>
          <a:stretch>
            <a:fillRect/>
          </a:stretch>
        </p:blipFill>
        <p:spPr>
          <a:xfrm rot="1122117">
            <a:off x="5460524" y="3863815"/>
            <a:ext cx="290464" cy="290464"/>
          </a:xfrm>
          <a:prstGeom prst="rect">
            <a:avLst/>
          </a:prstGeom>
        </p:spPr>
      </p:pic>
      <p:sp>
        <p:nvSpPr>
          <p:cNvPr id="54" name="TextBox 53">
            <a:extLst>
              <a:ext uri="{FF2B5EF4-FFF2-40B4-BE49-F238E27FC236}">
                <a16:creationId xmlns:a16="http://schemas.microsoft.com/office/drawing/2014/main" id="{A018EE99-1B2B-4450-F7D4-2F15D69608A2}"/>
              </a:ext>
            </a:extLst>
          </p:cNvPr>
          <p:cNvSpPr txBox="1"/>
          <p:nvPr/>
        </p:nvSpPr>
        <p:spPr>
          <a:xfrm rot="20392180">
            <a:off x="4944090" y="3268771"/>
            <a:ext cx="301946" cy="307777"/>
          </a:xfrm>
          <a:prstGeom prst="rect">
            <a:avLst/>
          </a:prstGeom>
          <a:noFill/>
        </p:spPr>
        <p:txBody>
          <a:bodyPr wrap="square" rtlCol="0">
            <a:spAutoFit/>
          </a:bodyPr>
          <a:lstStyle/>
          <a:p>
            <a:r>
              <a:rPr lang="en-US" sz="1400" dirty="0"/>
              <a:t>H</a:t>
            </a:r>
          </a:p>
        </p:txBody>
      </p:sp>
      <p:sp>
        <p:nvSpPr>
          <p:cNvPr id="79" name="TextBox 78">
            <a:extLst>
              <a:ext uri="{FF2B5EF4-FFF2-40B4-BE49-F238E27FC236}">
                <a16:creationId xmlns:a16="http://schemas.microsoft.com/office/drawing/2014/main" id="{50223CD1-B184-7A3E-1E38-7FAB6B45577D}"/>
              </a:ext>
            </a:extLst>
          </p:cNvPr>
          <p:cNvSpPr txBox="1"/>
          <p:nvPr/>
        </p:nvSpPr>
        <p:spPr>
          <a:xfrm rot="1129853">
            <a:off x="5452726" y="3862250"/>
            <a:ext cx="301946" cy="307777"/>
          </a:xfrm>
          <a:prstGeom prst="rect">
            <a:avLst/>
          </a:prstGeom>
          <a:noFill/>
        </p:spPr>
        <p:txBody>
          <a:bodyPr wrap="square" rtlCol="0">
            <a:spAutoFit/>
          </a:bodyPr>
          <a:lstStyle/>
          <a:p>
            <a:r>
              <a:rPr lang="en-US" sz="1400" dirty="0"/>
              <a:t>H</a:t>
            </a:r>
          </a:p>
        </p:txBody>
      </p:sp>
      <p:sp>
        <p:nvSpPr>
          <p:cNvPr id="85" name="Oval 84">
            <a:extLst>
              <a:ext uri="{FF2B5EF4-FFF2-40B4-BE49-F238E27FC236}">
                <a16:creationId xmlns:a16="http://schemas.microsoft.com/office/drawing/2014/main" id="{414FFDD1-960F-C911-22C7-38442BF47A41}"/>
              </a:ext>
            </a:extLst>
          </p:cNvPr>
          <p:cNvSpPr/>
          <p:nvPr/>
        </p:nvSpPr>
        <p:spPr>
          <a:xfrm>
            <a:off x="2188369" y="2327896"/>
            <a:ext cx="736052" cy="734130"/>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dirty="0"/>
          </a:p>
        </p:txBody>
      </p:sp>
      <p:sp>
        <p:nvSpPr>
          <p:cNvPr id="86" name="Oval 85">
            <a:extLst>
              <a:ext uri="{FF2B5EF4-FFF2-40B4-BE49-F238E27FC236}">
                <a16:creationId xmlns:a16="http://schemas.microsoft.com/office/drawing/2014/main" id="{0E35062A-9BE9-E583-40A7-74C2EABC3637}"/>
              </a:ext>
            </a:extLst>
          </p:cNvPr>
          <p:cNvSpPr/>
          <p:nvPr/>
        </p:nvSpPr>
        <p:spPr>
          <a:xfrm>
            <a:off x="1210064" y="2313933"/>
            <a:ext cx="736052" cy="734130"/>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dirty="0"/>
          </a:p>
        </p:txBody>
      </p:sp>
      <p:sp>
        <p:nvSpPr>
          <p:cNvPr id="87" name="TextBox 50">
            <a:extLst>
              <a:ext uri="{FF2B5EF4-FFF2-40B4-BE49-F238E27FC236}">
                <a16:creationId xmlns:a16="http://schemas.microsoft.com/office/drawing/2014/main" id="{831717C3-5D47-748B-9E80-2AB39599ECBF}"/>
              </a:ext>
            </a:extLst>
          </p:cNvPr>
          <p:cNvSpPr txBox="1"/>
          <p:nvPr/>
        </p:nvSpPr>
        <p:spPr>
          <a:xfrm>
            <a:off x="1261499" y="2352543"/>
            <a:ext cx="622286" cy="646331"/>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rgbClr val="0432FF"/>
                </a:solidFill>
              </a:rPr>
              <a:t>p1 →</a:t>
            </a:r>
          </a:p>
          <a:p>
            <a:r>
              <a:rPr lang="en-US" dirty="0">
                <a:solidFill>
                  <a:srgbClr val="FF0000"/>
                </a:solidFill>
              </a:rPr>
              <a:t>← e2</a:t>
            </a:r>
          </a:p>
        </p:txBody>
      </p:sp>
      <p:sp>
        <p:nvSpPr>
          <p:cNvPr id="88" name="TextBox 42">
            <a:extLst>
              <a:ext uri="{FF2B5EF4-FFF2-40B4-BE49-F238E27FC236}">
                <a16:creationId xmlns:a16="http://schemas.microsoft.com/office/drawing/2014/main" id="{8A351CBC-5FBD-C12D-2586-B91CC15D035E}"/>
              </a:ext>
            </a:extLst>
          </p:cNvPr>
          <p:cNvSpPr txBox="1"/>
          <p:nvPr/>
        </p:nvSpPr>
        <p:spPr>
          <a:xfrm>
            <a:off x="2226435" y="2372987"/>
            <a:ext cx="622286" cy="646331"/>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rgbClr val="FF0000"/>
                </a:solidFill>
              </a:rPr>
              <a:t>e1 →</a:t>
            </a:r>
          </a:p>
          <a:p>
            <a:r>
              <a:rPr lang="en-US" dirty="0">
                <a:solidFill>
                  <a:srgbClr val="0432FF"/>
                </a:solidFill>
              </a:rPr>
              <a:t>← p2</a:t>
            </a:r>
          </a:p>
        </p:txBody>
      </p:sp>
      <p:sp>
        <p:nvSpPr>
          <p:cNvPr id="89" name="Oval 88">
            <a:extLst>
              <a:ext uri="{FF2B5EF4-FFF2-40B4-BE49-F238E27FC236}">
                <a16:creationId xmlns:a16="http://schemas.microsoft.com/office/drawing/2014/main" id="{5DF3E957-B449-640D-5C25-E77FD6C84D64}"/>
              </a:ext>
            </a:extLst>
          </p:cNvPr>
          <p:cNvSpPr/>
          <p:nvPr/>
        </p:nvSpPr>
        <p:spPr>
          <a:xfrm>
            <a:off x="1217735" y="3983460"/>
            <a:ext cx="736052" cy="734130"/>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dirty="0"/>
          </a:p>
        </p:txBody>
      </p:sp>
      <p:sp>
        <p:nvSpPr>
          <p:cNvPr id="90" name="Oval 89">
            <a:extLst>
              <a:ext uri="{FF2B5EF4-FFF2-40B4-BE49-F238E27FC236}">
                <a16:creationId xmlns:a16="http://schemas.microsoft.com/office/drawing/2014/main" id="{EF1AABC9-4412-6FC2-8EE1-592D30B06D02}"/>
              </a:ext>
            </a:extLst>
          </p:cNvPr>
          <p:cNvSpPr/>
          <p:nvPr/>
        </p:nvSpPr>
        <p:spPr>
          <a:xfrm>
            <a:off x="2225034" y="4016793"/>
            <a:ext cx="736052" cy="734130"/>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dirty="0"/>
          </a:p>
        </p:txBody>
      </p:sp>
      <p:sp>
        <p:nvSpPr>
          <p:cNvPr id="91" name="TextBox 53">
            <a:extLst>
              <a:ext uri="{FF2B5EF4-FFF2-40B4-BE49-F238E27FC236}">
                <a16:creationId xmlns:a16="http://schemas.microsoft.com/office/drawing/2014/main" id="{BA954335-28CE-5A4C-253C-C26AA5D65CFF}"/>
              </a:ext>
            </a:extLst>
          </p:cNvPr>
          <p:cNvSpPr txBox="1"/>
          <p:nvPr/>
        </p:nvSpPr>
        <p:spPr>
          <a:xfrm>
            <a:off x="2260899" y="4051113"/>
            <a:ext cx="622286" cy="646331"/>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rgbClr val="0432FF"/>
                </a:solidFill>
              </a:rPr>
              <a:t>← p1</a:t>
            </a:r>
          </a:p>
          <a:p>
            <a:r>
              <a:rPr lang="en-US" dirty="0">
                <a:solidFill>
                  <a:srgbClr val="FF0000"/>
                </a:solidFill>
              </a:rPr>
              <a:t>e2 →</a:t>
            </a:r>
          </a:p>
        </p:txBody>
      </p:sp>
      <p:sp>
        <p:nvSpPr>
          <p:cNvPr id="92" name="TextBox 54">
            <a:extLst>
              <a:ext uri="{FF2B5EF4-FFF2-40B4-BE49-F238E27FC236}">
                <a16:creationId xmlns:a16="http://schemas.microsoft.com/office/drawing/2014/main" id="{960F5845-01EF-752B-B000-B7B7113961D8}"/>
              </a:ext>
            </a:extLst>
          </p:cNvPr>
          <p:cNvSpPr txBox="1"/>
          <p:nvPr/>
        </p:nvSpPr>
        <p:spPr>
          <a:xfrm>
            <a:off x="1252713" y="4011600"/>
            <a:ext cx="622286" cy="646331"/>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rgbClr val="FF0000"/>
                </a:solidFill>
              </a:rPr>
              <a:t>← e1</a:t>
            </a:r>
          </a:p>
          <a:p>
            <a:r>
              <a:rPr lang="en-US" dirty="0">
                <a:solidFill>
                  <a:srgbClr val="0432FF"/>
                </a:solidFill>
              </a:rPr>
              <a:t>p2 →</a:t>
            </a:r>
          </a:p>
        </p:txBody>
      </p:sp>
      <p:grpSp>
        <p:nvGrpSpPr>
          <p:cNvPr id="97" name="Group 96">
            <a:extLst>
              <a:ext uri="{FF2B5EF4-FFF2-40B4-BE49-F238E27FC236}">
                <a16:creationId xmlns:a16="http://schemas.microsoft.com/office/drawing/2014/main" id="{F9DBA434-06E4-D97F-F21B-EE49160ABD58}"/>
              </a:ext>
            </a:extLst>
          </p:cNvPr>
          <p:cNvGrpSpPr/>
          <p:nvPr/>
        </p:nvGrpSpPr>
        <p:grpSpPr>
          <a:xfrm>
            <a:off x="2884383" y="2535528"/>
            <a:ext cx="2012280" cy="369332"/>
            <a:chOff x="3195067" y="2453460"/>
            <a:chExt cx="2012280" cy="369332"/>
          </a:xfrm>
        </p:grpSpPr>
        <p:sp>
          <p:nvSpPr>
            <p:cNvPr id="93" name="TextBox 92">
              <a:extLst>
                <a:ext uri="{FF2B5EF4-FFF2-40B4-BE49-F238E27FC236}">
                  <a16:creationId xmlns:a16="http://schemas.microsoft.com/office/drawing/2014/main" id="{E6C68E55-5BAB-E587-C33F-8AE046D12BAB}"/>
                </a:ext>
              </a:extLst>
            </p:cNvPr>
            <p:cNvSpPr txBox="1"/>
            <p:nvPr/>
          </p:nvSpPr>
          <p:spPr>
            <a:xfrm>
              <a:off x="3195067" y="2453460"/>
              <a:ext cx="1801583" cy="369332"/>
            </a:xfrm>
            <a:prstGeom prst="rect">
              <a:avLst/>
            </a:prstGeom>
            <a:noFill/>
          </p:spPr>
          <p:txBody>
            <a:bodyPr wrap="none" rtlCol="0">
              <a:spAutoFit/>
            </a:bodyPr>
            <a:lstStyle/>
            <a:p>
              <a:r>
                <a:rPr lang="en-US" dirty="0"/>
                <a:t>Towards the Arc </a:t>
              </a:r>
            </a:p>
          </p:txBody>
        </p:sp>
        <p:sp>
          <p:nvSpPr>
            <p:cNvPr id="94" name="Right Arrow 93">
              <a:extLst>
                <a:ext uri="{FF2B5EF4-FFF2-40B4-BE49-F238E27FC236}">
                  <a16:creationId xmlns:a16="http://schemas.microsoft.com/office/drawing/2014/main" id="{54329B07-2308-77D8-7349-B78076C588A5}"/>
                </a:ext>
              </a:extLst>
            </p:cNvPr>
            <p:cNvSpPr/>
            <p:nvPr/>
          </p:nvSpPr>
          <p:spPr>
            <a:xfrm>
              <a:off x="4916131" y="2581575"/>
              <a:ext cx="291216" cy="132315"/>
            </a:xfrm>
            <a:prstGeom prst="righ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8" name="Group 97">
            <a:extLst>
              <a:ext uri="{FF2B5EF4-FFF2-40B4-BE49-F238E27FC236}">
                <a16:creationId xmlns:a16="http://schemas.microsoft.com/office/drawing/2014/main" id="{C080E002-23C1-DF9D-386E-4877427B2400}"/>
              </a:ext>
            </a:extLst>
          </p:cNvPr>
          <p:cNvGrpSpPr/>
          <p:nvPr/>
        </p:nvGrpSpPr>
        <p:grpSpPr>
          <a:xfrm>
            <a:off x="3141782" y="4208581"/>
            <a:ext cx="1760974" cy="369332"/>
            <a:chOff x="3382108" y="4360985"/>
            <a:chExt cx="1760974" cy="369332"/>
          </a:xfrm>
        </p:grpSpPr>
        <p:sp>
          <p:nvSpPr>
            <p:cNvPr id="95" name="TextBox 94">
              <a:extLst>
                <a:ext uri="{FF2B5EF4-FFF2-40B4-BE49-F238E27FC236}">
                  <a16:creationId xmlns:a16="http://schemas.microsoft.com/office/drawing/2014/main" id="{310E50D9-00A3-1EF1-38CA-81732750F5F4}"/>
                </a:ext>
              </a:extLst>
            </p:cNvPr>
            <p:cNvSpPr txBox="1"/>
            <p:nvPr/>
          </p:nvSpPr>
          <p:spPr>
            <a:xfrm>
              <a:off x="3645877" y="4360985"/>
              <a:ext cx="1497205" cy="369332"/>
            </a:xfrm>
            <a:prstGeom prst="rect">
              <a:avLst/>
            </a:prstGeom>
            <a:noFill/>
          </p:spPr>
          <p:txBody>
            <a:bodyPr wrap="none" rtlCol="0">
              <a:spAutoFit/>
            </a:bodyPr>
            <a:lstStyle/>
            <a:p>
              <a:r>
                <a:rPr lang="en-US" dirty="0"/>
                <a:t> From the Arc</a:t>
              </a:r>
            </a:p>
          </p:txBody>
        </p:sp>
        <p:sp>
          <p:nvSpPr>
            <p:cNvPr id="96" name="Left Arrow 95">
              <a:extLst>
                <a:ext uri="{FF2B5EF4-FFF2-40B4-BE49-F238E27FC236}">
                  <a16:creationId xmlns:a16="http://schemas.microsoft.com/office/drawing/2014/main" id="{E0A81A04-7763-8B55-1236-B3918C9BEAF6}"/>
                </a:ext>
              </a:extLst>
            </p:cNvPr>
            <p:cNvSpPr/>
            <p:nvPr/>
          </p:nvSpPr>
          <p:spPr>
            <a:xfrm>
              <a:off x="3382108" y="4464800"/>
              <a:ext cx="316523" cy="117155"/>
            </a:xfrm>
            <a:prstGeom prst="lef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75566949-ED22-0032-6DF9-4B80AA23C8AF}"/>
              </a:ext>
            </a:extLst>
          </p:cNvPr>
          <p:cNvSpPr>
            <a:spLocks noGrp="1"/>
          </p:cNvSpPr>
          <p:nvPr>
            <p:ph type="title"/>
          </p:nvPr>
        </p:nvSpPr>
        <p:spPr/>
        <p:txBody>
          <a:bodyPr/>
          <a:lstStyle/>
          <a:p>
            <a:r>
              <a:rPr lang="en-US" dirty="0"/>
              <a:t>Arc-Linac Interface</a:t>
            </a:r>
          </a:p>
        </p:txBody>
      </p:sp>
      <p:sp>
        <p:nvSpPr>
          <p:cNvPr id="8" name="Slide Number Placeholder 7">
            <a:extLst>
              <a:ext uri="{FF2B5EF4-FFF2-40B4-BE49-F238E27FC236}">
                <a16:creationId xmlns:a16="http://schemas.microsoft.com/office/drawing/2014/main" id="{5ED6368C-9444-1CD4-45E1-C186C39C6CA3}"/>
              </a:ext>
            </a:extLst>
          </p:cNvPr>
          <p:cNvSpPr>
            <a:spLocks noGrp="1"/>
          </p:cNvSpPr>
          <p:nvPr>
            <p:ph type="sldNum" sz="quarter" idx="11"/>
          </p:nvPr>
        </p:nvSpPr>
        <p:spPr/>
        <p:txBody>
          <a:bodyPr/>
          <a:lstStyle/>
          <a:p>
            <a:fld id="{AB6DB490-BFBF-254D-A4B8-3EF9019ACE53}" type="slidenum">
              <a:rPr lang="en-US" smtClean="0"/>
              <a:pPr/>
              <a:t>25</a:t>
            </a:fld>
            <a:endParaRPr lang="en-US" dirty="0"/>
          </a:p>
        </p:txBody>
      </p:sp>
      <p:sp>
        <p:nvSpPr>
          <p:cNvPr id="7" name="Footer Placeholder 6">
            <a:extLst>
              <a:ext uri="{FF2B5EF4-FFF2-40B4-BE49-F238E27FC236}">
                <a16:creationId xmlns:a16="http://schemas.microsoft.com/office/drawing/2014/main" id="{505D121B-65EE-C05A-4D31-4AE62852A343}"/>
              </a:ext>
            </a:extLst>
          </p:cNvPr>
          <p:cNvSpPr>
            <a:spLocks noGrp="1"/>
          </p:cNvSpPr>
          <p:nvPr>
            <p:ph type="ftr" sz="quarter" idx="3"/>
          </p:nvPr>
        </p:nvSpPr>
        <p:spPr/>
        <p:txBody>
          <a:bodyPr/>
          <a:lstStyle/>
          <a:p>
            <a:r>
              <a:rPr lang="en-US"/>
              <a:t>Ghost Collider May 2025</a:t>
            </a:r>
            <a:endParaRPr lang="en-US" dirty="0"/>
          </a:p>
        </p:txBody>
      </p:sp>
      <p:pic>
        <p:nvPicPr>
          <p:cNvPr id="4" name="Picture 3">
            <a:extLst>
              <a:ext uri="{FF2B5EF4-FFF2-40B4-BE49-F238E27FC236}">
                <a16:creationId xmlns:a16="http://schemas.microsoft.com/office/drawing/2014/main" id="{4FB6C61D-3DFC-3725-D628-F9E00D9A8968}"/>
              </a:ext>
            </a:extLst>
          </p:cNvPr>
          <p:cNvPicPr>
            <a:picLocks noChangeAspect="1"/>
          </p:cNvPicPr>
          <p:nvPr/>
        </p:nvPicPr>
        <p:blipFill>
          <a:blip r:embed="rId3"/>
          <a:srcRect l="8686" t="2646" r="10275"/>
          <a:stretch/>
        </p:blipFill>
        <p:spPr>
          <a:xfrm flipV="1">
            <a:off x="1034418" y="3549882"/>
            <a:ext cx="914400" cy="172028"/>
          </a:xfrm>
          <a:prstGeom prst="rect">
            <a:avLst/>
          </a:prstGeom>
        </p:spPr>
      </p:pic>
      <p:pic>
        <p:nvPicPr>
          <p:cNvPr id="5" name="Picture 4">
            <a:extLst>
              <a:ext uri="{FF2B5EF4-FFF2-40B4-BE49-F238E27FC236}">
                <a16:creationId xmlns:a16="http://schemas.microsoft.com/office/drawing/2014/main" id="{A2A9F83A-B59E-C2A9-A66C-0CFE1B3F4F5C}"/>
              </a:ext>
            </a:extLst>
          </p:cNvPr>
          <p:cNvPicPr>
            <a:picLocks noChangeAspect="1"/>
          </p:cNvPicPr>
          <p:nvPr/>
        </p:nvPicPr>
        <p:blipFill>
          <a:blip r:embed="rId3"/>
          <a:srcRect l="8686" t="2646" r="10275"/>
          <a:stretch/>
        </p:blipFill>
        <p:spPr>
          <a:xfrm flipV="1">
            <a:off x="1948822" y="3549882"/>
            <a:ext cx="914400" cy="172028"/>
          </a:xfrm>
          <a:prstGeom prst="rect">
            <a:avLst/>
          </a:prstGeom>
        </p:spPr>
      </p:pic>
      <p:pic>
        <p:nvPicPr>
          <p:cNvPr id="3" name="Picture 2">
            <a:extLst>
              <a:ext uri="{FF2B5EF4-FFF2-40B4-BE49-F238E27FC236}">
                <a16:creationId xmlns:a16="http://schemas.microsoft.com/office/drawing/2014/main" id="{4A502936-6160-E80E-B528-4765553C5664}"/>
              </a:ext>
            </a:extLst>
          </p:cNvPr>
          <p:cNvPicPr>
            <a:picLocks noChangeAspect="1"/>
          </p:cNvPicPr>
          <p:nvPr/>
        </p:nvPicPr>
        <p:blipFill>
          <a:blip r:embed="rId3"/>
          <a:srcRect l="8686" t="2646" r="52152"/>
          <a:stretch/>
        </p:blipFill>
        <p:spPr>
          <a:xfrm rot="1106595" flipV="1">
            <a:off x="5997596" y="4106908"/>
            <a:ext cx="1164682" cy="453422"/>
          </a:xfrm>
          <a:prstGeom prst="rect">
            <a:avLst/>
          </a:prstGeom>
        </p:spPr>
      </p:pic>
      <p:pic>
        <p:nvPicPr>
          <p:cNvPr id="6" name="Picture 5">
            <a:extLst>
              <a:ext uri="{FF2B5EF4-FFF2-40B4-BE49-F238E27FC236}">
                <a16:creationId xmlns:a16="http://schemas.microsoft.com/office/drawing/2014/main" id="{C3F6349F-CF6D-49A7-0857-5B1BC29FEB4F}"/>
              </a:ext>
            </a:extLst>
          </p:cNvPr>
          <p:cNvPicPr>
            <a:picLocks noChangeAspect="1"/>
          </p:cNvPicPr>
          <p:nvPr/>
        </p:nvPicPr>
        <p:blipFill>
          <a:blip r:embed="rId3"/>
          <a:srcRect l="8686" t="2646" r="52152"/>
          <a:stretch/>
        </p:blipFill>
        <p:spPr>
          <a:xfrm rot="20507108" flipV="1">
            <a:off x="5966007" y="2712172"/>
            <a:ext cx="1164682" cy="453422"/>
          </a:xfrm>
          <a:prstGeom prst="rect">
            <a:avLst/>
          </a:prstGeom>
        </p:spPr>
      </p:pic>
      <p:sp>
        <p:nvSpPr>
          <p:cNvPr id="9" name="TextBox 8">
            <a:extLst>
              <a:ext uri="{FF2B5EF4-FFF2-40B4-BE49-F238E27FC236}">
                <a16:creationId xmlns:a16="http://schemas.microsoft.com/office/drawing/2014/main" id="{33919FAC-D261-BAD1-4822-0B336DAE78BC}"/>
              </a:ext>
            </a:extLst>
          </p:cNvPr>
          <p:cNvSpPr txBox="1"/>
          <p:nvPr/>
        </p:nvSpPr>
        <p:spPr>
          <a:xfrm>
            <a:off x="6394118" y="3306052"/>
            <a:ext cx="492251" cy="646331"/>
          </a:xfrm>
          <a:prstGeom prst="rect">
            <a:avLst/>
          </a:prstGeom>
          <a:noFill/>
        </p:spPr>
        <p:txBody>
          <a:bodyPr wrap="none" rtlCol="0">
            <a:spAutoFit/>
          </a:bodyPr>
          <a:lstStyle/>
          <a:p>
            <a:pPr algn="ctr"/>
            <a:r>
              <a:rPr lang="en-US" dirty="0">
                <a:solidFill>
                  <a:schemeClr val="bg1">
                    <a:lumMod val="50000"/>
                  </a:schemeClr>
                </a:solidFill>
              </a:rPr>
              <a:t>Arc</a:t>
            </a:r>
          </a:p>
          <a:p>
            <a:pPr algn="ctr"/>
            <a:r>
              <a:rPr lang="en-US" dirty="0">
                <a:solidFill>
                  <a:schemeClr val="bg1">
                    <a:lumMod val="50000"/>
                  </a:schemeClr>
                </a:solidFill>
              </a:rPr>
              <a:t>RF</a:t>
            </a:r>
          </a:p>
        </p:txBody>
      </p:sp>
    </p:spTree>
    <p:extLst>
      <p:ext uri="{BB962C8B-B14F-4D97-AF65-F5344CB8AC3E}">
        <p14:creationId xmlns:p14="http://schemas.microsoft.com/office/powerpoint/2010/main" val="35138385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8E48EDD-B2FF-2BC4-8675-B83ECFD0513A}"/>
              </a:ext>
            </a:extLst>
          </p:cNvPr>
          <p:cNvSpPr>
            <a:spLocks noGrp="1"/>
          </p:cNvSpPr>
          <p:nvPr>
            <p:ph type="title"/>
          </p:nvPr>
        </p:nvSpPr>
        <p:spPr/>
        <p:txBody>
          <a:bodyPr/>
          <a:lstStyle/>
          <a:p>
            <a:r>
              <a:rPr lang="en-US" dirty="0"/>
              <a:t>Details of the ARC-Linac Interface</a:t>
            </a:r>
          </a:p>
        </p:txBody>
      </p:sp>
      <p:sp>
        <p:nvSpPr>
          <p:cNvPr id="3" name="Slide Number Placeholder 2">
            <a:extLst>
              <a:ext uri="{FF2B5EF4-FFF2-40B4-BE49-F238E27FC236}">
                <a16:creationId xmlns:a16="http://schemas.microsoft.com/office/drawing/2014/main" id="{5579540A-E615-94FB-3126-3AD67DF2D9B9}"/>
              </a:ext>
            </a:extLst>
          </p:cNvPr>
          <p:cNvSpPr>
            <a:spLocks noGrp="1"/>
          </p:cNvSpPr>
          <p:nvPr>
            <p:ph type="sldNum" sz="quarter" idx="11"/>
          </p:nvPr>
        </p:nvSpPr>
        <p:spPr/>
        <p:txBody>
          <a:bodyPr/>
          <a:lstStyle/>
          <a:p>
            <a:fld id="{AB6DB490-BFBF-254D-A4B8-3EF9019ACE53}" type="slidenum">
              <a:rPr lang="en-US" smtClean="0"/>
              <a:pPr/>
              <a:t>26</a:t>
            </a:fld>
            <a:endParaRPr lang="en-US" dirty="0"/>
          </a:p>
        </p:txBody>
      </p:sp>
      <p:sp>
        <p:nvSpPr>
          <p:cNvPr id="4" name="Content Placeholder 3">
            <a:extLst>
              <a:ext uri="{FF2B5EF4-FFF2-40B4-BE49-F238E27FC236}">
                <a16:creationId xmlns:a16="http://schemas.microsoft.com/office/drawing/2014/main" id="{A2019F10-DEDF-AEF1-D865-3036928E3061}"/>
              </a:ext>
            </a:extLst>
          </p:cNvPr>
          <p:cNvSpPr>
            <a:spLocks noGrp="1"/>
          </p:cNvSpPr>
          <p:nvPr>
            <p:ph sz="quarter" idx="12"/>
          </p:nvPr>
        </p:nvSpPr>
        <p:spPr/>
        <p:txBody>
          <a:bodyPr>
            <a:normAutofit fontScale="85000" lnSpcReduction="10000"/>
          </a:bodyPr>
          <a:lstStyle/>
          <a:p>
            <a:pPr lvl="0"/>
            <a:r>
              <a:rPr lang="en-US" dirty="0"/>
              <a:t>There is one electron bunch, e1, and one positron bunch, p1, </a:t>
            </a:r>
            <a:r>
              <a:rPr lang="en-US" dirty="0">
                <a:sym typeface="Symbol" pitchFamily="2" charset="2"/>
              </a:rPr>
              <a:t></a:t>
            </a:r>
            <a:r>
              <a:rPr lang="en-US" baseline="-25000" dirty="0"/>
              <a:t>Linac</a:t>
            </a:r>
            <a:r>
              <a:rPr lang="en-US" dirty="0"/>
              <a:t>/2 behind, accelerating into the Arc coming from the damping rings</a:t>
            </a:r>
          </a:p>
          <a:p>
            <a:pPr lvl="0"/>
            <a:r>
              <a:rPr lang="en-US" dirty="0"/>
              <a:t>There is one positron bunch, p2, and one electron bunch, e2, </a:t>
            </a:r>
            <a:r>
              <a:rPr lang="en-US" dirty="0">
                <a:sym typeface="Symbol" pitchFamily="2" charset="2"/>
              </a:rPr>
              <a:t></a:t>
            </a:r>
            <a:r>
              <a:rPr lang="en-US" baseline="-25000" dirty="0"/>
              <a:t>Linac</a:t>
            </a:r>
            <a:r>
              <a:rPr lang="en-US" dirty="0"/>
              <a:t>/2 behind, decelerating into the Arc coming from the IP superposed on e1 and p1</a:t>
            </a:r>
          </a:p>
          <a:p>
            <a:pPr lvl="0"/>
            <a:r>
              <a:rPr lang="en-US" dirty="0"/>
              <a:t>All the bunches have the same energy</a:t>
            </a:r>
          </a:p>
          <a:p>
            <a:pPr lvl="0"/>
            <a:r>
              <a:rPr lang="en-US" dirty="0"/>
              <a:t>A horizontal dipole bends the electrons left and the positrons right by an equal angle</a:t>
            </a:r>
          </a:p>
          <a:p>
            <a:pPr lvl="0"/>
            <a:r>
              <a:rPr lang="en-US" dirty="0"/>
              <a:t>The bunches enter the Arc, electrons clockwise, positrons counterclockwise</a:t>
            </a:r>
          </a:p>
          <a:p>
            <a:pPr lvl="0"/>
            <a:r>
              <a:rPr lang="en-US" dirty="0"/>
              <a:t>To avoid collisions in the Arcs, helical orbits are initiated:</a:t>
            </a:r>
          </a:p>
          <a:p>
            <a:pPr lvl="1"/>
            <a:r>
              <a:rPr lang="en-US" dirty="0"/>
              <a:t>Horizontal RF kick followed by a vertical RF kick for the electrons </a:t>
            </a:r>
            <a:r>
              <a:rPr lang="en-US" dirty="0">
                <a:sym typeface="Symbol" pitchFamily="2" charset="2"/>
              </a:rPr>
              <a:t></a:t>
            </a:r>
            <a:r>
              <a:rPr lang="en-US" baseline="-25000" dirty="0">
                <a:sym typeface="Symbol" pitchFamily="2" charset="2"/>
              </a:rPr>
              <a:t>betatron</a:t>
            </a:r>
            <a:r>
              <a:rPr lang="en-US" dirty="0"/>
              <a:t>/2 downstream</a:t>
            </a:r>
          </a:p>
          <a:p>
            <a:pPr lvl="1"/>
            <a:r>
              <a:rPr lang="en-US" dirty="0"/>
              <a:t>Vertical RF kick followed by a horizontal RF kick for the positrons </a:t>
            </a:r>
            <a:r>
              <a:rPr lang="en-US" dirty="0">
                <a:sym typeface="Symbol" pitchFamily="2" charset="2"/>
              </a:rPr>
              <a:t></a:t>
            </a:r>
            <a:r>
              <a:rPr lang="en-US" baseline="-25000" dirty="0">
                <a:sym typeface="Symbol" pitchFamily="2" charset="2"/>
              </a:rPr>
              <a:t>betatron</a:t>
            </a:r>
            <a:r>
              <a:rPr lang="en-US" dirty="0"/>
              <a:t> /2 downstream</a:t>
            </a:r>
          </a:p>
          <a:p>
            <a:r>
              <a:rPr lang="en-US" dirty="0"/>
              <a:t>After traversing the Arc, the helical orbits of the electrons and positrons are closed by the RF kickers if the distance around the ARC is exactly (n+</a:t>
            </a:r>
            <a:r>
              <a:rPr lang="en-US" sz="2100" kern="100" dirty="0">
                <a:effectLst/>
                <a:ea typeface="Aptos" panose="020B0004020202020204" pitchFamily="34" charset="0"/>
              </a:rPr>
              <a:t>½</a:t>
            </a:r>
            <a:r>
              <a:rPr lang="en-US" dirty="0"/>
              <a:t>)</a:t>
            </a:r>
            <a:r>
              <a:rPr lang="en-US" dirty="0">
                <a:sym typeface="Symbol" pitchFamily="2" charset="2"/>
              </a:rPr>
              <a:t></a:t>
            </a:r>
            <a:r>
              <a:rPr lang="en-US" baseline="-25000" dirty="0"/>
              <a:t>kick</a:t>
            </a:r>
            <a:r>
              <a:rPr lang="en-US" dirty="0"/>
              <a:t> measured between the horizontal RF kickers or the vertical RF kickers </a:t>
            </a:r>
          </a:p>
          <a:p>
            <a:pPr lvl="0"/>
            <a:r>
              <a:rPr lang="en-US" dirty="0"/>
              <a:t>The horizontal dipole again bends the electrons left and bending the positrons right, sending them both into the linac</a:t>
            </a:r>
          </a:p>
          <a:p>
            <a:pPr lvl="0"/>
            <a:r>
              <a:rPr lang="en-US" dirty="0"/>
              <a:t>The phases of all the bunches will be correct in the Linac if the distance around the arc measured from the center of the last RF cell in the linac back to the center of the last cell in the RF linac is exactly (n+</a:t>
            </a:r>
            <a:r>
              <a:rPr lang="en-US" sz="2100" dirty="0"/>
              <a:t>½</a:t>
            </a:r>
            <a:r>
              <a:rPr lang="en-US" dirty="0"/>
              <a:t>) </a:t>
            </a:r>
            <a:r>
              <a:rPr lang="en-US" dirty="0">
                <a:sym typeface="Symbol" pitchFamily="2" charset="2"/>
              </a:rPr>
              <a:t></a:t>
            </a:r>
            <a:r>
              <a:rPr lang="en-US" baseline="-25000" dirty="0"/>
              <a:t>Linac</a:t>
            </a:r>
            <a:r>
              <a:rPr lang="en-US" dirty="0"/>
              <a:t> </a:t>
            </a:r>
          </a:p>
          <a:p>
            <a:endParaRPr lang="en-US" dirty="0"/>
          </a:p>
        </p:txBody>
      </p:sp>
      <p:sp>
        <p:nvSpPr>
          <p:cNvPr id="2" name="Footer Placeholder 1">
            <a:extLst>
              <a:ext uri="{FF2B5EF4-FFF2-40B4-BE49-F238E27FC236}">
                <a16:creationId xmlns:a16="http://schemas.microsoft.com/office/drawing/2014/main" id="{96F4BFB2-7E8E-9DF6-B6E8-975CC0AD4848}"/>
              </a:ext>
            </a:extLst>
          </p:cNvPr>
          <p:cNvSpPr>
            <a:spLocks noGrp="1"/>
          </p:cNvSpPr>
          <p:nvPr>
            <p:ph type="ftr" sz="quarter" idx="3"/>
          </p:nvPr>
        </p:nvSpPr>
        <p:spPr/>
        <p:txBody>
          <a:bodyPr/>
          <a:lstStyle/>
          <a:p>
            <a:r>
              <a:rPr lang="en-US"/>
              <a:t>Ghost Collider May 2025</a:t>
            </a:r>
            <a:endParaRPr lang="en-US" dirty="0"/>
          </a:p>
        </p:txBody>
      </p:sp>
    </p:spTree>
    <p:extLst>
      <p:ext uri="{BB962C8B-B14F-4D97-AF65-F5344CB8AC3E}">
        <p14:creationId xmlns:p14="http://schemas.microsoft.com/office/powerpoint/2010/main" val="15183323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2685A82-6E40-EE71-EC73-72D9F0ED0F3C}"/>
              </a:ext>
            </a:extLst>
          </p:cNvPr>
          <p:cNvPicPr>
            <a:picLocks noChangeAspect="1"/>
          </p:cNvPicPr>
          <p:nvPr/>
        </p:nvPicPr>
        <p:blipFill>
          <a:blip r:embed="rId2"/>
          <a:stretch>
            <a:fillRect/>
          </a:stretch>
        </p:blipFill>
        <p:spPr>
          <a:xfrm>
            <a:off x="761700" y="3776551"/>
            <a:ext cx="11060185" cy="1513229"/>
          </a:xfrm>
          <a:prstGeom prst="rect">
            <a:avLst/>
          </a:prstGeom>
        </p:spPr>
      </p:pic>
      <p:sp>
        <p:nvSpPr>
          <p:cNvPr id="2" name="Title 1">
            <a:extLst>
              <a:ext uri="{FF2B5EF4-FFF2-40B4-BE49-F238E27FC236}">
                <a16:creationId xmlns:a16="http://schemas.microsoft.com/office/drawing/2014/main" id="{5FF619BA-BA13-5949-8E1A-18555AF9A8EF}"/>
              </a:ext>
            </a:extLst>
          </p:cNvPr>
          <p:cNvSpPr>
            <a:spLocks noGrp="1"/>
          </p:cNvSpPr>
          <p:nvPr>
            <p:ph type="title"/>
          </p:nvPr>
        </p:nvSpPr>
        <p:spPr/>
        <p:txBody>
          <a:bodyPr/>
          <a:lstStyle/>
          <a:p>
            <a:r>
              <a:rPr lang="en-US" dirty="0"/>
              <a:t>Arc Energy Replacement</a:t>
            </a:r>
          </a:p>
        </p:txBody>
      </p:sp>
      <p:sp>
        <p:nvSpPr>
          <p:cNvPr id="3" name="Slide Number Placeholder 2">
            <a:extLst>
              <a:ext uri="{FF2B5EF4-FFF2-40B4-BE49-F238E27FC236}">
                <a16:creationId xmlns:a16="http://schemas.microsoft.com/office/drawing/2014/main" id="{DAE41705-17E1-CE47-8E17-5431F73D7D5E}"/>
              </a:ext>
            </a:extLst>
          </p:cNvPr>
          <p:cNvSpPr>
            <a:spLocks noGrp="1"/>
          </p:cNvSpPr>
          <p:nvPr>
            <p:ph type="sldNum" sz="quarter" idx="11"/>
          </p:nvPr>
        </p:nvSpPr>
        <p:spPr/>
        <p:txBody>
          <a:bodyPr/>
          <a:lstStyle/>
          <a:p>
            <a:fld id="{AB6DB490-BFBF-254D-A4B8-3EF9019ACE53}" type="slidenum">
              <a:rPr lang="en-US" smtClean="0"/>
              <a:t>27</a:t>
            </a:fld>
            <a:endParaRPr lang="en-US" dirty="0"/>
          </a:p>
        </p:txBody>
      </p:sp>
      <p:sp>
        <p:nvSpPr>
          <p:cNvPr id="4" name="Content Placeholder 3">
            <a:extLst>
              <a:ext uri="{FF2B5EF4-FFF2-40B4-BE49-F238E27FC236}">
                <a16:creationId xmlns:a16="http://schemas.microsoft.com/office/drawing/2014/main" id="{0822732C-4F3D-1149-A110-88D1FD158778}"/>
              </a:ext>
            </a:extLst>
          </p:cNvPr>
          <p:cNvSpPr>
            <a:spLocks noGrp="1"/>
          </p:cNvSpPr>
          <p:nvPr>
            <p:ph sz="quarter" idx="12"/>
          </p:nvPr>
        </p:nvSpPr>
        <p:spPr/>
        <p:txBody>
          <a:bodyPr>
            <a:normAutofit/>
          </a:bodyPr>
          <a:lstStyle/>
          <a:p>
            <a:r>
              <a:rPr lang="en-US" dirty="0"/>
              <a:t>Both the electrons and positrons lose energy in the Arcs</a:t>
            </a:r>
          </a:p>
          <a:p>
            <a:r>
              <a:rPr lang="en-US" dirty="0"/>
              <a:t>The two electron bunches in each Arc are separated by 𝜆</a:t>
            </a:r>
            <a:r>
              <a:rPr lang="en-US" baseline="-25000" dirty="0"/>
              <a:t>Linac </a:t>
            </a:r>
            <a:r>
              <a:rPr lang="en-US" dirty="0"/>
              <a:t>/2</a:t>
            </a:r>
          </a:p>
          <a:p>
            <a:r>
              <a:rPr lang="en-US" dirty="0"/>
              <a:t>The two positron bunches in each Arc are separated by 𝜆</a:t>
            </a:r>
            <a:r>
              <a:rPr lang="en-US" baseline="-25000" dirty="0"/>
              <a:t>Linac </a:t>
            </a:r>
            <a:r>
              <a:rPr lang="en-US" dirty="0"/>
              <a:t>/2</a:t>
            </a:r>
          </a:p>
          <a:p>
            <a:pPr lvl="1"/>
            <a:r>
              <a:rPr lang="en-US" dirty="0"/>
              <a:t>One going to the IR, one coming from the IR</a:t>
            </a:r>
          </a:p>
          <a:p>
            <a:r>
              <a:rPr lang="en-US" dirty="0"/>
              <a:t>Since all the bunches lose energy in the Arcs, an RF system must accelerate both bunches</a:t>
            </a:r>
          </a:p>
          <a:p>
            <a:r>
              <a:rPr lang="en-US" dirty="0"/>
              <a:t>Proposed solution: </a:t>
            </a:r>
            <a:r>
              <a:rPr lang="en-US" dirty="0">
                <a:highlight>
                  <a:srgbClr val="00FF00"/>
                </a:highlight>
              </a:rPr>
              <a:t>RF system at 325 MHz plus a second harmonic RF system at 650 MHz, 180° out of phase</a:t>
            </a:r>
          </a:p>
          <a:p>
            <a:endParaRPr lang="en-US" dirty="0">
              <a:solidFill>
                <a:srgbClr val="0432FF"/>
              </a:solidFill>
            </a:endParaRPr>
          </a:p>
          <a:p>
            <a:endParaRPr lang="en-US" dirty="0">
              <a:solidFill>
                <a:srgbClr val="0432FF"/>
              </a:solidFill>
            </a:endParaRPr>
          </a:p>
          <a:p>
            <a:endParaRPr lang="en-US" dirty="0">
              <a:solidFill>
                <a:srgbClr val="0432FF"/>
              </a:solidFill>
            </a:endParaRPr>
          </a:p>
          <a:p>
            <a:r>
              <a:rPr lang="en-US" dirty="0"/>
              <a:t>Advantage – bunches have no no energy chirp and can be decelerated without loss</a:t>
            </a:r>
          </a:p>
          <a:p>
            <a:r>
              <a:rPr lang="en-US" dirty="0">
                <a:solidFill>
                  <a:srgbClr val="FF0000"/>
                </a:solidFill>
              </a:rPr>
              <a:t>Disadvantage – takes more power </a:t>
            </a:r>
          </a:p>
          <a:p>
            <a:pPr lvl="1"/>
            <a:r>
              <a:rPr lang="en-US" dirty="0"/>
              <a:t>1.33 x voltage at ¼ frequency + 0.33 x voltage at ½ frequency = </a:t>
            </a:r>
            <a:r>
              <a:rPr lang="en-US" dirty="0">
                <a:solidFill>
                  <a:srgbClr val="FF0000"/>
                </a:solidFill>
              </a:rPr>
              <a:t>total of 1.66 x voltage = </a:t>
            </a:r>
            <a:r>
              <a:rPr lang="en-US" dirty="0">
                <a:solidFill>
                  <a:srgbClr val="FF0000"/>
                </a:solidFill>
                <a:highlight>
                  <a:srgbClr val="00FF00"/>
                </a:highlight>
              </a:rPr>
              <a:t>11 GV/Arc</a:t>
            </a:r>
          </a:p>
          <a:p>
            <a:endParaRPr lang="en-US" dirty="0">
              <a:solidFill>
                <a:srgbClr val="0432FF"/>
              </a:solidFill>
            </a:endParaRPr>
          </a:p>
          <a:p>
            <a:pPr marL="0" indent="0">
              <a:buNone/>
            </a:pPr>
            <a:endParaRPr lang="en-US" dirty="0">
              <a:solidFill>
                <a:srgbClr val="0432FF"/>
              </a:solidFill>
            </a:endParaRPr>
          </a:p>
          <a:p>
            <a:pPr lvl="4"/>
            <a:endParaRPr lang="en-US" dirty="0"/>
          </a:p>
          <a:p>
            <a:endParaRPr lang="en-US" baseline="30000" dirty="0"/>
          </a:p>
          <a:p>
            <a:pPr lvl="1"/>
            <a:endParaRPr lang="en-US" dirty="0"/>
          </a:p>
        </p:txBody>
      </p:sp>
      <p:sp>
        <p:nvSpPr>
          <p:cNvPr id="5" name="Footer Placeholder 4">
            <a:extLst>
              <a:ext uri="{FF2B5EF4-FFF2-40B4-BE49-F238E27FC236}">
                <a16:creationId xmlns:a16="http://schemas.microsoft.com/office/drawing/2014/main" id="{6685BFFB-EFE3-0BED-58CF-6D0AE5F1975D}"/>
              </a:ext>
            </a:extLst>
          </p:cNvPr>
          <p:cNvSpPr>
            <a:spLocks noGrp="1"/>
          </p:cNvSpPr>
          <p:nvPr>
            <p:ph type="ftr" sz="quarter" idx="3"/>
          </p:nvPr>
        </p:nvSpPr>
        <p:spPr/>
        <p:txBody>
          <a:bodyPr/>
          <a:lstStyle/>
          <a:p>
            <a:r>
              <a:rPr lang="en-US"/>
              <a:t>Ghost Collider May 2025</a:t>
            </a:r>
            <a:endParaRPr lang="en-US" dirty="0"/>
          </a:p>
        </p:txBody>
      </p:sp>
      <p:sp>
        <p:nvSpPr>
          <p:cNvPr id="7" name="Rectangle 6">
            <a:extLst>
              <a:ext uri="{FF2B5EF4-FFF2-40B4-BE49-F238E27FC236}">
                <a16:creationId xmlns:a16="http://schemas.microsoft.com/office/drawing/2014/main" id="{C7A65542-B28F-BEDD-CAC2-F48056E550C5}"/>
              </a:ext>
            </a:extLst>
          </p:cNvPr>
          <p:cNvSpPr/>
          <p:nvPr/>
        </p:nvSpPr>
        <p:spPr>
          <a:xfrm>
            <a:off x="761700" y="3722913"/>
            <a:ext cx="722716" cy="45126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40101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A89A79-93AF-FE34-2D6D-8F0D9B8BA2A8}"/>
              </a:ext>
            </a:extLst>
          </p:cNvPr>
          <p:cNvSpPr>
            <a:spLocks noGrp="1"/>
          </p:cNvSpPr>
          <p:nvPr>
            <p:ph type="title"/>
          </p:nvPr>
        </p:nvSpPr>
        <p:spPr/>
        <p:txBody>
          <a:bodyPr/>
          <a:lstStyle/>
          <a:p>
            <a:r>
              <a:rPr lang="en-US" dirty="0"/>
              <a:t>Arc RF System Parameters</a:t>
            </a:r>
          </a:p>
        </p:txBody>
      </p:sp>
      <p:sp>
        <p:nvSpPr>
          <p:cNvPr id="3" name="Slide Number Placeholder 2">
            <a:extLst>
              <a:ext uri="{FF2B5EF4-FFF2-40B4-BE49-F238E27FC236}">
                <a16:creationId xmlns:a16="http://schemas.microsoft.com/office/drawing/2014/main" id="{B7894126-7362-CEBA-274A-80CF862EF9FD}"/>
              </a:ext>
            </a:extLst>
          </p:cNvPr>
          <p:cNvSpPr>
            <a:spLocks noGrp="1"/>
          </p:cNvSpPr>
          <p:nvPr>
            <p:ph type="sldNum" sz="quarter" idx="11"/>
          </p:nvPr>
        </p:nvSpPr>
        <p:spPr/>
        <p:txBody>
          <a:bodyPr/>
          <a:lstStyle/>
          <a:p>
            <a:fld id="{AB6DB490-BFBF-254D-A4B8-3EF9019ACE53}" type="slidenum">
              <a:rPr lang="en-US" smtClean="0"/>
              <a:pPr/>
              <a:t>28</a:t>
            </a:fld>
            <a:endParaRPr lang="en-US" dirty="0"/>
          </a:p>
        </p:txBody>
      </p:sp>
      <p:sp>
        <p:nvSpPr>
          <p:cNvPr id="4" name="Content Placeholder 3">
            <a:extLst>
              <a:ext uri="{FF2B5EF4-FFF2-40B4-BE49-F238E27FC236}">
                <a16:creationId xmlns:a16="http://schemas.microsoft.com/office/drawing/2014/main" id="{35F53126-09DA-8A84-84DF-2606206A7087}"/>
              </a:ext>
            </a:extLst>
          </p:cNvPr>
          <p:cNvSpPr>
            <a:spLocks noGrp="1"/>
          </p:cNvSpPr>
          <p:nvPr>
            <p:ph sz="quarter" idx="12"/>
          </p:nvPr>
        </p:nvSpPr>
        <p:spPr/>
        <p:txBody>
          <a:bodyPr/>
          <a:lstStyle/>
          <a:p>
            <a:r>
              <a:rPr lang="en-US" dirty="0"/>
              <a:t>The Arc RF is 325 MHz with parameters of LEP scaled from 352 MHz </a:t>
            </a:r>
          </a:p>
          <a:p>
            <a:pPr lvl="1"/>
            <a:r>
              <a:rPr lang="en-US" dirty="0"/>
              <a:t>LEP cryomodule: 7.5 MV/m, 102 MV per cryomodule with Q</a:t>
            </a:r>
            <a:r>
              <a:rPr lang="en-US" baseline="-25000" dirty="0"/>
              <a:t>0</a:t>
            </a:r>
            <a:r>
              <a:rPr lang="en-US" dirty="0"/>
              <a:t> = 3 x 10</a:t>
            </a:r>
            <a:r>
              <a:rPr lang="en-US" baseline="30000" dirty="0"/>
              <a:t>9 </a:t>
            </a:r>
            <a:r>
              <a:rPr lang="en-US" dirty="0"/>
              <a:t>@ 4.5 K, length = 12 m</a:t>
            </a:r>
          </a:p>
          <a:p>
            <a:pPr lvl="1"/>
            <a:r>
              <a:rPr lang="en-US" dirty="0"/>
              <a:t>Filling factor = 80%</a:t>
            </a:r>
          </a:p>
          <a:p>
            <a:r>
              <a:rPr lang="en-US" dirty="0"/>
              <a:t>Using the scaled LEP cavities eight 4-cell cavities per cryomodule</a:t>
            </a:r>
          </a:p>
          <a:p>
            <a:pPr lvl="1"/>
            <a:r>
              <a:rPr lang="en-US" dirty="0"/>
              <a:t>Arc cryomodule total length = 12 m x 325/353 = 11.1/0.8 m = 13.9 m</a:t>
            </a:r>
          </a:p>
          <a:p>
            <a:pPr lvl="1"/>
            <a:r>
              <a:rPr lang="en-US" dirty="0"/>
              <a:t>Arc cryomodule energy gain = 102 MV x 353/325 = 110 MV</a:t>
            </a:r>
          </a:p>
          <a:p>
            <a:r>
              <a:rPr lang="en-US" dirty="0"/>
              <a:t>Each RF system requires 5.5 GV / 110 MeV = </a:t>
            </a:r>
            <a:r>
              <a:rPr lang="en-US" dirty="0">
                <a:solidFill>
                  <a:srgbClr val="FF0000"/>
                </a:solidFill>
              </a:rPr>
              <a:t>50 </a:t>
            </a:r>
            <a:r>
              <a:rPr lang="en-US" dirty="0"/>
              <a:t>cryomodules</a:t>
            </a:r>
          </a:p>
          <a:p>
            <a:r>
              <a:rPr lang="en-US" dirty="0"/>
              <a:t>50 cryomodules are 50 x 13.9 m = 695 m</a:t>
            </a:r>
          </a:p>
          <a:p>
            <a:r>
              <a:rPr lang="en-US" dirty="0"/>
              <a:t>650 MHz cavities are about 25% of this length</a:t>
            </a:r>
          </a:p>
          <a:p>
            <a:r>
              <a:rPr lang="en-US" dirty="0"/>
              <a:t>Straight section length = 2.215 x 3000m = 6.645 km</a:t>
            </a:r>
          </a:p>
        </p:txBody>
      </p:sp>
      <p:sp>
        <p:nvSpPr>
          <p:cNvPr id="7" name="Footer Placeholder 6">
            <a:extLst>
              <a:ext uri="{FF2B5EF4-FFF2-40B4-BE49-F238E27FC236}">
                <a16:creationId xmlns:a16="http://schemas.microsoft.com/office/drawing/2014/main" id="{A8C13F66-C76B-830A-F322-F734DB57CC14}"/>
              </a:ext>
            </a:extLst>
          </p:cNvPr>
          <p:cNvSpPr>
            <a:spLocks noGrp="1"/>
          </p:cNvSpPr>
          <p:nvPr>
            <p:ph type="ftr" sz="quarter" idx="3"/>
          </p:nvPr>
        </p:nvSpPr>
        <p:spPr/>
        <p:txBody>
          <a:bodyPr/>
          <a:lstStyle/>
          <a:p>
            <a:r>
              <a:rPr lang="en-US"/>
              <a:t>Ghost Collider May 2025</a:t>
            </a:r>
            <a:endParaRPr lang="en-US" dirty="0"/>
          </a:p>
        </p:txBody>
      </p:sp>
      <p:sp>
        <p:nvSpPr>
          <p:cNvPr id="5" name="TextBox 4">
            <a:extLst>
              <a:ext uri="{FF2B5EF4-FFF2-40B4-BE49-F238E27FC236}">
                <a16:creationId xmlns:a16="http://schemas.microsoft.com/office/drawing/2014/main" id="{60F57482-D724-8CD5-6735-FCA9CFFFFCCC}"/>
              </a:ext>
            </a:extLst>
          </p:cNvPr>
          <p:cNvSpPr txBox="1"/>
          <p:nvPr/>
        </p:nvSpPr>
        <p:spPr>
          <a:xfrm>
            <a:off x="161019" y="5783646"/>
            <a:ext cx="11869616" cy="646331"/>
          </a:xfrm>
          <a:prstGeom prst="rect">
            <a:avLst/>
          </a:prstGeom>
          <a:noFill/>
        </p:spPr>
        <p:txBody>
          <a:bodyPr wrap="square" rtlCol="0">
            <a:spAutoFit/>
          </a:bodyPr>
          <a:lstStyle/>
          <a:p>
            <a:r>
              <a:rPr lang="en-US" b="0" u="none" strike="noStrike" dirty="0">
                <a:solidFill>
                  <a:srgbClr val="7030A0"/>
                </a:solidFill>
                <a:effectLst/>
                <a:latin typeface="+mj-lt"/>
              </a:rPr>
              <a:t>Linac Coherent Light Source II High Energy Upgrade (LCLS-II-HE) Conceptual Design Report (SLAC-R-1098)</a:t>
            </a:r>
          </a:p>
          <a:p>
            <a:r>
              <a:rPr lang="en-US" sz="1800" b="0" i="0" u="none" strike="noStrike" dirty="0" err="1">
                <a:solidFill>
                  <a:srgbClr val="7030A0"/>
                </a:solidFill>
                <a:effectLst/>
                <a:latin typeface="+mn-lt"/>
              </a:rPr>
              <a:t>Hübner</a:t>
            </a:r>
            <a:r>
              <a:rPr lang="en-US" sz="1800" b="0" i="0" u="none" strike="noStrike" dirty="0">
                <a:solidFill>
                  <a:srgbClr val="7030A0"/>
                </a:solidFill>
                <a:effectLst/>
                <a:latin typeface="+mn-lt"/>
              </a:rPr>
              <a:t>, K., “</a:t>
            </a:r>
            <a:r>
              <a:rPr lang="en-US" sz="1800" i="0" u="none" strike="noStrike" dirty="0">
                <a:solidFill>
                  <a:srgbClr val="7030A0"/>
                </a:solidFill>
                <a:effectLst/>
                <a:latin typeface="+mn-lt"/>
              </a:rPr>
              <a:t>The LEP Superconducting RF System,” </a:t>
            </a:r>
            <a:r>
              <a:rPr lang="en-US" sz="1800" b="0" i="0" u="none" strike="noStrike" dirty="0">
                <a:solidFill>
                  <a:srgbClr val="7030A0"/>
                </a:solidFill>
                <a:effectLst/>
                <a:latin typeface="+mn-lt"/>
              </a:rPr>
              <a:t>CERN-SL-2001-059-DI</a:t>
            </a:r>
            <a:endParaRPr lang="en-US" sz="1800" dirty="0">
              <a:solidFill>
                <a:srgbClr val="7030A0"/>
              </a:solidFill>
              <a:latin typeface="+mn-lt"/>
            </a:endParaRPr>
          </a:p>
        </p:txBody>
      </p:sp>
      <p:sp>
        <p:nvSpPr>
          <p:cNvPr id="6" name="TextBox 5">
            <a:extLst>
              <a:ext uri="{FF2B5EF4-FFF2-40B4-BE49-F238E27FC236}">
                <a16:creationId xmlns:a16="http://schemas.microsoft.com/office/drawing/2014/main" id="{740095F1-BD01-F7F7-C5B0-F464E3CA9F81}"/>
              </a:ext>
            </a:extLst>
          </p:cNvPr>
          <p:cNvSpPr txBox="1"/>
          <p:nvPr/>
        </p:nvSpPr>
        <p:spPr>
          <a:xfrm>
            <a:off x="7304503" y="4473107"/>
            <a:ext cx="3847143" cy="420115"/>
          </a:xfrm>
          <a:prstGeom prst="rect">
            <a:avLst/>
          </a:prstGeom>
          <a:noFill/>
        </p:spPr>
        <p:txBody>
          <a:bodyPr wrap="none" rtlCol="0">
            <a:spAutoFit/>
          </a:bodyPr>
          <a:lstStyle/>
          <a:p>
            <a:r>
              <a:rPr lang="en-US" sz="2130" dirty="0">
                <a:solidFill>
                  <a:srgbClr val="0432FF"/>
                </a:solidFill>
                <a:highlight>
                  <a:srgbClr val="00FF00"/>
                </a:highlight>
              </a:rPr>
              <a:t>There is more than enough room</a:t>
            </a:r>
          </a:p>
        </p:txBody>
      </p:sp>
      <p:sp>
        <p:nvSpPr>
          <p:cNvPr id="8" name="Right Brace 7">
            <a:extLst>
              <a:ext uri="{FF2B5EF4-FFF2-40B4-BE49-F238E27FC236}">
                <a16:creationId xmlns:a16="http://schemas.microsoft.com/office/drawing/2014/main" id="{E725AB7C-5D3B-6E00-4AB5-2F2FA1E18601}"/>
              </a:ext>
            </a:extLst>
          </p:cNvPr>
          <p:cNvSpPr/>
          <p:nvPr/>
        </p:nvSpPr>
        <p:spPr>
          <a:xfrm>
            <a:off x="6852062" y="4156149"/>
            <a:ext cx="463138" cy="1050143"/>
          </a:xfrm>
          <a:prstGeom prst="rightBrace">
            <a:avLst>
              <a:gd name="adj1" fmla="val 32511"/>
              <a:gd name="adj2" fmla="val 50000"/>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4658549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10FED35-608E-EE8D-0732-CE156273B05C}"/>
              </a:ext>
            </a:extLst>
          </p:cNvPr>
          <p:cNvSpPr>
            <a:spLocks noGrp="1"/>
          </p:cNvSpPr>
          <p:nvPr>
            <p:ph type="sldNum" sz="quarter" idx="11"/>
          </p:nvPr>
        </p:nvSpPr>
        <p:spPr/>
        <p:txBody>
          <a:bodyPr/>
          <a:lstStyle/>
          <a:p>
            <a:fld id="{AB6DB490-BFBF-254D-A4B8-3EF9019ACE53}" type="slidenum">
              <a:rPr lang="en-US" smtClean="0"/>
              <a:pPr/>
              <a:t>29</a:t>
            </a:fld>
            <a:endParaRPr lang="en-US" dirty="0"/>
          </a:p>
        </p:txBody>
      </p:sp>
      <p:sp>
        <p:nvSpPr>
          <p:cNvPr id="5" name="Footer Placeholder 4">
            <a:extLst>
              <a:ext uri="{FF2B5EF4-FFF2-40B4-BE49-F238E27FC236}">
                <a16:creationId xmlns:a16="http://schemas.microsoft.com/office/drawing/2014/main" id="{568155D8-AF14-9287-1E94-43D7EC69079F}"/>
              </a:ext>
            </a:extLst>
          </p:cNvPr>
          <p:cNvSpPr>
            <a:spLocks noGrp="1"/>
          </p:cNvSpPr>
          <p:nvPr>
            <p:ph type="ftr" sz="quarter" idx="3"/>
          </p:nvPr>
        </p:nvSpPr>
        <p:spPr/>
        <p:txBody>
          <a:bodyPr/>
          <a:lstStyle/>
          <a:p>
            <a:r>
              <a:rPr lang="en-US"/>
              <a:t>Ghost Collider May 2025</a:t>
            </a:r>
            <a:endParaRPr lang="en-US" dirty="0"/>
          </a:p>
        </p:txBody>
      </p:sp>
      <p:sp>
        <p:nvSpPr>
          <p:cNvPr id="6" name="Title 5">
            <a:extLst>
              <a:ext uri="{FF2B5EF4-FFF2-40B4-BE49-F238E27FC236}">
                <a16:creationId xmlns:a16="http://schemas.microsoft.com/office/drawing/2014/main" id="{7CAB5B97-F957-2A6B-2B47-CBB0210AAB63}"/>
              </a:ext>
            </a:extLst>
          </p:cNvPr>
          <p:cNvSpPr>
            <a:spLocks noGrp="1"/>
          </p:cNvSpPr>
          <p:nvPr>
            <p:ph type="ctrTitle"/>
          </p:nvPr>
        </p:nvSpPr>
        <p:spPr/>
        <p:txBody>
          <a:bodyPr/>
          <a:lstStyle/>
          <a:p>
            <a:r>
              <a:rPr lang="en-US" dirty="0"/>
              <a:t>Linac-Chicane Interface</a:t>
            </a:r>
          </a:p>
        </p:txBody>
      </p:sp>
    </p:spTree>
    <p:extLst>
      <p:ext uri="{BB962C8B-B14F-4D97-AF65-F5344CB8AC3E}">
        <p14:creationId xmlns:p14="http://schemas.microsoft.com/office/powerpoint/2010/main" val="5109761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672FB-6D7F-A50B-4397-135DD799491E}"/>
              </a:ext>
            </a:extLst>
          </p:cNvPr>
          <p:cNvSpPr>
            <a:spLocks noGrp="1"/>
          </p:cNvSpPr>
          <p:nvPr>
            <p:ph type="title"/>
          </p:nvPr>
        </p:nvSpPr>
        <p:spPr/>
        <p:txBody>
          <a:bodyPr/>
          <a:lstStyle/>
          <a:p>
            <a:r>
              <a:rPr lang="en-US" dirty="0"/>
              <a:t>The Linear Collider Facility </a:t>
            </a:r>
          </a:p>
        </p:txBody>
      </p:sp>
      <p:sp>
        <p:nvSpPr>
          <p:cNvPr id="3" name="Slide Number Placeholder 2">
            <a:extLst>
              <a:ext uri="{FF2B5EF4-FFF2-40B4-BE49-F238E27FC236}">
                <a16:creationId xmlns:a16="http://schemas.microsoft.com/office/drawing/2014/main" id="{E21745BB-D663-8595-5041-D74846B643B2}"/>
              </a:ext>
            </a:extLst>
          </p:cNvPr>
          <p:cNvSpPr>
            <a:spLocks noGrp="1"/>
          </p:cNvSpPr>
          <p:nvPr>
            <p:ph type="sldNum" sz="quarter" idx="11"/>
          </p:nvPr>
        </p:nvSpPr>
        <p:spPr/>
        <p:txBody>
          <a:bodyPr/>
          <a:lstStyle/>
          <a:p>
            <a:fld id="{AB6DB490-BFBF-254D-A4B8-3EF9019ACE53}" type="slidenum">
              <a:rPr lang="en-US" smtClean="0"/>
              <a:pPr/>
              <a:t>3</a:t>
            </a:fld>
            <a:endParaRPr lang="en-US" dirty="0"/>
          </a:p>
        </p:txBody>
      </p:sp>
      <p:sp>
        <p:nvSpPr>
          <p:cNvPr id="4" name="Content Placeholder 3">
            <a:extLst>
              <a:ext uri="{FF2B5EF4-FFF2-40B4-BE49-F238E27FC236}">
                <a16:creationId xmlns:a16="http://schemas.microsoft.com/office/drawing/2014/main" id="{A8CD25FA-4931-CDF9-EC17-4CCDCD3C4FAE}"/>
              </a:ext>
            </a:extLst>
          </p:cNvPr>
          <p:cNvSpPr>
            <a:spLocks noGrp="1"/>
          </p:cNvSpPr>
          <p:nvPr>
            <p:ph sz="quarter" idx="12"/>
          </p:nvPr>
        </p:nvSpPr>
        <p:spPr/>
        <p:txBody>
          <a:bodyPr/>
          <a:lstStyle/>
          <a:p>
            <a:r>
              <a:rPr lang="en-US" dirty="0"/>
              <a:t>A Linear Collider vision statement</a:t>
            </a:r>
            <a:r>
              <a:rPr lang="en-US" baseline="30000" dirty="0"/>
              <a:t> </a:t>
            </a:r>
            <a:r>
              <a:rPr lang="en-US" dirty="0">
                <a:solidFill>
                  <a:srgbClr val="7030A0"/>
                </a:solidFill>
              </a:rPr>
              <a:t>*</a:t>
            </a:r>
            <a:r>
              <a:rPr lang="en-US" dirty="0"/>
              <a:t> was published in March 2025, reiterating the need for a high luminosity, high energy Higgs Factory</a:t>
            </a:r>
          </a:p>
          <a:p>
            <a:r>
              <a:rPr lang="en-US" dirty="0"/>
              <a:t>The maximum center-of-mass energy envisioned increased from 500 GeV to 550 GeV</a:t>
            </a:r>
          </a:p>
          <a:p>
            <a:pPr lvl="1"/>
            <a:r>
              <a:rPr lang="en-US" dirty="0"/>
              <a:t>The Ghost Collider will aim for </a:t>
            </a:r>
            <a:r>
              <a:rPr lang="en-US" dirty="0">
                <a:highlight>
                  <a:srgbClr val="00FF00"/>
                </a:highlight>
              </a:rPr>
              <a:t>550 GeV center-of-mass, 275 GeV per beam</a:t>
            </a:r>
          </a:p>
          <a:p>
            <a:r>
              <a:rPr lang="en-US" dirty="0"/>
              <a:t>The number of interaction regions increased from 1 to 2, sharing the luminosity</a:t>
            </a:r>
          </a:p>
          <a:p>
            <a:pPr lvl="1"/>
            <a:r>
              <a:rPr lang="en-US" dirty="0"/>
              <a:t>The Ghost Collider will have at least </a:t>
            </a:r>
            <a:r>
              <a:rPr lang="en-US" dirty="0">
                <a:highlight>
                  <a:srgbClr val="00FF00"/>
                </a:highlight>
              </a:rPr>
              <a:t>2 interaction regions, each with the </a:t>
            </a:r>
            <a:r>
              <a:rPr lang="en-US" u="sng" dirty="0">
                <a:highlight>
                  <a:srgbClr val="00FF00"/>
                </a:highlight>
              </a:rPr>
              <a:t>maximum</a:t>
            </a:r>
            <a:r>
              <a:rPr lang="en-US" dirty="0">
                <a:highlight>
                  <a:srgbClr val="00FF00"/>
                </a:highlight>
              </a:rPr>
              <a:t> luminosity</a:t>
            </a:r>
          </a:p>
          <a:p>
            <a:pPr lvl="1"/>
            <a:endParaRPr lang="en-US" dirty="0"/>
          </a:p>
          <a:p>
            <a:r>
              <a:rPr lang="en-US" dirty="0"/>
              <a:t>The Ghost Collider will adopt parameters from the 2013 </a:t>
            </a:r>
            <a:r>
              <a:rPr lang="en-US" dirty="0">
                <a:solidFill>
                  <a:srgbClr val="000000"/>
                </a:solidFill>
                <a:effectLst/>
                <a:latin typeface="Helvetica" pitchFamily="2" charset="0"/>
              </a:rPr>
              <a:t>The International Linear Collider Technical Design Report</a:t>
            </a:r>
            <a:r>
              <a:rPr lang="en-US" dirty="0">
                <a:solidFill>
                  <a:srgbClr val="7030A0"/>
                </a:solidFill>
                <a:effectLst/>
                <a:latin typeface="Helvetica" pitchFamily="2" charset="0"/>
              </a:rPr>
              <a:t> </a:t>
            </a:r>
            <a:r>
              <a:rPr lang="en-US" dirty="0">
                <a:solidFill>
                  <a:srgbClr val="000000"/>
                </a:solidFill>
                <a:effectLst/>
                <a:latin typeface="Helvetica" pitchFamily="2" charset="0"/>
              </a:rPr>
              <a:t>**</a:t>
            </a:r>
          </a:p>
          <a:p>
            <a:pPr marL="0" indent="0">
              <a:buNone/>
            </a:pPr>
            <a:endParaRPr lang="en-US" dirty="0"/>
          </a:p>
        </p:txBody>
      </p:sp>
      <p:sp>
        <p:nvSpPr>
          <p:cNvPr id="5" name="Footer Placeholder 4">
            <a:extLst>
              <a:ext uri="{FF2B5EF4-FFF2-40B4-BE49-F238E27FC236}">
                <a16:creationId xmlns:a16="http://schemas.microsoft.com/office/drawing/2014/main" id="{024104CD-9C68-C5B0-B689-051B4FCD6A4F}"/>
              </a:ext>
            </a:extLst>
          </p:cNvPr>
          <p:cNvSpPr>
            <a:spLocks noGrp="1"/>
          </p:cNvSpPr>
          <p:nvPr>
            <p:ph type="ftr" sz="quarter" idx="3"/>
          </p:nvPr>
        </p:nvSpPr>
        <p:spPr/>
        <p:txBody>
          <a:bodyPr/>
          <a:lstStyle/>
          <a:p>
            <a:r>
              <a:rPr lang="en-US"/>
              <a:t>Ghost Collider May 2025</a:t>
            </a:r>
            <a:endParaRPr lang="en-US" dirty="0"/>
          </a:p>
        </p:txBody>
      </p:sp>
      <p:sp>
        <p:nvSpPr>
          <p:cNvPr id="6" name="TextBox 5">
            <a:extLst>
              <a:ext uri="{FF2B5EF4-FFF2-40B4-BE49-F238E27FC236}">
                <a16:creationId xmlns:a16="http://schemas.microsoft.com/office/drawing/2014/main" id="{1172FA81-995A-8CD7-82DC-AA891B8AD7CD}"/>
              </a:ext>
            </a:extLst>
          </p:cNvPr>
          <p:cNvSpPr txBox="1"/>
          <p:nvPr/>
        </p:nvSpPr>
        <p:spPr>
          <a:xfrm>
            <a:off x="181669" y="5783644"/>
            <a:ext cx="10723833" cy="646331"/>
          </a:xfrm>
          <a:prstGeom prst="rect">
            <a:avLst/>
          </a:prstGeom>
          <a:noFill/>
        </p:spPr>
        <p:txBody>
          <a:bodyPr wrap="none" rtlCol="0">
            <a:spAutoFit/>
          </a:bodyPr>
          <a:lstStyle/>
          <a:p>
            <a:pPr marL="344488" indent="-339725"/>
            <a:r>
              <a:rPr lang="en-US" dirty="0">
                <a:solidFill>
                  <a:srgbClr val="7030A0"/>
                </a:solidFill>
                <a:effectLst/>
                <a:latin typeface="+mj-lt"/>
              </a:rPr>
              <a:t>*	C. Balazs et al., “A Linear Collider Vision for the Future of Particle Physics,” </a:t>
            </a:r>
            <a:r>
              <a:rPr lang="en-US" dirty="0">
                <a:solidFill>
                  <a:srgbClr val="7030A0"/>
                </a:solidFill>
                <a:latin typeface="+mj-lt"/>
                <a:hlinkClick r:id="rId2"/>
              </a:rPr>
              <a:t>https://arxiv.org/pdf/2503.19983</a:t>
            </a:r>
            <a:endParaRPr lang="en-US" dirty="0">
              <a:solidFill>
                <a:srgbClr val="7030A0"/>
              </a:solidFill>
              <a:latin typeface="+mj-lt"/>
            </a:endParaRPr>
          </a:p>
          <a:p>
            <a:pPr marL="344488" indent="-339725"/>
            <a:r>
              <a:rPr lang="en-US" dirty="0">
                <a:solidFill>
                  <a:srgbClr val="7030A0"/>
                </a:solidFill>
                <a:latin typeface="+mj-lt"/>
              </a:rPr>
              <a:t>**	 https://</a:t>
            </a:r>
            <a:r>
              <a:rPr lang="en-US" dirty="0" err="1">
                <a:solidFill>
                  <a:srgbClr val="7030A0"/>
                </a:solidFill>
                <a:latin typeface="+mj-lt"/>
              </a:rPr>
              <a:t>linearcollider.org</a:t>
            </a:r>
            <a:r>
              <a:rPr lang="en-US" dirty="0">
                <a:solidFill>
                  <a:srgbClr val="7030A0"/>
                </a:solidFill>
                <a:latin typeface="+mj-lt"/>
              </a:rPr>
              <a:t>/files/images/pdf/Executive%20Summary.pdf</a:t>
            </a:r>
          </a:p>
        </p:txBody>
      </p:sp>
    </p:spTree>
    <p:extLst>
      <p:ext uri="{BB962C8B-B14F-4D97-AF65-F5344CB8AC3E}">
        <p14:creationId xmlns:p14="http://schemas.microsoft.com/office/powerpoint/2010/main" val="24241058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D1A552-B730-63FD-7895-782982A0E427}"/>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46A41C60-9BF9-A91F-97D3-4EBD0ABAFD51}"/>
              </a:ext>
            </a:extLst>
          </p:cNvPr>
          <p:cNvSpPr/>
          <p:nvPr/>
        </p:nvSpPr>
        <p:spPr>
          <a:xfrm>
            <a:off x="2825190" y="3232260"/>
            <a:ext cx="751102" cy="386977"/>
          </a:xfrm>
          <a:prstGeom prst="rect">
            <a:avLst/>
          </a:prstGeom>
          <a:pattFill prst="ltHorz">
            <a:fgClr>
              <a:schemeClr val="accent1"/>
            </a:fgClr>
            <a:bgClr>
              <a:schemeClr val="bg1"/>
            </a:bgClr>
          </a:pattFill>
          <a:ln w="25400">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207DCE2-822F-F833-FBD4-4570B240E4DF}"/>
              </a:ext>
            </a:extLst>
          </p:cNvPr>
          <p:cNvSpPr/>
          <p:nvPr/>
        </p:nvSpPr>
        <p:spPr>
          <a:xfrm>
            <a:off x="3951843" y="3223410"/>
            <a:ext cx="751102" cy="386977"/>
          </a:xfrm>
          <a:prstGeom prst="rect">
            <a:avLst/>
          </a:prstGeom>
          <a:pattFill prst="ltHorz">
            <a:fgClr>
              <a:schemeClr val="accent1"/>
            </a:fgClr>
            <a:bgClr>
              <a:schemeClr val="bg1"/>
            </a:bgClr>
          </a:pattFill>
          <a:ln w="25400">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ounded Rectangle 15">
            <a:extLst>
              <a:ext uri="{FF2B5EF4-FFF2-40B4-BE49-F238E27FC236}">
                <a16:creationId xmlns:a16="http://schemas.microsoft.com/office/drawing/2014/main" id="{1C4CC3FE-0E8B-74C9-1CC6-415B985B2BB9}"/>
              </a:ext>
            </a:extLst>
          </p:cNvPr>
          <p:cNvSpPr/>
          <p:nvPr/>
        </p:nvSpPr>
        <p:spPr>
          <a:xfrm>
            <a:off x="3626256" y="3232260"/>
            <a:ext cx="288975" cy="406467"/>
          </a:xfrm>
          <a:prstGeom prst="roundRect">
            <a:avLst/>
          </a:prstGeom>
          <a:pattFill prst="ltHorz">
            <a:fgClr>
              <a:schemeClr val="tx1"/>
            </a:fgClr>
            <a:bgClr>
              <a:schemeClr val="bg1"/>
            </a:bgClr>
          </a:patt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BA7349D9-9702-B90D-DEC7-44368D0DA2F7}"/>
              </a:ext>
            </a:extLst>
          </p:cNvPr>
          <p:cNvSpPr txBox="1">
            <a:spLocks noGrp="1" noRot="1" noMove="1" noResize="1" noEditPoints="1" noAdjustHandles="1" noChangeArrowheads="1" noChangeShapeType="1"/>
          </p:cNvSpPr>
          <p:nvPr/>
        </p:nvSpPr>
        <p:spPr>
          <a:xfrm>
            <a:off x="9500865" y="2945331"/>
            <a:ext cx="1468759" cy="923330"/>
          </a:xfrm>
          <a:prstGeom prst="rect">
            <a:avLst/>
          </a:prstGeom>
          <a:noFill/>
        </p:spPr>
        <p:txBody>
          <a:bodyPr wrap="square" rtlCol="0">
            <a:spAutoFit/>
          </a:bodyPr>
          <a:lstStyle/>
          <a:p>
            <a:pPr algn="ctr"/>
            <a:r>
              <a:rPr lang="en-US" dirty="0"/>
              <a:t>Twin-Axis</a:t>
            </a:r>
          </a:p>
          <a:p>
            <a:pPr algn="ctr"/>
            <a:endParaRPr lang="en-US" dirty="0"/>
          </a:p>
          <a:p>
            <a:pPr algn="ctr"/>
            <a:r>
              <a:rPr lang="en-US" dirty="0"/>
              <a:t>Quadrupoles</a:t>
            </a:r>
          </a:p>
        </p:txBody>
      </p:sp>
      <p:sp>
        <p:nvSpPr>
          <p:cNvPr id="12" name="TextBox 11">
            <a:extLst>
              <a:ext uri="{FF2B5EF4-FFF2-40B4-BE49-F238E27FC236}">
                <a16:creationId xmlns:a16="http://schemas.microsoft.com/office/drawing/2014/main" id="{05ABB8F3-9ED3-8185-5DC0-08C6C79E7610}"/>
              </a:ext>
            </a:extLst>
          </p:cNvPr>
          <p:cNvSpPr txBox="1">
            <a:spLocks noGrp="1" noRot="1" noMove="1" noResize="1" noEditPoints="1" noAdjustHandles="1" noChangeArrowheads="1" noChangeShapeType="1"/>
          </p:cNvSpPr>
          <p:nvPr/>
        </p:nvSpPr>
        <p:spPr>
          <a:xfrm>
            <a:off x="1277525" y="2828401"/>
            <a:ext cx="1140506" cy="1200329"/>
          </a:xfrm>
          <a:prstGeom prst="rect">
            <a:avLst/>
          </a:prstGeom>
          <a:noFill/>
        </p:spPr>
        <p:txBody>
          <a:bodyPr wrap="square" rtlCol="0">
            <a:spAutoFit/>
          </a:bodyPr>
          <a:lstStyle/>
          <a:p>
            <a:pPr algn="ctr"/>
            <a:r>
              <a:rPr lang="en-US" dirty="0"/>
              <a:t>Horizontal</a:t>
            </a:r>
          </a:p>
          <a:p>
            <a:pPr algn="ctr"/>
            <a:endParaRPr lang="en-US" dirty="0"/>
          </a:p>
          <a:p>
            <a:pPr algn="ctr"/>
            <a:endParaRPr lang="en-US" dirty="0"/>
          </a:p>
          <a:p>
            <a:pPr algn="ctr"/>
            <a:r>
              <a:rPr lang="en-US" dirty="0"/>
              <a:t>Bend</a:t>
            </a:r>
          </a:p>
        </p:txBody>
      </p:sp>
      <p:sp>
        <p:nvSpPr>
          <p:cNvPr id="2" name="Title 1">
            <a:extLst>
              <a:ext uri="{FF2B5EF4-FFF2-40B4-BE49-F238E27FC236}">
                <a16:creationId xmlns:a16="http://schemas.microsoft.com/office/drawing/2014/main" id="{739F918C-C5FE-97E8-1A78-F68C17F94150}"/>
              </a:ext>
            </a:extLst>
          </p:cNvPr>
          <p:cNvSpPr>
            <a:spLocks noGrp="1" noRot="1" noMove="1" noResize="1" noEditPoints="1" noAdjustHandles="1" noChangeArrowheads="1" noChangeShapeType="1"/>
          </p:cNvSpPr>
          <p:nvPr>
            <p:ph type="title"/>
          </p:nvPr>
        </p:nvSpPr>
        <p:spPr/>
        <p:txBody>
          <a:bodyPr/>
          <a:lstStyle/>
          <a:p>
            <a:r>
              <a:rPr lang="en-US" dirty="0"/>
              <a:t>The Linac-Chicane Interface</a:t>
            </a:r>
          </a:p>
        </p:txBody>
      </p:sp>
      <p:sp>
        <p:nvSpPr>
          <p:cNvPr id="3" name="Slide Number Placeholder 2">
            <a:extLst>
              <a:ext uri="{FF2B5EF4-FFF2-40B4-BE49-F238E27FC236}">
                <a16:creationId xmlns:a16="http://schemas.microsoft.com/office/drawing/2014/main" id="{BE3DE975-B118-B829-95A9-20AD281302AB}"/>
              </a:ext>
            </a:extLst>
          </p:cNvPr>
          <p:cNvSpPr>
            <a:spLocks noGrp="1" noRot="1" noMove="1" noResize="1" noEditPoints="1" noAdjustHandles="1" noChangeArrowheads="1" noChangeShapeType="1"/>
          </p:cNvSpPr>
          <p:nvPr>
            <p:ph type="sldNum" sz="quarter" idx="11"/>
          </p:nvPr>
        </p:nvSpPr>
        <p:spPr/>
        <p:txBody>
          <a:bodyPr/>
          <a:lstStyle/>
          <a:p>
            <a:fld id="{AB6DB490-BFBF-254D-A4B8-3EF9019ACE53}" type="slidenum">
              <a:rPr lang="en-US" smtClean="0"/>
              <a:t>30</a:t>
            </a:fld>
            <a:endParaRPr lang="en-US" dirty="0"/>
          </a:p>
        </p:txBody>
      </p:sp>
      <p:sp>
        <p:nvSpPr>
          <p:cNvPr id="4" name="Footer Placeholder 3">
            <a:extLst>
              <a:ext uri="{FF2B5EF4-FFF2-40B4-BE49-F238E27FC236}">
                <a16:creationId xmlns:a16="http://schemas.microsoft.com/office/drawing/2014/main" id="{1533D5CE-CDBA-479D-21FA-5484AF793B33}"/>
              </a:ext>
            </a:extLst>
          </p:cNvPr>
          <p:cNvSpPr>
            <a:spLocks noGrp="1" noRot="1" noMove="1" noResize="1" noEditPoints="1" noAdjustHandles="1" noChangeArrowheads="1" noChangeShapeType="1"/>
          </p:cNvSpPr>
          <p:nvPr>
            <p:ph type="ftr" sz="quarter" idx="3"/>
          </p:nvPr>
        </p:nvSpPr>
        <p:spPr/>
        <p:txBody>
          <a:bodyPr/>
          <a:lstStyle/>
          <a:p>
            <a:r>
              <a:rPr lang="en-US"/>
              <a:t>Ghost Collider April 2025</a:t>
            </a:r>
            <a:endParaRPr lang="en-US" dirty="0"/>
          </a:p>
        </p:txBody>
      </p:sp>
      <p:pic>
        <p:nvPicPr>
          <p:cNvPr id="5" name="Picture 4">
            <a:extLst>
              <a:ext uri="{FF2B5EF4-FFF2-40B4-BE49-F238E27FC236}">
                <a16:creationId xmlns:a16="http://schemas.microsoft.com/office/drawing/2014/main" id="{E06E4950-DAE8-ED60-2598-4B575416BE78}"/>
              </a:ext>
            </a:extLst>
          </p:cNvPr>
          <p:cNvPicPr>
            <a:picLocks noChangeAspect="1"/>
          </p:cNvPicPr>
          <p:nvPr/>
        </p:nvPicPr>
        <p:blipFill>
          <a:blip r:embed="rId2"/>
          <a:srcRect l="8686" t="2646" r="10275"/>
          <a:stretch/>
        </p:blipFill>
        <p:spPr>
          <a:xfrm flipV="1">
            <a:off x="367051" y="3328472"/>
            <a:ext cx="914400" cy="172028"/>
          </a:xfrm>
          <a:prstGeom prst="rect">
            <a:avLst/>
          </a:prstGeom>
        </p:spPr>
      </p:pic>
      <p:sp>
        <p:nvSpPr>
          <p:cNvPr id="15" name="Rounded Rectangle 14">
            <a:extLst>
              <a:ext uri="{FF2B5EF4-FFF2-40B4-BE49-F238E27FC236}">
                <a16:creationId xmlns:a16="http://schemas.microsoft.com/office/drawing/2014/main" id="{8E582A26-D037-C015-5E05-828E50681EFC}"/>
              </a:ext>
            </a:extLst>
          </p:cNvPr>
          <p:cNvSpPr>
            <a:spLocks noGrp="1" noRot="1" noMove="1" noResize="1" noEditPoints="1" noAdjustHandles="1" noChangeArrowheads="1" noChangeShapeType="1"/>
          </p:cNvSpPr>
          <p:nvPr/>
        </p:nvSpPr>
        <p:spPr>
          <a:xfrm>
            <a:off x="1554459" y="3213204"/>
            <a:ext cx="607375" cy="406467"/>
          </a:xfrm>
          <a:prstGeom prst="roundRect">
            <a:avLst/>
          </a:prstGeom>
          <a:pattFill prst="ltHorz">
            <a:fgClr>
              <a:schemeClr val="tx1"/>
            </a:fgClr>
            <a:bgClr>
              <a:schemeClr val="bg1"/>
            </a:bgClr>
          </a:patt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1271696E-B89B-4ADD-9B9B-FA2FA5A0CC89}"/>
              </a:ext>
            </a:extLst>
          </p:cNvPr>
          <p:cNvGrpSpPr>
            <a:grpSpLocks noGrp="1" noUngrp="1" noRot="1" noMove="1" noResize="1"/>
          </p:cNvGrpSpPr>
          <p:nvPr/>
        </p:nvGrpSpPr>
        <p:grpSpPr>
          <a:xfrm>
            <a:off x="650194" y="3222641"/>
            <a:ext cx="1828800" cy="1797056"/>
            <a:chOff x="840694" y="3292474"/>
            <a:chExt cx="914400" cy="1018399"/>
          </a:xfrm>
        </p:grpSpPr>
        <p:sp>
          <p:nvSpPr>
            <p:cNvPr id="9" name="Arc 8">
              <a:extLst>
                <a:ext uri="{FF2B5EF4-FFF2-40B4-BE49-F238E27FC236}">
                  <a16:creationId xmlns:a16="http://schemas.microsoft.com/office/drawing/2014/main" id="{C330E116-1318-CD39-C54E-B53D5197C6EB}"/>
                </a:ext>
              </a:extLst>
            </p:cNvPr>
            <p:cNvSpPr>
              <a:spLocks noGrp="1" noRot="1" noMove="1" noResize="1" noEditPoints="1" noAdjustHandles="1" noChangeArrowheads="1" noChangeShapeType="1"/>
            </p:cNvSpPr>
            <p:nvPr/>
          </p:nvSpPr>
          <p:spPr>
            <a:xfrm>
              <a:off x="840694" y="3292474"/>
              <a:ext cx="914400" cy="904876"/>
            </a:xfrm>
            <a:prstGeom prst="arc">
              <a:avLst>
                <a:gd name="adj1" fmla="val 16200000"/>
                <a:gd name="adj2" fmla="val 18900000"/>
              </a:avLst>
            </a:prstGeom>
            <a:noFill/>
            <a:ln>
              <a:solidFill>
                <a:srgbClr val="7030A0"/>
              </a:solidFill>
            </a:ln>
            <a:effectLst/>
            <a:scene3d>
              <a:camera prst="orthographicFront">
                <a:rot lat="10800000" lon="0" rev="0"/>
              </a:camera>
              <a:lightRig rig="threePt" dir="t"/>
            </a:scene3d>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0" name="Arc 9">
              <a:extLst>
                <a:ext uri="{FF2B5EF4-FFF2-40B4-BE49-F238E27FC236}">
                  <a16:creationId xmlns:a16="http://schemas.microsoft.com/office/drawing/2014/main" id="{62906474-5EEB-AB31-4F93-A2E5D61D7DCE}"/>
                </a:ext>
              </a:extLst>
            </p:cNvPr>
            <p:cNvSpPr>
              <a:spLocks noGrp="1" noRot="1" noMove="1" noResize="1" noEditPoints="1" noAdjustHandles="1" noChangeArrowheads="1" noChangeShapeType="1"/>
            </p:cNvSpPr>
            <p:nvPr/>
          </p:nvSpPr>
          <p:spPr>
            <a:xfrm>
              <a:off x="840694" y="3405997"/>
              <a:ext cx="914400" cy="904876"/>
            </a:xfrm>
            <a:prstGeom prst="arc">
              <a:avLst>
                <a:gd name="adj1" fmla="val 16200000"/>
                <a:gd name="adj2" fmla="val 18900000"/>
              </a:avLst>
            </a:prstGeom>
            <a:noFill/>
            <a:ln>
              <a:solidFill>
                <a:srgbClr val="7030A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
        <p:nvSpPr>
          <p:cNvPr id="14" name="TextBox 13">
            <a:extLst>
              <a:ext uri="{FF2B5EF4-FFF2-40B4-BE49-F238E27FC236}">
                <a16:creationId xmlns:a16="http://schemas.microsoft.com/office/drawing/2014/main" id="{C271C003-921E-A2B3-613B-6173DDFA7BB5}"/>
              </a:ext>
            </a:extLst>
          </p:cNvPr>
          <p:cNvSpPr txBox="1">
            <a:spLocks noGrp="1" noRot="1" noMove="1" noResize="1" noEditPoints="1" noAdjustHandles="1" noChangeArrowheads="1" noChangeShapeType="1"/>
          </p:cNvSpPr>
          <p:nvPr/>
        </p:nvSpPr>
        <p:spPr>
          <a:xfrm>
            <a:off x="306227" y="2965001"/>
            <a:ext cx="1055097" cy="369332"/>
          </a:xfrm>
          <a:prstGeom prst="rect">
            <a:avLst/>
          </a:prstGeom>
          <a:noFill/>
        </p:spPr>
        <p:txBody>
          <a:bodyPr wrap="none" rtlCol="0">
            <a:spAutoFit/>
          </a:bodyPr>
          <a:lstStyle/>
          <a:p>
            <a:r>
              <a:rPr lang="en-US" dirty="0">
                <a:solidFill>
                  <a:schemeClr val="bg1">
                    <a:lumMod val="50000"/>
                  </a:schemeClr>
                </a:solidFill>
              </a:rPr>
              <a:t>SRF Linac</a:t>
            </a:r>
          </a:p>
        </p:txBody>
      </p:sp>
      <p:cxnSp>
        <p:nvCxnSpPr>
          <p:cNvPr id="17" name="Straight Connector 16">
            <a:extLst>
              <a:ext uri="{FF2B5EF4-FFF2-40B4-BE49-F238E27FC236}">
                <a16:creationId xmlns:a16="http://schemas.microsoft.com/office/drawing/2014/main" id="{82ECC429-078E-3BC7-3F6E-230024BB4FB5}"/>
              </a:ext>
            </a:extLst>
          </p:cNvPr>
          <p:cNvCxnSpPr>
            <a:cxnSpLocks noGrp="1" noRot="1" noMove="1" noResize="1" noEditPoints="1" noAdjustHandles="1" noChangeArrowheads="1" noChangeShapeType="1"/>
          </p:cNvCxnSpPr>
          <p:nvPr/>
        </p:nvCxnSpPr>
        <p:spPr>
          <a:xfrm flipV="1">
            <a:off x="2161834" y="1628135"/>
            <a:ext cx="2320789" cy="1594506"/>
          </a:xfrm>
          <a:prstGeom prst="line">
            <a:avLst/>
          </a:prstGeom>
          <a:ln>
            <a:solidFill>
              <a:srgbClr val="7030A0"/>
            </a:solidFill>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19" name="Straight Connector 18">
            <a:extLst>
              <a:ext uri="{FF2B5EF4-FFF2-40B4-BE49-F238E27FC236}">
                <a16:creationId xmlns:a16="http://schemas.microsoft.com/office/drawing/2014/main" id="{452E1A24-F1F5-7523-8F7C-FB7ACA4D4DC7}"/>
              </a:ext>
            </a:extLst>
          </p:cNvPr>
          <p:cNvCxnSpPr>
            <a:cxnSpLocks noGrp="1" noRot="1" noMove="1" noResize="1" noEditPoints="1" noAdjustHandles="1" noChangeArrowheads="1" noChangeShapeType="1"/>
          </p:cNvCxnSpPr>
          <p:nvPr/>
        </p:nvCxnSpPr>
        <p:spPr>
          <a:xfrm>
            <a:off x="2156853" y="3613321"/>
            <a:ext cx="2174515" cy="1646680"/>
          </a:xfrm>
          <a:prstGeom prst="line">
            <a:avLst/>
          </a:prstGeom>
          <a:ln>
            <a:solidFill>
              <a:srgbClr val="7030A0"/>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25" name="Arc 24">
            <a:extLst>
              <a:ext uri="{FF2B5EF4-FFF2-40B4-BE49-F238E27FC236}">
                <a16:creationId xmlns:a16="http://schemas.microsoft.com/office/drawing/2014/main" id="{B54A82D2-10CB-42F7-9D77-9D422FA14181}"/>
              </a:ext>
            </a:extLst>
          </p:cNvPr>
          <p:cNvSpPr>
            <a:spLocks noGrp="1" noRot="1" noMove="1" noResize="1" noEditPoints="1" noAdjustHandles="1" noChangeArrowheads="1" noChangeShapeType="1"/>
          </p:cNvSpPr>
          <p:nvPr/>
        </p:nvSpPr>
        <p:spPr>
          <a:xfrm>
            <a:off x="-15485197" y="2200671"/>
            <a:ext cx="36576000" cy="18288000"/>
          </a:xfrm>
          <a:prstGeom prst="arc">
            <a:avLst>
              <a:gd name="adj1" fmla="val 16200000"/>
              <a:gd name="adj2" fmla="val 19139854"/>
            </a:avLst>
          </a:prstGeom>
          <a:ln>
            <a:solidFill>
              <a:srgbClr val="0432FF"/>
            </a:solidFill>
          </a:ln>
          <a:effectLst/>
          <a:scene3d>
            <a:camera prst="orthographicFront">
              <a:rot lat="10800000" lon="0" rev="0"/>
            </a:camera>
            <a:lightRig rig="threePt" dir="t"/>
          </a:scene3d>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srgbClr val="0432FF"/>
              </a:solidFill>
            </a:endParaRPr>
          </a:p>
        </p:txBody>
      </p:sp>
      <p:sp>
        <p:nvSpPr>
          <p:cNvPr id="23" name="Arc 22">
            <a:extLst>
              <a:ext uri="{FF2B5EF4-FFF2-40B4-BE49-F238E27FC236}">
                <a16:creationId xmlns:a16="http://schemas.microsoft.com/office/drawing/2014/main" id="{FA6260ED-12AE-9CA5-C3ED-E4F8EDB22F10}"/>
              </a:ext>
            </a:extLst>
          </p:cNvPr>
          <p:cNvSpPr>
            <a:spLocks noGrp="1" noRot="1" noMove="1" noResize="1" noEditPoints="1" noAdjustHandles="1" noChangeArrowheads="1" noChangeShapeType="1"/>
          </p:cNvSpPr>
          <p:nvPr/>
        </p:nvSpPr>
        <p:spPr>
          <a:xfrm>
            <a:off x="-15475678" y="3431942"/>
            <a:ext cx="36576000" cy="18288000"/>
          </a:xfrm>
          <a:prstGeom prst="arc">
            <a:avLst>
              <a:gd name="adj1" fmla="val 16200000"/>
              <a:gd name="adj2" fmla="val 19151264"/>
            </a:avLst>
          </a:prstGeom>
          <a:ln>
            <a:solidFill>
              <a:srgbClr val="0432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srgbClr val="FF0000"/>
              </a:solidFill>
            </a:endParaRPr>
          </a:p>
        </p:txBody>
      </p:sp>
      <p:cxnSp>
        <p:nvCxnSpPr>
          <p:cNvPr id="41" name="Straight Connector 40">
            <a:extLst>
              <a:ext uri="{FF2B5EF4-FFF2-40B4-BE49-F238E27FC236}">
                <a16:creationId xmlns:a16="http://schemas.microsoft.com/office/drawing/2014/main" id="{A056031E-C42A-F6C8-B908-15BC0988F0A0}"/>
              </a:ext>
            </a:extLst>
          </p:cNvPr>
          <p:cNvCxnSpPr>
            <a:cxnSpLocks/>
            <a:stCxn id="11" idx="3"/>
          </p:cNvCxnSpPr>
          <p:nvPr/>
        </p:nvCxnSpPr>
        <p:spPr>
          <a:xfrm flipV="1">
            <a:off x="4702945" y="3407511"/>
            <a:ext cx="7398568" cy="9388"/>
          </a:xfrm>
          <a:prstGeom prst="line">
            <a:avLst/>
          </a:prstGeom>
          <a:ln>
            <a:solidFill>
              <a:srgbClr val="FF2600"/>
            </a:solidFill>
          </a:ln>
          <a:effectLst/>
        </p:spPr>
        <p:style>
          <a:lnRef idx="2">
            <a:schemeClr val="accent1"/>
          </a:lnRef>
          <a:fillRef idx="0">
            <a:schemeClr val="accent1"/>
          </a:fillRef>
          <a:effectRef idx="1">
            <a:schemeClr val="accent1"/>
          </a:effectRef>
          <a:fontRef idx="minor">
            <a:schemeClr val="tx1"/>
          </a:fontRef>
        </p:style>
      </p:cxnSp>
      <p:grpSp>
        <p:nvGrpSpPr>
          <p:cNvPr id="77" name="Group 76">
            <a:extLst>
              <a:ext uri="{FF2B5EF4-FFF2-40B4-BE49-F238E27FC236}">
                <a16:creationId xmlns:a16="http://schemas.microsoft.com/office/drawing/2014/main" id="{F8A63F2F-A962-C1D0-0023-DE96C38A72AC}"/>
              </a:ext>
            </a:extLst>
          </p:cNvPr>
          <p:cNvGrpSpPr>
            <a:grpSpLocks noGrp="1" noUngrp="1" noRot="1" noMove="1" noResize="1"/>
          </p:cNvGrpSpPr>
          <p:nvPr/>
        </p:nvGrpSpPr>
        <p:grpSpPr>
          <a:xfrm rot="20259162">
            <a:off x="1986178" y="2287142"/>
            <a:ext cx="1468415" cy="707540"/>
            <a:chOff x="7946668" y="2405919"/>
            <a:chExt cx="1468415" cy="707540"/>
          </a:xfrm>
        </p:grpSpPr>
        <p:sp>
          <p:nvSpPr>
            <p:cNvPr id="51" name="TextBox 50">
              <a:extLst>
                <a:ext uri="{FF2B5EF4-FFF2-40B4-BE49-F238E27FC236}">
                  <a16:creationId xmlns:a16="http://schemas.microsoft.com/office/drawing/2014/main" id="{2E46E319-2F2B-B32E-46CF-AAF45797E8C1}"/>
                </a:ext>
              </a:extLst>
            </p:cNvPr>
            <p:cNvSpPr txBox="1">
              <a:spLocks noGrp="1" noRot="1" noMove="1" noResize="1" noEditPoints="1" noAdjustHandles="1" noChangeArrowheads="1" noChangeShapeType="1"/>
            </p:cNvSpPr>
            <p:nvPr/>
          </p:nvSpPr>
          <p:spPr>
            <a:xfrm rot="20982393">
              <a:off x="7946668" y="2405919"/>
              <a:ext cx="1468415" cy="369332"/>
            </a:xfrm>
            <a:prstGeom prst="rect">
              <a:avLst/>
            </a:prstGeom>
            <a:noFill/>
          </p:spPr>
          <p:txBody>
            <a:bodyPr wrap="none" rtlCol="0">
              <a:spAutoFit/>
            </a:bodyPr>
            <a:lstStyle/>
            <a:p>
              <a:pPr algn="ctr"/>
              <a:r>
                <a:rPr lang="en-US" dirty="0">
                  <a:solidFill>
                    <a:srgbClr val="00B050"/>
                  </a:solidFill>
                </a:rPr>
                <a:t>RF Separators</a:t>
              </a:r>
            </a:p>
          </p:txBody>
        </p:sp>
        <p:pic>
          <p:nvPicPr>
            <p:cNvPr id="57" name="Picture 56">
              <a:extLst>
                <a:ext uri="{FF2B5EF4-FFF2-40B4-BE49-F238E27FC236}">
                  <a16:creationId xmlns:a16="http://schemas.microsoft.com/office/drawing/2014/main" id="{9BBF4577-1E3D-210F-DBC4-6F9852B72935}"/>
                </a:ext>
              </a:extLst>
            </p:cNvPr>
            <p:cNvPicPr>
              <a:picLocks noGrp="1" noRot="1" noChangeAspect="1" noMove="1" noResize="1" noEditPoints="1" noAdjustHandles="1" noChangeArrowheads="1" noChangeShapeType="1" noCrop="1"/>
            </p:cNvPicPr>
            <p:nvPr/>
          </p:nvPicPr>
          <p:blipFill>
            <a:blip r:embed="rId3"/>
            <a:stretch>
              <a:fillRect/>
            </a:stretch>
          </p:blipFill>
          <p:spPr>
            <a:xfrm rot="21014332">
              <a:off x="8865947" y="2729970"/>
              <a:ext cx="290464" cy="290464"/>
            </a:xfrm>
            <a:prstGeom prst="rect">
              <a:avLst/>
            </a:prstGeom>
          </p:spPr>
        </p:pic>
        <p:sp>
          <p:nvSpPr>
            <p:cNvPr id="52" name="TextBox 51">
              <a:extLst>
                <a:ext uri="{FF2B5EF4-FFF2-40B4-BE49-F238E27FC236}">
                  <a16:creationId xmlns:a16="http://schemas.microsoft.com/office/drawing/2014/main" id="{885358E6-42CF-1CB0-C3FC-E70EAD1DF260}"/>
                </a:ext>
              </a:extLst>
            </p:cNvPr>
            <p:cNvSpPr txBox="1">
              <a:spLocks noGrp="1" noRot="1" noMove="1" noResize="1" noEditPoints="1" noAdjustHandles="1" noChangeArrowheads="1" noChangeShapeType="1"/>
            </p:cNvSpPr>
            <p:nvPr/>
          </p:nvSpPr>
          <p:spPr>
            <a:xfrm rot="21018770">
              <a:off x="8864644" y="2716059"/>
              <a:ext cx="290464" cy="307777"/>
            </a:xfrm>
            <a:prstGeom prst="rect">
              <a:avLst/>
            </a:prstGeom>
            <a:noFill/>
          </p:spPr>
          <p:txBody>
            <a:bodyPr wrap="none" rtlCol="0">
              <a:spAutoFit/>
            </a:bodyPr>
            <a:lstStyle/>
            <a:p>
              <a:r>
                <a:rPr lang="en-US" sz="1400" dirty="0"/>
                <a:t>V</a:t>
              </a:r>
            </a:p>
          </p:txBody>
        </p:sp>
        <p:pic>
          <p:nvPicPr>
            <p:cNvPr id="56" name="Picture 55">
              <a:extLst>
                <a:ext uri="{FF2B5EF4-FFF2-40B4-BE49-F238E27FC236}">
                  <a16:creationId xmlns:a16="http://schemas.microsoft.com/office/drawing/2014/main" id="{862F6723-0CB1-97EC-170B-98B6F5E03C14}"/>
                </a:ext>
              </a:extLst>
            </p:cNvPr>
            <p:cNvPicPr>
              <a:picLocks noGrp="1" noRot="1" noChangeAspect="1" noMove="1" noResize="1" noEditPoints="1" noAdjustHandles="1" noChangeArrowheads="1" noChangeShapeType="1" noCrop="1"/>
            </p:cNvPicPr>
            <p:nvPr/>
          </p:nvPicPr>
          <p:blipFill>
            <a:blip r:embed="rId3"/>
            <a:stretch>
              <a:fillRect/>
            </a:stretch>
          </p:blipFill>
          <p:spPr>
            <a:xfrm rot="20942196">
              <a:off x="8347002" y="2819990"/>
              <a:ext cx="290464" cy="290464"/>
            </a:xfrm>
            <a:prstGeom prst="rect">
              <a:avLst/>
            </a:prstGeom>
          </p:spPr>
        </p:pic>
        <p:sp>
          <p:nvSpPr>
            <p:cNvPr id="53" name="TextBox 52">
              <a:extLst>
                <a:ext uri="{FF2B5EF4-FFF2-40B4-BE49-F238E27FC236}">
                  <a16:creationId xmlns:a16="http://schemas.microsoft.com/office/drawing/2014/main" id="{3354809B-9414-3984-1586-EF7C37101926}"/>
                </a:ext>
              </a:extLst>
            </p:cNvPr>
            <p:cNvSpPr txBox="1">
              <a:spLocks noGrp="1" noRot="1" noMove="1" noResize="1" noEditPoints="1" noAdjustHandles="1" noChangeArrowheads="1" noChangeShapeType="1"/>
            </p:cNvSpPr>
            <p:nvPr/>
          </p:nvSpPr>
          <p:spPr>
            <a:xfrm rot="21020213">
              <a:off x="8355241" y="2805682"/>
              <a:ext cx="301946" cy="307777"/>
            </a:xfrm>
            <a:prstGeom prst="rect">
              <a:avLst/>
            </a:prstGeom>
            <a:noFill/>
          </p:spPr>
          <p:txBody>
            <a:bodyPr wrap="square" rtlCol="0">
              <a:spAutoFit/>
            </a:bodyPr>
            <a:lstStyle/>
            <a:p>
              <a:r>
                <a:rPr lang="en-US" sz="1400" dirty="0"/>
                <a:t>H</a:t>
              </a:r>
            </a:p>
          </p:txBody>
        </p:sp>
      </p:grpSp>
      <p:grpSp>
        <p:nvGrpSpPr>
          <p:cNvPr id="78" name="Group 77">
            <a:extLst>
              <a:ext uri="{FF2B5EF4-FFF2-40B4-BE49-F238E27FC236}">
                <a16:creationId xmlns:a16="http://schemas.microsoft.com/office/drawing/2014/main" id="{4A711BC2-6DEC-9D0E-198F-1EE681490D76}"/>
              </a:ext>
            </a:extLst>
          </p:cNvPr>
          <p:cNvGrpSpPr>
            <a:grpSpLocks noGrp="1" noUngrp="1" noRot="1" noMove="1" noResize="1"/>
          </p:cNvGrpSpPr>
          <p:nvPr/>
        </p:nvGrpSpPr>
        <p:grpSpPr>
          <a:xfrm rot="1730505">
            <a:off x="1900633" y="3836872"/>
            <a:ext cx="1468415" cy="702651"/>
            <a:chOff x="8000742" y="3729745"/>
            <a:chExt cx="1468415" cy="702651"/>
          </a:xfrm>
        </p:grpSpPr>
        <p:pic>
          <p:nvPicPr>
            <p:cNvPr id="58" name="Picture 57">
              <a:extLst>
                <a:ext uri="{FF2B5EF4-FFF2-40B4-BE49-F238E27FC236}">
                  <a16:creationId xmlns:a16="http://schemas.microsoft.com/office/drawing/2014/main" id="{E79C510D-CF5E-08CF-D673-24F37D4635B3}"/>
                </a:ext>
              </a:extLst>
            </p:cNvPr>
            <p:cNvPicPr>
              <a:picLocks noGrp="1" noRot="1" noChangeAspect="1" noMove="1" noResize="1" noEditPoints="1" noAdjustHandles="1" noChangeArrowheads="1" noChangeShapeType="1" noCrop="1"/>
            </p:cNvPicPr>
            <p:nvPr/>
          </p:nvPicPr>
          <p:blipFill>
            <a:blip r:embed="rId3"/>
            <a:stretch>
              <a:fillRect/>
            </a:stretch>
          </p:blipFill>
          <p:spPr>
            <a:xfrm rot="563783">
              <a:off x="8375968" y="3744905"/>
              <a:ext cx="290464" cy="290464"/>
            </a:xfrm>
            <a:prstGeom prst="rect">
              <a:avLst/>
            </a:prstGeom>
          </p:spPr>
        </p:pic>
        <p:pic>
          <p:nvPicPr>
            <p:cNvPr id="59" name="Picture 58">
              <a:extLst>
                <a:ext uri="{FF2B5EF4-FFF2-40B4-BE49-F238E27FC236}">
                  <a16:creationId xmlns:a16="http://schemas.microsoft.com/office/drawing/2014/main" id="{AF4089F1-E68F-C322-8579-917B04DC7097}"/>
                </a:ext>
              </a:extLst>
            </p:cNvPr>
            <p:cNvPicPr>
              <a:picLocks noGrp="1" noRot="1" noChangeAspect="1" noMove="1" noResize="1" noEditPoints="1" noAdjustHandles="1" noChangeArrowheads="1" noChangeShapeType="1" noCrop="1"/>
            </p:cNvPicPr>
            <p:nvPr/>
          </p:nvPicPr>
          <p:blipFill>
            <a:blip r:embed="rId3"/>
            <a:stretch>
              <a:fillRect/>
            </a:stretch>
          </p:blipFill>
          <p:spPr>
            <a:xfrm rot="602326">
              <a:off x="8906265" y="3837189"/>
              <a:ext cx="290464" cy="290464"/>
            </a:xfrm>
            <a:prstGeom prst="rect">
              <a:avLst/>
            </a:prstGeom>
          </p:spPr>
        </p:pic>
        <p:sp>
          <p:nvSpPr>
            <p:cNvPr id="60" name="TextBox 59">
              <a:extLst>
                <a:ext uri="{FF2B5EF4-FFF2-40B4-BE49-F238E27FC236}">
                  <a16:creationId xmlns:a16="http://schemas.microsoft.com/office/drawing/2014/main" id="{E7EAE876-0948-054D-B316-CE0E33463FDE}"/>
                </a:ext>
              </a:extLst>
            </p:cNvPr>
            <p:cNvSpPr txBox="1">
              <a:spLocks noGrp="1" noRot="1" noMove="1" noResize="1" noEditPoints="1" noAdjustHandles="1" noChangeArrowheads="1" noChangeShapeType="1"/>
            </p:cNvSpPr>
            <p:nvPr/>
          </p:nvSpPr>
          <p:spPr>
            <a:xfrm rot="622076">
              <a:off x="8000742" y="4063064"/>
              <a:ext cx="1468415" cy="369332"/>
            </a:xfrm>
            <a:prstGeom prst="rect">
              <a:avLst/>
            </a:prstGeom>
            <a:noFill/>
          </p:spPr>
          <p:txBody>
            <a:bodyPr wrap="none" rtlCol="0">
              <a:spAutoFit/>
            </a:bodyPr>
            <a:lstStyle/>
            <a:p>
              <a:pPr algn="ctr"/>
              <a:r>
                <a:rPr lang="en-US" dirty="0">
                  <a:solidFill>
                    <a:srgbClr val="00B050"/>
                  </a:solidFill>
                </a:rPr>
                <a:t>RF Separators</a:t>
              </a:r>
            </a:p>
          </p:txBody>
        </p:sp>
        <p:sp>
          <p:nvSpPr>
            <p:cNvPr id="55" name="TextBox 54">
              <a:extLst>
                <a:ext uri="{FF2B5EF4-FFF2-40B4-BE49-F238E27FC236}">
                  <a16:creationId xmlns:a16="http://schemas.microsoft.com/office/drawing/2014/main" id="{5ABCA1B5-16FE-0488-E264-82F4247FFBEA}"/>
                </a:ext>
              </a:extLst>
            </p:cNvPr>
            <p:cNvSpPr txBox="1">
              <a:spLocks noGrp="1" noRot="1" noMove="1" noResize="1" noEditPoints="1" noAdjustHandles="1" noChangeArrowheads="1" noChangeShapeType="1"/>
            </p:cNvSpPr>
            <p:nvPr/>
          </p:nvSpPr>
          <p:spPr>
            <a:xfrm rot="496321">
              <a:off x="8365717" y="3729745"/>
              <a:ext cx="301946" cy="307777"/>
            </a:xfrm>
            <a:prstGeom prst="rect">
              <a:avLst/>
            </a:prstGeom>
            <a:noFill/>
          </p:spPr>
          <p:txBody>
            <a:bodyPr wrap="square" rtlCol="0">
              <a:spAutoFit/>
            </a:bodyPr>
            <a:lstStyle/>
            <a:p>
              <a:r>
                <a:rPr lang="en-US" sz="1400" dirty="0"/>
                <a:t>H</a:t>
              </a:r>
            </a:p>
          </p:txBody>
        </p:sp>
        <p:sp>
          <p:nvSpPr>
            <p:cNvPr id="54" name="TextBox 53">
              <a:extLst>
                <a:ext uri="{FF2B5EF4-FFF2-40B4-BE49-F238E27FC236}">
                  <a16:creationId xmlns:a16="http://schemas.microsoft.com/office/drawing/2014/main" id="{E668EFDB-E65C-BBB5-693F-1A588C721171}"/>
                </a:ext>
              </a:extLst>
            </p:cNvPr>
            <p:cNvSpPr txBox="1">
              <a:spLocks noGrp="1" noRot="1" noMove="1" noResize="1" noEditPoints="1" noAdjustHandles="1" noChangeArrowheads="1" noChangeShapeType="1"/>
            </p:cNvSpPr>
            <p:nvPr/>
          </p:nvSpPr>
          <p:spPr>
            <a:xfrm rot="494757">
              <a:off x="8910227" y="3824041"/>
              <a:ext cx="290464" cy="307777"/>
            </a:xfrm>
            <a:prstGeom prst="rect">
              <a:avLst/>
            </a:prstGeom>
            <a:noFill/>
          </p:spPr>
          <p:txBody>
            <a:bodyPr wrap="none" rtlCol="0">
              <a:spAutoFit/>
            </a:bodyPr>
            <a:lstStyle/>
            <a:p>
              <a:r>
                <a:rPr lang="en-US" sz="1400" dirty="0"/>
                <a:t>V</a:t>
              </a:r>
            </a:p>
          </p:txBody>
        </p:sp>
      </p:grpSp>
      <p:sp>
        <p:nvSpPr>
          <p:cNvPr id="61" name="Oval 60">
            <a:extLst>
              <a:ext uri="{FF2B5EF4-FFF2-40B4-BE49-F238E27FC236}">
                <a16:creationId xmlns:a16="http://schemas.microsoft.com/office/drawing/2014/main" id="{D9472B1A-6C68-0CBB-3DD2-807A60DA3C75}"/>
              </a:ext>
            </a:extLst>
          </p:cNvPr>
          <p:cNvSpPr>
            <a:spLocks noGrp="1" noRot="1" noChangeAspect="1" noMove="1" noResize="1" noEditPoints="1" noAdjustHandles="1" noChangeArrowheads="1" noChangeShapeType="1"/>
          </p:cNvSpPr>
          <p:nvPr/>
        </p:nvSpPr>
        <p:spPr>
          <a:xfrm>
            <a:off x="10392321" y="1855143"/>
            <a:ext cx="548640" cy="548640"/>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dirty="0"/>
          </a:p>
        </p:txBody>
      </p:sp>
      <p:sp>
        <p:nvSpPr>
          <p:cNvPr id="62" name="TextBox 50">
            <a:extLst>
              <a:ext uri="{FF2B5EF4-FFF2-40B4-BE49-F238E27FC236}">
                <a16:creationId xmlns:a16="http://schemas.microsoft.com/office/drawing/2014/main" id="{14FF5854-799E-5ED0-8392-8209A5D2FCD0}"/>
              </a:ext>
            </a:extLst>
          </p:cNvPr>
          <p:cNvSpPr txBox="1">
            <a:spLocks noGrp="1" noRot="1" noMove="1" noResize="1" noEditPoints="1" noAdjustHandles="1" noChangeArrowheads="1" noChangeShapeType="1"/>
          </p:cNvSpPr>
          <p:nvPr/>
        </p:nvSpPr>
        <p:spPr>
          <a:xfrm>
            <a:off x="10401840" y="1946421"/>
            <a:ext cx="567784" cy="369332"/>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rgbClr val="0432FF"/>
                </a:solidFill>
              </a:rPr>
              <a:t>p →</a:t>
            </a:r>
          </a:p>
        </p:txBody>
      </p:sp>
      <p:sp>
        <p:nvSpPr>
          <p:cNvPr id="63" name="Oval 62">
            <a:extLst>
              <a:ext uri="{FF2B5EF4-FFF2-40B4-BE49-F238E27FC236}">
                <a16:creationId xmlns:a16="http://schemas.microsoft.com/office/drawing/2014/main" id="{D4A402B8-AB58-FF94-2683-15B8227B9270}"/>
              </a:ext>
            </a:extLst>
          </p:cNvPr>
          <p:cNvSpPr>
            <a:spLocks noGrp="1" noRot="1" noMove="1" noResize="1" noEditPoints="1" noAdjustHandles="1" noChangeArrowheads="1" noChangeShapeType="1"/>
          </p:cNvSpPr>
          <p:nvPr/>
        </p:nvSpPr>
        <p:spPr>
          <a:xfrm>
            <a:off x="10983595" y="3544182"/>
            <a:ext cx="548640" cy="548640"/>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dirty="0"/>
          </a:p>
        </p:txBody>
      </p:sp>
      <p:sp>
        <p:nvSpPr>
          <p:cNvPr id="64" name="TextBox 42">
            <a:extLst>
              <a:ext uri="{FF2B5EF4-FFF2-40B4-BE49-F238E27FC236}">
                <a16:creationId xmlns:a16="http://schemas.microsoft.com/office/drawing/2014/main" id="{4DE52376-BF9B-F447-B419-217C88DFE68E}"/>
              </a:ext>
            </a:extLst>
          </p:cNvPr>
          <p:cNvSpPr txBox="1">
            <a:spLocks noGrp="1" noRot="1" noMove="1" noResize="1" noEditPoints="1" noAdjustHandles="1" noChangeArrowheads="1" noChangeShapeType="1"/>
          </p:cNvSpPr>
          <p:nvPr/>
        </p:nvSpPr>
        <p:spPr>
          <a:xfrm>
            <a:off x="10977229" y="3610387"/>
            <a:ext cx="561372" cy="369332"/>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rgbClr val="FF0000"/>
                </a:solidFill>
              </a:rPr>
              <a:t>← e</a:t>
            </a:r>
          </a:p>
        </p:txBody>
      </p:sp>
      <p:sp>
        <p:nvSpPr>
          <p:cNvPr id="65" name="Oval 64">
            <a:extLst>
              <a:ext uri="{FF2B5EF4-FFF2-40B4-BE49-F238E27FC236}">
                <a16:creationId xmlns:a16="http://schemas.microsoft.com/office/drawing/2014/main" id="{533CCE50-E019-A798-C669-BCEE2BAE34CF}"/>
              </a:ext>
            </a:extLst>
          </p:cNvPr>
          <p:cNvSpPr>
            <a:spLocks noGrp="1" noRot="1" noChangeAspect="1" noMove="1" noResize="1" noEditPoints="1" noAdjustHandles="1" noChangeArrowheads="1" noChangeShapeType="1"/>
          </p:cNvSpPr>
          <p:nvPr/>
        </p:nvSpPr>
        <p:spPr>
          <a:xfrm>
            <a:off x="10976658" y="2707450"/>
            <a:ext cx="548640" cy="548018"/>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dirty="0"/>
          </a:p>
        </p:txBody>
      </p:sp>
      <p:sp>
        <p:nvSpPr>
          <p:cNvPr id="66" name="TextBox 42">
            <a:extLst>
              <a:ext uri="{FF2B5EF4-FFF2-40B4-BE49-F238E27FC236}">
                <a16:creationId xmlns:a16="http://schemas.microsoft.com/office/drawing/2014/main" id="{7DBB8E8F-655A-474C-D444-67DD2AB6F8E6}"/>
              </a:ext>
            </a:extLst>
          </p:cNvPr>
          <p:cNvSpPr txBox="1">
            <a:spLocks noGrp="1" noRot="1" noMove="1" noResize="1" noEditPoints="1" noAdjustHandles="1" noChangeArrowheads="1" noChangeShapeType="1"/>
          </p:cNvSpPr>
          <p:nvPr/>
        </p:nvSpPr>
        <p:spPr>
          <a:xfrm>
            <a:off x="10977229" y="2798172"/>
            <a:ext cx="561372" cy="369332"/>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rgbClr val="FF0000"/>
                </a:solidFill>
              </a:rPr>
              <a:t>e →</a:t>
            </a:r>
          </a:p>
        </p:txBody>
      </p:sp>
      <p:sp>
        <p:nvSpPr>
          <p:cNvPr id="67" name="Oval 66">
            <a:extLst>
              <a:ext uri="{FF2B5EF4-FFF2-40B4-BE49-F238E27FC236}">
                <a16:creationId xmlns:a16="http://schemas.microsoft.com/office/drawing/2014/main" id="{E8F25C72-FC4A-D83A-310A-BFF40BF89762}"/>
              </a:ext>
            </a:extLst>
          </p:cNvPr>
          <p:cNvSpPr>
            <a:spLocks noGrp="1" noRot="1" noMove="1" noResize="1" noEditPoints="1" noAdjustHandles="1" noChangeArrowheads="1" noChangeShapeType="1"/>
          </p:cNvSpPr>
          <p:nvPr/>
        </p:nvSpPr>
        <p:spPr>
          <a:xfrm>
            <a:off x="10412375" y="4428229"/>
            <a:ext cx="521606" cy="515947"/>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dirty="0"/>
          </a:p>
        </p:txBody>
      </p:sp>
      <p:sp>
        <p:nvSpPr>
          <p:cNvPr id="68" name="TextBox 42">
            <a:extLst>
              <a:ext uri="{FF2B5EF4-FFF2-40B4-BE49-F238E27FC236}">
                <a16:creationId xmlns:a16="http://schemas.microsoft.com/office/drawing/2014/main" id="{06DA4DE6-F32D-FDA7-8406-29B2507EDC1F}"/>
              </a:ext>
            </a:extLst>
          </p:cNvPr>
          <p:cNvSpPr txBox="1">
            <a:spLocks noGrp="1" noRot="1" noMove="1" noResize="1" noEditPoints="1" noAdjustHandles="1" noChangeArrowheads="1" noChangeShapeType="1"/>
          </p:cNvSpPr>
          <p:nvPr/>
        </p:nvSpPr>
        <p:spPr>
          <a:xfrm>
            <a:off x="10392321" y="4507506"/>
            <a:ext cx="567784" cy="369332"/>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rgbClr val="0432FF"/>
                </a:solidFill>
              </a:rPr>
              <a:t>← p</a:t>
            </a:r>
          </a:p>
        </p:txBody>
      </p:sp>
      <p:sp>
        <p:nvSpPr>
          <p:cNvPr id="71" name="Oval 70">
            <a:extLst>
              <a:ext uri="{FF2B5EF4-FFF2-40B4-BE49-F238E27FC236}">
                <a16:creationId xmlns:a16="http://schemas.microsoft.com/office/drawing/2014/main" id="{AA599193-2F6B-F15B-344C-9B94399D540F}"/>
              </a:ext>
            </a:extLst>
          </p:cNvPr>
          <p:cNvSpPr>
            <a:spLocks noGrp="1" noRot="1" noMove="1" noResize="1" noEditPoints="1" noAdjustHandles="1" noChangeArrowheads="1" noChangeShapeType="1"/>
          </p:cNvSpPr>
          <p:nvPr/>
        </p:nvSpPr>
        <p:spPr>
          <a:xfrm>
            <a:off x="3025187" y="1449862"/>
            <a:ext cx="736052" cy="734130"/>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dirty="0"/>
          </a:p>
        </p:txBody>
      </p:sp>
      <p:sp>
        <p:nvSpPr>
          <p:cNvPr id="72" name="TextBox 50">
            <a:extLst>
              <a:ext uri="{FF2B5EF4-FFF2-40B4-BE49-F238E27FC236}">
                <a16:creationId xmlns:a16="http://schemas.microsoft.com/office/drawing/2014/main" id="{A8364159-80A6-A666-4902-B32C23234E16}"/>
              </a:ext>
            </a:extLst>
          </p:cNvPr>
          <p:cNvSpPr txBox="1">
            <a:spLocks noGrp="1" noRot="1" noMove="1" noResize="1" noEditPoints="1" noAdjustHandles="1" noChangeArrowheads="1" noChangeShapeType="1"/>
          </p:cNvSpPr>
          <p:nvPr/>
        </p:nvSpPr>
        <p:spPr>
          <a:xfrm>
            <a:off x="3076622" y="1488472"/>
            <a:ext cx="567784" cy="646331"/>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rgbClr val="0432FF"/>
                </a:solidFill>
              </a:rPr>
              <a:t>p →</a:t>
            </a:r>
          </a:p>
          <a:p>
            <a:r>
              <a:rPr lang="en-US" dirty="0">
                <a:solidFill>
                  <a:srgbClr val="FF0000"/>
                </a:solidFill>
              </a:rPr>
              <a:t>← e</a:t>
            </a:r>
          </a:p>
        </p:txBody>
      </p:sp>
      <p:sp>
        <p:nvSpPr>
          <p:cNvPr id="73" name="Oval 72">
            <a:extLst>
              <a:ext uri="{FF2B5EF4-FFF2-40B4-BE49-F238E27FC236}">
                <a16:creationId xmlns:a16="http://schemas.microsoft.com/office/drawing/2014/main" id="{ABD06CE0-0F0B-9672-A814-4840F910150E}"/>
              </a:ext>
            </a:extLst>
          </p:cNvPr>
          <p:cNvSpPr>
            <a:spLocks noGrp="1" noRot="1" noMove="1" noResize="1" noEditPoints="1" noAdjustHandles="1" noChangeArrowheads="1" noChangeShapeType="1"/>
          </p:cNvSpPr>
          <p:nvPr/>
        </p:nvSpPr>
        <p:spPr>
          <a:xfrm>
            <a:off x="3102517" y="4824419"/>
            <a:ext cx="736052" cy="734130"/>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dirty="0"/>
          </a:p>
        </p:txBody>
      </p:sp>
      <p:sp>
        <p:nvSpPr>
          <p:cNvPr id="74" name="TextBox 42">
            <a:extLst>
              <a:ext uri="{FF2B5EF4-FFF2-40B4-BE49-F238E27FC236}">
                <a16:creationId xmlns:a16="http://schemas.microsoft.com/office/drawing/2014/main" id="{98FB1B93-2991-935D-EB58-806FA5D7D07A}"/>
              </a:ext>
            </a:extLst>
          </p:cNvPr>
          <p:cNvSpPr txBox="1">
            <a:spLocks noGrp="1" noRot="1" noMove="1" noResize="1" noEditPoints="1" noAdjustHandles="1" noChangeArrowheads="1" noChangeShapeType="1"/>
          </p:cNvSpPr>
          <p:nvPr/>
        </p:nvSpPr>
        <p:spPr>
          <a:xfrm>
            <a:off x="3140583" y="4869510"/>
            <a:ext cx="567784" cy="646331"/>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rgbClr val="FF0000"/>
                </a:solidFill>
              </a:rPr>
              <a:t>e →</a:t>
            </a:r>
          </a:p>
          <a:p>
            <a:r>
              <a:rPr lang="en-US" dirty="0">
                <a:solidFill>
                  <a:srgbClr val="0432FF"/>
                </a:solidFill>
              </a:rPr>
              <a:t>← p</a:t>
            </a:r>
          </a:p>
        </p:txBody>
      </p:sp>
      <p:sp>
        <p:nvSpPr>
          <p:cNvPr id="75" name="TextBox 74">
            <a:extLst>
              <a:ext uri="{FF2B5EF4-FFF2-40B4-BE49-F238E27FC236}">
                <a16:creationId xmlns:a16="http://schemas.microsoft.com/office/drawing/2014/main" id="{002D2D5B-5175-C4A3-33FA-6805737F37D1}"/>
              </a:ext>
            </a:extLst>
          </p:cNvPr>
          <p:cNvSpPr txBox="1">
            <a:spLocks noGrp="1" noRot="1" noMove="1" noResize="1" noEditPoints="1" noAdjustHandles="1" noChangeArrowheads="1" noChangeShapeType="1"/>
          </p:cNvSpPr>
          <p:nvPr/>
        </p:nvSpPr>
        <p:spPr>
          <a:xfrm>
            <a:off x="4427961" y="1337013"/>
            <a:ext cx="2726708" cy="646331"/>
          </a:xfrm>
          <a:prstGeom prst="rect">
            <a:avLst/>
          </a:prstGeom>
          <a:noFill/>
        </p:spPr>
        <p:txBody>
          <a:bodyPr wrap="none" rtlCol="0">
            <a:spAutoFit/>
          </a:bodyPr>
          <a:lstStyle/>
          <a:p>
            <a:r>
              <a:rPr lang="en-US" dirty="0"/>
              <a:t>To Positron Damping Ring</a:t>
            </a:r>
          </a:p>
          <a:p>
            <a:r>
              <a:rPr lang="en-US" dirty="0"/>
              <a:t>From Electron Storage Ring</a:t>
            </a:r>
          </a:p>
        </p:txBody>
      </p:sp>
      <p:sp>
        <p:nvSpPr>
          <p:cNvPr id="76" name="TextBox 75">
            <a:extLst>
              <a:ext uri="{FF2B5EF4-FFF2-40B4-BE49-F238E27FC236}">
                <a16:creationId xmlns:a16="http://schemas.microsoft.com/office/drawing/2014/main" id="{A18C60C9-F46D-C2F4-4D64-D7887057E330}"/>
              </a:ext>
            </a:extLst>
          </p:cNvPr>
          <p:cNvSpPr txBox="1">
            <a:spLocks noGrp="1" noRot="1" noMove="1" noResize="1" noEditPoints="1" noAdjustHandles="1" noChangeArrowheads="1" noChangeShapeType="1"/>
          </p:cNvSpPr>
          <p:nvPr/>
        </p:nvSpPr>
        <p:spPr>
          <a:xfrm>
            <a:off x="4331368" y="4937075"/>
            <a:ext cx="2726900" cy="646331"/>
          </a:xfrm>
          <a:prstGeom prst="rect">
            <a:avLst/>
          </a:prstGeom>
          <a:noFill/>
        </p:spPr>
        <p:txBody>
          <a:bodyPr wrap="none" rtlCol="0">
            <a:spAutoFit/>
          </a:bodyPr>
          <a:lstStyle/>
          <a:p>
            <a:r>
              <a:rPr lang="en-US" dirty="0"/>
              <a:t>To Electron Damping Ring</a:t>
            </a:r>
          </a:p>
          <a:p>
            <a:r>
              <a:rPr lang="en-US" dirty="0"/>
              <a:t>From Positron Storage Ring</a:t>
            </a:r>
          </a:p>
        </p:txBody>
      </p:sp>
      <p:cxnSp>
        <p:nvCxnSpPr>
          <p:cNvPr id="8" name="Straight Connector 7">
            <a:extLst>
              <a:ext uri="{FF2B5EF4-FFF2-40B4-BE49-F238E27FC236}">
                <a16:creationId xmlns:a16="http://schemas.microsoft.com/office/drawing/2014/main" id="{98AA010E-6CB4-C843-BF7A-19FB294D39DF}"/>
              </a:ext>
            </a:extLst>
          </p:cNvPr>
          <p:cNvCxnSpPr>
            <a:cxnSpLocks/>
          </p:cNvCxnSpPr>
          <p:nvPr/>
        </p:nvCxnSpPr>
        <p:spPr>
          <a:xfrm flipH="1">
            <a:off x="50800" y="3414486"/>
            <a:ext cx="2774389" cy="0"/>
          </a:xfrm>
          <a:prstGeom prst="line">
            <a:avLst/>
          </a:prstGeom>
          <a:ln>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E2073A3F-67A1-66BD-96C3-AFE1D12DC741}"/>
              </a:ext>
            </a:extLst>
          </p:cNvPr>
          <p:cNvSpPr txBox="1"/>
          <p:nvPr/>
        </p:nvSpPr>
        <p:spPr>
          <a:xfrm>
            <a:off x="3180851" y="2612337"/>
            <a:ext cx="1468759" cy="369332"/>
          </a:xfrm>
          <a:prstGeom prst="rect">
            <a:avLst/>
          </a:prstGeom>
          <a:noFill/>
        </p:spPr>
        <p:txBody>
          <a:bodyPr wrap="square" rtlCol="0">
            <a:spAutoFit/>
          </a:bodyPr>
          <a:lstStyle/>
          <a:p>
            <a:r>
              <a:rPr lang="en-US" dirty="0">
                <a:solidFill>
                  <a:srgbClr val="0070C0"/>
                </a:solidFill>
              </a:rPr>
              <a:t>RF Separators</a:t>
            </a:r>
          </a:p>
        </p:txBody>
      </p:sp>
      <p:sp>
        <p:nvSpPr>
          <p:cNvPr id="20" name="TextBox 19">
            <a:extLst>
              <a:ext uri="{FF2B5EF4-FFF2-40B4-BE49-F238E27FC236}">
                <a16:creationId xmlns:a16="http://schemas.microsoft.com/office/drawing/2014/main" id="{A38CD322-A6BE-8CE6-6ABF-1DE65B3C7CEF}"/>
              </a:ext>
            </a:extLst>
          </p:cNvPr>
          <p:cNvSpPr txBox="1"/>
          <p:nvPr/>
        </p:nvSpPr>
        <p:spPr>
          <a:xfrm>
            <a:off x="3470543" y="3626859"/>
            <a:ext cx="801705" cy="369332"/>
          </a:xfrm>
          <a:prstGeom prst="rect">
            <a:avLst/>
          </a:prstGeom>
          <a:noFill/>
        </p:spPr>
        <p:txBody>
          <a:bodyPr wrap="square" rtlCol="0">
            <a:spAutoFit/>
          </a:bodyPr>
          <a:lstStyle/>
          <a:p>
            <a:r>
              <a:rPr lang="en-US" dirty="0"/>
              <a:t>Bend</a:t>
            </a:r>
          </a:p>
        </p:txBody>
      </p:sp>
      <p:grpSp>
        <p:nvGrpSpPr>
          <p:cNvPr id="28" name="Group 27">
            <a:extLst>
              <a:ext uri="{FF2B5EF4-FFF2-40B4-BE49-F238E27FC236}">
                <a16:creationId xmlns:a16="http://schemas.microsoft.com/office/drawing/2014/main" id="{F7B35826-2EF6-2AB1-64E5-2EE7064B6919}"/>
              </a:ext>
            </a:extLst>
          </p:cNvPr>
          <p:cNvGrpSpPr/>
          <p:nvPr/>
        </p:nvGrpSpPr>
        <p:grpSpPr>
          <a:xfrm rot="603629">
            <a:off x="6828802" y="2621352"/>
            <a:ext cx="1468415" cy="984538"/>
            <a:chOff x="7946668" y="2128921"/>
            <a:chExt cx="1468415" cy="984538"/>
          </a:xfrm>
        </p:grpSpPr>
        <p:sp>
          <p:nvSpPr>
            <p:cNvPr id="29" name="TextBox 28">
              <a:extLst>
                <a:ext uri="{FF2B5EF4-FFF2-40B4-BE49-F238E27FC236}">
                  <a16:creationId xmlns:a16="http://schemas.microsoft.com/office/drawing/2014/main" id="{46791983-1C6F-B0FD-4F36-48ADBF887E2C}"/>
                </a:ext>
              </a:extLst>
            </p:cNvPr>
            <p:cNvSpPr txBox="1"/>
            <p:nvPr/>
          </p:nvSpPr>
          <p:spPr>
            <a:xfrm rot="20982393">
              <a:off x="7946668" y="2128921"/>
              <a:ext cx="1468415" cy="923330"/>
            </a:xfrm>
            <a:prstGeom prst="rect">
              <a:avLst/>
            </a:prstGeom>
            <a:noFill/>
          </p:spPr>
          <p:txBody>
            <a:bodyPr wrap="none" rtlCol="0">
              <a:spAutoFit/>
            </a:bodyPr>
            <a:lstStyle/>
            <a:p>
              <a:pPr algn="ctr"/>
              <a:r>
                <a:rPr lang="en-US" dirty="0">
                  <a:solidFill>
                    <a:srgbClr val="00B050"/>
                  </a:solidFill>
                </a:rPr>
                <a:t>RF Separators</a:t>
              </a:r>
            </a:p>
            <a:p>
              <a:pPr algn="ctr"/>
              <a:endParaRPr lang="en-US" dirty="0">
                <a:solidFill>
                  <a:srgbClr val="00B050"/>
                </a:solidFill>
              </a:endParaRPr>
            </a:p>
            <a:p>
              <a:pPr algn="ctr"/>
              <a:endParaRPr lang="en-US" dirty="0">
                <a:solidFill>
                  <a:srgbClr val="00B050"/>
                </a:solidFill>
              </a:endParaRPr>
            </a:p>
          </p:txBody>
        </p:sp>
        <p:pic>
          <p:nvPicPr>
            <p:cNvPr id="30" name="Picture 29">
              <a:extLst>
                <a:ext uri="{FF2B5EF4-FFF2-40B4-BE49-F238E27FC236}">
                  <a16:creationId xmlns:a16="http://schemas.microsoft.com/office/drawing/2014/main" id="{18A6EC88-C4F2-C7CB-D1FE-36DE38C1DB8C}"/>
                </a:ext>
              </a:extLst>
            </p:cNvPr>
            <p:cNvPicPr/>
            <p:nvPr/>
          </p:nvPicPr>
          <p:blipFill>
            <a:blip r:embed="rId3"/>
            <a:stretch>
              <a:fillRect/>
            </a:stretch>
          </p:blipFill>
          <p:spPr>
            <a:xfrm rot="21014332">
              <a:off x="8865947" y="2729970"/>
              <a:ext cx="290464" cy="290464"/>
            </a:xfrm>
            <a:prstGeom prst="rect">
              <a:avLst/>
            </a:prstGeom>
          </p:spPr>
        </p:pic>
        <p:sp>
          <p:nvSpPr>
            <p:cNvPr id="31" name="TextBox 30">
              <a:extLst>
                <a:ext uri="{FF2B5EF4-FFF2-40B4-BE49-F238E27FC236}">
                  <a16:creationId xmlns:a16="http://schemas.microsoft.com/office/drawing/2014/main" id="{58F212F3-A1EC-829B-5DF4-ED0ABCD68443}"/>
                </a:ext>
              </a:extLst>
            </p:cNvPr>
            <p:cNvSpPr txBox="1"/>
            <p:nvPr/>
          </p:nvSpPr>
          <p:spPr>
            <a:xfrm rot="21018770">
              <a:off x="8864644" y="2716059"/>
              <a:ext cx="290464" cy="307777"/>
            </a:xfrm>
            <a:prstGeom prst="rect">
              <a:avLst/>
            </a:prstGeom>
            <a:noFill/>
          </p:spPr>
          <p:txBody>
            <a:bodyPr wrap="none" rtlCol="0">
              <a:spAutoFit/>
            </a:bodyPr>
            <a:lstStyle/>
            <a:p>
              <a:r>
                <a:rPr lang="en-US" sz="1400" dirty="0"/>
                <a:t>V</a:t>
              </a:r>
            </a:p>
          </p:txBody>
        </p:sp>
        <p:pic>
          <p:nvPicPr>
            <p:cNvPr id="32" name="Picture 31">
              <a:extLst>
                <a:ext uri="{FF2B5EF4-FFF2-40B4-BE49-F238E27FC236}">
                  <a16:creationId xmlns:a16="http://schemas.microsoft.com/office/drawing/2014/main" id="{2372CE9B-41C6-2995-B207-F650930DEFA7}"/>
                </a:ext>
              </a:extLst>
            </p:cNvPr>
            <p:cNvPicPr/>
            <p:nvPr/>
          </p:nvPicPr>
          <p:blipFill>
            <a:blip r:embed="rId3"/>
            <a:stretch>
              <a:fillRect/>
            </a:stretch>
          </p:blipFill>
          <p:spPr>
            <a:xfrm rot="20942196">
              <a:off x="8347002" y="2819990"/>
              <a:ext cx="290464" cy="290464"/>
            </a:xfrm>
            <a:prstGeom prst="rect">
              <a:avLst/>
            </a:prstGeom>
          </p:spPr>
        </p:pic>
        <p:sp>
          <p:nvSpPr>
            <p:cNvPr id="33" name="TextBox 32">
              <a:extLst>
                <a:ext uri="{FF2B5EF4-FFF2-40B4-BE49-F238E27FC236}">
                  <a16:creationId xmlns:a16="http://schemas.microsoft.com/office/drawing/2014/main" id="{2791AAB0-BE7C-E42F-F422-0EBCCEED6658}"/>
                </a:ext>
              </a:extLst>
            </p:cNvPr>
            <p:cNvSpPr txBox="1"/>
            <p:nvPr/>
          </p:nvSpPr>
          <p:spPr>
            <a:xfrm rot="21020213">
              <a:off x="8355241" y="2805682"/>
              <a:ext cx="301946" cy="307777"/>
            </a:xfrm>
            <a:prstGeom prst="rect">
              <a:avLst/>
            </a:prstGeom>
            <a:noFill/>
          </p:spPr>
          <p:txBody>
            <a:bodyPr wrap="square" rtlCol="0">
              <a:spAutoFit/>
            </a:bodyPr>
            <a:lstStyle/>
            <a:p>
              <a:r>
                <a:rPr lang="en-US" sz="1400" dirty="0"/>
                <a:t>H</a:t>
              </a:r>
            </a:p>
          </p:txBody>
        </p:sp>
      </p:grpSp>
      <p:cxnSp>
        <p:nvCxnSpPr>
          <p:cNvPr id="21" name="Straight Arrow Connector 20">
            <a:extLst>
              <a:ext uri="{FF2B5EF4-FFF2-40B4-BE49-F238E27FC236}">
                <a16:creationId xmlns:a16="http://schemas.microsoft.com/office/drawing/2014/main" id="{8E2EBEC6-B958-C63F-298B-65B3F27062B8}"/>
              </a:ext>
            </a:extLst>
          </p:cNvPr>
          <p:cNvCxnSpPr>
            <a:cxnSpLocks/>
            <a:endCxn id="6" idx="0"/>
          </p:cNvCxnSpPr>
          <p:nvPr/>
        </p:nvCxnSpPr>
        <p:spPr>
          <a:xfrm flipH="1">
            <a:off x="3200741" y="2902734"/>
            <a:ext cx="231823" cy="329526"/>
          </a:xfrm>
          <a:prstGeom prst="straightConnector1">
            <a:avLst/>
          </a:prstGeom>
          <a:ln>
            <a:solidFill>
              <a:srgbClr val="0070C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B0419FCF-0800-7CE6-5814-56129787C134}"/>
              </a:ext>
            </a:extLst>
          </p:cNvPr>
          <p:cNvCxnSpPr>
            <a:cxnSpLocks/>
          </p:cNvCxnSpPr>
          <p:nvPr/>
        </p:nvCxnSpPr>
        <p:spPr>
          <a:xfrm>
            <a:off x="4138834" y="2906328"/>
            <a:ext cx="187387" cy="311572"/>
          </a:xfrm>
          <a:prstGeom prst="straightConnector1">
            <a:avLst/>
          </a:prstGeom>
          <a:ln>
            <a:solidFill>
              <a:srgbClr val="0070C0"/>
            </a:solidFill>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216835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1C0D84-49C9-B1E4-5D3B-610E630C3475}"/>
              </a:ext>
            </a:extLst>
          </p:cNvPr>
          <p:cNvSpPr>
            <a:spLocks noGrp="1"/>
          </p:cNvSpPr>
          <p:nvPr>
            <p:ph type="title"/>
          </p:nvPr>
        </p:nvSpPr>
        <p:spPr/>
        <p:txBody>
          <a:bodyPr/>
          <a:lstStyle/>
          <a:p>
            <a:r>
              <a:rPr lang="en-US" dirty="0"/>
              <a:t>Trajectories in Separation Region</a:t>
            </a:r>
          </a:p>
        </p:txBody>
      </p:sp>
      <p:grpSp>
        <p:nvGrpSpPr>
          <p:cNvPr id="15" name="Group 14">
            <a:extLst>
              <a:ext uri="{FF2B5EF4-FFF2-40B4-BE49-F238E27FC236}">
                <a16:creationId xmlns:a16="http://schemas.microsoft.com/office/drawing/2014/main" id="{82E65A45-94E3-864A-45EC-EA2BDB90E85A}"/>
              </a:ext>
            </a:extLst>
          </p:cNvPr>
          <p:cNvGrpSpPr/>
          <p:nvPr/>
        </p:nvGrpSpPr>
        <p:grpSpPr>
          <a:xfrm>
            <a:off x="1560343" y="807261"/>
            <a:ext cx="9084023" cy="5629705"/>
            <a:chOff x="3819899" y="825935"/>
            <a:chExt cx="8203004" cy="4937736"/>
          </a:xfrm>
        </p:grpSpPr>
        <p:pic>
          <p:nvPicPr>
            <p:cNvPr id="4" name="Picture 3">
              <a:extLst>
                <a:ext uri="{FF2B5EF4-FFF2-40B4-BE49-F238E27FC236}">
                  <a16:creationId xmlns:a16="http://schemas.microsoft.com/office/drawing/2014/main" id="{B8C89B4F-4B04-228E-AC0D-DD826A365E0D}"/>
                </a:ext>
              </a:extLst>
            </p:cNvPr>
            <p:cNvPicPr>
              <a:picLocks noChangeAspect="1"/>
            </p:cNvPicPr>
            <p:nvPr/>
          </p:nvPicPr>
          <p:blipFill>
            <a:blip r:embed="rId2"/>
            <a:srcRect l="7636" t="7992" b="9818"/>
            <a:stretch>
              <a:fillRect/>
            </a:stretch>
          </p:blipFill>
          <p:spPr>
            <a:xfrm>
              <a:off x="3819899" y="825935"/>
              <a:ext cx="8203004" cy="4937736"/>
            </a:xfrm>
            <a:prstGeom prst="rect">
              <a:avLst/>
            </a:prstGeom>
          </p:spPr>
        </p:pic>
        <p:grpSp>
          <p:nvGrpSpPr>
            <p:cNvPr id="14" name="Group 13">
              <a:extLst>
                <a:ext uri="{FF2B5EF4-FFF2-40B4-BE49-F238E27FC236}">
                  <a16:creationId xmlns:a16="http://schemas.microsoft.com/office/drawing/2014/main" id="{DD3D3CA9-F490-7E2B-4385-29F019B84E4D}"/>
                </a:ext>
              </a:extLst>
            </p:cNvPr>
            <p:cNvGrpSpPr/>
            <p:nvPr/>
          </p:nvGrpSpPr>
          <p:grpSpPr>
            <a:xfrm>
              <a:off x="3874878" y="924138"/>
              <a:ext cx="8050427" cy="2477895"/>
              <a:chOff x="3874878" y="924138"/>
              <a:chExt cx="8050427" cy="2477895"/>
            </a:xfrm>
          </p:grpSpPr>
          <p:sp>
            <p:nvSpPr>
              <p:cNvPr id="11" name="TextBox 10">
                <a:extLst>
                  <a:ext uri="{FF2B5EF4-FFF2-40B4-BE49-F238E27FC236}">
                    <a16:creationId xmlns:a16="http://schemas.microsoft.com/office/drawing/2014/main" id="{A361A6A8-BAF2-EFB1-96E1-2D61F65AA2E0}"/>
                  </a:ext>
                </a:extLst>
              </p:cNvPr>
              <p:cNvSpPr txBox="1"/>
              <p:nvPr/>
            </p:nvSpPr>
            <p:spPr>
              <a:xfrm>
                <a:off x="7490531" y="1312038"/>
                <a:ext cx="909801" cy="369332"/>
              </a:xfrm>
              <a:prstGeom prst="rect">
                <a:avLst/>
              </a:prstGeom>
              <a:noFill/>
            </p:spPr>
            <p:txBody>
              <a:bodyPr wrap="none" rtlCol="0">
                <a:spAutoFit/>
              </a:bodyPr>
              <a:lstStyle/>
              <a:p>
                <a:r>
                  <a:rPr lang="en-US" dirty="0"/>
                  <a:t>Septum</a:t>
                </a:r>
              </a:p>
            </p:txBody>
          </p:sp>
          <p:grpSp>
            <p:nvGrpSpPr>
              <p:cNvPr id="12" name="Group 11">
                <a:extLst>
                  <a:ext uri="{FF2B5EF4-FFF2-40B4-BE49-F238E27FC236}">
                    <a16:creationId xmlns:a16="http://schemas.microsoft.com/office/drawing/2014/main" id="{3224C8D8-D48C-C674-173B-D8CC0C34645B}"/>
                  </a:ext>
                </a:extLst>
              </p:cNvPr>
              <p:cNvGrpSpPr/>
              <p:nvPr/>
            </p:nvGrpSpPr>
            <p:grpSpPr>
              <a:xfrm>
                <a:off x="3874878" y="924138"/>
                <a:ext cx="8050427" cy="2477895"/>
                <a:chOff x="2378672" y="979475"/>
                <a:chExt cx="8050427" cy="2477895"/>
              </a:xfrm>
            </p:grpSpPr>
            <p:sp>
              <p:nvSpPr>
                <p:cNvPr id="6" name="Rectangle 5">
                  <a:extLst>
                    <a:ext uri="{FF2B5EF4-FFF2-40B4-BE49-F238E27FC236}">
                      <a16:creationId xmlns:a16="http://schemas.microsoft.com/office/drawing/2014/main" id="{5B963C84-B2BC-2D0F-FD36-4DD00B2E69ED}"/>
                    </a:ext>
                  </a:extLst>
                </p:cNvPr>
                <p:cNvSpPr/>
                <p:nvPr/>
              </p:nvSpPr>
              <p:spPr>
                <a:xfrm>
                  <a:off x="2378672" y="998042"/>
                  <a:ext cx="3836778" cy="369333"/>
                </a:xfrm>
                <a:prstGeom prst="rect">
                  <a:avLst/>
                </a:prstGeom>
                <a:pattFill prst="ltHorz">
                  <a:fgClr>
                    <a:schemeClr val="accent1"/>
                  </a:fgClr>
                  <a:bgClr>
                    <a:schemeClr val="bg1"/>
                  </a:bgClr>
                </a:pattFill>
                <a:ln w="25400">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8476046C-B880-91FD-1264-E753D24FE0D3}"/>
                    </a:ext>
                  </a:extLst>
                </p:cNvPr>
                <p:cNvSpPr/>
                <p:nvPr/>
              </p:nvSpPr>
              <p:spPr>
                <a:xfrm>
                  <a:off x="6546823" y="1007788"/>
                  <a:ext cx="3882276" cy="386977"/>
                </a:xfrm>
                <a:prstGeom prst="rect">
                  <a:avLst/>
                </a:prstGeom>
                <a:pattFill prst="ltHorz">
                  <a:fgClr>
                    <a:schemeClr val="accent1"/>
                  </a:fgClr>
                  <a:bgClr>
                    <a:schemeClr val="bg1"/>
                  </a:bgClr>
                </a:pattFill>
                <a:ln w="25400">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ounded Rectangle 7">
                  <a:extLst>
                    <a:ext uri="{FF2B5EF4-FFF2-40B4-BE49-F238E27FC236}">
                      <a16:creationId xmlns:a16="http://schemas.microsoft.com/office/drawing/2014/main" id="{3B9096D5-D9F7-1CE0-DD27-23544C1318AE}"/>
                    </a:ext>
                  </a:extLst>
                </p:cNvPr>
                <p:cNvSpPr/>
                <p:nvPr/>
              </p:nvSpPr>
              <p:spPr>
                <a:xfrm>
                  <a:off x="6242189" y="979475"/>
                  <a:ext cx="277895" cy="406467"/>
                </a:xfrm>
                <a:prstGeom prst="roundRect">
                  <a:avLst/>
                </a:prstGeom>
                <a:pattFill prst="ltHorz">
                  <a:fgClr>
                    <a:schemeClr val="tx1"/>
                  </a:fgClr>
                  <a:bgClr>
                    <a:schemeClr val="bg1"/>
                  </a:bgClr>
                </a:patt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595DEEAD-1CB0-70D5-DA2F-46A2C69479C7}"/>
                    </a:ext>
                  </a:extLst>
                </p:cNvPr>
                <p:cNvSpPr txBox="1"/>
                <p:nvPr/>
              </p:nvSpPr>
              <p:spPr>
                <a:xfrm>
                  <a:off x="3579492" y="1016610"/>
                  <a:ext cx="1421656" cy="369332"/>
                </a:xfrm>
                <a:prstGeom prst="rect">
                  <a:avLst/>
                </a:prstGeom>
                <a:noFill/>
              </p:spPr>
              <p:txBody>
                <a:bodyPr wrap="square" rtlCol="0">
                  <a:spAutoFit/>
                </a:bodyPr>
                <a:lstStyle/>
                <a:p>
                  <a:r>
                    <a:rPr lang="en-US" dirty="0"/>
                    <a:t>RF Separator</a:t>
                  </a:r>
                </a:p>
              </p:txBody>
            </p:sp>
            <p:sp>
              <p:nvSpPr>
                <p:cNvPr id="10" name="TextBox 9">
                  <a:extLst>
                    <a:ext uri="{FF2B5EF4-FFF2-40B4-BE49-F238E27FC236}">
                      <a16:creationId xmlns:a16="http://schemas.microsoft.com/office/drawing/2014/main" id="{2C3DB36E-8445-CD7F-B717-A4323E62B502}"/>
                    </a:ext>
                  </a:extLst>
                </p:cNvPr>
                <p:cNvSpPr txBox="1"/>
                <p:nvPr/>
              </p:nvSpPr>
              <p:spPr>
                <a:xfrm>
                  <a:off x="7582318" y="1006864"/>
                  <a:ext cx="1435521" cy="369332"/>
                </a:xfrm>
                <a:prstGeom prst="rect">
                  <a:avLst/>
                </a:prstGeom>
                <a:noFill/>
              </p:spPr>
              <p:txBody>
                <a:bodyPr wrap="none" rtlCol="0">
                  <a:spAutoFit/>
                </a:bodyPr>
                <a:lstStyle/>
                <a:p>
                  <a:r>
                    <a:rPr lang="en-US" dirty="0"/>
                    <a:t>RF Separator</a:t>
                  </a:r>
                </a:p>
              </p:txBody>
            </p:sp>
            <p:sp>
              <p:nvSpPr>
                <p:cNvPr id="5" name="Rounded Rectangle 4">
                  <a:extLst>
                    <a:ext uri="{FF2B5EF4-FFF2-40B4-BE49-F238E27FC236}">
                      <a16:creationId xmlns:a16="http://schemas.microsoft.com/office/drawing/2014/main" id="{3EDE4310-E2A1-3CB4-215B-FFA96CF02D44}"/>
                    </a:ext>
                  </a:extLst>
                </p:cNvPr>
                <p:cNvSpPr/>
                <p:nvPr/>
              </p:nvSpPr>
              <p:spPr>
                <a:xfrm>
                  <a:off x="6235572" y="3270040"/>
                  <a:ext cx="277895" cy="187330"/>
                </a:xfrm>
                <a:prstGeom prst="roundRect">
                  <a:avLst/>
                </a:prstGeom>
                <a:pattFill prst="ltHorz">
                  <a:fgClr>
                    <a:schemeClr val="tx1"/>
                  </a:fgClr>
                  <a:bgClr>
                    <a:schemeClr val="bg1"/>
                  </a:bgClr>
                </a:patt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Tree>
    <p:extLst>
      <p:ext uri="{BB962C8B-B14F-4D97-AF65-F5344CB8AC3E}">
        <p14:creationId xmlns:p14="http://schemas.microsoft.com/office/powerpoint/2010/main" val="35679177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78B783-A82C-BAC8-3B2A-E188E5521D1B}"/>
              </a:ext>
            </a:extLst>
          </p:cNvPr>
          <p:cNvSpPr>
            <a:spLocks noGrp="1"/>
          </p:cNvSpPr>
          <p:nvPr>
            <p:ph type="title"/>
          </p:nvPr>
        </p:nvSpPr>
        <p:spPr/>
        <p:txBody>
          <a:bodyPr/>
          <a:lstStyle/>
          <a:p>
            <a:r>
              <a:rPr lang="en-US" dirty="0"/>
              <a:t>Left Linac-Chicane Interface</a:t>
            </a:r>
          </a:p>
        </p:txBody>
      </p:sp>
      <p:sp>
        <p:nvSpPr>
          <p:cNvPr id="3" name="Slide Number Placeholder 2">
            <a:extLst>
              <a:ext uri="{FF2B5EF4-FFF2-40B4-BE49-F238E27FC236}">
                <a16:creationId xmlns:a16="http://schemas.microsoft.com/office/drawing/2014/main" id="{3D2D6A4D-788A-B158-1AAF-8F5EB9B56EB8}"/>
              </a:ext>
            </a:extLst>
          </p:cNvPr>
          <p:cNvSpPr>
            <a:spLocks noGrp="1"/>
          </p:cNvSpPr>
          <p:nvPr>
            <p:ph type="sldNum" sz="quarter" idx="11"/>
          </p:nvPr>
        </p:nvSpPr>
        <p:spPr/>
        <p:txBody>
          <a:bodyPr/>
          <a:lstStyle/>
          <a:p>
            <a:fld id="{AB6DB490-BFBF-254D-A4B8-3EF9019ACE53}" type="slidenum">
              <a:rPr lang="en-US" smtClean="0"/>
              <a:pPr/>
              <a:t>32</a:t>
            </a:fld>
            <a:endParaRPr lang="en-US" dirty="0"/>
          </a:p>
        </p:txBody>
      </p:sp>
      <p:sp>
        <p:nvSpPr>
          <p:cNvPr id="4" name="Content Placeholder 3">
            <a:extLst>
              <a:ext uri="{FF2B5EF4-FFF2-40B4-BE49-F238E27FC236}">
                <a16:creationId xmlns:a16="http://schemas.microsoft.com/office/drawing/2014/main" id="{7C6C913A-CA2F-597E-FA87-1EB7F9BCA1B9}"/>
              </a:ext>
            </a:extLst>
          </p:cNvPr>
          <p:cNvSpPr>
            <a:spLocks noGrp="1"/>
          </p:cNvSpPr>
          <p:nvPr>
            <p:ph sz="quarter" idx="12"/>
          </p:nvPr>
        </p:nvSpPr>
        <p:spPr/>
        <p:txBody>
          <a:bodyPr/>
          <a:lstStyle/>
          <a:p>
            <a:r>
              <a:rPr lang="en-US" dirty="0">
                <a:solidFill>
                  <a:srgbClr val="0432FF"/>
                </a:solidFill>
              </a:rPr>
              <a:t>Upstream, a low field dipole extracts electrons to the right and positrons to the left</a:t>
            </a:r>
          </a:p>
          <a:p>
            <a:pPr lvl="1"/>
            <a:r>
              <a:rPr lang="en-US" dirty="0">
                <a:solidFill>
                  <a:srgbClr val="0432FF"/>
                </a:solidFill>
              </a:rPr>
              <a:t>The same magnets injects positrons from the right and electrons from the left</a:t>
            </a:r>
          </a:p>
          <a:p>
            <a:r>
              <a:rPr lang="en-US" dirty="0">
                <a:solidFill>
                  <a:srgbClr val="0432FF"/>
                </a:solidFill>
              </a:rPr>
              <a:t>A curved beamline delays the </a:t>
            </a:r>
            <a:r>
              <a:rPr lang="en-US" i="1" dirty="0">
                <a:solidFill>
                  <a:srgbClr val="0432FF"/>
                </a:solidFill>
              </a:rPr>
              <a:t>outgoing</a:t>
            </a:r>
            <a:r>
              <a:rPr lang="en-US" dirty="0">
                <a:solidFill>
                  <a:srgbClr val="0432FF"/>
                </a:solidFill>
              </a:rPr>
              <a:t> positrons </a:t>
            </a:r>
            <a:r>
              <a:rPr lang="en-US" dirty="0">
                <a:solidFill>
                  <a:srgbClr val="00B050"/>
                </a:solidFill>
              </a:rPr>
              <a:t>(positive current)</a:t>
            </a:r>
          </a:p>
          <a:p>
            <a:r>
              <a:rPr lang="en-US" dirty="0">
                <a:solidFill>
                  <a:srgbClr val="0432FF"/>
                </a:solidFill>
              </a:rPr>
              <a:t>A curved beamline delays the </a:t>
            </a:r>
            <a:r>
              <a:rPr lang="en-US" i="1" dirty="0">
                <a:solidFill>
                  <a:srgbClr val="0432FF"/>
                </a:solidFill>
              </a:rPr>
              <a:t>incoming</a:t>
            </a:r>
            <a:r>
              <a:rPr lang="en-US" dirty="0">
                <a:solidFill>
                  <a:srgbClr val="0432FF"/>
                </a:solidFill>
              </a:rPr>
              <a:t> positrons </a:t>
            </a:r>
            <a:r>
              <a:rPr lang="en-US" dirty="0">
                <a:solidFill>
                  <a:schemeClr val="accent2">
                    <a:lumMod val="75000"/>
                  </a:schemeClr>
                </a:solidFill>
              </a:rPr>
              <a:t>(negative current)</a:t>
            </a:r>
          </a:p>
          <a:p>
            <a:r>
              <a:rPr lang="en-US" dirty="0">
                <a:solidFill>
                  <a:srgbClr val="FF2600"/>
                </a:solidFill>
              </a:rPr>
              <a:t>A straight beamline transports the </a:t>
            </a:r>
            <a:r>
              <a:rPr lang="en-US" i="1" dirty="0">
                <a:solidFill>
                  <a:srgbClr val="FF2600"/>
                </a:solidFill>
              </a:rPr>
              <a:t>outgoing</a:t>
            </a:r>
            <a:r>
              <a:rPr lang="en-US" dirty="0">
                <a:solidFill>
                  <a:srgbClr val="FF2600"/>
                </a:solidFill>
              </a:rPr>
              <a:t> electrons </a:t>
            </a:r>
            <a:r>
              <a:rPr lang="en-US" dirty="0">
                <a:solidFill>
                  <a:schemeClr val="accent2">
                    <a:lumMod val="75000"/>
                  </a:schemeClr>
                </a:solidFill>
              </a:rPr>
              <a:t>(negative current)</a:t>
            </a:r>
          </a:p>
          <a:p>
            <a:r>
              <a:rPr lang="en-US" dirty="0">
                <a:solidFill>
                  <a:srgbClr val="FF2600"/>
                </a:solidFill>
              </a:rPr>
              <a:t>A straight beamline transports the </a:t>
            </a:r>
            <a:r>
              <a:rPr lang="en-US" i="1" dirty="0">
                <a:solidFill>
                  <a:srgbClr val="FF2600"/>
                </a:solidFill>
              </a:rPr>
              <a:t>incoming</a:t>
            </a:r>
            <a:r>
              <a:rPr lang="en-US" dirty="0">
                <a:solidFill>
                  <a:srgbClr val="FF2600"/>
                </a:solidFill>
              </a:rPr>
              <a:t> electrons </a:t>
            </a:r>
            <a:r>
              <a:rPr lang="en-US" dirty="0">
                <a:solidFill>
                  <a:srgbClr val="00B050"/>
                </a:solidFill>
              </a:rPr>
              <a:t>(positive current)</a:t>
            </a:r>
          </a:p>
          <a:p>
            <a:r>
              <a:rPr lang="en-US" dirty="0"/>
              <a:t>A Lambertson Septum magnet bends </a:t>
            </a:r>
            <a:r>
              <a:rPr lang="en-US" dirty="0">
                <a:solidFill>
                  <a:srgbClr val="00B050"/>
                </a:solidFill>
              </a:rPr>
              <a:t>positive current </a:t>
            </a:r>
            <a:r>
              <a:rPr lang="en-US" dirty="0"/>
              <a:t>left and </a:t>
            </a:r>
            <a:r>
              <a:rPr lang="en-US" dirty="0">
                <a:solidFill>
                  <a:schemeClr val="accent2">
                    <a:lumMod val="75000"/>
                  </a:schemeClr>
                </a:solidFill>
              </a:rPr>
              <a:t>negative current </a:t>
            </a:r>
            <a:r>
              <a:rPr lang="en-US" dirty="0"/>
              <a:t>right</a:t>
            </a:r>
            <a:endParaRPr lang="en-US" dirty="0">
              <a:solidFill>
                <a:schemeClr val="accent2">
                  <a:lumMod val="75000"/>
                </a:schemeClr>
              </a:solidFill>
            </a:endParaRPr>
          </a:p>
          <a:p>
            <a:pPr lvl="4"/>
            <a:endParaRPr lang="en-US" dirty="0">
              <a:solidFill>
                <a:schemeClr val="accent2">
                  <a:lumMod val="75000"/>
                </a:schemeClr>
              </a:solidFill>
            </a:endParaRPr>
          </a:p>
          <a:p>
            <a:r>
              <a:rPr lang="en-US" dirty="0"/>
              <a:t>The outgoing curved positron beamline is to the far left</a:t>
            </a:r>
          </a:p>
          <a:p>
            <a:r>
              <a:rPr lang="en-US" dirty="0"/>
              <a:t>The incoming curved positron beamline is to the far right</a:t>
            </a:r>
          </a:p>
          <a:p>
            <a:r>
              <a:rPr lang="en-US" dirty="0"/>
              <a:t>A common electrostatic field cannot deflect outgoing positrons left and incoming positrons right</a:t>
            </a:r>
          </a:p>
          <a:p>
            <a:r>
              <a:rPr lang="en-US" dirty="0"/>
              <a:t>Therefore, either an RF kicker or two separate electrostatic bends are required</a:t>
            </a:r>
          </a:p>
        </p:txBody>
      </p:sp>
      <p:sp>
        <p:nvSpPr>
          <p:cNvPr id="5" name="Footer Placeholder 4">
            <a:extLst>
              <a:ext uri="{FF2B5EF4-FFF2-40B4-BE49-F238E27FC236}">
                <a16:creationId xmlns:a16="http://schemas.microsoft.com/office/drawing/2014/main" id="{E087B679-459F-C25A-07E8-5DE856E93A3D}"/>
              </a:ext>
            </a:extLst>
          </p:cNvPr>
          <p:cNvSpPr>
            <a:spLocks noGrp="1"/>
          </p:cNvSpPr>
          <p:nvPr>
            <p:ph type="ftr" sz="quarter" idx="3"/>
          </p:nvPr>
        </p:nvSpPr>
        <p:spPr/>
        <p:txBody>
          <a:bodyPr/>
          <a:lstStyle/>
          <a:p>
            <a:r>
              <a:rPr lang="en-US"/>
              <a:t>Ghost Collider April 2025</a:t>
            </a:r>
            <a:endParaRPr lang="en-US" dirty="0"/>
          </a:p>
        </p:txBody>
      </p:sp>
    </p:spTree>
    <p:extLst>
      <p:ext uri="{BB962C8B-B14F-4D97-AF65-F5344CB8AC3E}">
        <p14:creationId xmlns:p14="http://schemas.microsoft.com/office/powerpoint/2010/main" val="16997907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B9F236-5D1E-D26E-8DBD-BEAC09E1694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08CFC0A-F793-F9D6-27A1-AC0C229AADA0}"/>
              </a:ext>
            </a:extLst>
          </p:cNvPr>
          <p:cNvSpPr>
            <a:spLocks noGrp="1"/>
          </p:cNvSpPr>
          <p:nvPr>
            <p:ph type="title"/>
          </p:nvPr>
        </p:nvSpPr>
        <p:spPr/>
        <p:txBody>
          <a:bodyPr/>
          <a:lstStyle/>
          <a:p>
            <a:r>
              <a:rPr lang="en-US" dirty="0"/>
              <a:t>Design Parameters for RF Dipole Deflector</a:t>
            </a:r>
          </a:p>
        </p:txBody>
      </p:sp>
      <p:sp>
        <p:nvSpPr>
          <p:cNvPr id="3" name="Content Placeholder 2">
            <a:extLst>
              <a:ext uri="{FF2B5EF4-FFF2-40B4-BE49-F238E27FC236}">
                <a16:creationId xmlns:a16="http://schemas.microsoft.com/office/drawing/2014/main" id="{1387C8B6-F768-6981-4BB0-8DF9539BE057}"/>
              </a:ext>
            </a:extLst>
          </p:cNvPr>
          <p:cNvSpPr>
            <a:spLocks noGrp="1"/>
          </p:cNvSpPr>
          <p:nvPr>
            <p:ph sz="quarter" idx="12"/>
          </p:nvPr>
        </p:nvSpPr>
        <p:spPr/>
        <p:txBody>
          <a:bodyPr>
            <a:normAutofit/>
          </a:bodyPr>
          <a:lstStyle/>
          <a:p>
            <a:r>
              <a:rPr lang="en-US" b="0" i="0" u="none" strike="noStrike" dirty="0">
                <a:solidFill>
                  <a:srgbClr val="000000"/>
                </a:solidFill>
                <a:effectLst/>
                <a:latin typeface="Helvetica" pitchFamily="2" charset="0"/>
              </a:rPr>
              <a:t>From the parameters of the LHC-HL dipole crab cavities:</a:t>
            </a:r>
          </a:p>
          <a:p>
            <a:r>
              <a:rPr lang="en-US" b="0" i="0" u="none" strike="noStrike" dirty="0">
                <a:solidFill>
                  <a:srgbClr val="000000"/>
                </a:solidFill>
                <a:effectLst/>
                <a:latin typeface="Helvetica" pitchFamily="2" charset="0"/>
              </a:rPr>
              <a:t>Undressed cavity length = 775 mm @400 MHz = 954 mm scaled to 325 MHz</a:t>
            </a:r>
          </a:p>
          <a:p>
            <a:r>
              <a:rPr lang="en-US" b="0" i="0" u="none" strike="noStrike" dirty="0">
                <a:solidFill>
                  <a:srgbClr val="000000"/>
                </a:solidFill>
                <a:effectLst/>
                <a:latin typeface="Helvetica" pitchFamily="2" charset="0"/>
              </a:rPr>
              <a:t>Assume dressed cavity length = 1.5 x 954 mm =  1430 mm</a:t>
            </a:r>
          </a:p>
          <a:p>
            <a:r>
              <a:rPr lang="en-US" b="0" i="0" u="none" strike="noStrike" dirty="0">
                <a:solidFill>
                  <a:srgbClr val="000000"/>
                </a:solidFill>
                <a:effectLst/>
                <a:latin typeface="Helvetica" pitchFamily="2" charset="0"/>
              </a:rPr>
              <a:t>Cavity aperture = 84 mm @400 MHz = 103.4 mm @ 325 MHz </a:t>
            </a:r>
          </a:p>
          <a:p>
            <a:r>
              <a:rPr lang="en-US" dirty="0">
                <a:solidFill>
                  <a:srgbClr val="000000"/>
                </a:solidFill>
                <a:latin typeface="Helvetica" pitchFamily="2" charset="0"/>
              </a:rPr>
              <a:t>K</a:t>
            </a:r>
            <a:r>
              <a:rPr lang="en-US" b="0" i="0" u="none" strike="noStrike" dirty="0">
                <a:solidFill>
                  <a:srgbClr val="000000"/>
                </a:solidFill>
                <a:effectLst/>
                <a:latin typeface="Helvetica" pitchFamily="2" charset="0"/>
              </a:rPr>
              <a:t>ick per cavity = 5 MV </a:t>
            </a:r>
            <a:r>
              <a:rPr lang="en-US" b="0" i="0" u="none" strike="noStrike" dirty="0">
                <a:solidFill>
                  <a:srgbClr val="7030A0"/>
                </a:solidFill>
                <a:effectLst/>
                <a:latin typeface="Helvetica" pitchFamily="2" charset="0"/>
              </a:rPr>
              <a:t>* </a:t>
            </a:r>
          </a:p>
          <a:p>
            <a:r>
              <a:rPr lang="en-US" dirty="0">
                <a:solidFill>
                  <a:srgbClr val="000000"/>
                </a:solidFill>
                <a:latin typeface="Helvetica" pitchFamily="2" charset="0"/>
              </a:rPr>
              <a:t>Total kick for 5</a:t>
            </a:r>
            <a:r>
              <a:rPr lang="en-US" b="0" i="0" u="none" strike="noStrike" dirty="0">
                <a:solidFill>
                  <a:srgbClr val="000000"/>
                </a:solidFill>
                <a:effectLst/>
                <a:latin typeface="Helvetica" pitchFamily="2" charset="0"/>
              </a:rPr>
              <a:t> single-cell cavities = 25 MV</a:t>
            </a:r>
          </a:p>
          <a:p>
            <a:r>
              <a:rPr lang="en-US" b="0" i="0" u="none" strike="noStrike" dirty="0">
                <a:solidFill>
                  <a:srgbClr val="000000"/>
                </a:solidFill>
                <a:effectLst/>
                <a:latin typeface="Helvetica" pitchFamily="2" charset="0"/>
              </a:rPr>
              <a:t>Total length of 5 single-cell cavities = 1430 x 5 = 7.15 m </a:t>
            </a:r>
          </a:p>
          <a:p>
            <a:r>
              <a:rPr lang="en-US" b="0" i="0" u="none" strike="noStrike" dirty="0">
                <a:solidFill>
                  <a:srgbClr val="000000"/>
                </a:solidFill>
                <a:effectLst/>
                <a:latin typeface="Helvetica" pitchFamily="2" charset="0"/>
              </a:rPr>
              <a:t>Adopt cryomodule length = 10 m to allow for end effects  </a:t>
            </a:r>
          </a:p>
          <a:p>
            <a:r>
              <a:rPr lang="en-US" dirty="0">
                <a:solidFill>
                  <a:srgbClr val="000000"/>
                </a:solidFill>
                <a:highlight>
                  <a:srgbClr val="00FF00"/>
                </a:highlight>
                <a:latin typeface="Helvetica" pitchFamily="2" charset="0"/>
              </a:rPr>
              <a:t>10</a:t>
            </a:r>
            <a:r>
              <a:rPr lang="en-US" b="0" i="0" u="none" strike="noStrike" dirty="0">
                <a:solidFill>
                  <a:srgbClr val="000000"/>
                </a:solidFill>
                <a:effectLst/>
                <a:highlight>
                  <a:srgbClr val="00FF00"/>
                </a:highlight>
                <a:latin typeface="Helvetica" pitchFamily="2" charset="0"/>
              </a:rPr>
              <a:t> m cryomodule with a 25 MV kick</a:t>
            </a:r>
          </a:p>
          <a:p>
            <a:r>
              <a:rPr lang="en-US" dirty="0">
                <a:solidFill>
                  <a:srgbClr val="000000"/>
                </a:solidFill>
                <a:highlight>
                  <a:srgbClr val="00FF00"/>
                </a:highlight>
                <a:latin typeface="Helvetica" pitchFamily="2" charset="0"/>
              </a:rPr>
              <a:t>Real estate gradient = </a:t>
            </a:r>
            <a:r>
              <a:rPr lang="en-US" b="0" i="0" u="none" strike="noStrike" dirty="0">
                <a:solidFill>
                  <a:srgbClr val="000000"/>
                </a:solidFill>
                <a:effectLst/>
                <a:highlight>
                  <a:srgbClr val="00FF00"/>
                </a:highlight>
                <a:latin typeface="Helvetica" pitchFamily="2" charset="0"/>
              </a:rPr>
              <a:t> 2.5 MV/m</a:t>
            </a:r>
            <a:endParaRPr lang="en-US" dirty="0">
              <a:highlight>
                <a:srgbClr val="00FF00"/>
              </a:highlight>
            </a:endParaRPr>
          </a:p>
        </p:txBody>
      </p:sp>
      <p:sp>
        <p:nvSpPr>
          <p:cNvPr id="4" name="TextBox 3">
            <a:extLst>
              <a:ext uri="{FF2B5EF4-FFF2-40B4-BE49-F238E27FC236}">
                <a16:creationId xmlns:a16="http://schemas.microsoft.com/office/drawing/2014/main" id="{14BC69E1-AA8D-F39B-CF50-93C8846394D3}"/>
              </a:ext>
            </a:extLst>
          </p:cNvPr>
          <p:cNvSpPr txBox="1"/>
          <p:nvPr/>
        </p:nvSpPr>
        <p:spPr>
          <a:xfrm>
            <a:off x="345990" y="5810049"/>
            <a:ext cx="10595917" cy="584775"/>
          </a:xfrm>
          <a:prstGeom prst="rect">
            <a:avLst/>
          </a:prstGeom>
          <a:noFill/>
        </p:spPr>
        <p:txBody>
          <a:bodyPr wrap="square" rtlCol="0">
            <a:spAutoFit/>
          </a:bodyPr>
          <a:lstStyle/>
          <a:p>
            <a:pPr>
              <a:buNone/>
            </a:pPr>
            <a:r>
              <a:rPr lang="en-US" sz="1600" dirty="0">
                <a:solidFill>
                  <a:srgbClr val="7030A0"/>
                </a:solidFill>
                <a:effectLst/>
                <a:latin typeface="Helvetica" pitchFamily="2" charset="0"/>
              </a:rPr>
              <a:t>* De Silva et al., “</a:t>
            </a:r>
            <a:r>
              <a:rPr lang="en-US" sz="1600" i="1" dirty="0">
                <a:solidFill>
                  <a:srgbClr val="7030A0"/>
                </a:solidFill>
                <a:effectLst/>
                <a:latin typeface="Helvetica" pitchFamily="2" charset="0"/>
              </a:rPr>
              <a:t>Electromagnetic Design of 400 MHz RF-Dipole Crabbing Cavity for LHC High Luminosity Upgrade</a:t>
            </a:r>
            <a:r>
              <a:rPr lang="en-US" sz="1600" dirty="0">
                <a:solidFill>
                  <a:srgbClr val="7030A0"/>
                </a:solidFill>
                <a:effectLst/>
                <a:latin typeface="Helvetica" pitchFamily="2" charset="0"/>
              </a:rPr>
              <a:t>,” Proceedings of the 17th International Conference on RF Superconductivity (SRF2015)</a:t>
            </a:r>
            <a:endParaRPr lang="en-US" sz="1600" dirty="0">
              <a:solidFill>
                <a:srgbClr val="7030A0"/>
              </a:solidFill>
            </a:endParaRPr>
          </a:p>
        </p:txBody>
      </p:sp>
    </p:spTree>
    <p:extLst>
      <p:ext uri="{BB962C8B-B14F-4D97-AF65-F5344CB8AC3E}">
        <p14:creationId xmlns:p14="http://schemas.microsoft.com/office/powerpoint/2010/main" val="268912717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C9985EA-CF51-A4B5-B15D-674627BA1C88}"/>
              </a:ext>
            </a:extLst>
          </p:cNvPr>
          <p:cNvSpPr>
            <a:spLocks noGrp="1"/>
          </p:cNvSpPr>
          <p:nvPr>
            <p:ph type="sldNum" sz="quarter" idx="11"/>
          </p:nvPr>
        </p:nvSpPr>
        <p:spPr/>
        <p:txBody>
          <a:bodyPr/>
          <a:lstStyle/>
          <a:p>
            <a:fld id="{AB6DB490-BFBF-254D-A4B8-3EF9019ACE53}" type="slidenum">
              <a:rPr lang="en-US" smtClean="0"/>
              <a:pPr/>
              <a:t>34</a:t>
            </a:fld>
            <a:endParaRPr lang="en-US" dirty="0"/>
          </a:p>
        </p:txBody>
      </p:sp>
      <p:sp>
        <p:nvSpPr>
          <p:cNvPr id="2" name="Footer Placeholder 1">
            <a:extLst>
              <a:ext uri="{FF2B5EF4-FFF2-40B4-BE49-F238E27FC236}">
                <a16:creationId xmlns:a16="http://schemas.microsoft.com/office/drawing/2014/main" id="{2351C5B4-1935-C2FC-6575-2E199373711A}"/>
              </a:ext>
            </a:extLst>
          </p:cNvPr>
          <p:cNvSpPr>
            <a:spLocks noGrp="1"/>
          </p:cNvSpPr>
          <p:nvPr>
            <p:ph type="ftr" sz="quarter" idx="3"/>
          </p:nvPr>
        </p:nvSpPr>
        <p:spPr/>
        <p:txBody>
          <a:bodyPr/>
          <a:lstStyle/>
          <a:p>
            <a:r>
              <a:rPr lang="en-US"/>
              <a:t>Ghost Collider May 2025</a:t>
            </a:r>
            <a:endParaRPr lang="en-US" dirty="0"/>
          </a:p>
        </p:txBody>
      </p:sp>
      <p:sp>
        <p:nvSpPr>
          <p:cNvPr id="5" name="Title 4">
            <a:extLst>
              <a:ext uri="{FF2B5EF4-FFF2-40B4-BE49-F238E27FC236}">
                <a16:creationId xmlns:a16="http://schemas.microsoft.com/office/drawing/2014/main" id="{5B9B2BEA-B377-6ADE-9BB2-B1CEB9050C50}"/>
              </a:ext>
            </a:extLst>
          </p:cNvPr>
          <p:cNvSpPr>
            <a:spLocks noGrp="1"/>
          </p:cNvSpPr>
          <p:nvPr>
            <p:ph type="ctrTitle"/>
          </p:nvPr>
        </p:nvSpPr>
        <p:spPr/>
        <p:txBody>
          <a:bodyPr/>
          <a:lstStyle/>
          <a:p>
            <a:r>
              <a:rPr lang="en-US" dirty="0"/>
              <a:t>Chicanes</a:t>
            </a:r>
          </a:p>
        </p:txBody>
      </p:sp>
    </p:spTree>
    <p:extLst>
      <p:ext uri="{BB962C8B-B14F-4D97-AF65-F5344CB8AC3E}">
        <p14:creationId xmlns:p14="http://schemas.microsoft.com/office/powerpoint/2010/main" val="6973406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EDEB88-EDCD-E1A0-C18E-A955123CF198}"/>
              </a:ext>
            </a:extLst>
          </p:cNvPr>
          <p:cNvSpPr>
            <a:spLocks noGrp="1"/>
          </p:cNvSpPr>
          <p:nvPr>
            <p:ph type="title"/>
          </p:nvPr>
        </p:nvSpPr>
        <p:spPr/>
        <p:txBody>
          <a:bodyPr/>
          <a:lstStyle/>
          <a:p>
            <a:r>
              <a:rPr lang="en-US" dirty="0"/>
              <a:t>Chicanes</a:t>
            </a:r>
          </a:p>
        </p:txBody>
      </p:sp>
      <p:sp>
        <p:nvSpPr>
          <p:cNvPr id="3" name="Slide Number Placeholder 2">
            <a:extLst>
              <a:ext uri="{FF2B5EF4-FFF2-40B4-BE49-F238E27FC236}">
                <a16:creationId xmlns:a16="http://schemas.microsoft.com/office/drawing/2014/main" id="{3CD0624C-C086-AD33-B01E-6F8C748A28F2}"/>
              </a:ext>
            </a:extLst>
          </p:cNvPr>
          <p:cNvSpPr>
            <a:spLocks noGrp="1"/>
          </p:cNvSpPr>
          <p:nvPr>
            <p:ph type="sldNum" sz="quarter" idx="11"/>
          </p:nvPr>
        </p:nvSpPr>
        <p:spPr/>
        <p:txBody>
          <a:bodyPr/>
          <a:lstStyle/>
          <a:p>
            <a:fld id="{AB6DB490-BFBF-254D-A4B8-3EF9019ACE53}" type="slidenum">
              <a:rPr lang="en-US" smtClean="0"/>
              <a:pPr/>
              <a:t>35</a:t>
            </a:fld>
            <a:endParaRPr lang="en-US" dirty="0"/>
          </a:p>
        </p:txBody>
      </p:sp>
      <p:sp>
        <p:nvSpPr>
          <p:cNvPr id="4" name="Content Placeholder 3">
            <a:extLst>
              <a:ext uri="{FF2B5EF4-FFF2-40B4-BE49-F238E27FC236}">
                <a16:creationId xmlns:a16="http://schemas.microsoft.com/office/drawing/2014/main" id="{CCEF3E2E-1964-55B2-4657-4201CAFB9D4D}"/>
              </a:ext>
            </a:extLst>
          </p:cNvPr>
          <p:cNvSpPr>
            <a:spLocks noGrp="1"/>
          </p:cNvSpPr>
          <p:nvPr>
            <p:ph sz="quarter" idx="12"/>
          </p:nvPr>
        </p:nvSpPr>
        <p:spPr/>
        <p:txBody>
          <a:bodyPr/>
          <a:lstStyle/>
          <a:p>
            <a:r>
              <a:rPr lang="en-US" dirty="0"/>
              <a:t>The chicanes delay the leading bunches so that they arrive at the IP at the same time</a:t>
            </a:r>
          </a:p>
          <a:p>
            <a:pPr lvl="1"/>
            <a:r>
              <a:rPr lang="en-US" dirty="0">
                <a:solidFill>
                  <a:srgbClr val="FF0000"/>
                </a:solidFill>
              </a:rPr>
              <a:t>On the right-hand side, a curved beamline delays the </a:t>
            </a:r>
            <a:r>
              <a:rPr lang="en-US" i="1" dirty="0">
                <a:solidFill>
                  <a:srgbClr val="FF0000"/>
                </a:solidFill>
              </a:rPr>
              <a:t>incoming</a:t>
            </a:r>
            <a:r>
              <a:rPr lang="en-US" dirty="0">
                <a:solidFill>
                  <a:srgbClr val="FF0000"/>
                </a:solidFill>
              </a:rPr>
              <a:t> electrons</a:t>
            </a:r>
          </a:p>
          <a:p>
            <a:pPr lvl="1"/>
            <a:r>
              <a:rPr lang="en-US" dirty="0">
                <a:solidFill>
                  <a:srgbClr val="FF2600"/>
                </a:solidFill>
              </a:rPr>
              <a:t>On the right-hand side, a curved beamline delays the </a:t>
            </a:r>
            <a:r>
              <a:rPr lang="en-US" i="1" dirty="0">
                <a:solidFill>
                  <a:srgbClr val="FF0000"/>
                </a:solidFill>
              </a:rPr>
              <a:t>outgoing</a:t>
            </a:r>
            <a:r>
              <a:rPr lang="en-US" dirty="0">
                <a:solidFill>
                  <a:srgbClr val="FF0000"/>
                </a:solidFill>
              </a:rPr>
              <a:t> electrons</a:t>
            </a:r>
            <a:endParaRPr lang="en-US" dirty="0">
              <a:solidFill>
                <a:srgbClr val="0432FF"/>
              </a:solidFill>
            </a:endParaRPr>
          </a:p>
          <a:p>
            <a:pPr lvl="1"/>
            <a:r>
              <a:rPr lang="en-US" dirty="0">
                <a:solidFill>
                  <a:srgbClr val="0432FF"/>
                </a:solidFill>
              </a:rPr>
              <a:t>On the left-hand side, a curved beamline delays the </a:t>
            </a:r>
            <a:r>
              <a:rPr lang="en-US" i="1" dirty="0">
                <a:solidFill>
                  <a:srgbClr val="0432FF"/>
                </a:solidFill>
              </a:rPr>
              <a:t>incoming</a:t>
            </a:r>
            <a:r>
              <a:rPr lang="en-US" dirty="0">
                <a:solidFill>
                  <a:srgbClr val="0432FF"/>
                </a:solidFill>
              </a:rPr>
              <a:t> positrons</a:t>
            </a:r>
          </a:p>
          <a:p>
            <a:pPr lvl="1"/>
            <a:r>
              <a:rPr lang="en-US" dirty="0">
                <a:solidFill>
                  <a:srgbClr val="0432FF"/>
                </a:solidFill>
              </a:rPr>
              <a:t>On the left-hand side, a curved beamline delays the </a:t>
            </a:r>
            <a:r>
              <a:rPr lang="en-US" i="1" dirty="0">
                <a:solidFill>
                  <a:srgbClr val="0432FF"/>
                </a:solidFill>
              </a:rPr>
              <a:t>outgoing</a:t>
            </a:r>
            <a:r>
              <a:rPr lang="en-US" dirty="0">
                <a:solidFill>
                  <a:srgbClr val="0432FF"/>
                </a:solidFill>
              </a:rPr>
              <a:t> positrons</a:t>
            </a:r>
          </a:p>
          <a:p>
            <a:r>
              <a:rPr lang="en-US" dirty="0"/>
              <a:t>Two curved beamlines are required on either side</a:t>
            </a:r>
          </a:p>
          <a:p>
            <a:r>
              <a:rPr lang="en-US" dirty="0"/>
              <a:t>Similarly, two straight beamlines are required on either side</a:t>
            </a:r>
          </a:p>
          <a:p>
            <a:endParaRPr lang="en-US" dirty="0"/>
          </a:p>
          <a:p>
            <a:r>
              <a:rPr lang="en-US" dirty="0"/>
              <a:t>The bunches all have the same energy at the end of the linacs – 275 GeV</a:t>
            </a:r>
          </a:p>
          <a:p>
            <a:r>
              <a:rPr lang="en-US" dirty="0"/>
              <a:t>The bunches should all have the same energy at the IP – 275 GeV</a:t>
            </a:r>
          </a:p>
          <a:p>
            <a:r>
              <a:rPr lang="en-US" dirty="0"/>
              <a:t>The energy lost to synchrotron energy in the curved chicane must be replaced by RF</a:t>
            </a:r>
          </a:p>
          <a:p>
            <a:pPr lvl="1"/>
            <a:r>
              <a:rPr lang="en-US" dirty="0"/>
              <a:t>Use the same 325 MHz cavities as the Arcs</a:t>
            </a:r>
          </a:p>
        </p:txBody>
      </p:sp>
      <p:sp>
        <p:nvSpPr>
          <p:cNvPr id="7" name="Footer Placeholder 6">
            <a:extLst>
              <a:ext uri="{FF2B5EF4-FFF2-40B4-BE49-F238E27FC236}">
                <a16:creationId xmlns:a16="http://schemas.microsoft.com/office/drawing/2014/main" id="{7ACE4EC0-ACD7-6F76-FC16-BD7D4671BB2D}"/>
              </a:ext>
            </a:extLst>
          </p:cNvPr>
          <p:cNvSpPr>
            <a:spLocks noGrp="1"/>
          </p:cNvSpPr>
          <p:nvPr>
            <p:ph type="ftr" sz="quarter" idx="3"/>
          </p:nvPr>
        </p:nvSpPr>
        <p:spPr/>
        <p:txBody>
          <a:bodyPr/>
          <a:lstStyle/>
          <a:p>
            <a:r>
              <a:rPr lang="en-US"/>
              <a:t>Ghost Collider May 2025</a:t>
            </a:r>
            <a:endParaRPr lang="en-US" dirty="0"/>
          </a:p>
        </p:txBody>
      </p:sp>
      <p:sp>
        <p:nvSpPr>
          <p:cNvPr id="5" name="Right Brace 4">
            <a:extLst>
              <a:ext uri="{FF2B5EF4-FFF2-40B4-BE49-F238E27FC236}">
                <a16:creationId xmlns:a16="http://schemas.microsoft.com/office/drawing/2014/main" id="{BCB74D72-9848-20C0-2583-2D11AC91E80B}"/>
              </a:ext>
            </a:extLst>
          </p:cNvPr>
          <p:cNvSpPr/>
          <p:nvPr/>
        </p:nvSpPr>
        <p:spPr>
          <a:xfrm>
            <a:off x="8758052" y="1389413"/>
            <a:ext cx="225631" cy="575953"/>
          </a:xfrm>
          <a:prstGeom prst="rightBrace">
            <a:avLst>
              <a:gd name="adj1" fmla="val 26064"/>
              <a:gd name="adj2" fmla="val 51021"/>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6" name="Right Brace 5">
            <a:extLst>
              <a:ext uri="{FF2B5EF4-FFF2-40B4-BE49-F238E27FC236}">
                <a16:creationId xmlns:a16="http://schemas.microsoft.com/office/drawing/2014/main" id="{B1F17B19-EA94-BEE2-6B11-C4F55717438C}"/>
              </a:ext>
            </a:extLst>
          </p:cNvPr>
          <p:cNvSpPr/>
          <p:nvPr/>
        </p:nvSpPr>
        <p:spPr>
          <a:xfrm>
            <a:off x="8758052" y="2219074"/>
            <a:ext cx="225631" cy="575953"/>
          </a:xfrm>
          <a:prstGeom prst="rightBrace">
            <a:avLst>
              <a:gd name="adj1" fmla="val 26064"/>
              <a:gd name="adj2" fmla="val 51021"/>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2470920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153F3A-DFAF-5CF6-05CB-76F2FC0A759E}"/>
            </a:ext>
          </a:extLst>
        </p:cNvPr>
        <p:cNvGrpSpPr/>
        <p:nvPr/>
      </p:nvGrpSpPr>
      <p:grpSpPr>
        <a:xfrm>
          <a:off x="0" y="0"/>
          <a:ext cx="0" cy="0"/>
          <a:chOff x="0" y="0"/>
          <a:chExt cx="0" cy="0"/>
        </a:xfrm>
      </p:grpSpPr>
      <p:pic>
        <p:nvPicPr>
          <p:cNvPr id="1025" name="Picture 4" descr="Diagram, radar chart&#10;&#10;Description automatically generated">
            <a:extLst>
              <a:ext uri="{FF2B5EF4-FFF2-40B4-BE49-F238E27FC236}">
                <a16:creationId xmlns:a16="http://schemas.microsoft.com/office/drawing/2014/main" id="{5460BEEE-0DAF-68E8-2A23-113D1C3E441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991" r="12887"/>
          <a:stretch/>
        </p:blipFill>
        <p:spPr bwMode="auto">
          <a:xfrm>
            <a:off x="7216238" y="2819153"/>
            <a:ext cx="4643252" cy="23241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a:extLst>
              <a:ext uri="{FF2B5EF4-FFF2-40B4-BE49-F238E27FC236}">
                <a16:creationId xmlns:a16="http://schemas.microsoft.com/office/drawing/2014/main" id="{E596C7CB-1B2E-DD24-1B7F-AD219C87FD0D}"/>
              </a:ext>
            </a:extLst>
          </p:cNvPr>
          <p:cNvSpPr>
            <a:spLocks noGrp="1"/>
          </p:cNvSpPr>
          <p:nvPr>
            <p:ph type="title"/>
          </p:nvPr>
        </p:nvSpPr>
        <p:spPr/>
        <p:txBody>
          <a:bodyPr/>
          <a:lstStyle/>
          <a:p>
            <a:r>
              <a:rPr lang="en-US" altLang="en-US" dirty="0"/>
              <a:t>Chicane Geometry</a:t>
            </a:r>
            <a:endParaRPr lang="en-US" dirty="0"/>
          </a:p>
        </p:txBody>
      </p:sp>
      <p:sp>
        <p:nvSpPr>
          <p:cNvPr id="2" name="Slide Number Placeholder 1">
            <a:extLst>
              <a:ext uri="{FF2B5EF4-FFF2-40B4-BE49-F238E27FC236}">
                <a16:creationId xmlns:a16="http://schemas.microsoft.com/office/drawing/2014/main" id="{632F2B67-1341-6D6B-8BE2-7720D60AC89D}"/>
              </a:ext>
            </a:extLst>
          </p:cNvPr>
          <p:cNvSpPr>
            <a:spLocks noGrp="1"/>
          </p:cNvSpPr>
          <p:nvPr>
            <p:ph type="sldNum" sz="quarter" idx="11"/>
          </p:nvPr>
        </p:nvSpPr>
        <p:spPr/>
        <p:txBody>
          <a:bodyPr/>
          <a:lstStyle/>
          <a:p>
            <a:fld id="{AB6DB490-BFBF-254D-A4B8-3EF9019ACE53}" type="slidenum">
              <a:rPr lang="en-US" smtClean="0"/>
              <a:pPr/>
              <a:t>36</a:t>
            </a:fld>
            <a:endParaRPr lang="en-US" dirty="0"/>
          </a:p>
        </p:txBody>
      </p:sp>
      <p:sp>
        <p:nvSpPr>
          <p:cNvPr id="6" name="Content Placeholder 5">
            <a:extLst>
              <a:ext uri="{FF2B5EF4-FFF2-40B4-BE49-F238E27FC236}">
                <a16:creationId xmlns:a16="http://schemas.microsoft.com/office/drawing/2014/main" id="{019E6067-18D5-F71A-0ACF-190996821F56}"/>
              </a:ext>
            </a:extLst>
          </p:cNvPr>
          <p:cNvSpPr>
            <a:spLocks noGrp="1"/>
          </p:cNvSpPr>
          <p:nvPr>
            <p:ph sz="quarter" idx="12"/>
          </p:nvPr>
        </p:nvSpPr>
        <p:spPr/>
        <p:txBody>
          <a:bodyPr>
            <a:normAutofit fontScale="85000" lnSpcReduction="10000"/>
          </a:bodyPr>
          <a:lstStyle/>
          <a:p>
            <a:r>
              <a:rPr lang="en-US" altLang="en-US" dirty="0"/>
              <a:t>Since the electron and positron bunches are 180°apart in the linac, the difference between the straight beam line  and the arc should be 𝜆</a:t>
            </a:r>
            <a:r>
              <a:rPr lang="en-US" altLang="en-US" baseline="-25000" dirty="0"/>
              <a:t>Linac</a:t>
            </a:r>
            <a:r>
              <a:rPr lang="en-US" altLang="en-US" dirty="0"/>
              <a:t>/2, The central arc and chord are exactly half the chicane (= L/2), and the transverse separation between them (the sagitta) is exactly half of the chicane offset. </a:t>
            </a:r>
          </a:p>
          <a:p>
            <a:pPr lvl="0"/>
            <a:r>
              <a:rPr lang="en-US" altLang="en-US" dirty="0"/>
              <a:t>Arc length = R𝜃 where R is the radius of curvature of the arc and 𝜃 is the bending angle</a:t>
            </a:r>
          </a:p>
          <a:p>
            <a:pPr lvl="0"/>
            <a:r>
              <a:rPr lang="en-US" altLang="en-US" dirty="0"/>
              <a:t>Chord length = L/2 = 2Rsin(𝜃/2) ≃ 2R[𝜃/2 – (𝜃/2)</a:t>
            </a:r>
            <a:r>
              <a:rPr lang="en-US" altLang="en-US" baseline="30000" dirty="0"/>
              <a:t>3</a:t>
            </a:r>
            <a:r>
              <a:rPr lang="en-US" altLang="en-US" dirty="0"/>
              <a:t>/6]</a:t>
            </a:r>
          </a:p>
          <a:p>
            <a:pPr lvl="0"/>
            <a:r>
              <a:rPr lang="en-US" altLang="en-US" dirty="0"/>
              <a:t>Arc length – chord length = 𝜆</a:t>
            </a:r>
            <a:r>
              <a:rPr lang="en-US" altLang="en-US" baseline="-25000" dirty="0"/>
              <a:t>Linac</a:t>
            </a:r>
            <a:r>
              <a:rPr lang="en-US" altLang="en-US" dirty="0"/>
              <a:t>/4 ≃ R𝜃 - 2R[𝜃/2 – (𝜃/2)</a:t>
            </a:r>
            <a:r>
              <a:rPr lang="en-US" altLang="en-US" baseline="30000" dirty="0"/>
              <a:t>3</a:t>
            </a:r>
            <a:r>
              <a:rPr lang="en-US" altLang="en-US" dirty="0"/>
              <a:t>/6] ≃ R𝜃</a:t>
            </a:r>
            <a:r>
              <a:rPr lang="en-US" altLang="en-US" baseline="30000" dirty="0"/>
              <a:t>3</a:t>
            </a:r>
            <a:r>
              <a:rPr lang="en-US" altLang="en-US" dirty="0"/>
              <a:t>/24 </a:t>
            </a:r>
          </a:p>
          <a:p>
            <a:pPr lvl="0"/>
            <a:r>
              <a:rPr lang="en-US" altLang="en-US" dirty="0"/>
              <a:t>𝜃 = (6𝜆</a:t>
            </a:r>
            <a:r>
              <a:rPr lang="en-US" altLang="en-US" baseline="-25000" dirty="0"/>
              <a:t>Linac </a:t>
            </a:r>
            <a:r>
              <a:rPr lang="en-US" altLang="en-US" dirty="0"/>
              <a:t>/R)</a:t>
            </a:r>
            <a:r>
              <a:rPr lang="en-US" altLang="en-US" baseline="30000" dirty="0"/>
              <a:t>1/3</a:t>
            </a:r>
          </a:p>
          <a:p>
            <a:pPr lvl="0"/>
            <a:r>
              <a:rPr lang="en-US" altLang="en-US" dirty="0"/>
              <a:t>Total bend angle of the chicane </a:t>
            </a:r>
            <a:r>
              <a:rPr lang="en-US" altLang="en-US" dirty="0">
                <a:solidFill>
                  <a:srgbClr val="0432FF"/>
                </a:solidFill>
              </a:rPr>
              <a:t>𝜃</a:t>
            </a:r>
            <a:r>
              <a:rPr lang="en-US" altLang="en-US" baseline="-25000" dirty="0">
                <a:solidFill>
                  <a:srgbClr val="0432FF"/>
                </a:solidFill>
              </a:rPr>
              <a:t>chicane</a:t>
            </a:r>
            <a:r>
              <a:rPr lang="en-US" altLang="en-US" dirty="0">
                <a:solidFill>
                  <a:srgbClr val="0432FF"/>
                </a:solidFill>
              </a:rPr>
              <a:t> = 2𝜃 = 2(6𝜆/R)</a:t>
            </a:r>
            <a:r>
              <a:rPr lang="en-US" altLang="en-US" baseline="30000" dirty="0">
                <a:solidFill>
                  <a:srgbClr val="0432FF"/>
                </a:solidFill>
              </a:rPr>
              <a:t>1/3</a:t>
            </a:r>
          </a:p>
          <a:p>
            <a:pPr lvl="0"/>
            <a:r>
              <a:rPr lang="en-US" altLang="en-US" dirty="0">
                <a:solidFill>
                  <a:srgbClr val="0432FF"/>
                </a:solidFill>
              </a:rPr>
              <a:t>Chicane length = L ≃ 2R𝜃 ≃ 2R(6𝜆</a:t>
            </a:r>
            <a:r>
              <a:rPr lang="en-US" altLang="en-US" baseline="-25000" dirty="0">
                <a:solidFill>
                  <a:srgbClr val="0432FF"/>
                </a:solidFill>
              </a:rPr>
              <a:t>Linac</a:t>
            </a:r>
            <a:r>
              <a:rPr lang="en-US" altLang="en-US" dirty="0">
                <a:solidFill>
                  <a:srgbClr val="0432FF"/>
                </a:solidFill>
              </a:rPr>
              <a:t>/R)</a:t>
            </a:r>
            <a:r>
              <a:rPr lang="en-US" altLang="en-US" baseline="30000" dirty="0">
                <a:solidFill>
                  <a:srgbClr val="0432FF"/>
                </a:solidFill>
              </a:rPr>
              <a:t>1/3</a:t>
            </a:r>
            <a:r>
              <a:rPr lang="en-US" altLang="en-US" dirty="0">
                <a:solidFill>
                  <a:srgbClr val="0432FF"/>
                </a:solidFill>
              </a:rPr>
              <a:t> </a:t>
            </a:r>
          </a:p>
          <a:p>
            <a:pPr lvl="0"/>
            <a:r>
              <a:rPr lang="en-US" altLang="en-US" dirty="0"/>
              <a:t>Using the intersecting chords theorem: </a:t>
            </a:r>
          </a:p>
          <a:p>
            <a:pPr lvl="0"/>
            <a:r>
              <a:rPr lang="en-US" altLang="en-US" dirty="0"/>
              <a:t>Sagitta ≃ (L/4)</a:t>
            </a:r>
            <a:r>
              <a:rPr lang="en-US" altLang="en-US" baseline="30000" dirty="0"/>
              <a:t>2</a:t>
            </a:r>
            <a:r>
              <a:rPr lang="en-US" altLang="en-US" dirty="0"/>
              <a:t>/2R = L</a:t>
            </a:r>
            <a:r>
              <a:rPr lang="en-US" altLang="en-US" baseline="30000" dirty="0"/>
              <a:t>2</a:t>
            </a:r>
            <a:r>
              <a:rPr lang="en-US" altLang="en-US" dirty="0"/>
              <a:t>/32R</a:t>
            </a:r>
          </a:p>
          <a:p>
            <a:pPr lvl="0"/>
            <a:r>
              <a:rPr lang="en-US" altLang="en-US" dirty="0">
                <a:solidFill>
                  <a:srgbClr val="0432FF"/>
                </a:solidFill>
              </a:rPr>
              <a:t>Chicane offset = L</a:t>
            </a:r>
            <a:r>
              <a:rPr lang="en-US" altLang="en-US" baseline="30000" dirty="0">
                <a:solidFill>
                  <a:srgbClr val="0432FF"/>
                </a:solidFill>
              </a:rPr>
              <a:t>2</a:t>
            </a:r>
            <a:r>
              <a:rPr lang="en-US" altLang="en-US" dirty="0">
                <a:solidFill>
                  <a:srgbClr val="0432FF"/>
                </a:solidFill>
              </a:rPr>
              <a:t>/16R </a:t>
            </a:r>
          </a:p>
          <a:p>
            <a:pPr lvl="0"/>
            <a:r>
              <a:rPr lang="en-US" altLang="en-US" dirty="0"/>
              <a:t>The synchrotron radiation loss in the chicane is </a:t>
            </a:r>
            <a:r>
              <a:rPr lang="en-US" altLang="en-US" dirty="0" err="1"/>
              <a:t>U</a:t>
            </a:r>
            <a:r>
              <a:rPr lang="en-US" altLang="en-US" baseline="-25000" dirty="0" err="1"/>
              <a:t>chicane</a:t>
            </a:r>
            <a:r>
              <a:rPr lang="en-US" altLang="en-US" dirty="0"/>
              <a:t>, where:</a:t>
            </a:r>
          </a:p>
          <a:p>
            <a:pPr lvl="0"/>
            <a:r>
              <a:rPr lang="en-US" altLang="en-US" dirty="0" err="1"/>
              <a:t>U</a:t>
            </a:r>
            <a:r>
              <a:rPr lang="en-US" altLang="en-US" baseline="-25000" dirty="0" err="1"/>
              <a:t>chicane</a:t>
            </a:r>
            <a:r>
              <a:rPr lang="en-US" altLang="en-US" dirty="0"/>
              <a:t>(GeV) = (𝜃</a:t>
            </a:r>
            <a:r>
              <a:rPr lang="en-US" altLang="en-US" baseline="-25000" dirty="0"/>
              <a:t>chicane</a:t>
            </a:r>
            <a:r>
              <a:rPr lang="en-US" altLang="en-US" dirty="0"/>
              <a:t>/2𝜋) x 8.85 x 10</a:t>
            </a:r>
            <a:r>
              <a:rPr lang="en-US" altLang="en-US" baseline="30000" dirty="0"/>
              <a:t>-5</a:t>
            </a:r>
            <a:r>
              <a:rPr lang="en-US" altLang="en-US" dirty="0"/>
              <a:t> x E(GeV)</a:t>
            </a:r>
            <a:r>
              <a:rPr lang="en-US" altLang="en-US" baseline="30000" dirty="0"/>
              <a:t>4</a:t>
            </a:r>
            <a:r>
              <a:rPr lang="en-US" altLang="en-US" dirty="0"/>
              <a:t> /𝜌(m) = 1.408 x 10</a:t>
            </a:r>
            <a:r>
              <a:rPr lang="en-US" altLang="en-US" baseline="30000" dirty="0"/>
              <a:t>-5</a:t>
            </a:r>
            <a:r>
              <a:rPr lang="en-US" altLang="en-US" dirty="0"/>
              <a:t> x 𝜃</a:t>
            </a:r>
            <a:r>
              <a:rPr lang="en-US" altLang="en-US" baseline="-25000" dirty="0"/>
              <a:t>chicane</a:t>
            </a:r>
            <a:r>
              <a:rPr lang="en-US" altLang="en-US" dirty="0"/>
              <a:t> x E(GeV)</a:t>
            </a:r>
            <a:r>
              <a:rPr lang="en-US" altLang="en-US" baseline="30000" dirty="0"/>
              <a:t>4</a:t>
            </a:r>
            <a:r>
              <a:rPr lang="en-US" altLang="en-US" dirty="0"/>
              <a:t> /𝜌(m)</a:t>
            </a:r>
          </a:p>
          <a:p>
            <a:pPr lvl="0"/>
            <a:r>
              <a:rPr lang="en-US" altLang="en-US" dirty="0"/>
              <a:t>The average filling factor of the magnets in the arc is ∼80%, so 𝜌 = 0.8 R</a:t>
            </a:r>
          </a:p>
          <a:p>
            <a:pPr lvl="0"/>
            <a:r>
              <a:rPr lang="en-US" altLang="en-US" dirty="0" err="1">
                <a:solidFill>
                  <a:srgbClr val="0432FF"/>
                </a:solidFill>
              </a:rPr>
              <a:t>U</a:t>
            </a:r>
            <a:r>
              <a:rPr lang="en-US" altLang="en-US" baseline="-25000" dirty="0" err="1">
                <a:solidFill>
                  <a:srgbClr val="0432FF"/>
                </a:solidFill>
              </a:rPr>
              <a:t>chicane</a:t>
            </a:r>
            <a:r>
              <a:rPr lang="en-US" altLang="en-US" dirty="0">
                <a:solidFill>
                  <a:srgbClr val="0432FF"/>
                </a:solidFill>
              </a:rPr>
              <a:t> (MeV) = 1.76 x 10</a:t>
            </a:r>
            <a:r>
              <a:rPr lang="en-US" altLang="en-US" baseline="30000" dirty="0">
                <a:solidFill>
                  <a:srgbClr val="0432FF"/>
                </a:solidFill>
              </a:rPr>
              <a:t>-5</a:t>
            </a:r>
            <a:r>
              <a:rPr lang="en-US" altLang="en-US" dirty="0">
                <a:solidFill>
                  <a:srgbClr val="0432FF"/>
                </a:solidFill>
              </a:rPr>
              <a:t> x 𝜃</a:t>
            </a:r>
            <a:r>
              <a:rPr lang="en-US" altLang="en-US" baseline="-25000" dirty="0">
                <a:solidFill>
                  <a:srgbClr val="0432FF"/>
                </a:solidFill>
              </a:rPr>
              <a:t>chicane</a:t>
            </a:r>
            <a:r>
              <a:rPr lang="en-US" altLang="en-US" dirty="0">
                <a:solidFill>
                  <a:srgbClr val="0432FF"/>
                </a:solidFill>
              </a:rPr>
              <a:t> x E(GeV)</a:t>
            </a:r>
            <a:r>
              <a:rPr lang="en-US" altLang="en-US" baseline="30000" dirty="0">
                <a:solidFill>
                  <a:srgbClr val="0432FF"/>
                </a:solidFill>
              </a:rPr>
              <a:t>4</a:t>
            </a:r>
            <a:r>
              <a:rPr lang="en-US" altLang="en-US" dirty="0">
                <a:solidFill>
                  <a:srgbClr val="0432FF"/>
                </a:solidFill>
              </a:rPr>
              <a:t> /R(km)</a:t>
            </a:r>
          </a:p>
          <a:p>
            <a:endParaRPr lang="en-US" altLang="en-US" dirty="0"/>
          </a:p>
          <a:p>
            <a:endParaRPr lang="en-US" dirty="0"/>
          </a:p>
        </p:txBody>
      </p:sp>
      <p:sp>
        <p:nvSpPr>
          <p:cNvPr id="3" name="Footer Placeholder 2">
            <a:extLst>
              <a:ext uri="{FF2B5EF4-FFF2-40B4-BE49-F238E27FC236}">
                <a16:creationId xmlns:a16="http://schemas.microsoft.com/office/drawing/2014/main" id="{010771C1-5C87-8BE0-6EB2-0CD170BAB8BF}"/>
              </a:ext>
            </a:extLst>
          </p:cNvPr>
          <p:cNvSpPr>
            <a:spLocks noGrp="1"/>
          </p:cNvSpPr>
          <p:nvPr>
            <p:ph type="ftr" sz="quarter" idx="3"/>
          </p:nvPr>
        </p:nvSpPr>
        <p:spPr/>
        <p:txBody>
          <a:bodyPr/>
          <a:lstStyle/>
          <a:p>
            <a:r>
              <a:rPr lang="en-US"/>
              <a:t>Ghost Collider May 2025</a:t>
            </a:r>
            <a:endParaRPr lang="en-US" dirty="0"/>
          </a:p>
        </p:txBody>
      </p:sp>
    </p:spTree>
    <p:extLst>
      <p:ext uri="{BB962C8B-B14F-4D97-AF65-F5344CB8AC3E}">
        <p14:creationId xmlns:p14="http://schemas.microsoft.com/office/powerpoint/2010/main" val="136092637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6DF2A7-594D-FCB9-79BF-3D681E9F3650}"/>
              </a:ext>
            </a:extLst>
          </p:cNvPr>
          <p:cNvSpPr>
            <a:spLocks noGrp="1"/>
          </p:cNvSpPr>
          <p:nvPr>
            <p:ph type="title"/>
          </p:nvPr>
        </p:nvSpPr>
        <p:spPr/>
        <p:txBody>
          <a:bodyPr/>
          <a:lstStyle/>
          <a:p>
            <a:r>
              <a:rPr lang="en-US" dirty="0"/>
              <a:t>Chicane Layout</a:t>
            </a:r>
          </a:p>
        </p:txBody>
      </p:sp>
      <p:sp>
        <p:nvSpPr>
          <p:cNvPr id="24" name="Slide Number Placeholder 23">
            <a:extLst>
              <a:ext uri="{FF2B5EF4-FFF2-40B4-BE49-F238E27FC236}">
                <a16:creationId xmlns:a16="http://schemas.microsoft.com/office/drawing/2014/main" id="{5F5643BB-820D-5614-364F-C942DA798802}"/>
              </a:ext>
            </a:extLst>
          </p:cNvPr>
          <p:cNvSpPr>
            <a:spLocks noGrp="1"/>
          </p:cNvSpPr>
          <p:nvPr>
            <p:ph type="sldNum" sz="quarter" idx="11"/>
          </p:nvPr>
        </p:nvSpPr>
        <p:spPr/>
        <p:txBody>
          <a:bodyPr/>
          <a:lstStyle/>
          <a:p>
            <a:fld id="{AB6DB490-BFBF-254D-A4B8-3EF9019ACE53}" type="slidenum">
              <a:rPr lang="en-US" smtClean="0"/>
              <a:pPr/>
              <a:t>37</a:t>
            </a:fld>
            <a:endParaRPr lang="en-US" dirty="0"/>
          </a:p>
        </p:txBody>
      </p:sp>
      <p:sp>
        <p:nvSpPr>
          <p:cNvPr id="3" name="Content Placeholder 2">
            <a:extLst>
              <a:ext uri="{FF2B5EF4-FFF2-40B4-BE49-F238E27FC236}">
                <a16:creationId xmlns:a16="http://schemas.microsoft.com/office/drawing/2014/main" id="{AE335C7B-F2DA-FB8A-F3DD-6B9B67A145DA}"/>
              </a:ext>
            </a:extLst>
          </p:cNvPr>
          <p:cNvSpPr>
            <a:spLocks noGrp="1"/>
          </p:cNvSpPr>
          <p:nvPr>
            <p:ph sz="quarter" idx="12"/>
          </p:nvPr>
        </p:nvSpPr>
        <p:spPr/>
        <p:txBody>
          <a:bodyPr/>
          <a:lstStyle/>
          <a:p>
            <a:r>
              <a:rPr lang="en-US" dirty="0"/>
              <a:t>The electrons and positrons should have the same energy at the IP, independent of whether they traversed the chicane or the straight beamline</a:t>
            </a:r>
          </a:p>
          <a:p>
            <a:pPr lvl="1"/>
            <a:r>
              <a:rPr lang="en-US" dirty="0"/>
              <a:t>The chicane needs an RF system to replace the synchrotron radiation loss</a:t>
            </a:r>
          </a:p>
          <a:p>
            <a:pPr lvl="1"/>
            <a:r>
              <a:rPr lang="en-US" dirty="0"/>
              <a:t>This adds to the total length of the chicane</a:t>
            </a:r>
          </a:p>
          <a:p>
            <a:r>
              <a:rPr lang="en-US" dirty="0"/>
              <a:t>The smaller the bending radius, the more synchrotron radiation, the shorter the chicane beamline but the longer the RF section required to replace the synchrotron radiation</a:t>
            </a:r>
          </a:p>
          <a:p>
            <a:r>
              <a:rPr lang="en-US" dirty="0"/>
              <a:t>There is a broad minimum total length of the chicane </a:t>
            </a:r>
          </a:p>
        </p:txBody>
      </p:sp>
      <p:sp>
        <p:nvSpPr>
          <p:cNvPr id="23" name="Footer Placeholder 22">
            <a:extLst>
              <a:ext uri="{FF2B5EF4-FFF2-40B4-BE49-F238E27FC236}">
                <a16:creationId xmlns:a16="http://schemas.microsoft.com/office/drawing/2014/main" id="{FB60EB3D-E7DF-3F75-F856-96C397867D26}"/>
              </a:ext>
            </a:extLst>
          </p:cNvPr>
          <p:cNvSpPr>
            <a:spLocks noGrp="1"/>
          </p:cNvSpPr>
          <p:nvPr>
            <p:ph type="ftr" sz="quarter" idx="3"/>
          </p:nvPr>
        </p:nvSpPr>
        <p:spPr/>
        <p:txBody>
          <a:bodyPr/>
          <a:lstStyle/>
          <a:p>
            <a:r>
              <a:rPr lang="en-US"/>
              <a:t>Ghost Collider May 2025</a:t>
            </a:r>
            <a:endParaRPr lang="en-US" dirty="0"/>
          </a:p>
        </p:txBody>
      </p:sp>
      <p:grpSp>
        <p:nvGrpSpPr>
          <p:cNvPr id="22" name="Group 21">
            <a:extLst>
              <a:ext uri="{FF2B5EF4-FFF2-40B4-BE49-F238E27FC236}">
                <a16:creationId xmlns:a16="http://schemas.microsoft.com/office/drawing/2014/main" id="{8833A8AB-FC1B-E68E-2639-B2CE5CF1D2E6}"/>
              </a:ext>
            </a:extLst>
          </p:cNvPr>
          <p:cNvGrpSpPr/>
          <p:nvPr/>
        </p:nvGrpSpPr>
        <p:grpSpPr>
          <a:xfrm>
            <a:off x="2370811" y="1320798"/>
            <a:ext cx="5486400" cy="5486400"/>
            <a:chOff x="2370811" y="1320798"/>
            <a:chExt cx="5486400" cy="5486400"/>
          </a:xfrm>
        </p:grpSpPr>
        <p:sp>
          <p:nvSpPr>
            <p:cNvPr id="5" name="Arc 4">
              <a:extLst>
                <a:ext uri="{FF2B5EF4-FFF2-40B4-BE49-F238E27FC236}">
                  <a16:creationId xmlns:a16="http://schemas.microsoft.com/office/drawing/2014/main" id="{C3B64E84-4798-224E-B52D-655B3E264179}"/>
                </a:ext>
              </a:extLst>
            </p:cNvPr>
            <p:cNvSpPr>
              <a:spLocks noChangeAspect="1"/>
            </p:cNvSpPr>
            <p:nvPr/>
          </p:nvSpPr>
          <p:spPr>
            <a:xfrm>
              <a:off x="2370811" y="1320798"/>
              <a:ext cx="5486400" cy="5486400"/>
            </a:xfrm>
            <a:prstGeom prst="arc">
              <a:avLst>
                <a:gd name="adj1" fmla="val 16200000"/>
                <a:gd name="adj2" fmla="val 18899721"/>
              </a:avLst>
            </a:prstGeom>
            <a:ln w="25400">
              <a:noFill/>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cxnSp>
          <p:nvCxnSpPr>
            <p:cNvPr id="7" name="Straight Connector 6">
              <a:extLst>
                <a:ext uri="{FF2B5EF4-FFF2-40B4-BE49-F238E27FC236}">
                  <a16:creationId xmlns:a16="http://schemas.microsoft.com/office/drawing/2014/main" id="{3A089CA1-5F80-8A4C-8A7C-310C8A9EBEE7}"/>
                </a:ext>
              </a:extLst>
            </p:cNvPr>
            <p:cNvCxnSpPr>
              <a:cxnSpLocks/>
              <a:endCxn id="5" idx="2"/>
            </p:cNvCxnSpPr>
            <p:nvPr/>
          </p:nvCxnSpPr>
          <p:spPr>
            <a:xfrm flipV="1">
              <a:off x="5114009" y="2124105"/>
              <a:ext cx="1939580" cy="1949420"/>
            </a:xfrm>
            <a:prstGeom prst="line">
              <a:avLst/>
            </a:prstGeom>
            <a:ln w="3175">
              <a:no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AEDD80DC-EE51-114B-A182-FE19E5DCB4D5}"/>
                </a:ext>
              </a:extLst>
            </p:cNvPr>
            <p:cNvCxnSpPr>
              <a:cxnSpLocks/>
            </p:cNvCxnSpPr>
            <p:nvPr/>
          </p:nvCxnSpPr>
          <p:spPr>
            <a:xfrm>
              <a:off x="5114009" y="1320798"/>
              <a:ext cx="0" cy="2752727"/>
            </a:xfrm>
            <a:prstGeom prst="line">
              <a:avLst/>
            </a:prstGeom>
            <a:ln w="3175">
              <a:noFill/>
            </a:ln>
            <a:effectLst/>
          </p:spPr>
          <p:style>
            <a:lnRef idx="2">
              <a:schemeClr val="accent1"/>
            </a:lnRef>
            <a:fillRef idx="0">
              <a:schemeClr val="accent1"/>
            </a:fillRef>
            <a:effectRef idx="1">
              <a:schemeClr val="accent1"/>
            </a:effectRef>
            <a:fontRef idx="minor">
              <a:schemeClr val="tx1"/>
            </a:fontRef>
          </p:style>
        </p:cxnSp>
      </p:grpSp>
      <p:grpSp>
        <p:nvGrpSpPr>
          <p:cNvPr id="6" name="Group 5">
            <a:extLst>
              <a:ext uri="{FF2B5EF4-FFF2-40B4-BE49-F238E27FC236}">
                <a16:creationId xmlns:a16="http://schemas.microsoft.com/office/drawing/2014/main" id="{375DFC56-F963-0DA9-F5AC-7073686EAFB1}"/>
              </a:ext>
            </a:extLst>
          </p:cNvPr>
          <p:cNvGrpSpPr/>
          <p:nvPr/>
        </p:nvGrpSpPr>
        <p:grpSpPr>
          <a:xfrm>
            <a:off x="-1301719" y="589290"/>
            <a:ext cx="14476306" cy="9367030"/>
            <a:chOff x="-1287759" y="-583376"/>
            <a:chExt cx="14476306" cy="9367030"/>
          </a:xfrm>
        </p:grpSpPr>
        <p:grpSp>
          <p:nvGrpSpPr>
            <p:cNvPr id="8" name="Group 7">
              <a:extLst>
                <a:ext uri="{FF2B5EF4-FFF2-40B4-BE49-F238E27FC236}">
                  <a16:creationId xmlns:a16="http://schemas.microsoft.com/office/drawing/2014/main" id="{7DEDB014-8311-D1CE-92E0-28D1E5DBB3A2}"/>
                </a:ext>
              </a:extLst>
            </p:cNvPr>
            <p:cNvGrpSpPr/>
            <p:nvPr/>
          </p:nvGrpSpPr>
          <p:grpSpPr>
            <a:xfrm>
              <a:off x="-1287759" y="-583376"/>
              <a:ext cx="14476306" cy="9367030"/>
              <a:chOff x="-1287759" y="-583376"/>
              <a:chExt cx="14476306" cy="9367030"/>
            </a:xfrm>
          </p:grpSpPr>
          <p:sp>
            <p:nvSpPr>
              <p:cNvPr id="11" name="Arc 10">
                <a:extLst>
                  <a:ext uri="{FF2B5EF4-FFF2-40B4-BE49-F238E27FC236}">
                    <a16:creationId xmlns:a16="http://schemas.microsoft.com/office/drawing/2014/main" id="{30D929C2-A820-DDB3-9247-6B9E9EB3A398}"/>
                  </a:ext>
                </a:extLst>
              </p:cNvPr>
              <p:cNvSpPr>
                <a:spLocks noChangeAspect="1"/>
              </p:cNvSpPr>
              <p:nvPr/>
            </p:nvSpPr>
            <p:spPr>
              <a:xfrm>
                <a:off x="2370811" y="1320798"/>
                <a:ext cx="5486400" cy="5486400"/>
              </a:xfrm>
              <a:prstGeom prst="arc">
                <a:avLst>
                  <a:gd name="adj1" fmla="val 16200000"/>
                  <a:gd name="adj2" fmla="val 18899721"/>
                </a:avLst>
              </a:prstGeom>
              <a:ln w="25400">
                <a:noFill/>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cxnSp>
            <p:nvCxnSpPr>
              <p:cNvPr id="12" name="Straight Connector 11">
                <a:extLst>
                  <a:ext uri="{FF2B5EF4-FFF2-40B4-BE49-F238E27FC236}">
                    <a16:creationId xmlns:a16="http://schemas.microsoft.com/office/drawing/2014/main" id="{05D63DA8-4A4D-FF24-2BE3-92BC047DA7BD}"/>
                  </a:ext>
                </a:extLst>
              </p:cNvPr>
              <p:cNvCxnSpPr>
                <a:cxnSpLocks/>
                <a:endCxn id="11" idx="2"/>
              </p:cNvCxnSpPr>
              <p:nvPr/>
            </p:nvCxnSpPr>
            <p:spPr>
              <a:xfrm flipV="1">
                <a:off x="5114009" y="2124105"/>
                <a:ext cx="1939580" cy="1949420"/>
              </a:xfrm>
              <a:prstGeom prst="line">
                <a:avLst/>
              </a:prstGeom>
              <a:ln w="3175">
                <a:no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EA74E9EF-CC28-C7BF-35D5-1CBC2D644126}"/>
                  </a:ext>
                </a:extLst>
              </p:cNvPr>
              <p:cNvCxnSpPr>
                <a:cxnSpLocks/>
              </p:cNvCxnSpPr>
              <p:nvPr/>
            </p:nvCxnSpPr>
            <p:spPr>
              <a:xfrm>
                <a:off x="5114009" y="1124028"/>
                <a:ext cx="0" cy="2752727"/>
              </a:xfrm>
              <a:prstGeom prst="line">
                <a:avLst/>
              </a:prstGeom>
              <a:ln w="3175">
                <a:noFill/>
              </a:ln>
              <a:effectLst/>
            </p:spPr>
            <p:style>
              <a:lnRef idx="2">
                <a:schemeClr val="accent1"/>
              </a:lnRef>
              <a:fillRef idx="0">
                <a:schemeClr val="accent1"/>
              </a:fillRef>
              <a:effectRef idx="1">
                <a:schemeClr val="accent1"/>
              </a:effectRef>
              <a:fontRef idx="minor">
                <a:schemeClr val="tx1"/>
              </a:fontRef>
            </p:style>
          </p:cxnSp>
          <p:sp>
            <p:nvSpPr>
              <p:cNvPr id="14" name="Arc 13">
                <a:extLst>
                  <a:ext uri="{FF2B5EF4-FFF2-40B4-BE49-F238E27FC236}">
                    <a16:creationId xmlns:a16="http://schemas.microsoft.com/office/drawing/2014/main" id="{B2566189-3AB2-8097-3FF6-DB67B0C7A20E}"/>
                  </a:ext>
                </a:extLst>
              </p:cNvPr>
              <p:cNvSpPr>
                <a:spLocks noChangeAspect="1"/>
              </p:cNvSpPr>
              <p:nvPr/>
            </p:nvSpPr>
            <p:spPr>
              <a:xfrm rot="10800000">
                <a:off x="7702147" y="-580029"/>
                <a:ext cx="5486400" cy="5486400"/>
              </a:xfrm>
              <a:prstGeom prst="arc">
                <a:avLst>
                  <a:gd name="adj1" fmla="val 16200000"/>
                  <a:gd name="adj2" fmla="val 18899721"/>
                </a:avLst>
              </a:prstGeom>
              <a:ln w="41275">
                <a:solidFill>
                  <a:schemeClr val="tx1"/>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sp>
            <p:nvSpPr>
              <p:cNvPr id="15" name="Arc 14">
                <a:extLst>
                  <a:ext uri="{FF2B5EF4-FFF2-40B4-BE49-F238E27FC236}">
                    <a16:creationId xmlns:a16="http://schemas.microsoft.com/office/drawing/2014/main" id="{54416DA6-5F6E-0381-2AB8-8480C1BBC6DF}"/>
                  </a:ext>
                </a:extLst>
              </p:cNvPr>
              <p:cNvSpPr>
                <a:spLocks noChangeAspect="1"/>
              </p:cNvSpPr>
              <p:nvPr/>
            </p:nvSpPr>
            <p:spPr>
              <a:xfrm rot="18903672">
                <a:off x="2591308" y="3297254"/>
                <a:ext cx="5486400" cy="5486400"/>
              </a:xfrm>
              <a:prstGeom prst="arc">
                <a:avLst>
                  <a:gd name="adj1" fmla="val 16200000"/>
                  <a:gd name="adj2" fmla="val 18903545"/>
                </a:avLst>
              </a:prstGeom>
              <a:ln w="41275">
                <a:solidFill>
                  <a:schemeClr val="tx1"/>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sp>
            <p:nvSpPr>
              <p:cNvPr id="16" name="Arc 15">
                <a:extLst>
                  <a:ext uri="{FF2B5EF4-FFF2-40B4-BE49-F238E27FC236}">
                    <a16:creationId xmlns:a16="http://schemas.microsoft.com/office/drawing/2014/main" id="{5FA26B2F-70AC-223D-C741-E6004E70CB75}"/>
                  </a:ext>
                </a:extLst>
              </p:cNvPr>
              <p:cNvSpPr>
                <a:spLocks noChangeAspect="1"/>
              </p:cNvSpPr>
              <p:nvPr/>
            </p:nvSpPr>
            <p:spPr>
              <a:xfrm rot="8103839">
                <a:off x="-1287759" y="-583376"/>
                <a:ext cx="5486400" cy="5486400"/>
              </a:xfrm>
              <a:prstGeom prst="arc">
                <a:avLst>
                  <a:gd name="adj1" fmla="val 16200000"/>
                  <a:gd name="adj2" fmla="val 18899721"/>
                </a:avLst>
              </a:prstGeom>
              <a:ln w="41275">
                <a:solidFill>
                  <a:schemeClr val="tx1"/>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cxnSp>
            <p:nvCxnSpPr>
              <p:cNvPr id="17" name="Straight Connector 16">
                <a:extLst>
                  <a:ext uri="{FF2B5EF4-FFF2-40B4-BE49-F238E27FC236}">
                    <a16:creationId xmlns:a16="http://schemas.microsoft.com/office/drawing/2014/main" id="{6C0D4191-95F7-F969-9AEF-E2A131D1A29C}"/>
                  </a:ext>
                </a:extLst>
              </p:cNvPr>
              <p:cNvCxnSpPr>
                <a:cxnSpLocks/>
              </p:cNvCxnSpPr>
              <p:nvPr/>
            </p:nvCxnSpPr>
            <p:spPr>
              <a:xfrm>
                <a:off x="971859" y="4907756"/>
                <a:ext cx="10651331"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8" name="Arc 17">
                <a:extLst>
                  <a:ext uri="{FF2B5EF4-FFF2-40B4-BE49-F238E27FC236}">
                    <a16:creationId xmlns:a16="http://schemas.microsoft.com/office/drawing/2014/main" id="{CE00FC81-0FBF-6EEE-0292-424A0766D45D}"/>
                  </a:ext>
                </a:extLst>
              </p:cNvPr>
              <p:cNvSpPr>
                <a:spLocks noChangeAspect="1"/>
              </p:cNvSpPr>
              <p:nvPr/>
            </p:nvSpPr>
            <p:spPr>
              <a:xfrm>
                <a:off x="3816704" y="3296870"/>
                <a:ext cx="5486400" cy="5486400"/>
              </a:xfrm>
              <a:prstGeom prst="arc">
                <a:avLst>
                  <a:gd name="adj1" fmla="val 16207995"/>
                  <a:gd name="adj2" fmla="val 18899721"/>
                </a:avLst>
              </a:prstGeom>
              <a:ln w="41275">
                <a:solidFill>
                  <a:schemeClr val="tx1"/>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cxnSp>
            <p:nvCxnSpPr>
              <p:cNvPr id="19" name="Straight Connector 18">
                <a:extLst>
                  <a:ext uri="{FF2B5EF4-FFF2-40B4-BE49-F238E27FC236}">
                    <a16:creationId xmlns:a16="http://schemas.microsoft.com/office/drawing/2014/main" id="{62898EB4-6D85-5460-0B35-84850302DD97}"/>
                  </a:ext>
                </a:extLst>
              </p:cNvPr>
              <p:cNvCxnSpPr>
                <a:cxnSpLocks/>
                <a:endCxn id="16" idx="2"/>
              </p:cNvCxnSpPr>
              <p:nvPr/>
            </p:nvCxnSpPr>
            <p:spPr>
              <a:xfrm>
                <a:off x="208890" y="4900021"/>
                <a:ext cx="1243710" cy="3002"/>
              </a:xfrm>
              <a:prstGeom prst="line">
                <a:avLst/>
              </a:prstGeom>
              <a:ln w="4127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C218FEB3-3C9A-FCDC-2900-E1D8DF8DA329}"/>
                  </a:ext>
                </a:extLst>
              </p:cNvPr>
              <p:cNvCxnSpPr>
                <a:cxnSpLocks/>
                <a:stCxn id="14" idx="0"/>
              </p:cNvCxnSpPr>
              <p:nvPr/>
            </p:nvCxnSpPr>
            <p:spPr>
              <a:xfrm>
                <a:off x="10445347" y="4906371"/>
                <a:ext cx="1649599" cy="7735"/>
              </a:xfrm>
              <a:prstGeom prst="line">
                <a:avLst/>
              </a:prstGeom>
              <a:ln w="41275">
                <a:solidFill>
                  <a:schemeClr val="tx1"/>
                </a:solidFill>
              </a:ln>
              <a:effectLst/>
            </p:spPr>
            <p:style>
              <a:lnRef idx="2">
                <a:schemeClr val="accent1"/>
              </a:lnRef>
              <a:fillRef idx="0">
                <a:schemeClr val="accent1"/>
              </a:fillRef>
              <a:effectRef idx="1">
                <a:schemeClr val="accent1"/>
              </a:effectRef>
              <a:fontRef idx="minor">
                <a:schemeClr val="tx1"/>
              </a:fontRef>
            </p:style>
          </p:cxnSp>
        </p:grpSp>
        <p:pic>
          <p:nvPicPr>
            <p:cNvPr id="10" name="Picture 9">
              <a:extLst>
                <a:ext uri="{FF2B5EF4-FFF2-40B4-BE49-F238E27FC236}">
                  <a16:creationId xmlns:a16="http://schemas.microsoft.com/office/drawing/2014/main" id="{ECD1A119-464C-462B-B95F-E504270D61AA}"/>
                </a:ext>
              </a:extLst>
            </p:cNvPr>
            <p:cNvPicPr>
              <a:picLocks noChangeAspect="1"/>
            </p:cNvPicPr>
            <p:nvPr/>
          </p:nvPicPr>
          <p:blipFill>
            <a:blip r:embed="rId2"/>
            <a:srcRect l="8686" t="2646" r="10275"/>
            <a:stretch/>
          </p:blipFill>
          <p:spPr>
            <a:xfrm flipV="1">
              <a:off x="5258395" y="3166227"/>
              <a:ext cx="1315467" cy="247481"/>
            </a:xfrm>
            <a:prstGeom prst="rect">
              <a:avLst/>
            </a:prstGeom>
          </p:spPr>
        </p:pic>
      </p:grpSp>
    </p:spTree>
    <p:extLst>
      <p:ext uri="{BB962C8B-B14F-4D97-AF65-F5344CB8AC3E}">
        <p14:creationId xmlns:p14="http://schemas.microsoft.com/office/powerpoint/2010/main" val="228293774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1">
            <a:extLst>
              <a:ext uri="{FF2B5EF4-FFF2-40B4-BE49-F238E27FC236}">
                <a16:creationId xmlns:a16="http://schemas.microsoft.com/office/drawing/2014/main" id="{87CED481-474B-1739-4A43-8EAC9BA42616}"/>
              </a:ext>
            </a:extLst>
          </p:cNvPr>
          <p:cNvGraphicFramePr>
            <a:graphicFrameLocks noGrp="1"/>
          </p:cNvGraphicFramePr>
          <p:nvPr>
            <p:extLst>
              <p:ext uri="{D42A27DB-BD31-4B8C-83A1-F6EECF244321}">
                <p14:modId xmlns:p14="http://schemas.microsoft.com/office/powerpoint/2010/main" val="3762586120"/>
              </p:ext>
            </p:extLst>
          </p:nvPr>
        </p:nvGraphicFramePr>
        <p:xfrm>
          <a:off x="3517407" y="681718"/>
          <a:ext cx="8678333" cy="6290299"/>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a:extLst>
              <a:ext uri="{FF2B5EF4-FFF2-40B4-BE49-F238E27FC236}">
                <a16:creationId xmlns:a16="http://schemas.microsoft.com/office/drawing/2014/main" id="{D8090CED-2E50-E733-62F1-F3CEC66CE227}"/>
              </a:ext>
            </a:extLst>
          </p:cNvPr>
          <p:cNvSpPr>
            <a:spLocks noGrp="1"/>
          </p:cNvSpPr>
          <p:nvPr>
            <p:ph type="title"/>
          </p:nvPr>
        </p:nvSpPr>
        <p:spPr/>
        <p:txBody>
          <a:bodyPr/>
          <a:lstStyle/>
          <a:p>
            <a:r>
              <a:rPr lang="en-US" dirty="0"/>
              <a:t>Chicane Optimization</a:t>
            </a:r>
          </a:p>
        </p:txBody>
      </p:sp>
      <p:sp>
        <p:nvSpPr>
          <p:cNvPr id="3" name="Slide Number Placeholder 2">
            <a:extLst>
              <a:ext uri="{FF2B5EF4-FFF2-40B4-BE49-F238E27FC236}">
                <a16:creationId xmlns:a16="http://schemas.microsoft.com/office/drawing/2014/main" id="{7CAE2350-62C8-6DA0-4FAA-717672848575}"/>
              </a:ext>
            </a:extLst>
          </p:cNvPr>
          <p:cNvSpPr>
            <a:spLocks noGrp="1"/>
          </p:cNvSpPr>
          <p:nvPr>
            <p:ph type="sldNum" sz="quarter" idx="11"/>
          </p:nvPr>
        </p:nvSpPr>
        <p:spPr/>
        <p:txBody>
          <a:bodyPr/>
          <a:lstStyle/>
          <a:p>
            <a:fld id="{AB6DB490-BFBF-254D-A4B8-3EF9019ACE53}" type="slidenum">
              <a:rPr lang="en-US" smtClean="0"/>
              <a:pPr/>
              <a:t>38</a:t>
            </a:fld>
            <a:endParaRPr lang="en-US" dirty="0"/>
          </a:p>
        </p:txBody>
      </p:sp>
      <p:sp>
        <p:nvSpPr>
          <p:cNvPr id="4" name="Content Placeholder 3">
            <a:extLst>
              <a:ext uri="{FF2B5EF4-FFF2-40B4-BE49-F238E27FC236}">
                <a16:creationId xmlns:a16="http://schemas.microsoft.com/office/drawing/2014/main" id="{E6D6E5DC-6B0B-C806-FC12-03EFDB861C58}"/>
              </a:ext>
            </a:extLst>
          </p:cNvPr>
          <p:cNvSpPr>
            <a:spLocks noGrp="1"/>
          </p:cNvSpPr>
          <p:nvPr>
            <p:ph sz="quarter" idx="12"/>
          </p:nvPr>
        </p:nvSpPr>
        <p:spPr>
          <a:xfrm>
            <a:off x="279405" y="847728"/>
            <a:ext cx="3234262" cy="5547096"/>
          </a:xfrm>
        </p:spPr>
        <p:txBody>
          <a:bodyPr/>
          <a:lstStyle/>
          <a:p>
            <a:r>
              <a:rPr lang="en-US" dirty="0"/>
              <a:t>The optimum chicane bending radius is between 4 and 7 km</a:t>
            </a:r>
          </a:p>
          <a:p>
            <a:r>
              <a:rPr lang="en-US" dirty="0"/>
              <a:t>The design value chosen is R = 6 km</a:t>
            </a:r>
          </a:p>
          <a:p>
            <a:r>
              <a:rPr lang="en-US" dirty="0"/>
              <a:t>Synchrotron Radiation loss per curved chicane = </a:t>
            </a:r>
            <a:r>
              <a:rPr lang="en-US" dirty="0">
                <a:highlight>
                  <a:srgbClr val="00FF00"/>
                </a:highlight>
              </a:rPr>
              <a:t>3 GeV</a:t>
            </a:r>
          </a:p>
          <a:p>
            <a:r>
              <a:rPr lang="en-US" dirty="0"/>
              <a:t>Total Chicane Length = </a:t>
            </a:r>
            <a:r>
              <a:rPr lang="en-US" dirty="0">
                <a:highlight>
                  <a:srgbClr val="00FF00"/>
                </a:highlight>
              </a:rPr>
              <a:t>1.4 km</a:t>
            </a:r>
          </a:p>
          <a:p>
            <a:r>
              <a:rPr lang="en-US" dirty="0"/>
              <a:t>Bending field = 1.53 T</a:t>
            </a:r>
          </a:p>
        </p:txBody>
      </p:sp>
      <p:sp>
        <p:nvSpPr>
          <p:cNvPr id="5" name="Footer Placeholder 4">
            <a:extLst>
              <a:ext uri="{FF2B5EF4-FFF2-40B4-BE49-F238E27FC236}">
                <a16:creationId xmlns:a16="http://schemas.microsoft.com/office/drawing/2014/main" id="{AFE202F2-8DBE-DA3D-CE34-351D402D0CC5}"/>
              </a:ext>
            </a:extLst>
          </p:cNvPr>
          <p:cNvSpPr>
            <a:spLocks noGrp="1"/>
          </p:cNvSpPr>
          <p:nvPr>
            <p:ph type="ftr" sz="quarter" idx="3"/>
          </p:nvPr>
        </p:nvSpPr>
        <p:spPr/>
        <p:txBody>
          <a:bodyPr/>
          <a:lstStyle/>
          <a:p>
            <a:r>
              <a:rPr lang="en-US"/>
              <a:t>Ghost Collider May 2025</a:t>
            </a:r>
            <a:endParaRPr lang="en-US" dirty="0"/>
          </a:p>
        </p:txBody>
      </p:sp>
      <p:cxnSp>
        <p:nvCxnSpPr>
          <p:cNvPr id="11" name="Straight Connector 10">
            <a:extLst>
              <a:ext uri="{FF2B5EF4-FFF2-40B4-BE49-F238E27FC236}">
                <a16:creationId xmlns:a16="http://schemas.microsoft.com/office/drawing/2014/main" id="{F5651015-4C68-57F3-F33E-C7FE6FABE65A}"/>
              </a:ext>
            </a:extLst>
          </p:cNvPr>
          <p:cNvCxnSpPr>
            <a:cxnSpLocks/>
          </p:cNvCxnSpPr>
          <p:nvPr/>
        </p:nvCxnSpPr>
        <p:spPr>
          <a:xfrm>
            <a:off x="9640913" y="1684433"/>
            <a:ext cx="0" cy="4167453"/>
          </a:xfrm>
          <a:prstGeom prst="line">
            <a:avLst/>
          </a:prstGeom>
          <a:ln w="38100">
            <a:solidFill>
              <a:srgbClr val="00B0F0"/>
            </a:solidFill>
          </a:ln>
          <a:effectLst/>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065C2602-244E-692E-00B8-689DD05B766D}"/>
              </a:ext>
            </a:extLst>
          </p:cNvPr>
          <p:cNvSpPr txBox="1"/>
          <p:nvPr/>
        </p:nvSpPr>
        <p:spPr>
          <a:xfrm>
            <a:off x="6667327" y="4633856"/>
            <a:ext cx="2923429" cy="338554"/>
          </a:xfrm>
          <a:prstGeom prst="rect">
            <a:avLst/>
          </a:prstGeom>
          <a:solidFill>
            <a:schemeClr val="bg1"/>
          </a:solidFill>
        </p:spPr>
        <p:txBody>
          <a:bodyPr wrap="none" rtlCol="0">
            <a:spAutoFit/>
          </a:bodyPr>
          <a:lstStyle/>
          <a:p>
            <a:r>
              <a:rPr lang="en-US" sz="1600" dirty="0">
                <a:solidFill>
                  <a:srgbClr val="00B0F0"/>
                </a:solidFill>
              </a:rPr>
              <a:t>Selected Design Value R = 6.0 km</a:t>
            </a:r>
          </a:p>
        </p:txBody>
      </p:sp>
    </p:spTree>
    <p:extLst>
      <p:ext uri="{BB962C8B-B14F-4D97-AF65-F5344CB8AC3E}">
        <p14:creationId xmlns:p14="http://schemas.microsoft.com/office/powerpoint/2010/main" val="21435042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2CA0C3A-EDF1-43DC-AE48-E7624AC86054}"/>
              </a:ext>
            </a:extLst>
          </p:cNvPr>
          <p:cNvSpPr>
            <a:spLocks noGrp="1"/>
          </p:cNvSpPr>
          <p:nvPr>
            <p:ph type="sldNum" sz="quarter" idx="11"/>
          </p:nvPr>
        </p:nvSpPr>
        <p:spPr/>
        <p:txBody>
          <a:bodyPr/>
          <a:lstStyle/>
          <a:p>
            <a:fld id="{AB6DB490-BFBF-254D-A4B8-3EF9019ACE53}" type="slidenum">
              <a:rPr lang="en-US" smtClean="0"/>
              <a:pPr/>
              <a:t>39</a:t>
            </a:fld>
            <a:endParaRPr lang="en-US" dirty="0"/>
          </a:p>
        </p:txBody>
      </p:sp>
      <p:sp>
        <p:nvSpPr>
          <p:cNvPr id="2" name="Footer Placeholder 1">
            <a:extLst>
              <a:ext uri="{FF2B5EF4-FFF2-40B4-BE49-F238E27FC236}">
                <a16:creationId xmlns:a16="http://schemas.microsoft.com/office/drawing/2014/main" id="{D84906CD-E36A-CC5E-AB4E-6B516C1C7A76}"/>
              </a:ext>
            </a:extLst>
          </p:cNvPr>
          <p:cNvSpPr>
            <a:spLocks noGrp="1"/>
          </p:cNvSpPr>
          <p:nvPr>
            <p:ph type="ftr" sz="quarter" idx="3"/>
          </p:nvPr>
        </p:nvSpPr>
        <p:spPr/>
        <p:txBody>
          <a:bodyPr/>
          <a:lstStyle/>
          <a:p>
            <a:r>
              <a:rPr lang="en-US"/>
              <a:t>Ghost Collider May 2025</a:t>
            </a:r>
            <a:endParaRPr lang="en-US" dirty="0"/>
          </a:p>
        </p:txBody>
      </p:sp>
      <p:sp>
        <p:nvSpPr>
          <p:cNvPr id="5" name="Title 4">
            <a:extLst>
              <a:ext uri="{FF2B5EF4-FFF2-40B4-BE49-F238E27FC236}">
                <a16:creationId xmlns:a16="http://schemas.microsoft.com/office/drawing/2014/main" id="{251BDA0C-AEDD-35BD-2DB3-AB8FE60E6789}"/>
              </a:ext>
            </a:extLst>
          </p:cNvPr>
          <p:cNvSpPr>
            <a:spLocks noGrp="1"/>
          </p:cNvSpPr>
          <p:nvPr>
            <p:ph type="ctrTitle"/>
          </p:nvPr>
        </p:nvSpPr>
        <p:spPr>
          <a:xfrm>
            <a:off x="609513" y="2581769"/>
            <a:ext cx="10972627" cy="1470025"/>
          </a:xfrm>
        </p:spPr>
        <p:txBody>
          <a:bodyPr/>
          <a:lstStyle/>
          <a:p>
            <a:r>
              <a:rPr lang="en-US" dirty="0"/>
              <a:t>Interaction Regions (IR) and Interaction Points (IP)</a:t>
            </a:r>
          </a:p>
        </p:txBody>
      </p:sp>
    </p:spTree>
    <p:extLst>
      <p:ext uri="{BB962C8B-B14F-4D97-AF65-F5344CB8AC3E}">
        <p14:creationId xmlns:p14="http://schemas.microsoft.com/office/powerpoint/2010/main" val="29590636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5CD8C4-4EA8-404F-8AF3-76973A627CB2}"/>
              </a:ext>
            </a:extLst>
          </p:cNvPr>
          <p:cNvSpPr>
            <a:spLocks noGrp="1"/>
          </p:cNvSpPr>
          <p:nvPr>
            <p:ph type="title"/>
          </p:nvPr>
        </p:nvSpPr>
        <p:spPr/>
        <p:txBody>
          <a:bodyPr/>
          <a:lstStyle/>
          <a:p>
            <a:r>
              <a:rPr lang="en-US" dirty="0"/>
              <a:t>ERLC Proposal by Valery Telnov</a:t>
            </a:r>
            <a:r>
              <a:rPr lang="en-US" dirty="0">
                <a:solidFill>
                  <a:srgbClr val="7030A0"/>
                </a:solidFill>
              </a:rPr>
              <a:t>*</a:t>
            </a:r>
          </a:p>
        </p:txBody>
      </p:sp>
      <p:sp>
        <p:nvSpPr>
          <p:cNvPr id="6" name="Slide Number Placeholder 5">
            <a:extLst>
              <a:ext uri="{FF2B5EF4-FFF2-40B4-BE49-F238E27FC236}">
                <a16:creationId xmlns:a16="http://schemas.microsoft.com/office/drawing/2014/main" id="{F0E4C181-25FB-AB4C-9AA8-2428B2036DEF}"/>
              </a:ext>
            </a:extLst>
          </p:cNvPr>
          <p:cNvSpPr>
            <a:spLocks noGrp="1"/>
          </p:cNvSpPr>
          <p:nvPr>
            <p:ph type="sldNum" sz="quarter" idx="11"/>
          </p:nvPr>
        </p:nvSpPr>
        <p:spPr/>
        <p:txBody>
          <a:bodyPr/>
          <a:lstStyle/>
          <a:p>
            <a:fld id="{AB6DB490-BFBF-254D-A4B8-3EF9019ACE53}" type="slidenum">
              <a:rPr lang="en-US" smtClean="0"/>
              <a:t>4</a:t>
            </a:fld>
            <a:endParaRPr lang="en-US" dirty="0"/>
          </a:p>
        </p:txBody>
      </p:sp>
      <p:pic>
        <p:nvPicPr>
          <p:cNvPr id="5" name="Content Placeholder 4">
            <a:extLst>
              <a:ext uri="{FF2B5EF4-FFF2-40B4-BE49-F238E27FC236}">
                <a16:creationId xmlns:a16="http://schemas.microsoft.com/office/drawing/2014/main" id="{B96C5859-47E7-614E-8BB5-7574C09C15CA}"/>
              </a:ext>
            </a:extLst>
          </p:cNvPr>
          <p:cNvPicPr>
            <a:picLocks noGrp="1" noChangeAspect="1"/>
          </p:cNvPicPr>
          <p:nvPr>
            <p:ph sz="quarter" idx="12"/>
          </p:nvPr>
        </p:nvPicPr>
        <p:blipFill rotWithShape="1">
          <a:blip r:embed="rId2" cstate="hqprint">
            <a:extLst>
              <a:ext uri="{28A0092B-C50C-407E-A947-70E740481C1C}">
                <a14:useLocalDpi xmlns:a14="http://schemas.microsoft.com/office/drawing/2010/main"/>
              </a:ext>
            </a:extLst>
          </a:blip>
          <a:srcRect/>
          <a:stretch/>
        </p:blipFill>
        <p:spPr>
          <a:xfrm>
            <a:off x="279405" y="852637"/>
            <a:ext cx="9184643" cy="5123921"/>
          </a:xfrm>
        </p:spPr>
      </p:pic>
      <p:sp>
        <p:nvSpPr>
          <p:cNvPr id="7" name="Footer Placeholder 6">
            <a:extLst>
              <a:ext uri="{FF2B5EF4-FFF2-40B4-BE49-F238E27FC236}">
                <a16:creationId xmlns:a16="http://schemas.microsoft.com/office/drawing/2014/main" id="{5557529A-84A4-4544-E6B1-D06C2B7A5080}"/>
              </a:ext>
            </a:extLst>
          </p:cNvPr>
          <p:cNvSpPr>
            <a:spLocks noGrp="1"/>
          </p:cNvSpPr>
          <p:nvPr>
            <p:ph type="ftr" sz="quarter" idx="3"/>
          </p:nvPr>
        </p:nvSpPr>
        <p:spPr/>
        <p:txBody>
          <a:bodyPr/>
          <a:lstStyle/>
          <a:p>
            <a:r>
              <a:rPr lang="en-US"/>
              <a:t>Ghost Collider May 2025</a:t>
            </a:r>
            <a:endParaRPr lang="en-US" dirty="0"/>
          </a:p>
        </p:txBody>
      </p:sp>
      <p:sp>
        <p:nvSpPr>
          <p:cNvPr id="4" name="TextBox 3">
            <a:extLst>
              <a:ext uri="{FF2B5EF4-FFF2-40B4-BE49-F238E27FC236}">
                <a16:creationId xmlns:a16="http://schemas.microsoft.com/office/drawing/2014/main" id="{7224C042-0918-5D35-45C6-A1DB7D5A8F9F}"/>
              </a:ext>
            </a:extLst>
          </p:cNvPr>
          <p:cNvSpPr txBox="1"/>
          <p:nvPr/>
        </p:nvSpPr>
        <p:spPr>
          <a:xfrm>
            <a:off x="213258" y="6099786"/>
            <a:ext cx="5426486" cy="369332"/>
          </a:xfrm>
          <a:prstGeom prst="rect">
            <a:avLst/>
          </a:prstGeom>
          <a:noFill/>
        </p:spPr>
        <p:txBody>
          <a:bodyPr wrap="none" rtlCol="0">
            <a:spAutoFit/>
          </a:bodyPr>
          <a:lstStyle/>
          <a:p>
            <a:r>
              <a:rPr lang="en-US" dirty="0">
                <a:solidFill>
                  <a:srgbClr val="7030A0"/>
                </a:solidFill>
              </a:rPr>
              <a:t>*V. Telnov, Journal of Instrumentation 16 (2021) P12025</a:t>
            </a:r>
          </a:p>
        </p:txBody>
      </p:sp>
      <p:sp>
        <p:nvSpPr>
          <p:cNvPr id="3" name="Rectangle 2">
            <a:extLst>
              <a:ext uri="{FF2B5EF4-FFF2-40B4-BE49-F238E27FC236}">
                <a16:creationId xmlns:a16="http://schemas.microsoft.com/office/drawing/2014/main" id="{80A003C5-A32A-13B1-5BBB-777CBB021D6B}"/>
              </a:ext>
            </a:extLst>
          </p:cNvPr>
          <p:cNvSpPr/>
          <p:nvPr/>
        </p:nvSpPr>
        <p:spPr>
          <a:xfrm>
            <a:off x="285383" y="881442"/>
            <a:ext cx="8968998" cy="5123921"/>
          </a:xfrm>
          <a:prstGeom prst="rect">
            <a:avLst/>
          </a:prstGeom>
          <a:noFill/>
          <a:ln w="19050">
            <a:solidFill>
              <a:srgbClr val="0432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9646347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7A0C52C-F0C0-2D48-823B-F9DC23489C13}"/>
              </a:ext>
            </a:extLst>
          </p:cNvPr>
          <p:cNvSpPr/>
          <p:nvPr/>
        </p:nvSpPr>
        <p:spPr>
          <a:xfrm>
            <a:off x="6618170" y="2602521"/>
            <a:ext cx="2695815" cy="328248"/>
          </a:xfrm>
          <a:prstGeom prst="rect">
            <a:avLst/>
          </a:prstGeom>
          <a:solidFill>
            <a:srgbClr val="00FA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4" name="Content Placeholder 3">
                <a:extLst>
                  <a:ext uri="{FF2B5EF4-FFF2-40B4-BE49-F238E27FC236}">
                    <a16:creationId xmlns:a16="http://schemas.microsoft.com/office/drawing/2014/main" id="{7DED4738-A6DF-4B43-B041-3D82624DCC9A}"/>
                  </a:ext>
                </a:extLst>
              </p:cNvPr>
              <p:cNvSpPr>
                <a:spLocks noGrp="1"/>
              </p:cNvSpPr>
              <p:nvPr>
                <p:ph sz="quarter" idx="12"/>
              </p:nvPr>
            </p:nvSpPr>
            <p:spPr/>
            <p:txBody>
              <a:bodyPr/>
              <a:lstStyle/>
              <a:p>
                <a:r>
                  <a:rPr lang="en-US" dirty="0"/>
                  <a:t>Electrons and positrons arrive at the IR from both directions, focused by the same IR quads</a:t>
                </a:r>
              </a:p>
              <a:p>
                <a:r>
                  <a:rPr lang="en-US" dirty="0">
                    <a:highlight>
                      <a:srgbClr val="00FF00"/>
                    </a:highlight>
                  </a:rPr>
                  <a:t>Optimum solution is equal transverse beta values at the IR</a:t>
                </a:r>
              </a:p>
              <a:p>
                <a:pPr lvl="1"/>
                <a:r>
                  <a:rPr lang="en-US" dirty="0"/>
                  <a:t>Requires IR final focus triplet quadrupoles</a:t>
                </a:r>
              </a:p>
              <a:p>
                <a:pPr lvl="1"/>
                <a:endParaRPr lang="en-US" dirty="0"/>
              </a:p>
              <a:p>
                <a:r>
                  <a:rPr lang="en-US" dirty="0"/>
                  <a:t>Adopt horizontal and vertical beta value at the IP, </a:t>
                </a:r>
                <a14:m>
                  <m:oMath xmlns:m="http://schemas.openxmlformats.org/officeDocument/2006/math">
                    <m:sSubSup>
                      <m:sSubSupPr>
                        <m:ctrlPr>
                          <a:rPr lang="en-US" sz="2130" i="1" kern="1200" smtClean="0">
                            <a:solidFill>
                              <a:schemeClr val="dk1"/>
                            </a:solidFill>
                            <a:latin typeface="Cambria Math" panose="02040503050406030204" pitchFamily="18" charset="0"/>
                            <a:cs typeface="+mn-cs"/>
                          </a:rPr>
                        </m:ctrlPr>
                      </m:sSubSupPr>
                      <m:e>
                        <m:r>
                          <a:rPr lang="en-US" sz="2130" kern="1200" smtClean="0">
                            <a:solidFill>
                              <a:schemeClr val="dk1"/>
                            </a:solidFill>
                            <a:latin typeface="Cambria Math" panose="02040503050406030204" pitchFamily="18" charset="0"/>
                            <a:cs typeface="+mn-cs"/>
                          </a:rPr>
                          <m:t>𝛽</m:t>
                        </m:r>
                      </m:e>
                      <m:sub>
                        <m:r>
                          <a:rPr lang="en-US" sz="2130" kern="1200" smtClean="0">
                            <a:solidFill>
                              <a:schemeClr val="dk1"/>
                            </a:solidFill>
                            <a:latin typeface="Cambria Math" panose="02040503050406030204" pitchFamily="18" charset="0"/>
                            <a:cs typeface="+mn-cs"/>
                          </a:rPr>
                          <m:t>𝑥</m:t>
                        </m:r>
                      </m:sub>
                      <m:sup>
                        <m:r>
                          <a:rPr lang="en-US" sz="2130" kern="1200" smtClean="0">
                            <a:solidFill>
                              <a:schemeClr val="dk1"/>
                            </a:solidFill>
                            <a:latin typeface="Cambria Math" panose="02040503050406030204" pitchFamily="18" charset="0"/>
                            <a:cs typeface="+mn-cs"/>
                          </a:rPr>
                          <m:t>∗</m:t>
                        </m:r>
                      </m:sup>
                    </m:sSubSup>
                  </m:oMath>
                </a14:m>
                <a:r>
                  <a:rPr lang="en-US" sz="2130" kern="1200" dirty="0">
                    <a:solidFill>
                      <a:schemeClr val="dk1"/>
                    </a:solidFill>
                    <a:latin typeface="+mj-lt"/>
                    <a:cs typeface="+mn-cs"/>
                  </a:rPr>
                  <a:t>= </a:t>
                </a:r>
                <a:r>
                  <a:rPr lang="en-US" sz="2130" dirty="0">
                    <a:solidFill>
                      <a:schemeClr val="dk1"/>
                    </a:solidFill>
                    <a:latin typeface="+mj-lt"/>
                    <a:cs typeface="+mn-cs"/>
                  </a:rPr>
                  <a:t>2</a:t>
                </a:r>
                <a:r>
                  <a:rPr lang="en-US" sz="2130" kern="1200" dirty="0">
                    <a:solidFill>
                      <a:schemeClr val="dk1"/>
                    </a:solidFill>
                    <a:latin typeface="+mj-lt"/>
                    <a:cs typeface="+mn-cs"/>
                  </a:rPr>
                  <a:t> mm, </a:t>
                </a:r>
                <a14:m>
                  <m:oMath xmlns:m="http://schemas.openxmlformats.org/officeDocument/2006/math">
                    <m:sSubSup>
                      <m:sSubSupPr>
                        <m:ctrlPr>
                          <a:rPr lang="en-US" sz="2130" i="1" kern="1200" smtClean="0">
                            <a:solidFill>
                              <a:schemeClr val="dk1"/>
                            </a:solidFill>
                            <a:latin typeface="Cambria Math" panose="02040503050406030204" pitchFamily="18" charset="0"/>
                            <a:cs typeface="+mn-cs"/>
                          </a:rPr>
                        </m:ctrlPr>
                      </m:sSubSupPr>
                      <m:e>
                        <m:r>
                          <a:rPr lang="en-US" sz="2130" kern="1200">
                            <a:solidFill>
                              <a:schemeClr val="dk1"/>
                            </a:solidFill>
                            <a:latin typeface="Cambria Math" panose="02040503050406030204" pitchFamily="18" charset="0"/>
                            <a:cs typeface="+mn-cs"/>
                          </a:rPr>
                          <m:t>𝛽</m:t>
                        </m:r>
                      </m:e>
                      <m:sub>
                        <m:r>
                          <a:rPr lang="en-US" sz="2130" kern="1200" smtClean="0">
                            <a:solidFill>
                              <a:schemeClr val="dk1"/>
                            </a:solidFill>
                            <a:latin typeface="Cambria Math" panose="02040503050406030204" pitchFamily="18" charset="0"/>
                            <a:cs typeface="+mn-cs"/>
                          </a:rPr>
                          <m:t>𝑦</m:t>
                        </m:r>
                      </m:sub>
                      <m:sup>
                        <m:r>
                          <a:rPr lang="en-US" sz="2130" kern="1200">
                            <a:solidFill>
                              <a:schemeClr val="dk1"/>
                            </a:solidFill>
                            <a:latin typeface="Cambria Math" panose="02040503050406030204" pitchFamily="18" charset="0"/>
                            <a:cs typeface="+mn-cs"/>
                          </a:rPr>
                          <m:t>∗</m:t>
                        </m:r>
                      </m:sup>
                    </m:sSubSup>
                  </m:oMath>
                </a14:m>
                <a:r>
                  <a:rPr lang="en-US" sz="2130" kern="1200" dirty="0">
                    <a:solidFill>
                      <a:schemeClr val="dk1"/>
                    </a:solidFill>
                    <a:latin typeface="+mj-lt"/>
                    <a:cs typeface="+mn-cs"/>
                  </a:rPr>
                  <a:t>= </a:t>
                </a:r>
                <a:r>
                  <a:rPr lang="en-US" sz="2130" dirty="0">
                    <a:solidFill>
                      <a:schemeClr val="dk1"/>
                    </a:solidFill>
                    <a:latin typeface="+mj-lt"/>
                    <a:cs typeface="+mn-cs"/>
                  </a:rPr>
                  <a:t>2</a:t>
                </a:r>
                <a:r>
                  <a:rPr lang="en-US" sz="2130" kern="1200" dirty="0">
                    <a:solidFill>
                      <a:schemeClr val="dk1"/>
                    </a:solidFill>
                    <a:latin typeface="+mj-lt"/>
                    <a:cs typeface="+mn-cs"/>
                  </a:rPr>
                  <a:t> mm</a:t>
                </a:r>
              </a:p>
              <a:p>
                <a:pPr lvl="1"/>
                <a:r>
                  <a:rPr lang="en-US" sz="1864" dirty="0">
                    <a:solidFill>
                      <a:schemeClr val="dk1"/>
                    </a:solidFill>
                    <a:latin typeface="+mj-lt"/>
                    <a:cs typeface="+mn-cs"/>
                  </a:rPr>
                  <a:t>For the ILC, </a:t>
                </a:r>
                <a14:m>
                  <m:oMath xmlns:m="http://schemas.openxmlformats.org/officeDocument/2006/math">
                    <m:sSubSup>
                      <m:sSubSupPr>
                        <m:ctrlPr>
                          <a:rPr lang="en-US" sz="2000" i="1" smtClean="0">
                            <a:latin typeface="Cambria Math" panose="02040503050406030204" pitchFamily="18" charset="0"/>
                          </a:rPr>
                        </m:ctrlPr>
                      </m:sSubSupPr>
                      <m:e>
                        <m:r>
                          <a:rPr lang="en-US" sz="2000" i="1" smtClean="0">
                            <a:latin typeface="Cambria Math" panose="02040503050406030204" pitchFamily="18" charset="0"/>
                            <a:ea typeface="Cambria Math" panose="02040503050406030204" pitchFamily="18" charset="0"/>
                          </a:rPr>
                          <m:t>𝛽</m:t>
                        </m:r>
                      </m:e>
                      <m:sub>
                        <m:r>
                          <a:rPr lang="en-US" sz="2000" b="0" i="1" smtClean="0">
                            <a:latin typeface="Cambria Math" panose="02040503050406030204" pitchFamily="18" charset="0"/>
                          </a:rPr>
                          <m:t>𝑥</m:t>
                        </m:r>
                      </m:sub>
                      <m:sup>
                        <m:r>
                          <a:rPr lang="en-US" sz="2000" b="0" i="1" smtClean="0">
                            <a:latin typeface="Cambria Math" panose="02040503050406030204" pitchFamily="18" charset="0"/>
                          </a:rPr>
                          <m:t>∗</m:t>
                        </m:r>
                      </m:sup>
                    </m:sSubSup>
                  </m:oMath>
                </a14:m>
                <a:r>
                  <a:rPr lang="en-US" sz="2000" kern="1200" dirty="0">
                    <a:solidFill>
                      <a:schemeClr val="dk1"/>
                    </a:solidFill>
                    <a:latin typeface="+mj-lt"/>
                    <a:ea typeface="+mn-ea"/>
                    <a:cs typeface="+mn-cs"/>
                  </a:rPr>
                  <a:t> = 11, </a:t>
                </a:r>
                <a14:m>
                  <m:oMath xmlns:m="http://schemas.openxmlformats.org/officeDocument/2006/math">
                    <m:sSubSup>
                      <m:sSubSupPr>
                        <m:ctrlPr>
                          <a:rPr lang="en-US" sz="2000" i="1">
                            <a:latin typeface="Cambria Math" panose="02040503050406030204" pitchFamily="18" charset="0"/>
                          </a:rPr>
                        </m:ctrlPr>
                      </m:sSubSupPr>
                      <m:e>
                        <m:r>
                          <a:rPr lang="en-US" sz="2000" i="1">
                            <a:latin typeface="Cambria Math" panose="02040503050406030204" pitchFamily="18" charset="0"/>
                            <a:ea typeface="Cambria Math" panose="02040503050406030204" pitchFamily="18" charset="0"/>
                          </a:rPr>
                          <m:t>𝛽</m:t>
                        </m:r>
                      </m:e>
                      <m:sub>
                        <m:r>
                          <a:rPr lang="en-US" sz="2000" b="0" i="1" smtClean="0">
                            <a:latin typeface="Cambria Math" panose="02040503050406030204" pitchFamily="18" charset="0"/>
                            <a:ea typeface="Cambria Math" panose="02040503050406030204" pitchFamily="18" charset="0"/>
                          </a:rPr>
                          <m:t>𝑦</m:t>
                        </m:r>
                      </m:sub>
                      <m:sup>
                        <m:r>
                          <a:rPr lang="en-US" sz="2000" i="1">
                            <a:latin typeface="Cambria Math" panose="02040503050406030204" pitchFamily="18" charset="0"/>
                          </a:rPr>
                          <m:t>∗</m:t>
                        </m:r>
                      </m:sup>
                    </m:sSubSup>
                  </m:oMath>
                </a14:m>
                <a:r>
                  <a:rPr lang="en-US" sz="2000" dirty="0">
                    <a:latin typeface="+mj-lt"/>
                  </a:rPr>
                  <a:t> </a:t>
                </a:r>
                <a:r>
                  <a:rPr lang="en-US" sz="2000" kern="1200" dirty="0">
                    <a:solidFill>
                      <a:schemeClr val="dk1"/>
                    </a:solidFill>
                    <a:latin typeface="+mj-lt"/>
                    <a:ea typeface="+mn-ea"/>
                    <a:cs typeface="+mn-cs"/>
                  </a:rPr>
                  <a:t>= 0.48</a:t>
                </a:r>
                <a:r>
                  <a:rPr lang="en-US" sz="1864" dirty="0">
                    <a:solidFill>
                      <a:schemeClr val="dk1"/>
                    </a:solidFill>
                    <a:latin typeface="+mj-lt"/>
                    <a:cs typeface="+mn-cs"/>
                  </a:rPr>
                  <a:t> </a:t>
                </a:r>
                <a:endParaRPr lang="en-US" sz="1864" dirty="0"/>
              </a:p>
              <a:p>
                <a:r>
                  <a:rPr lang="en-US" dirty="0">
                    <a:highlight>
                      <a:srgbClr val="00FF00"/>
                    </a:highlight>
                  </a:rPr>
                  <a:t>The transverse emittances should also be equal</a:t>
                </a:r>
              </a:p>
              <a:p>
                <a:r>
                  <a:rPr lang="en-US" dirty="0"/>
                  <a:t>There is no coherent beam-beam effect and no disruption, </a:t>
                </a:r>
                <a:r>
                  <a:rPr lang="en-US" dirty="0">
                    <a:highlight>
                      <a:srgbClr val="00FF00"/>
                    </a:highlight>
                  </a:rPr>
                  <a:t>ultra-flat beams are not required</a:t>
                </a:r>
              </a:p>
            </p:txBody>
          </p:sp>
        </mc:Choice>
        <mc:Fallback>
          <p:sp>
            <p:nvSpPr>
              <p:cNvPr id="4" name="Content Placeholder 3">
                <a:extLst>
                  <a:ext uri="{FF2B5EF4-FFF2-40B4-BE49-F238E27FC236}">
                    <a16:creationId xmlns:a16="http://schemas.microsoft.com/office/drawing/2014/main" id="{7DED4738-A6DF-4B43-B041-3D82624DCC9A}"/>
                  </a:ext>
                </a:extLst>
              </p:cNvPr>
              <p:cNvSpPr>
                <a:spLocks noGrp="1" noRot="1" noChangeAspect="1" noMove="1" noResize="1" noEditPoints="1" noAdjustHandles="1" noChangeArrowheads="1" noChangeShapeType="1" noTextEdit="1"/>
              </p:cNvSpPr>
              <p:nvPr>
                <p:ph sz="quarter" idx="12"/>
              </p:nvPr>
            </p:nvSpPr>
            <p:spPr>
              <a:blipFill>
                <a:blip r:embed="rId2"/>
                <a:stretch>
                  <a:fillRect l="-654" t="-685"/>
                </a:stretch>
              </a:blipFill>
            </p:spPr>
            <p:txBody>
              <a:bodyPr/>
              <a:lstStyle/>
              <a:p>
                <a:r>
                  <a:rPr lang="en-US">
                    <a:noFill/>
                  </a:rPr>
                  <a:t> </a:t>
                </a:r>
              </a:p>
            </p:txBody>
          </p:sp>
        </mc:Fallback>
      </mc:AlternateContent>
      <p:sp>
        <p:nvSpPr>
          <p:cNvPr id="2" name="Title 1">
            <a:extLst>
              <a:ext uri="{FF2B5EF4-FFF2-40B4-BE49-F238E27FC236}">
                <a16:creationId xmlns:a16="http://schemas.microsoft.com/office/drawing/2014/main" id="{D66D4A5E-8D20-504B-B8E9-B644D37A2A6F}"/>
              </a:ext>
            </a:extLst>
          </p:cNvPr>
          <p:cNvSpPr>
            <a:spLocks noGrp="1"/>
          </p:cNvSpPr>
          <p:nvPr>
            <p:ph type="title"/>
          </p:nvPr>
        </p:nvSpPr>
        <p:spPr/>
        <p:txBody>
          <a:bodyPr/>
          <a:lstStyle/>
          <a:p>
            <a:r>
              <a:rPr lang="en-US" dirty="0"/>
              <a:t>Interaction Region</a:t>
            </a:r>
          </a:p>
        </p:txBody>
      </p:sp>
      <p:sp>
        <p:nvSpPr>
          <p:cNvPr id="3" name="Slide Number Placeholder 2">
            <a:extLst>
              <a:ext uri="{FF2B5EF4-FFF2-40B4-BE49-F238E27FC236}">
                <a16:creationId xmlns:a16="http://schemas.microsoft.com/office/drawing/2014/main" id="{73217B0D-9501-1B4C-97BE-B4B9A8CA1BEF}"/>
              </a:ext>
            </a:extLst>
          </p:cNvPr>
          <p:cNvSpPr>
            <a:spLocks noGrp="1"/>
          </p:cNvSpPr>
          <p:nvPr>
            <p:ph type="sldNum" sz="quarter" idx="11"/>
          </p:nvPr>
        </p:nvSpPr>
        <p:spPr/>
        <p:txBody>
          <a:bodyPr/>
          <a:lstStyle/>
          <a:p>
            <a:fld id="{AB6DB490-BFBF-254D-A4B8-3EF9019ACE53}" type="slidenum">
              <a:rPr lang="en-US" smtClean="0"/>
              <a:t>40</a:t>
            </a:fld>
            <a:endParaRPr lang="en-US" dirty="0"/>
          </a:p>
        </p:txBody>
      </p:sp>
      <p:sp>
        <p:nvSpPr>
          <p:cNvPr id="5" name="Footer Placeholder 4">
            <a:extLst>
              <a:ext uri="{FF2B5EF4-FFF2-40B4-BE49-F238E27FC236}">
                <a16:creationId xmlns:a16="http://schemas.microsoft.com/office/drawing/2014/main" id="{DDF9D64F-A721-3F21-2235-8E1E08319A64}"/>
              </a:ext>
            </a:extLst>
          </p:cNvPr>
          <p:cNvSpPr>
            <a:spLocks noGrp="1"/>
          </p:cNvSpPr>
          <p:nvPr>
            <p:ph type="ftr" sz="quarter" idx="3"/>
          </p:nvPr>
        </p:nvSpPr>
        <p:spPr/>
        <p:txBody>
          <a:bodyPr/>
          <a:lstStyle/>
          <a:p>
            <a:r>
              <a:rPr lang="en-US"/>
              <a:t>Ghost Collider May 2025</a:t>
            </a:r>
            <a:endParaRPr lang="en-US" dirty="0"/>
          </a:p>
        </p:txBody>
      </p:sp>
    </p:spTree>
    <p:extLst>
      <p:ext uri="{BB962C8B-B14F-4D97-AF65-F5344CB8AC3E}">
        <p14:creationId xmlns:p14="http://schemas.microsoft.com/office/powerpoint/2010/main" val="277018464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4C571-2281-0434-A33B-279992F0F841}"/>
              </a:ext>
            </a:extLst>
          </p:cNvPr>
          <p:cNvSpPr>
            <a:spLocks noGrp="1"/>
          </p:cNvSpPr>
          <p:nvPr>
            <p:ph type="title"/>
          </p:nvPr>
        </p:nvSpPr>
        <p:spPr/>
        <p:txBody>
          <a:bodyPr/>
          <a:lstStyle/>
          <a:p>
            <a:r>
              <a:rPr lang="en-US" dirty="0"/>
              <a:t>Additional Interaction Regions</a:t>
            </a:r>
          </a:p>
        </p:txBody>
      </p:sp>
      <p:sp>
        <p:nvSpPr>
          <p:cNvPr id="3" name="Slide Number Placeholder 2">
            <a:extLst>
              <a:ext uri="{FF2B5EF4-FFF2-40B4-BE49-F238E27FC236}">
                <a16:creationId xmlns:a16="http://schemas.microsoft.com/office/drawing/2014/main" id="{CD630E9A-5B6A-88D8-7456-137E4C6122AB}"/>
              </a:ext>
            </a:extLst>
          </p:cNvPr>
          <p:cNvSpPr>
            <a:spLocks noGrp="1"/>
          </p:cNvSpPr>
          <p:nvPr>
            <p:ph type="sldNum" sz="quarter" idx="11"/>
          </p:nvPr>
        </p:nvSpPr>
        <p:spPr/>
        <p:txBody>
          <a:bodyPr/>
          <a:lstStyle/>
          <a:p>
            <a:fld id="{836BED9B-8943-2D4F-B1F2-FF4B467302D8}" type="slidenum">
              <a:rPr lang="en-US" smtClean="0"/>
              <a:t>41</a:t>
            </a:fld>
            <a:endParaRPr lang="en-US"/>
          </a:p>
        </p:txBody>
      </p:sp>
      <p:sp>
        <p:nvSpPr>
          <p:cNvPr id="4" name="Content Placeholder 3">
            <a:extLst>
              <a:ext uri="{FF2B5EF4-FFF2-40B4-BE49-F238E27FC236}">
                <a16:creationId xmlns:a16="http://schemas.microsoft.com/office/drawing/2014/main" id="{516EECD4-5D1C-C204-DE21-277F3BEAC428}"/>
              </a:ext>
            </a:extLst>
          </p:cNvPr>
          <p:cNvSpPr>
            <a:spLocks noGrp="1"/>
          </p:cNvSpPr>
          <p:nvPr>
            <p:ph sz="quarter" idx="12"/>
          </p:nvPr>
        </p:nvSpPr>
        <p:spPr>
          <a:xfrm>
            <a:off x="279404" y="847728"/>
            <a:ext cx="11760195" cy="5547096"/>
          </a:xfrm>
        </p:spPr>
        <p:txBody>
          <a:bodyPr/>
          <a:lstStyle/>
          <a:p>
            <a:r>
              <a:rPr lang="en-US" dirty="0"/>
              <a:t>The Ghost bunches are not disrupted by the beam-beam collisions at the IP</a:t>
            </a:r>
          </a:p>
          <a:p>
            <a:r>
              <a:rPr lang="en-US" dirty="0"/>
              <a:t>That means it is possible to </a:t>
            </a:r>
            <a:r>
              <a:rPr lang="en-US" dirty="0">
                <a:highlight>
                  <a:srgbClr val="00FF00"/>
                </a:highlight>
              </a:rPr>
              <a:t>put two IPs in series</a:t>
            </a:r>
            <a:r>
              <a:rPr lang="en-US" dirty="0"/>
              <a:t>, one behind the other</a:t>
            </a:r>
          </a:p>
          <a:p>
            <a:r>
              <a:rPr lang="en-US" dirty="0"/>
              <a:t>The luminosities would be </a:t>
            </a:r>
            <a:r>
              <a:rPr lang="en-US" dirty="0">
                <a:highlight>
                  <a:srgbClr val="00FF00"/>
                </a:highlight>
              </a:rPr>
              <a:t>additive</a:t>
            </a:r>
            <a:r>
              <a:rPr lang="en-US" dirty="0"/>
              <a:t>, not shared</a:t>
            </a:r>
          </a:p>
          <a:p>
            <a:pPr lvl="3"/>
            <a:endParaRPr lang="en-US" dirty="0"/>
          </a:p>
          <a:p>
            <a:r>
              <a:rPr lang="en-US" dirty="0"/>
              <a:t>The criteria is that there is a –J matrix (n</a:t>
            </a:r>
            <a:r>
              <a:rPr lang="el-GR" dirty="0"/>
              <a:t>π ± ½</a:t>
            </a:r>
            <a:r>
              <a:rPr lang="en-US" dirty="0"/>
              <a:t>) betatron wavelengths between the two IPs so chromatic errors cancel</a:t>
            </a:r>
          </a:p>
          <a:p>
            <a:r>
              <a:rPr lang="en-US" dirty="0"/>
              <a:t>Cancelation removes the need for additional chromatic correction of the IPs</a:t>
            </a:r>
          </a:p>
          <a:p>
            <a:pPr marL="342891" lvl="1" indent="0">
              <a:buNone/>
            </a:pPr>
            <a:endParaRPr lang="en-US" dirty="0"/>
          </a:p>
        </p:txBody>
      </p:sp>
      <p:sp>
        <p:nvSpPr>
          <p:cNvPr id="5" name="Footer Placeholder 4">
            <a:extLst>
              <a:ext uri="{FF2B5EF4-FFF2-40B4-BE49-F238E27FC236}">
                <a16:creationId xmlns:a16="http://schemas.microsoft.com/office/drawing/2014/main" id="{3ABD29F3-8FAD-38F2-09C3-C1A884F2D77F}"/>
              </a:ext>
            </a:extLst>
          </p:cNvPr>
          <p:cNvSpPr>
            <a:spLocks noGrp="1"/>
          </p:cNvSpPr>
          <p:nvPr>
            <p:ph type="ftr" sz="quarter" idx="3"/>
          </p:nvPr>
        </p:nvSpPr>
        <p:spPr/>
        <p:txBody>
          <a:bodyPr/>
          <a:lstStyle/>
          <a:p>
            <a:r>
              <a:rPr lang="en-US"/>
              <a:t>Ghost Collider May 2025</a:t>
            </a:r>
            <a:endParaRPr lang="en-US" dirty="0"/>
          </a:p>
        </p:txBody>
      </p:sp>
    </p:spTree>
    <p:extLst>
      <p:ext uri="{BB962C8B-B14F-4D97-AF65-F5344CB8AC3E}">
        <p14:creationId xmlns:p14="http://schemas.microsoft.com/office/powerpoint/2010/main" val="364646153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97F396-DE1C-7A13-E9B1-BD6CE3DD0349}"/>
              </a:ext>
            </a:extLst>
          </p:cNvPr>
          <p:cNvSpPr>
            <a:spLocks noGrp="1"/>
          </p:cNvSpPr>
          <p:nvPr>
            <p:ph type="title"/>
          </p:nvPr>
        </p:nvSpPr>
        <p:spPr/>
        <p:txBody>
          <a:bodyPr/>
          <a:lstStyle/>
          <a:p>
            <a:r>
              <a:rPr lang="en-US" dirty="0"/>
              <a:t>Interaction Region Matching</a:t>
            </a:r>
          </a:p>
        </p:txBody>
      </p:sp>
      <p:sp>
        <p:nvSpPr>
          <p:cNvPr id="3" name="Slide Number Placeholder 2">
            <a:extLst>
              <a:ext uri="{FF2B5EF4-FFF2-40B4-BE49-F238E27FC236}">
                <a16:creationId xmlns:a16="http://schemas.microsoft.com/office/drawing/2014/main" id="{797ED362-C506-E85C-3CFC-B7307937D73A}"/>
              </a:ext>
            </a:extLst>
          </p:cNvPr>
          <p:cNvSpPr>
            <a:spLocks noGrp="1"/>
          </p:cNvSpPr>
          <p:nvPr>
            <p:ph type="sldNum" sz="quarter" idx="11"/>
          </p:nvPr>
        </p:nvSpPr>
        <p:spPr/>
        <p:txBody>
          <a:bodyPr/>
          <a:lstStyle/>
          <a:p>
            <a:fld id="{836BED9B-8943-2D4F-B1F2-FF4B467302D8}" type="slidenum">
              <a:rPr lang="en-US" smtClean="0"/>
              <a:t>42</a:t>
            </a:fld>
            <a:endParaRPr lang="en-US"/>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2E3BD1C9-5BED-D905-B9DB-84AF8E6B3C82}"/>
                  </a:ext>
                </a:extLst>
              </p:cNvPr>
              <p:cNvSpPr>
                <a:spLocks noGrp="1"/>
              </p:cNvSpPr>
              <p:nvPr>
                <p:ph sz="quarter" idx="12"/>
              </p:nvPr>
            </p:nvSpPr>
            <p:spPr>
              <a:xfrm>
                <a:off x="199625" y="847728"/>
                <a:ext cx="5486398" cy="5547096"/>
              </a:xfrm>
            </p:spPr>
            <p:txBody>
              <a:bodyPr/>
              <a:lstStyle/>
              <a:p>
                <a:r>
                  <a:rPr lang="en-US" dirty="0"/>
                  <a:t>Example of two IRs in series</a:t>
                </a:r>
              </a:p>
              <a:p>
                <a14:m>
                  <m:oMath xmlns:m="http://schemas.openxmlformats.org/officeDocument/2006/math">
                    <m:sSubSup>
                      <m:sSubSupPr>
                        <m:ctrlPr>
                          <a:rPr lang="en-US" i="1" smtClean="0">
                            <a:latin typeface="Cambria Math" panose="02040503050406030204" pitchFamily="18" charset="0"/>
                          </a:rPr>
                        </m:ctrlPr>
                      </m:sSubSupPr>
                      <m:e>
                        <m:r>
                          <a:rPr lang="en-US"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𝑥</m:t>
                        </m:r>
                      </m:sub>
                      <m:sup>
                        <m:r>
                          <a:rPr lang="en-US" b="0" i="1" smtClean="0">
                            <a:latin typeface="Cambria Math" panose="02040503050406030204" pitchFamily="18" charset="0"/>
                          </a:rPr>
                          <m:t>∗</m:t>
                        </m:r>
                      </m:sup>
                    </m:sSubSup>
                  </m:oMath>
                </a14:m>
                <a:r>
                  <a:rPr lang="en-US" dirty="0"/>
                  <a:t> and </a:t>
                </a:r>
                <a14:m>
                  <m:oMath xmlns:m="http://schemas.openxmlformats.org/officeDocument/2006/math">
                    <m:sSubSup>
                      <m:sSubSupPr>
                        <m:ctrlPr>
                          <a:rPr lang="en-US" i="1">
                            <a:latin typeface="Cambria Math" panose="02040503050406030204" pitchFamily="18" charset="0"/>
                          </a:rPr>
                        </m:ctrlPr>
                      </m:sSubSupPr>
                      <m:e>
                        <m:r>
                          <a:rPr lang="en-US" i="1">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ea typeface="Cambria Math" panose="02040503050406030204" pitchFamily="18" charset="0"/>
                          </a:rPr>
                          <m:t>𝑦</m:t>
                        </m:r>
                      </m:sub>
                      <m:sup>
                        <m:r>
                          <a:rPr lang="en-US" i="1">
                            <a:latin typeface="Cambria Math" panose="02040503050406030204" pitchFamily="18" charset="0"/>
                          </a:rPr>
                          <m:t>∗</m:t>
                        </m:r>
                      </m:sup>
                    </m:sSubSup>
                  </m:oMath>
                </a14:m>
                <a:r>
                  <a:rPr lang="en-US" dirty="0"/>
                  <a:t> = 2 mm</a:t>
                </a:r>
              </a:p>
              <a:p>
                <a:r>
                  <a:rPr lang="en-US" dirty="0"/>
                  <a:t>The phase advance between IP1 and IP2 is (n ± ½) </a:t>
                </a:r>
                <a14:m>
                  <m:oMath xmlns:m="http://schemas.openxmlformats.org/officeDocument/2006/math">
                    <m:r>
                      <a:rPr lang="en-US" i="1" smtClean="0">
                        <a:latin typeface="Cambria Math" panose="02040503050406030204" pitchFamily="18" charset="0"/>
                        <a:ea typeface="Cambria Math" panose="02040503050406030204" pitchFamily="18" charset="0"/>
                      </a:rPr>
                      <m:t>𝜋</m:t>
                    </m:r>
                  </m:oMath>
                </a14:m>
                <a:endParaRPr lang="en-US" dirty="0"/>
              </a:p>
              <a:p>
                <a:r>
                  <a:rPr lang="en-US" dirty="0"/>
                  <a:t>The lower plot shows the first and second order Montague functions, showing &gt;99% cancelation of the chromatic errors</a:t>
                </a:r>
              </a:p>
              <a:p>
                <a:r>
                  <a:rPr lang="en-US" dirty="0"/>
                  <a:t>The cancelation will be disturbed when position and focusing errors are introduced, but it should still be sufficient, so </a:t>
                </a:r>
                <a:r>
                  <a:rPr lang="en-US" dirty="0">
                    <a:highlight>
                      <a:srgbClr val="00FF00"/>
                    </a:highlight>
                  </a:rPr>
                  <a:t>no further correction </a:t>
                </a:r>
                <a:r>
                  <a:rPr lang="en-US" dirty="0"/>
                  <a:t>will be necessary</a:t>
                </a:r>
              </a:p>
              <a:p>
                <a:pPr marL="0" indent="0">
                  <a:buNone/>
                </a:pPr>
                <a:endParaRPr lang="en-US" dirty="0"/>
              </a:p>
            </p:txBody>
          </p:sp>
        </mc:Choice>
        <mc:Fallback xmlns="">
          <p:sp>
            <p:nvSpPr>
              <p:cNvPr id="4" name="Content Placeholder 3">
                <a:extLst>
                  <a:ext uri="{FF2B5EF4-FFF2-40B4-BE49-F238E27FC236}">
                    <a16:creationId xmlns:a16="http://schemas.microsoft.com/office/drawing/2014/main" id="{2E3BD1C9-5BED-D905-B9DB-84AF8E6B3C82}"/>
                  </a:ext>
                </a:extLst>
              </p:cNvPr>
              <p:cNvSpPr>
                <a:spLocks noGrp="1" noRot="1" noChangeAspect="1" noMove="1" noResize="1" noEditPoints="1" noAdjustHandles="1" noChangeArrowheads="1" noChangeShapeType="1" noTextEdit="1"/>
              </p:cNvSpPr>
              <p:nvPr>
                <p:ph sz="quarter" idx="12"/>
              </p:nvPr>
            </p:nvSpPr>
            <p:spPr>
              <a:xfrm>
                <a:off x="199625" y="847728"/>
                <a:ext cx="5486398" cy="5547096"/>
              </a:xfrm>
              <a:blipFill>
                <a:blip r:embed="rId2"/>
                <a:stretch>
                  <a:fillRect l="-1155" t="-685" r="-2079"/>
                </a:stretch>
              </a:blipFill>
            </p:spPr>
            <p:txBody>
              <a:bodyPr/>
              <a:lstStyle/>
              <a:p>
                <a:r>
                  <a:rPr lang="en-US">
                    <a:noFill/>
                  </a:rPr>
                  <a:t> </a:t>
                </a:r>
              </a:p>
            </p:txBody>
          </p:sp>
        </mc:Fallback>
      </mc:AlternateContent>
      <p:sp>
        <p:nvSpPr>
          <p:cNvPr id="5" name="Footer Placeholder 4">
            <a:extLst>
              <a:ext uri="{FF2B5EF4-FFF2-40B4-BE49-F238E27FC236}">
                <a16:creationId xmlns:a16="http://schemas.microsoft.com/office/drawing/2014/main" id="{EE1D5154-E8A8-18C4-D70C-AE339E7B3841}"/>
              </a:ext>
            </a:extLst>
          </p:cNvPr>
          <p:cNvSpPr>
            <a:spLocks noGrp="1"/>
          </p:cNvSpPr>
          <p:nvPr>
            <p:ph type="ftr" sz="quarter" idx="3"/>
          </p:nvPr>
        </p:nvSpPr>
        <p:spPr/>
        <p:txBody>
          <a:bodyPr/>
          <a:lstStyle/>
          <a:p>
            <a:r>
              <a:rPr lang="en-US"/>
              <a:t>Ghost Collider May 2025</a:t>
            </a:r>
            <a:endParaRPr lang="en-US" dirty="0"/>
          </a:p>
        </p:txBody>
      </p:sp>
      <p:sp>
        <p:nvSpPr>
          <p:cNvPr id="10" name="TextBox 9">
            <a:extLst>
              <a:ext uri="{FF2B5EF4-FFF2-40B4-BE49-F238E27FC236}">
                <a16:creationId xmlns:a16="http://schemas.microsoft.com/office/drawing/2014/main" id="{B623A475-CF25-F990-BACC-7F2E8DAD6977}"/>
              </a:ext>
            </a:extLst>
          </p:cNvPr>
          <p:cNvSpPr txBox="1"/>
          <p:nvPr/>
        </p:nvSpPr>
        <p:spPr>
          <a:xfrm>
            <a:off x="490953" y="5928258"/>
            <a:ext cx="3673313" cy="461665"/>
          </a:xfrm>
          <a:prstGeom prst="rect">
            <a:avLst/>
          </a:prstGeom>
          <a:noFill/>
        </p:spPr>
        <p:txBody>
          <a:bodyPr wrap="none" rtlCol="0">
            <a:spAutoFit/>
          </a:bodyPr>
          <a:lstStyle/>
          <a:p>
            <a:r>
              <a:rPr lang="en-US" sz="2400" dirty="0">
                <a:solidFill>
                  <a:srgbClr val="7030A0"/>
                </a:solidFill>
              </a:rPr>
              <a:t>Matching by Randy Gamage</a:t>
            </a:r>
          </a:p>
        </p:txBody>
      </p:sp>
      <p:sp>
        <p:nvSpPr>
          <p:cNvPr id="12" name="AutoShape 4" descr="twiss.pdf">
            <a:extLst>
              <a:ext uri="{FF2B5EF4-FFF2-40B4-BE49-F238E27FC236}">
                <a16:creationId xmlns:a16="http://schemas.microsoft.com/office/drawing/2014/main" id="{F04085F7-D4BB-DCDC-3ED2-CDC91910FBD4}"/>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1" name="Picture 10">
            <a:extLst>
              <a:ext uri="{FF2B5EF4-FFF2-40B4-BE49-F238E27FC236}">
                <a16:creationId xmlns:a16="http://schemas.microsoft.com/office/drawing/2014/main" id="{02964B2F-D5E8-E432-8E42-A9D6F58EE359}"/>
              </a:ext>
            </a:extLst>
          </p:cNvPr>
          <p:cNvPicPr>
            <a:picLocks noChangeAspect="1"/>
          </p:cNvPicPr>
          <p:nvPr/>
        </p:nvPicPr>
        <p:blipFill>
          <a:blip r:embed="rId3"/>
          <a:stretch>
            <a:fillRect/>
          </a:stretch>
        </p:blipFill>
        <p:spPr>
          <a:xfrm>
            <a:off x="5993840" y="815461"/>
            <a:ext cx="6182183" cy="5601937"/>
          </a:xfrm>
          <a:prstGeom prst="rect">
            <a:avLst/>
          </a:prstGeom>
        </p:spPr>
      </p:pic>
      <p:grpSp>
        <p:nvGrpSpPr>
          <p:cNvPr id="9" name="Group 8">
            <a:extLst>
              <a:ext uri="{FF2B5EF4-FFF2-40B4-BE49-F238E27FC236}">
                <a16:creationId xmlns:a16="http://schemas.microsoft.com/office/drawing/2014/main" id="{A08EDA87-679D-0587-5C5F-B1738D1D4E05}"/>
              </a:ext>
            </a:extLst>
          </p:cNvPr>
          <p:cNvGrpSpPr/>
          <p:nvPr/>
        </p:nvGrpSpPr>
        <p:grpSpPr>
          <a:xfrm>
            <a:off x="7725509" y="3676762"/>
            <a:ext cx="3417277" cy="369332"/>
            <a:chOff x="7495410" y="1777623"/>
            <a:chExt cx="2930085" cy="369332"/>
          </a:xfrm>
        </p:grpSpPr>
        <p:cxnSp>
          <p:nvCxnSpPr>
            <p:cNvPr id="7" name="Straight Arrow Connector 6">
              <a:extLst>
                <a:ext uri="{FF2B5EF4-FFF2-40B4-BE49-F238E27FC236}">
                  <a16:creationId xmlns:a16="http://schemas.microsoft.com/office/drawing/2014/main" id="{B9154562-40F7-4BC4-023B-D2AD79F56F7C}"/>
                </a:ext>
              </a:extLst>
            </p:cNvPr>
            <p:cNvCxnSpPr/>
            <p:nvPr/>
          </p:nvCxnSpPr>
          <p:spPr>
            <a:xfrm>
              <a:off x="7495410" y="1962289"/>
              <a:ext cx="2930085" cy="0"/>
            </a:xfrm>
            <a:prstGeom prst="straightConnector1">
              <a:avLst/>
            </a:prstGeom>
            <a:ln>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9C318EE9-B6E7-2583-0709-CA1C216212CF}"/>
                </a:ext>
              </a:extLst>
            </p:cNvPr>
            <p:cNvSpPr txBox="1"/>
            <p:nvPr/>
          </p:nvSpPr>
          <p:spPr>
            <a:xfrm>
              <a:off x="8573967" y="1777623"/>
              <a:ext cx="772969" cy="369332"/>
            </a:xfrm>
            <a:prstGeom prst="rect">
              <a:avLst/>
            </a:prstGeom>
            <a:solidFill>
              <a:schemeClr val="bg1"/>
            </a:solidFill>
          </p:spPr>
          <p:txBody>
            <a:bodyPr wrap="none" rtlCol="0">
              <a:spAutoFit/>
            </a:bodyPr>
            <a:lstStyle/>
            <a:p>
              <a:r>
                <a:rPr lang="en-US" dirty="0"/>
                <a:t>167 m</a:t>
              </a:r>
            </a:p>
          </p:txBody>
        </p:sp>
      </p:grpSp>
    </p:spTree>
    <p:extLst>
      <p:ext uri="{BB962C8B-B14F-4D97-AF65-F5344CB8AC3E}">
        <p14:creationId xmlns:p14="http://schemas.microsoft.com/office/powerpoint/2010/main" val="116891592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D75BA7D-704F-4939-041D-BA83D7E86E80}"/>
              </a:ext>
            </a:extLst>
          </p:cNvPr>
          <p:cNvSpPr>
            <a:spLocks noGrp="1"/>
          </p:cNvSpPr>
          <p:nvPr>
            <p:ph type="ctrTitle"/>
          </p:nvPr>
        </p:nvSpPr>
        <p:spPr/>
        <p:txBody>
          <a:bodyPr/>
          <a:lstStyle/>
          <a:p>
            <a:r>
              <a:rPr lang="en-US" dirty="0"/>
              <a:t>Luminosity Estimate</a:t>
            </a:r>
          </a:p>
        </p:txBody>
      </p:sp>
    </p:spTree>
    <p:extLst>
      <p:ext uri="{BB962C8B-B14F-4D97-AF65-F5344CB8AC3E}">
        <p14:creationId xmlns:p14="http://schemas.microsoft.com/office/powerpoint/2010/main" val="86858416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94B9BF-EBF4-A5E6-0936-FB5CB6E6CF8E}"/>
              </a:ext>
            </a:extLst>
          </p:cNvPr>
          <p:cNvSpPr>
            <a:spLocks noGrp="1"/>
          </p:cNvSpPr>
          <p:nvPr>
            <p:ph type="title"/>
          </p:nvPr>
        </p:nvSpPr>
        <p:spPr/>
        <p:txBody>
          <a:bodyPr/>
          <a:lstStyle/>
          <a:p>
            <a:r>
              <a:rPr lang="en-US" dirty="0"/>
              <a:t>Energy Spread</a:t>
            </a:r>
          </a:p>
        </p:txBody>
      </p:sp>
      <p:sp>
        <p:nvSpPr>
          <p:cNvPr id="4" name="Slide Number Placeholder 3">
            <a:extLst>
              <a:ext uri="{FF2B5EF4-FFF2-40B4-BE49-F238E27FC236}">
                <a16:creationId xmlns:a16="http://schemas.microsoft.com/office/drawing/2014/main" id="{B91A128C-7286-93B6-F4E8-A68FD28CCAD2}"/>
              </a:ext>
            </a:extLst>
          </p:cNvPr>
          <p:cNvSpPr>
            <a:spLocks noGrp="1"/>
          </p:cNvSpPr>
          <p:nvPr>
            <p:ph type="sldNum" sz="quarter" idx="11"/>
          </p:nvPr>
        </p:nvSpPr>
        <p:spPr/>
        <p:txBody>
          <a:bodyPr/>
          <a:lstStyle/>
          <a:p>
            <a:fld id="{836BED9B-8943-2D4F-B1F2-FF4B467302D8}" type="slidenum">
              <a:rPr lang="en-US" smtClean="0"/>
              <a:t>44</a:t>
            </a:fld>
            <a:endParaRPr lang="en-US"/>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CF67DECD-D22B-9819-998E-39E2B45C42B3}"/>
                  </a:ext>
                </a:extLst>
              </p:cNvPr>
              <p:cNvSpPr>
                <a:spLocks noGrp="1"/>
              </p:cNvSpPr>
              <p:nvPr>
                <p:ph sz="quarter" idx="12"/>
              </p:nvPr>
            </p:nvSpPr>
            <p:spPr>
              <a:xfrm>
                <a:off x="279405" y="847728"/>
                <a:ext cx="11774574" cy="5547096"/>
              </a:xfrm>
            </p:spPr>
            <p:txBody>
              <a:bodyPr>
                <a:normAutofit/>
              </a:bodyPr>
              <a:lstStyle/>
              <a:p>
                <a:r>
                  <a:rPr lang="en-US" sz="1800" dirty="0"/>
                  <a:t>The energy spread coming in the Damping Ring: </a:t>
                </a:r>
                <a14:m>
                  <m:oMath xmlns:m="http://schemas.openxmlformats.org/officeDocument/2006/math">
                    <m:f>
                      <m:fPr>
                        <m:ctrlPr>
                          <a:rPr lang="en-US" sz="1800" i="1" smtClean="0">
                            <a:latin typeface="Cambria Math" panose="02040503050406030204" pitchFamily="18" charset="0"/>
                          </a:rPr>
                        </m:ctrlPr>
                      </m:fPr>
                      <m:num>
                        <m:sSub>
                          <m:sSubPr>
                            <m:ctrlPr>
                              <a:rPr lang="en-US" sz="1800" i="1">
                                <a:latin typeface="Cambria Math" panose="02040503050406030204" pitchFamily="18" charset="0"/>
                              </a:rPr>
                            </m:ctrlPr>
                          </m:sSubPr>
                          <m:e>
                            <m:r>
                              <a:rPr lang="en-US" sz="1800" i="1">
                                <a:latin typeface="Cambria Math" panose="02040503050406030204" pitchFamily="18" charset="0"/>
                                <a:ea typeface="Cambria Math" panose="02040503050406030204" pitchFamily="18" charset="0"/>
                              </a:rPr>
                              <m:t>𝜎</m:t>
                            </m:r>
                          </m:e>
                          <m:sub>
                            <m:r>
                              <a:rPr lang="en-US" sz="1800" i="1">
                                <a:latin typeface="Cambria Math" panose="02040503050406030204" pitchFamily="18" charset="0"/>
                              </a:rPr>
                              <m:t>𝐸</m:t>
                            </m:r>
                          </m:sub>
                        </m:sSub>
                      </m:num>
                      <m:den>
                        <m:r>
                          <a:rPr lang="en-US" sz="1800" i="1">
                            <a:latin typeface="Cambria Math" panose="02040503050406030204" pitchFamily="18" charset="0"/>
                          </a:rPr>
                          <m:t>𝐸</m:t>
                        </m:r>
                      </m:den>
                    </m:f>
                  </m:oMath>
                </a14:m>
                <a:r>
                  <a:rPr lang="en-US" sz="1800" dirty="0"/>
                  <a:t> = 1.37 x 10</a:t>
                </a:r>
                <a:r>
                  <a:rPr lang="en-US" sz="1800" baseline="30000" dirty="0"/>
                  <a:t>-3 </a:t>
                </a:r>
                <a:r>
                  <a:rPr lang="en-US" sz="1800" dirty="0"/>
                  <a:t>at 5 GeV</a:t>
                </a:r>
              </a:p>
              <a:p>
                <a:pPr marL="342891" lvl="1" indent="0" algn="ctr">
                  <a:buNone/>
                </a:pPr>
                <a14:m>
                  <m:oMath xmlns:m="http://schemas.openxmlformats.org/officeDocument/2006/math">
                    <m:f>
                      <m:fPr>
                        <m:ctrlPr>
                          <a:rPr lang="en-US" sz="1600" i="1">
                            <a:latin typeface="Cambria Math" panose="02040503050406030204" pitchFamily="18" charset="0"/>
                          </a:rPr>
                        </m:ctrlPr>
                      </m:fPr>
                      <m:num>
                        <m:sSubSup>
                          <m:sSubSupPr>
                            <m:ctrlPr>
                              <a:rPr lang="en-US" sz="1600" i="1">
                                <a:latin typeface="Cambria Math" panose="02040503050406030204" pitchFamily="18" charset="0"/>
                              </a:rPr>
                            </m:ctrlPr>
                          </m:sSubSupPr>
                          <m:e>
                            <m:r>
                              <a:rPr lang="en-US" sz="1600">
                                <a:latin typeface="Cambria Math" panose="02040503050406030204" pitchFamily="18" charset="0"/>
                              </a:rPr>
                              <m:t>𝜎</m:t>
                            </m:r>
                          </m:e>
                          <m:sub>
                            <m:r>
                              <a:rPr lang="en-US" sz="1600">
                                <a:latin typeface="Cambria Math" panose="02040503050406030204" pitchFamily="18" charset="0"/>
                              </a:rPr>
                              <m:t>𝐸</m:t>
                            </m:r>
                          </m:sub>
                          <m:sup>
                            <m:r>
                              <a:rPr lang="en-US" sz="1600">
                                <a:latin typeface="Cambria Math" panose="02040503050406030204" pitchFamily="18" charset="0"/>
                              </a:rPr>
                              <m:t>2</m:t>
                            </m:r>
                          </m:sup>
                        </m:sSubSup>
                      </m:num>
                      <m:den>
                        <m:sSup>
                          <m:sSupPr>
                            <m:ctrlPr>
                              <a:rPr lang="en-US" sz="1600" i="1">
                                <a:latin typeface="Cambria Math" panose="02040503050406030204" pitchFamily="18" charset="0"/>
                              </a:rPr>
                            </m:ctrlPr>
                          </m:sSupPr>
                          <m:e>
                            <m:r>
                              <a:rPr lang="en-US" sz="1600">
                                <a:latin typeface="Cambria Math" panose="02040503050406030204" pitchFamily="18" charset="0"/>
                              </a:rPr>
                              <m:t>𝐸</m:t>
                            </m:r>
                          </m:e>
                          <m:sup>
                            <m:r>
                              <a:rPr lang="en-US" sz="1600">
                                <a:latin typeface="Cambria Math" panose="02040503050406030204" pitchFamily="18" charset="0"/>
                              </a:rPr>
                              <m:t>2</m:t>
                            </m:r>
                          </m:sup>
                        </m:sSup>
                      </m:den>
                    </m:f>
                  </m:oMath>
                </a14:m>
                <a:r>
                  <a:rPr lang="en-US" sz="1600" dirty="0"/>
                  <a:t>= 1.88 x 10</a:t>
                </a:r>
                <a:r>
                  <a:rPr lang="en-US" sz="1600" baseline="30000" dirty="0"/>
                  <a:t>-6</a:t>
                </a:r>
              </a:p>
              <a:p>
                <a:r>
                  <a:rPr lang="en-US" sz="1800" dirty="0"/>
                  <a:t>The RF sections damp the energy spread by the ratio of the output energy to the input energy</a:t>
                </a:r>
              </a:p>
              <a:p>
                <a:pPr marL="0" indent="0" algn="ctr">
                  <a:buNone/>
                </a:pPr>
                <a14:m>
                  <m:oMath xmlns:m="http://schemas.openxmlformats.org/officeDocument/2006/math">
                    <m:sSub>
                      <m:sSubPr>
                        <m:ctrlPr>
                          <a:rPr lang="en-US" sz="1600" i="1">
                            <a:latin typeface="Cambria Math" panose="02040503050406030204" pitchFamily="18" charset="0"/>
                          </a:rPr>
                        </m:ctrlPr>
                      </m:sSubPr>
                      <m:e>
                        <m:d>
                          <m:dPr>
                            <m:ctrlPr>
                              <a:rPr lang="en-US" sz="1600" i="1">
                                <a:latin typeface="Cambria Math" panose="02040503050406030204" pitchFamily="18" charset="0"/>
                              </a:rPr>
                            </m:ctrlPr>
                          </m:dPr>
                          <m:e>
                            <m:f>
                              <m:fPr>
                                <m:ctrlPr>
                                  <a:rPr lang="en-US" sz="1600" i="1">
                                    <a:latin typeface="Cambria Math" panose="02040503050406030204" pitchFamily="18" charset="0"/>
                                  </a:rPr>
                                </m:ctrlPr>
                              </m:fPr>
                              <m:num>
                                <m:sSubSup>
                                  <m:sSubSupPr>
                                    <m:ctrlPr>
                                      <a:rPr lang="en-US" sz="1600" i="1">
                                        <a:latin typeface="Cambria Math" panose="02040503050406030204" pitchFamily="18" charset="0"/>
                                      </a:rPr>
                                    </m:ctrlPr>
                                  </m:sSubSupPr>
                                  <m:e>
                                    <m:r>
                                      <a:rPr lang="en-US" sz="1600" i="1">
                                        <a:latin typeface="Cambria Math" panose="02040503050406030204" pitchFamily="18" charset="0"/>
                                      </a:rPr>
                                      <m:t>𝜎</m:t>
                                    </m:r>
                                  </m:e>
                                  <m:sub>
                                    <m:r>
                                      <a:rPr lang="en-US" sz="1600" i="1">
                                        <a:latin typeface="Cambria Math" panose="02040503050406030204" pitchFamily="18" charset="0"/>
                                      </a:rPr>
                                      <m:t>𝐸</m:t>
                                    </m:r>
                                  </m:sub>
                                  <m:sup>
                                    <m:r>
                                      <a:rPr lang="en-US" sz="1600" i="1">
                                        <a:latin typeface="Cambria Math" panose="02040503050406030204" pitchFamily="18" charset="0"/>
                                      </a:rPr>
                                      <m:t>2</m:t>
                                    </m:r>
                                  </m:sup>
                                </m:sSubSup>
                              </m:num>
                              <m:den>
                                <m:sSup>
                                  <m:sSupPr>
                                    <m:ctrlPr>
                                      <a:rPr lang="en-US" sz="1600" i="1">
                                        <a:latin typeface="Cambria Math" panose="02040503050406030204" pitchFamily="18" charset="0"/>
                                      </a:rPr>
                                    </m:ctrlPr>
                                  </m:sSupPr>
                                  <m:e>
                                    <m:r>
                                      <a:rPr lang="en-US" sz="1600" i="1">
                                        <a:latin typeface="Cambria Math" panose="02040503050406030204" pitchFamily="18" charset="0"/>
                                      </a:rPr>
                                      <m:t>𝐸</m:t>
                                    </m:r>
                                  </m:e>
                                  <m:sup>
                                    <m:r>
                                      <a:rPr lang="en-US" sz="1600" i="1">
                                        <a:latin typeface="Cambria Math" panose="02040503050406030204" pitchFamily="18" charset="0"/>
                                      </a:rPr>
                                      <m:t>2</m:t>
                                    </m:r>
                                  </m:sup>
                                </m:sSup>
                              </m:den>
                            </m:f>
                          </m:e>
                        </m:d>
                      </m:e>
                      <m:sub>
                        <m:r>
                          <a:rPr lang="en-US" sz="1600" i="1">
                            <a:latin typeface="Cambria Math" panose="02040503050406030204" pitchFamily="18" charset="0"/>
                          </a:rPr>
                          <m:t>𝑜𝑢𝑡</m:t>
                        </m:r>
                      </m:sub>
                    </m:sSub>
                  </m:oMath>
                </a14:m>
                <a:r>
                  <a:rPr lang="en-US" sz="1600" i="1" dirty="0">
                    <a:latin typeface="Cambria Math" panose="02040503050406030204" pitchFamily="18" charset="0"/>
                  </a:rPr>
                  <a:t>= </a:t>
                </a:r>
                <a14:m>
                  <m:oMath xmlns:m="http://schemas.openxmlformats.org/officeDocument/2006/math">
                    <m:f>
                      <m:fPr>
                        <m:ctrlPr>
                          <a:rPr lang="en-US" sz="1600" i="1">
                            <a:latin typeface="Cambria Math" panose="02040503050406030204" pitchFamily="18" charset="0"/>
                          </a:rPr>
                        </m:ctrlPr>
                      </m:fPr>
                      <m:num>
                        <m:sSub>
                          <m:sSubPr>
                            <m:ctrlPr>
                              <a:rPr lang="en-US" sz="1600" i="1">
                                <a:latin typeface="Cambria Math" panose="02040503050406030204" pitchFamily="18" charset="0"/>
                              </a:rPr>
                            </m:ctrlPr>
                          </m:sSubPr>
                          <m:e>
                            <m:r>
                              <a:rPr lang="en-US" sz="1600" i="1">
                                <a:latin typeface="Cambria Math" panose="02040503050406030204" pitchFamily="18" charset="0"/>
                              </a:rPr>
                              <m:t>𝐸</m:t>
                            </m:r>
                          </m:e>
                          <m:sub>
                            <m:r>
                              <a:rPr lang="en-US" sz="1600" i="1">
                                <a:latin typeface="Cambria Math" panose="02040503050406030204" pitchFamily="18" charset="0"/>
                              </a:rPr>
                              <m:t>𝑜𝑢𝑡</m:t>
                            </m:r>
                          </m:sub>
                        </m:sSub>
                      </m:num>
                      <m:den>
                        <m:sSub>
                          <m:sSubPr>
                            <m:ctrlPr>
                              <a:rPr lang="en-US" sz="1600" i="1">
                                <a:latin typeface="Cambria Math" panose="02040503050406030204" pitchFamily="18" charset="0"/>
                              </a:rPr>
                            </m:ctrlPr>
                          </m:sSubPr>
                          <m:e>
                            <m:r>
                              <a:rPr lang="en-US" sz="1600" i="1">
                                <a:latin typeface="Cambria Math" panose="02040503050406030204" pitchFamily="18" charset="0"/>
                              </a:rPr>
                              <m:t>𝐸</m:t>
                            </m:r>
                          </m:e>
                          <m:sub>
                            <m:r>
                              <a:rPr lang="en-US" sz="1600" i="1">
                                <a:latin typeface="Cambria Math" panose="02040503050406030204" pitchFamily="18" charset="0"/>
                              </a:rPr>
                              <m:t>𝑖𝑛</m:t>
                            </m:r>
                          </m:sub>
                        </m:sSub>
                      </m:den>
                    </m:f>
                  </m:oMath>
                </a14:m>
                <a:r>
                  <a:rPr lang="en-US" sz="1600" i="1" dirty="0">
                    <a:latin typeface="Cambria Math" panose="02040503050406030204" pitchFamily="18" charset="0"/>
                  </a:rPr>
                  <a:t> </a:t>
                </a:r>
                <a14:m>
                  <m:oMath xmlns:m="http://schemas.openxmlformats.org/officeDocument/2006/math">
                    <m:sSub>
                      <m:sSubPr>
                        <m:ctrlPr>
                          <a:rPr lang="en-US" sz="1600" i="1">
                            <a:latin typeface="Cambria Math" panose="02040503050406030204" pitchFamily="18" charset="0"/>
                          </a:rPr>
                        </m:ctrlPr>
                      </m:sSubPr>
                      <m:e>
                        <m:d>
                          <m:dPr>
                            <m:ctrlPr>
                              <a:rPr lang="en-US" sz="1600" i="1">
                                <a:latin typeface="Cambria Math" panose="02040503050406030204" pitchFamily="18" charset="0"/>
                              </a:rPr>
                            </m:ctrlPr>
                          </m:dPr>
                          <m:e>
                            <m:f>
                              <m:fPr>
                                <m:ctrlPr>
                                  <a:rPr lang="en-US" sz="1600" i="1">
                                    <a:latin typeface="Cambria Math" panose="02040503050406030204" pitchFamily="18" charset="0"/>
                                  </a:rPr>
                                </m:ctrlPr>
                              </m:fPr>
                              <m:num>
                                <m:sSubSup>
                                  <m:sSubSupPr>
                                    <m:ctrlPr>
                                      <a:rPr lang="en-US" sz="1600" i="1">
                                        <a:latin typeface="Cambria Math" panose="02040503050406030204" pitchFamily="18" charset="0"/>
                                      </a:rPr>
                                    </m:ctrlPr>
                                  </m:sSubSupPr>
                                  <m:e>
                                    <m:r>
                                      <a:rPr lang="en-US" sz="1600" i="1">
                                        <a:latin typeface="Cambria Math" panose="02040503050406030204" pitchFamily="18" charset="0"/>
                                      </a:rPr>
                                      <m:t>𝜎</m:t>
                                    </m:r>
                                  </m:e>
                                  <m:sub>
                                    <m:r>
                                      <a:rPr lang="en-US" sz="1600" i="1">
                                        <a:latin typeface="Cambria Math" panose="02040503050406030204" pitchFamily="18" charset="0"/>
                                      </a:rPr>
                                      <m:t>𝐸</m:t>
                                    </m:r>
                                  </m:sub>
                                  <m:sup>
                                    <m:r>
                                      <a:rPr lang="en-US" sz="1600" i="1">
                                        <a:latin typeface="Cambria Math" panose="02040503050406030204" pitchFamily="18" charset="0"/>
                                      </a:rPr>
                                      <m:t>2</m:t>
                                    </m:r>
                                  </m:sup>
                                </m:sSubSup>
                              </m:num>
                              <m:den>
                                <m:sSup>
                                  <m:sSupPr>
                                    <m:ctrlPr>
                                      <a:rPr lang="en-US" sz="1600" i="1">
                                        <a:latin typeface="Cambria Math" panose="02040503050406030204" pitchFamily="18" charset="0"/>
                                      </a:rPr>
                                    </m:ctrlPr>
                                  </m:sSupPr>
                                  <m:e>
                                    <m:r>
                                      <a:rPr lang="en-US" sz="1600" i="1">
                                        <a:latin typeface="Cambria Math" panose="02040503050406030204" pitchFamily="18" charset="0"/>
                                      </a:rPr>
                                      <m:t>𝐸</m:t>
                                    </m:r>
                                  </m:e>
                                  <m:sup>
                                    <m:r>
                                      <a:rPr lang="en-US" sz="1600" i="1">
                                        <a:latin typeface="Cambria Math" panose="02040503050406030204" pitchFamily="18" charset="0"/>
                                      </a:rPr>
                                      <m:t>2</m:t>
                                    </m:r>
                                  </m:sup>
                                </m:sSup>
                              </m:den>
                            </m:f>
                          </m:e>
                        </m:d>
                      </m:e>
                      <m:sub>
                        <m:r>
                          <a:rPr lang="en-US" sz="1600" i="1">
                            <a:latin typeface="Cambria Math" panose="02040503050406030204" pitchFamily="18" charset="0"/>
                          </a:rPr>
                          <m:t>𝑖𝑛</m:t>
                        </m:r>
                      </m:sub>
                    </m:sSub>
                  </m:oMath>
                </a14:m>
                <a:endParaRPr lang="en-US" sz="1600" i="1" dirty="0">
                  <a:latin typeface="Cambria Math" panose="02040503050406030204" pitchFamily="18" charset="0"/>
                </a:endParaRPr>
              </a:p>
              <a:p>
                <a:r>
                  <a:rPr lang="en-US" sz="1800" dirty="0"/>
                  <a:t>At entrance to the arc: </a:t>
                </a:r>
                <a14:m>
                  <m:oMath xmlns:m="http://schemas.openxmlformats.org/officeDocument/2006/math">
                    <m:f>
                      <m:fPr>
                        <m:ctrlPr>
                          <a:rPr lang="en-US" sz="1800" i="1">
                            <a:latin typeface="Cambria Math" panose="02040503050406030204" pitchFamily="18" charset="0"/>
                          </a:rPr>
                        </m:ctrlPr>
                      </m:fPr>
                      <m:num>
                        <m:sSubSup>
                          <m:sSubSupPr>
                            <m:ctrlPr>
                              <a:rPr lang="en-US" sz="1800" i="1">
                                <a:latin typeface="Cambria Math" panose="02040503050406030204" pitchFamily="18" charset="0"/>
                              </a:rPr>
                            </m:ctrlPr>
                          </m:sSubSupPr>
                          <m:e>
                            <m:r>
                              <a:rPr lang="en-US" sz="1800">
                                <a:latin typeface="Cambria Math" panose="02040503050406030204" pitchFamily="18" charset="0"/>
                              </a:rPr>
                              <m:t>𝜎</m:t>
                            </m:r>
                          </m:e>
                          <m:sub>
                            <m:r>
                              <a:rPr lang="en-US" sz="1800">
                                <a:latin typeface="Cambria Math" panose="02040503050406030204" pitchFamily="18" charset="0"/>
                              </a:rPr>
                              <m:t>𝐸</m:t>
                            </m:r>
                          </m:sub>
                          <m:sup>
                            <m:r>
                              <a:rPr lang="en-US" sz="1800">
                                <a:latin typeface="Cambria Math" panose="02040503050406030204" pitchFamily="18" charset="0"/>
                              </a:rPr>
                              <m:t>2</m:t>
                            </m:r>
                          </m:sup>
                        </m:sSubSup>
                      </m:num>
                      <m:den>
                        <m:sSup>
                          <m:sSupPr>
                            <m:ctrlPr>
                              <a:rPr lang="en-US" sz="1800" i="1">
                                <a:latin typeface="Cambria Math" panose="02040503050406030204" pitchFamily="18" charset="0"/>
                              </a:rPr>
                            </m:ctrlPr>
                          </m:sSupPr>
                          <m:e>
                            <m:r>
                              <a:rPr lang="en-US" sz="1800">
                                <a:latin typeface="Cambria Math" panose="02040503050406030204" pitchFamily="18" charset="0"/>
                              </a:rPr>
                              <m:t>𝐸</m:t>
                            </m:r>
                          </m:e>
                          <m:sup>
                            <m:r>
                              <a:rPr lang="en-US" sz="1800">
                                <a:latin typeface="Cambria Math" panose="02040503050406030204" pitchFamily="18" charset="0"/>
                              </a:rPr>
                              <m:t>2</m:t>
                            </m:r>
                          </m:sup>
                        </m:sSup>
                      </m:den>
                    </m:f>
                  </m:oMath>
                </a14:m>
                <a:r>
                  <a:rPr lang="en-US" sz="1800" dirty="0"/>
                  <a:t>= 1.88 x 10</a:t>
                </a:r>
                <a:r>
                  <a:rPr lang="en-US" sz="1800" baseline="30000" dirty="0"/>
                  <a:t> -6 </a:t>
                </a:r>
                <a:r>
                  <a:rPr lang="en-US" sz="1800" dirty="0"/>
                  <a:t>x 5/140 = 6.7 x 10</a:t>
                </a:r>
                <a:r>
                  <a:rPr lang="en-US" sz="1800" baseline="30000" dirty="0"/>
                  <a:t>-8</a:t>
                </a:r>
                <a:endParaRPr lang="en-US" sz="1800" dirty="0"/>
              </a:p>
              <a:p>
                <a:r>
                  <a:rPr lang="en-US" sz="1800" dirty="0"/>
                  <a:t>The energy spread created in a bend is given by</a:t>
                </a:r>
                <a:r>
                  <a:rPr lang="en-US" sz="1800" dirty="0">
                    <a:solidFill>
                      <a:srgbClr val="7030A0"/>
                    </a:solidFill>
                    <a:effectLst/>
                    <a:latin typeface="Arial" panose="020B0604020202020204" pitchFamily="34" charset="0"/>
                    <a:cs typeface="Arial" panose="020B0604020202020204" pitchFamily="34" charset="0"/>
                  </a:rPr>
                  <a:t>*</a:t>
                </a:r>
                <a:endParaRPr lang="en-US" sz="1800" dirty="0"/>
              </a:p>
              <a:p>
                <a:pPr marL="0" indent="0" algn="ctr">
                  <a:buNone/>
                </a:pPr>
                <a14:m>
                  <m:oMath xmlns:m="http://schemas.openxmlformats.org/officeDocument/2006/math">
                    <m:f>
                      <m:fPr>
                        <m:ctrlPr>
                          <a:rPr lang="en-US" sz="1600" i="1">
                            <a:latin typeface="Cambria Math" panose="02040503050406030204" pitchFamily="18" charset="0"/>
                          </a:rPr>
                        </m:ctrlPr>
                      </m:fPr>
                      <m:num>
                        <m:sSubSup>
                          <m:sSubSupPr>
                            <m:ctrlPr>
                              <a:rPr lang="en-US" sz="1600" i="1">
                                <a:latin typeface="Cambria Math" panose="02040503050406030204" pitchFamily="18" charset="0"/>
                              </a:rPr>
                            </m:ctrlPr>
                          </m:sSubSupPr>
                          <m:e>
                            <m:r>
                              <a:rPr lang="en-US" sz="1600" i="1">
                                <a:latin typeface="Cambria Math" panose="02040503050406030204" pitchFamily="18" charset="0"/>
                              </a:rPr>
                              <m:t>𝜎</m:t>
                            </m:r>
                          </m:e>
                          <m:sub>
                            <m:r>
                              <a:rPr lang="en-US" sz="1600" i="1">
                                <a:latin typeface="Cambria Math" panose="02040503050406030204" pitchFamily="18" charset="0"/>
                              </a:rPr>
                              <m:t>𝐸</m:t>
                            </m:r>
                          </m:sub>
                          <m:sup>
                            <m:r>
                              <a:rPr lang="en-US" sz="1600" i="1">
                                <a:latin typeface="Cambria Math" panose="02040503050406030204" pitchFamily="18" charset="0"/>
                              </a:rPr>
                              <m:t>2</m:t>
                            </m:r>
                          </m:sup>
                        </m:sSubSup>
                      </m:num>
                      <m:den>
                        <m:sSup>
                          <m:sSupPr>
                            <m:ctrlPr>
                              <a:rPr lang="en-US" sz="1600" i="1">
                                <a:latin typeface="Cambria Math" panose="02040503050406030204" pitchFamily="18" charset="0"/>
                              </a:rPr>
                            </m:ctrlPr>
                          </m:sSupPr>
                          <m:e>
                            <m:r>
                              <a:rPr lang="en-US" sz="1600" i="1">
                                <a:latin typeface="Cambria Math" panose="02040503050406030204" pitchFamily="18" charset="0"/>
                              </a:rPr>
                              <m:t>𝐸</m:t>
                            </m:r>
                          </m:e>
                          <m:sup>
                            <m:r>
                              <a:rPr lang="en-US" sz="1600" i="1">
                                <a:latin typeface="Cambria Math" panose="02040503050406030204" pitchFamily="18" charset="0"/>
                              </a:rPr>
                              <m:t>2</m:t>
                            </m:r>
                          </m:sup>
                        </m:sSup>
                      </m:den>
                    </m:f>
                  </m:oMath>
                </a14:m>
                <a:r>
                  <a:rPr lang="en-US" sz="1600" i="1" dirty="0">
                    <a:latin typeface="Cambria Math" panose="02040503050406030204" pitchFamily="18" charset="0"/>
                  </a:rPr>
                  <a:t> = </a:t>
                </a:r>
                <a:r>
                  <a:rPr lang="en-US" sz="1600" dirty="0">
                    <a:latin typeface="Cambria Math" panose="02040503050406030204" pitchFamily="18" charset="0"/>
                  </a:rPr>
                  <a:t>2.6x10</a:t>
                </a:r>
                <a:r>
                  <a:rPr lang="en-US" sz="1600" baseline="30000" dirty="0">
                    <a:latin typeface="Cambria Math" panose="02040503050406030204" pitchFamily="18" charset="0"/>
                  </a:rPr>
                  <a:t>-10</a:t>
                </a:r>
                <a:r>
                  <a:rPr lang="en-US" sz="1600" i="1" dirty="0">
                    <a:latin typeface="Cambria Math" panose="02040503050406030204" pitchFamily="18" charset="0"/>
                  </a:rPr>
                  <a:t> </a:t>
                </a:r>
                <a14:m>
                  <m:oMath xmlns:m="http://schemas.openxmlformats.org/officeDocument/2006/math">
                    <m:f>
                      <m:fPr>
                        <m:ctrlPr>
                          <a:rPr lang="en-US" sz="1600" i="1">
                            <a:latin typeface="Cambria Math" panose="02040503050406030204" pitchFamily="18" charset="0"/>
                          </a:rPr>
                        </m:ctrlPr>
                      </m:fPr>
                      <m:num>
                        <m:sSup>
                          <m:sSupPr>
                            <m:ctrlPr>
                              <a:rPr lang="en-US" sz="1600" i="1">
                                <a:latin typeface="Cambria Math" panose="02040503050406030204" pitchFamily="18" charset="0"/>
                              </a:rPr>
                            </m:ctrlPr>
                          </m:sSupPr>
                          <m:e>
                            <m:r>
                              <a:rPr lang="en-US" sz="1600" i="1">
                                <a:latin typeface="Cambria Math" panose="02040503050406030204" pitchFamily="18" charset="0"/>
                              </a:rPr>
                              <m:t>𝐸</m:t>
                            </m:r>
                            <m:r>
                              <a:rPr lang="en-US" sz="1600" i="1">
                                <a:latin typeface="Cambria Math" panose="02040503050406030204" pitchFamily="18" charset="0"/>
                              </a:rPr>
                              <m:t>(</m:t>
                            </m:r>
                            <m:r>
                              <m:rPr>
                                <m:sty m:val="p"/>
                              </m:rPr>
                              <a:rPr lang="en-US" sz="1600" i="1">
                                <a:latin typeface="Cambria Math" panose="02040503050406030204" pitchFamily="18" charset="0"/>
                              </a:rPr>
                              <m:t>GeV</m:t>
                            </m:r>
                            <m:r>
                              <a:rPr lang="en-US" sz="1600" i="1">
                                <a:latin typeface="Cambria Math" panose="02040503050406030204" pitchFamily="18" charset="0"/>
                              </a:rPr>
                              <m:t>)</m:t>
                            </m:r>
                          </m:e>
                          <m:sup>
                            <m:r>
                              <a:rPr lang="en-US" sz="1600" i="1">
                                <a:latin typeface="Cambria Math" panose="02040503050406030204" pitchFamily="18" charset="0"/>
                              </a:rPr>
                              <m:t>5</m:t>
                            </m:r>
                          </m:sup>
                        </m:sSup>
                      </m:num>
                      <m:den>
                        <m:sSup>
                          <m:sSupPr>
                            <m:ctrlPr>
                              <a:rPr lang="en-US" sz="1600" i="1">
                                <a:latin typeface="Cambria Math" panose="02040503050406030204" pitchFamily="18" charset="0"/>
                              </a:rPr>
                            </m:ctrlPr>
                          </m:sSupPr>
                          <m:e>
                            <m:r>
                              <a:rPr lang="en-US" sz="1600" i="1">
                                <a:latin typeface="Cambria Math" panose="02040503050406030204" pitchFamily="18" charset="0"/>
                              </a:rPr>
                              <m:t>𝜌</m:t>
                            </m:r>
                            <m:r>
                              <a:rPr lang="en-US" sz="1600" i="1">
                                <a:latin typeface="Cambria Math" panose="02040503050406030204" pitchFamily="18" charset="0"/>
                              </a:rPr>
                              <m:t>(</m:t>
                            </m:r>
                            <m:r>
                              <a:rPr lang="en-US" sz="1600" i="1">
                                <a:latin typeface="Cambria Math" panose="02040503050406030204" pitchFamily="18" charset="0"/>
                              </a:rPr>
                              <m:t>𝑚</m:t>
                            </m:r>
                            <m:r>
                              <a:rPr lang="en-US" sz="1600" i="1">
                                <a:latin typeface="Cambria Math" panose="02040503050406030204" pitchFamily="18" charset="0"/>
                              </a:rPr>
                              <m:t>)</m:t>
                            </m:r>
                          </m:e>
                          <m:sup>
                            <m:r>
                              <a:rPr lang="en-US" sz="1600" i="1">
                                <a:latin typeface="Cambria Math" panose="02040503050406030204" pitchFamily="18" charset="0"/>
                              </a:rPr>
                              <m:t>2</m:t>
                            </m:r>
                          </m:sup>
                        </m:sSup>
                      </m:den>
                    </m:f>
                    <m:f>
                      <m:fPr>
                        <m:ctrlPr>
                          <a:rPr lang="en-US" sz="1600" i="1">
                            <a:latin typeface="Cambria Math" panose="02040503050406030204" pitchFamily="18" charset="0"/>
                          </a:rPr>
                        </m:ctrlPr>
                      </m:fPr>
                      <m:num>
                        <m:r>
                          <a:rPr lang="en-US" sz="1600" i="1">
                            <a:latin typeface="Cambria Math" panose="02040503050406030204" pitchFamily="18" charset="0"/>
                          </a:rPr>
                          <m:t>𝜃</m:t>
                        </m:r>
                      </m:num>
                      <m:den>
                        <m:r>
                          <a:rPr lang="en-US" sz="1600" i="1">
                            <a:latin typeface="Cambria Math" panose="02040503050406030204" pitchFamily="18" charset="0"/>
                          </a:rPr>
                          <m:t>2</m:t>
                        </m:r>
                        <m:r>
                          <a:rPr lang="en-US" sz="1600" i="1">
                            <a:latin typeface="Cambria Math" panose="02040503050406030204" pitchFamily="18" charset="0"/>
                          </a:rPr>
                          <m:t>𝜋</m:t>
                        </m:r>
                      </m:den>
                    </m:f>
                  </m:oMath>
                </a14:m>
                <a:r>
                  <a:rPr lang="en-US" sz="1800" dirty="0"/>
                  <a:t>      </a:t>
                </a:r>
              </a:p>
              <a:p>
                <a:r>
                  <a:rPr lang="en-US" sz="1800" dirty="0"/>
                  <a:t>Each arc has ¾ of a circle, </a:t>
                </a:r>
                <a14:m>
                  <m:oMath xmlns:m="http://schemas.openxmlformats.org/officeDocument/2006/math">
                    <m:r>
                      <a:rPr lang="en-US" sz="1800" smtClean="0">
                        <a:latin typeface="Cambria Math" panose="02040503050406030204" pitchFamily="18" charset="0"/>
                      </a:rPr>
                      <m:t>𝜌</m:t>
                    </m:r>
                    <m:r>
                      <a:rPr lang="en-US" sz="1800" smtClean="0">
                        <a:latin typeface="Cambria Math" panose="02040503050406030204" pitchFamily="18" charset="0"/>
                      </a:rPr>
                      <m:t>= </m:t>
                    </m:r>
                  </m:oMath>
                </a14:m>
                <a:r>
                  <a:rPr lang="en-US" sz="1800" dirty="0"/>
                  <a:t>3026 m, E = 140 GeV</a:t>
                </a:r>
              </a:p>
              <a:p>
                <a:pPr marL="0" indent="0" algn="ctr">
                  <a:buNone/>
                </a:pPr>
                <a14:m>
                  <m:oMath xmlns:m="http://schemas.openxmlformats.org/officeDocument/2006/math">
                    <m:f>
                      <m:fPr>
                        <m:ctrlPr>
                          <a:rPr lang="en-US" sz="1600" i="1">
                            <a:latin typeface="Cambria Math" panose="02040503050406030204" pitchFamily="18" charset="0"/>
                          </a:rPr>
                        </m:ctrlPr>
                      </m:fPr>
                      <m:num>
                        <m:sSubSup>
                          <m:sSubSupPr>
                            <m:ctrlPr>
                              <a:rPr lang="en-US" sz="1600" i="1">
                                <a:latin typeface="Cambria Math" panose="02040503050406030204" pitchFamily="18" charset="0"/>
                              </a:rPr>
                            </m:ctrlPr>
                          </m:sSubSupPr>
                          <m:e>
                            <m:r>
                              <a:rPr lang="en-US" sz="1600">
                                <a:latin typeface="Cambria Math" panose="02040503050406030204" pitchFamily="18" charset="0"/>
                              </a:rPr>
                              <m:t>𝜎</m:t>
                            </m:r>
                          </m:e>
                          <m:sub>
                            <m:r>
                              <a:rPr lang="en-US" sz="1600">
                                <a:latin typeface="Cambria Math" panose="02040503050406030204" pitchFamily="18" charset="0"/>
                              </a:rPr>
                              <m:t>𝐸</m:t>
                            </m:r>
                          </m:sub>
                          <m:sup>
                            <m:r>
                              <a:rPr lang="en-US" sz="1600">
                                <a:latin typeface="Cambria Math" panose="02040503050406030204" pitchFamily="18" charset="0"/>
                              </a:rPr>
                              <m:t>2</m:t>
                            </m:r>
                          </m:sup>
                        </m:sSubSup>
                      </m:num>
                      <m:den>
                        <m:sSup>
                          <m:sSupPr>
                            <m:ctrlPr>
                              <a:rPr lang="en-US" sz="1600" i="1">
                                <a:latin typeface="Cambria Math" panose="02040503050406030204" pitchFamily="18" charset="0"/>
                              </a:rPr>
                            </m:ctrlPr>
                          </m:sSupPr>
                          <m:e>
                            <m:r>
                              <a:rPr lang="en-US" sz="1600">
                                <a:latin typeface="Cambria Math" panose="02040503050406030204" pitchFamily="18" charset="0"/>
                              </a:rPr>
                              <m:t>𝐸</m:t>
                            </m:r>
                          </m:e>
                          <m:sup>
                            <m:r>
                              <a:rPr lang="en-US" sz="1600">
                                <a:latin typeface="Cambria Math" panose="02040503050406030204" pitchFamily="18" charset="0"/>
                              </a:rPr>
                              <m:t>2</m:t>
                            </m:r>
                          </m:sup>
                        </m:sSup>
                      </m:den>
                    </m:f>
                  </m:oMath>
                </a14:m>
                <a:r>
                  <a:rPr lang="en-US" sz="1600" dirty="0">
                    <a:latin typeface="Cambria Math" panose="02040503050406030204" pitchFamily="18" charset="0"/>
                  </a:rPr>
                  <a:t> = </a:t>
                </a:r>
                <a:r>
                  <a:rPr lang="en-US" sz="1800" dirty="0"/>
                  <a:t>1.15 x 10-6</a:t>
                </a:r>
              </a:p>
              <a:p>
                <a:r>
                  <a:rPr lang="en-US" sz="1800" dirty="0"/>
                  <a:t>At the exit from the arc </a:t>
                </a:r>
                <a14:m>
                  <m:oMath xmlns:m="http://schemas.openxmlformats.org/officeDocument/2006/math">
                    <m:f>
                      <m:fPr>
                        <m:ctrlPr>
                          <a:rPr lang="en-US" sz="1800" i="1" smtClean="0">
                            <a:latin typeface="Cambria Math" panose="02040503050406030204" pitchFamily="18" charset="0"/>
                          </a:rPr>
                        </m:ctrlPr>
                      </m:fPr>
                      <m:num>
                        <m:sSubSup>
                          <m:sSubSupPr>
                            <m:ctrlPr>
                              <a:rPr lang="en-US" sz="1800" i="1">
                                <a:latin typeface="Cambria Math" panose="02040503050406030204" pitchFamily="18" charset="0"/>
                              </a:rPr>
                            </m:ctrlPr>
                          </m:sSubSupPr>
                          <m:e>
                            <m:r>
                              <a:rPr lang="en-US" sz="1800">
                                <a:latin typeface="Cambria Math" panose="02040503050406030204" pitchFamily="18" charset="0"/>
                              </a:rPr>
                              <m:t>𝜎</m:t>
                            </m:r>
                          </m:e>
                          <m:sub>
                            <m:r>
                              <a:rPr lang="en-US" sz="1800">
                                <a:latin typeface="Cambria Math" panose="02040503050406030204" pitchFamily="18" charset="0"/>
                              </a:rPr>
                              <m:t>𝐸</m:t>
                            </m:r>
                          </m:sub>
                          <m:sup>
                            <m:r>
                              <a:rPr lang="en-US" sz="1800">
                                <a:latin typeface="Cambria Math" panose="02040503050406030204" pitchFamily="18" charset="0"/>
                              </a:rPr>
                              <m:t>2</m:t>
                            </m:r>
                          </m:sup>
                        </m:sSubSup>
                      </m:num>
                      <m:den>
                        <m:sSup>
                          <m:sSupPr>
                            <m:ctrlPr>
                              <a:rPr lang="en-US" sz="1800" i="1">
                                <a:latin typeface="Cambria Math" panose="02040503050406030204" pitchFamily="18" charset="0"/>
                              </a:rPr>
                            </m:ctrlPr>
                          </m:sSupPr>
                          <m:e>
                            <m:r>
                              <a:rPr lang="en-US" sz="1800">
                                <a:latin typeface="Cambria Math" panose="02040503050406030204" pitchFamily="18" charset="0"/>
                              </a:rPr>
                              <m:t>𝐸</m:t>
                            </m:r>
                          </m:e>
                          <m:sup>
                            <m:r>
                              <a:rPr lang="en-US" sz="1800">
                                <a:latin typeface="Cambria Math" panose="02040503050406030204" pitchFamily="18" charset="0"/>
                              </a:rPr>
                              <m:t>2</m:t>
                            </m:r>
                          </m:sup>
                        </m:sSup>
                      </m:den>
                    </m:f>
                    <m:r>
                      <a:rPr lang="en-US" sz="1800" i="1">
                        <a:latin typeface="Cambria Math" panose="02040503050406030204" pitchFamily="18" charset="0"/>
                      </a:rPr>
                      <m:t> </m:t>
                    </m:r>
                  </m:oMath>
                </a14:m>
                <a:r>
                  <a:rPr lang="en-US" sz="1800" dirty="0"/>
                  <a:t>= 6.7 x 10</a:t>
                </a:r>
                <a:r>
                  <a:rPr lang="en-US" sz="1800" baseline="30000" dirty="0"/>
                  <a:t>-8</a:t>
                </a:r>
                <a:r>
                  <a:rPr lang="en-US" sz="1800" dirty="0"/>
                  <a:t> + 1.15 x 10</a:t>
                </a:r>
                <a:r>
                  <a:rPr lang="en-US" sz="1800" baseline="30000" dirty="0"/>
                  <a:t>-6</a:t>
                </a:r>
                <a:r>
                  <a:rPr lang="en-US" sz="1800" dirty="0"/>
                  <a:t> = 1.22 x 10</a:t>
                </a:r>
                <a:r>
                  <a:rPr lang="en-US" sz="1800" baseline="30000" dirty="0"/>
                  <a:t>-6</a:t>
                </a:r>
              </a:p>
              <a:p>
                <a:endParaRPr lang="en-US" sz="1800" baseline="30000" dirty="0"/>
              </a:p>
              <a:p>
                <a:endParaRPr lang="en-US" sz="1800" baseline="30000" dirty="0"/>
              </a:p>
            </p:txBody>
          </p:sp>
        </mc:Choice>
        <mc:Fallback xmlns="">
          <p:sp>
            <p:nvSpPr>
              <p:cNvPr id="3" name="Content Placeholder 2">
                <a:extLst>
                  <a:ext uri="{FF2B5EF4-FFF2-40B4-BE49-F238E27FC236}">
                    <a16:creationId xmlns:a16="http://schemas.microsoft.com/office/drawing/2014/main" id="{CF67DECD-D22B-9819-998E-39E2B45C42B3}"/>
                  </a:ext>
                </a:extLst>
              </p:cNvPr>
              <p:cNvSpPr>
                <a:spLocks noGrp="1" noRot="1" noChangeAspect="1" noMove="1" noResize="1" noEditPoints="1" noAdjustHandles="1" noChangeArrowheads="1" noChangeShapeType="1" noTextEdit="1"/>
              </p:cNvSpPr>
              <p:nvPr>
                <p:ph sz="quarter" idx="12"/>
              </p:nvPr>
            </p:nvSpPr>
            <p:spPr>
              <a:xfrm>
                <a:off x="279405" y="847728"/>
                <a:ext cx="11774574" cy="5547096"/>
              </a:xfrm>
              <a:blipFill>
                <a:blip r:embed="rId2"/>
                <a:stretch>
                  <a:fillRect l="-324"/>
                </a:stretch>
              </a:blipFill>
            </p:spPr>
            <p:txBody>
              <a:bodyPr/>
              <a:lstStyle/>
              <a:p>
                <a:r>
                  <a:rPr lang="en-US">
                    <a:noFill/>
                  </a:rPr>
                  <a:t> </a:t>
                </a:r>
              </a:p>
            </p:txBody>
          </p:sp>
        </mc:Fallback>
      </mc:AlternateContent>
      <p:sp>
        <p:nvSpPr>
          <p:cNvPr id="5" name="Footer Placeholder 4">
            <a:extLst>
              <a:ext uri="{FF2B5EF4-FFF2-40B4-BE49-F238E27FC236}">
                <a16:creationId xmlns:a16="http://schemas.microsoft.com/office/drawing/2014/main" id="{584E0342-EABC-571D-D029-EAD994BE9D62}"/>
              </a:ext>
            </a:extLst>
          </p:cNvPr>
          <p:cNvSpPr>
            <a:spLocks noGrp="1"/>
          </p:cNvSpPr>
          <p:nvPr>
            <p:ph type="ftr" sz="quarter" idx="3"/>
          </p:nvPr>
        </p:nvSpPr>
        <p:spPr/>
        <p:txBody>
          <a:bodyPr/>
          <a:lstStyle/>
          <a:p>
            <a:r>
              <a:rPr lang="en-US"/>
              <a:t>Ghost Collider May 2025</a:t>
            </a:r>
            <a:endParaRPr lang="en-US" dirty="0"/>
          </a:p>
        </p:txBody>
      </p:sp>
      <p:sp>
        <p:nvSpPr>
          <p:cNvPr id="11" name="TextBox 10">
            <a:extLst>
              <a:ext uri="{FF2B5EF4-FFF2-40B4-BE49-F238E27FC236}">
                <a16:creationId xmlns:a16="http://schemas.microsoft.com/office/drawing/2014/main" id="{BB65022E-AB54-975E-8F32-6B03C81B9190}"/>
              </a:ext>
            </a:extLst>
          </p:cNvPr>
          <p:cNvSpPr txBox="1"/>
          <p:nvPr/>
        </p:nvSpPr>
        <p:spPr>
          <a:xfrm>
            <a:off x="138021" y="5837108"/>
            <a:ext cx="8983550" cy="584775"/>
          </a:xfrm>
          <a:prstGeom prst="rect">
            <a:avLst/>
          </a:prstGeom>
          <a:noFill/>
        </p:spPr>
        <p:txBody>
          <a:bodyPr wrap="none" rtlCol="0">
            <a:spAutoFit/>
          </a:bodyPr>
          <a:lstStyle/>
          <a:p>
            <a:r>
              <a:rPr lang="en-US" sz="1600" dirty="0">
                <a:solidFill>
                  <a:srgbClr val="7030A0"/>
                </a:solidFill>
                <a:effectLst/>
                <a:latin typeface="Arial" panose="020B0604020202020204" pitchFamily="34" charset="0"/>
                <a:cs typeface="Arial" panose="020B0604020202020204" pitchFamily="34" charset="0"/>
              </a:rPr>
              <a:t>* G. A. </a:t>
            </a:r>
            <a:r>
              <a:rPr lang="en-US" sz="1600" dirty="0" err="1">
                <a:solidFill>
                  <a:srgbClr val="7030A0"/>
                </a:solidFill>
                <a:effectLst/>
                <a:latin typeface="Arial" panose="020B0604020202020204" pitchFamily="34" charset="0"/>
                <a:cs typeface="Arial" panose="020B0604020202020204" pitchFamily="34" charset="0"/>
              </a:rPr>
              <a:t>Krafft</a:t>
            </a:r>
            <a:r>
              <a:rPr lang="en-US" sz="1600" dirty="0">
                <a:solidFill>
                  <a:srgbClr val="7030A0"/>
                </a:solidFill>
                <a:effectLst/>
                <a:latin typeface="Arial" panose="020B0604020202020204" pitchFamily="34" charset="0"/>
                <a:cs typeface="Arial" panose="020B0604020202020204" pitchFamily="34" charset="0"/>
              </a:rPr>
              <a:t> and I. V. </a:t>
            </a:r>
            <a:r>
              <a:rPr lang="en-US" sz="1600" dirty="0" err="1">
                <a:solidFill>
                  <a:srgbClr val="7030A0"/>
                </a:solidFill>
                <a:effectLst/>
                <a:latin typeface="Arial" panose="020B0604020202020204" pitchFamily="34" charset="0"/>
                <a:cs typeface="Arial" panose="020B0604020202020204" pitchFamily="34" charset="0"/>
              </a:rPr>
              <a:t>Bazarov</a:t>
            </a:r>
            <a:r>
              <a:rPr lang="en-US" sz="1600" dirty="0">
                <a:solidFill>
                  <a:srgbClr val="7030A0"/>
                </a:solidFill>
                <a:latin typeface="Arial" panose="020B0604020202020204" pitchFamily="34" charset="0"/>
                <a:cs typeface="Arial" panose="020B0604020202020204" pitchFamily="34" charset="0"/>
              </a:rPr>
              <a:t>, “</a:t>
            </a:r>
            <a:r>
              <a:rPr lang="en-US" sz="1600" dirty="0">
                <a:solidFill>
                  <a:srgbClr val="7030A0"/>
                </a:solidFill>
                <a:effectLst/>
                <a:latin typeface="Arial" panose="020B0604020202020204" pitchFamily="34" charset="0"/>
                <a:cs typeface="Arial" panose="020B0604020202020204" pitchFamily="34" charset="0"/>
              </a:rPr>
              <a:t>4th Generation Light Sources II ERLs and Thomson Scattering,” </a:t>
            </a:r>
          </a:p>
          <a:p>
            <a:r>
              <a:rPr lang="en-US" sz="1600" dirty="0">
                <a:solidFill>
                  <a:srgbClr val="7030A0"/>
                </a:solidFill>
                <a:latin typeface="Arial" panose="020B0604020202020204" pitchFamily="34" charset="0"/>
                <a:cs typeface="Arial" panose="020B0604020202020204" pitchFamily="34" charset="0"/>
              </a:rPr>
              <a:t>https://</a:t>
            </a:r>
            <a:r>
              <a:rPr lang="en-US" sz="1600" dirty="0" err="1">
                <a:solidFill>
                  <a:srgbClr val="7030A0"/>
                </a:solidFill>
                <a:latin typeface="Arial" panose="020B0604020202020204" pitchFamily="34" charset="0"/>
                <a:cs typeface="Arial" panose="020B0604020202020204" pitchFamily="34" charset="0"/>
              </a:rPr>
              <a:t>casa.jlab.org</a:t>
            </a:r>
            <a:r>
              <a:rPr lang="en-US" sz="1600" dirty="0">
                <a:solidFill>
                  <a:srgbClr val="7030A0"/>
                </a:solidFill>
                <a:latin typeface="Arial" panose="020B0604020202020204" pitchFamily="34" charset="0"/>
                <a:cs typeface="Arial" panose="020B0604020202020204" pitchFamily="34" charset="0"/>
              </a:rPr>
              <a:t>/publications/viewgraphs/lecture/bazarov_uspas_day4.pdf</a:t>
            </a:r>
          </a:p>
        </p:txBody>
      </p:sp>
    </p:spTree>
    <p:extLst>
      <p:ext uri="{BB962C8B-B14F-4D97-AF65-F5344CB8AC3E}">
        <p14:creationId xmlns:p14="http://schemas.microsoft.com/office/powerpoint/2010/main" val="168702640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56244C-6F38-347F-EDC8-A8088F09C791}"/>
              </a:ext>
            </a:extLst>
          </p:cNvPr>
          <p:cNvSpPr>
            <a:spLocks noGrp="1"/>
          </p:cNvSpPr>
          <p:nvPr>
            <p:ph type="title"/>
          </p:nvPr>
        </p:nvSpPr>
        <p:spPr/>
        <p:txBody>
          <a:bodyPr/>
          <a:lstStyle/>
          <a:p>
            <a:r>
              <a:rPr lang="en-US" dirty="0"/>
              <a:t>Energy Spread (cont.)</a:t>
            </a:r>
          </a:p>
        </p:txBody>
      </p:sp>
      <p:sp>
        <p:nvSpPr>
          <p:cNvPr id="3" name="Slide Number Placeholder 2">
            <a:extLst>
              <a:ext uri="{FF2B5EF4-FFF2-40B4-BE49-F238E27FC236}">
                <a16:creationId xmlns:a16="http://schemas.microsoft.com/office/drawing/2014/main" id="{31611ED7-DFE1-3EF2-5C30-FA0D932F160E}"/>
              </a:ext>
            </a:extLst>
          </p:cNvPr>
          <p:cNvSpPr>
            <a:spLocks noGrp="1"/>
          </p:cNvSpPr>
          <p:nvPr>
            <p:ph type="sldNum" sz="quarter" idx="11"/>
          </p:nvPr>
        </p:nvSpPr>
        <p:spPr/>
        <p:txBody>
          <a:bodyPr/>
          <a:lstStyle/>
          <a:p>
            <a:fld id="{836BED9B-8943-2D4F-B1F2-FF4B467302D8}" type="slidenum">
              <a:rPr lang="en-US" smtClean="0"/>
              <a:t>45</a:t>
            </a:fld>
            <a:endParaRPr lang="en-US"/>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01BD1A32-6488-DC9F-79DF-623371952718}"/>
                  </a:ext>
                </a:extLst>
              </p:cNvPr>
              <p:cNvSpPr>
                <a:spLocks noGrp="1"/>
              </p:cNvSpPr>
              <p:nvPr>
                <p:ph sz="quarter" idx="12"/>
              </p:nvPr>
            </p:nvSpPr>
            <p:spPr/>
            <p:txBody>
              <a:bodyPr/>
              <a:lstStyle/>
              <a:p>
                <a:r>
                  <a:rPr lang="en-US" dirty="0"/>
                  <a:t>At the end of the Linac: </a:t>
                </a:r>
                <a14:m>
                  <m:oMath xmlns:m="http://schemas.openxmlformats.org/officeDocument/2006/math">
                    <m:f>
                      <m:fPr>
                        <m:ctrlPr>
                          <a:rPr lang="en-US" sz="1867" i="1" smtClean="0">
                            <a:latin typeface="Cambria Math" panose="02040503050406030204" pitchFamily="18" charset="0"/>
                          </a:rPr>
                        </m:ctrlPr>
                      </m:fPr>
                      <m:num>
                        <m:sSubSup>
                          <m:sSubSupPr>
                            <m:ctrlPr>
                              <a:rPr lang="en-US" sz="1867" i="1">
                                <a:latin typeface="Cambria Math" panose="02040503050406030204" pitchFamily="18" charset="0"/>
                              </a:rPr>
                            </m:ctrlPr>
                          </m:sSubSupPr>
                          <m:e>
                            <m:r>
                              <a:rPr lang="en-US" sz="1867" i="1">
                                <a:latin typeface="Cambria Math" panose="02040503050406030204" pitchFamily="18" charset="0"/>
                              </a:rPr>
                              <m:t>𝜎</m:t>
                            </m:r>
                          </m:e>
                          <m:sub>
                            <m:r>
                              <a:rPr lang="en-US" sz="1867" i="1">
                                <a:latin typeface="Cambria Math" panose="02040503050406030204" pitchFamily="18" charset="0"/>
                              </a:rPr>
                              <m:t>𝐸</m:t>
                            </m:r>
                          </m:sub>
                          <m:sup>
                            <m:r>
                              <a:rPr lang="en-US" sz="1867" i="1">
                                <a:latin typeface="Cambria Math" panose="02040503050406030204" pitchFamily="18" charset="0"/>
                              </a:rPr>
                              <m:t>2</m:t>
                            </m:r>
                          </m:sup>
                        </m:sSubSup>
                      </m:num>
                      <m:den>
                        <m:sSup>
                          <m:sSupPr>
                            <m:ctrlPr>
                              <a:rPr lang="en-US" sz="1867" i="1">
                                <a:latin typeface="Cambria Math" panose="02040503050406030204" pitchFamily="18" charset="0"/>
                              </a:rPr>
                            </m:ctrlPr>
                          </m:sSupPr>
                          <m:e>
                            <m:r>
                              <a:rPr lang="en-US" sz="1867" i="1">
                                <a:latin typeface="Cambria Math" panose="02040503050406030204" pitchFamily="18" charset="0"/>
                              </a:rPr>
                              <m:t>𝐸</m:t>
                            </m:r>
                          </m:e>
                          <m:sup>
                            <m:r>
                              <a:rPr lang="en-US" sz="1867" i="1">
                                <a:latin typeface="Cambria Math" panose="02040503050406030204" pitchFamily="18" charset="0"/>
                              </a:rPr>
                              <m:t>2</m:t>
                            </m:r>
                          </m:sup>
                        </m:sSup>
                      </m:den>
                    </m:f>
                  </m:oMath>
                </a14:m>
                <a:r>
                  <a:rPr lang="en-US" dirty="0"/>
                  <a:t> = 1.22 x 10</a:t>
                </a:r>
                <a:r>
                  <a:rPr lang="en-US" baseline="30000" dirty="0"/>
                  <a:t>-6</a:t>
                </a:r>
                <a:r>
                  <a:rPr lang="en-US" dirty="0"/>
                  <a:t> x 140/275 = 6.2 x 10</a:t>
                </a:r>
                <a:r>
                  <a:rPr lang="en-US" baseline="30000" dirty="0"/>
                  <a:t>-7</a:t>
                </a:r>
              </a:p>
              <a:p>
                <a:r>
                  <a:rPr lang="en-US" dirty="0"/>
                  <a:t>Energy spread created by the curved chicane beamline (</a:t>
                </a:r>
                <a14:m>
                  <m:oMath xmlns:m="http://schemas.openxmlformats.org/officeDocument/2006/math">
                    <m:r>
                      <a:rPr lang="en-US" sz="2400" i="1" smtClean="0">
                        <a:latin typeface="Cambria Math" panose="02040503050406030204" pitchFamily="18" charset="0"/>
                      </a:rPr>
                      <m:t>𝜃</m:t>
                    </m:r>
                  </m:oMath>
                </a14:m>
                <a:r>
                  <a:rPr lang="en-US" dirty="0"/>
                  <a:t> = 0.12 rad)</a:t>
                </a:r>
              </a:p>
              <a:p>
                <a:pPr marL="4763" lvl="1" indent="0" algn="ctr">
                  <a:buNone/>
                </a:pPr>
                <a14:m>
                  <m:oMath xmlns:m="http://schemas.openxmlformats.org/officeDocument/2006/math">
                    <m:f>
                      <m:fPr>
                        <m:ctrlPr>
                          <a:rPr lang="en-US" sz="1867" i="1" smtClean="0">
                            <a:latin typeface="Cambria Math" panose="02040503050406030204" pitchFamily="18" charset="0"/>
                          </a:rPr>
                        </m:ctrlPr>
                      </m:fPr>
                      <m:num>
                        <m:sSubSup>
                          <m:sSubSupPr>
                            <m:ctrlPr>
                              <a:rPr lang="en-US" sz="1867" i="1">
                                <a:latin typeface="Cambria Math" panose="02040503050406030204" pitchFamily="18" charset="0"/>
                              </a:rPr>
                            </m:ctrlPr>
                          </m:sSubSupPr>
                          <m:e>
                            <m:r>
                              <a:rPr lang="en-US" sz="1867" i="1">
                                <a:latin typeface="Cambria Math" panose="02040503050406030204" pitchFamily="18" charset="0"/>
                              </a:rPr>
                              <m:t>𝜎</m:t>
                            </m:r>
                          </m:e>
                          <m:sub>
                            <m:r>
                              <a:rPr lang="en-US" sz="1867" i="1">
                                <a:latin typeface="Cambria Math" panose="02040503050406030204" pitchFamily="18" charset="0"/>
                              </a:rPr>
                              <m:t>𝐸</m:t>
                            </m:r>
                          </m:sub>
                          <m:sup>
                            <m:r>
                              <a:rPr lang="en-US" sz="1867" i="1">
                                <a:latin typeface="Cambria Math" panose="02040503050406030204" pitchFamily="18" charset="0"/>
                              </a:rPr>
                              <m:t>2</m:t>
                            </m:r>
                          </m:sup>
                        </m:sSubSup>
                      </m:num>
                      <m:den>
                        <m:sSup>
                          <m:sSupPr>
                            <m:ctrlPr>
                              <a:rPr lang="en-US" sz="1867" i="1">
                                <a:latin typeface="Cambria Math" panose="02040503050406030204" pitchFamily="18" charset="0"/>
                              </a:rPr>
                            </m:ctrlPr>
                          </m:sSupPr>
                          <m:e>
                            <m:r>
                              <a:rPr lang="en-US" sz="1867" i="1">
                                <a:latin typeface="Cambria Math" panose="02040503050406030204" pitchFamily="18" charset="0"/>
                              </a:rPr>
                              <m:t>𝐸</m:t>
                            </m:r>
                          </m:e>
                          <m:sup>
                            <m:r>
                              <a:rPr lang="en-US" sz="1867" i="1">
                                <a:latin typeface="Cambria Math" panose="02040503050406030204" pitchFamily="18" charset="0"/>
                              </a:rPr>
                              <m:t>2</m:t>
                            </m:r>
                          </m:sup>
                        </m:sSup>
                      </m:den>
                    </m:f>
                  </m:oMath>
                </a14:m>
                <a:r>
                  <a:rPr lang="en-US" sz="1867" i="1" dirty="0">
                    <a:latin typeface="Cambria Math" panose="02040503050406030204" pitchFamily="18" charset="0"/>
                  </a:rPr>
                  <a:t> = </a:t>
                </a:r>
                <a:r>
                  <a:rPr lang="en-US" sz="1867" dirty="0">
                    <a:latin typeface="Cambria Math" panose="02040503050406030204" pitchFamily="18" charset="0"/>
                  </a:rPr>
                  <a:t>2.6x10</a:t>
                </a:r>
                <a:r>
                  <a:rPr lang="en-US" sz="1867" baseline="30000" dirty="0">
                    <a:latin typeface="Cambria Math" panose="02040503050406030204" pitchFamily="18" charset="0"/>
                  </a:rPr>
                  <a:t>-10</a:t>
                </a:r>
                <a:r>
                  <a:rPr lang="en-US" sz="1867" i="1" dirty="0">
                    <a:latin typeface="Cambria Math" panose="02040503050406030204" pitchFamily="18" charset="0"/>
                  </a:rPr>
                  <a:t> </a:t>
                </a:r>
                <a14:m>
                  <m:oMath xmlns:m="http://schemas.openxmlformats.org/officeDocument/2006/math">
                    <m:f>
                      <m:fPr>
                        <m:ctrlPr>
                          <a:rPr lang="en-US" sz="1867" i="1">
                            <a:latin typeface="Cambria Math" panose="02040503050406030204" pitchFamily="18" charset="0"/>
                          </a:rPr>
                        </m:ctrlPr>
                      </m:fPr>
                      <m:num>
                        <m:sSup>
                          <m:sSupPr>
                            <m:ctrlPr>
                              <a:rPr lang="en-US" sz="1867" i="1">
                                <a:latin typeface="Cambria Math" panose="02040503050406030204" pitchFamily="18" charset="0"/>
                              </a:rPr>
                            </m:ctrlPr>
                          </m:sSupPr>
                          <m:e>
                            <m:r>
                              <a:rPr lang="en-US" sz="1867" i="1">
                                <a:latin typeface="Cambria Math" panose="02040503050406030204" pitchFamily="18" charset="0"/>
                              </a:rPr>
                              <m:t>𝐸</m:t>
                            </m:r>
                            <m:r>
                              <a:rPr lang="en-US" sz="1867" i="1">
                                <a:latin typeface="Cambria Math" panose="02040503050406030204" pitchFamily="18" charset="0"/>
                              </a:rPr>
                              <m:t>(</m:t>
                            </m:r>
                            <m:r>
                              <m:rPr>
                                <m:sty m:val="p"/>
                              </m:rPr>
                              <a:rPr lang="en-US" sz="1867" i="1">
                                <a:latin typeface="Cambria Math" panose="02040503050406030204" pitchFamily="18" charset="0"/>
                              </a:rPr>
                              <m:t>GeV</m:t>
                            </m:r>
                            <m:r>
                              <a:rPr lang="en-US" sz="1867" i="1">
                                <a:latin typeface="Cambria Math" panose="02040503050406030204" pitchFamily="18" charset="0"/>
                              </a:rPr>
                              <m:t>)</m:t>
                            </m:r>
                          </m:e>
                          <m:sup>
                            <m:r>
                              <a:rPr lang="en-US" sz="1867" i="1">
                                <a:latin typeface="Cambria Math" panose="02040503050406030204" pitchFamily="18" charset="0"/>
                              </a:rPr>
                              <m:t>5</m:t>
                            </m:r>
                          </m:sup>
                        </m:sSup>
                      </m:num>
                      <m:den>
                        <m:sSup>
                          <m:sSupPr>
                            <m:ctrlPr>
                              <a:rPr lang="en-US" sz="1867" i="1">
                                <a:latin typeface="Cambria Math" panose="02040503050406030204" pitchFamily="18" charset="0"/>
                              </a:rPr>
                            </m:ctrlPr>
                          </m:sSupPr>
                          <m:e>
                            <m:r>
                              <a:rPr lang="en-US" sz="1867" i="1">
                                <a:latin typeface="Cambria Math" panose="02040503050406030204" pitchFamily="18" charset="0"/>
                              </a:rPr>
                              <m:t>𝜌</m:t>
                            </m:r>
                            <m:r>
                              <a:rPr lang="en-US" sz="1867" i="1">
                                <a:latin typeface="Cambria Math" panose="02040503050406030204" pitchFamily="18" charset="0"/>
                              </a:rPr>
                              <m:t>(</m:t>
                            </m:r>
                            <m:r>
                              <a:rPr lang="en-US" sz="1867" i="1">
                                <a:latin typeface="Cambria Math" panose="02040503050406030204" pitchFamily="18" charset="0"/>
                              </a:rPr>
                              <m:t>𝑚</m:t>
                            </m:r>
                            <m:r>
                              <a:rPr lang="en-US" sz="1867" i="1">
                                <a:latin typeface="Cambria Math" panose="02040503050406030204" pitchFamily="18" charset="0"/>
                              </a:rPr>
                              <m:t>)</m:t>
                            </m:r>
                          </m:e>
                          <m:sup>
                            <m:r>
                              <a:rPr lang="en-US" sz="1867" i="1">
                                <a:latin typeface="Cambria Math" panose="02040503050406030204" pitchFamily="18" charset="0"/>
                              </a:rPr>
                              <m:t>2</m:t>
                            </m:r>
                          </m:sup>
                        </m:sSup>
                      </m:den>
                    </m:f>
                    <m:f>
                      <m:fPr>
                        <m:ctrlPr>
                          <a:rPr lang="en-US" sz="1867" i="1">
                            <a:latin typeface="Cambria Math" panose="02040503050406030204" pitchFamily="18" charset="0"/>
                          </a:rPr>
                        </m:ctrlPr>
                      </m:fPr>
                      <m:num>
                        <m:r>
                          <a:rPr lang="en-US" sz="1867" i="1" smtClean="0">
                            <a:latin typeface="Cambria Math" panose="02040503050406030204" pitchFamily="18" charset="0"/>
                          </a:rPr>
                          <m:t>𝜃</m:t>
                        </m:r>
                      </m:num>
                      <m:den>
                        <m:r>
                          <a:rPr lang="en-US" sz="1867" i="1">
                            <a:latin typeface="Cambria Math" panose="02040503050406030204" pitchFamily="18" charset="0"/>
                          </a:rPr>
                          <m:t>2</m:t>
                        </m:r>
                        <m:r>
                          <a:rPr lang="en-US" sz="1867" i="1">
                            <a:latin typeface="Cambria Math" panose="02040503050406030204" pitchFamily="18" charset="0"/>
                          </a:rPr>
                          <m:t>𝜋</m:t>
                        </m:r>
                      </m:den>
                    </m:f>
                  </m:oMath>
                </a14:m>
                <a:r>
                  <a:rPr lang="en-US" dirty="0"/>
                  <a:t> = </a:t>
                </a:r>
                <a:r>
                  <a:rPr lang="en-US" dirty="0">
                    <a:latin typeface="Cambria Math" panose="02040503050406030204" pitchFamily="18" charset="0"/>
                  </a:rPr>
                  <a:t>2.6x10</a:t>
                </a:r>
                <a:r>
                  <a:rPr lang="en-US" baseline="30000" dirty="0">
                    <a:latin typeface="Cambria Math" panose="02040503050406030204" pitchFamily="18" charset="0"/>
                  </a:rPr>
                  <a:t>-10</a:t>
                </a:r>
                <a:r>
                  <a:rPr lang="en-US" dirty="0"/>
                  <a:t> </a:t>
                </a:r>
                <a14:m>
                  <m:oMath xmlns:m="http://schemas.openxmlformats.org/officeDocument/2006/math">
                    <m:f>
                      <m:fPr>
                        <m:ctrlPr>
                          <a:rPr lang="en-US" i="1">
                            <a:latin typeface="Cambria Math" panose="02040503050406030204" pitchFamily="18" charset="0"/>
                          </a:rPr>
                        </m:ctrlPr>
                      </m:fPr>
                      <m:num>
                        <m:sSup>
                          <m:sSupPr>
                            <m:ctrlPr>
                              <a:rPr lang="en-US" i="1">
                                <a:latin typeface="Cambria Math" panose="02040503050406030204" pitchFamily="18" charset="0"/>
                              </a:rPr>
                            </m:ctrlPr>
                          </m:sSupPr>
                          <m:e>
                            <m:r>
                              <a:rPr lang="en-US" b="0" i="1" smtClean="0">
                                <a:latin typeface="Cambria Math" panose="02040503050406030204" pitchFamily="18" charset="0"/>
                              </a:rPr>
                              <m:t>(275)</m:t>
                            </m:r>
                          </m:e>
                          <m:sup>
                            <m:r>
                              <a:rPr lang="en-US" i="1">
                                <a:latin typeface="Cambria Math" panose="02040503050406030204" pitchFamily="18" charset="0"/>
                              </a:rPr>
                              <m:t>5</m:t>
                            </m:r>
                          </m:sup>
                        </m:sSup>
                      </m:num>
                      <m:den>
                        <m:sSup>
                          <m:sSupPr>
                            <m:ctrlPr>
                              <a:rPr lang="en-US" i="1">
                                <a:latin typeface="Cambria Math" panose="02040503050406030204" pitchFamily="18" charset="0"/>
                              </a:rPr>
                            </m:ctrlPr>
                          </m:sSupPr>
                          <m:e>
                            <m:r>
                              <a:rPr lang="en-US" b="0" i="1" smtClean="0">
                                <a:latin typeface="Cambria Math" panose="02040503050406030204" pitchFamily="18" charset="0"/>
                              </a:rPr>
                              <m:t>6000</m:t>
                            </m:r>
                          </m:e>
                          <m:sup>
                            <m:r>
                              <a:rPr lang="en-US" i="1">
                                <a:latin typeface="Cambria Math" panose="02040503050406030204" pitchFamily="18" charset="0"/>
                              </a:rPr>
                              <m:t>2</m:t>
                            </m:r>
                          </m:sup>
                        </m:sSup>
                      </m:den>
                    </m:f>
                    <m:f>
                      <m:fPr>
                        <m:ctrlPr>
                          <a:rPr lang="en-US" i="1">
                            <a:latin typeface="Cambria Math" panose="02040503050406030204" pitchFamily="18" charset="0"/>
                          </a:rPr>
                        </m:ctrlPr>
                      </m:fPr>
                      <m:num>
                        <m:r>
                          <a:rPr lang="en-US" b="0" i="1" smtClean="0">
                            <a:latin typeface="Cambria Math" panose="02040503050406030204" pitchFamily="18" charset="0"/>
                          </a:rPr>
                          <m:t>0.12</m:t>
                        </m:r>
                      </m:num>
                      <m:den>
                        <m:r>
                          <a:rPr lang="en-US" i="1">
                            <a:latin typeface="Cambria Math" panose="02040503050406030204" pitchFamily="18" charset="0"/>
                          </a:rPr>
                          <m:t>2</m:t>
                        </m:r>
                        <m:r>
                          <a:rPr lang="en-US" i="1">
                            <a:latin typeface="Cambria Math" panose="02040503050406030204" pitchFamily="18" charset="0"/>
                          </a:rPr>
                          <m:t>𝜋</m:t>
                        </m:r>
                      </m:den>
                    </m:f>
                  </m:oMath>
                </a14:m>
                <a:r>
                  <a:rPr lang="en-US" dirty="0"/>
                  <a:t> = 2.17 x 10</a:t>
                </a:r>
                <a:r>
                  <a:rPr lang="en-US" baseline="30000" dirty="0"/>
                  <a:t>-7</a:t>
                </a:r>
              </a:p>
              <a:p>
                <a:r>
                  <a:rPr lang="en-US" dirty="0"/>
                  <a:t>At the IP, </a:t>
                </a:r>
                <a14:m>
                  <m:oMath xmlns:m="http://schemas.openxmlformats.org/officeDocument/2006/math">
                    <m:f>
                      <m:fPr>
                        <m:ctrlPr>
                          <a:rPr lang="en-US" sz="2400" i="1" smtClean="0">
                            <a:latin typeface="Cambria Math" panose="02040503050406030204" pitchFamily="18" charset="0"/>
                          </a:rPr>
                        </m:ctrlPr>
                      </m:fPr>
                      <m:num>
                        <m:sSub>
                          <m:sSubPr>
                            <m:ctrlPr>
                              <a:rPr lang="en-US" sz="2400" i="1" smtClean="0">
                                <a:latin typeface="Cambria Math" panose="02040503050406030204" pitchFamily="18" charset="0"/>
                              </a:rPr>
                            </m:ctrlPr>
                          </m:sSubPr>
                          <m:e>
                            <m:r>
                              <a:rPr lang="en-US" sz="2400" i="1" smtClean="0">
                                <a:latin typeface="Cambria Math" panose="02040503050406030204" pitchFamily="18" charset="0"/>
                                <a:ea typeface="Cambria Math" panose="02040503050406030204" pitchFamily="18" charset="0"/>
                              </a:rPr>
                              <m:t>𝜎</m:t>
                            </m:r>
                          </m:e>
                          <m:sub>
                            <m:r>
                              <a:rPr lang="en-US" sz="2400" b="0" i="1" smtClean="0">
                                <a:latin typeface="Cambria Math" panose="02040503050406030204" pitchFamily="18" charset="0"/>
                              </a:rPr>
                              <m:t>𝐸</m:t>
                            </m:r>
                          </m:sub>
                        </m:sSub>
                      </m:num>
                      <m:den>
                        <m:r>
                          <a:rPr lang="en-US" sz="2400" b="0" i="1" smtClean="0">
                            <a:latin typeface="Cambria Math" panose="02040503050406030204" pitchFamily="18" charset="0"/>
                          </a:rPr>
                          <m:t>𝐸</m:t>
                        </m:r>
                      </m:den>
                    </m:f>
                  </m:oMath>
                </a14:m>
                <a:r>
                  <a:rPr lang="en-US" dirty="0"/>
                  <a:t> is either (6.2 x 10</a:t>
                </a:r>
                <a:r>
                  <a:rPr lang="en-US" baseline="30000" dirty="0"/>
                  <a:t>-7</a:t>
                </a:r>
                <a:r>
                  <a:rPr lang="en-US" dirty="0"/>
                  <a:t>)</a:t>
                </a:r>
                <a:r>
                  <a:rPr lang="en-US" baseline="30000" dirty="0"/>
                  <a:t>½</a:t>
                </a:r>
                <a:r>
                  <a:rPr lang="en-US" dirty="0"/>
                  <a:t> = </a:t>
                </a:r>
                <a:r>
                  <a:rPr lang="en-US" dirty="0">
                    <a:highlight>
                      <a:srgbClr val="00FF00"/>
                    </a:highlight>
                  </a:rPr>
                  <a:t>7.9 x 10</a:t>
                </a:r>
                <a:r>
                  <a:rPr lang="en-US" baseline="30000" dirty="0">
                    <a:highlight>
                      <a:srgbClr val="00FF00"/>
                    </a:highlight>
                  </a:rPr>
                  <a:t>-4</a:t>
                </a:r>
                <a:r>
                  <a:rPr lang="en-US" dirty="0"/>
                  <a:t> or ([6.2+2.17] x 10</a:t>
                </a:r>
                <a:r>
                  <a:rPr lang="en-US" baseline="30000" dirty="0"/>
                  <a:t>-7</a:t>
                </a:r>
                <a:r>
                  <a:rPr lang="en-US" dirty="0"/>
                  <a:t>)</a:t>
                </a:r>
                <a:r>
                  <a:rPr lang="en-US" baseline="30000" dirty="0"/>
                  <a:t>½</a:t>
                </a:r>
                <a:r>
                  <a:rPr lang="en-US" dirty="0"/>
                  <a:t> = </a:t>
                </a:r>
                <a:r>
                  <a:rPr lang="en-US" dirty="0">
                    <a:highlight>
                      <a:srgbClr val="00FF00"/>
                    </a:highlight>
                  </a:rPr>
                  <a:t>9.15 x 10</a:t>
                </a:r>
                <a:r>
                  <a:rPr lang="en-US" baseline="30000" dirty="0">
                    <a:highlight>
                      <a:srgbClr val="00FF00"/>
                    </a:highlight>
                  </a:rPr>
                  <a:t>-4</a:t>
                </a:r>
                <a:r>
                  <a:rPr lang="en-US" dirty="0">
                    <a:highlight>
                      <a:srgbClr val="00FF00"/>
                    </a:highlight>
                  </a:rPr>
                  <a:t> </a:t>
                </a:r>
              </a:p>
              <a:p>
                <a:r>
                  <a:rPr lang="en-US" dirty="0"/>
                  <a:t>At entrance to decelerating linac: </a:t>
                </a:r>
                <a14:m>
                  <m:oMath xmlns:m="http://schemas.openxmlformats.org/officeDocument/2006/math">
                    <m:f>
                      <m:fPr>
                        <m:ctrlPr>
                          <a:rPr lang="en-US" sz="2400" i="1" smtClean="0">
                            <a:latin typeface="Cambria Math" panose="02040503050406030204" pitchFamily="18" charset="0"/>
                          </a:rPr>
                        </m:ctrlPr>
                      </m:fPr>
                      <m:num>
                        <m:sSubSup>
                          <m:sSubSupPr>
                            <m:ctrlPr>
                              <a:rPr lang="en-US" sz="2400" i="1">
                                <a:latin typeface="Cambria Math" panose="02040503050406030204" pitchFamily="18" charset="0"/>
                              </a:rPr>
                            </m:ctrlPr>
                          </m:sSubSupPr>
                          <m:e>
                            <m:r>
                              <a:rPr lang="en-US" sz="2400" i="1">
                                <a:latin typeface="Cambria Math" panose="02040503050406030204" pitchFamily="18" charset="0"/>
                              </a:rPr>
                              <m:t>𝜎</m:t>
                            </m:r>
                          </m:e>
                          <m:sub>
                            <m:r>
                              <a:rPr lang="en-US" sz="2400" i="1">
                                <a:latin typeface="Cambria Math" panose="02040503050406030204" pitchFamily="18" charset="0"/>
                              </a:rPr>
                              <m:t>𝐸</m:t>
                            </m:r>
                          </m:sub>
                          <m:sup>
                            <m:r>
                              <a:rPr lang="en-US" sz="2400" i="1">
                                <a:latin typeface="Cambria Math" panose="02040503050406030204" pitchFamily="18" charset="0"/>
                              </a:rPr>
                              <m:t>2</m:t>
                            </m:r>
                          </m:sup>
                        </m:sSubSup>
                      </m:num>
                      <m:den>
                        <m:sSup>
                          <m:sSupPr>
                            <m:ctrlPr>
                              <a:rPr lang="en-US" sz="2400" i="1">
                                <a:latin typeface="Cambria Math" panose="02040503050406030204" pitchFamily="18" charset="0"/>
                              </a:rPr>
                            </m:ctrlPr>
                          </m:sSupPr>
                          <m:e>
                            <m:r>
                              <a:rPr lang="en-US" sz="2400" i="1">
                                <a:latin typeface="Cambria Math" panose="02040503050406030204" pitchFamily="18" charset="0"/>
                              </a:rPr>
                              <m:t>𝐸</m:t>
                            </m:r>
                          </m:e>
                          <m:sup>
                            <m:r>
                              <a:rPr lang="en-US" sz="2400" i="1">
                                <a:latin typeface="Cambria Math" panose="02040503050406030204" pitchFamily="18" charset="0"/>
                              </a:rPr>
                              <m:t>2</m:t>
                            </m:r>
                          </m:sup>
                        </m:sSup>
                      </m:den>
                    </m:f>
                    <m:r>
                      <a:rPr lang="en-US" sz="2400" i="1">
                        <a:latin typeface="Cambria Math" panose="02040503050406030204" pitchFamily="18" charset="0"/>
                      </a:rPr>
                      <m:t> </m:t>
                    </m:r>
                  </m:oMath>
                </a14:m>
                <a:r>
                  <a:rPr lang="en-US" dirty="0"/>
                  <a:t>= 8.37 x 10</a:t>
                </a:r>
                <a:r>
                  <a:rPr lang="en-US" baseline="30000" dirty="0"/>
                  <a:t>-7</a:t>
                </a:r>
                <a:r>
                  <a:rPr lang="en-US" dirty="0"/>
                  <a:t> </a:t>
                </a:r>
              </a:p>
              <a:p>
                <a:r>
                  <a:rPr lang="en-US" dirty="0"/>
                  <a:t>At entrance to decelerating arc: </a:t>
                </a:r>
                <a14:m>
                  <m:oMath xmlns:m="http://schemas.openxmlformats.org/officeDocument/2006/math">
                    <m:f>
                      <m:fPr>
                        <m:ctrlPr>
                          <a:rPr lang="en-US" sz="2400" i="1" smtClean="0">
                            <a:latin typeface="Cambria Math" panose="02040503050406030204" pitchFamily="18" charset="0"/>
                          </a:rPr>
                        </m:ctrlPr>
                      </m:fPr>
                      <m:num>
                        <m:sSubSup>
                          <m:sSubSupPr>
                            <m:ctrlPr>
                              <a:rPr lang="en-US" sz="2400" i="1">
                                <a:latin typeface="Cambria Math" panose="02040503050406030204" pitchFamily="18" charset="0"/>
                              </a:rPr>
                            </m:ctrlPr>
                          </m:sSubSupPr>
                          <m:e>
                            <m:r>
                              <a:rPr lang="en-US" sz="2400" i="1">
                                <a:latin typeface="Cambria Math" panose="02040503050406030204" pitchFamily="18" charset="0"/>
                              </a:rPr>
                              <m:t>𝜎</m:t>
                            </m:r>
                          </m:e>
                          <m:sub>
                            <m:r>
                              <a:rPr lang="en-US" sz="2400" i="1">
                                <a:latin typeface="Cambria Math" panose="02040503050406030204" pitchFamily="18" charset="0"/>
                              </a:rPr>
                              <m:t>𝐸</m:t>
                            </m:r>
                          </m:sub>
                          <m:sup>
                            <m:r>
                              <a:rPr lang="en-US" sz="2400" i="1">
                                <a:latin typeface="Cambria Math" panose="02040503050406030204" pitchFamily="18" charset="0"/>
                              </a:rPr>
                              <m:t>2</m:t>
                            </m:r>
                          </m:sup>
                        </m:sSubSup>
                      </m:num>
                      <m:den>
                        <m:sSup>
                          <m:sSupPr>
                            <m:ctrlPr>
                              <a:rPr lang="en-US" sz="2400" i="1">
                                <a:latin typeface="Cambria Math" panose="02040503050406030204" pitchFamily="18" charset="0"/>
                              </a:rPr>
                            </m:ctrlPr>
                          </m:sSupPr>
                          <m:e>
                            <m:r>
                              <a:rPr lang="en-US" sz="2400" i="1">
                                <a:latin typeface="Cambria Math" panose="02040503050406030204" pitchFamily="18" charset="0"/>
                              </a:rPr>
                              <m:t>𝐸</m:t>
                            </m:r>
                          </m:e>
                          <m:sup>
                            <m:r>
                              <a:rPr lang="en-US" sz="2400" i="1">
                                <a:latin typeface="Cambria Math" panose="02040503050406030204" pitchFamily="18" charset="0"/>
                              </a:rPr>
                              <m:t>2</m:t>
                            </m:r>
                          </m:sup>
                        </m:sSup>
                      </m:den>
                    </m:f>
                  </m:oMath>
                </a14:m>
                <a:r>
                  <a:rPr lang="en-US" dirty="0"/>
                  <a:t> =  [275/140] x 8.37 x 10</a:t>
                </a:r>
                <a:r>
                  <a:rPr lang="en-US" baseline="30000" dirty="0"/>
                  <a:t>-7</a:t>
                </a:r>
                <a:r>
                  <a:rPr lang="en-US" dirty="0"/>
                  <a:t> = 1.64 x 10</a:t>
                </a:r>
                <a:r>
                  <a:rPr lang="en-US" baseline="30000" dirty="0"/>
                  <a:t>-6</a:t>
                </a:r>
              </a:p>
              <a:p>
                <a:r>
                  <a:rPr lang="en-US" dirty="0"/>
                  <a:t>At exit from decelerating arc: </a:t>
                </a:r>
                <a14:m>
                  <m:oMath xmlns:m="http://schemas.openxmlformats.org/officeDocument/2006/math">
                    <m:f>
                      <m:fPr>
                        <m:ctrlPr>
                          <a:rPr lang="en-US" sz="2000" i="1" smtClean="0">
                            <a:latin typeface="Cambria Math" panose="02040503050406030204" pitchFamily="18" charset="0"/>
                          </a:rPr>
                        </m:ctrlPr>
                      </m:fPr>
                      <m:num>
                        <m:sSubSup>
                          <m:sSubSupPr>
                            <m:ctrlPr>
                              <a:rPr lang="en-US" sz="2000" i="1">
                                <a:latin typeface="Cambria Math" panose="02040503050406030204" pitchFamily="18" charset="0"/>
                              </a:rPr>
                            </m:ctrlPr>
                          </m:sSubSupPr>
                          <m:e>
                            <m:r>
                              <a:rPr lang="en-US" sz="2000" i="1">
                                <a:latin typeface="Cambria Math" panose="02040503050406030204" pitchFamily="18" charset="0"/>
                              </a:rPr>
                              <m:t>𝜎</m:t>
                            </m:r>
                          </m:e>
                          <m:sub>
                            <m:r>
                              <a:rPr lang="en-US" sz="2000" i="1">
                                <a:latin typeface="Cambria Math" panose="02040503050406030204" pitchFamily="18" charset="0"/>
                              </a:rPr>
                              <m:t>𝐸</m:t>
                            </m:r>
                          </m:sub>
                          <m:sup>
                            <m:r>
                              <a:rPr lang="en-US" sz="2000" i="1">
                                <a:latin typeface="Cambria Math" panose="02040503050406030204" pitchFamily="18" charset="0"/>
                              </a:rPr>
                              <m:t>2</m:t>
                            </m:r>
                          </m:sup>
                        </m:sSubSup>
                      </m:num>
                      <m:den>
                        <m:sSup>
                          <m:sSupPr>
                            <m:ctrlPr>
                              <a:rPr lang="en-US" sz="2000" i="1">
                                <a:latin typeface="Cambria Math" panose="02040503050406030204" pitchFamily="18" charset="0"/>
                              </a:rPr>
                            </m:ctrlPr>
                          </m:sSupPr>
                          <m:e>
                            <m:r>
                              <a:rPr lang="en-US" sz="2000" i="1">
                                <a:latin typeface="Cambria Math" panose="02040503050406030204" pitchFamily="18" charset="0"/>
                              </a:rPr>
                              <m:t>𝐸</m:t>
                            </m:r>
                          </m:e>
                          <m:sup>
                            <m:r>
                              <a:rPr lang="en-US" sz="2000" i="1">
                                <a:latin typeface="Cambria Math" panose="02040503050406030204" pitchFamily="18" charset="0"/>
                              </a:rPr>
                              <m:t>2</m:t>
                            </m:r>
                          </m:sup>
                        </m:sSup>
                      </m:den>
                    </m:f>
                  </m:oMath>
                </a14:m>
                <a:r>
                  <a:rPr lang="en-US" dirty="0"/>
                  <a:t> = 1.64 x 10</a:t>
                </a:r>
                <a:r>
                  <a:rPr lang="en-US" baseline="30000" dirty="0"/>
                  <a:t>-6</a:t>
                </a:r>
                <a:r>
                  <a:rPr lang="en-US" dirty="0"/>
                  <a:t> + 1.15 x 10</a:t>
                </a:r>
                <a:r>
                  <a:rPr lang="en-US" baseline="30000" dirty="0"/>
                  <a:t>-6</a:t>
                </a:r>
                <a:r>
                  <a:rPr lang="en-US" dirty="0"/>
                  <a:t> = 2.79 x 10</a:t>
                </a:r>
                <a:r>
                  <a:rPr lang="en-US" baseline="30000" dirty="0"/>
                  <a:t>-6</a:t>
                </a:r>
                <a:r>
                  <a:rPr lang="en-US" dirty="0"/>
                  <a:t> </a:t>
                </a:r>
              </a:p>
              <a:p>
                <a:r>
                  <a:rPr lang="en-US" dirty="0"/>
                  <a:t>Returning to damping ring: </a:t>
                </a:r>
                <a14:m>
                  <m:oMath xmlns:m="http://schemas.openxmlformats.org/officeDocument/2006/math">
                    <m:f>
                      <m:fPr>
                        <m:ctrlPr>
                          <a:rPr lang="en-US" sz="2000" i="1" smtClean="0">
                            <a:latin typeface="Cambria Math" panose="02040503050406030204" pitchFamily="18" charset="0"/>
                          </a:rPr>
                        </m:ctrlPr>
                      </m:fPr>
                      <m:num>
                        <m:sSubSup>
                          <m:sSubSupPr>
                            <m:ctrlPr>
                              <a:rPr lang="en-US" sz="2000" i="1">
                                <a:latin typeface="Cambria Math" panose="02040503050406030204" pitchFamily="18" charset="0"/>
                              </a:rPr>
                            </m:ctrlPr>
                          </m:sSubSupPr>
                          <m:e>
                            <m:r>
                              <a:rPr lang="en-US" sz="2000" i="1">
                                <a:latin typeface="Cambria Math" panose="02040503050406030204" pitchFamily="18" charset="0"/>
                              </a:rPr>
                              <m:t>𝜎</m:t>
                            </m:r>
                          </m:e>
                          <m:sub>
                            <m:r>
                              <a:rPr lang="en-US" sz="2000" i="1">
                                <a:latin typeface="Cambria Math" panose="02040503050406030204" pitchFamily="18" charset="0"/>
                              </a:rPr>
                              <m:t>𝐸</m:t>
                            </m:r>
                          </m:sub>
                          <m:sup>
                            <m:r>
                              <a:rPr lang="en-US" sz="2000" i="1">
                                <a:latin typeface="Cambria Math" panose="02040503050406030204" pitchFamily="18" charset="0"/>
                              </a:rPr>
                              <m:t>2</m:t>
                            </m:r>
                          </m:sup>
                        </m:sSubSup>
                      </m:num>
                      <m:den>
                        <m:sSup>
                          <m:sSupPr>
                            <m:ctrlPr>
                              <a:rPr lang="en-US" sz="2000" i="1">
                                <a:latin typeface="Cambria Math" panose="02040503050406030204" pitchFamily="18" charset="0"/>
                              </a:rPr>
                            </m:ctrlPr>
                          </m:sSupPr>
                          <m:e>
                            <m:r>
                              <a:rPr lang="en-US" sz="2000" i="1">
                                <a:latin typeface="Cambria Math" panose="02040503050406030204" pitchFamily="18" charset="0"/>
                              </a:rPr>
                              <m:t>𝐸</m:t>
                            </m:r>
                          </m:e>
                          <m:sup>
                            <m:r>
                              <a:rPr lang="en-US" sz="2000" i="1">
                                <a:latin typeface="Cambria Math" panose="02040503050406030204" pitchFamily="18" charset="0"/>
                              </a:rPr>
                              <m:t>2</m:t>
                            </m:r>
                          </m:sup>
                        </m:sSup>
                      </m:den>
                    </m:f>
                  </m:oMath>
                </a14:m>
                <a:r>
                  <a:rPr lang="en-US" dirty="0"/>
                  <a:t> = [140/5] x 2.79 x 10</a:t>
                </a:r>
                <a:r>
                  <a:rPr lang="en-US" baseline="30000" dirty="0"/>
                  <a:t>-6</a:t>
                </a:r>
                <a:r>
                  <a:rPr lang="en-US" dirty="0"/>
                  <a:t> = 7.8 x 10</a:t>
                </a:r>
                <a:r>
                  <a:rPr lang="en-US" baseline="30000" dirty="0"/>
                  <a:t>-5</a:t>
                </a:r>
                <a:r>
                  <a:rPr lang="en-US" dirty="0"/>
                  <a:t>, </a:t>
                </a:r>
                <a14:m>
                  <m:oMath xmlns:m="http://schemas.openxmlformats.org/officeDocument/2006/math">
                    <m:f>
                      <m:fPr>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𝜎</m:t>
                            </m:r>
                          </m:e>
                          <m:sub>
                            <m:r>
                              <a:rPr lang="en-US" sz="2000" i="1">
                                <a:latin typeface="Cambria Math" panose="02040503050406030204" pitchFamily="18" charset="0"/>
                              </a:rPr>
                              <m:t>𝐸</m:t>
                            </m:r>
                          </m:sub>
                        </m:sSub>
                      </m:num>
                      <m:den>
                        <m:r>
                          <a:rPr lang="en-US" sz="2000" i="1">
                            <a:latin typeface="Cambria Math" panose="02040503050406030204" pitchFamily="18" charset="0"/>
                          </a:rPr>
                          <m:t>𝐸</m:t>
                        </m:r>
                      </m:den>
                    </m:f>
                  </m:oMath>
                </a14:m>
                <a:r>
                  <a:rPr lang="en-US" dirty="0"/>
                  <a:t> = 8.8 x 10</a:t>
                </a:r>
                <a:r>
                  <a:rPr lang="en-US" baseline="30000" dirty="0"/>
                  <a:t>-3 </a:t>
                </a:r>
                <a:endParaRPr lang="en-US" dirty="0"/>
              </a:p>
              <a:p>
                <a:r>
                  <a:rPr lang="en-US" dirty="0"/>
                  <a:t>Damping ring must reduce energy spread by a factor 8.8 x 10</a:t>
                </a:r>
                <a:r>
                  <a:rPr lang="en-US" baseline="30000" dirty="0"/>
                  <a:t>-3 </a:t>
                </a:r>
                <a:r>
                  <a:rPr lang="en-US" dirty="0"/>
                  <a:t> /1.28 x 10</a:t>
                </a:r>
                <a:r>
                  <a:rPr lang="en-US" baseline="30000" dirty="0"/>
                  <a:t>-3 </a:t>
                </a:r>
                <a:r>
                  <a:rPr lang="en-US" dirty="0"/>
                  <a:t>= </a:t>
                </a:r>
                <a:r>
                  <a:rPr lang="en-US" dirty="0">
                    <a:highlight>
                      <a:srgbClr val="00FF00"/>
                    </a:highlight>
                  </a:rPr>
                  <a:t>6.9</a:t>
                </a:r>
              </a:p>
              <a:p>
                <a:pPr marL="0" indent="0">
                  <a:buNone/>
                </a:pPr>
                <a:endParaRPr lang="en-US" dirty="0"/>
              </a:p>
              <a:p>
                <a:endParaRPr lang="en-US" dirty="0"/>
              </a:p>
            </p:txBody>
          </p:sp>
        </mc:Choice>
        <mc:Fallback xmlns="">
          <p:sp>
            <p:nvSpPr>
              <p:cNvPr id="4" name="Content Placeholder 3">
                <a:extLst>
                  <a:ext uri="{FF2B5EF4-FFF2-40B4-BE49-F238E27FC236}">
                    <a16:creationId xmlns:a16="http://schemas.microsoft.com/office/drawing/2014/main" id="{01BD1A32-6488-DC9F-79DF-623371952718}"/>
                  </a:ext>
                </a:extLst>
              </p:cNvPr>
              <p:cNvSpPr>
                <a:spLocks noGrp="1" noRot="1" noChangeAspect="1" noMove="1" noResize="1" noEditPoints="1" noAdjustHandles="1" noChangeArrowheads="1" noChangeShapeType="1" noTextEdit="1"/>
              </p:cNvSpPr>
              <p:nvPr>
                <p:ph sz="quarter" idx="12"/>
              </p:nvPr>
            </p:nvSpPr>
            <p:spPr>
              <a:blipFill>
                <a:blip r:embed="rId2"/>
                <a:stretch>
                  <a:fillRect l="-654"/>
                </a:stretch>
              </a:blipFill>
            </p:spPr>
            <p:txBody>
              <a:bodyPr/>
              <a:lstStyle/>
              <a:p>
                <a:r>
                  <a:rPr lang="en-US">
                    <a:noFill/>
                  </a:rPr>
                  <a:t> </a:t>
                </a:r>
              </a:p>
            </p:txBody>
          </p:sp>
        </mc:Fallback>
      </mc:AlternateContent>
      <p:sp>
        <p:nvSpPr>
          <p:cNvPr id="5" name="Footer Placeholder 4">
            <a:extLst>
              <a:ext uri="{FF2B5EF4-FFF2-40B4-BE49-F238E27FC236}">
                <a16:creationId xmlns:a16="http://schemas.microsoft.com/office/drawing/2014/main" id="{E491C323-6265-5806-4A21-5D4A14A40C75}"/>
              </a:ext>
            </a:extLst>
          </p:cNvPr>
          <p:cNvSpPr>
            <a:spLocks noGrp="1"/>
          </p:cNvSpPr>
          <p:nvPr>
            <p:ph type="ftr" sz="quarter" idx="3"/>
          </p:nvPr>
        </p:nvSpPr>
        <p:spPr/>
        <p:txBody>
          <a:bodyPr/>
          <a:lstStyle/>
          <a:p>
            <a:r>
              <a:rPr lang="en-US"/>
              <a:t>Ghost Collider May 2025</a:t>
            </a:r>
            <a:endParaRPr lang="en-US" dirty="0"/>
          </a:p>
        </p:txBody>
      </p:sp>
    </p:spTree>
    <p:extLst>
      <p:ext uri="{BB962C8B-B14F-4D97-AF65-F5344CB8AC3E}">
        <p14:creationId xmlns:p14="http://schemas.microsoft.com/office/powerpoint/2010/main" val="228517888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C4FF24-B92C-A15F-5F9C-D7537F186394}"/>
              </a:ext>
            </a:extLst>
          </p:cNvPr>
          <p:cNvSpPr>
            <a:spLocks noGrp="1"/>
          </p:cNvSpPr>
          <p:nvPr>
            <p:ph type="title"/>
          </p:nvPr>
        </p:nvSpPr>
        <p:spPr/>
        <p:txBody>
          <a:bodyPr/>
          <a:lstStyle/>
          <a:p>
            <a:r>
              <a:rPr lang="en-US" dirty="0"/>
              <a:t>Emittance Growth</a:t>
            </a:r>
          </a:p>
        </p:txBody>
      </p:sp>
      <p:sp>
        <p:nvSpPr>
          <p:cNvPr id="4" name="Slide Number Placeholder 3">
            <a:extLst>
              <a:ext uri="{FF2B5EF4-FFF2-40B4-BE49-F238E27FC236}">
                <a16:creationId xmlns:a16="http://schemas.microsoft.com/office/drawing/2014/main" id="{52039285-AEE0-78AB-2E16-1A79C865A8DA}"/>
              </a:ext>
            </a:extLst>
          </p:cNvPr>
          <p:cNvSpPr>
            <a:spLocks noGrp="1"/>
          </p:cNvSpPr>
          <p:nvPr>
            <p:ph type="sldNum" sz="quarter" idx="11"/>
          </p:nvPr>
        </p:nvSpPr>
        <p:spPr/>
        <p:txBody>
          <a:bodyPr/>
          <a:lstStyle/>
          <a:p>
            <a:fld id="{836BED9B-8943-2D4F-B1F2-FF4B467302D8}" type="slidenum">
              <a:rPr lang="en-US" smtClean="0"/>
              <a:t>46</a:t>
            </a:fld>
            <a:endParaRPr lang="en-US"/>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317A2E1-6B2A-0DE2-DD54-037C57A06726}"/>
                  </a:ext>
                </a:extLst>
              </p:cNvPr>
              <p:cNvSpPr>
                <a:spLocks noGrp="1"/>
              </p:cNvSpPr>
              <p:nvPr>
                <p:ph sz="quarter" idx="12"/>
              </p:nvPr>
            </p:nvSpPr>
            <p:spPr/>
            <p:txBody>
              <a:bodyPr/>
              <a:lstStyle/>
              <a:p>
                <a:r>
                  <a:rPr lang="en-US" dirty="0"/>
                  <a:t>The emittance growth in a bend is given by</a:t>
                </a:r>
                <a:r>
                  <a:rPr lang="en-US" dirty="0">
                    <a:solidFill>
                      <a:srgbClr val="7030A0"/>
                    </a:solidFill>
                  </a:rPr>
                  <a:t>*</a:t>
                </a:r>
              </a:p>
              <a:p>
                <a:pPr marL="0" indent="0" algn="ctr">
                  <a:buNone/>
                </a:pPr>
                <a14:m>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𝜀</m:t>
                        </m:r>
                      </m:e>
                      <m:sub>
                        <m:r>
                          <a:rPr lang="en-US" b="0" i="1" smtClean="0">
                            <a:latin typeface="Cambria Math" panose="02040503050406030204" pitchFamily="18" charset="0"/>
                          </a:rPr>
                          <m:t>𝑥</m:t>
                        </m:r>
                      </m:sub>
                    </m:sSub>
                  </m:oMath>
                </a14:m>
                <a:r>
                  <a:rPr lang="en-US" dirty="0"/>
                  <a:t>=1.3x10</a:t>
                </a:r>
                <a:r>
                  <a:rPr lang="en-US" baseline="30000" dirty="0"/>
                  <a:t>-10</a:t>
                </a:r>
                <a:r>
                  <a:rPr lang="en-US" dirty="0"/>
                  <a:t> </a:t>
                </a:r>
                <a14:m>
                  <m:oMath xmlns:m="http://schemas.openxmlformats.org/officeDocument/2006/math">
                    <m:f>
                      <m:fPr>
                        <m:ctrlPr>
                          <a:rPr lang="en-US" i="1" smtClean="0">
                            <a:latin typeface="Cambria Math" panose="02040503050406030204" pitchFamily="18" charset="0"/>
                          </a:rPr>
                        </m:ctrlPr>
                      </m:fPr>
                      <m:num>
                        <m:sSup>
                          <m:sSupPr>
                            <m:ctrlPr>
                              <a:rPr lang="en-US" i="1" smtClean="0">
                                <a:latin typeface="Cambria Math" panose="02040503050406030204" pitchFamily="18" charset="0"/>
                              </a:rPr>
                            </m:ctrlPr>
                          </m:sSupPr>
                          <m:e>
                            <m:r>
                              <a:rPr lang="en-US" b="0" i="1" smtClean="0">
                                <a:latin typeface="Cambria Math" panose="02040503050406030204" pitchFamily="18" charset="0"/>
                              </a:rPr>
                              <m:t>𝐸</m:t>
                            </m:r>
                            <m:r>
                              <a:rPr lang="en-US" b="0" i="1" smtClean="0">
                                <a:latin typeface="Cambria Math" panose="02040503050406030204" pitchFamily="18" charset="0"/>
                              </a:rPr>
                              <m:t>(</m:t>
                            </m:r>
                            <m:r>
                              <a:rPr lang="en-US" b="0" i="1" smtClean="0">
                                <a:latin typeface="Cambria Math" panose="02040503050406030204" pitchFamily="18" charset="0"/>
                              </a:rPr>
                              <m:t>𝐺𝑒𝑉</m:t>
                            </m:r>
                            <m:r>
                              <a:rPr lang="en-US" b="0" i="1" smtClean="0">
                                <a:latin typeface="Cambria Math" panose="02040503050406030204" pitchFamily="18" charset="0"/>
                              </a:rPr>
                              <m:t>)</m:t>
                            </m:r>
                          </m:e>
                          <m:sup>
                            <m:r>
                              <a:rPr lang="en-US" b="0" i="1" smtClean="0">
                                <a:latin typeface="Cambria Math" panose="02040503050406030204" pitchFamily="18" charset="0"/>
                              </a:rPr>
                              <m:t>5</m:t>
                            </m:r>
                          </m:sup>
                        </m:sSup>
                      </m:num>
                      <m:den>
                        <m:sSup>
                          <m:sSupPr>
                            <m:ctrlPr>
                              <a:rPr lang="en-US" i="1" smtClean="0">
                                <a:latin typeface="Cambria Math" panose="02040503050406030204" pitchFamily="18" charset="0"/>
                              </a:rPr>
                            </m:ctrlPr>
                          </m:sSupPr>
                          <m:e>
                            <m:r>
                              <a:rPr lang="en-US" i="1" smtClean="0">
                                <a:latin typeface="Cambria Math" panose="02040503050406030204" pitchFamily="18" charset="0"/>
                                <a:ea typeface="Cambria Math" panose="02040503050406030204" pitchFamily="18" charset="0"/>
                              </a:rPr>
                              <m:t>𝜌</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𝑚</m:t>
                            </m:r>
                            <m:r>
                              <a:rPr lang="en-US" b="0" i="1" smtClean="0">
                                <a:latin typeface="Cambria Math" panose="02040503050406030204" pitchFamily="18" charset="0"/>
                                <a:ea typeface="Cambria Math" panose="02040503050406030204" pitchFamily="18" charset="0"/>
                              </a:rPr>
                              <m:t>)</m:t>
                            </m:r>
                          </m:e>
                          <m:sup>
                            <m:r>
                              <a:rPr lang="en-US" b="0" i="1" smtClean="0">
                                <a:latin typeface="Cambria Math" panose="02040503050406030204" pitchFamily="18" charset="0"/>
                              </a:rPr>
                              <m:t>2</m:t>
                            </m:r>
                          </m:sup>
                        </m:sSup>
                      </m:den>
                    </m:f>
                    <m:d>
                      <m:dPr>
                        <m:begChr m:val="⟨"/>
                        <m:endChr m:val="⟩"/>
                        <m:ctrlPr>
                          <a:rPr lang="en-US" b="0" i="1" smtClean="0">
                            <a:latin typeface="Cambria Math" panose="02040503050406030204" pitchFamily="18" charset="0"/>
                          </a:rPr>
                        </m:ctrlPr>
                      </m:dPr>
                      <m:e>
                        <m:r>
                          <m:rPr>
                            <m:nor/>
                          </m:rPr>
                          <a:rPr lang="en-US" b="1" dirty="0">
                            <a:latin typeface="Snell Roundhand" panose="02000603080000090004" pitchFamily="2" charset="77"/>
                          </a:rPr>
                          <m:t>H</m:t>
                        </m:r>
                        <m:r>
                          <a:rPr lang="en-US" b="0" i="1" dirty="0" smtClean="0">
                            <a:latin typeface="Cambria Math" panose="02040503050406030204" pitchFamily="18" charset="0"/>
                          </a:rPr>
                          <m:t> </m:t>
                        </m:r>
                      </m:e>
                    </m:d>
                    <m:f>
                      <m:fPr>
                        <m:ctrlPr>
                          <a:rPr lang="en-US" i="1" smtClean="0">
                            <a:latin typeface="Cambria Math" panose="02040503050406030204" pitchFamily="18" charset="0"/>
                          </a:rPr>
                        </m:ctrlPr>
                      </m:fPr>
                      <m:num>
                        <m:r>
                          <a:rPr lang="en-US" i="1" smtClean="0">
                            <a:latin typeface="Cambria Math" panose="02040503050406030204" pitchFamily="18" charset="0"/>
                            <a:ea typeface="Cambria Math" panose="02040503050406030204" pitchFamily="18" charset="0"/>
                          </a:rPr>
                          <m:t>𝜃</m:t>
                        </m:r>
                      </m:num>
                      <m:den>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den>
                    </m:f>
                  </m:oMath>
                </a14:m>
                <a:r>
                  <a:rPr lang="en-US" dirty="0"/>
                  <a:t> </a:t>
                </a:r>
              </a:p>
              <a:p>
                <a:r>
                  <a:rPr lang="en-US" dirty="0"/>
                  <a:t>Where “curly H” is given by</a:t>
                </a:r>
              </a:p>
              <a:p>
                <a:pPr marL="0" indent="0" algn="ctr">
                  <a:buNone/>
                </a:pPr>
                <a14:m>
                  <m:oMath xmlns:m="http://schemas.openxmlformats.org/officeDocument/2006/math">
                    <m:r>
                      <m:rPr>
                        <m:nor/>
                      </m:rPr>
                      <a:rPr lang="en-US" b="1" dirty="0">
                        <a:latin typeface="Snell Roundhand" panose="02000603080000090004" pitchFamily="2" charset="77"/>
                      </a:rPr>
                      <m:t>H</m:t>
                    </m:r>
                    <m:r>
                      <m:rPr>
                        <m:nor/>
                      </m:rPr>
                      <a:rPr lang="en-US" b="1" i="0" dirty="0" smtClean="0">
                        <a:latin typeface="Snell Roundhand" panose="02000603080000090004" pitchFamily="2" charset="77"/>
                      </a:rPr>
                      <m:t> </m:t>
                    </m:r>
                  </m:oMath>
                </a14:m>
                <a:r>
                  <a:rPr lang="en-US" dirty="0"/>
                  <a:t>=</a:t>
                </a:r>
                <a14:m>
                  <m:oMath xmlns:m="http://schemas.openxmlformats.org/officeDocument/2006/math">
                    <m:f>
                      <m:fPr>
                        <m:ctrlPr>
                          <a:rPr lang="en-US" i="1" dirty="0" smtClean="0">
                            <a:latin typeface="Cambria Math" panose="02040503050406030204" pitchFamily="18" charset="0"/>
                          </a:rPr>
                        </m:ctrlPr>
                      </m:fPr>
                      <m:num>
                        <m:r>
                          <a:rPr lang="en-US" b="0" i="1" dirty="0" smtClean="0">
                            <a:latin typeface="Cambria Math" panose="02040503050406030204" pitchFamily="18" charset="0"/>
                          </a:rPr>
                          <m:t>1</m:t>
                        </m:r>
                      </m:num>
                      <m:den>
                        <m:r>
                          <a:rPr lang="en-US" b="0" i="1" dirty="0" smtClean="0">
                            <a:latin typeface="Cambria Math" panose="02040503050406030204" pitchFamily="18" charset="0"/>
                          </a:rPr>
                          <m:t>2</m:t>
                        </m:r>
                        <m:r>
                          <a:rPr lang="en-US" b="0" i="1" dirty="0" smtClean="0">
                            <a:latin typeface="Cambria Math" panose="02040503050406030204" pitchFamily="18" charset="0"/>
                            <a:ea typeface="Cambria Math" panose="02040503050406030204" pitchFamily="18" charset="0"/>
                          </a:rPr>
                          <m:t>𝜋𝜌</m:t>
                        </m:r>
                      </m:den>
                    </m:f>
                    <m:nary>
                      <m:naryPr>
                        <m:ctrlPr>
                          <a:rPr lang="en-US" i="1" dirty="0" smtClean="0">
                            <a:latin typeface="Cambria Math" panose="02040503050406030204" pitchFamily="18" charset="0"/>
                          </a:rPr>
                        </m:ctrlPr>
                      </m:naryPr>
                      <m:sub>
                        <m:r>
                          <m:rPr>
                            <m:brk m:alnAt="23"/>
                          </m:rPr>
                          <a:rPr lang="en-US" b="0" i="1" dirty="0" smtClean="0">
                            <a:latin typeface="Cambria Math" panose="02040503050406030204" pitchFamily="18" charset="0"/>
                          </a:rPr>
                          <m:t>𝑀</m:t>
                        </m:r>
                        <m:r>
                          <a:rPr lang="en-US" b="0" i="1" dirty="0" smtClean="0">
                            <a:latin typeface="Cambria Math" panose="02040503050406030204" pitchFamily="18" charset="0"/>
                          </a:rPr>
                          <m:t>𝑎𝑔</m:t>
                        </m:r>
                      </m:sub>
                      <m:sup>
                        <m:r>
                          <a:rPr lang="en-US" b="0" i="1" dirty="0" smtClean="0">
                            <a:latin typeface="Cambria Math" panose="02040503050406030204" pitchFamily="18" charset="0"/>
                          </a:rPr>
                          <m:t> </m:t>
                        </m:r>
                      </m:sup>
                      <m:e>
                        <m:r>
                          <a:rPr lang="en-US" b="0" i="1" dirty="0" smtClean="0">
                            <a:latin typeface="Cambria Math" panose="02040503050406030204" pitchFamily="18" charset="0"/>
                          </a:rPr>
                          <m:t> </m:t>
                        </m:r>
                        <m:f>
                          <m:fPr>
                            <m:ctrlPr>
                              <a:rPr lang="en-US" b="0" i="1" dirty="0" smtClean="0">
                                <a:latin typeface="Cambria Math" panose="02040503050406030204" pitchFamily="18" charset="0"/>
                              </a:rPr>
                            </m:ctrlPr>
                          </m:fPr>
                          <m:num>
                            <m:r>
                              <a:rPr lang="en-US" b="0" i="1" dirty="0" smtClean="0">
                                <a:latin typeface="Cambria Math" panose="02040503050406030204" pitchFamily="18" charset="0"/>
                              </a:rPr>
                              <m:t>1</m:t>
                            </m:r>
                          </m:num>
                          <m:den>
                            <m:r>
                              <a:rPr lang="en-US" b="0" i="1" dirty="0" smtClean="0">
                                <a:latin typeface="Cambria Math" panose="02040503050406030204" pitchFamily="18" charset="0"/>
                                <a:ea typeface="Cambria Math" panose="02040503050406030204" pitchFamily="18" charset="0"/>
                              </a:rPr>
                              <m:t>𝛽</m:t>
                            </m:r>
                          </m:den>
                        </m:f>
                        <m:d>
                          <m:dPr>
                            <m:begChr m:val="{"/>
                            <m:endChr m:val=""/>
                            <m:ctrlPr>
                              <a:rPr lang="en-US" b="0" i="1" dirty="0" smtClean="0">
                                <a:latin typeface="Cambria Math" panose="02040503050406030204" pitchFamily="18" charset="0"/>
                              </a:rPr>
                            </m:ctrlPr>
                          </m:dPr>
                          <m:e>
                            <m:sSup>
                              <m:sSupPr>
                                <m:ctrlPr>
                                  <a:rPr lang="en-US" i="1" dirty="0">
                                    <a:latin typeface="Cambria Math" panose="02040503050406030204" pitchFamily="18" charset="0"/>
                                  </a:rPr>
                                </m:ctrlPr>
                              </m:sSupPr>
                              <m:e>
                                <m:sSup>
                                  <m:sSupPr>
                                    <m:ctrlPr>
                                      <a:rPr lang="en-US" i="1" dirty="0" smtClean="0">
                                        <a:latin typeface="Cambria Math" panose="02040503050406030204" pitchFamily="18" charset="0"/>
                                      </a:rPr>
                                    </m:ctrlPr>
                                  </m:sSupPr>
                                  <m:e>
                                    <m:r>
                                      <a:rPr lang="en-US" i="1" dirty="0" smtClean="0">
                                        <a:latin typeface="Cambria Math" panose="02040503050406030204" pitchFamily="18" charset="0"/>
                                        <a:ea typeface="Cambria Math" panose="02040503050406030204" pitchFamily="18" charset="0"/>
                                      </a:rPr>
                                      <m:t>𝜂</m:t>
                                    </m:r>
                                  </m:e>
                                  <m:sup>
                                    <m:r>
                                      <a:rPr lang="en-US" b="0" i="1" dirty="0" smtClean="0">
                                        <a:latin typeface="Cambria Math" panose="02040503050406030204" pitchFamily="18" charset="0"/>
                                      </a:rPr>
                                      <m:t>2</m:t>
                                    </m:r>
                                  </m:sup>
                                </m:sSup>
                                <m:r>
                                  <a:rPr lang="en-US" i="1" dirty="0">
                                    <a:latin typeface="Cambria Math" panose="02040503050406030204" pitchFamily="18" charset="0"/>
                                  </a:rPr>
                                  <m:t>+(</m:t>
                                </m:r>
                                <m:r>
                                  <a:rPr lang="en-US" i="1" dirty="0">
                                    <a:latin typeface="Cambria Math" panose="02040503050406030204" pitchFamily="18" charset="0"/>
                                    <a:ea typeface="Cambria Math" panose="02040503050406030204" pitchFamily="18" charset="0"/>
                                  </a:rPr>
                                  <m:t>𝛽</m:t>
                                </m:r>
                                <m:sSup>
                                  <m:sSupPr>
                                    <m:ctrlPr>
                                      <a:rPr lang="en-US" i="1" dirty="0">
                                        <a:latin typeface="Cambria Math" panose="02040503050406030204" pitchFamily="18" charset="0"/>
                                      </a:rPr>
                                    </m:ctrlPr>
                                  </m:sSupPr>
                                  <m:e>
                                    <m:r>
                                      <a:rPr lang="en-US" i="1" dirty="0">
                                        <a:latin typeface="Cambria Math" panose="02040503050406030204" pitchFamily="18" charset="0"/>
                                        <a:ea typeface="Cambria Math" panose="02040503050406030204" pitchFamily="18" charset="0"/>
                                      </a:rPr>
                                      <m:t>𝜂</m:t>
                                    </m:r>
                                  </m:e>
                                  <m:sup>
                                    <m:r>
                                      <a:rPr lang="en-US" i="1" dirty="0">
                                        <a:latin typeface="Cambria Math" panose="02040503050406030204" pitchFamily="18" charset="0"/>
                                      </a:rPr>
                                      <m:t>′</m:t>
                                    </m:r>
                                  </m:sup>
                                </m:sSup>
                                <m:r>
                                  <a:rPr lang="en-US" i="1" dirty="0">
                                    <a:latin typeface="Cambria Math" panose="02040503050406030204" pitchFamily="18" charset="0"/>
                                  </a:rPr>
                                  <m:t>−</m:t>
                                </m:r>
                                <m:f>
                                  <m:fPr>
                                    <m:type m:val="skw"/>
                                    <m:ctrlPr>
                                      <a:rPr lang="en-US" i="1" dirty="0">
                                        <a:latin typeface="Cambria Math" panose="02040503050406030204" pitchFamily="18" charset="0"/>
                                      </a:rPr>
                                    </m:ctrlPr>
                                  </m:fPr>
                                  <m:num>
                                    <m:r>
                                      <a:rPr lang="en-US" i="1" dirty="0">
                                        <a:latin typeface="Cambria Math" panose="02040503050406030204" pitchFamily="18" charset="0"/>
                                      </a:rPr>
                                      <m:t>1</m:t>
                                    </m:r>
                                  </m:num>
                                  <m:den>
                                    <m:r>
                                      <a:rPr lang="en-US" i="1" dirty="0">
                                        <a:latin typeface="Cambria Math" panose="02040503050406030204" pitchFamily="18" charset="0"/>
                                      </a:rPr>
                                      <m:t>2</m:t>
                                    </m:r>
                                  </m:den>
                                </m:f>
                                <m:sSup>
                                  <m:sSupPr>
                                    <m:ctrlPr>
                                      <a:rPr lang="en-US" i="1" dirty="0">
                                        <a:latin typeface="Cambria Math" panose="02040503050406030204" pitchFamily="18" charset="0"/>
                                      </a:rPr>
                                    </m:ctrlPr>
                                  </m:sSupPr>
                                  <m:e>
                                    <m:r>
                                      <a:rPr lang="en-US" i="1" dirty="0">
                                        <a:latin typeface="Cambria Math" panose="02040503050406030204" pitchFamily="18" charset="0"/>
                                        <a:ea typeface="Cambria Math" panose="02040503050406030204" pitchFamily="18" charset="0"/>
                                      </a:rPr>
                                      <m:t>𝛽</m:t>
                                    </m:r>
                                  </m:e>
                                  <m:sup>
                                    <m:r>
                                      <a:rPr lang="en-US" i="1" dirty="0">
                                        <a:latin typeface="Cambria Math" panose="02040503050406030204" pitchFamily="18" charset="0"/>
                                      </a:rPr>
                                      <m:t>′</m:t>
                                    </m:r>
                                  </m:sup>
                                </m:sSup>
                                <m:r>
                                  <a:rPr lang="en-US" i="1" dirty="0">
                                    <a:latin typeface="Cambria Math" panose="02040503050406030204" pitchFamily="18" charset="0"/>
                                    <a:ea typeface="Cambria Math" panose="02040503050406030204" pitchFamily="18" charset="0"/>
                                  </a:rPr>
                                  <m:t>𝜂</m:t>
                                </m:r>
                                <m:r>
                                  <a:rPr lang="en-US" i="1" dirty="0">
                                    <a:latin typeface="Cambria Math" panose="02040503050406030204" pitchFamily="18" charset="0"/>
                                    <a:ea typeface="Cambria Math" panose="02040503050406030204" pitchFamily="18" charset="0"/>
                                  </a:rPr>
                                  <m:t>)</m:t>
                                </m:r>
                              </m:e>
                              <m:sup>
                                <m:r>
                                  <a:rPr lang="en-US" i="1" dirty="0">
                                    <a:latin typeface="Cambria Math" panose="02040503050406030204" pitchFamily="18" charset="0"/>
                                  </a:rPr>
                                  <m:t>2</m:t>
                                </m:r>
                              </m:sup>
                            </m:sSup>
                            <m:r>
                              <a:rPr lang="en-US" b="0" i="1" dirty="0" smtClean="0">
                                <a:latin typeface="Cambria Math" panose="02040503050406030204" pitchFamily="18" charset="0"/>
                              </a:rPr>
                              <m:t>}</m:t>
                            </m:r>
                            <m:r>
                              <a:rPr lang="en-US" b="0" i="1" dirty="0" smtClean="0">
                                <a:latin typeface="Cambria Math" panose="02040503050406030204" pitchFamily="18" charset="0"/>
                                <a:ea typeface="Cambria Math" panose="02040503050406030204" pitchFamily="18" charset="0"/>
                              </a:rPr>
                              <m:t>𝜕</m:t>
                            </m:r>
                            <m:r>
                              <a:rPr lang="en-US" b="0" i="1" dirty="0" smtClean="0">
                                <a:latin typeface="Cambria Math" panose="02040503050406030204" pitchFamily="18" charset="0"/>
                              </a:rPr>
                              <m:t>𝑠</m:t>
                            </m:r>
                          </m:e>
                        </m:d>
                      </m:e>
                    </m:nary>
                  </m:oMath>
                </a14:m>
                <a:endParaRPr lang="en-US" dirty="0"/>
              </a:p>
              <a:p>
                <a:r>
                  <a:rPr lang="en-US" dirty="0"/>
                  <a:t>And approximately</a:t>
                </a:r>
              </a:p>
              <a:p>
                <a:pPr marL="0" indent="0" algn="ctr">
                  <a:buNone/>
                </a:pPr>
                <a:r>
                  <a:rPr lang="en-US" b="1" dirty="0">
                    <a:latin typeface="Snell Roundhand" panose="02000603080000090004" pitchFamily="2" charset="77"/>
                  </a:rPr>
                  <a:t>H </a:t>
                </a:r>
                <a:r>
                  <a:rPr lang="en-US" dirty="0">
                    <a:latin typeface="+mj-lt"/>
                  </a:rPr>
                  <a:t>≈</a:t>
                </a:r>
                <a:r>
                  <a:rPr lang="en-US" dirty="0"/>
                  <a:t> </a:t>
                </a:r>
                <a14:m>
                  <m:oMath xmlns:m="http://schemas.openxmlformats.org/officeDocument/2006/math">
                    <m:f>
                      <m:fPr>
                        <m:ctrlPr>
                          <a:rPr lang="en-US" i="1" smtClean="0">
                            <a:latin typeface="Cambria Math" panose="02040503050406030204" pitchFamily="18" charset="0"/>
                          </a:rPr>
                        </m:ctrlPr>
                      </m:fPr>
                      <m:num>
                        <m:r>
                          <a:rPr lang="en-US" i="1" smtClean="0">
                            <a:latin typeface="Cambria Math" panose="02040503050406030204" pitchFamily="18" charset="0"/>
                            <a:ea typeface="Cambria Math" panose="02040503050406030204" pitchFamily="18" charset="0"/>
                          </a:rPr>
                          <m:t>𝛼</m:t>
                        </m:r>
                        <m:r>
                          <a:rPr lang="en-US" b="0" i="1" smtClean="0">
                            <a:latin typeface="Cambria Math" panose="02040503050406030204" pitchFamily="18" charset="0"/>
                            <a:ea typeface="Cambria Math" panose="02040503050406030204" pitchFamily="18" charset="0"/>
                          </a:rPr>
                          <m:t>𝑅</m:t>
                        </m:r>
                      </m:num>
                      <m:den>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𝜈</m:t>
                            </m:r>
                          </m:e>
                          <m:sub>
                            <m:r>
                              <a:rPr lang="en-US" b="0" i="1" smtClean="0">
                                <a:latin typeface="Cambria Math" panose="02040503050406030204" pitchFamily="18" charset="0"/>
                              </a:rPr>
                              <m:t>𝑥</m:t>
                            </m:r>
                          </m:sub>
                        </m:sSub>
                      </m:den>
                    </m:f>
                  </m:oMath>
                </a14:m>
                <a:endParaRPr lang="en-US" dirty="0"/>
              </a:p>
              <a:p>
                <a:pPr lvl="1"/>
                <a14:m>
                  <m:oMath xmlns:m="http://schemas.openxmlformats.org/officeDocument/2006/math">
                    <m:r>
                      <a:rPr lang="en-US" i="1" smtClean="0">
                        <a:latin typeface="Cambria Math" panose="02040503050406030204" pitchFamily="18" charset="0"/>
                        <a:ea typeface="Cambria Math" panose="02040503050406030204" pitchFamily="18" charset="0"/>
                      </a:rPr>
                      <m:t>𝛼</m:t>
                    </m:r>
                  </m:oMath>
                </a14:m>
                <a:r>
                  <a:rPr lang="en-US" dirty="0"/>
                  <a:t> is the momentum compaction factor</a:t>
                </a:r>
              </a:p>
              <a:p>
                <a:pPr lvl="1"/>
                <a:r>
                  <a:rPr lang="en-US" dirty="0"/>
                  <a:t>R is the average radius of the ring</a:t>
                </a:r>
              </a:p>
              <a:p>
                <a:pPr lvl="1"/>
                <a14:m>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𝜈</m:t>
                        </m:r>
                      </m:e>
                      <m:sub>
                        <m:r>
                          <a:rPr lang="en-US" b="0" i="1" smtClean="0">
                            <a:latin typeface="Cambria Math" panose="02040503050406030204" pitchFamily="18" charset="0"/>
                          </a:rPr>
                          <m:t>𝑥</m:t>
                        </m:r>
                      </m:sub>
                    </m:sSub>
                  </m:oMath>
                </a14:m>
                <a:r>
                  <a:rPr lang="en-US" dirty="0"/>
                  <a:t> is the horizontal tune</a:t>
                </a:r>
              </a:p>
              <a:p>
                <a:pPr lvl="1"/>
                <a:r>
                  <a:rPr lang="en-US" dirty="0"/>
                  <a:t> </a:t>
                </a:r>
                <a14:m>
                  <m:oMath xmlns:m="http://schemas.openxmlformats.org/officeDocument/2006/math">
                    <m:d>
                      <m:dPr>
                        <m:begChr m:val="⟨"/>
                        <m:endChr m:val="⟩"/>
                        <m:ctrlPr>
                          <a:rPr lang="en-US" b="0" i="1" smtClean="0">
                            <a:latin typeface="Cambria Math" panose="02040503050406030204" pitchFamily="18" charset="0"/>
                          </a:rPr>
                        </m:ctrlPr>
                      </m:dPr>
                      <m:e>
                        <m:r>
                          <m:rPr>
                            <m:nor/>
                          </m:rPr>
                          <a:rPr lang="en-US" b="1" dirty="0">
                            <a:latin typeface="Snell Roundhand" panose="02000603080000090004" pitchFamily="2" charset="77"/>
                          </a:rPr>
                          <m:t>H</m:t>
                        </m:r>
                        <m:r>
                          <a:rPr lang="en-US" b="0" i="1" dirty="0" smtClean="0">
                            <a:latin typeface="Cambria Math" panose="02040503050406030204" pitchFamily="18" charset="0"/>
                          </a:rPr>
                          <m:t> </m:t>
                        </m:r>
                      </m:e>
                    </m:d>
                  </m:oMath>
                </a14:m>
                <a:r>
                  <a:rPr lang="en-US" dirty="0"/>
                  <a:t> is the average value of </a:t>
                </a:r>
                <a:r>
                  <a:rPr lang="en-US" b="1" dirty="0">
                    <a:latin typeface="Snell Roundhand" panose="02000603080000090004" pitchFamily="2" charset="77"/>
                  </a:rPr>
                  <a:t>H  </a:t>
                </a:r>
                <a:r>
                  <a:rPr lang="en-US" dirty="0"/>
                  <a:t>in the arcs</a:t>
                </a:r>
              </a:p>
              <a:p>
                <a:endParaRPr lang="en-US" dirty="0"/>
              </a:p>
            </p:txBody>
          </p:sp>
        </mc:Choice>
        <mc:Fallback xmlns="">
          <p:sp>
            <p:nvSpPr>
              <p:cNvPr id="3" name="Content Placeholder 2">
                <a:extLst>
                  <a:ext uri="{FF2B5EF4-FFF2-40B4-BE49-F238E27FC236}">
                    <a16:creationId xmlns:a16="http://schemas.microsoft.com/office/drawing/2014/main" id="{1317A2E1-6B2A-0DE2-DD54-037C57A06726}"/>
                  </a:ext>
                </a:extLst>
              </p:cNvPr>
              <p:cNvSpPr>
                <a:spLocks noGrp="1" noRot="1" noChangeAspect="1" noMove="1" noResize="1" noEditPoints="1" noAdjustHandles="1" noChangeArrowheads="1" noChangeShapeType="1" noTextEdit="1"/>
              </p:cNvSpPr>
              <p:nvPr>
                <p:ph sz="quarter" idx="12"/>
              </p:nvPr>
            </p:nvSpPr>
            <p:spPr>
              <a:blipFill>
                <a:blip r:embed="rId2"/>
                <a:stretch>
                  <a:fillRect l="-654" t="-685"/>
                </a:stretch>
              </a:blipFill>
            </p:spPr>
            <p:txBody>
              <a:bodyPr/>
              <a:lstStyle/>
              <a:p>
                <a:r>
                  <a:rPr lang="en-US">
                    <a:noFill/>
                  </a:rPr>
                  <a:t> </a:t>
                </a:r>
              </a:p>
            </p:txBody>
          </p:sp>
        </mc:Fallback>
      </mc:AlternateContent>
      <p:sp>
        <p:nvSpPr>
          <p:cNvPr id="5" name="Footer Placeholder 4">
            <a:extLst>
              <a:ext uri="{FF2B5EF4-FFF2-40B4-BE49-F238E27FC236}">
                <a16:creationId xmlns:a16="http://schemas.microsoft.com/office/drawing/2014/main" id="{1912E3EC-5B23-D57B-DBA2-D9463EFB8D17}"/>
              </a:ext>
            </a:extLst>
          </p:cNvPr>
          <p:cNvSpPr>
            <a:spLocks noGrp="1"/>
          </p:cNvSpPr>
          <p:nvPr>
            <p:ph type="ftr" sz="quarter" idx="3"/>
          </p:nvPr>
        </p:nvSpPr>
        <p:spPr/>
        <p:txBody>
          <a:bodyPr/>
          <a:lstStyle/>
          <a:p>
            <a:r>
              <a:rPr lang="en-US"/>
              <a:t>Ghost Collider May 2025</a:t>
            </a:r>
            <a:endParaRPr lang="en-US" dirty="0"/>
          </a:p>
        </p:txBody>
      </p:sp>
      <p:sp>
        <p:nvSpPr>
          <p:cNvPr id="6" name="TextBox 5">
            <a:extLst>
              <a:ext uri="{FF2B5EF4-FFF2-40B4-BE49-F238E27FC236}">
                <a16:creationId xmlns:a16="http://schemas.microsoft.com/office/drawing/2014/main" id="{B9F7D983-0C28-276E-952A-88638929CDDF}"/>
              </a:ext>
            </a:extLst>
          </p:cNvPr>
          <p:cNvSpPr txBox="1"/>
          <p:nvPr/>
        </p:nvSpPr>
        <p:spPr>
          <a:xfrm>
            <a:off x="0" y="5687106"/>
            <a:ext cx="12133163" cy="923330"/>
          </a:xfrm>
          <a:prstGeom prst="rect">
            <a:avLst/>
          </a:prstGeom>
          <a:noFill/>
        </p:spPr>
        <p:txBody>
          <a:bodyPr wrap="square" rtlCol="0">
            <a:spAutoFit/>
          </a:bodyPr>
          <a:lstStyle/>
          <a:p>
            <a:pPr algn="r"/>
            <a:r>
              <a:rPr lang="en-US" dirty="0">
                <a:solidFill>
                  <a:srgbClr val="7030A0"/>
                </a:solidFill>
              </a:rPr>
              <a:t>I </a:t>
            </a:r>
            <a:r>
              <a:rPr lang="en-US" dirty="0" err="1">
                <a:solidFill>
                  <a:srgbClr val="7030A0"/>
                </a:solidFill>
              </a:rPr>
              <a:t>Bazarov</a:t>
            </a:r>
            <a:r>
              <a:rPr lang="en-US" dirty="0">
                <a:solidFill>
                  <a:srgbClr val="7030A0"/>
                </a:solidFill>
              </a:rPr>
              <a:t>, G </a:t>
            </a:r>
            <a:r>
              <a:rPr lang="en-US" dirty="0" err="1">
                <a:solidFill>
                  <a:srgbClr val="7030A0"/>
                </a:solidFill>
              </a:rPr>
              <a:t>Krafft</a:t>
            </a:r>
            <a:r>
              <a:rPr lang="en-US" dirty="0">
                <a:solidFill>
                  <a:srgbClr val="7030A0"/>
                </a:solidFill>
              </a:rPr>
              <a:t>, “</a:t>
            </a:r>
            <a:r>
              <a:rPr lang="en-US" sz="1800" i="1" dirty="0">
                <a:solidFill>
                  <a:srgbClr val="7030A0"/>
                </a:solidFill>
                <a:effectLst/>
                <a:latin typeface="Times"/>
              </a:rPr>
              <a:t>Recirculated and Energy Recovered Linacs,” </a:t>
            </a:r>
            <a:r>
              <a:rPr lang="en-US" dirty="0">
                <a:solidFill>
                  <a:srgbClr val="7030A0"/>
                </a:solidFill>
                <a:hlinkClick r:id="rId3">
                  <a:extLst>
                    <a:ext uri="{A12FA001-AC4F-418D-AE19-62706E023703}">
                      <ahyp:hlinkClr xmlns:ahyp="http://schemas.microsoft.com/office/drawing/2018/hyperlinkcolor" val="tx"/>
                    </a:ext>
                  </a:extLst>
                </a:hlinkClick>
              </a:rPr>
              <a:t>https://www.classe.cornell.edu/~ib38/uspas08/lec1.pdf</a:t>
            </a:r>
            <a:endParaRPr lang="en-US" dirty="0">
              <a:solidFill>
                <a:srgbClr val="7030A0"/>
              </a:solidFill>
            </a:endParaRPr>
          </a:p>
          <a:p>
            <a:pPr algn="r"/>
            <a:r>
              <a:rPr lang="en-US" dirty="0">
                <a:solidFill>
                  <a:srgbClr val="7030A0"/>
                </a:solidFill>
              </a:rPr>
              <a:t>M. Sands, “</a:t>
            </a:r>
            <a:r>
              <a:rPr lang="en-US" i="1" dirty="0">
                <a:solidFill>
                  <a:srgbClr val="7030A0"/>
                </a:solidFill>
              </a:rPr>
              <a:t>The Physics of Electron Storage Rings: An Introduction</a:t>
            </a:r>
            <a:r>
              <a:rPr lang="en-US" dirty="0">
                <a:solidFill>
                  <a:srgbClr val="7030A0"/>
                </a:solidFill>
              </a:rPr>
              <a:t>,” SLAC- 121 (1970) </a:t>
            </a:r>
          </a:p>
          <a:p>
            <a:pPr algn="r"/>
            <a:endParaRPr lang="en-US" dirty="0"/>
          </a:p>
        </p:txBody>
      </p:sp>
    </p:spTree>
    <p:extLst>
      <p:ext uri="{BB962C8B-B14F-4D97-AF65-F5344CB8AC3E}">
        <p14:creationId xmlns:p14="http://schemas.microsoft.com/office/powerpoint/2010/main" val="168519960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FCC98765-D750-4F2B-B580-DB179123FD62}"/>
              </a:ext>
            </a:extLst>
          </p:cNvPr>
          <p:cNvSpPr txBox="1"/>
          <p:nvPr/>
        </p:nvSpPr>
        <p:spPr>
          <a:xfrm>
            <a:off x="2239597" y="2788027"/>
            <a:ext cx="506552" cy="369332"/>
          </a:xfrm>
          <a:prstGeom prst="rect">
            <a:avLst/>
          </a:prstGeom>
          <a:noFill/>
        </p:spPr>
        <p:txBody>
          <a:bodyPr wrap="square">
            <a:spAutoFit/>
          </a:bodyPr>
          <a:lstStyle/>
          <a:p>
            <a:r>
              <a:rPr lang="en-US" b="1" dirty="0">
                <a:latin typeface="Snell Roundhand" panose="02000603080000090004" pitchFamily="2" charset="77"/>
              </a:rPr>
              <a:t>H</a:t>
            </a:r>
            <a:endParaRPr lang="en-US" dirty="0"/>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5959EC3E-F34D-9167-8944-FE5BE582E0DD}"/>
                  </a:ext>
                </a:extLst>
              </p:cNvPr>
              <p:cNvSpPr txBox="1"/>
              <p:nvPr/>
            </p:nvSpPr>
            <p:spPr>
              <a:xfrm>
                <a:off x="2239597" y="2408251"/>
                <a:ext cx="506552" cy="392993"/>
              </a:xfrm>
              <a:prstGeom prst="rect">
                <a:avLst/>
              </a:prstGeom>
              <a:solidFill>
                <a:schemeClr val="bg1"/>
              </a:solidFill>
            </p:spPr>
            <p:txBody>
              <a:bodyPr wrap="square">
                <a:spAutoFit/>
              </a:bodyPr>
              <a:lstStyle/>
              <a:p>
                <a:pPr algn="ctr"/>
                <a14:m>
                  <m:oMath xmlns:m="http://schemas.openxmlformats.org/officeDocument/2006/math">
                    <m:sSub>
                      <m:sSubPr>
                        <m:ctrlPr>
                          <a:rPr lang="en-US" sz="2000" i="1" smtClean="0">
                            <a:latin typeface="Cambria Math" panose="02040503050406030204" pitchFamily="18" charset="0"/>
                          </a:rPr>
                        </m:ctrlPr>
                      </m:sSubPr>
                      <m:e>
                        <m:r>
                          <a:rPr lang="en-US" sz="2000" i="1" smtClean="0">
                            <a:latin typeface="Cambria Math" panose="02040503050406030204" pitchFamily="18" charset="0"/>
                            <a:ea typeface="Cambria Math" panose="02040503050406030204" pitchFamily="18" charset="0"/>
                          </a:rPr>
                          <m:t>𝜈</m:t>
                        </m:r>
                      </m:e>
                      <m:sub>
                        <m:r>
                          <a:rPr lang="en-US" sz="2000" b="0" i="1" smtClean="0">
                            <a:latin typeface="Cambria Math" panose="02040503050406030204" pitchFamily="18" charset="0"/>
                          </a:rPr>
                          <m:t>𝑥</m:t>
                        </m:r>
                      </m:sub>
                    </m:sSub>
                  </m:oMath>
                </a14:m>
                <a:r>
                  <a:rPr lang="en-US" dirty="0"/>
                  <a:t> </a:t>
                </a:r>
              </a:p>
            </p:txBody>
          </p:sp>
        </mc:Choice>
        <mc:Fallback xmlns="">
          <p:sp>
            <p:nvSpPr>
              <p:cNvPr id="8" name="TextBox 7">
                <a:extLst>
                  <a:ext uri="{FF2B5EF4-FFF2-40B4-BE49-F238E27FC236}">
                    <a16:creationId xmlns:a16="http://schemas.microsoft.com/office/drawing/2014/main" id="{5959EC3E-F34D-9167-8944-FE5BE582E0DD}"/>
                  </a:ext>
                </a:extLst>
              </p:cNvPr>
              <p:cNvSpPr txBox="1">
                <a:spLocks noRot="1" noChangeAspect="1" noMove="1" noResize="1" noEditPoints="1" noAdjustHandles="1" noChangeArrowheads="1" noChangeShapeType="1" noTextEdit="1"/>
              </p:cNvSpPr>
              <p:nvPr/>
            </p:nvSpPr>
            <p:spPr>
              <a:xfrm>
                <a:off x="2239597" y="2408251"/>
                <a:ext cx="506552" cy="392993"/>
              </a:xfrm>
              <a:prstGeom prst="rect">
                <a:avLst/>
              </a:prstGeom>
              <a:blipFill>
                <a:blip r:embed="rId2"/>
                <a:stretch>
                  <a:fillRect/>
                </a:stretch>
              </a:blipFill>
            </p:spPr>
            <p:txBody>
              <a:bodyPr/>
              <a:lstStyle/>
              <a:p>
                <a:r>
                  <a:rPr lang="en-US">
                    <a:noFill/>
                  </a:rPr>
                  <a:t> </a:t>
                </a:r>
              </a:p>
            </p:txBody>
          </p:sp>
        </mc:Fallback>
      </mc:AlternateContent>
      <p:sp>
        <p:nvSpPr>
          <p:cNvPr id="2" name="Title 1">
            <a:extLst>
              <a:ext uri="{FF2B5EF4-FFF2-40B4-BE49-F238E27FC236}">
                <a16:creationId xmlns:a16="http://schemas.microsoft.com/office/drawing/2014/main" id="{7053B968-3BD2-BC0B-1089-43959C2EC035}"/>
              </a:ext>
            </a:extLst>
          </p:cNvPr>
          <p:cNvSpPr>
            <a:spLocks noGrp="1"/>
          </p:cNvSpPr>
          <p:nvPr>
            <p:ph type="title"/>
          </p:nvPr>
        </p:nvSpPr>
        <p:spPr/>
        <p:txBody>
          <a:bodyPr/>
          <a:lstStyle/>
          <a:p>
            <a:r>
              <a:rPr lang="en-US" dirty="0"/>
              <a:t>Curly H</a:t>
            </a:r>
          </a:p>
        </p:txBody>
      </p:sp>
      <p:sp>
        <p:nvSpPr>
          <p:cNvPr id="5" name="Slide Number Placeholder 4">
            <a:extLst>
              <a:ext uri="{FF2B5EF4-FFF2-40B4-BE49-F238E27FC236}">
                <a16:creationId xmlns:a16="http://schemas.microsoft.com/office/drawing/2014/main" id="{C661173F-BFED-E773-82ED-FB6C53FCAE34}"/>
              </a:ext>
            </a:extLst>
          </p:cNvPr>
          <p:cNvSpPr>
            <a:spLocks noGrp="1"/>
          </p:cNvSpPr>
          <p:nvPr>
            <p:ph type="sldNum" sz="quarter" idx="11"/>
          </p:nvPr>
        </p:nvSpPr>
        <p:spPr/>
        <p:txBody>
          <a:bodyPr/>
          <a:lstStyle/>
          <a:p>
            <a:fld id="{836BED9B-8943-2D4F-B1F2-FF4B467302D8}" type="slidenum">
              <a:rPr lang="en-US" smtClean="0"/>
              <a:t>47</a:t>
            </a:fld>
            <a:endParaRPr lang="en-US"/>
          </a:p>
        </p:txBody>
      </p:sp>
      <p:sp>
        <p:nvSpPr>
          <p:cNvPr id="3" name="Content Placeholder 2">
            <a:extLst>
              <a:ext uri="{FF2B5EF4-FFF2-40B4-BE49-F238E27FC236}">
                <a16:creationId xmlns:a16="http://schemas.microsoft.com/office/drawing/2014/main" id="{321593EB-FD8C-490E-077D-502DF6375B70}"/>
              </a:ext>
            </a:extLst>
          </p:cNvPr>
          <p:cNvSpPr>
            <a:spLocks noGrp="1"/>
          </p:cNvSpPr>
          <p:nvPr>
            <p:ph sz="quarter" idx="12"/>
          </p:nvPr>
        </p:nvSpPr>
        <p:spPr>
          <a:xfrm>
            <a:off x="279405" y="847728"/>
            <a:ext cx="11781660" cy="5547096"/>
          </a:xfrm>
        </p:spPr>
        <p:txBody>
          <a:bodyPr>
            <a:normAutofit/>
          </a:bodyPr>
          <a:lstStyle/>
          <a:p>
            <a:endParaRPr lang="en-US" dirty="0"/>
          </a:p>
          <a:p>
            <a:endParaRPr lang="en-US" dirty="0"/>
          </a:p>
          <a:p>
            <a:endParaRPr lang="en-US" dirty="0"/>
          </a:p>
          <a:p>
            <a:endParaRPr lang="en-US" dirty="0"/>
          </a:p>
          <a:p>
            <a:endParaRPr lang="en-US" dirty="0"/>
          </a:p>
          <a:p>
            <a:endParaRPr lang="en-US" dirty="0"/>
          </a:p>
          <a:p>
            <a:pPr marL="0" indent="0">
              <a:buNone/>
            </a:pPr>
            <a:endParaRPr lang="en-US" dirty="0"/>
          </a:p>
          <a:p>
            <a:r>
              <a:rPr lang="en-US" dirty="0"/>
              <a:t>For the Ghost Collider, adopt the PETRA IV value: </a:t>
            </a:r>
            <a:r>
              <a:rPr lang="en-US" b="1" dirty="0">
                <a:highlight>
                  <a:srgbClr val="00FF00"/>
                </a:highlight>
                <a:latin typeface="Snell Roundhand" panose="02000603080000090004" pitchFamily="2" charset="77"/>
              </a:rPr>
              <a:t>H  </a:t>
            </a:r>
            <a:r>
              <a:rPr lang="en-US" dirty="0">
                <a:highlight>
                  <a:srgbClr val="00FF00"/>
                </a:highlight>
              </a:rPr>
              <a:t>=</a:t>
            </a:r>
            <a:r>
              <a:rPr lang="en-US" b="1" dirty="0">
                <a:highlight>
                  <a:srgbClr val="00FF00"/>
                </a:highlight>
                <a:latin typeface="Snell Roundhand" panose="02000603080000090004" pitchFamily="2" charset="77"/>
              </a:rPr>
              <a:t> </a:t>
            </a:r>
            <a:r>
              <a:rPr lang="en-US" dirty="0">
                <a:highlight>
                  <a:srgbClr val="00FF00"/>
                </a:highlight>
                <a:latin typeface="+mj-lt"/>
              </a:rPr>
              <a:t>3.3 x 10</a:t>
            </a:r>
            <a:r>
              <a:rPr lang="en-US" baseline="30000" dirty="0">
                <a:highlight>
                  <a:srgbClr val="00FF00"/>
                </a:highlight>
                <a:latin typeface="+mj-lt"/>
              </a:rPr>
              <a:t>-5 </a:t>
            </a:r>
          </a:p>
          <a:p>
            <a:r>
              <a:rPr lang="en-US" dirty="0">
                <a:latin typeface="+mj-lt"/>
              </a:rPr>
              <a:t>This value of      is the lowest that has been fully validated </a:t>
            </a:r>
          </a:p>
          <a:p>
            <a:r>
              <a:rPr lang="en-US" dirty="0">
                <a:latin typeface="+mj-lt"/>
              </a:rPr>
              <a:t>A detailed design of the Ghost Collider damping ring should be carried out to validate this choice – or even improve upon it</a:t>
            </a:r>
          </a:p>
          <a:p>
            <a:r>
              <a:rPr lang="en-US" dirty="0">
                <a:latin typeface="+mj-lt"/>
              </a:rPr>
              <a:t>Lowering the value of       improves the luminosity </a:t>
            </a:r>
          </a:p>
        </p:txBody>
      </p:sp>
      <p:sp>
        <p:nvSpPr>
          <p:cNvPr id="7" name="Footer Placeholder 6">
            <a:extLst>
              <a:ext uri="{FF2B5EF4-FFF2-40B4-BE49-F238E27FC236}">
                <a16:creationId xmlns:a16="http://schemas.microsoft.com/office/drawing/2014/main" id="{A62E5247-CF6E-8A20-34AB-C886A504637E}"/>
              </a:ext>
            </a:extLst>
          </p:cNvPr>
          <p:cNvSpPr>
            <a:spLocks noGrp="1"/>
          </p:cNvSpPr>
          <p:nvPr>
            <p:ph type="ftr" sz="quarter" idx="3"/>
          </p:nvPr>
        </p:nvSpPr>
        <p:spPr/>
        <p:txBody>
          <a:bodyPr/>
          <a:lstStyle/>
          <a:p>
            <a:r>
              <a:rPr lang="en-US"/>
              <a:t>Ghost Collider May 2025</a:t>
            </a:r>
            <a:endParaRPr lang="en-US" dirty="0"/>
          </a:p>
        </p:txBody>
      </p:sp>
      <p:graphicFrame>
        <p:nvGraphicFramePr>
          <p:cNvPr id="13" name="Table 12">
            <a:extLst>
              <a:ext uri="{FF2B5EF4-FFF2-40B4-BE49-F238E27FC236}">
                <a16:creationId xmlns:a16="http://schemas.microsoft.com/office/drawing/2014/main" id="{D66509AA-EE7F-2ACC-751F-88582E0D84E9}"/>
              </a:ext>
            </a:extLst>
          </p:cNvPr>
          <p:cNvGraphicFramePr>
            <a:graphicFrameLocks noGrp="1"/>
          </p:cNvGraphicFramePr>
          <p:nvPr>
            <p:extLst>
              <p:ext uri="{D42A27DB-BD31-4B8C-83A1-F6EECF244321}">
                <p14:modId xmlns:p14="http://schemas.microsoft.com/office/powerpoint/2010/main" val="2371825097"/>
              </p:ext>
            </p:extLst>
          </p:nvPr>
        </p:nvGraphicFramePr>
        <p:xfrm>
          <a:off x="279409" y="1055958"/>
          <a:ext cx="11645896" cy="2133600"/>
        </p:xfrm>
        <a:graphic>
          <a:graphicData uri="http://schemas.openxmlformats.org/drawingml/2006/table">
            <a:tbl>
              <a:tblPr/>
              <a:tblGrid>
                <a:gridCol w="1455737">
                  <a:extLst>
                    <a:ext uri="{9D8B030D-6E8A-4147-A177-3AD203B41FA5}">
                      <a16:colId xmlns:a16="http://schemas.microsoft.com/office/drawing/2014/main" val="2789397703"/>
                    </a:ext>
                  </a:extLst>
                </a:gridCol>
                <a:gridCol w="1455737">
                  <a:extLst>
                    <a:ext uri="{9D8B030D-6E8A-4147-A177-3AD203B41FA5}">
                      <a16:colId xmlns:a16="http://schemas.microsoft.com/office/drawing/2014/main" val="530474797"/>
                    </a:ext>
                  </a:extLst>
                </a:gridCol>
                <a:gridCol w="1455737">
                  <a:extLst>
                    <a:ext uri="{9D8B030D-6E8A-4147-A177-3AD203B41FA5}">
                      <a16:colId xmlns:a16="http://schemas.microsoft.com/office/drawing/2014/main" val="4206309364"/>
                    </a:ext>
                  </a:extLst>
                </a:gridCol>
                <a:gridCol w="1455737">
                  <a:extLst>
                    <a:ext uri="{9D8B030D-6E8A-4147-A177-3AD203B41FA5}">
                      <a16:colId xmlns:a16="http://schemas.microsoft.com/office/drawing/2014/main" val="2396115037"/>
                    </a:ext>
                  </a:extLst>
                </a:gridCol>
                <a:gridCol w="1455737">
                  <a:extLst>
                    <a:ext uri="{9D8B030D-6E8A-4147-A177-3AD203B41FA5}">
                      <a16:colId xmlns:a16="http://schemas.microsoft.com/office/drawing/2014/main" val="2839093741"/>
                    </a:ext>
                  </a:extLst>
                </a:gridCol>
                <a:gridCol w="1455737">
                  <a:extLst>
                    <a:ext uri="{9D8B030D-6E8A-4147-A177-3AD203B41FA5}">
                      <a16:colId xmlns:a16="http://schemas.microsoft.com/office/drawing/2014/main" val="3582957911"/>
                    </a:ext>
                  </a:extLst>
                </a:gridCol>
                <a:gridCol w="1455737">
                  <a:extLst>
                    <a:ext uri="{9D8B030D-6E8A-4147-A177-3AD203B41FA5}">
                      <a16:colId xmlns:a16="http://schemas.microsoft.com/office/drawing/2014/main" val="3222222065"/>
                    </a:ext>
                  </a:extLst>
                </a:gridCol>
                <a:gridCol w="1455737">
                  <a:extLst>
                    <a:ext uri="{9D8B030D-6E8A-4147-A177-3AD203B41FA5}">
                      <a16:colId xmlns:a16="http://schemas.microsoft.com/office/drawing/2014/main" val="1558716223"/>
                    </a:ext>
                  </a:extLst>
                </a:gridCol>
              </a:tblGrid>
              <a:tr h="411734">
                <a:tc>
                  <a:txBody>
                    <a:bodyPr/>
                    <a:lstStyle/>
                    <a:p>
                      <a:pPr algn="ctr">
                        <a:buNone/>
                      </a:pPr>
                      <a:br>
                        <a:rPr lang="en-US" sz="1400">
                          <a:effectLst/>
                          <a:latin typeface="Calibri" panose="020F0502020204030204" pitchFamily="34" charset="0"/>
                        </a:rPr>
                      </a:br>
                      <a:endParaRPr lang="en-US" sz="1400">
                        <a:effectLst/>
                        <a:latin typeface="Calibri" panose="020F0502020204030204" pitchFamily="34" charset="0"/>
                      </a:endParaRPr>
                    </a:p>
                  </a:txBody>
                  <a:tcPr marL="47625" marR="47625" marT="0" marB="0" anchor="ctr">
                    <a:lnL w="14288"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14288"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tc>
                  <a:txBody>
                    <a:bodyPr/>
                    <a:lstStyle/>
                    <a:p>
                      <a:pPr algn="ctr">
                        <a:buNone/>
                      </a:pPr>
                      <a:br>
                        <a:rPr lang="en-US" sz="1400">
                          <a:effectLst/>
                          <a:latin typeface="Calibri" panose="020F0502020204030204" pitchFamily="34" charset="0"/>
                        </a:rPr>
                      </a:br>
                      <a:endParaRPr lang="en-US" sz="1400">
                        <a:effectLst/>
                        <a:latin typeface="Calibri" panose="020F0502020204030204" pitchFamily="34" charset="0"/>
                      </a:endParaRPr>
                    </a:p>
                  </a:txBody>
                  <a:tcPr marL="47625" marR="47625" marT="0" marB="0"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14288"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tc>
                  <a:txBody>
                    <a:bodyPr/>
                    <a:lstStyle/>
                    <a:p>
                      <a:pPr algn="ctr">
                        <a:buNone/>
                      </a:pPr>
                      <a:r>
                        <a:rPr lang="en-US" sz="1400">
                          <a:effectLst/>
                          <a:latin typeface="Calibri" panose="020F0502020204030204" pitchFamily="34" charset="0"/>
                        </a:rPr>
                        <a:t>LEP 1</a:t>
                      </a:r>
                    </a:p>
                  </a:txBody>
                  <a:tcPr marL="47625" marR="47625" marT="0" marB="0"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14288"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tc>
                  <a:txBody>
                    <a:bodyPr/>
                    <a:lstStyle/>
                    <a:p>
                      <a:pPr algn="ctr">
                        <a:buNone/>
                      </a:pPr>
                      <a:r>
                        <a:rPr lang="en-US" sz="1400">
                          <a:effectLst/>
                          <a:latin typeface="Calibri" panose="020F0502020204030204" pitchFamily="34" charset="0"/>
                        </a:rPr>
                        <a:t>LEP 2</a:t>
                      </a:r>
                    </a:p>
                  </a:txBody>
                  <a:tcPr marL="47625" marR="47625" marT="0" marB="0"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14288"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tc>
                  <a:txBody>
                    <a:bodyPr/>
                    <a:lstStyle/>
                    <a:p>
                      <a:pPr algn="ctr">
                        <a:buNone/>
                      </a:pPr>
                      <a:r>
                        <a:rPr lang="en-US" sz="1400">
                          <a:effectLst/>
                          <a:latin typeface="Calibri" panose="020F0502020204030204" pitchFamily="34" charset="0"/>
                        </a:rPr>
                        <a:t>MAX IV</a:t>
                      </a:r>
                    </a:p>
                  </a:txBody>
                  <a:tcPr marL="47625" marR="47625" marT="0" marB="0"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14288"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tc>
                  <a:txBody>
                    <a:bodyPr/>
                    <a:lstStyle/>
                    <a:p>
                      <a:pPr algn="ctr">
                        <a:buNone/>
                      </a:pPr>
                      <a:r>
                        <a:rPr lang="en-US" sz="1400">
                          <a:effectLst/>
                          <a:latin typeface="Calibri" panose="020F0502020204030204" pitchFamily="34" charset="0"/>
                        </a:rPr>
                        <a:t>ESRF</a:t>
                      </a:r>
                    </a:p>
                  </a:txBody>
                  <a:tcPr marL="47625" marR="47625" marT="0" marB="0"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14288"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tc>
                  <a:txBody>
                    <a:bodyPr/>
                    <a:lstStyle/>
                    <a:p>
                      <a:pPr algn="ctr">
                        <a:buNone/>
                      </a:pPr>
                      <a:r>
                        <a:rPr lang="en-US" sz="1400">
                          <a:effectLst/>
                          <a:latin typeface="Calibri" panose="020F0502020204030204" pitchFamily="34" charset="0"/>
                        </a:rPr>
                        <a:t>APS-U</a:t>
                      </a:r>
                    </a:p>
                  </a:txBody>
                  <a:tcPr marL="47625" marR="47625" marT="0" marB="0"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14288"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tc>
                  <a:txBody>
                    <a:bodyPr/>
                    <a:lstStyle/>
                    <a:p>
                      <a:pPr algn="ctr">
                        <a:buNone/>
                      </a:pPr>
                      <a:r>
                        <a:rPr lang="en-US" sz="1400">
                          <a:effectLst/>
                          <a:latin typeface="Calibri" panose="020F0502020204030204" pitchFamily="34" charset="0"/>
                        </a:rPr>
                        <a:t>PETRA IV</a:t>
                      </a:r>
                    </a:p>
                  </a:txBody>
                  <a:tcPr marL="47625" marR="47625" marT="0" marB="0" anchor="ctr">
                    <a:lnL w="7620" cap="flat" cmpd="sng" algn="ctr">
                      <a:solidFill>
                        <a:srgbClr val="000000"/>
                      </a:solidFill>
                      <a:prstDash val="solid"/>
                      <a:round/>
                      <a:headEnd type="none" w="med" len="med"/>
                      <a:tailEnd type="none" w="med" len="med"/>
                    </a:lnL>
                    <a:lnR w="14288" cap="flat" cmpd="sng" algn="ctr">
                      <a:solidFill>
                        <a:srgbClr val="000000"/>
                      </a:solidFill>
                      <a:prstDash val="solid"/>
                      <a:round/>
                      <a:headEnd type="none" w="med" len="med"/>
                      <a:tailEnd type="none" w="med" len="med"/>
                    </a:lnR>
                    <a:lnT w="14288"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05219481"/>
                  </a:ext>
                </a:extLst>
              </a:tr>
              <a:tr h="411734">
                <a:tc>
                  <a:txBody>
                    <a:bodyPr/>
                    <a:lstStyle/>
                    <a:p>
                      <a:pPr algn="ctr">
                        <a:buNone/>
                      </a:pPr>
                      <a:r>
                        <a:rPr lang="en-US" sz="1400">
                          <a:effectLst/>
                          <a:latin typeface="Calibri" panose="020F0502020204030204" pitchFamily="34" charset="0"/>
                        </a:rPr>
                        <a:t>Momentum Compaction Factor</a:t>
                      </a:r>
                    </a:p>
                  </a:txBody>
                  <a:tcPr marL="47625" marR="47625" marT="0" marB="0" anchor="ctr">
                    <a:lnL w="14288"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tc>
                  <a:txBody>
                    <a:bodyPr/>
                    <a:lstStyle/>
                    <a:p>
                      <a:pPr algn="ctr">
                        <a:buNone/>
                      </a:pPr>
                      <a:r>
                        <a:rPr lang="el-GR" sz="1400">
                          <a:effectLst/>
                          <a:latin typeface="Calibri" panose="020F0502020204030204" pitchFamily="34" charset="0"/>
                        </a:rPr>
                        <a:t>α</a:t>
                      </a:r>
                    </a:p>
                  </a:txBody>
                  <a:tcPr marL="47625" marR="47625" marT="0" marB="0"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tc>
                  <a:txBody>
                    <a:bodyPr/>
                    <a:lstStyle/>
                    <a:p>
                      <a:pPr algn="ctr">
                        <a:buNone/>
                      </a:pPr>
                      <a:r>
                        <a:rPr lang="en-US" sz="1400">
                          <a:effectLst/>
                          <a:latin typeface="Calibri" panose="020F0502020204030204" pitchFamily="34" charset="0"/>
                        </a:rPr>
                        <a:t>3.87E-04</a:t>
                      </a:r>
                    </a:p>
                  </a:txBody>
                  <a:tcPr marL="47625" marR="47625" marT="0" marB="0"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tc>
                  <a:txBody>
                    <a:bodyPr/>
                    <a:lstStyle/>
                    <a:p>
                      <a:pPr algn="ctr">
                        <a:buNone/>
                      </a:pPr>
                      <a:r>
                        <a:rPr lang="en-US" sz="1400">
                          <a:effectLst/>
                          <a:latin typeface="Calibri" panose="020F0502020204030204" pitchFamily="34" charset="0"/>
                        </a:rPr>
                        <a:t>1.40E-04</a:t>
                      </a:r>
                    </a:p>
                  </a:txBody>
                  <a:tcPr marL="47625" marR="47625" marT="0" marB="0"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tc>
                  <a:txBody>
                    <a:bodyPr/>
                    <a:lstStyle/>
                    <a:p>
                      <a:pPr algn="ctr">
                        <a:buNone/>
                      </a:pPr>
                      <a:r>
                        <a:rPr lang="en-US" sz="1400">
                          <a:effectLst/>
                          <a:latin typeface="Calibri" panose="020F0502020204030204" pitchFamily="34" charset="0"/>
                        </a:rPr>
                        <a:t>3.00E-04</a:t>
                      </a:r>
                    </a:p>
                  </a:txBody>
                  <a:tcPr marL="47625" marR="47625" marT="0" marB="0"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tc>
                  <a:txBody>
                    <a:bodyPr/>
                    <a:lstStyle/>
                    <a:p>
                      <a:pPr algn="ctr">
                        <a:buNone/>
                      </a:pPr>
                      <a:r>
                        <a:rPr lang="en-US" sz="1400">
                          <a:effectLst/>
                          <a:latin typeface="Calibri" panose="020F0502020204030204" pitchFamily="34" charset="0"/>
                        </a:rPr>
                        <a:t>8.50E-05</a:t>
                      </a:r>
                    </a:p>
                  </a:txBody>
                  <a:tcPr marL="47625" marR="47625" marT="0" marB="0"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tc>
                  <a:txBody>
                    <a:bodyPr/>
                    <a:lstStyle/>
                    <a:p>
                      <a:pPr algn="ctr">
                        <a:buNone/>
                      </a:pPr>
                      <a:r>
                        <a:rPr lang="en-US" sz="1400">
                          <a:effectLst/>
                          <a:latin typeface="Calibri" panose="020F0502020204030204" pitchFamily="34" charset="0"/>
                        </a:rPr>
                        <a:t>3.80E-05</a:t>
                      </a:r>
                    </a:p>
                  </a:txBody>
                  <a:tcPr marL="47625" marR="47625" marT="0" marB="0"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tc>
                  <a:txBody>
                    <a:bodyPr/>
                    <a:lstStyle/>
                    <a:p>
                      <a:pPr algn="ctr">
                        <a:buNone/>
                      </a:pPr>
                      <a:r>
                        <a:rPr lang="en-US" sz="1400">
                          <a:effectLst/>
                          <a:latin typeface="Calibri" panose="020F0502020204030204" pitchFamily="34" charset="0"/>
                        </a:rPr>
                        <a:t>1.49E-05</a:t>
                      </a:r>
                    </a:p>
                  </a:txBody>
                  <a:tcPr marL="47625" marR="47625" marT="0" marB="0" anchor="ctr">
                    <a:lnL w="7620" cap="flat" cmpd="sng" algn="ctr">
                      <a:solidFill>
                        <a:srgbClr val="000000"/>
                      </a:solidFill>
                      <a:prstDash val="solid"/>
                      <a:round/>
                      <a:headEnd type="none" w="med" len="med"/>
                      <a:tailEnd type="none" w="med" len="med"/>
                    </a:lnL>
                    <a:lnR w="14288"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57734980"/>
                  </a:ext>
                </a:extLst>
              </a:tr>
              <a:tr h="205867">
                <a:tc>
                  <a:txBody>
                    <a:bodyPr/>
                    <a:lstStyle/>
                    <a:p>
                      <a:pPr algn="ctr">
                        <a:buNone/>
                      </a:pPr>
                      <a:r>
                        <a:rPr lang="en-US" sz="1400">
                          <a:effectLst/>
                          <a:latin typeface="Calibri" panose="020F0502020204030204" pitchFamily="34" charset="0"/>
                        </a:rPr>
                        <a:t>Circumference</a:t>
                      </a:r>
                    </a:p>
                  </a:txBody>
                  <a:tcPr marL="47625" marR="47625" marT="0" marB="0" anchor="ctr">
                    <a:lnL w="14288"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tc>
                  <a:txBody>
                    <a:bodyPr/>
                    <a:lstStyle/>
                    <a:p>
                      <a:pPr algn="ctr">
                        <a:buNone/>
                      </a:pPr>
                      <a:r>
                        <a:rPr lang="en-US" sz="1400">
                          <a:effectLst/>
                          <a:latin typeface="Calibri" panose="020F0502020204030204" pitchFamily="34" charset="0"/>
                        </a:rPr>
                        <a:t>C</a:t>
                      </a:r>
                    </a:p>
                  </a:txBody>
                  <a:tcPr marL="47625" marR="47625" marT="0" marB="0"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tc>
                  <a:txBody>
                    <a:bodyPr/>
                    <a:lstStyle/>
                    <a:p>
                      <a:pPr algn="ctr">
                        <a:buNone/>
                      </a:pPr>
                      <a:r>
                        <a:rPr lang="en-US" sz="1400">
                          <a:effectLst/>
                          <a:latin typeface="Calibri" panose="020F0502020204030204" pitchFamily="34" charset="0"/>
                        </a:rPr>
                        <a:t>26658.9</a:t>
                      </a:r>
                    </a:p>
                  </a:txBody>
                  <a:tcPr marL="47625" marR="47625" marT="0" marB="0"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tc>
                  <a:txBody>
                    <a:bodyPr/>
                    <a:lstStyle/>
                    <a:p>
                      <a:pPr algn="ctr">
                        <a:buNone/>
                      </a:pPr>
                      <a:r>
                        <a:rPr lang="en-US" sz="1400">
                          <a:effectLst/>
                          <a:latin typeface="Calibri" panose="020F0502020204030204" pitchFamily="34" charset="0"/>
                        </a:rPr>
                        <a:t>26659.9</a:t>
                      </a:r>
                    </a:p>
                  </a:txBody>
                  <a:tcPr marL="47625" marR="47625" marT="0" marB="0"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tc>
                  <a:txBody>
                    <a:bodyPr/>
                    <a:lstStyle/>
                    <a:p>
                      <a:pPr algn="ctr">
                        <a:buNone/>
                      </a:pPr>
                      <a:r>
                        <a:rPr lang="en-US" sz="1400">
                          <a:effectLst/>
                          <a:latin typeface="Calibri" panose="020F0502020204030204" pitchFamily="34" charset="0"/>
                        </a:rPr>
                        <a:t>528</a:t>
                      </a:r>
                    </a:p>
                  </a:txBody>
                  <a:tcPr marL="47625" marR="47625" marT="0" marB="0"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tc>
                  <a:txBody>
                    <a:bodyPr/>
                    <a:lstStyle/>
                    <a:p>
                      <a:pPr algn="ctr">
                        <a:buNone/>
                      </a:pPr>
                      <a:r>
                        <a:rPr lang="en-US" sz="1400">
                          <a:effectLst/>
                          <a:latin typeface="Calibri" panose="020F0502020204030204" pitchFamily="34" charset="0"/>
                        </a:rPr>
                        <a:t>843.977</a:t>
                      </a:r>
                    </a:p>
                  </a:txBody>
                  <a:tcPr marL="47625" marR="47625" marT="0" marB="0"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tc>
                  <a:txBody>
                    <a:bodyPr/>
                    <a:lstStyle/>
                    <a:p>
                      <a:pPr algn="ctr">
                        <a:buNone/>
                      </a:pPr>
                      <a:r>
                        <a:rPr lang="en-US" sz="1400">
                          <a:effectLst/>
                          <a:latin typeface="Calibri" panose="020F0502020204030204" pitchFamily="34" charset="0"/>
                        </a:rPr>
                        <a:t>1103.98</a:t>
                      </a:r>
                    </a:p>
                  </a:txBody>
                  <a:tcPr marL="47625" marR="47625" marT="0" marB="0"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tc>
                  <a:txBody>
                    <a:bodyPr/>
                    <a:lstStyle/>
                    <a:p>
                      <a:pPr algn="ctr">
                        <a:buNone/>
                      </a:pPr>
                      <a:r>
                        <a:rPr lang="en-US" sz="1400">
                          <a:effectLst/>
                          <a:latin typeface="Calibri" panose="020F0502020204030204" pitchFamily="34" charset="0"/>
                        </a:rPr>
                        <a:t>2304</a:t>
                      </a:r>
                    </a:p>
                  </a:txBody>
                  <a:tcPr marL="47625" marR="47625" marT="0" marB="0" anchor="ctr">
                    <a:lnL w="7620" cap="flat" cmpd="sng" algn="ctr">
                      <a:solidFill>
                        <a:srgbClr val="000000"/>
                      </a:solidFill>
                      <a:prstDash val="solid"/>
                      <a:round/>
                      <a:headEnd type="none" w="med" len="med"/>
                      <a:tailEnd type="none" w="med" len="med"/>
                    </a:lnL>
                    <a:lnR w="14288"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85240970"/>
                  </a:ext>
                </a:extLst>
              </a:tr>
              <a:tr h="205867">
                <a:tc>
                  <a:txBody>
                    <a:bodyPr/>
                    <a:lstStyle/>
                    <a:p>
                      <a:pPr algn="ctr">
                        <a:buNone/>
                      </a:pPr>
                      <a:r>
                        <a:rPr lang="en-US" sz="1400">
                          <a:effectLst/>
                          <a:latin typeface="Calibri" panose="020F0502020204030204" pitchFamily="34" charset="0"/>
                        </a:rPr>
                        <a:t>Average Radius</a:t>
                      </a:r>
                    </a:p>
                  </a:txBody>
                  <a:tcPr marL="47625" marR="47625" marT="0" marB="0" anchor="ctr">
                    <a:lnL w="14288"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tc>
                  <a:txBody>
                    <a:bodyPr/>
                    <a:lstStyle/>
                    <a:p>
                      <a:pPr algn="ctr">
                        <a:buNone/>
                      </a:pPr>
                      <a:r>
                        <a:rPr lang="en-US" sz="1400">
                          <a:effectLst/>
                          <a:latin typeface="Calibri" panose="020F0502020204030204" pitchFamily="34" charset="0"/>
                        </a:rPr>
                        <a:t>R</a:t>
                      </a:r>
                    </a:p>
                  </a:txBody>
                  <a:tcPr marL="47625" marR="47625" marT="0" marB="0"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tc>
                  <a:txBody>
                    <a:bodyPr/>
                    <a:lstStyle/>
                    <a:p>
                      <a:pPr algn="ctr">
                        <a:buNone/>
                      </a:pPr>
                      <a:r>
                        <a:rPr lang="en-US" sz="1400">
                          <a:effectLst/>
                          <a:latin typeface="Calibri" panose="020F0502020204030204" pitchFamily="34" charset="0"/>
                        </a:rPr>
                        <a:t>4242.90</a:t>
                      </a:r>
                    </a:p>
                  </a:txBody>
                  <a:tcPr marL="47625" marR="47625" marT="0" marB="0"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tc>
                  <a:txBody>
                    <a:bodyPr/>
                    <a:lstStyle/>
                    <a:p>
                      <a:pPr algn="ctr">
                        <a:buNone/>
                      </a:pPr>
                      <a:r>
                        <a:rPr lang="en-US" sz="1400">
                          <a:effectLst/>
                          <a:latin typeface="Calibri" panose="020F0502020204030204" pitchFamily="34" charset="0"/>
                        </a:rPr>
                        <a:t>4243.05</a:t>
                      </a:r>
                    </a:p>
                  </a:txBody>
                  <a:tcPr marL="47625" marR="47625" marT="0" marB="0"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tc>
                  <a:txBody>
                    <a:bodyPr/>
                    <a:lstStyle/>
                    <a:p>
                      <a:pPr algn="ctr">
                        <a:buNone/>
                      </a:pPr>
                      <a:r>
                        <a:rPr lang="en-US" sz="1400">
                          <a:effectLst/>
                          <a:latin typeface="Calibri" panose="020F0502020204030204" pitchFamily="34" charset="0"/>
                        </a:rPr>
                        <a:t>84.03</a:t>
                      </a:r>
                    </a:p>
                  </a:txBody>
                  <a:tcPr marL="47625" marR="47625" marT="0" marB="0"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tc>
                  <a:txBody>
                    <a:bodyPr/>
                    <a:lstStyle/>
                    <a:p>
                      <a:pPr algn="ctr">
                        <a:buNone/>
                      </a:pPr>
                      <a:r>
                        <a:rPr lang="en-US" sz="1400">
                          <a:effectLst/>
                          <a:latin typeface="Calibri" panose="020F0502020204030204" pitchFamily="34" charset="0"/>
                        </a:rPr>
                        <a:t>134.32</a:t>
                      </a:r>
                    </a:p>
                  </a:txBody>
                  <a:tcPr marL="47625" marR="47625" marT="0" marB="0"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tc>
                  <a:txBody>
                    <a:bodyPr/>
                    <a:lstStyle/>
                    <a:p>
                      <a:pPr algn="ctr">
                        <a:buNone/>
                      </a:pPr>
                      <a:r>
                        <a:rPr lang="en-US" sz="1400">
                          <a:effectLst/>
                          <a:latin typeface="Calibri" panose="020F0502020204030204" pitchFamily="34" charset="0"/>
                        </a:rPr>
                        <a:t>175.70</a:t>
                      </a:r>
                    </a:p>
                  </a:txBody>
                  <a:tcPr marL="47625" marR="47625" marT="0" marB="0"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tc>
                  <a:txBody>
                    <a:bodyPr/>
                    <a:lstStyle/>
                    <a:p>
                      <a:pPr algn="ctr">
                        <a:buNone/>
                      </a:pPr>
                      <a:r>
                        <a:rPr lang="en-US" sz="1400">
                          <a:effectLst/>
                          <a:latin typeface="Calibri" panose="020F0502020204030204" pitchFamily="34" charset="0"/>
                        </a:rPr>
                        <a:t>367</a:t>
                      </a:r>
                    </a:p>
                  </a:txBody>
                  <a:tcPr marL="47625" marR="47625" marT="0" marB="0" anchor="ctr">
                    <a:lnL w="7620" cap="flat" cmpd="sng" algn="ctr">
                      <a:solidFill>
                        <a:srgbClr val="000000"/>
                      </a:solidFill>
                      <a:prstDash val="solid"/>
                      <a:round/>
                      <a:headEnd type="none" w="med" len="med"/>
                      <a:tailEnd type="none" w="med" len="med"/>
                    </a:lnL>
                    <a:lnR w="14288"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92483229"/>
                  </a:ext>
                </a:extLst>
              </a:tr>
              <a:tr h="205867">
                <a:tc>
                  <a:txBody>
                    <a:bodyPr/>
                    <a:lstStyle/>
                    <a:p>
                      <a:pPr algn="ctr">
                        <a:buNone/>
                      </a:pPr>
                      <a:r>
                        <a:rPr lang="en-US" sz="1400">
                          <a:effectLst/>
                          <a:latin typeface="Calibri" panose="020F0502020204030204" pitchFamily="34" charset="0"/>
                        </a:rPr>
                        <a:t>Horizontal Tune</a:t>
                      </a:r>
                    </a:p>
                  </a:txBody>
                  <a:tcPr marL="47625" marR="47625" marT="0" marB="0" anchor="ctr">
                    <a:lnL w="14288"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tc>
                  <a:txBody>
                    <a:bodyPr/>
                    <a:lstStyle/>
                    <a:p>
                      <a:pPr algn="ctr">
                        <a:buNone/>
                      </a:pPr>
                      <a:endParaRPr lang="en-US" sz="1400" dirty="0">
                        <a:effectLst/>
                        <a:latin typeface="Cambria Math" panose="02040503050406030204" pitchFamily="18" charset="0"/>
                      </a:endParaRPr>
                    </a:p>
                  </a:txBody>
                  <a:tcPr marL="47625" marR="47625" marT="0" marB="0"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tc>
                  <a:txBody>
                    <a:bodyPr/>
                    <a:lstStyle/>
                    <a:p>
                      <a:pPr algn="ctr">
                        <a:buNone/>
                      </a:pPr>
                      <a:r>
                        <a:rPr lang="en-US" sz="1400">
                          <a:effectLst/>
                          <a:latin typeface="Calibri" panose="020F0502020204030204" pitchFamily="34" charset="0"/>
                        </a:rPr>
                        <a:t>70.35</a:t>
                      </a:r>
                    </a:p>
                  </a:txBody>
                  <a:tcPr marL="47625" marR="47625" marT="0" marB="0"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tc>
                  <a:txBody>
                    <a:bodyPr/>
                    <a:lstStyle/>
                    <a:p>
                      <a:pPr algn="ctr">
                        <a:buNone/>
                      </a:pPr>
                      <a:r>
                        <a:rPr lang="en-US" sz="1400">
                          <a:effectLst/>
                          <a:latin typeface="Calibri" panose="020F0502020204030204" pitchFamily="34" charset="0"/>
                        </a:rPr>
                        <a:t>102.28</a:t>
                      </a:r>
                    </a:p>
                  </a:txBody>
                  <a:tcPr marL="47625" marR="47625" marT="0" marB="0"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tc>
                  <a:txBody>
                    <a:bodyPr/>
                    <a:lstStyle/>
                    <a:p>
                      <a:pPr algn="ctr">
                        <a:buNone/>
                      </a:pPr>
                      <a:r>
                        <a:rPr lang="en-US" sz="1400">
                          <a:effectLst/>
                          <a:latin typeface="Calibri" panose="020F0502020204030204" pitchFamily="34" charset="0"/>
                        </a:rPr>
                        <a:t>42.2</a:t>
                      </a:r>
                    </a:p>
                  </a:txBody>
                  <a:tcPr marL="47625" marR="47625" marT="0" marB="0"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tc>
                  <a:txBody>
                    <a:bodyPr/>
                    <a:lstStyle/>
                    <a:p>
                      <a:pPr algn="ctr">
                        <a:buNone/>
                      </a:pPr>
                      <a:r>
                        <a:rPr lang="en-US" sz="1400">
                          <a:effectLst/>
                          <a:latin typeface="Calibri" panose="020F0502020204030204" pitchFamily="34" charset="0"/>
                        </a:rPr>
                        <a:t>76.21</a:t>
                      </a:r>
                    </a:p>
                  </a:txBody>
                  <a:tcPr marL="47625" marR="47625" marT="0" marB="0"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tc>
                  <a:txBody>
                    <a:bodyPr/>
                    <a:lstStyle/>
                    <a:p>
                      <a:pPr algn="ctr">
                        <a:buNone/>
                      </a:pPr>
                      <a:r>
                        <a:rPr lang="en-US" sz="1400">
                          <a:effectLst/>
                          <a:latin typeface="Calibri" panose="020F0502020204030204" pitchFamily="34" charset="0"/>
                        </a:rPr>
                        <a:t>95.09</a:t>
                      </a:r>
                    </a:p>
                  </a:txBody>
                  <a:tcPr marL="47625" marR="47625" marT="0" marB="0"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tc>
                  <a:txBody>
                    <a:bodyPr/>
                    <a:lstStyle/>
                    <a:p>
                      <a:pPr algn="ctr">
                        <a:buNone/>
                      </a:pPr>
                      <a:r>
                        <a:rPr lang="en-US" sz="1400">
                          <a:effectLst/>
                          <a:latin typeface="Calibri" panose="020F0502020204030204" pitchFamily="34" charset="0"/>
                        </a:rPr>
                        <a:t>1.64E+02</a:t>
                      </a:r>
                    </a:p>
                  </a:txBody>
                  <a:tcPr marL="47625" marR="47625" marT="0" marB="0" anchor="ctr">
                    <a:lnL w="7620" cap="flat" cmpd="sng" algn="ctr">
                      <a:solidFill>
                        <a:srgbClr val="000000"/>
                      </a:solidFill>
                      <a:prstDash val="solid"/>
                      <a:round/>
                      <a:headEnd type="none" w="med" len="med"/>
                      <a:tailEnd type="none" w="med" len="med"/>
                    </a:lnL>
                    <a:lnR w="14288"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61496117"/>
                  </a:ext>
                </a:extLst>
              </a:tr>
              <a:tr h="411734">
                <a:tc>
                  <a:txBody>
                    <a:bodyPr/>
                    <a:lstStyle/>
                    <a:p>
                      <a:pPr algn="ctr">
                        <a:buNone/>
                      </a:pPr>
                      <a:r>
                        <a:rPr lang="en-US" sz="1400">
                          <a:solidFill>
                            <a:srgbClr val="0000FF"/>
                          </a:solidFill>
                          <a:effectLst/>
                          <a:latin typeface="Calibri" panose="020F0502020204030204" pitchFamily="34" charset="0"/>
                        </a:rPr>
                        <a:t>Curly H</a:t>
                      </a:r>
                    </a:p>
                  </a:txBody>
                  <a:tcPr marL="47625" marR="47625" marT="0" marB="0" anchor="ctr">
                    <a:lnL w="14288"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14288" cap="flat" cmpd="sng" algn="ctr">
                      <a:solidFill>
                        <a:srgbClr val="000000"/>
                      </a:solidFill>
                      <a:prstDash val="solid"/>
                      <a:round/>
                      <a:headEnd type="none" w="med" len="med"/>
                      <a:tailEnd type="none" w="med" len="med"/>
                    </a:lnB>
                    <a:noFill/>
                  </a:tcPr>
                </a:tc>
                <a:tc>
                  <a:txBody>
                    <a:bodyPr/>
                    <a:lstStyle/>
                    <a:p>
                      <a:pPr algn="ctr">
                        <a:buNone/>
                      </a:pPr>
                      <a:br>
                        <a:rPr lang="en-US" sz="1400" dirty="0">
                          <a:solidFill>
                            <a:srgbClr val="0000FF"/>
                          </a:solidFill>
                          <a:effectLst/>
                          <a:latin typeface="Cambria Math" panose="02040503050406030204" pitchFamily="18" charset="0"/>
                        </a:rPr>
                      </a:br>
                      <a:endParaRPr lang="en-US" sz="1400" dirty="0">
                        <a:solidFill>
                          <a:srgbClr val="0000FF"/>
                        </a:solidFill>
                        <a:effectLst/>
                        <a:latin typeface="Cambria Math" panose="02040503050406030204" pitchFamily="18" charset="0"/>
                      </a:endParaRPr>
                    </a:p>
                  </a:txBody>
                  <a:tcPr marL="47625" marR="47625" marT="0" marB="0"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14288" cap="flat" cmpd="sng" algn="ctr">
                      <a:solidFill>
                        <a:srgbClr val="000000"/>
                      </a:solidFill>
                      <a:prstDash val="solid"/>
                      <a:round/>
                      <a:headEnd type="none" w="med" len="med"/>
                      <a:tailEnd type="none" w="med" len="med"/>
                    </a:lnB>
                    <a:noFill/>
                  </a:tcPr>
                </a:tc>
                <a:tc>
                  <a:txBody>
                    <a:bodyPr/>
                    <a:lstStyle/>
                    <a:p>
                      <a:pPr algn="ctr">
                        <a:buNone/>
                      </a:pPr>
                      <a:r>
                        <a:rPr lang="en-US" sz="1400">
                          <a:solidFill>
                            <a:srgbClr val="0000FF"/>
                          </a:solidFill>
                          <a:effectLst/>
                          <a:latin typeface="Calibri" panose="020F0502020204030204" pitchFamily="34" charset="0"/>
                        </a:rPr>
                        <a:t>2.33E-02</a:t>
                      </a:r>
                    </a:p>
                  </a:txBody>
                  <a:tcPr marL="47625" marR="47625" marT="0" marB="0"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14288" cap="flat" cmpd="sng" algn="ctr">
                      <a:solidFill>
                        <a:srgbClr val="000000"/>
                      </a:solidFill>
                      <a:prstDash val="solid"/>
                      <a:round/>
                      <a:headEnd type="none" w="med" len="med"/>
                      <a:tailEnd type="none" w="med" len="med"/>
                    </a:lnB>
                    <a:noFill/>
                  </a:tcPr>
                </a:tc>
                <a:tc>
                  <a:txBody>
                    <a:bodyPr/>
                    <a:lstStyle/>
                    <a:p>
                      <a:pPr algn="ctr">
                        <a:buNone/>
                      </a:pPr>
                      <a:r>
                        <a:rPr lang="en-US" sz="1400">
                          <a:solidFill>
                            <a:srgbClr val="0000FF"/>
                          </a:solidFill>
                          <a:effectLst/>
                          <a:latin typeface="Calibri" panose="020F0502020204030204" pitchFamily="34" charset="0"/>
                        </a:rPr>
                        <a:t>5.81E-03</a:t>
                      </a:r>
                    </a:p>
                  </a:txBody>
                  <a:tcPr marL="47625" marR="47625" marT="0" marB="0"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14288" cap="flat" cmpd="sng" algn="ctr">
                      <a:solidFill>
                        <a:srgbClr val="000000"/>
                      </a:solidFill>
                      <a:prstDash val="solid"/>
                      <a:round/>
                      <a:headEnd type="none" w="med" len="med"/>
                      <a:tailEnd type="none" w="med" len="med"/>
                    </a:lnB>
                    <a:noFill/>
                  </a:tcPr>
                </a:tc>
                <a:tc>
                  <a:txBody>
                    <a:bodyPr/>
                    <a:lstStyle/>
                    <a:p>
                      <a:pPr algn="ctr">
                        <a:buNone/>
                      </a:pPr>
                      <a:r>
                        <a:rPr lang="en-US" sz="1400">
                          <a:solidFill>
                            <a:srgbClr val="0000FF"/>
                          </a:solidFill>
                          <a:effectLst/>
                          <a:latin typeface="Calibri" panose="020F0502020204030204" pitchFamily="34" charset="0"/>
                        </a:rPr>
                        <a:t>5.97E-04</a:t>
                      </a:r>
                    </a:p>
                  </a:txBody>
                  <a:tcPr marL="47625" marR="47625" marT="0" marB="0"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14288" cap="flat" cmpd="sng" algn="ctr">
                      <a:solidFill>
                        <a:srgbClr val="000000"/>
                      </a:solidFill>
                      <a:prstDash val="solid"/>
                      <a:round/>
                      <a:headEnd type="none" w="med" len="med"/>
                      <a:tailEnd type="none" w="med" len="med"/>
                    </a:lnB>
                    <a:noFill/>
                  </a:tcPr>
                </a:tc>
                <a:tc>
                  <a:txBody>
                    <a:bodyPr/>
                    <a:lstStyle/>
                    <a:p>
                      <a:pPr algn="ctr">
                        <a:buNone/>
                      </a:pPr>
                      <a:r>
                        <a:rPr lang="en-US" sz="1400">
                          <a:solidFill>
                            <a:srgbClr val="0000FF"/>
                          </a:solidFill>
                          <a:effectLst/>
                          <a:latin typeface="Calibri" panose="020F0502020204030204" pitchFamily="34" charset="0"/>
                        </a:rPr>
                        <a:t>1.50E-04</a:t>
                      </a:r>
                    </a:p>
                  </a:txBody>
                  <a:tcPr marL="47625" marR="47625" marT="0" marB="0"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14288" cap="flat" cmpd="sng" algn="ctr">
                      <a:solidFill>
                        <a:srgbClr val="000000"/>
                      </a:solidFill>
                      <a:prstDash val="solid"/>
                      <a:round/>
                      <a:headEnd type="none" w="med" len="med"/>
                      <a:tailEnd type="none" w="med" len="med"/>
                    </a:lnB>
                    <a:noFill/>
                  </a:tcPr>
                </a:tc>
                <a:tc>
                  <a:txBody>
                    <a:bodyPr/>
                    <a:lstStyle/>
                    <a:p>
                      <a:pPr algn="ctr">
                        <a:buNone/>
                      </a:pPr>
                      <a:r>
                        <a:rPr lang="en-US" sz="1400">
                          <a:solidFill>
                            <a:srgbClr val="0000FF"/>
                          </a:solidFill>
                          <a:effectLst/>
                          <a:latin typeface="Calibri" panose="020F0502020204030204" pitchFamily="34" charset="0"/>
                        </a:rPr>
                        <a:t>7.02E-05</a:t>
                      </a:r>
                    </a:p>
                  </a:txBody>
                  <a:tcPr marL="47625" marR="47625" marT="0" marB="0"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14288" cap="flat" cmpd="sng" algn="ctr">
                      <a:solidFill>
                        <a:srgbClr val="000000"/>
                      </a:solidFill>
                      <a:prstDash val="solid"/>
                      <a:round/>
                      <a:headEnd type="none" w="med" len="med"/>
                      <a:tailEnd type="none" w="med" len="med"/>
                    </a:lnB>
                    <a:noFill/>
                  </a:tcPr>
                </a:tc>
                <a:tc>
                  <a:txBody>
                    <a:bodyPr/>
                    <a:lstStyle/>
                    <a:p>
                      <a:pPr algn="ctr">
                        <a:buNone/>
                      </a:pPr>
                      <a:r>
                        <a:rPr lang="en-US" sz="1400" dirty="0">
                          <a:solidFill>
                            <a:srgbClr val="0000FF"/>
                          </a:solidFill>
                          <a:effectLst/>
                          <a:latin typeface="Calibri" panose="020F0502020204030204" pitchFamily="34" charset="0"/>
                        </a:rPr>
                        <a:t>3.30E-05</a:t>
                      </a:r>
                    </a:p>
                  </a:txBody>
                  <a:tcPr marL="47625" marR="47625" marT="0" marB="0" anchor="ctr">
                    <a:lnL w="7620" cap="flat" cmpd="sng" algn="ctr">
                      <a:solidFill>
                        <a:srgbClr val="000000"/>
                      </a:solidFill>
                      <a:prstDash val="solid"/>
                      <a:round/>
                      <a:headEnd type="none" w="med" len="med"/>
                      <a:tailEnd type="none" w="med" len="med"/>
                    </a:lnL>
                    <a:lnR w="14288"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14288"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43326272"/>
                  </a:ext>
                </a:extLst>
              </a:tr>
            </a:tbl>
          </a:graphicData>
        </a:graphic>
      </p:graphicFrame>
      <p:sp>
        <p:nvSpPr>
          <p:cNvPr id="4" name="TextBox 3">
            <a:extLst>
              <a:ext uri="{FF2B5EF4-FFF2-40B4-BE49-F238E27FC236}">
                <a16:creationId xmlns:a16="http://schemas.microsoft.com/office/drawing/2014/main" id="{FD5DDB4A-A591-D872-A26D-AEF3BDE66247}"/>
              </a:ext>
            </a:extLst>
          </p:cNvPr>
          <p:cNvSpPr txBox="1"/>
          <p:nvPr/>
        </p:nvSpPr>
        <p:spPr>
          <a:xfrm>
            <a:off x="1997147" y="4405273"/>
            <a:ext cx="484900" cy="369332"/>
          </a:xfrm>
          <a:prstGeom prst="rect">
            <a:avLst/>
          </a:prstGeom>
          <a:noFill/>
        </p:spPr>
        <p:txBody>
          <a:bodyPr wrap="square">
            <a:spAutoFit/>
          </a:bodyPr>
          <a:lstStyle/>
          <a:p>
            <a:r>
              <a:rPr lang="en-US" b="1" dirty="0">
                <a:latin typeface="Snell Roundhand" panose="02000603080000090004" pitchFamily="2" charset="77"/>
              </a:rPr>
              <a:t> H</a:t>
            </a:r>
            <a:endParaRPr lang="en-US" dirty="0"/>
          </a:p>
        </p:txBody>
      </p:sp>
      <p:sp>
        <p:nvSpPr>
          <p:cNvPr id="9" name="TextBox 8">
            <a:extLst>
              <a:ext uri="{FF2B5EF4-FFF2-40B4-BE49-F238E27FC236}">
                <a16:creationId xmlns:a16="http://schemas.microsoft.com/office/drawing/2014/main" id="{B55DAAF2-EC01-EF27-28A9-9DED87DF7F69}"/>
              </a:ext>
            </a:extLst>
          </p:cNvPr>
          <p:cNvSpPr txBox="1"/>
          <p:nvPr/>
        </p:nvSpPr>
        <p:spPr>
          <a:xfrm>
            <a:off x="3013657" y="5612005"/>
            <a:ext cx="484900" cy="369332"/>
          </a:xfrm>
          <a:prstGeom prst="rect">
            <a:avLst/>
          </a:prstGeom>
          <a:noFill/>
        </p:spPr>
        <p:txBody>
          <a:bodyPr wrap="square">
            <a:spAutoFit/>
          </a:bodyPr>
          <a:lstStyle/>
          <a:p>
            <a:r>
              <a:rPr lang="en-US" b="1" dirty="0">
                <a:latin typeface="Snell Roundhand" panose="02000603080000090004" pitchFamily="2" charset="77"/>
              </a:rPr>
              <a:t> H</a:t>
            </a:r>
            <a:endParaRPr lang="en-US" dirty="0"/>
          </a:p>
        </p:txBody>
      </p:sp>
    </p:spTree>
    <p:extLst>
      <p:ext uri="{BB962C8B-B14F-4D97-AF65-F5344CB8AC3E}">
        <p14:creationId xmlns:p14="http://schemas.microsoft.com/office/powerpoint/2010/main" val="212359565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6EA6C2-06CF-FDD5-7681-BB3ACC992355}"/>
              </a:ext>
            </a:extLst>
          </p:cNvPr>
          <p:cNvSpPr>
            <a:spLocks noGrp="1"/>
          </p:cNvSpPr>
          <p:nvPr>
            <p:ph type="title"/>
          </p:nvPr>
        </p:nvSpPr>
        <p:spPr/>
        <p:txBody>
          <a:bodyPr/>
          <a:lstStyle/>
          <a:p>
            <a:r>
              <a:rPr lang="en-US" dirty="0"/>
              <a:t>Emittance Growth</a:t>
            </a:r>
          </a:p>
        </p:txBody>
      </p:sp>
      <p:sp>
        <p:nvSpPr>
          <p:cNvPr id="3" name="Slide Number Placeholder 2">
            <a:extLst>
              <a:ext uri="{FF2B5EF4-FFF2-40B4-BE49-F238E27FC236}">
                <a16:creationId xmlns:a16="http://schemas.microsoft.com/office/drawing/2014/main" id="{EC9E71DB-DFF3-2499-783F-47E449B1379B}"/>
              </a:ext>
            </a:extLst>
          </p:cNvPr>
          <p:cNvSpPr>
            <a:spLocks noGrp="1"/>
          </p:cNvSpPr>
          <p:nvPr>
            <p:ph type="sldNum" sz="quarter" idx="11"/>
          </p:nvPr>
        </p:nvSpPr>
        <p:spPr/>
        <p:txBody>
          <a:bodyPr/>
          <a:lstStyle/>
          <a:p>
            <a:fld id="{836BED9B-8943-2D4F-B1F2-FF4B467302D8}" type="slidenum">
              <a:rPr lang="en-US" smtClean="0"/>
              <a:t>48</a:t>
            </a:fld>
            <a:endParaRPr lang="en-US"/>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B537D803-471C-E58D-9DA8-EB97D2D24505}"/>
                  </a:ext>
                </a:extLst>
              </p:cNvPr>
              <p:cNvSpPr>
                <a:spLocks noGrp="1"/>
              </p:cNvSpPr>
              <p:nvPr>
                <p:ph sz="quarter" idx="12"/>
              </p:nvPr>
            </p:nvSpPr>
            <p:spPr>
              <a:xfrm>
                <a:off x="279405" y="847728"/>
                <a:ext cx="11645900" cy="5617402"/>
              </a:xfrm>
            </p:spPr>
            <p:txBody>
              <a:bodyPr>
                <a:normAutofit fontScale="92500" lnSpcReduction="10000"/>
              </a:bodyPr>
              <a:lstStyle/>
              <a:p>
                <a:pPr marL="0" indent="0">
                  <a:buNone/>
                </a:pPr>
                <a:r>
                  <a:rPr lang="en-US" dirty="0">
                    <a:highlight>
                      <a:srgbClr val="00FF00"/>
                    </a:highlight>
                    <a:latin typeface="+mj-lt"/>
                  </a:rPr>
                  <a:t>ARC</a:t>
                </a:r>
              </a:p>
              <a:p>
                <a:r>
                  <a:rPr lang="en-US" dirty="0">
                    <a:latin typeface="+mj-lt"/>
                  </a:rPr>
                  <a:t>The emittance increase in one arc is </a:t>
                </a:r>
                <a14:m>
                  <m:oMath xmlns:m="http://schemas.openxmlformats.org/officeDocument/2006/math">
                    <m:r>
                      <m:rPr>
                        <m:sty m:val="p"/>
                      </m:rPr>
                      <a:rPr lang="el-GR" i="1" smtClean="0">
                        <a:latin typeface="Cambria Math" panose="02040503050406030204" pitchFamily="18" charset="0"/>
                        <a:ea typeface="Cambria Math" panose="02040503050406030204" pitchFamily="18" charset="0"/>
                      </a:rPr>
                      <m:t>Δ</m:t>
                    </m:r>
                    <m:sSub>
                      <m:sSubPr>
                        <m:ctrlPr>
                          <a:rPr lang="el-GR" i="1" smtClean="0">
                            <a:latin typeface="Cambria Math" panose="02040503050406030204" pitchFamily="18" charset="0"/>
                            <a:ea typeface="Cambria Math" panose="02040503050406030204" pitchFamily="18" charset="0"/>
                          </a:rPr>
                        </m:ctrlPr>
                      </m:sSubPr>
                      <m:e>
                        <m:r>
                          <a:rPr lang="el-GR" i="1" smtClean="0">
                            <a:latin typeface="Cambria Math" panose="02040503050406030204" pitchFamily="18" charset="0"/>
                            <a:ea typeface="Cambria Math" panose="02040503050406030204" pitchFamily="18" charset="0"/>
                          </a:rPr>
                          <m:t>𝜖</m:t>
                        </m:r>
                      </m:e>
                      <m:sub>
                        <m:r>
                          <m:rPr>
                            <m:sty m:val="p"/>
                          </m:rPr>
                          <a:rPr lang="en-US" b="0" i="0" smtClean="0">
                            <a:latin typeface="Cambria Math" panose="02040503050406030204" pitchFamily="18" charset="0"/>
                            <a:ea typeface="Cambria Math" panose="02040503050406030204" pitchFamily="18" charset="0"/>
                          </a:rPr>
                          <m:t>x</m:t>
                        </m:r>
                      </m:sub>
                    </m:sSub>
                  </m:oMath>
                </a14:m>
                <a:endParaRPr lang="en-US" dirty="0">
                  <a:latin typeface="+mj-lt"/>
                </a:endParaRPr>
              </a:p>
              <a:p>
                <a:pPr lvl="1"/>
                <a:r>
                  <a:rPr lang="en-US" dirty="0">
                    <a:latin typeface="+mj-lt"/>
                  </a:rPr>
                  <a:t>Each arc has ¾ of a circle, </a:t>
                </a:r>
                <a14:m>
                  <m:oMath xmlns:m="http://schemas.openxmlformats.org/officeDocument/2006/math">
                    <m:r>
                      <a:rPr lang="en-US">
                        <a:latin typeface="Cambria Math" panose="02040503050406030204" pitchFamily="18" charset="0"/>
                      </a:rPr>
                      <m:t>𝜌</m:t>
                    </m:r>
                    <m:r>
                      <a:rPr lang="en-US">
                        <a:latin typeface="Cambria Math" panose="02040503050406030204" pitchFamily="18" charset="0"/>
                      </a:rPr>
                      <m:t>= </m:t>
                    </m:r>
                  </m:oMath>
                </a14:m>
                <a:r>
                  <a:rPr lang="en-US" dirty="0">
                    <a:latin typeface="+mj-lt"/>
                  </a:rPr>
                  <a:t>3026 m, E = 140 GeV</a:t>
                </a:r>
              </a:p>
              <a:p>
                <a14:m>
                  <m:oMath xmlns:m="http://schemas.openxmlformats.org/officeDocument/2006/math">
                    <m:sSub>
                      <m:sSubPr>
                        <m:ctrlPr>
                          <a:rPr lang="en-US" i="1" smtClean="0">
                            <a:solidFill>
                              <a:schemeClr val="tx1"/>
                            </a:solidFill>
                            <a:latin typeface="Cambria Math" panose="02040503050406030204" pitchFamily="18" charset="0"/>
                          </a:rPr>
                        </m:ctrlPr>
                      </m:sSubPr>
                      <m:e>
                        <m:r>
                          <a:rPr lang="en-US" i="1" smtClean="0">
                            <a:solidFill>
                              <a:schemeClr val="tx1"/>
                            </a:solidFill>
                            <a:latin typeface="Cambria Math" panose="02040503050406030204" pitchFamily="18" charset="0"/>
                            <a:ea typeface="Cambria Math" panose="02040503050406030204" pitchFamily="18" charset="0"/>
                          </a:rPr>
                          <m:t>∆</m:t>
                        </m:r>
                        <m:r>
                          <a:rPr lang="en-US" i="1" smtClean="0">
                            <a:solidFill>
                              <a:schemeClr val="tx1"/>
                            </a:solidFill>
                            <a:latin typeface="Cambria Math" panose="02040503050406030204" pitchFamily="18" charset="0"/>
                            <a:ea typeface="Cambria Math" panose="02040503050406030204" pitchFamily="18" charset="0"/>
                          </a:rPr>
                          <m:t>𝜀</m:t>
                        </m:r>
                      </m:e>
                      <m:sub>
                        <m:r>
                          <m:rPr>
                            <m:sty m:val="p"/>
                          </m:rPr>
                          <a:rPr lang="en-US" b="0" i="0" smtClean="0">
                            <a:solidFill>
                              <a:schemeClr val="tx1"/>
                            </a:solidFill>
                            <a:latin typeface="Cambria Math" panose="02040503050406030204" pitchFamily="18" charset="0"/>
                          </a:rPr>
                          <m:t>x</m:t>
                        </m:r>
                      </m:sub>
                    </m:sSub>
                  </m:oMath>
                </a14:m>
                <a:r>
                  <a:rPr lang="en-US" dirty="0">
                    <a:solidFill>
                      <a:schemeClr val="tx1"/>
                    </a:solidFill>
                  </a:rPr>
                  <a:t>=1.3x10</a:t>
                </a:r>
                <a:r>
                  <a:rPr lang="en-US" baseline="30000" dirty="0">
                    <a:solidFill>
                      <a:schemeClr val="tx1"/>
                    </a:solidFill>
                  </a:rPr>
                  <a:t>-10</a:t>
                </a:r>
                <a:r>
                  <a:rPr lang="en-US" dirty="0">
                    <a:solidFill>
                      <a:schemeClr val="tx1"/>
                    </a:solidFill>
                  </a:rPr>
                  <a:t> </a:t>
                </a:r>
                <a14:m>
                  <m:oMath xmlns:m="http://schemas.openxmlformats.org/officeDocument/2006/math">
                    <m:f>
                      <m:fPr>
                        <m:ctrlPr>
                          <a:rPr lang="en-US" i="1" smtClean="0">
                            <a:solidFill>
                              <a:schemeClr val="tx1"/>
                            </a:solidFill>
                            <a:latin typeface="Cambria Math" panose="02040503050406030204" pitchFamily="18" charset="0"/>
                          </a:rPr>
                        </m:ctrlPr>
                      </m:fPr>
                      <m:num>
                        <m:sSup>
                          <m:sSupPr>
                            <m:ctrlPr>
                              <a:rPr lang="en-US" i="1" smtClean="0">
                                <a:solidFill>
                                  <a:schemeClr val="tx1"/>
                                </a:solidFill>
                                <a:latin typeface="Cambria Math" panose="02040503050406030204" pitchFamily="18" charset="0"/>
                              </a:rPr>
                            </m:ctrlPr>
                          </m:sSupPr>
                          <m:e>
                            <m:r>
                              <a:rPr lang="en-US" b="0" i="1" smtClean="0">
                                <a:solidFill>
                                  <a:schemeClr val="tx1"/>
                                </a:solidFill>
                                <a:latin typeface="Cambria Math" panose="02040503050406030204" pitchFamily="18" charset="0"/>
                              </a:rPr>
                              <m:t>𝐸</m:t>
                            </m:r>
                            <m:r>
                              <a:rPr lang="en-US" b="0" i="1" smtClean="0">
                                <a:solidFill>
                                  <a:schemeClr val="tx1"/>
                                </a:solidFill>
                                <a:latin typeface="Cambria Math" panose="02040503050406030204" pitchFamily="18" charset="0"/>
                              </a:rPr>
                              <m:t>(</m:t>
                            </m:r>
                            <m:r>
                              <m:rPr>
                                <m:sty m:val="p"/>
                              </m:rPr>
                              <a:rPr lang="en-US" b="0" i="0" smtClean="0">
                                <a:solidFill>
                                  <a:schemeClr val="tx1"/>
                                </a:solidFill>
                                <a:latin typeface="Cambria Math" panose="02040503050406030204" pitchFamily="18" charset="0"/>
                              </a:rPr>
                              <m:t>GeV</m:t>
                            </m:r>
                            <m:r>
                              <a:rPr lang="en-US" b="0" i="1" smtClean="0">
                                <a:solidFill>
                                  <a:schemeClr val="tx1"/>
                                </a:solidFill>
                                <a:latin typeface="Cambria Math" panose="02040503050406030204" pitchFamily="18" charset="0"/>
                              </a:rPr>
                              <m:t>)</m:t>
                            </m:r>
                          </m:e>
                          <m:sup>
                            <m:r>
                              <a:rPr lang="en-US" b="0" i="1" smtClean="0">
                                <a:solidFill>
                                  <a:schemeClr val="tx1"/>
                                </a:solidFill>
                                <a:latin typeface="Cambria Math" panose="02040503050406030204" pitchFamily="18" charset="0"/>
                              </a:rPr>
                              <m:t>5</m:t>
                            </m:r>
                          </m:sup>
                        </m:sSup>
                      </m:num>
                      <m:den>
                        <m:sSup>
                          <m:sSupPr>
                            <m:ctrlPr>
                              <a:rPr lang="en-US" i="1" smtClean="0">
                                <a:solidFill>
                                  <a:schemeClr val="tx1"/>
                                </a:solidFill>
                                <a:latin typeface="Cambria Math" panose="02040503050406030204" pitchFamily="18" charset="0"/>
                              </a:rPr>
                            </m:ctrlPr>
                          </m:sSupPr>
                          <m:e>
                            <m:r>
                              <a:rPr lang="en-US" i="1" smtClean="0">
                                <a:solidFill>
                                  <a:schemeClr val="tx1"/>
                                </a:solidFill>
                                <a:latin typeface="Cambria Math" panose="02040503050406030204" pitchFamily="18" charset="0"/>
                                <a:ea typeface="Cambria Math" panose="02040503050406030204" pitchFamily="18" charset="0"/>
                              </a:rPr>
                              <m:t>𝜌</m:t>
                            </m:r>
                            <m:r>
                              <a:rPr lang="en-US" b="0" i="1" smtClean="0">
                                <a:solidFill>
                                  <a:schemeClr val="tx1"/>
                                </a:solidFill>
                                <a:latin typeface="Cambria Math" panose="02040503050406030204" pitchFamily="18" charset="0"/>
                                <a:ea typeface="Cambria Math" panose="02040503050406030204" pitchFamily="18" charset="0"/>
                              </a:rPr>
                              <m:t>(</m:t>
                            </m:r>
                            <m:r>
                              <m:rPr>
                                <m:sty m:val="p"/>
                              </m:rPr>
                              <a:rPr lang="en-US" b="0" i="0" smtClean="0">
                                <a:solidFill>
                                  <a:schemeClr val="tx1"/>
                                </a:solidFill>
                                <a:latin typeface="Cambria Math" panose="02040503050406030204" pitchFamily="18" charset="0"/>
                                <a:ea typeface="Cambria Math" panose="02040503050406030204" pitchFamily="18" charset="0"/>
                              </a:rPr>
                              <m:t>m</m:t>
                            </m:r>
                            <m:r>
                              <a:rPr lang="en-US" b="0" i="1" smtClean="0">
                                <a:solidFill>
                                  <a:schemeClr val="tx1"/>
                                </a:solidFill>
                                <a:latin typeface="Cambria Math" panose="02040503050406030204" pitchFamily="18" charset="0"/>
                                <a:ea typeface="Cambria Math" panose="02040503050406030204" pitchFamily="18" charset="0"/>
                              </a:rPr>
                              <m:t>)</m:t>
                            </m:r>
                          </m:e>
                          <m:sup>
                            <m:r>
                              <a:rPr lang="en-US" b="0" i="1" smtClean="0">
                                <a:solidFill>
                                  <a:schemeClr val="tx1"/>
                                </a:solidFill>
                                <a:latin typeface="Cambria Math" panose="02040503050406030204" pitchFamily="18" charset="0"/>
                              </a:rPr>
                              <m:t>2</m:t>
                            </m:r>
                          </m:sup>
                        </m:sSup>
                      </m:den>
                    </m:f>
                    <m:d>
                      <m:dPr>
                        <m:begChr m:val="⟨"/>
                        <m:endChr m:val="⟩"/>
                        <m:ctrlPr>
                          <a:rPr lang="en-US" b="0" i="1" smtClean="0">
                            <a:solidFill>
                              <a:schemeClr val="tx1"/>
                            </a:solidFill>
                            <a:latin typeface="Cambria Math" panose="02040503050406030204" pitchFamily="18" charset="0"/>
                          </a:rPr>
                        </m:ctrlPr>
                      </m:dPr>
                      <m:e>
                        <m:r>
                          <m:rPr>
                            <m:nor/>
                          </m:rPr>
                          <a:rPr lang="en-US" b="1" dirty="0">
                            <a:solidFill>
                              <a:schemeClr val="tx1"/>
                            </a:solidFill>
                            <a:latin typeface="Snell Roundhand" panose="02000603080000090004" pitchFamily="2" charset="77"/>
                          </a:rPr>
                          <m:t>H</m:t>
                        </m:r>
                        <m:r>
                          <a:rPr lang="en-US" b="0" i="1" dirty="0" smtClean="0">
                            <a:solidFill>
                              <a:schemeClr val="tx1"/>
                            </a:solidFill>
                            <a:latin typeface="Cambria Math" panose="02040503050406030204" pitchFamily="18" charset="0"/>
                          </a:rPr>
                          <m:t> </m:t>
                        </m:r>
                      </m:e>
                    </m:d>
                    <m:f>
                      <m:fPr>
                        <m:ctrlPr>
                          <a:rPr lang="en-US" i="1" smtClean="0">
                            <a:solidFill>
                              <a:schemeClr val="tx1"/>
                            </a:solidFill>
                            <a:latin typeface="Cambria Math" panose="02040503050406030204" pitchFamily="18" charset="0"/>
                          </a:rPr>
                        </m:ctrlPr>
                      </m:fPr>
                      <m:num>
                        <m:r>
                          <a:rPr lang="en-US" i="1" smtClean="0">
                            <a:solidFill>
                              <a:schemeClr val="tx1"/>
                            </a:solidFill>
                            <a:latin typeface="Cambria Math" panose="02040503050406030204" pitchFamily="18" charset="0"/>
                            <a:ea typeface="Cambria Math" panose="02040503050406030204" pitchFamily="18" charset="0"/>
                          </a:rPr>
                          <m:t>𝜃</m:t>
                        </m:r>
                      </m:num>
                      <m:den>
                        <m:r>
                          <a:rPr lang="en-US" b="0" i="1" smtClean="0">
                            <a:solidFill>
                              <a:schemeClr val="tx1"/>
                            </a:solidFill>
                            <a:latin typeface="Cambria Math" panose="02040503050406030204" pitchFamily="18" charset="0"/>
                          </a:rPr>
                          <m:t>2</m:t>
                        </m:r>
                        <m:r>
                          <a:rPr lang="en-US" b="0" i="1" smtClean="0">
                            <a:solidFill>
                              <a:schemeClr val="tx1"/>
                            </a:solidFill>
                            <a:latin typeface="Cambria Math" panose="02040503050406030204" pitchFamily="18" charset="0"/>
                            <a:ea typeface="Cambria Math" panose="02040503050406030204" pitchFamily="18" charset="0"/>
                          </a:rPr>
                          <m:t>𝜋</m:t>
                        </m:r>
                      </m:den>
                    </m:f>
                  </m:oMath>
                </a14:m>
                <a:r>
                  <a:rPr lang="en-US" dirty="0">
                    <a:solidFill>
                      <a:schemeClr val="tx1"/>
                    </a:solidFill>
                    <a:latin typeface="+mj-lt"/>
                  </a:rPr>
                  <a:t> </a:t>
                </a:r>
                <a:r>
                  <a:rPr lang="en-US" dirty="0">
                    <a:solidFill>
                      <a:schemeClr val="tx1"/>
                    </a:solidFill>
                  </a:rPr>
                  <a:t>=1.3x10</a:t>
                </a:r>
                <a:r>
                  <a:rPr lang="en-US" baseline="30000" dirty="0">
                    <a:solidFill>
                      <a:schemeClr val="tx1"/>
                    </a:solidFill>
                  </a:rPr>
                  <a:t>-10</a:t>
                </a:r>
                <a:r>
                  <a:rPr lang="en-US" dirty="0">
                    <a:solidFill>
                      <a:schemeClr val="tx1"/>
                    </a:solidFill>
                  </a:rPr>
                  <a:t> </a:t>
                </a:r>
                <a14:m>
                  <m:oMath xmlns:m="http://schemas.openxmlformats.org/officeDocument/2006/math">
                    <m:f>
                      <m:fPr>
                        <m:ctrlPr>
                          <a:rPr lang="en-US" i="1">
                            <a:solidFill>
                              <a:schemeClr val="tx1"/>
                            </a:solidFill>
                            <a:latin typeface="Cambria Math" panose="02040503050406030204" pitchFamily="18" charset="0"/>
                          </a:rPr>
                        </m:ctrlPr>
                      </m:fPr>
                      <m:num>
                        <m:sSup>
                          <m:sSupPr>
                            <m:ctrlPr>
                              <a:rPr lang="en-US" i="1">
                                <a:solidFill>
                                  <a:schemeClr val="tx1"/>
                                </a:solidFill>
                                <a:latin typeface="Cambria Math" panose="02040503050406030204" pitchFamily="18" charset="0"/>
                              </a:rPr>
                            </m:ctrlPr>
                          </m:sSupPr>
                          <m:e>
                            <m:r>
                              <a:rPr lang="en-US" b="0" i="1" smtClean="0">
                                <a:solidFill>
                                  <a:schemeClr val="tx1"/>
                                </a:solidFill>
                                <a:latin typeface="Cambria Math" panose="02040503050406030204" pitchFamily="18" charset="0"/>
                              </a:rPr>
                              <m:t>140</m:t>
                            </m:r>
                          </m:e>
                          <m:sup>
                            <m:r>
                              <a:rPr lang="en-US" i="1">
                                <a:solidFill>
                                  <a:schemeClr val="tx1"/>
                                </a:solidFill>
                                <a:latin typeface="Cambria Math" panose="02040503050406030204" pitchFamily="18" charset="0"/>
                              </a:rPr>
                              <m:t>5</m:t>
                            </m:r>
                          </m:sup>
                        </m:sSup>
                      </m:num>
                      <m:den>
                        <m:sSup>
                          <m:sSupPr>
                            <m:ctrlPr>
                              <a:rPr lang="en-US" i="1">
                                <a:solidFill>
                                  <a:schemeClr val="tx1"/>
                                </a:solidFill>
                                <a:latin typeface="Cambria Math" panose="02040503050406030204" pitchFamily="18" charset="0"/>
                              </a:rPr>
                            </m:ctrlPr>
                          </m:sSupPr>
                          <m:e>
                            <m:r>
                              <a:rPr lang="en-US" i="1">
                                <a:solidFill>
                                  <a:schemeClr val="tx1"/>
                                </a:solidFill>
                                <a:latin typeface="Cambria Math" panose="02040503050406030204" pitchFamily="18" charset="0"/>
                                <a:ea typeface="Cambria Math" panose="02040503050406030204" pitchFamily="18" charset="0"/>
                              </a:rPr>
                              <m:t>(</m:t>
                            </m:r>
                            <m:r>
                              <a:rPr lang="en-US" b="0" i="1" smtClean="0">
                                <a:solidFill>
                                  <a:schemeClr val="tx1"/>
                                </a:solidFill>
                                <a:latin typeface="Cambria Math" panose="02040503050406030204" pitchFamily="18" charset="0"/>
                                <a:ea typeface="Cambria Math" panose="02040503050406030204" pitchFamily="18" charset="0"/>
                              </a:rPr>
                              <m:t>3026</m:t>
                            </m:r>
                            <m:r>
                              <a:rPr lang="en-US" i="1">
                                <a:solidFill>
                                  <a:schemeClr val="tx1"/>
                                </a:solidFill>
                                <a:latin typeface="Cambria Math" panose="02040503050406030204" pitchFamily="18" charset="0"/>
                                <a:ea typeface="Cambria Math" panose="02040503050406030204" pitchFamily="18" charset="0"/>
                              </a:rPr>
                              <m:t>)</m:t>
                            </m:r>
                          </m:e>
                          <m:sup>
                            <m:r>
                              <a:rPr lang="en-US" i="1">
                                <a:solidFill>
                                  <a:schemeClr val="tx1"/>
                                </a:solidFill>
                                <a:latin typeface="Cambria Math" panose="02040503050406030204" pitchFamily="18" charset="0"/>
                              </a:rPr>
                              <m:t>2</m:t>
                            </m:r>
                          </m:sup>
                        </m:sSup>
                      </m:den>
                    </m:f>
                    <m:r>
                      <m:rPr>
                        <m:nor/>
                      </m:rPr>
                      <a:rPr lang="en-US" b="0" i="0" smtClean="0">
                        <a:solidFill>
                          <a:schemeClr val="tx1"/>
                        </a:solidFill>
                        <a:latin typeface="Cambria Math" panose="02040503050406030204" pitchFamily="18" charset="0"/>
                      </a:rPr>
                      <m:t> 3.3</m:t>
                    </m:r>
                    <m:r>
                      <m:rPr>
                        <m:nor/>
                      </m:rPr>
                      <a:rPr lang="en-US" dirty="0">
                        <a:solidFill>
                          <a:schemeClr val="tx1"/>
                        </a:solidFill>
                      </a:rPr>
                      <m:t>x</m:t>
                    </m:r>
                    <m:r>
                      <m:rPr>
                        <m:nor/>
                      </m:rPr>
                      <a:rPr lang="en-US" dirty="0">
                        <a:solidFill>
                          <a:schemeClr val="tx1"/>
                        </a:solidFill>
                      </a:rPr>
                      <m:t>10−5 </m:t>
                    </m:r>
                    <m:r>
                      <m:rPr>
                        <m:nor/>
                      </m:rPr>
                      <a:rPr lang="en-US" b="0" i="0" dirty="0" smtClean="0">
                        <a:solidFill>
                          <a:schemeClr val="tx1"/>
                        </a:solidFill>
                      </a:rPr>
                      <m:t>x</m:t>
                    </m:r>
                    <m:r>
                      <m:rPr>
                        <m:nor/>
                      </m:rPr>
                      <a:rPr lang="en-US" b="0" i="0" dirty="0" smtClean="0">
                        <a:solidFill>
                          <a:schemeClr val="tx1"/>
                        </a:solidFill>
                      </a:rPr>
                      <m:t> 3/4</m:t>
                    </m:r>
                  </m:oMath>
                </a14:m>
                <a:r>
                  <a:rPr lang="en-US" dirty="0">
                    <a:solidFill>
                      <a:schemeClr val="tx1"/>
                    </a:solidFill>
                  </a:rPr>
                  <a:t> m-rad = </a:t>
                </a:r>
                <a:r>
                  <a:rPr lang="en-US" dirty="0"/>
                  <a:t>1.9 x 10</a:t>
                </a:r>
                <a:r>
                  <a:rPr lang="en-US" baseline="30000" dirty="0"/>
                  <a:t>-11 </a:t>
                </a:r>
                <a:r>
                  <a:rPr lang="en-US" dirty="0"/>
                  <a:t>m-rad</a:t>
                </a:r>
              </a:p>
              <a:p>
                <a14:m>
                  <m:oMath xmlns:m="http://schemas.openxmlformats.org/officeDocument/2006/math">
                    <m:r>
                      <a:rPr lang="en-US" i="1" smtClean="0">
                        <a:solidFill>
                          <a:schemeClr val="tx1"/>
                        </a:solidFill>
                        <a:latin typeface="Cambria Math" panose="02040503050406030204" pitchFamily="18" charset="0"/>
                        <a:ea typeface="Cambria Math" panose="02040503050406030204" pitchFamily="18" charset="0"/>
                      </a:rPr>
                      <m:t>𝛾</m:t>
                    </m:r>
                  </m:oMath>
                </a14:m>
                <a:r>
                  <a:rPr lang="en-US" dirty="0">
                    <a:solidFill>
                      <a:schemeClr val="tx1"/>
                    </a:solidFill>
                    <a:latin typeface="+mj-lt"/>
                  </a:rPr>
                  <a:t> = 140 x 10</a:t>
                </a:r>
                <a:r>
                  <a:rPr lang="en-US" baseline="30000" dirty="0">
                    <a:solidFill>
                      <a:schemeClr val="tx1"/>
                    </a:solidFill>
                    <a:latin typeface="+mj-lt"/>
                  </a:rPr>
                  <a:t>9</a:t>
                </a:r>
                <a:r>
                  <a:rPr lang="en-US" dirty="0">
                    <a:solidFill>
                      <a:schemeClr val="tx1"/>
                    </a:solidFill>
                    <a:latin typeface="+mj-lt"/>
                  </a:rPr>
                  <a:t> / 0.511 x 10</a:t>
                </a:r>
                <a:r>
                  <a:rPr lang="en-US" baseline="30000" dirty="0">
                    <a:solidFill>
                      <a:schemeClr val="tx1"/>
                    </a:solidFill>
                    <a:latin typeface="+mj-lt"/>
                  </a:rPr>
                  <a:t>6</a:t>
                </a:r>
                <a:r>
                  <a:rPr lang="en-US" dirty="0">
                    <a:solidFill>
                      <a:schemeClr val="tx1"/>
                    </a:solidFill>
                    <a:latin typeface="+mj-lt"/>
                  </a:rPr>
                  <a:t> = 2.74 x 10</a:t>
                </a:r>
                <a:r>
                  <a:rPr lang="en-US" baseline="30000" dirty="0">
                    <a:solidFill>
                      <a:schemeClr val="tx1"/>
                    </a:solidFill>
                    <a:latin typeface="+mj-lt"/>
                  </a:rPr>
                  <a:t>5</a:t>
                </a:r>
              </a:p>
              <a:p>
                <a14:m>
                  <m:oMath xmlns:m="http://schemas.openxmlformats.org/officeDocument/2006/math">
                    <m:r>
                      <a:rPr lang="en-US" i="1" smtClean="0">
                        <a:solidFill>
                          <a:schemeClr val="tx1"/>
                        </a:solidFill>
                        <a:latin typeface="Cambria Math" panose="02040503050406030204" pitchFamily="18" charset="0"/>
                        <a:ea typeface="Cambria Math" panose="02040503050406030204" pitchFamily="18" charset="0"/>
                      </a:rPr>
                      <m:t>𝛾</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𝜀</m:t>
                        </m:r>
                      </m:e>
                      <m:sub>
                        <m:r>
                          <m:rPr>
                            <m:sty m:val="p"/>
                          </m:rPr>
                          <a:rPr lang="en-US">
                            <a:latin typeface="Cambria Math" panose="02040503050406030204" pitchFamily="18" charset="0"/>
                          </a:rPr>
                          <m:t>x</m:t>
                        </m:r>
                      </m:sub>
                    </m:sSub>
                  </m:oMath>
                </a14:m>
                <a:r>
                  <a:rPr lang="en-US" dirty="0">
                    <a:solidFill>
                      <a:schemeClr val="tx1"/>
                    </a:solidFill>
                    <a:latin typeface="+mj-lt"/>
                  </a:rPr>
                  <a:t> = </a:t>
                </a:r>
                <a:r>
                  <a:rPr lang="en-US" dirty="0">
                    <a:latin typeface="+mj-lt"/>
                  </a:rPr>
                  <a:t>5.2</a:t>
                </a:r>
                <a:r>
                  <a:rPr lang="en-US" dirty="0">
                    <a:solidFill>
                      <a:schemeClr val="tx1"/>
                    </a:solidFill>
                    <a:latin typeface="+mj-lt"/>
                  </a:rPr>
                  <a:t> x 10</a:t>
                </a:r>
                <a:r>
                  <a:rPr lang="en-US" baseline="30000" dirty="0">
                    <a:solidFill>
                      <a:schemeClr val="tx1"/>
                    </a:solidFill>
                    <a:latin typeface="+mj-lt"/>
                  </a:rPr>
                  <a:t>-6</a:t>
                </a:r>
                <a:r>
                  <a:rPr lang="en-US" dirty="0">
                    <a:solidFill>
                      <a:schemeClr val="tx1"/>
                    </a:solidFill>
                    <a:latin typeface="+mj-lt"/>
                  </a:rPr>
                  <a:t> m-rad = </a:t>
                </a:r>
                <a:r>
                  <a:rPr lang="en-US" dirty="0">
                    <a:highlight>
                      <a:srgbClr val="00FF00"/>
                    </a:highlight>
                    <a:latin typeface="+mj-lt"/>
                  </a:rPr>
                  <a:t>5.2</a:t>
                </a:r>
                <a:r>
                  <a:rPr lang="en-US" dirty="0">
                    <a:solidFill>
                      <a:schemeClr val="tx1"/>
                    </a:solidFill>
                    <a:highlight>
                      <a:srgbClr val="00FF00"/>
                    </a:highlight>
                    <a:latin typeface="+mj-lt"/>
                  </a:rPr>
                  <a:t> mm-</a:t>
                </a:r>
                <a:r>
                  <a:rPr lang="en-US" dirty="0" err="1">
                    <a:solidFill>
                      <a:schemeClr val="tx1"/>
                    </a:solidFill>
                    <a:highlight>
                      <a:srgbClr val="00FF00"/>
                    </a:highlight>
                    <a:latin typeface="+mj-lt"/>
                  </a:rPr>
                  <a:t>mrad</a:t>
                </a:r>
                <a:endParaRPr lang="en-US" dirty="0">
                  <a:highlight>
                    <a:srgbClr val="00FF00"/>
                  </a:highlight>
                  <a:latin typeface="+mj-lt"/>
                </a:endParaRPr>
              </a:p>
              <a:p>
                <a:pPr lvl="1"/>
                <a:endParaRPr lang="en-US" dirty="0"/>
              </a:p>
              <a:p>
                <a:pPr marL="0" indent="0">
                  <a:buNone/>
                </a:pPr>
                <a:r>
                  <a:rPr lang="en-US" dirty="0">
                    <a:highlight>
                      <a:srgbClr val="00FF00"/>
                    </a:highlight>
                    <a:latin typeface="+mj-lt"/>
                  </a:rPr>
                  <a:t>Chicane</a:t>
                </a:r>
              </a:p>
              <a:p>
                <a:r>
                  <a:rPr lang="en-US" dirty="0">
                    <a:latin typeface="+mj-lt"/>
                  </a:rPr>
                  <a:t>The emittance increase in one curved chicane is </a:t>
                </a:r>
                <a14:m>
                  <m:oMath xmlns:m="http://schemas.openxmlformats.org/officeDocument/2006/math">
                    <m:r>
                      <m:rPr>
                        <m:sty m:val="p"/>
                      </m:rPr>
                      <a:rPr lang="el-GR" i="1" smtClean="0">
                        <a:latin typeface="Cambria Math" panose="02040503050406030204" pitchFamily="18" charset="0"/>
                        <a:ea typeface="Cambria Math" panose="02040503050406030204" pitchFamily="18" charset="0"/>
                      </a:rPr>
                      <m:t>Δ</m:t>
                    </m:r>
                    <m:sSub>
                      <m:sSubPr>
                        <m:ctrlPr>
                          <a:rPr lang="el-GR" i="1" smtClean="0">
                            <a:latin typeface="Cambria Math" panose="02040503050406030204" pitchFamily="18" charset="0"/>
                            <a:ea typeface="Cambria Math" panose="02040503050406030204" pitchFamily="18" charset="0"/>
                          </a:rPr>
                        </m:ctrlPr>
                      </m:sSubPr>
                      <m:e>
                        <m:r>
                          <a:rPr lang="el-GR" i="1" smtClean="0">
                            <a:latin typeface="Cambria Math" panose="02040503050406030204" pitchFamily="18" charset="0"/>
                            <a:ea typeface="Cambria Math" panose="02040503050406030204" pitchFamily="18" charset="0"/>
                          </a:rPr>
                          <m:t>𝜖</m:t>
                        </m:r>
                      </m:e>
                      <m:sub>
                        <m:r>
                          <m:rPr>
                            <m:sty m:val="p"/>
                          </m:rPr>
                          <a:rPr lang="en-US" b="0" i="0" smtClean="0">
                            <a:latin typeface="Cambria Math" panose="02040503050406030204" pitchFamily="18" charset="0"/>
                            <a:ea typeface="Cambria Math" panose="02040503050406030204" pitchFamily="18" charset="0"/>
                          </a:rPr>
                          <m:t>x</m:t>
                        </m:r>
                      </m:sub>
                    </m:sSub>
                  </m:oMath>
                </a14:m>
                <a:r>
                  <a:rPr lang="en-US" dirty="0">
                    <a:latin typeface="+mj-lt"/>
                  </a:rPr>
                  <a:t> </a:t>
                </a:r>
              </a:p>
              <a:p>
                <a:pPr lvl="1"/>
                <a:r>
                  <a:rPr lang="en-US" dirty="0">
                    <a:latin typeface="+mj-lt"/>
                  </a:rPr>
                  <a:t>Each curved chicane has 0.12 rad, </a:t>
                </a:r>
                <a14:m>
                  <m:oMath xmlns:m="http://schemas.openxmlformats.org/officeDocument/2006/math">
                    <m:r>
                      <a:rPr lang="en-US">
                        <a:latin typeface="Cambria Math" panose="02040503050406030204" pitchFamily="18" charset="0"/>
                      </a:rPr>
                      <m:t>𝜌</m:t>
                    </m:r>
                    <m:r>
                      <a:rPr lang="en-US">
                        <a:latin typeface="Cambria Math" panose="02040503050406030204" pitchFamily="18" charset="0"/>
                      </a:rPr>
                      <m:t>=6,000</m:t>
                    </m:r>
                  </m:oMath>
                </a14:m>
                <a:r>
                  <a:rPr lang="en-US" dirty="0">
                    <a:latin typeface="+mj-lt"/>
                  </a:rPr>
                  <a:t> m, E = 275 GeV</a:t>
                </a:r>
              </a:p>
              <a:p>
                <a14:m>
                  <m:oMath xmlns:m="http://schemas.openxmlformats.org/officeDocument/2006/math">
                    <m:sSub>
                      <m:sSubPr>
                        <m:ctrlPr>
                          <a:rPr lang="en-US" i="1" smtClean="0">
                            <a:solidFill>
                              <a:schemeClr val="tx1"/>
                            </a:solidFill>
                            <a:latin typeface="Cambria Math" panose="02040503050406030204" pitchFamily="18" charset="0"/>
                          </a:rPr>
                        </m:ctrlPr>
                      </m:sSubPr>
                      <m:e>
                        <m:r>
                          <a:rPr lang="en-US" i="1" smtClean="0">
                            <a:solidFill>
                              <a:schemeClr val="tx1"/>
                            </a:solidFill>
                            <a:latin typeface="Cambria Math" panose="02040503050406030204" pitchFamily="18" charset="0"/>
                            <a:ea typeface="Cambria Math" panose="02040503050406030204" pitchFamily="18" charset="0"/>
                          </a:rPr>
                          <m:t>∆</m:t>
                        </m:r>
                        <m:r>
                          <a:rPr lang="en-US" i="1" smtClean="0">
                            <a:solidFill>
                              <a:schemeClr val="tx1"/>
                            </a:solidFill>
                            <a:latin typeface="Cambria Math" panose="02040503050406030204" pitchFamily="18" charset="0"/>
                            <a:ea typeface="Cambria Math" panose="02040503050406030204" pitchFamily="18" charset="0"/>
                          </a:rPr>
                          <m:t>𝜀</m:t>
                        </m:r>
                      </m:e>
                      <m:sub>
                        <m:r>
                          <m:rPr>
                            <m:sty m:val="p"/>
                          </m:rPr>
                          <a:rPr lang="en-US" b="0" i="0" smtClean="0">
                            <a:solidFill>
                              <a:schemeClr val="tx1"/>
                            </a:solidFill>
                            <a:latin typeface="Cambria Math" panose="02040503050406030204" pitchFamily="18" charset="0"/>
                          </a:rPr>
                          <m:t>x</m:t>
                        </m:r>
                      </m:sub>
                    </m:sSub>
                  </m:oMath>
                </a14:m>
                <a:r>
                  <a:rPr lang="en-US" dirty="0">
                    <a:solidFill>
                      <a:schemeClr val="tx1"/>
                    </a:solidFill>
                  </a:rPr>
                  <a:t>=1.3x10</a:t>
                </a:r>
                <a:r>
                  <a:rPr lang="en-US" baseline="30000" dirty="0">
                    <a:solidFill>
                      <a:schemeClr val="tx1"/>
                    </a:solidFill>
                  </a:rPr>
                  <a:t>-10</a:t>
                </a:r>
                <a:r>
                  <a:rPr lang="en-US" dirty="0">
                    <a:solidFill>
                      <a:schemeClr val="tx1"/>
                    </a:solidFill>
                  </a:rPr>
                  <a:t> </a:t>
                </a:r>
                <a14:m>
                  <m:oMath xmlns:m="http://schemas.openxmlformats.org/officeDocument/2006/math">
                    <m:f>
                      <m:fPr>
                        <m:ctrlPr>
                          <a:rPr lang="en-US" i="1" smtClean="0">
                            <a:solidFill>
                              <a:schemeClr val="tx1"/>
                            </a:solidFill>
                            <a:latin typeface="Cambria Math" panose="02040503050406030204" pitchFamily="18" charset="0"/>
                          </a:rPr>
                        </m:ctrlPr>
                      </m:fPr>
                      <m:num>
                        <m:sSup>
                          <m:sSupPr>
                            <m:ctrlPr>
                              <a:rPr lang="en-US" i="1" smtClean="0">
                                <a:solidFill>
                                  <a:schemeClr val="tx1"/>
                                </a:solidFill>
                                <a:latin typeface="Cambria Math" panose="02040503050406030204" pitchFamily="18" charset="0"/>
                              </a:rPr>
                            </m:ctrlPr>
                          </m:sSupPr>
                          <m:e>
                            <m:r>
                              <a:rPr lang="en-US" b="0" i="1" smtClean="0">
                                <a:solidFill>
                                  <a:schemeClr val="tx1"/>
                                </a:solidFill>
                                <a:latin typeface="Cambria Math" panose="02040503050406030204" pitchFamily="18" charset="0"/>
                              </a:rPr>
                              <m:t>𝐸</m:t>
                            </m:r>
                            <m:r>
                              <a:rPr lang="en-US" b="0" i="1" smtClean="0">
                                <a:solidFill>
                                  <a:schemeClr val="tx1"/>
                                </a:solidFill>
                                <a:latin typeface="Cambria Math" panose="02040503050406030204" pitchFamily="18" charset="0"/>
                              </a:rPr>
                              <m:t>(</m:t>
                            </m:r>
                            <m:r>
                              <m:rPr>
                                <m:sty m:val="p"/>
                              </m:rPr>
                              <a:rPr lang="en-US" b="0" i="0" smtClean="0">
                                <a:solidFill>
                                  <a:schemeClr val="tx1"/>
                                </a:solidFill>
                                <a:latin typeface="Cambria Math" panose="02040503050406030204" pitchFamily="18" charset="0"/>
                              </a:rPr>
                              <m:t>GeV</m:t>
                            </m:r>
                            <m:r>
                              <a:rPr lang="en-US" b="0" i="1" smtClean="0">
                                <a:solidFill>
                                  <a:schemeClr val="tx1"/>
                                </a:solidFill>
                                <a:latin typeface="Cambria Math" panose="02040503050406030204" pitchFamily="18" charset="0"/>
                              </a:rPr>
                              <m:t>)</m:t>
                            </m:r>
                          </m:e>
                          <m:sup>
                            <m:r>
                              <a:rPr lang="en-US" b="0" i="1" smtClean="0">
                                <a:solidFill>
                                  <a:schemeClr val="tx1"/>
                                </a:solidFill>
                                <a:latin typeface="Cambria Math" panose="02040503050406030204" pitchFamily="18" charset="0"/>
                              </a:rPr>
                              <m:t>5</m:t>
                            </m:r>
                          </m:sup>
                        </m:sSup>
                      </m:num>
                      <m:den>
                        <m:sSup>
                          <m:sSupPr>
                            <m:ctrlPr>
                              <a:rPr lang="en-US" i="1" smtClean="0">
                                <a:solidFill>
                                  <a:schemeClr val="tx1"/>
                                </a:solidFill>
                                <a:latin typeface="Cambria Math" panose="02040503050406030204" pitchFamily="18" charset="0"/>
                              </a:rPr>
                            </m:ctrlPr>
                          </m:sSupPr>
                          <m:e>
                            <m:r>
                              <a:rPr lang="en-US" i="1" smtClean="0">
                                <a:solidFill>
                                  <a:schemeClr val="tx1"/>
                                </a:solidFill>
                                <a:latin typeface="Cambria Math" panose="02040503050406030204" pitchFamily="18" charset="0"/>
                                <a:ea typeface="Cambria Math" panose="02040503050406030204" pitchFamily="18" charset="0"/>
                              </a:rPr>
                              <m:t>𝜌</m:t>
                            </m:r>
                            <m:r>
                              <a:rPr lang="en-US" b="0" i="1" smtClean="0">
                                <a:solidFill>
                                  <a:schemeClr val="tx1"/>
                                </a:solidFill>
                                <a:latin typeface="Cambria Math" panose="02040503050406030204" pitchFamily="18" charset="0"/>
                                <a:ea typeface="Cambria Math" panose="02040503050406030204" pitchFamily="18" charset="0"/>
                              </a:rPr>
                              <m:t>(</m:t>
                            </m:r>
                            <m:r>
                              <m:rPr>
                                <m:sty m:val="p"/>
                              </m:rPr>
                              <a:rPr lang="en-US" b="0" i="0" smtClean="0">
                                <a:solidFill>
                                  <a:schemeClr val="tx1"/>
                                </a:solidFill>
                                <a:latin typeface="Cambria Math" panose="02040503050406030204" pitchFamily="18" charset="0"/>
                                <a:ea typeface="Cambria Math" panose="02040503050406030204" pitchFamily="18" charset="0"/>
                              </a:rPr>
                              <m:t>m</m:t>
                            </m:r>
                            <m:r>
                              <a:rPr lang="en-US" b="0" i="1" smtClean="0">
                                <a:solidFill>
                                  <a:schemeClr val="tx1"/>
                                </a:solidFill>
                                <a:latin typeface="Cambria Math" panose="02040503050406030204" pitchFamily="18" charset="0"/>
                                <a:ea typeface="Cambria Math" panose="02040503050406030204" pitchFamily="18" charset="0"/>
                              </a:rPr>
                              <m:t>)</m:t>
                            </m:r>
                          </m:e>
                          <m:sup>
                            <m:r>
                              <a:rPr lang="en-US" b="0" i="1" smtClean="0">
                                <a:solidFill>
                                  <a:schemeClr val="tx1"/>
                                </a:solidFill>
                                <a:latin typeface="Cambria Math" panose="02040503050406030204" pitchFamily="18" charset="0"/>
                              </a:rPr>
                              <m:t>2</m:t>
                            </m:r>
                          </m:sup>
                        </m:sSup>
                      </m:den>
                    </m:f>
                    <m:d>
                      <m:dPr>
                        <m:begChr m:val="⟨"/>
                        <m:endChr m:val="⟩"/>
                        <m:ctrlPr>
                          <a:rPr lang="en-US" b="0" i="1" smtClean="0">
                            <a:solidFill>
                              <a:schemeClr val="tx1"/>
                            </a:solidFill>
                            <a:latin typeface="Cambria Math" panose="02040503050406030204" pitchFamily="18" charset="0"/>
                          </a:rPr>
                        </m:ctrlPr>
                      </m:dPr>
                      <m:e>
                        <m:r>
                          <m:rPr>
                            <m:nor/>
                          </m:rPr>
                          <a:rPr lang="en-US" b="1" dirty="0">
                            <a:solidFill>
                              <a:schemeClr val="tx1"/>
                            </a:solidFill>
                            <a:latin typeface="Snell Roundhand" panose="02000603080000090004" pitchFamily="2" charset="77"/>
                          </a:rPr>
                          <m:t>H</m:t>
                        </m:r>
                        <m:r>
                          <a:rPr lang="en-US" b="0" i="1" dirty="0" smtClean="0">
                            <a:solidFill>
                              <a:schemeClr val="tx1"/>
                            </a:solidFill>
                            <a:latin typeface="Cambria Math" panose="02040503050406030204" pitchFamily="18" charset="0"/>
                          </a:rPr>
                          <m:t> </m:t>
                        </m:r>
                      </m:e>
                    </m:d>
                    <m:f>
                      <m:fPr>
                        <m:ctrlPr>
                          <a:rPr lang="en-US" i="1" smtClean="0">
                            <a:solidFill>
                              <a:schemeClr val="tx1"/>
                            </a:solidFill>
                            <a:latin typeface="Cambria Math" panose="02040503050406030204" pitchFamily="18" charset="0"/>
                          </a:rPr>
                        </m:ctrlPr>
                      </m:fPr>
                      <m:num>
                        <m:r>
                          <a:rPr lang="en-US" i="1" smtClean="0">
                            <a:solidFill>
                              <a:schemeClr val="tx1"/>
                            </a:solidFill>
                            <a:latin typeface="Cambria Math" panose="02040503050406030204" pitchFamily="18" charset="0"/>
                            <a:ea typeface="Cambria Math" panose="02040503050406030204" pitchFamily="18" charset="0"/>
                          </a:rPr>
                          <m:t>𝜃</m:t>
                        </m:r>
                      </m:num>
                      <m:den>
                        <m:r>
                          <a:rPr lang="en-US" b="0" i="1" smtClean="0">
                            <a:solidFill>
                              <a:schemeClr val="tx1"/>
                            </a:solidFill>
                            <a:latin typeface="Cambria Math" panose="02040503050406030204" pitchFamily="18" charset="0"/>
                          </a:rPr>
                          <m:t>2</m:t>
                        </m:r>
                        <m:r>
                          <a:rPr lang="en-US" b="0" i="1" smtClean="0">
                            <a:solidFill>
                              <a:schemeClr val="tx1"/>
                            </a:solidFill>
                            <a:latin typeface="Cambria Math" panose="02040503050406030204" pitchFamily="18" charset="0"/>
                            <a:ea typeface="Cambria Math" panose="02040503050406030204" pitchFamily="18" charset="0"/>
                          </a:rPr>
                          <m:t>𝜋</m:t>
                        </m:r>
                      </m:den>
                    </m:f>
                  </m:oMath>
                </a14:m>
                <a:r>
                  <a:rPr lang="en-US" dirty="0">
                    <a:solidFill>
                      <a:schemeClr val="tx1"/>
                    </a:solidFill>
                    <a:latin typeface="+mj-lt"/>
                  </a:rPr>
                  <a:t> </a:t>
                </a:r>
                <a:r>
                  <a:rPr lang="en-US" dirty="0">
                    <a:solidFill>
                      <a:schemeClr val="tx1"/>
                    </a:solidFill>
                  </a:rPr>
                  <a:t>=1.3x10</a:t>
                </a:r>
                <a:r>
                  <a:rPr lang="en-US" baseline="30000" dirty="0">
                    <a:solidFill>
                      <a:schemeClr val="tx1"/>
                    </a:solidFill>
                  </a:rPr>
                  <a:t>-10</a:t>
                </a:r>
                <a:r>
                  <a:rPr lang="en-US" dirty="0">
                    <a:solidFill>
                      <a:schemeClr val="tx1"/>
                    </a:solidFill>
                  </a:rPr>
                  <a:t> </a:t>
                </a:r>
                <a14:m>
                  <m:oMath xmlns:m="http://schemas.openxmlformats.org/officeDocument/2006/math">
                    <m:f>
                      <m:fPr>
                        <m:ctrlPr>
                          <a:rPr lang="en-US" i="1">
                            <a:solidFill>
                              <a:schemeClr val="tx1"/>
                            </a:solidFill>
                            <a:latin typeface="Cambria Math" panose="02040503050406030204" pitchFamily="18" charset="0"/>
                          </a:rPr>
                        </m:ctrlPr>
                      </m:fPr>
                      <m:num>
                        <m:sSup>
                          <m:sSupPr>
                            <m:ctrlPr>
                              <a:rPr lang="en-US" i="1">
                                <a:solidFill>
                                  <a:schemeClr val="tx1"/>
                                </a:solidFill>
                                <a:latin typeface="Cambria Math" panose="02040503050406030204" pitchFamily="18" charset="0"/>
                              </a:rPr>
                            </m:ctrlPr>
                          </m:sSupPr>
                          <m:e>
                            <m:r>
                              <a:rPr lang="en-US" b="0" i="1" smtClean="0">
                                <a:solidFill>
                                  <a:schemeClr val="tx1"/>
                                </a:solidFill>
                                <a:latin typeface="Cambria Math" panose="02040503050406030204" pitchFamily="18" charset="0"/>
                              </a:rPr>
                              <m:t>275</m:t>
                            </m:r>
                          </m:e>
                          <m:sup>
                            <m:r>
                              <a:rPr lang="en-US" i="1">
                                <a:solidFill>
                                  <a:schemeClr val="tx1"/>
                                </a:solidFill>
                                <a:latin typeface="Cambria Math" panose="02040503050406030204" pitchFamily="18" charset="0"/>
                              </a:rPr>
                              <m:t>5</m:t>
                            </m:r>
                          </m:sup>
                        </m:sSup>
                      </m:num>
                      <m:den>
                        <m:sSup>
                          <m:sSupPr>
                            <m:ctrlPr>
                              <a:rPr lang="en-US" i="1">
                                <a:solidFill>
                                  <a:schemeClr val="tx1"/>
                                </a:solidFill>
                                <a:latin typeface="Cambria Math" panose="02040503050406030204" pitchFamily="18" charset="0"/>
                              </a:rPr>
                            </m:ctrlPr>
                          </m:sSupPr>
                          <m:e>
                            <m:r>
                              <a:rPr lang="en-US" i="1">
                                <a:solidFill>
                                  <a:schemeClr val="tx1"/>
                                </a:solidFill>
                                <a:latin typeface="Cambria Math" panose="02040503050406030204" pitchFamily="18" charset="0"/>
                                <a:ea typeface="Cambria Math" panose="02040503050406030204" pitchFamily="18" charset="0"/>
                              </a:rPr>
                              <m:t>(</m:t>
                            </m:r>
                            <m:r>
                              <a:rPr lang="en-US" b="0" i="1" smtClean="0">
                                <a:solidFill>
                                  <a:schemeClr val="tx1"/>
                                </a:solidFill>
                                <a:latin typeface="Cambria Math" panose="02040503050406030204" pitchFamily="18" charset="0"/>
                                <a:ea typeface="Cambria Math" panose="02040503050406030204" pitchFamily="18" charset="0"/>
                              </a:rPr>
                              <m:t>6,000</m:t>
                            </m:r>
                            <m:r>
                              <a:rPr lang="en-US" i="1">
                                <a:solidFill>
                                  <a:schemeClr val="tx1"/>
                                </a:solidFill>
                                <a:latin typeface="Cambria Math" panose="02040503050406030204" pitchFamily="18" charset="0"/>
                                <a:ea typeface="Cambria Math" panose="02040503050406030204" pitchFamily="18" charset="0"/>
                              </a:rPr>
                              <m:t>)</m:t>
                            </m:r>
                          </m:e>
                          <m:sup>
                            <m:r>
                              <a:rPr lang="en-US" i="1">
                                <a:solidFill>
                                  <a:schemeClr val="tx1"/>
                                </a:solidFill>
                                <a:latin typeface="Cambria Math" panose="02040503050406030204" pitchFamily="18" charset="0"/>
                              </a:rPr>
                              <m:t>2</m:t>
                            </m:r>
                          </m:sup>
                        </m:sSup>
                      </m:den>
                    </m:f>
                    <m:r>
                      <m:rPr>
                        <m:nor/>
                      </m:rPr>
                      <a:rPr lang="en-US" b="0" i="0" smtClean="0">
                        <a:solidFill>
                          <a:schemeClr val="tx1"/>
                        </a:solidFill>
                        <a:latin typeface="Cambria Math" panose="02040503050406030204" pitchFamily="18" charset="0"/>
                      </a:rPr>
                      <m:t> 3.3</m:t>
                    </m:r>
                    <m:r>
                      <m:rPr>
                        <m:nor/>
                      </m:rPr>
                      <a:rPr lang="en-US" dirty="0">
                        <a:solidFill>
                          <a:schemeClr val="tx1"/>
                        </a:solidFill>
                      </a:rPr>
                      <m:t>x</m:t>
                    </m:r>
                    <m:r>
                      <m:rPr>
                        <m:nor/>
                      </m:rPr>
                      <a:rPr lang="en-US" dirty="0">
                        <a:solidFill>
                          <a:schemeClr val="tx1"/>
                        </a:solidFill>
                      </a:rPr>
                      <m:t>10−5 </m:t>
                    </m:r>
                    <m:r>
                      <m:rPr>
                        <m:nor/>
                      </m:rPr>
                      <a:rPr lang="en-US" b="0" i="0" dirty="0" smtClean="0">
                        <a:solidFill>
                          <a:schemeClr val="tx1"/>
                        </a:solidFill>
                      </a:rPr>
                      <m:t>x</m:t>
                    </m:r>
                    <m:r>
                      <m:rPr>
                        <m:nor/>
                      </m:rPr>
                      <a:rPr lang="en-US" b="0" i="0" dirty="0" smtClean="0">
                        <a:solidFill>
                          <a:schemeClr val="tx1"/>
                        </a:solidFill>
                      </a:rPr>
                      <m:t> </m:t>
                    </m:r>
                    <m:f>
                      <m:fPr>
                        <m:ctrlPr>
                          <a:rPr lang="en-US" b="0" i="1" dirty="0" smtClean="0">
                            <a:solidFill>
                              <a:schemeClr val="tx1"/>
                            </a:solidFill>
                            <a:latin typeface="Cambria Math" panose="02040503050406030204" pitchFamily="18" charset="0"/>
                          </a:rPr>
                        </m:ctrlPr>
                      </m:fPr>
                      <m:num>
                        <m:r>
                          <a:rPr lang="en-US" b="0" i="1" dirty="0" smtClean="0">
                            <a:solidFill>
                              <a:schemeClr val="tx1"/>
                            </a:solidFill>
                            <a:latin typeface="Cambria Math" panose="02040503050406030204" pitchFamily="18" charset="0"/>
                          </a:rPr>
                          <m:t>0.12</m:t>
                        </m:r>
                      </m:num>
                      <m:den>
                        <m:r>
                          <a:rPr lang="en-US" b="0" i="1" dirty="0" smtClean="0">
                            <a:solidFill>
                              <a:schemeClr val="tx1"/>
                            </a:solidFill>
                            <a:latin typeface="Cambria Math" panose="02040503050406030204" pitchFamily="18" charset="0"/>
                          </a:rPr>
                          <m:t>2</m:t>
                        </m:r>
                        <m:r>
                          <a:rPr lang="en-US" b="0" i="1" dirty="0" smtClean="0">
                            <a:solidFill>
                              <a:schemeClr val="tx1"/>
                            </a:solidFill>
                            <a:latin typeface="Cambria Math" panose="02040503050406030204" pitchFamily="18" charset="0"/>
                            <a:ea typeface="Cambria Math" panose="02040503050406030204" pitchFamily="18" charset="0"/>
                          </a:rPr>
                          <m:t>𝜋</m:t>
                        </m:r>
                      </m:den>
                    </m:f>
                  </m:oMath>
                </a14:m>
                <a:r>
                  <a:rPr lang="en-US" dirty="0">
                    <a:solidFill>
                      <a:schemeClr val="tx1"/>
                    </a:solidFill>
                  </a:rPr>
                  <a:t> m-rad = </a:t>
                </a:r>
                <a:r>
                  <a:rPr lang="en-US" dirty="0"/>
                  <a:t>3.6 x 10</a:t>
                </a:r>
                <a:r>
                  <a:rPr lang="en-US" baseline="30000" dirty="0"/>
                  <a:t>-12 </a:t>
                </a:r>
                <a:r>
                  <a:rPr lang="en-US" dirty="0"/>
                  <a:t>m-rad</a:t>
                </a:r>
                <a:endParaRPr lang="en-US" baseline="30000" dirty="0"/>
              </a:p>
              <a:p>
                <a14:m>
                  <m:oMath xmlns:m="http://schemas.openxmlformats.org/officeDocument/2006/math">
                    <m:r>
                      <a:rPr lang="en-US" i="1" smtClean="0">
                        <a:solidFill>
                          <a:schemeClr val="tx1"/>
                        </a:solidFill>
                        <a:latin typeface="Cambria Math" panose="02040503050406030204" pitchFamily="18" charset="0"/>
                        <a:ea typeface="Cambria Math" panose="02040503050406030204" pitchFamily="18" charset="0"/>
                      </a:rPr>
                      <m:t>𝛾</m:t>
                    </m:r>
                  </m:oMath>
                </a14:m>
                <a:r>
                  <a:rPr lang="en-US" dirty="0">
                    <a:solidFill>
                      <a:schemeClr val="tx1"/>
                    </a:solidFill>
                    <a:latin typeface="+mj-lt"/>
                  </a:rPr>
                  <a:t> = 275 x 10</a:t>
                </a:r>
                <a:r>
                  <a:rPr lang="en-US" baseline="30000" dirty="0">
                    <a:solidFill>
                      <a:schemeClr val="tx1"/>
                    </a:solidFill>
                    <a:latin typeface="+mj-lt"/>
                  </a:rPr>
                  <a:t>9</a:t>
                </a:r>
                <a:r>
                  <a:rPr lang="en-US" dirty="0">
                    <a:solidFill>
                      <a:schemeClr val="tx1"/>
                    </a:solidFill>
                    <a:latin typeface="+mj-lt"/>
                  </a:rPr>
                  <a:t> / 0.511 x 10</a:t>
                </a:r>
                <a:r>
                  <a:rPr lang="en-US" baseline="30000" dirty="0">
                    <a:solidFill>
                      <a:schemeClr val="tx1"/>
                    </a:solidFill>
                    <a:latin typeface="+mj-lt"/>
                  </a:rPr>
                  <a:t>6</a:t>
                </a:r>
                <a:r>
                  <a:rPr lang="en-US" dirty="0">
                    <a:solidFill>
                      <a:schemeClr val="tx1"/>
                    </a:solidFill>
                    <a:latin typeface="+mj-lt"/>
                  </a:rPr>
                  <a:t> = 5.38 x 10</a:t>
                </a:r>
                <a:r>
                  <a:rPr lang="en-US" baseline="30000" dirty="0">
                    <a:solidFill>
                      <a:schemeClr val="tx1"/>
                    </a:solidFill>
                    <a:latin typeface="+mj-lt"/>
                  </a:rPr>
                  <a:t>5</a:t>
                </a:r>
              </a:p>
              <a:p>
                <a14:m>
                  <m:oMath xmlns:m="http://schemas.openxmlformats.org/officeDocument/2006/math">
                    <m:r>
                      <a:rPr lang="en-US" i="1" smtClean="0">
                        <a:solidFill>
                          <a:schemeClr val="tx1"/>
                        </a:solidFill>
                        <a:latin typeface="Cambria Math" panose="02040503050406030204" pitchFamily="18" charset="0"/>
                        <a:ea typeface="Cambria Math" panose="02040503050406030204" pitchFamily="18" charset="0"/>
                      </a:rPr>
                      <m:t>𝛾</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𝜀</m:t>
                        </m:r>
                      </m:e>
                      <m:sub>
                        <m:r>
                          <m:rPr>
                            <m:sty m:val="p"/>
                          </m:rPr>
                          <a:rPr lang="en-US">
                            <a:latin typeface="Cambria Math" panose="02040503050406030204" pitchFamily="18" charset="0"/>
                          </a:rPr>
                          <m:t>x</m:t>
                        </m:r>
                      </m:sub>
                    </m:sSub>
                  </m:oMath>
                </a14:m>
                <a:r>
                  <a:rPr lang="en-US" dirty="0">
                    <a:solidFill>
                      <a:schemeClr val="tx1"/>
                    </a:solidFill>
                    <a:latin typeface="+mj-lt"/>
                  </a:rPr>
                  <a:t> = </a:t>
                </a:r>
                <a:r>
                  <a:rPr lang="en-US" dirty="0"/>
                  <a:t>5.38 x 10</a:t>
                </a:r>
                <a:r>
                  <a:rPr lang="en-US" baseline="30000" dirty="0"/>
                  <a:t>5</a:t>
                </a:r>
                <a:r>
                  <a:rPr lang="en-US" dirty="0">
                    <a:solidFill>
                      <a:schemeClr val="tx1"/>
                    </a:solidFill>
                    <a:latin typeface="+mj-lt"/>
                  </a:rPr>
                  <a:t> x </a:t>
                </a:r>
                <a:r>
                  <a:rPr lang="en-US" dirty="0"/>
                  <a:t>3.6 x 10</a:t>
                </a:r>
                <a:r>
                  <a:rPr lang="en-US" baseline="30000" dirty="0"/>
                  <a:t>-12 </a:t>
                </a:r>
                <a:r>
                  <a:rPr lang="en-US" dirty="0">
                    <a:solidFill>
                      <a:schemeClr val="tx1"/>
                    </a:solidFill>
                    <a:latin typeface="+mj-lt"/>
                  </a:rPr>
                  <a:t>m-rad = 1.94 x 10</a:t>
                </a:r>
                <a:r>
                  <a:rPr lang="en-US" baseline="30000" dirty="0">
                    <a:solidFill>
                      <a:schemeClr val="tx1"/>
                    </a:solidFill>
                    <a:latin typeface="+mj-lt"/>
                  </a:rPr>
                  <a:t>-6</a:t>
                </a:r>
                <a:r>
                  <a:rPr lang="en-US" dirty="0">
                    <a:solidFill>
                      <a:schemeClr val="tx1"/>
                    </a:solidFill>
                    <a:latin typeface="+mj-lt"/>
                  </a:rPr>
                  <a:t> = </a:t>
                </a:r>
                <a:r>
                  <a:rPr lang="en-US" dirty="0">
                    <a:highlight>
                      <a:srgbClr val="00FF00"/>
                    </a:highlight>
                    <a:latin typeface="+mj-lt"/>
                  </a:rPr>
                  <a:t>1.94</a:t>
                </a:r>
                <a:r>
                  <a:rPr lang="en-US" dirty="0">
                    <a:solidFill>
                      <a:schemeClr val="tx1"/>
                    </a:solidFill>
                    <a:highlight>
                      <a:srgbClr val="00FF00"/>
                    </a:highlight>
                    <a:latin typeface="+mj-lt"/>
                  </a:rPr>
                  <a:t> mm-</a:t>
                </a:r>
                <a:r>
                  <a:rPr lang="en-US" dirty="0" err="1">
                    <a:solidFill>
                      <a:schemeClr val="tx1"/>
                    </a:solidFill>
                    <a:highlight>
                      <a:srgbClr val="00FF00"/>
                    </a:highlight>
                    <a:latin typeface="+mj-lt"/>
                  </a:rPr>
                  <a:t>mrad</a:t>
                </a:r>
                <a:endParaRPr lang="en-US" dirty="0">
                  <a:solidFill>
                    <a:schemeClr val="tx1"/>
                  </a:solidFill>
                  <a:highlight>
                    <a:srgbClr val="00FF00"/>
                  </a:highlight>
                  <a:latin typeface="+mj-lt"/>
                </a:endParaRPr>
              </a:p>
              <a:p>
                <a:endParaRPr lang="en-US" dirty="0"/>
              </a:p>
            </p:txBody>
          </p:sp>
        </mc:Choice>
        <mc:Fallback xmlns="">
          <p:sp>
            <p:nvSpPr>
              <p:cNvPr id="4" name="Content Placeholder 3">
                <a:extLst>
                  <a:ext uri="{FF2B5EF4-FFF2-40B4-BE49-F238E27FC236}">
                    <a16:creationId xmlns:a16="http://schemas.microsoft.com/office/drawing/2014/main" id="{B537D803-471C-E58D-9DA8-EB97D2D24505}"/>
                  </a:ext>
                </a:extLst>
              </p:cNvPr>
              <p:cNvSpPr>
                <a:spLocks noGrp="1" noRot="1" noChangeAspect="1" noMove="1" noResize="1" noEditPoints="1" noAdjustHandles="1" noChangeArrowheads="1" noChangeShapeType="1" noTextEdit="1"/>
              </p:cNvSpPr>
              <p:nvPr>
                <p:ph sz="quarter" idx="12"/>
              </p:nvPr>
            </p:nvSpPr>
            <p:spPr>
              <a:xfrm>
                <a:off x="279405" y="847728"/>
                <a:ext cx="11645900" cy="5617402"/>
              </a:xfrm>
              <a:blipFill>
                <a:blip r:embed="rId2"/>
                <a:stretch>
                  <a:fillRect l="-654" t="-1351"/>
                </a:stretch>
              </a:blipFill>
            </p:spPr>
            <p:txBody>
              <a:bodyPr/>
              <a:lstStyle/>
              <a:p>
                <a:r>
                  <a:rPr lang="en-US">
                    <a:noFill/>
                  </a:rPr>
                  <a:t> </a:t>
                </a:r>
              </a:p>
            </p:txBody>
          </p:sp>
        </mc:Fallback>
      </mc:AlternateContent>
      <p:sp>
        <p:nvSpPr>
          <p:cNvPr id="5" name="Footer Placeholder 4">
            <a:extLst>
              <a:ext uri="{FF2B5EF4-FFF2-40B4-BE49-F238E27FC236}">
                <a16:creationId xmlns:a16="http://schemas.microsoft.com/office/drawing/2014/main" id="{90748FEF-FC4A-FE1D-AF07-BF58C9CC8223}"/>
              </a:ext>
            </a:extLst>
          </p:cNvPr>
          <p:cNvSpPr>
            <a:spLocks noGrp="1"/>
          </p:cNvSpPr>
          <p:nvPr>
            <p:ph type="ftr" sz="quarter" idx="3"/>
          </p:nvPr>
        </p:nvSpPr>
        <p:spPr/>
        <p:txBody>
          <a:bodyPr/>
          <a:lstStyle/>
          <a:p>
            <a:r>
              <a:rPr lang="en-US"/>
              <a:t>Ghost Collider May 2025</a:t>
            </a:r>
            <a:endParaRPr lang="en-US" dirty="0"/>
          </a:p>
        </p:txBody>
      </p:sp>
    </p:spTree>
    <p:extLst>
      <p:ext uri="{BB962C8B-B14F-4D97-AF65-F5344CB8AC3E}">
        <p14:creationId xmlns:p14="http://schemas.microsoft.com/office/powerpoint/2010/main" val="312190012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5D06E9-1C90-C49E-64ED-4B3C2AB53D10}"/>
              </a:ext>
            </a:extLst>
          </p:cNvPr>
          <p:cNvSpPr>
            <a:spLocks noGrp="1"/>
          </p:cNvSpPr>
          <p:nvPr>
            <p:ph type="title"/>
          </p:nvPr>
        </p:nvSpPr>
        <p:spPr/>
        <p:txBody>
          <a:bodyPr/>
          <a:lstStyle/>
          <a:p>
            <a:r>
              <a:rPr lang="en-US" dirty="0"/>
              <a:t>Emittance and Energy Spread Evolution</a:t>
            </a:r>
          </a:p>
        </p:txBody>
      </p:sp>
      <p:sp>
        <p:nvSpPr>
          <p:cNvPr id="3" name="Slide Number Placeholder 2">
            <a:extLst>
              <a:ext uri="{FF2B5EF4-FFF2-40B4-BE49-F238E27FC236}">
                <a16:creationId xmlns:a16="http://schemas.microsoft.com/office/drawing/2014/main" id="{68AADFF5-96FB-C975-BECD-300B3B613F3E}"/>
              </a:ext>
            </a:extLst>
          </p:cNvPr>
          <p:cNvSpPr>
            <a:spLocks noGrp="1"/>
          </p:cNvSpPr>
          <p:nvPr>
            <p:ph type="sldNum" sz="quarter" idx="11"/>
          </p:nvPr>
        </p:nvSpPr>
        <p:spPr/>
        <p:txBody>
          <a:bodyPr/>
          <a:lstStyle/>
          <a:p>
            <a:fld id="{836BED9B-8943-2D4F-B1F2-FF4B467302D8}" type="slidenum">
              <a:rPr lang="en-US" smtClean="0"/>
              <a:t>49</a:t>
            </a:fld>
            <a:endParaRPr lang="en-US"/>
          </a:p>
        </p:txBody>
      </p:sp>
      <p:sp>
        <p:nvSpPr>
          <p:cNvPr id="10" name="Content Placeholder 7">
            <a:extLst>
              <a:ext uri="{FF2B5EF4-FFF2-40B4-BE49-F238E27FC236}">
                <a16:creationId xmlns:a16="http://schemas.microsoft.com/office/drawing/2014/main" id="{D83B212C-EA29-1B21-1860-60742EE5B884}"/>
              </a:ext>
            </a:extLst>
          </p:cNvPr>
          <p:cNvSpPr>
            <a:spLocks noGrp="1"/>
          </p:cNvSpPr>
          <p:nvPr>
            <p:ph sz="quarter" idx="12"/>
          </p:nvPr>
        </p:nvSpPr>
        <p:spPr>
          <a:xfrm>
            <a:off x="83713" y="847728"/>
            <a:ext cx="4743971" cy="5547096"/>
          </a:xfrm>
        </p:spPr>
        <p:txBody>
          <a:bodyPr>
            <a:normAutofit/>
          </a:bodyPr>
          <a:lstStyle/>
          <a:p>
            <a:r>
              <a:rPr lang="en-US" sz="2000" dirty="0"/>
              <a:t>Both the emittance and the energy spread need significant damping between successive pulses</a:t>
            </a:r>
          </a:p>
          <a:p>
            <a:r>
              <a:rPr lang="en-US" sz="2000" dirty="0"/>
              <a:t>The damping ring emittance is about half the emittance at the IP</a:t>
            </a:r>
          </a:p>
          <a:p>
            <a:r>
              <a:rPr lang="en-US" sz="2000" dirty="0"/>
              <a:t>The luminosity per bunch is small, so a high bunch repetition rate is required to obtain an acceptable luminosity</a:t>
            </a:r>
          </a:p>
          <a:p>
            <a:endParaRPr lang="en-US" sz="2000" dirty="0">
              <a:highlight>
                <a:srgbClr val="00FF00"/>
              </a:highlight>
            </a:endParaRPr>
          </a:p>
          <a:p>
            <a:r>
              <a:rPr lang="en-US" sz="2000" dirty="0">
                <a:highlight>
                  <a:srgbClr val="00FF00"/>
                </a:highlight>
              </a:rPr>
              <a:t>Note that emittance values are for the sum of transverse emittances</a:t>
            </a:r>
          </a:p>
          <a:p>
            <a:endParaRPr lang="en-US" sz="2000" dirty="0">
              <a:highlight>
                <a:srgbClr val="00FF00"/>
              </a:highlight>
            </a:endParaRPr>
          </a:p>
          <a:p>
            <a:r>
              <a:rPr lang="en-US" sz="2000" dirty="0">
                <a:highlight>
                  <a:srgbClr val="00FF00"/>
                </a:highlight>
              </a:rPr>
              <a:t>Adopt 16 mm-</a:t>
            </a:r>
            <a:r>
              <a:rPr lang="en-US" sz="2000" dirty="0" err="1">
                <a:highlight>
                  <a:srgbClr val="00FF00"/>
                </a:highlight>
              </a:rPr>
              <a:t>mrad</a:t>
            </a:r>
            <a:r>
              <a:rPr lang="en-US" sz="2000" dirty="0">
                <a:highlight>
                  <a:srgbClr val="00FF00"/>
                </a:highlight>
              </a:rPr>
              <a:t> = 2 x 8 mm-</a:t>
            </a:r>
            <a:r>
              <a:rPr lang="en-US" sz="2000" dirty="0" err="1">
                <a:highlight>
                  <a:srgbClr val="00FF00"/>
                </a:highlight>
              </a:rPr>
              <a:t>mrad</a:t>
            </a:r>
            <a:endParaRPr lang="en-US" sz="2000" dirty="0">
              <a:highlight>
                <a:srgbClr val="00FF00"/>
              </a:highlight>
            </a:endParaRPr>
          </a:p>
        </p:txBody>
      </p:sp>
      <p:sp>
        <p:nvSpPr>
          <p:cNvPr id="4" name="Footer Placeholder 3">
            <a:extLst>
              <a:ext uri="{FF2B5EF4-FFF2-40B4-BE49-F238E27FC236}">
                <a16:creationId xmlns:a16="http://schemas.microsoft.com/office/drawing/2014/main" id="{574090BC-A71D-A546-6F26-5EF50F46D91C}"/>
              </a:ext>
            </a:extLst>
          </p:cNvPr>
          <p:cNvSpPr>
            <a:spLocks noGrp="1"/>
          </p:cNvSpPr>
          <p:nvPr>
            <p:ph type="ftr" sz="quarter" idx="3"/>
          </p:nvPr>
        </p:nvSpPr>
        <p:spPr/>
        <p:txBody>
          <a:bodyPr/>
          <a:lstStyle/>
          <a:p>
            <a:r>
              <a:rPr lang="en-US"/>
              <a:t>Ghost Collider May 2025</a:t>
            </a:r>
            <a:endParaRPr lang="en-US" dirty="0"/>
          </a:p>
        </p:txBody>
      </p:sp>
      <p:cxnSp>
        <p:nvCxnSpPr>
          <p:cNvPr id="9" name="Straight Connector 8">
            <a:extLst>
              <a:ext uri="{FF2B5EF4-FFF2-40B4-BE49-F238E27FC236}">
                <a16:creationId xmlns:a16="http://schemas.microsoft.com/office/drawing/2014/main" id="{EC6536C5-A0FB-90F6-7B85-323FA1EA5EC7}"/>
              </a:ext>
            </a:extLst>
          </p:cNvPr>
          <p:cNvCxnSpPr>
            <a:cxnSpLocks/>
          </p:cNvCxnSpPr>
          <p:nvPr/>
        </p:nvCxnSpPr>
        <p:spPr>
          <a:xfrm>
            <a:off x="8774482" y="1311571"/>
            <a:ext cx="0" cy="4926391"/>
          </a:xfrm>
          <a:prstGeom prst="line">
            <a:avLst/>
          </a:prstGeom>
          <a:ln w="28575">
            <a:solidFill>
              <a:srgbClr val="00B0F0"/>
            </a:solidFill>
          </a:ln>
          <a:effectLst/>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7207A6AE-B35E-1C0D-5522-4291C40F1665}"/>
              </a:ext>
            </a:extLst>
          </p:cNvPr>
          <p:cNvSpPr txBox="1"/>
          <p:nvPr/>
        </p:nvSpPr>
        <p:spPr>
          <a:xfrm>
            <a:off x="5299602" y="921044"/>
            <a:ext cx="6245428" cy="338554"/>
          </a:xfrm>
          <a:prstGeom prst="rect">
            <a:avLst/>
          </a:prstGeom>
          <a:noFill/>
        </p:spPr>
        <p:txBody>
          <a:bodyPr wrap="none" rtlCol="0">
            <a:spAutoFit/>
          </a:bodyPr>
          <a:lstStyle/>
          <a:p>
            <a:r>
              <a:rPr lang="en-US" sz="1600" dirty="0"/>
              <a:t>Injection    Linac        Arc       Chicane        IP        Linac        Arc     Extraction</a:t>
            </a:r>
          </a:p>
        </p:txBody>
      </p:sp>
      <p:graphicFrame>
        <p:nvGraphicFramePr>
          <p:cNvPr id="5" name="Chart 4">
            <a:extLst>
              <a:ext uri="{FF2B5EF4-FFF2-40B4-BE49-F238E27FC236}">
                <a16:creationId xmlns:a16="http://schemas.microsoft.com/office/drawing/2014/main" id="{04CB6C5A-542C-54A9-4C33-956D36895E74}"/>
              </a:ext>
            </a:extLst>
          </p:cNvPr>
          <p:cNvGraphicFramePr>
            <a:graphicFrameLocks noGrp="1"/>
          </p:cNvGraphicFramePr>
          <p:nvPr>
            <p:extLst>
              <p:ext uri="{D42A27DB-BD31-4B8C-83A1-F6EECF244321}">
                <p14:modId xmlns:p14="http://schemas.microsoft.com/office/powerpoint/2010/main" val="1753712253"/>
              </p:ext>
            </p:extLst>
          </p:nvPr>
        </p:nvGraphicFramePr>
        <p:xfrm>
          <a:off x="4627605" y="1149178"/>
          <a:ext cx="7389340" cy="5263979"/>
        </p:xfrm>
        <a:graphic>
          <a:graphicData uri="http://schemas.openxmlformats.org/drawingml/2006/chart">
            <c:chart xmlns:c="http://schemas.openxmlformats.org/drawingml/2006/chart" xmlns:r="http://schemas.openxmlformats.org/officeDocument/2006/relationships" r:id="rId2"/>
          </a:graphicData>
        </a:graphic>
      </p:graphicFrame>
      <p:pic>
        <p:nvPicPr>
          <p:cNvPr id="6" name="Graphic 5" descr="Star">
            <a:extLst>
              <a:ext uri="{FF2B5EF4-FFF2-40B4-BE49-F238E27FC236}">
                <a16:creationId xmlns:a16="http://schemas.microsoft.com/office/drawing/2014/main" id="{E1930F77-7FED-DD6B-6FDB-D9888DD28B6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606828" y="3634154"/>
            <a:ext cx="335307" cy="335307"/>
          </a:xfrm>
          <a:prstGeom prst="rect">
            <a:avLst/>
          </a:prstGeom>
        </p:spPr>
      </p:pic>
    </p:spTree>
    <p:extLst>
      <p:ext uri="{BB962C8B-B14F-4D97-AF65-F5344CB8AC3E}">
        <p14:creationId xmlns:p14="http://schemas.microsoft.com/office/powerpoint/2010/main" val="28922194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9B82AC-88B7-6F4C-BDF5-0624FB04B505}"/>
              </a:ext>
            </a:extLst>
          </p:cNvPr>
          <p:cNvSpPr>
            <a:spLocks noGrp="1"/>
          </p:cNvSpPr>
          <p:nvPr>
            <p:ph type="title"/>
          </p:nvPr>
        </p:nvSpPr>
        <p:spPr/>
        <p:txBody>
          <a:bodyPr/>
          <a:lstStyle/>
          <a:p>
            <a:r>
              <a:rPr lang="en-US" dirty="0"/>
              <a:t>Modification Suggested by Erk Jensen</a:t>
            </a:r>
            <a:r>
              <a:rPr lang="en-US" dirty="0">
                <a:solidFill>
                  <a:srgbClr val="7030A0"/>
                </a:solidFill>
              </a:rPr>
              <a:t>*</a:t>
            </a:r>
            <a:r>
              <a:rPr lang="en-US" dirty="0"/>
              <a:t> </a:t>
            </a:r>
          </a:p>
        </p:txBody>
      </p:sp>
      <p:sp>
        <p:nvSpPr>
          <p:cNvPr id="4" name="Slide Number Placeholder 3">
            <a:extLst>
              <a:ext uri="{FF2B5EF4-FFF2-40B4-BE49-F238E27FC236}">
                <a16:creationId xmlns:a16="http://schemas.microsoft.com/office/drawing/2014/main" id="{80727971-6678-A049-975A-F4027E13B7E3}"/>
              </a:ext>
            </a:extLst>
          </p:cNvPr>
          <p:cNvSpPr>
            <a:spLocks noGrp="1"/>
          </p:cNvSpPr>
          <p:nvPr>
            <p:ph type="sldNum" sz="quarter" idx="11"/>
          </p:nvPr>
        </p:nvSpPr>
        <p:spPr/>
        <p:txBody>
          <a:bodyPr/>
          <a:lstStyle/>
          <a:p>
            <a:fld id="{AB6DB490-BFBF-254D-A4B8-3EF9019ACE53}" type="slidenum">
              <a:rPr lang="en-US" smtClean="0"/>
              <a:t>5</a:t>
            </a:fld>
            <a:endParaRPr lang="en-US" dirty="0"/>
          </a:p>
        </p:txBody>
      </p:sp>
      <p:sp>
        <p:nvSpPr>
          <p:cNvPr id="3" name="Content Placeholder 2">
            <a:extLst>
              <a:ext uri="{FF2B5EF4-FFF2-40B4-BE49-F238E27FC236}">
                <a16:creationId xmlns:a16="http://schemas.microsoft.com/office/drawing/2014/main" id="{1BA687C2-7F2C-0A44-A61D-D268E71A7D0A}"/>
              </a:ext>
            </a:extLst>
          </p:cNvPr>
          <p:cNvSpPr>
            <a:spLocks noGrp="1"/>
          </p:cNvSpPr>
          <p:nvPr>
            <p:ph sz="quarter" idx="12"/>
          </p:nvPr>
        </p:nvSpPr>
        <p:spPr/>
        <p:txBody>
          <a:bodyPr/>
          <a:lstStyle/>
          <a:p>
            <a:r>
              <a:rPr lang="en-US" dirty="0"/>
              <a:t>Erk Jensen suggested a different layout</a:t>
            </a:r>
            <a:r>
              <a:rPr lang="en-US" dirty="0">
                <a:solidFill>
                  <a:srgbClr val="0432FF"/>
                </a:solidFill>
              </a:rPr>
              <a:t>*</a:t>
            </a:r>
            <a:r>
              <a:rPr lang="en-US" dirty="0"/>
              <a:t>, and realized that if </a:t>
            </a:r>
            <a:r>
              <a:rPr lang="en-US" dirty="0">
                <a:highlight>
                  <a:srgbClr val="00FF00"/>
                </a:highlight>
              </a:rPr>
              <a:t>accelerating electrons and decelerating positrons (or vice versa) shared the same bucket</a:t>
            </a:r>
            <a:r>
              <a:rPr lang="en-US" dirty="0"/>
              <a:t>, there would be:</a:t>
            </a:r>
          </a:p>
          <a:p>
            <a:pPr lvl="1"/>
            <a:r>
              <a:rPr lang="en-US" sz="2000" dirty="0">
                <a:highlight>
                  <a:srgbClr val="00FF00"/>
                </a:highlight>
              </a:rPr>
              <a:t>No excitation of higher modes (HOMs)</a:t>
            </a:r>
          </a:p>
          <a:p>
            <a:pPr lvl="1"/>
            <a:r>
              <a:rPr lang="en-US" sz="2000" dirty="0">
                <a:highlight>
                  <a:srgbClr val="00FF00"/>
                </a:highlight>
              </a:rPr>
              <a:t>No Multi-bunch Beam Break-Up (MBBU)</a:t>
            </a:r>
          </a:p>
          <a:p>
            <a:r>
              <a:rPr lang="en-US" dirty="0"/>
              <a:t>Bunches consisting of equal numbers of electrons and positrons going in the same direction can be thought of as “ghost” bunches which do not interact electromagnetically with their environment</a:t>
            </a:r>
          </a:p>
          <a:p>
            <a:pPr lvl="1"/>
            <a:r>
              <a:rPr lang="en-US" dirty="0"/>
              <a:t>They produce synchrotron radiation</a:t>
            </a:r>
          </a:p>
          <a:p>
            <a:pPr lvl="1"/>
            <a:r>
              <a:rPr lang="en-US" dirty="0"/>
              <a:t>They will be visible on a fluorescent screen</a:t>
            </a:r>
          </a:p>
          <a:p>
            <a:r>
              <a:rPr lang="en-US" dirty="0"/>
              <a:t>Magnetic fields will separate the electrons and positrons</a:t>
            </a:r>
          </a:p>
        </p:txBody>
      </p:sp>
      <p:sp>
        <p:nvSpPr>
          <p:cNvPr id="6" name="Footer Placeholder 5">
            <a:extLst>
              <a:ext uri="{FF2B5EF4-FFF2-40B4-BE49-F238E27FC236}">
                <a16:creationId xmlns:a16="http://schemas.microsoft.com/office/drawing/2014/main" id="{81575FB9-E07D-F9C9-ECA0-9D2576BD4A90}"/>
              </a:ext>
            </a:extLst>
          </p:cNvPr>
          <p:cNvSpPr>
            <a:spLocks noGrp="1"/>
          </p:cNvSpPr>
          <p:nvPr>
            <p:ph type="ftr" sz="quarter" idx="3"/>
          </p:nvPr>
        </p:nvSpPr>
        <p:spPr/>
        <p:txBody>
          <a:bodyPr/>
          <a:lstStyle/>
          <a:p>
            <a:r>
              <a:rPr lang="en-US"/>
              <a:t>Ghost Collider May 2025</a:t>
            </a:r>
            <a:endParaRPr lang="en-US" dirty="0"/>
          </a:p>
        </p:txBody>
      </p:sp>
      <p:sp>
        <p:nvSpPr>
          <p:cNvPr id="5" name="TextBox 4">
            <a:extLst>
              <a:ext uri="{FF2B5EF4-FFF2-40B4-BE49-F238E27FC236}">
                <a16:creationId xmlns:a16="http://schemas.microsoft.com/office/drawing/2014/main" id="{2D4EC03B-7F43-569E-37E7-0F5BEA5A67A4}"/>
              </a:ext>
            </a:extLst>
          </p:cNvPr>
          <p:cNvSpPr txBox="1"/>
          <p:nvPr/>
        </p:nvSpPr>
        <p:spPr>
          <a:xfrm>
            <a:off x="266695" y="5922146"/>
            <a:ext cx="11277917" cy="369332"/>
          </a:xfrm>
          <a:prstGeom prst="rect">
            <a:avLst/>
          </a:prstGeom>
          <a:noFill/>
        </p:spPr>
        <p:txBody>
          <a:bodyPr wrap="square" rtlCol="0">
            <a:spAutoFit/>
          </a:bodyPr>
          <a:lstStyle/>
          <a:p>
            <a:pPr marL="230188" indent="-225425"/>
            <a:r>
              <a:rPr lang="en-US" dirty="0"/>
              <a:t> </a:t>
            </a:r>
            <a:r>
              <a:rPr lang="en-US" dirty="0">
                <a:solidFill>
                  <a:srgbClr val="7030A0"/>
                </a:solidFill>
              </a:rPr>
              <a:t>* https://indico.cern.ch/event/1040671/#9-energy-recovery-and-sustaina</a:t>
            </a:r>
          </a:p>
        </p:txBody>
      </p:sp>
    </p:spTree>
    <p:extLst>
      <p:ext uri="{BB962C8B-B14F-4D97-AF65-F5344CB8AC3E}">
        <p14:creationId xmlns:p14="http://schemas.microsoft.com/office/powerpoint/2010/main" val="313671576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34DA5C4-6CC4-5D14-B205-E6D078DE0354}"/>
              </a:ext>
            </a:extLst>
          </p:cNvPr>
          <p:cNvSpPr/>
          <p:nvPr/>
        </p:nvSpPr>
        <p:spPr>
          <a:xfrm>
            <a:off x="1402809" y="4217456"/>
            <a:ext cx="1371600" cy="333632"/>
          </a:xfrm>
          <a:prstGeom prst="rect">
            <a:avLst/>
          </a:prstGeom>
          <a:solidFill>
            <a:srgbClr val="73FB7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8" name="Content Placeholder 7">
                <a:extLst>
                  <a:ext uri="{FF2B5EF4-FFF2-40B4-BE49-F238E27FC236}">
                    <a16:creationId xmlns:a16="http://schemas.microsoft.com/office/drawing/2014/main" id="{F1DA3A81-14A3-EC14-6436-01552CA469CB}"/>
                  </a:ext>
                </a:extLst>
              </p:cNvPr>
              <p:cNvSpPr>
                <a:spLocks noGrp="1"/>
              </p:cNvSpPr>
              <p:nvPr>
                <p:ph sz="quarter" idx="12"/>
              </p:nvPr>
            </p:nvSpPr>
            <p:spPr>
              <a:xfrm>
                <a:off x="279405" y="847728"/>
                <a:ext cx="6387922" cy="5547096"/>
              </a:xfrm>
            </p:spPr>
            <p:txBody>
              <a:bodyPr>
                <a:normAutofit/>
              </a:bodyPr>
              <a:lstStyle/>
              <a:p>
                <a:r>
                  <a:rPr lang="en-US" sz="2000" dirty="0"/>
                  <a:t>Both the emittance and the energy spread need significant damping between successive pulses</a:t>
                </a:r>
              </a:p>
              <a:p>
                <a:r>
                  <a:rPr lang="en-US" sz="2000" dirty="0"/>
                  <a:t>The luminosity per bunch is small, so a high bunch repetition rate is required to obtain an acceptable luminosity</a:t>
                </a:r>
              </a:p>
              <a:p>
                <a:endParaRPr lang="en-US" sz="2000" dirty="0">
                  <a:highlight>
                    <a:srgbClr val="00FF00"/>
                  </a:highlight>
                </a:endParaRPr>
              </a:p>
              <a:p>
                <a:r>
                  <a:rPr lang="en-US" sz="2000" dirty="0">
                    <a:highlight>
                      <a:srgbClr val="00FF00"/>
                    </a:highlight>
                  </a:rPr>
                  <a:t>Note that emittance values are for the sum of the transverse emittances</a:t>
                </a:r>
              </a:p>
              <a:p>
                <a:endParaRPr lang="en-US" sz="2000" dirty="0">
                  <a:highlight>
                    <a:srgbClr val="00FF00"/>
                  </a:highlight>
                </a:endParaRPr>
              </a:p>
              <a:p>
                <a:r>
                  <a:rPr lang="en-US" sz="2000" dirty="0"/>
                  <a:t>Adopt </a:t>
                </a:r>
                <a14:m>
                  <m:oMath xmlns:m="http://schemas.openxmlformats.org/officeDocument/2006/math">
                    <m:r>
                      <a:rPr lang="en-US" sz="2000" i="1" smtClean="0">
                        <a:solidFill>
                          <a:schemeClr val="tx1"/>
                        </a:solidFill>
                        <a:highlight>
                          <a:srgbClr val="00FF00"/>
                        </a:highlight>
                        <a:latin typeface="Cambria Math" panose="02040503050406030204" pitchFamily="18" charset="0"/>
                        <a:ea typeface="Cambria Math" panose="02040503050406030204" pitchFamily="18" charset="0"/>
                      </a:rPr>
                      <m:t>𝛾</m:t>
                    </m:r>
                    <m:sSub>
                      <m:sSubPr>
                        <m:ctrlPr>
                          <a:rPr lang="en-US" sz="2000" i="1">
                            <a:highlight>
                              <a:srgbClr val="00FF00"/>
                            </a:highlight>
                            <a:latin typeface="Cambria Math" panose="02040503050406030204" pitchFamily="18" charset="0"/>
                          </a:rPr>
                        </m:ctrlPr>
                      </m:sSubPr>
                      <m:e>
                        <m:r>
                          <a:rPr lang="en-US" sz="2000" i="1">
                            <a:highlight>
                              <a:srgbClr val="00FF00"/>
                            </a:highlight>
                            <a:latin typeface="Cambria Math" panose="02040503050406030204" pitchFamily="18" charset="0"/>
                            <a:ea typeface="Cambria Math" panose="02040503050406030204" pitchFamily="18" charset="0"/>
                          </a:rPr>
                          <m:t>∆</m:t>
                        </m:r>
                        <m:r>
                          <a:rPr lang="en-US" sz="2000" i="1">
                            <a:highlight>
                              <a:srgbClr val="00FF00"/>
                            </a:highlight>
                            <a:latin typeface="Cambria Math" panose="02040503050406030204" pitchFamily="18" charset="0"/>
                            <a:ea typeface="Cambria Math" panose="02040503050406030204" pitchFamily="18" charset="0"/>
                          </a:rPr>
                          <m:t>𝜀</m:t>
                        </m:r>
                      </m:e>
                      <m:sub>
                        <m:r>
                          <m:rPr>
                            <m:sty m:val="p"/>
                          </m:rPr>
                          <a:rPr lang="en-US" sz="2000">
                            <a:highlight>
                              <a:srgbClr val="00FF00"/>
                            </a:highlight>
                            <a:latin typeface="Cambria Math" panose="02040503050406030204" pitchFamily="18" charset="0"/>
                          </a:rPr>
                          <m:t>x</m:t>
                        </m:r>
                      </m:sub>
                    </m:sSub>
                  </m:oMath>
                </a14:m>
                <a:r>
                  <a:rPr lang="en-US" sz="2000" dirty="0">
                    <a:highlight>
                      <a:srgbClr val="00FF00"/>
                    </a:highlight>
                  </a:rPr>
                  <a:t> = </a:t>
                </a:r>
                <a14:m>
                  <m:oMath xmlns:m="http://schemas.openxmlformats.org/officeDocument/2006/math">
                    <m:r>
                      <a:rPr lang="en-US" sz="2000" i="1">
                        <a:highlight>
                          <a:srgbClr val="00FF00"/>
                        </a:highlight>
                        <a:latin typeface="Cambria Math" panose="02040503050406030204" pitchFamily="18" charset="0"/>
                        <a:ea typeface="Cambria Math" panose="02040503050406030204" pitchFamily="18" charset="0"/>
                      </a:rPr>
                      <m:t>𝛾</m:t>
                    </m:r>
                    <m:sSub>
                      <m:sSubPr>
                        <m:ctrlPr>
                          <a:rPr lang="en-US" sz="2000" i="1">
                            <a:highlight>
                              <a:srgbClr val="00FF00"/>
                            </a:highlight>
                            <a:latin typeface="Cambria Math" panose="02040503050406030204" pitchFamily="18" charset="0"/>
                          </a:rPr>
                        </m:ctrlPr>
                      </m:sSubPr>
                      <m:e>
                        <m:r>
                          <a:rPr lang="en-US" sz="2000" i="1">
                            <a:highlight>
                              <a:srgbClr val="00FF00"/>
                            </a:highlight>
                            <a:latin typeface="Cambria Math" panose="02040503050406030204" pitchFamily="18" charset="0"/>
                            <a:ea typeface="Cambria Math" panose="02040503050406030204" pitchFamily="18" charset="0"/>
                          </a:rPr>
                          <m:t>∆</m:t>
                        </m:r>
                        <m:r>
                          <a:rPr lang="en-US" sz="2000" i="1">
                            <a:highlight>
                              <a:srgbClr val="00FF00"/>
                            </a:highlight>
                            <a:latin typeface="Cambria Math" panose="02040503050406030204" pitchFamily="18" charset="0"/>
                            <a:ea typeface="Cambria Math" panose="02040503050406030204" pitchFamily="18" charset="0"/>
                          </a:rPr>
                          <m:t>𝜀</m:t>
                        </m:r>
                      </m:e>
                      <m:sub>
                        <m:r>
                          <m:rPr>
                            <m:sty m:val="p"/>
                          </m:rPr>
                          <a:rPr lang="en-US" sz="2000" b="0" i="0" smtClean="0">
                            <a:highlight>
                              <a:srgbClr val="00FF00"/>
                            </a:highlight>
                            <a:latin typeface="Cambria Math" panose="02040503050406030204" pitchFamily="18" charset="0"/>
                            <a:ea typeface="Cambria Math" panose="02040503050406030204" pitchFamily="18" charset="0"/>
                          </a:rPr>
                          <m:t>y</m:t>
                        </m:r>
                      </m:sub>
                    </m:sSub>
                  </m:oMath>
                </a14:m>
                <a:r>
                  <a:rPr lang="en-US" sz="2000" dirty="0">
                    <a:highlight>
                      <a:srgbClr val="00FF00"/>
                    </a:highlight>
                  </a:rPr>
                  <a:t> = 8 mm-</a:t>
                </a:r>
                <a:r>
                  <a:rPr lang="en-US" sz="2000" dirty="0" err="1">
                    <a:highlight>
                      <a:srgbClr val="00FF00"/>
                    </a:highlight>
                  </a:rPr>
                  <a:t>mrad</a:t>
                </a:r>
                <a:r>
                  <a:rPr lang="en-US" sz="2000" dirty="0"/>
                  <a:t> to allow for some additional blow-up</a:t>
                </a:r>
              </a:p>
            </p:txBody>
          </p:sp>
        </mc:Choice>
        <mc:Fallback xmlns="">
          <p:sp>
            <p:nvSpPr>
              <p:cNvPr id="8" name="Content Placeholder 7">
                <a:extLst>
                  <a:ext uri="{FF2B5EF4-FFF2-40B4-BE49-F238E27FC236}">
                    <a16:creationId xmlns:a16="http://schemas.microsoft.com/office/drawing/2014/main" id="{F1DA3A81-14A3-EC14-6436-01552CA469CB}"/>
                  </a:ext>
                </a:extLst>
              </p:cNvPr>
              <p:cNvSpPr>
                <a:spLocks noGrp="1" noRot="1" noChangeAspect="1" noMove="1" noResize="1" noEditPoints="1" noAdjustHandles="1" noChangeArrowheads="1" noChangeShapeType="1" noTextEdit="1"/>
              </p:cNvSpPr>
              <p:nvPr>
                <p:ph sz="quarter" idx="12"/>
              </p:nvPr>
            </p:nvSpPr>
            <p:spPr>
              <a:xfrm>
                <a:off x="279405" y="847728"/>
                <a:ext cx="6387922" cy="5547096"/>
              </a:xfrm>
              <a:blipFill>
                <a:blip r:embed="rId2"/>
                <a:stretch>
                  <a:fillRect l="-992" t="-457"/>
                </a:stretch>
              </a:blipFill>
            </p:spPr>
            <p:txBody>
              <a:bodyPr/>
              <a:lstStyle/>
              <a:p>
                <a:r>
                  <a:rPr lang="en-US">
                    <a:noFill/>
                  </a:rPr>
                  <a:t> </a:t>
                </a:r>
              </a:p>
            </p:txBody>
          </p:sp>
        </mc:Fallback>
      </mc:AlternateContent>
      <p:sp>
        <p:nvSpPr>
          <p:cNvPr id="2" name="Title 1">
            <a:extLst>
              <a:ext uri="{FF2B5EF4-FFF2-40B4-BE49-F238E27FC236}">
                <a16:creationId xmlns:a16="http://schemas.microsoft.com/office/drawing/2014/main" id="{5015ECAB-2A81-FAFA-F389-70079ADBA82E}"/>
              </a:ext>
            </a:extLst>
          </p:cNvPr>
          <p:cNvSpPr>
            <a:spLocks noGrp="1"/>
          </p:cNvSpPr>
          <p:nvPr>
            <p:ph type="title"/>
          </p:nvPr>
        </p:nvSpPr>
        <p:spPr/>
        <p:txBody>
          <a:bodyPr/>
          <a:lstStyle/>
          <a:p>
            <a:r>
              <a:rPr lang="en-US" dirty="0"/>
              <a:t>Evolution of Energy Spread and Emittance</a:t>
            </a:r>
          </a:p>
        </p:txBody>
      </p:sp>
      <p:sp>
        <p:nvSpPr>
          <p:cNvPr id="3" name="Slide Number Placeholder 2">
            <a:extLst>
              <a:ext uri="{FF2B5EF4-FFF2-40B4-BE49-F238E27FC236}">
                <a16:creationId xmlns:a16="http://schemas.microsoft.com/office/drawing/2014/main" id="{DF8B439A-1F4C-F515-C1BE-42D7842F8689}"/>
              </a:ext>
            </a:extLst>
          </p:cNvPr>
          <p:cNvSpPr>
            <a:spLocks noGrp="1"/>
          </p:cNvSpPr>
          <p:nvPr>
            <p:ph type="sldNum" sz="quarter" idx="11"/>
          </p:nvPr>
        </p:nvSpPr>
        <p:spPr/>
        <p:txBody>
          <a:bodyPr/>
          <a:lstStyle/>
          <a:p>
            <a:fld id="{836BED9B-8943-2D4F-B1F2-FF4B467302D8}" type="slidenum">
              <a:rPr lang="en-US" smtClean="0"/>
              <a:t>50</a:t>
            </a:fld>
            <a:endParaRPr lang="en-US"/>
          </a:p>
        </p:txBody>
      </p:sp>
      <p:sp>
        <p:nvSpPr>
          <p:cNvPr id="4" name="Footer Placeholder 3">
            <a:extLst>
              <a:ext uri="{FF2B5EF4-FFF2-40B4-BE49-F238E27FC236}">
                <a16:creationId xmlns:a16="http://schemas.microsoft.com/office/drawing/2014/main" id="{7786B9AF-2277-F6E8-9AC4-A26DDE15C4A0}"/>
              </a:ext>
            </a:extLst>
          </p:cNvPr>
          <p:cNvSpPr>
            <a:spLocks noGrp="1"/>
          </p:cNvSpPr>
          <p:nvPr>
            <p:ph type="ftr" sz="quarter" idx="3"/>
          </p:nvPr>
        </p:nvSpPr>
        <p:spPr/>
        <p:txBody>
          <a:bodyPr/>
          <a:lstStyle/>
          <a:p>
            <a:r>
              <a:rPr lang="en-US"/>
              <a:t>Ghost Collider May 2025</a:t>
            </a:r>
            <a:endParaRPr lang="en-US" dirty="0"/>
          </a:p>
        </p:txBody>
      </p:sp>
      <p:graphicFrame>
        <p:nvGraphicFramePr>
          <p:cNvPr id="5" name="Table 4">
            <a:extLst>
              <a:ext uri="{FF2B5EF4-FFF2-40B4-BE49-F238E27FC236}">
                <a16:creationId xmlns:a16="http://schemas.microsoft.com/office/drawing/2014/main" id="{55F63FFA-2784-6D45-2EA1-8DC5CBD50A74}"/>
              </a:ext>
            </a:extLst>
          </p:cNvPr>
          <p:cNvGraphicFramePr>
            <a:graphicFrameLocks noGrp="1"/>
          </p:cNvGraphicFramePr>
          <p:nvPr>
            <p:extLst>
              <p:ext uri="{D42A27DB-BD31-4B8C-83A1-F6EECF244321}">
                <p14:modId xmlns:p14="http://schemas.microsoft.com/office/powerpoint/2010/main" val="720076803"/>
              </p:ext>
            </p:extLst>
          </p:nvPr>
        </p:nvGraphicFramePr>
        <p:xfrm>
          <a:off x="6816250" y="954275"/>
          <a:ext cx="4725864" cy="5334002"/>
        </p:xfrm>
        <a:graphic>
          <a:graphicData uri="http://schemas.openxmlformats.org/drawingml/2006/table">
            <a:tbl>
              <a:tblPr/>
              <a:tblGrid>
                <a:gridCol w="1575288">
                  <a:extLst>
                    <a:ext uri="{9D8B030D-6E8A-4147-A177-3AD203B41FA5}">
                      <a16:colId xmlns:a16="http://schemas.microsoft.com/office/drawing/2014/main" val="1593744966"/>
                    </a:ext>
                  </a:extLst>
                </a:gridCol>
                <a:gridCol w="1575288">
                  <a:extLst>
                    <a:ext uri="{9D8B030D-6E8A-4147-A177-3AD203B41FA5}">
                      <a16:colId xmlns:a16="http://schemas.microsoft.com/office/drawing/2014/main" val="4061957224"/>
                    </a:ext>
                  </a:extLst>
                </a:gridCol>
                <a:gridCol w="1575288">
                  <a:extLst>
                    <a:ext uri="{9D8B030D-6E8A-4147-A177-3AD203B41FA5}">
                      <a16:colId xmlns:a16="http://schemas.microsoft.com/office/drawing/2014/main" val="35406326"/>
                    </a:ext>
                  </a:extLst>
                </a:gridCol>
              </a:tblGrid>
              <a:tr h="527538">
                <a:tc>
                  <a:txBody>
                    <a:bodyPr/>
                    <a:lstStyle/>
                    <a:p>
                      <a:pPr algn="ctr" fontAlgn="ctr"/>
                      <a:r>
                        <a:rPr lang="en-US" sz="1400" b="0" i="0" u="none" strike="noStrike">
                          <a:solidFill>
                            <a:srgbClr val="000000"/>
                          </a:solidFill>
                          <a:effectLst/>
                          <a:latin typeface="Calibri" panose="020F0502020204030204" pitchFamily="34" charset="0"/>
                        </a:rPr>
                        <a:t> </a:t>
                      </a:r>
                    </a:p>
                  </a:txBody>
                  <a:tcPr marL="5495" marR="5495" marT="5495"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alibri" panose="020F0502020204030204" pitchFamily="34" charset="0"/>
                        </a:rPr>
                        <a:t>Energy Spread ‰</a:t>
                      </a:r>
                    </a:p>
                  </a:txBody>
                  <a:tcPr marL="5495" marR="5495" marT="54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alibri" panose="020F0502020204030204" pitchFamily="34" charset="0"/>
                        </a:rPr>
                        <a:t>Normalized emittance mm-mrad</a:t>
                      </a:r>
                    </a:p>
                  </a:txBody>
                  <a:tcPr marL="5495" marR="5495" marT="549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54656992"/>
                  </a:ext>
                </a:extLst>
              </a:tr>
              <a:tr h="300404">
                <a:tc>
                  <a:txBody>
                    <a:bodyPr/>
                    <a:lstStyle/>
                    <a:p>
                      <a:pPr algn="l" fontAlgn="ctr"/>
                      <a:r>
                        <a:rPr lang="en-US" sz="1200" b="0" i="0" u="none" strike="noStrike">
                          <a:solidFill>
                            <a:srgbClr val="000000"/>
                          </a:solidFill>
                          <a:effectLst/>
                          <a:latin typeface="Calibri" panose="020F0502020204030204" pitchFamily="34" charset="0"/>
                        </a:rPr>
                        <a:t>Damping Ring Nominal</a:t>
                      </a:r>
                    </a:p>
                  </a:txBody>
                  <a:tcPr marL="5495" marR="5495" marT="5495"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200" b="0" i="0" u="none" strike="noStrike">
                          <a:solidFill>
                            <a:srgbClr val="000000"/>
                          </a:solidFill>
                          <a:effectLst/>
                          <a:latin typeface="Calibri" panose="020F0502020204030204" pitchFamily="34" charset="0"/>
                        </a:rPr>
                        <a:t>1.37</a:t>
                      </a:r>
                    </a:p>
                  </a:txBody>
                  <a:tcPr marL="5495" marR="5495" marT="54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effectLst/>
                          <a:latin typeface="Calibri" panose="020F0502020204030204" pitchFamily="34" charset="0"/>
                        </a:rPr>
                        <a:t>6.4</a:t>
                      </a:r>
                    </a:p>
                  </a:txBody>
                  <a:tcPr marL="5495" marR="5495" marT="549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281447717"/>
                  </a:ext>
                </a:extLst>
              </a:tr>
              <a:tr h="300404">
                <a:tc>
                  <a:txBody>
                    <a:bodyPr/>
                    <a:lstStyle/>
                    <a:p>
                      <a:pPr algn="l" fontAlgn="ctr"/>
                      <a:r>
                        <a:rPr lang="en-US" sz="1200" b="0" i="0" u="none" strike="noStrike">
                          <a:solidFill>
                            <a:srgbClr val="000000"/>
                          </a:solidFill>
                          <a:effectLst/>
                          <a:latin typeface="Calibri" panose="020F0502020204030204" pitchFamily="34" charset="0"/>
                        </a:rPr>
                        <a:t>Change in Linac</a:t>
                      </a:r>
                    </a:p>
                  </a:txBody>
                  <a:tcPr marL="5495" marR="5495" marT="5495"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200" b="0" i="0" u="none" strike="noStrike">
                          <a:solidFill>
                            <a:srgbClr val="000000"/>
                          </a:solidFill>
                          <a:effectLst/>
                          <a:latin typeface="Calibri" panose="020F0502020204030204" pitchFamily="34" charset="0"/>
                        </a:rPr>
                        <a:t> </a:t>
                      </a:r>
                    </a:p>
                  </a:txBody>
                  <a:tcPr marL="5495" marR="5495" marT="54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000" b="0" i="0" u="none" strike="noStrike">
                          <a:solidFill>
                            <a:srgbClr val="000000"/>
                          </a:solidFill>
                          <a:effectLst/>
                          <a:latin typeface="Calibri" panose="020F0502020204030204" pitchFamily="34" charset="0"/>
                        </a:rPr>
                        <a:t>1</a:t>
                      </a:r>
                    </a:p>
                  </a:txBody>
                  <a:tcPr marL="5495" marR="5495" marT="549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58920289"/>
                  </a:ext>
                </a:extLst>
              </a:tr>
              <a:tr h="300404">
                <a:tc>
                  <a:txBody>
                    <a:bodyPr/>
                    <a:lstStyle/>
                    <a:p>
                      <a:pPr algn="l" fontAlgn="ctr"/>
                      <a:r>
                        <a:rPr lang="en-US" sz="1200" b="0" i="0" u="none" strike="noStrike">
                          <a:solidFill>
                            <a:srgbClr val="000000"/>
                          </a:solidFill>
                          <a:effectLst/>
                          <a:latin typeface="Calibri" panose="020F0502020204030204" pitchFamily="34" charset="0"/>
                        </a:rPr>
                        <a:t>End of Linac 1</a:t>
                      </a:r>
                    </a:p>
                  </a:txBody>
                  <a:tcPr marL="5495" marR="5495" marT="5495"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200" b="0" i="0" u="none" strike="noStrike">
                          <a:solidFill>
                            <a:srgbClr val="000000"/>
                          </a:solidFill>
                          <a:effectLst/>
                          <a:latin typeface="Calibri" panose="020F0502020204030204" pitchFamily="34" charset="0"/>
                        </a:rPr>
                        <a:t>0.26</a:t>
                      </a:r>
                    </a:p>
                  </a:txBody>
                  <a:tcPr marL="5495" marR="5495" marT="54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000" b="0" i="0" u="none" strike="noStrike">
                          <a:solidFill>
                            <a:srgbClr val="000000"/>
                          </a:solidFill>
                          <a:effectLst/>
                          <a:latin typeface="Calibri" panose="020F0502020204030204" pitchFamily="34" charset="0"/>
                        </a:rPr>
                        <a:t>6.4</a:t>
                      </a:r>
                    </a:p>
                  </a:txBody>
                  <a:tcPr marL="5495" marR="5495" marT="549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14226183"/>
                  </a:ext>
                </a:extLst>
              </a:tr>
              <a:tr h="300404">
                <a:tc>
                  <a:txBody>
                    <a:bodyPr/>
                    <a:lstStyle/>
                    <a:p>
                      <a:pPr algn="l" fontAlgn="ctr"/>
                      <a:r>
                        <a:rPr lang="en-US" sz="1200" b="0" i="0" u="none" strike="noStrike">
                          <a:solidFill>
                            <a:srgbClr val="000000"/>
                          </a:solidFill>
                          <a:effectLst/>
                          <a:latin typeface="Calibri" panose="020F0502020204030204" pitchFamily="34" charset="0"/>
                        </a:rPr>
                        <a:t>Additional from Arc</a:t>
                      </a:r>
                    </a:p>
                  </a:txBody>
                  <a:tcPr marL="5495" marR="5495" marT="5495"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200" b="0" i="0" u="none" strike="noStrike">
                          <a:solidFill>
                            <a:srgbClr val="000000"/>
                          </a:solidFill>
                          <a:effectLst/>
                          <a:latin typeface="Calibri" panose="020F0502020204030204" pitchFamily="34" charset="0"/>
                        </a:rPr>
                        <a:t> </a:t>
                      </a:r>
                    </a:p>
                  </a:txBody>
                  <a:tcPr marL="5495" marR="5495" marT="54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000" b="0" i="0" u="none" strike="noStrike">
                          <a:solidFill>
                            <a:srgbClr val="000000"/>
                          </a:solidFill>
                          <a:effectLst/>
                          <a:latin typeface="Calibri" panose="020F0502020204030204" pitchFamily="34" charset="0"/>
                        </a:rPr>
                        <a:t>5</a:t>
                      </a:r>
                    </a:p>
                  </a:txBody>
                  <a:tcPr marL="5495" marR="5495" marT="549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51144636"/>
                  </a:ext>
                </a:extLst>
              </a:tr>
              <a:tr h="300404">
                <a:tc>
                  <a:txBody>
                    <a:bodyPr/>
                    <a:lstStyle/>
                    <a:p>
                      <a:pPr algn="l" fontAlgn="ctr"/>
                      <a:r>
                        <a:rPr lang="en-US" sz="1200" b="0" i="0" u="none" strike="noStrike">
                          <a:solidFill>
                            <a:srgbClr val="000000"/>
                          </a:solidFill>
                          <a:effectLst/>
                          <a:latin typeface="Calibri" panose="020F0502020204030204" pitchFamily="34" charset="0"/>
                        </a:rPr>
                        <a:t>End of Arc 1</a:t>
                      </a:r>
                    </a:p>
                  </a:txBody>
                  <a:tcPr marL="5495" marR="5495" marT="5495"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200" b="0" i="0" u="none" strike="noStrike">
                          <a:solidFill>
                            <a:srgbClr val="000000"/>
                          </a:solidFill>
                          <a:effectLst/>
                          <a:latin typeface="Calibri" panose="020F0502020204030204" pitchFamily="34" charset="0"/>
                        </a:rPr>
                        <a:t>1.10</a:t>
                      </a:r>
                    </a:p>
                  </a:txBody>
                  <a:tcPr marL="5495" marR="5495" marT="54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000" b="0" i="0" u="none" strike="noStrike">
                          <a:solidFill>
                            <a:srgbClr val="000000"/>
                          </a:solidFill>
                          <a:effectLst/>
                          <a:latin typeface="Calibri" panose="020F0502020204030204" pitchFamily="34" charset="0"/>
                        </a:rPr>
                        <a:t>12</a:t>
                      </a:r>
                    </a:p>
                  </a:txBody>
                  <a:tcPr marL="5495" marR="5495" marT="549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81423933"/>
                  </a:ext>
                </a:extLst>
              </a:tr>
              <a:tr h="300404">
                <a:tc>
                  <a:txBody>
                    <a:bodyPr/>
                    <a:lstStyle/>
                    <a:p>
                      <a:pPr algn="l" fontAlgn="ctr"/>
                      <a:r>
                        <a:rPr lang="en-US" sz="1200" b="0" i="0" u="none" strike="noStrike">
                          <a:solidFill>
                            <a:srgbClr val="000000"/>
                          </a:solidFill>
                          <a:effectLst/>
                          <a:latin typeface="Calibri" panose="020F0502020204030204" pitchFamily="34" charset="0"/>
                        </a:rPr>
                        <a:t>Change in Linac</a:t>
                      </a:r>
                    </a:p>
                  </a:txBody>
                  <a:tcPr marL="5495" marR="5495" marT="5495"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200" b="0" i="0" u="none" strike="noStrike">
                          <a:solidFill>
                            <a:srgbClr val="000000"/>
                          </a:solidFill>
                          <a:effectLst/>
                          <a:latin typeface="Calibri" panose="020F0502020204030204" pitchFamily="34" charset="0"/>
                        </a:rPr>
                        <a:t> </a:t>
                      </a:r>
                    </a:p>
                  </a:txBody>
                  <a:tcPr marL="5495" marR="5495" marT="54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000" b="0" i="0" u="none" strike="noStrike">
                          <a:solidFill>
                            <a:srgbClr val="000000"/>
                          </a:solidFill>
                          <a:effectLst/>
                          <a:latin typeface="Calibri" panose="020F0502020204030204" pitchFamily="34" charset="0"/>
                        </a:rPr>
                        <a:t>1</a:t>
                      </a:r>
                    </a:p>
                  </a:txBody>
                  <a:tcPr marL="5495" marR="5495" marT="549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42170047"/>
                  </a:ext>
                </a:extLst>
              </a:tr>
              <a:tr h="300404">
                <a:tc>
                  <a:txBody>
                    <a:bodyPr/>
                    <a:lstStyle/>
                    <a:p>
                      <a:pPr algn="l" fontAlgn="ctr"/>
                      <a:r>
                        <a:rPr lang="en-US" sz="1200" b="0" i="0" u="none" strike="noStrike">
                          <a:solidFill>
                            <a:srgbClr val="000000"/>
                          </a:solidFill>
                          <a:effectLst/>
                          <a:latin typeface="Calibri" panose="020F0502020204030204" pitchFamily="34" charset="0"/>
                        </a:rPr>
                        <a:t>End of Linac 2</a:t>
                      </a:r>
                    </a:p>
                  </a:txBody>
                  <a:tcPr marL="5495" marR="5495" marT="5495"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200" b="0" i="0" u="none" strike="noStrike">
                          <a:solidFill>
                            <a:srgbClr val="000000"/>
                          </a:solidFill>
                          <a:effectLst/>
                          <a:latin typeface="Calibri" panose="020F0502020204030204" pitchFamily="34" charset="0"/>
                        </a:rPr>
                        <a:t>0.79</a:t>
                      </a:r>
                    </a:p>
                  </a:txBody>
                  <a:tcPr marL="5495" marR="5495" marT="54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000" b="0" i="0" u="none" strike="noStrike">
                          <a:solidFill>
                            <a:srgbClr val="000000"/>
                          </a:solidFill>
                          <a:effectLst/>
                          <a:latin typeface="Calibri" panose="020F0502020204030204" pitchFamily="34" charset="0"/>
                        </a:rPr>
                        <a:t>12</a:t>
                      </a:r>
                    </a:p>
                  </a:txBody>
                  <a:tcPr marL="5495" marR="5495" marT="549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60968002"/>
                  </a:ext>
                </a:extLst>
              </a:tr>
              <a:tr h="300404">
                <a:tc>
                  <a:txBody>
                    <a:bodyPr/>
                    <a:lstStyle/>
                    <a:p>
                      <a:pPr algn="l" fontAlgn="ctr"/>
                      <a:r>
                        <a:rPr lang="en-US" sz="1200" b="0" i="0" u="none" strike="noStrike">
                          <a:solidFill>
                            <a:srgbClr val="000000"/>
                          </a:solidFill>
                          <a:effectLst/>
                          <a:latin typeface="Calibri" panose="020F0502020204030204" pitchFamily="34" charset="0"/>
                        </a:rPr>
                        <a:t>Additional from Chicane</a:t>
                      </a:r>
                    </a:p>
                  </a:txBody>
                  <a:tcPr marL="5495" marR="5495" marT="5495"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200" b="0" i="0" u="none" strike="noStrike">
                          <a:solidFill>
                            <a:srgbClr val="000000"/>
                          </a:solidFill>
                          <a:effectLst/>
                          <a:latin typeface="Calibri" panose="020F0502020204030204" pitchFamily="34" charset="0"/>
                        </a:rPr>
                        <a:t> </a:t>
                      </a:r>
                    </a:p>
                  </a:txBody>
                  <a:tcPr marL="5495" marR="5495" marT="54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000" b="0" i="0" u="none" strike="noStrike">
                          <a:solidFill>
                            <a:srgbClr val="000000"/>
                          </a:solidFill>
                          <a:effectLst/>
                          <a:latin typeface="Calibri" panose="020F0502020204030204" pitchFamily="34" charset="0"/>
                        </a:rPr>
                        <a:t>2</a:t>
                      </a:r>
                    </a:p>
                  </a:txBody>
                  <a:tcPr marL="5495" marR="5495" marT="549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5328045"/>
                  </a:ext>
                </a:extLst>
              </a:tr>
              <a:tr h="300404">
                <a:tc>
                  <a:txBody>
                    <a:bodyPr/>
                    <a:lstStyle/>
                    <a:p>
                      <a:pPr algn="l" fontAlgn="ctr"/>
                      <a:r>
                        <a:rPr lang="en-US" sz="1200" b="0" i="0" u="none" strike="noStrike">
                          <a:solidFill>
                            <a:srgbClr val="000000"/>
                          </a:solidFill>
                          <a:effectLst/>
                          <a:latin typeface="Calibri" panose="020F0502020204030204" pitchFamily="34" charset="0"/>
                        </a:rPr>
                        <a:t>IP</a:t>
                      </a:r>
                    </a:p>
                  </a:txBody>
                  <a:tcPr marL="5495" marR="5495" marT="5495"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200" b="0" i="0" u="none" strike="noStrike">
                          <a:solidFill>
                            <a:srgbClr val="000000"/>
                          </a:solidFill>
                          <a:effectLst/>
                          <a:latin typeface="Calibri" panose="020F0502020204030204" pitchFamily="34" charset="0"/>
                        </a:rPr>
                        <a:t>0.91</a:t>
                      </a:r>
                    </a:p>
                  </a:txBody>
                  <a:tcPr marL="5495" marR="5495" marT="54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effectLst/>
                          <a:latin typeface="Calibri" panose="020F0502020204030204" pitchFamily="34" charset="0"/>
                        </a:rPr>
                        <a:t>14</a:t>
                      </a:r>
                    </a:p>
                  </a:txBody>
                  <a:tcPr marL="5495" marR="5495" marT="549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984747443"/>
                  </a:ext>
                </a:extLst>
              </a:tr>
              <a:tr h="300404">
                <a:tc>
                  <a:txBody>
                    <a:bodyPr/>
                    <a:lstStyle/>
                    <a:p>
                      <a:pPr algn="l" fontAlgn="ctr"/>
                      <a:r>
                        <a:rPr lang="en-US" sz="1200" b="0" i="0" u="none" strike="noStrike">
                          <a:solidFill>
                            <a:srgbClr val="000000"/>
                          </a:solidFill>
                          <a:effectLst/>
                          <a:latin typeface="Calibri" panose="020F0502020204030204" pitchFamily="34" charset="0"/>
                        </a:rPr>
                        <a:t>Change in Linac</a:t>
                      </a:r>
                    </a:p>
                  </a:txBody>
                  <a:tcPr marL="5495" marR="5495" marT="5495"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200" b="0" i="0" u="none" strike="noStrike">
                          <a:solidFill>
                            <a:srgbClr val="000000"/>
                          </a:solidFill>
                          <a:effectLst/>
                          <a:latin typeface="Calibri" panose="020F0502020204030204" pitchFamily="34" charset="0"/>
                        </a:rPr>
                        <a:t> </a:t>
                      </a:r>
                    </a:p>
                  </a:txBody>
                  <a:tcPr marL="5495" marR="5495" marT="54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000" b="0" i="0" u="none" strike="noStrike">
                          <a:solidFill>
                            <a:srgbClr val="000000"/>
                          </a:solidFill>
                          <a:effectLst/>
                          <a:latin typeface="Calibri" panose="020F0502020204030204" pitchFamily="34" charset="0"/>
                        </a:rPr>
                        <a:t>1</a:t>
                      </a:r>
                    </a:p>
                  </a:txBody>
                  <a:tcPr marL="5495" marR="5495" marT="549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87500146"/>
                  </a:ext>
                </a:extLst>
              </a:tr>
              <a:tr h="300404">
                <a:tc>
                  <a:txBody>
                    <a:bodyPr/>
                    <a:lstStyle/>
                    <a:p>
                      <a:pPr algn="l" fontAlgn="ctr"/>
                      <a:r>
                        <a:rPr lang="en-US" sz="1200" b="0" i="0" u="none" strike="noStrike">
                          <a:solidFill>
                            <a:srgbClr val="000000"/>
                          </a:solidFill>
                          <a:effectLst/>
                          <a:latin typeface="Calibri" panose="020F0502020204030204" pitchFamily="34" charset="0"/>
                        </a:rPr>
                        <a:t>End of Linac 3</a:t>
                      </a:r>
                    </a:p>
                  </a:txBody>
                  <a:tcPr marL="5495" marR="5495" marT="5495"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200" b="0" i="0" u="none" strike="noStrike">
                          <a:solidFill>
                            <a:srgbClr val="000000"/>
                          </a:solidFill>
                          <a:effectLst/>
                          <a:latin typeface="Calibri" panose="020F0502020204030204" pitchFamily="34" charset="0"/>
                        </a:rPr>
                        <a:t>1.28</a:t>
                      </a:r>
                    </a:p>
                  </a:txBody>
                  <a:tcPr marL="5495" marR="5495" marT="54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000" b="0" i="0" u="none" strike="noStrike">
                          <a:solidFill>
                            <a:srgbClr val="000000"/>
                          </a:solidFill>
                          <a:effectLst/>
                          <a:latin typeface="Calibri" panose="020F0502020204030204" pitchFamily="34" charset="0"/>
                        </a:rPr>
                        <a:t>14</a:t>
                      </a:r>
                    </a:p>
                  </a:txBody>
                  <a:tcPr marL="5495" marR="5495" marT="549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25927023"/>
                  </a:ext>
                </a:extLst>
              </a:tr>
              <a:tr h="300404">
                <a:tc>
                  <a:txBody>
                    <a:bodyPr/>
                    <a:lstStyle/>
                    <a:p>
                      <a:pPr algn="l" fontAlgn="ctr"/>
                      <a:r>
                        <a:rPr lang="en-US" sz="1200" b="0" i="0" u="none" strike="noStrike">
                          <a:solidFill>
                            <a:srgbClr val="000000"/>
                          </a:solidFill>
                          <a:effectLst/>
                          <a:latin typeface="Calibri" panose="020F0502020204030204" pitchFamily="34" charset="0"/>
                        </a:rPr>
                        <a:t>Additional from Arc</a:t>
                      </a:r>
                    </a:p>
                  </a:txBody>
                  <a:tcPr marL="5495" marR="5495" marT="5495"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200" b="0" i="0" u="none" strike="noStrike">
                          <a:solidFill>
                            <a:srgbClr val="000000"/>
                          </a:solidFill>
                          <a:effectLst/>
                          <a:latin typeface="Calibri" panose="020F0502020204030204" pitchFamily="34" charset="0"/>
                        </a:rPr>
                        <a:t> </a:t>
                      </a:r>
                    </a:p>
                  </a:txBody>
                  <a:tcPr marL="5495" marR="5495" marT="54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000" b="0" i="0" u="none" strike="noStrike">
                          <a:solidFill>
                            <a:srgbClr val="000000"/>
                          </a:solidFill>
                          <a:effectLst/>
                          <a:latin typeface="Calibri" panose="020F0502020204030204" pitchFamily="34" charset="0"/>
                        </a:rPr>
                        <a:t>5</a:t>
                      </a:r>
                    </a:p>
                  </a:txBody>
                  <a:tcPr marL="5495" marR="5495" marT="549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94909948"/>
                  </a:ext>
                </a:extLst>
              </a:tr>
              <a:tr h="300404">
                <a:tc>
                  <a:txBody>
                    <a:bodyPr/>
                    <a:lstStyle/>
                    <a:p>
                      <a:pPr algn="l" fontAlgn="ctr"/>
                      <a:r>
                        <a:rPr lang="en-US" sz="1200" b="0" i="0" u="none" strike="noStrike">
                          <a:solidFill>
                            <a:srgbClr val="000000"/>
                          </a:solidFill>
                          <a:effectLst/>
                          <a:latin typeface="Calibri" panose="020F0502020204030204" pitchFamily="34" charset="0"/>
                        </a:rPr>
                        <a:t>End of Arc 2</a:t>
                      </a:r>
                    </a:p>
                  </a:txBody>
                  <a:tcPr marL="5495" marR="5495" marT="5495"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200" b="0" i="0" u="none" strike="noStrike">
                          <a:solidFill>
                            <a:srgbClr val="000000"/>
                          </a:solidFill>
                          <a:effectLst/>
                          <a:latin typeface="Calibri" panose="020F0502020204030204" pitchFamily="34" charset="0"/>
                        </a:rPr>
                        <a:t>1.67</a:t>
                      </a:r>
                    </a:p>
                  </a:txBody>
                  <a:tcPr marL="5495" marR="5495" marT="54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000" b="0" i="0" u="none" strike="noStrike">
                          <a:solidFill>
                            <a:srgbClr val="000000"/>
                          </a:solidFill>
                          <a:effectLst/>
                          <a:latin typeface="Calibri" panose="020F0502020204030204" pitchFamily="34" charset="0"/>
                        </a:rPr>
                        <a:t>19</a:t>
                      </a:r>
                    </a:p>
                  </a:txBody>
                  <a:tcPr marL="5495" marR="5495" marT="549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84016801"/>
                  </a:ext>
                </a:extLst>
              </a:tr>
              <a:tr h="300404">
                <a:tc>
                  <a:txBody>
                    <a:bodyPr/>
                    <a:lstStyle/>
                    <a:p>
                      <a:pPr algn="l" fontAlgn="ctr"/>
                      <a:r>
                        <a:rPr lang="en-US" sz="1200" b="0" i="0" u="none" strike="noStrike">
                          <a:solidFill>
                            <a:srgbClr val="000000"/>
                          </a:solidFill>
                          <a:effectLst/>
                          <a:latin typeface="Calibri" panose="020F0502020204030204" pitchFamily="34" charset="0"/>
                        </a:rPr>
                        <a:t>Change in Linac</a:t>
                      </a:r>
                    </a:p>
                  </a:txBody>
                  <a:tcPr marL="5495" marR="5495" marT="5495"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200" b="0" i="0" u="none" strike="noStrike">
                          <a:solidFill>
                            <a:srgbClr val="000000"/>
                          </a:solidFill>
                          <a:effectLst/>
                          <a:latin typeface="Calibri" panose="020F0502020204030204" pitchFamily="34" charset="0"/>
                        </a:rPr>
                        <a:t> </a:t>
                      </a:r>
                    </a:p>
                  </a:txBody>
                  <a:tcPr marL="5495" marR="5495" marT="54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000" b="0" i="0" u="none" strike="noStrike">
                          <a:solidFill>
                            <a:srgbClr val="000000"/>
                          </a:solidFill>
                          <a:effectLst/>
                          <a:latin typeface="Calibri" panose="020F0502020204030204" pitchFamily="34" charset="0"/>
                        </a:rPr>
                        <a:t>1</a:t>
                      </a:r>
                    </a:p>
                  </a:txBody>
                  <a:tcPr marL="5495" marR="5495" marT="549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92377260"/>
                  </a:ext>
                </a:extLst>
              </a:tr>
              <a:tr h="300404">
                <a:tc>
                  <a:txBody>
                    <a:bodyPr/>
                    <a:lstStyle/>
                    <a:p>
                      <a:pPr algn="l" fontAlgn="ctr"/>
                      <a:r>
                        <a:rPr lang="en-US" sz="1200" b="0" i="0" u="none" strike="noStrike">
                          <a:solidFill>
                            <a:srgbClr val="000000"/>
                          </a:solidFill>
                          <a:effectLst/>
                          <a:latin typeface="Calibri" panose="020F0502020204030204" pitchFamily="34" charset="0"/>
                        </a:rPr>
                        <a:t>Return to Damping Ring</a:t>
                      </a:r>
                    </a:p>
                  </a:txBody>
                  <a:tcPr marL="5495" marR="5495" marT="5495"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200" b="0" i="0" u="none" strike="noStrike">
                          <a:solidFill>
                            <a:srgbClr val="000000"/>
                          </a:solidFill>
                          <a:effectLst/>
                          <a:latin typeface="Calibri" panose="020F0502020204030204" pitchFamily="34" charset="0"/>
                        </a:rPr>
                        <a:t>8.84</a:t>
                      </a:r>
                    </a:p>
                  </a:txBody>
                  <a:tcPr marL="5495" marR="5495" marT="54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00" b="0" i="0" u="none" strike="noStrike">
                          <a:solidFill>
                            <a:srgbClr val="000000"/>
                          </a:solidFill>
                          <a:effectLst/>
                          <a:latin typeface="Calibri" panose="020F0502020204030204" pitchFamily="34" charset="0"/>
                        </a:rPr>
                        <a:t>19</a:t>
                      </a:r>
                    </a:p>
                  </a:txBody>
                  <a:tcPr marL="5495" marR="5495" marT="549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591824462"/>
                  </a:ext>
                </a:extLst>
              </a:tr>
              <a:tr h="300404">
                <a:tc>
                  <a:txBody>
                    <a:bodyPr/>
                    <a:lstStyle/>
                    <a:p>
                      <a:pPr algn="l" fontAlgn="ctr"/>
                      <a:r>
                        <a:rPr lang="en-US" sz="1200" b="0" i="0" u="none" strike="noStrike">
                          <a:solidFill>
                            <a:srgbClr val="000000"/>
                          </a:solidFill>
                          <a:effectLst/>
                          <a:latin typeface="Calibri" panose="020F0502020204030204" pitchFamily="34" charset="0"/>
                        </a:rPr>
                        <a:t>Required Damping</a:t>
                      </a:r>
                    </a:p>
                  </a:txBody>
                  <a:tcPr marL="5495" marR="5495" marT="5495"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US" sz="1200" b="0" i="0" u="none" strike="noStrike">
                          <a:solidFill>
                            <a:srgbClr val="000000"/>
                          </a:solidFill>
                          <a:effectLst/>
                          <a:latin typeface="Calibri" panose="020F0502020204030204" pitchFamily="34" charset="0"/>
                        </a:rPr>
                        <a:t>6.5</a:t>
                      </a:r>
                    </a:p>
                  </a:txBody>
                  <a:tcPr marL="5495" marR="5495" marT="54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US" sz="1200" b="0" i="0" u="none" strike="noStrike" dirty="0">
                          <a:solidFill>
                            <a:srgbClr val="000000"/>
                          </a:solidFill>
                          <a:effectLst/>
                          <a:latin typeface="Calibri" panose="020F0502020204030204" pitchFamily="34" charset="0"/>
                        </a:rPr>
                        <a:t>2.9</a:t>
                      </a:r>
                    </a:p>
                  </a:txBody>
                  <a:tcPr marL="5495" marR="5495" marT="549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2280390187"/>
                  </a:ext>
                </a:extLst>
              </a:tr>
            </a:tbl>
          </a:graphicData>
        </a:graphic>
      </p:graphicFrame>
      <p:sp>
        <p:nvSpPr>
          <p:cNvPr id="7" name="Right Arrow 6">
            <a:extLst>
              <a:ext uri="{FF2B5EF4-FFF2-40B4-BE49-F238E27FC236}">
                <a16:creationId xmlns:a16="http://schemas.microsoft.com/office/drawing/2014/main" id="{1DAEA571-5089-1919-16F3-8F4F03D8FB7F}"/>
              </a:ext>
            </a:extLst>
          </p:cNvPr>
          <p:cNvSpPr/>
          <p:nvPr/>
        </p:nvSpPr>
        <p:spPr>
          <a:xfrm>
            <a:off x="4196862" y="6045444"/>
            <a:ext cx="2414953" cy="253404"/>
          </a:xfrm>
          <a:prstGeom prst="rightArrow">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6945357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FDB7493-ACC3-235E-4B29-5E057C13E599}"/>
              </a:ext>
            </a:extLst>
          </p:cNvPr>
          <p:cNvSpPr/>
          <p:nvPr/>
        </p:nvSpPr>
        <p:spPr>
          <a:xfrm>
            <a:off x="1746739" y="3370385"/>
            <a:ext cx="5040924" cy="369277"/>
          </a:xfrm>
          <a:prstGeom prst="rect">
            <a:avLst/>
          </a:prstGeom>
          <a:solidFill>
            <a:srgbClr val="00FA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343AE85-57CE-62DD-11AE-2BFE80203363}"/>
              </a:ext>
            </a:extLst>
          </p:cNvPr>
          <p:cNvSpPr>
            <a:spLocks noGrp="1"/>
          </p:cNvSpPr>
          <p:nvPr>
            <p:ph type="title"/>
          </p:nvPr>
        </p:nvSpPr>
        <p:spPr/>
        <p:txBody>
          <a:bodyPr/>
          <a:lstStyle/>
          <a:p>
            <a:r>
              <a:rPr lang="en-US" dirty="0"/>
              <a:t>Luminosity per Ghost Bunch Crossing</a:t>
            </a:r>
          </a:p>
        </p:txBody>
      </p:sp>
      <p:sp>
        <p:nvSpPr>
          <p:cNvPr id="3" name="Slide Number Placeholder 2">
            <a:extLst>
              <a:ext uri="{FF2B5EF4-FFF2-40B4-BE49-F238E27FC236}">
                <a16:creationId xmlns:a16="http://schemas.microsoft.com/office/drawing/2014/main" id="{10CC8277-A211-C8B5-A594-9A41575BAAB2}"/>
              </a:ext>
            </a:extLst>
          </p:cNvPr>
          <p:cNvSpPr>
            <a:spLocks noGrp="1"/>
          </p:cNvSpPr>
          <p:nvPr>
            <p:ph type="sldNum" sz="quarter" idx="11"/>
          </p:nvPr>
        </p:nvSpPr>
        <p:spPr/>
        <p:txBody>
          <a:bodyPr/>
          <a:lstStyle/>
          <a:p>
            <a:fld id="{13D9EDB0-4CE9-904A-9FBB-56F0D47E689F}" type="slidenum">
              <a:rPr lang="en-US" smtClean="0"/>
              <a:pPr/>
              <a:t>51</a:t>
            </a:fld>
            <a:endParaRPr lang="en-US"/>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94663AAE-82AD-8387-722D-CAD91FFF0D55}"/>
                  </a:ext>
                </a:extLst>
              </p:cNvPr>
              <p:cNvSpPr>
                <a:spLocks noGrp="1"/>
              </p:cNvSpPr>
              <p:nvPr>
                <p:ph sz="quarter" idx="12"/>
              </p:nvPr>
            </p:nvSpPr>
            <p:spPr/>
            <p:txBody>
              <a:bodyPr/>
              <a:lstStyle/>
              <a:p>
                <a:r>
                  <a:rPr lang="en-US" dirty="0"/>
                  <a:t>The luminosity per bunch crossing is given by </a:t>
                </a:r>
              </a:p>
              <a:p>
                <a:pPr marL="0" indent="0" algn="ctr">
                  <a:buNone/>
                </a:pP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𝐿</m:t>
                        </m:r>
                      </m:e>
                      <m:sub>
                        <m:r>
                          <a:rPr lang="en-US" b="0" i="1" smtClean="0">
                            <a:latin typeface="Cambria Math" panose="02040503050406030204" pitchFamily="18" charset="0"/>
                          </a:rPr>
                          <m:t>𝑏</m:t>
                        </m:r>
                      </m:sub>
                    </m:sSub>
                    <m:r>
                      <a:rPr lang="en-US" smtClean="0">
                        <a:latin typeface="Cambria Math" panose="02040503050406030204" pitchFamily="18" charset="0"/>
                      </a:rPr>
                      <m:t>=</m:t>
                    </m:r>
                    <m:f>
                      <m:fPr>
                        <m:ctrlPr>
                          <a:rPr lang="en-US" i="1" smtClean="0">
                            <a:latin typeface="Cambria Math" panose="02040503050406030204" pitchFamily="18" charset="0"/>
                          </a:rPr>
                        </m:ctrlPr>
                      </m:fPr>
                      <m:num>
                        <m:sSup>
                          <m:sSupPr>
                            <m:ctrlPr>
                              <a:rPr lang="en-US" i="1">
                                <a:latin typeface="Cambria Math" panose="02040503050406030204" pitchFamily="18" charset="0"/>
                              </a:rPr>
                            </m:ctrlPr>
                          </m:sSupPr>
                          <m:e>
                            <m:r>
                              <a:rPr lang="en-US">
                                <a:latin typeface="Cambria Math" panose="02040503050406030204" pitchFamily="18" charset="0"/>
                              </a:rPr>
                              <m:t>𝑁</m:t>
                            </m:r>
                          </m:e>
                          <m:sup>
                            <m:r>
                              <a:rPr lang="en-US">
                                <a:latin typeface="Cambria Math" panose="02040503050406030204" pitchFamily="18" charset="0"/>
                              </a:rPr>
                              <m:t>2</m:t>
                            </m:r>
                          </m:sup>
                        </m:sSup>
                        <m:r>
                          <a:rPr lang="en-US">
                            <a:latin typeface="Cambria Math" panose="02040503050406030204" pitchFamily="18" charset="0"/>
                          </a:rPr>
                          <m:t> </m:t>
                        </m:r>
                      </m:num>
                      <m:den>
                        <m:r>
                          <a:rPr lang="en-US">
                            <a:latin typeface="Cambria Math" panose="02040503050406030204" pitchFamily="18" charset="0"/>
                          </a:rPr>
                          <m:t>4</m:t>
                        </m:r>
                        <m:r>
                          <a:rPr lang="en-US">
                            <a:latin typeface="Cambria Math" panose="02040503050406030204" pitchFamily="18" charset="0"/>
                          </a:rPr>
                          <m:t>𝜋</m:t>
                        </m:r>
                        <m:sSub>
                          <m:sSubPr>
                            <m:ctrlPr>
                              <a:rPr lang="en-US" i="1">
                                <a:latin typeface="Cambria Math" panose="02040503050406030204" pitchFamily="18" charset="0"/>
                              </a:rPr>
                            </m:ctrlPr>
                          </m:sSubPr>
                          <m:e>
                            <m:r>
                              <a:rPr lang="en-US">
                                <a:latin typeface="Cambria Math" panose="02040503050406030204" pitchFamily="18" charset="0"/>
                              </a:rPr>
                              <m:t>𝜎</m:t>
                            </m:r>
                          </m:e>
                          <m:sub>
                            <m:r>
                              <a:rPr lang="en-US">
                                <a:latin typeface="Cambria Math" panose="02040503050406030204" pitchFamily="18" charset="0"/>
                              </a:rPr>
                              <m:t>𝑥</m:t>
                            </m:r>
                          </m:sub>
                        </m:sSub>
                        <m:sSub>
                          <m:sSubPr>
                            <m:ctrlPr>
                              <a:rPr lang="en-US" i="1">
                                <a:latin typeface="Cambria Math" panose="02040503050406030204" pitchFamily="18" charset="0"/>
                              </a:rPr>
                            </m:ctrlPr>
                          </m:sSubPr>
                          <m:e>
                            <m:r>
                              <a:rPr lang="en-US">
                                <a:latin typeface="Cambria Math" panose="02040503050406030204" pitchFamily="18" charset="0"/>
                              </a:rPr>
                              <m:t>𝜎</m:t>
                            </m:r>
                          </m:e>
                          <m:sub>
                            <m:r>
                              <a:rPr lang="en-US">
                                <a:latin typeface="Cambria Math" panose="02040503050406030204" pitchFamily="18" charset="0"/>
                              </a:rPr>
                              <m:t>𝑦</m:t>
                            </m:r>
                          </m:sub>
                        </m:sSub>
                      </m:den>
                    </m:f>
                  </m:oMath>
                </a14:m>
                <a:r>
                  <a:rPr lang="en-US" dirty="0"/>
                  <a:t>  </a:t>
                </a:r>
              </a:p>
              <a:p>
                <a:pPr marL="0" indent="0" algn="ctr">
                  <a:buNone/>
                </a:pPr>
                <a:r>
                  <a:rPr lang="en-US" dirty="0"/>
                  <a:t>Where N is the number of particles in a bunch, assumed equal for electrons and positrons</a:t>
                </a:r>
              </a:p>
              <a:p>
                <a:r>
                  <a:rPr lang="en-US" i="1" dirty="0">
                    <a:latin typeface="Cambria" panose="02040503050406030204" pitchFamily="18" charset="0"/>
                  </a:rPr>
                  <a:t>f</a:t>
                </a:r>
                <a:r>
                  <a:rPr lang="en-US" dirty="0"/>
                  <a:t> is the revolution frequency and </a:t>
                </a:r>
                <a:r>
                  <a:rPr lang="en-US" i="1" dirty="0" err="1">
                    <a:latin typeface="Cambria" panose="02040503050406030204" pitchFamily="18" charset="0"/>
                    <a:ea typeface="Cambria Math" panose="02040503050406030204" pitchFamily="18" charset="0"/>
                  </a:rPr>
                  <a:t>n</a:t>
                </a:r>
                <a:r>
                  <a:rPr lang="en-US" i="1" baseline="-25000" dirty="0" err="1">
                    <a:latin typeface="Cambria" panose="02040503050406030204" pitchFamily="18" charset="0"/>
                    <a:ea typeface="Cambria Math" panose="02040503050406030204" pitchFamily="18" charset="0"/>
                  </a:rPr>
                  <a:t>b</a:t>
                </a:r>
                <a:r>
                  <a:rPr lang="en-US" dirty="0"/>
                  <a:t> is the number of bunches</a:t>
                </a:r>
              </a:p>
              <a:p>
                <a14:m>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smtClean="0">
                            <a:latin typeface="Cambria Math" panose="02040503050406030204" pitchFamily="18" charset="0"/>
                            <a:ea typeface="Cambria Math" panose="02040503050406030204" pitchFamily="18" charset="0"/>
                          </a:rPr>
                          <m:t>𝜎</m:t>
                        </m:r>
                      </m:e>
                      <m:sub>
                        <m:r>
                          <a:rPr lang="en-US" smtClean="0">
                            <a:latin typeface="Cambria Math" panose="02040503050406030204" pitchFamily="18" charset="0"/>
                            <a:ea typeface="Cambria Math" panose="02040503050406030204" pitchFamily="18" charset="0"/>
                          </a:rPr>
                          <m:t>𝑥</m:t>
                        </m:r>
                      </m:sub>
                    </m:sSub>
                  </m:oMath>
                </a14:m>
                <a:r>
                  <a:rPr lang="en-US" dirty="0">
                    <a:latin typeface="Cambria Math" panose="02040503050406030204" pitchFamily="18" charset="0"/>
                    <a:ea typeface="Cambria Math" panose="02040503050406030204" pitchFamily="18" charset="0"/>
                  </a:rPr>
                  <a:t> </a:t>
                </a:r>
                <a:r>
                  <a:rPr lang="en-US" dirty="0"/>
                  <a:t>and </a:t>
                </a:r>
                <a14:m>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smtClean="0">
                            <a:latin typeface="Cambria Math" panose="02040503050406030204" pitchFamily="18" charset="0"/>
                            <a:ea typeface="Cambria Math" panose="02040503050406030204" pitchFamily="18" charset="0"/>
                          </a:rPr>
                          <m:t>𝜎</m:t>
                        </m:r>
                      </m:e>
                      <m:sub>
                        <m:r>
                          <a:rPr lang="en-US" smtClean="0">
                            <a:latin typeface="Cambria Math" panose="02040503050406030204" pitchFamily="18" charset="0"/>
                            <a:ea typeface="Cambria Math" panose="02040503050406030204" pitchFamily="18" charset="0"/>
                          </a:rPr>
                          <m:t>𝑦</m:t>
                        </m:r>
                      </m:sub>
                    </m:sSub>
                  </m:oMath>
                </a14:m>
                <a:r>
                  <a:rPr lang="en-US" dirty="0">
                    <a:latin typeface="Cambria Math" panose="02040503050406030204" pitchFamily="18" charset="0"/>
                    <a:ea typeface="Cambria Math" panose="02040503050406030204" pitchFamily="18" charset="0"/>
                  </a:rPr>
                  <a:t> </a:t>
                </a:r>
                <a:r>
                  <a:rPr lang="en-US" dirty="0"/>
                  <a:t>are the beam sizes at the interaction point</a:t>
                </a:r>
              </a:p>
              <a:p>
                <a:r>
                  <a:rPr lang="en-US" dirty="0"/>
                  <a:t>Assume </a:t>
                </a:r>
                <a14:m>
                  <m:oMath xmlns:m="http://schemas.openxmlformats.org/officeDocument/2006/math">
                    <m:sSubSup>
                      <m:sSubSupPr>
                        <m:ctrlPr>
                          <a:rPr lang="en-US" i="1" smtClean="0">
                            <a:latin typeface="Cambria Math" panose="02040503050406030204" pitchFamily="18" charset="0"/>
                          </a:rPr>
                        </m:ctrlPr>
                      </m:sSubSupPr>
                      <m:e>
                        <m:r>
                          <a:rPr lang="en-US"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𝑥</m:t>
                        </m:r>
                      </m:sub>
                      <m:sup>
                        <m:r>
                          <a:rPr lang="en-US" b="0" i="1" smtClean="0">
                            <a:latin typeface="Cambria Math" panose="02040503050406030204" pitchFamily="18" charset="0"/>
                          </a:rPr>
                          <m:t>∗</m:t>
                        </m:r>
                      </m:sup>
                    </m:sSubSup>
                  </m:oMath>
                </a14:m>
                <a:r>
                  <a:rPr lang="en-US" dirty="0"/>
                  <a:t> = </a:t>
                </a:r>
                <a14:m>
                  <m:oMath xmlns:m="http://schemas.openxmlformats.org/officeDocument/2006/math">
                    <m:sSubSup>
                      <m:sSubSupPr>
                        <m:ctrlPr>
                          <a:rPr lang="en-US" i="1">
                            <a:latin typeface="Cambria Math" panose="02040503050406030204" pitchFamily="18" charset="0"/>
                          </a:rPr>
                        </m:ctrlPr>
                      </m:sSubSupPr>
                      <m:e>
                        <m:r>
                          <a:rPr lang="en-US" i="1">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ea typeface="Cambria Math" panose="02040503050406030204" pitchFamily="18" charset="0"/>
                          </a:rPr>
                          <m:t>𝑦</m:t>
                        </m:r>
                      </m:sub>
                      <m:sup>
                        <m:r>
                          <a:rPr lang="en-US" i="1">
                            <a:latin typeface="Cambria Math" panose="02040503050406030204" pitchFamily="18" charset="0"/>
                          </a:rPr>
                          <m:t>∗</m:t>
                        </m:r>
                      </m:sup>
                    </m:sSubSup>
                  </m:oMath>
                </a14:m>
                <a:r>
                  <a:rPr lang="en-US" dirty="0"/>
                  <a:t> = 2 mm; </a:t>
                </a:r>
                <a14:m>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𝛾𝜀</m:t>
                        </m:r>
                      </m:e>
                      <m:sub>
                        <m:r>
                          <a:rPr lang="en-US" b="0" i="1" smtClean="0">
                            <a:latin typeface="Cambria Math" panose="02040503050406030204" pitchFamily="18" charset="0"/>
                          </a:rPr>
                          <m:t>𝑥</m:t>
                        </m:r>
                      </m:sub>
                    </m:sSub>
                  </m:oMath>
                </a14:m>
                <a:r>
                  <a:rPr lang="en-US" dirty="0"/>
                  <a:t> = </a:t>
                </a:r>
                <a14:m>
                  <m:oMath xmlns:m="http://schemas.openxmlformats.org/officeDocument/2006/math">
                    <m:sSub>
                      <m:sSubPr>
                        <m:ctrlPr>
                          <a:rPr lang="en-US" i="1">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𝛾</m:t>
                        </m:r>
                        <m:r>
                          <a:rPr lang="en-US" i="1">
                            <a:latin typeface="Cambria Math" panose="02040503050406030204" pitchFamily="18" charset="0"/>
                            <a:ea typeface="Cambria Math" panose="02040503050406030204" pitchFamily="18" charset="0"/>
                          </a:rPr>
                          <m:t>𝜀</m:t>
                        </m:r>
                      </m:e>
                      <m:sub>
                        <m:r>
                          <a:rPr lang="en-US" b="0" i="1" smtClean="0">
                            <a:latin typeface="Cambria Math" panose="02040503050406030204" pitchFamily="18" charset="0"/>
                            <a:ea typeface="Cambria Math" panose="02040503050406030204" pitchFamily="18" charset="0"/>
                          </a:rPr>
                          <m:t>𝑦</m:t>
                        </m:r>
                      </m:sub>
                    </m:sSub>
                  </m:oMath>
                </a14:m>
                <a:r>
                  <a:rPr lang="en-US" dirty="0"/>
                  <a:t> = 8 mm-</a:t>
                </a:r>
                <a:r>
                  <a:rPr lang="en-US" dirty="0" err="1"/>
                  <a:t>mrad</a:t>
                </a:r>
                <a:r>
                  <a:rPr lang="en-US" dirty="0"/>
                  <a:t> (allowing for some additional blowup)</a:t>
                </a:r>
              </a:p>
              <a:p>
                <a:r>
                  <a:rPr lang="en-US" dirty="0"/>
                  <a:t>At 275 GeV </a:t>
                </a:r>
                <a14:m>
                  <m:oMath xmlns:m="http://schemas.openxmlformats.org/officeDocument/2006/math">
                    <m:r>
                      <a:rPr lang="en-US" i="1" smtClean="0">
                        <a:latin typeface="Cambria Math" panose="02040503050406030204" pitchFamily="18" charset="0"/>
                        <a:ea typeface="Cambria Math" panose="02040503050406030204" pitchFamily="18" charset="0"/>
                      </a:rPr>
                      <m:t>𝛾</m:t>
                    </m:r>
                  </m:oMath>
                </a14:m>
                <a:r>
                  <a:rPr lang="en-US" dirty="0"/>
                  <a:t> = 5.38 x 10</a:t>
                </a:r>
                <a:r>
                  <a:rPr lang="en-US" baseline="30000" dirty="0"/>
                  <a:t>5 </a:t>
                </a:r>
                <a:r>
                  <a:rPr lang="en-US" dirty="0"/>
                  <a:t>so</a:t>
                </a:r>
                <a:r>
                  <a:rPr lang="en-US" baseline="30000" dirty="0"/>
                  <a:t> </a:t>
                </a:r>
                <a14:m>
                  <m:oMath xmlns:m="http://schemas.openxmlformats.org/officeDocument/2006/math">
                    <m:sSub>
                      <m:sSubPr>
                        <m:ctrlPr>
                          <a:rPr lang="en-US" i="1">
                            <a:latin typeface="Cambria Math" panose="02040503050406030204" pitchFamily="18" charset="0"/>
                          </a:rPr>
                        </m:ctrlPr>
                      </m:sSubPr>
                      <m:e>
                        <m:r>
                          <a:rPr lang="en-US">
                            <a:latin typeface="Cambria Math" panose="02040503050406030204" pitchFamily="18" charset="0"/>
                          </a:rPr>
                          <m:t>𝜎</m:t>
                        </m:r>
                      </m:e>
                      <m:sub>
                        <m:r>
                          <a:rPr lang="en-US">
                            <a:latin typeface="Cambria Math" panose="02040503050406030204" pitchFamily="18" charset="0"/>
                          </a:rPr>
                          <m:t>𝑥</m:t>
                        </m:r>
                      </m:sub>
                    </m:sSub>
                    <m:sSub>
                      <m:sSubPr>
                        <m:ctrlPr>
                          <a:rPr lang="en-US" i="1">
                            <a:latin typeface="Cambria Math" panose="02040503050406030204" pitchFamily="18" charset="0"/>
                          </a:rPr>
                        </m:ctrlPr>
                      </m:sSubPr>
                      <m:e>
                        <m:r>
                          <a:rPr lang="en-US">
                            <a:latin typeface="Cambria Math" panose="02040503050406030204" pitchFamily="18" charset="0"/>
                          </a:rPr>
                          <m:t>𝜎</m:t>
                        </m:r>
                      </m:e>
                      <m:sub>
                        <m:r>
                          <a:rPr lang="en-US">
                            <a:latin typeface="Cambria Math" panose="02040503050406030204" pitchFamily="18" charset="0"/>
                          </a:rPr>
                          <m:t>𝑦</m:t>
                        </m:r>
                      </m:sub>
                    </m:sSub>
                  </m:oMath>
                </a14:m>
                <a:r>
                  <a:rPr lang="en-US" dirty="0"/>
                  <a:t> = 2 x10</a:t>
                </a:r>
                <a:r>
                  <a:rPr lang="en-US" baseline="30000" dirty="0"/>
                  <a:t>-3</a:t>
                </a:r>
                <a:r>
                  <a:rPr lang="en-US" dirty="0"/>
                  <a:t> x 8.0x10</a:t>
                </a:r>
                <a:r>
                  <a:rPr lang="en-US" baseline="30000" dirty="0"/>
                  <a:t>-6</a:t>
                </a:r>
                <a:r>
                  <a:rPr lang="en-US" dirty="0"/>
                  <a:t>/ 5.38x10</a:t>
                </a:r>
                <a:r>
                  <a:rPr lang="en-US" baseline="30000" dirty="0"/>
                  <a:t>5</a:t>
                </a:r>
                <a:r>
                  <a:rPr lang="en-US" dirty="0"/>
                  <a:t> = 3 x 10</a:t>
                </a:r>
                <a:r>
                  <a:rPr lang="en-US" baseline="30000" dirty="0"/>
                  <a:t>-14 </a:t>
                </a:r>
                <a:r>
                  <a:rPr lang="en-US" dirty="0"/>
                  <a:t>m</a:t>
                </a:r>
                <a:r>
                  <a:rPr lang="en-US" baseline="30000" dirty="0"/>
                  <a:t>2</a:t>
                </a:r>
              </a:p>
              <a:p>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𝐿</m:t>
                        </m:r>
                      </m:e>
                      <m:sub>
                        <m:r>
                          <a:rPr lang="en-US" b="0" i="1" smtClean="0">
                            <a:latin typeface="Cambria Math" panose="02040503050406030204" pitchFamily="18" charset="0"/>
                          </a:rPr>
                          <m:t>𝑏</m:t>
                        </m:r>
                      </m:sub>
                    </m:sSub>
                    <m:r>
                      <a:rPr lang="en-US" smtClean="0">
                        <a:latin typeface="Cambria Math" panose="02040503050406030204" pitchFamily="18" charset="0"/>
                      </a:rPr>
                      <m:t>=</m:t>
                    </m:r>
                  </m:oMath>
                </a14:m>
                <a:r>
                  <a:rPr lang="en-US" dirty="0"/>
                  <a:t> </a:t>
                </a:r>
                <a14:m>
                  <m:oMath xmlns:m="http://schemas.openxmlformats.org/officeDocument/2006/math">
                    <m:f>
                      <m:fPr>
                        <m:ctrlPr>
                          <a:rPr lang="en-US" i="1" dirty="0" smtClean="0">
                            <a:latin typeface="Cambria Math" panose="02040503050406030204" pitchFamily="18" charset="0"/>
                          </a:rPr>
                        </m:ctrlPr>
                      </m:fPr>
                      <m:num>
                        <m:d>
                          <m:dPr>
                            <m:ctrlPr>
                              <a:rPr lang="en-US" b="0" i="1" dirty="0" smtClean="0">
                                <a:latin typeface="Cambria Math" panose="02040503050406030204" pitchFamily="18" charset="0"/>
                              </a:rPr>
                            </m:ctrlPr>
                          </m:dPr>
                          <m:e>
                            <m:r>
                              <a:rPr lang="en-US" b="0" i="1" dirty="0" smtClean="0">
                                <a:latin typeface="Cambria Math" panose="02040503050406030204" pitchFamily="18" charset="0"/>
                              </a:rPr>
                              <m:t>4</m:t>
                            </m:r>
                            <m:r>
                              <m:rPr>
                                <m:sty m:val="p"/>
                              </m:rPr>
                              <a:rPr lang="en-US" b="0" i="0" dirty="0" smtClean="0">
                                <a:latin typeface="Cambria Math" panose="02040503050406030204" pitchFamily="18" charset="0"/>
                              </a:rPr>
                              <m:t>x</m:t>
                            </m:r>
                            <m:r>
                              <a:rPr lang="en-US" b="0" i="1" dirty="0" smtClean="0">
                                <a:latin typeface="Cambria Math" panose="02040503050406030204" pitchFamily="18" charset="0"/>
                              </a:rPr>
                              <m:t>10</m:t>
                            </m:r>
                            <m:r>
                              <a:rPr lang="en-US" b="0" i="1" baseline="30000" dirty="0" smtClean="0">
                                <a:latin typeface="Cambria Math" panose="02040503050406030204" pitchFamily="18" charset="0"/>
                              </a:rPr>
                              <m:t>10</m:t>
                            </m:r>
                          </m:e>
                        </m:d>
                        <m:r>
                          <a:rPr lang="en-US" b="0" i="1" baseline="30000" dirty="0" smtClean="0">
                            <a:latin typeface="Cambria Math" panose="02040503050406030204" pitchFamily="18" charset="0"/>
                          </a:rPr>
                          <m:t>2  </m:t>
                        </m:r>
                      </m:num>
                      <m:den>
                        <m:r>
                          <a:rPr lang="en-US" b="0" i="1" dirty="0" smtClean="0">
                            <a:latin typeface="Cambria Math" panose="02040503050406030204" pitchFamily="18" charset="0"/>
                          </a:rPr>
                          <m:t>4</m:t>
                        </m:r>
                        <m:r>
                          <a:rPr lang="en-US" b="0" i="1" dirty="0" smtClean="0">
                            <a:latin typeface="Cambria Math" panose="02040503050406030204" pitchFamily="18" charset="0"/>
                            <a:ea typeface="Cambria Math" panose="02040503050406030204" pitchFamily="18" charset="0"/>
                          </a:rPr>
                          <m:t>𝜋</m:t>
                        </m:r>
                        <m:r>
                          <a:rPr lang="en-US" b="0" i="1" dirty="0" smtClean="0">
                            <a:latin typeface="Cambria Math" panose="02040503050406030204" pitchFamily="18" charset="0"/>
                            <a:ea typeface="Cambria Math" panose="02040503050406030204" pitchFamily="18" charset="0"/>
                          </a:rPr>
                          <m:t> </m:t>
                        </m:r>
                        <m:r>
                          <m:rPr>
                            <m:sty m:val="p"/>
                          </m:rPr>
                          <a:rPr lang="en-US" b="0" i="0" dirty="0" smtClean="0">
                            <a:latin typeface="Cambria Math" panose="02040503050406030204" pitchFamily="18" charset="0"/>
                            <a:ea typeface="Cambria Math" panose="02040503050406030204" pitchFamily="18" charset="0"/>
                          </a:rPr>
                          <m:t>x</m:t>
                        </m:r>
                        <m:r>
                          <a:rPr lang="en-US" b="0" i="1" dirty="0" smtClean="0">
                            <a:latin typeface="Cambria Math" panose="02040503050406030204" pitchFamily="18" charset="0"/>
                            <a:ea typeface="Cambria Math" panose="02040503050406030204" pitchFamily="18" charset="0"/>
                          </a:rPr>
                          <m:t> 3 </m:t>
                        </m:r>
                        <m:r>
                          <m:rPr>
                            <m:sty m:val="p"/>
                          </m:rPr>
                          <a:rPr lang="en-US" b="0" i="0" dirty="0" smtClean="0">
                            <a:latin typeface="Cambria Math" panose="02040503050406030204" pitchFamily="18" charset="0"/>
                            <a:ea typeface="Cambria Math" panose="02040503050406030204" pitchFamily="18" charset="0"/>
                          </a:rPr>
                          <m:t>x</m:t>
                        </m:r>
                        <m:r>
                          <a:rPr lang="en-US" b="0" i="1" dirty="0" smtClean="0">
                            <a:latin typeface="Cambria Math" panose="02040503050406030204" pitchFamily="18" charset="0"/>
                            <a:ea typeface="Cambria Math" panose="02040503050406030204" pitchFamily="18" charset="0"/>
                          </a:rPr>
                          <m:t> </m:t>
                        </m:r>
                        <m:sSup>
                          <m:sSupPr>
                            <m:ctrlPr>
                              <a:rPr lang="en-US" b="0" i="1" dirty="0" smtClean="0">
                                <a:latin typeface="Cambria Math" panose="02040503050406030204" pitchFamily="18" charset="0"/>
                                <a:ea typeface="Cambria Math" panose="02040503050406030204" pitchFamily="18" charset="0"/>
                              </a:rPr>
                            </m:ctrlPr>
                          </m:sSupPr>
                          <m:e>
                            <m:r>
                              <a:rPr lang="en-US" b="0" i="1" dirty="0" smtClean="0">
                                <a:latin typeface="Cambria Math" panose="02040503050406030204" pitchFamily="18" charset="0"/>
                                <a:ea typeface="Cambria Math" panose="02040503050406030204" pitchFamily="18" charset="0"/>
                              </a:rPr>
                              <m:t>10</m:t>
                            </m:r>
                          </m:e>
                          <m:sup>
                            <m:r>
                              <a:rPr lang="en-US" b="0" i="1" dirty="0" smtClean="0">
                                <a:latin typeface="Cambria Math" panose="02040503050406030204" pitchFamily="18" charset="0"/>
                                <a:ea typeface="Cambria Math" panose="02040503050406030204" pitchFamily="18" charset="0"/>
                              </a:rPr>
                              <m:t>−14</m:t>
                            </m:r>
                          </m:sup>
                        </m:sSup>
                      </m:den>
                    </m:f>
                    <m:r>
                      <a:rPr lang="en-US" i="1" dirty="0">
                        <a:latin typeface="Cambria Math" panose="02040503050406030204" pitchFamily="18" charset="0"/>
                      </a:rPr>
                      <m:t> </m:t>
                    </m:r>
                  </m:oMath>
                </a14:m>
                <a:r>
                  <a:rPr lang="en-US" dirty="0"/>
                  <a:t> = 8.55 x 10</a:t>
                </a:r>
                <a:r>
                  <a:rPr lang="en-US" baseline="30000" dirty="0"/>
                  <a:t>32</a:t>
                </a:r>
                <a:r>
                  <a:rPr lang="en-US" dirty="0"/>
                  <a:t> m</a:t>
                </a:r>
                <a:r>
                  <a:rPr lang="en-US" baseline="30000" dirty="0"/>
                  <a:t>-2 </a:t>
                </a:r>
                <a:r>
                  <a:rPr lang="en-US" dirty="0"/>
                  <a:t>= </a:t>
                </a:r>
                <a:r>
                  <a:rPr lang="en-US" dirty="0">
                    <a:highlight>
                      <a:srgbClr val="00FF00"/>
                    </a:highlight>
                  </a:rPr>
                  <a:t>4.3 x 10</a:t>
                </a:r>
                <a:r>
                  <a:rPr lang="en-US" baseline="30000" dirty="0">
                    <a:highlight>
                      <a:srgbClr val="00FF00"/>
                    </a:highlight>
                  </a:rPr>
                  <a:t>29</a:t>
                </a:r>
                <a:r>
                  <a:rPr lang="en-US" dirty="0">
                    <a:highlight>
                      <a:srgbClr val="00FF00"/>
                    </a:highlight>
                  </a:rPr>
                  <a:t> cm</a:t>
                </a:r>
                <a:r>
                  <a:rPr lang="en-US" baseline="30000" dirty="0">
                    <a:highlight>
                      <a:srgbClr val="00FF00"/>
                    </a:highlight>
                  </a:rPr>
                  <a:t>-2</a:t>
                </a:r>
              </a:p>
              <a:p>
                <a:pPr marL="0" indent="0">
                  <a:buNone/>
                </a:pPr>
                <a:endParaRPr lang="en-US" baseline="30000" dirty="0"/>
              </a:p>
              <a:p>
                <a:r>
                  <a:rPr lang="en-US" dirty="0">
                    <a:solidFill>
                      <a:srgbClr val="0432FF"/>
                    </a:solidFill>
                  </a:rPr>
                  <a:t>For ILC </a:t>
                </a:r>
                <a14:m>
                  <m:oMath xmlns:m="http://schemas.openxmlformats.org/officeDocument/2006/math">
                    <m:sSub>
                      <m:sSubPr>
                        <m:ctrlPr>
                          <a:rPr lang="en-US" i="1" smtClean="0">
                            <a:solidFill>
                              <a:srgbClr val="0432FF"/>
                            </a:solidFill>
                            <a:latin typeface="Cambria Math" panose="02040503050406030204" pitchFamily="18" charset="0"/>
                          </a:rPr>
                        </m:ctrlPr>
                      </m:sSubPr>
                      <m:e>
                        <m:r>
                          <a:rPr lang="en-US" b="0" i="1" smtClean="0">
                            <a:solidFill>
                              <a:srgbClr val="0432FF"/>
                            </a:solidFill>
                            <a:latin typeface="Cambria Math" panose="02040503050406030204" pitchFamily="18" charset="0"/>
                          </a:rPr>
                          <m:t>𝐿</m:t>
                        </m:r>
                      </m:e>
                      <m:sub>
                        <m:r>
                          <a:rPr lang="en-US" b="0" i="1" smtClean="0">
                            <a:solidFill>
                              <a:srgbClr val="0432FF"/>
                            </a:solidFill>
                            <a:latin typeface="Cambria Math" panose="02040503050406030204" pitchFamily="18" charset="0"/>
                          </a:rPr>
                          <m:t>𝑏</m:t>
                        </m:r>
                      </m:sub>
                    </m:sSub>
                  </m:oMath>
                </a14:m>
                <a:r>
                  <a:rPr lang="en-US" dirty="0">
                    <a:solidFill>
                      <a:srgbClr val="0432FF"/>
                    </a:solidFill>
                  </a:rPr>
                  <a:t> = 2.0 x 10</a:t>
                </a:r>
                <a:r>
                  <a:rPr lang="en-US" baseline="30000" dirty="0">
                    <a:solidFill>
                      <a:srgbClr val="0432FF"/>
                    </a:solidFill>
                  </a:rPr>
                  <a:t>34</a:t>
                </a:r>
                <a:r>
                  <a:rPr lang="en-US" dirty="0">
                    <a:solidFill>
                      <a:srgbClr val="0432FF"/>
                    </a:solidFill>
                  </a:rPr>
                  <a:t>/14,100 = 1.42 x 10</a:t>
                </a:r>
                <a:r>
                  <a:rPr lang="en-US" baseline="30000" dirty="0">
                    <a:solidFill>
                      <a:srgbClr val="0432FF"/>
                    </a:solidFill>
                  </a:rPr>
                  <a:t>30 </a:t>
                </a:r>
                <a:r>
                  <a:rPr lang="en-US" dirty="0">
                    <a:solidFill>
                      <a:srgbClr val="0432FF"/>
                    </a:solidFill>
                  </a:rPr>
                  <a:t>cm</a:t>
                </a:r>
                <a:r>
                  <a:rPr lang="en-US" baseline="30000" dirty="0">
                    <a:solidFill>
                      <a:srgbClr val="0432FF"/>
                    </a:solidFill>
                  </a:rPr>
                  <a:t>-2</a:t>
                </a:r>
              </a:p>
              <a:p>
                <a:pPr lvl="1"/>
                <a:r>
                  <a:rPr lang="en-US" dirty="0">
                    <a:solidFill>
                      <a:srgbClr val="0432FF"/>
                    </a:solidFill>
                  </a:rPr>
                  <a:t>Smaller beam size, luminosity enhancement factor (disruption)</a:t>
                </a:r>
              </a:p>
            </p:txBody>
          </p:sp>
        </mc:Choice>
        <mc:Fallback xmlns="">
          <p:sp>
            <p:nvSpPr>
              <p:cNvPr id="4" name="Content Placeholder 3">
                <a:extLst>
                  <a:ext uri="{FF2B5EF4-FFF2-40B4-BE49-F238E27FC236}">
                    <a16:creationId xmlns:a16="http://schemas.microsoft.com/office/drawing/2014/main" id="{94663AAE-82AD-8387-722D-CAD91FFF0D55}"/>
                  </a:ext>
                </a:extLst>
              </p:cNvPr>
              <p:cNvSpPr>
                <a:spLocks noGrp="1" noRot="1" noChangeAspect="1" noMove="1" noResize="1" noEditPoints="1" noAdjustHandles="1" noChangeArrowheads="1" noChangeShapeType="1" noTextEdit="1"/>
              </p:cNvSpPr>
              <p:nvPr>
                <p:ph sz="quarter" idx="12"/>
              </p:nvPr>
            </p:nvSpPr>
            <p:spPr>
              <a:blipFill>
                <a:blip r:embed="rId2"/>
                <a:stretch>
                  <a:fillRect l="-654" t="-685"/>
                </a:stretch>
              </a:blipFill>
            </p:spPr>
            <p:txBody>
              <a:bodyPr/>
              <a:lstStyle/>
              <a:p>
                <a:r>
                  <a:rPr lang="en-US">
                    <a:noFill/>
                  </a:rPr>
                  <a:t> </a:t>
                </a:r>
              </a:p>
            </p:txBody>
          </p:sp>
        </mc:Fallback>
      </mc:AlternateContent>
      <p:sp>
        <p:nvSpPr>
          <p:cNvPr id="5" name="Footer Placeholder 4">
            <a:extLst>
              <a:ext uri="{FF2B5EF4-FFF2-40B4-BE49-F238E27FC236}">
                <a16:creationId xmlns:a16="http://schemas.microsoft.com/office/drawing/2014/main" id="{3180FC14-7F6D-0B09-6942-74A42A5FCE1D}"/>
              </a:ext>
            </a:extLst>
          </p:cNvPr>
          <p:cNvSpPr>
            <a:spLocks noGrp="1"/>
          </p:cNvSpPr>
          <p:nvPr>
            <p:ph type="ftr" sz="quarter" idx="3"/>
          </p:nvPr>
        </p:nvSpPr>
        <p:spPr/>
        <p:txBody>
          <a:bodyPr/>
          <a:lstStyle/>
          <a:p>
            <a:r>
              <a:rPr lang="en-US"/>
              <a:t>Ghost Collider May 2025</a:t>
            </a:r>
            <a:endParaRPr lang="en-US" dirty="0"/>
          </a:p>
        </p:txBody>
      </p:sp>
      <p:sp>
        <p:nvSpPr>
          <p:cNvPr id="8" name="TextBox 7">
            <a:extLst>
              <a:ext uri="{FF2B5EF4-FFF2-40B4-BE49-F238E27FC236}">
                <a16:creationId xmlns:a16="http://schemas.microsoft.com/office/drawing/2014/main" id="{CF47FF85-AE5D-BCCF-0D7D-347928ECA7CC}"/>
              </a:ext>
            </a:extLst>
          </p:cNvPr>
          <p:cNvSpPr txBox="1"/>
          <p:nvPr/>
        </p:nvSpPr>
        <p:spPr>
          <a:xfrm>
            <a:off x="5867063" y="5845394"/>
            <a:ext cx="6324937" cy="584775"/>
          </a:xfrm>
          <a:prstGeom prst="rect">
            <a:avLst/>
          </a:prstGeom>
          <a:noFill/>
        </p:spPr>
        <p:txBody>
          <a:bodyPr wrap="none" rtlCol="0">
            <a:spAutoFit/>
          </a:bodyPr>
          <a:lstStyle/>
          <a:p>
            <a:pPr algn="r"/>
            <a:r>
              <a:rPr lang="en-US" sz="1600" dirty="0">
                <a:solidFill>
                  <a:srgbClr val="7030A0"/>
                </a:solidFill>
              </a:rPr>
              <a:t>N. Phinney, “</a:t>
            </a:r>
            <a:r>
              <a:rPr lang="en-US" sz="1600" dirty="0">
                <a:solidFill>
                  <a:srgbClr val="7030A0"/>
                </a:solidFill>
                <a:effectLst/>
                <a:latin typeface="CMBX12"/>
              </a:rPr>
              <a:t>SLC: The first linear collider,”  </a:t>
            </a:r>
            <a:endParaRPr lang="en-US" sz="1600" dirty="0">
              <a:solidFill>
                <a:srgbClr val="7030A0"/>
              </a:solidFill>
            </a:endParaRPr>
          </a:p>
          <a:p>
            <a:pPr algn="r"/>
            <a:r>
              <a:rPr lang="en-US" sz="1600" dirty="0">
                <a:solidFill>
                  <a:srgbClr val="7030A0"/>
                </a:solidFill>
              </a:rPr>
              <a:t>https://</a:t>
            </a:r>
            <a:r>
              <a:rPr lang="en-US" sz="1600" dirty="0" err="1">
                <a:solidFill>
                  <a:srgbClr val="7030A0"/>
                </a:solidFill>
              </a:rPr>
              <a:t>www.worldscientific.com</a:t>
            </a:r>
            <a:r>
              <a:rPr lang="en-US" sz="1600" dirty="0">
                <a:solidFill>
                  <a:srgbClr val="7030A0"/>
                </a:solidFill>
              </a:rPr>
              <a:t>/</a:t>
            </a:r>
            <a:r>
              <a:rPr lang="en-US" sz="1600" dirty="0" err="1">
                <a:solidFill>
                  <a:srgbClr val="7030A0"/>
                </a:solidFill>
              </a:rPr>
              <a:t>doi</a:t>
            </a:r>
            <a:r>
              <a:rPr lang="en-US" sz="1600" dirty="0">
                <a:solidFill>
                  <a:srgbClr val="7030A0"/>
                </a:solidFill>
              </a:rPr>
              <a:t>/pdf/10.1142/9789814436403_0005</a:t>
            </a:r>
          </a:p>
        </p:txBody>
      </p:sp>
    </p:spTree>
    <p:extLst>
      <p:ext uri="{BB962C8B-B14F-4D97-AF65-F5344CB8AC3E}">
        <p14:creationId xmlns:p14="http://schemas.microsoft.com/office/powerpoint/2010/main" val="101069654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FD42B0-B087-FF13-F9C6-9BA3E9C34C10}"/>
              </a:ext>
            </a:extLst>
          </p:cNvPr>
          <p:cNvSpPr>
            <a:spLocks noGrp="1"/>
          </p:cNvSpPr>
          <p:nvPr>
            <p:ph type="title"/>
          </p:nvPr>
        </p:nvSpPr>
        <p:spPr/>
        <p:txBody>
          <a:bodyPr/>
          <a:lstStyle/>
          <a:p>
            <a:r>
              <a:rPr lang="en-US" dirty="0"/>
              <a:t>Bunch Frequency and Current for </a:t>
            </a:r>
            <a:r>
              <a:rPr lang="en-US" dirty="0">
                <a:highlight>
                  <a:srgbClr val="00FA00"/>
                </a:highlight>
              </a:rPr>
              <a:t>10</a:t>
            </a:r>
            <a:r>
              <a:rPr lang="en-US" baseline="30000" dirty="0">
                <a:highlight>
                  <a:srgbClr val="00FA00"/>
                </a:highlight>
              </a:rPr>
              <a:t>34</a:t>
            </a:r>
            <a:r>
              <a:rPr lang="en-US" dirty="0">
                <a:highlight>
                  <a:srgbClr val="00FA00"/>
                </a:highlight>
              </a:rPr>
              <a:t> cm</a:t>
            </a:r>
            <a:r>
              <a:rPr lang="en-US" baseline="30000" dirty="0">
                <a:highlight>
                  <a:srgbClr val="00FA00"/>
                </a:highlight>
              </a:rPr>
              <a:t>-2</a:t>
            </a:r>
            <a:r>
              <a:rPr lang="en-US" dirty="0">
                <a:highlight>
                  <a:srgbClr val="00FA00"/>
                </a:highlight>
              </a:rPr>
              <a:t>s</a:t>
            </a:r>
            <a:r>
              <a:rPr lang="en-US" baseline="30000" dirty="0">
                <a:highlight>
                  <a:srgbClr val="00FA00"/>
                </a:highlight>
              </a:rPr>
              <a:t>-1 </a:t>
            </a:r>
            <a:r>
              <a:rPr lang="en-US" dirty="0"/>
              <a:t>in one IR </a:t>
            </a:r>
          </a:p>
        </p:txBody>
      </p:sp>
      <p:sp>
        <p:nvSpPr>
          <p:cNvPr id="3" name="Slide Number Placeholder 2">
            <a:extLst>
              <a:ext uri="{FF2B5EF4-FFF2-40B4-BE49-F238E27FC236}">
                <a16:creationId xmlns:a16="http://schemas.microsoft.com/office/drawing/2014/main" id="{F68FB419-5DB3-8032-8B1B-5CA68FBFD3B8}"/>
              </a:ext>
            </a:extLst>
          </p:cNvPr>
          <p:cNvSpPr>
            <a:spLocks noGrp="1"/>
          </p:cNvSpPr>
          <p:nvPr>
            <p:ph type="sldNum" sz="quarter" idx="11"/>
          </p:nvPr>
        </p:nvSpPr>
        <p:spPr/>
        <p:txBody>
          <a:bodyPr/>
          <a:lstStyle/>
          <a:p>
            <a:fld id="{AB6DB490-BFBF-254D-A4B8-3EF9019ACE53}" type="slidenum">
              <a:rPr lang="en-US" smtClean="0"/>
              <a:pPr/>
              <a:t>52</a:t>
            </a:fld>
            <a:endParaRPr lang="en-US" dirty="0"/>
          </a:p>
        </p:txBody>
      </p:sp>
      <p:sp>
        <p:nvSpPr>
          <p:cNvPr id="4" name="Content Placeholder 3">
            <a:extLst>
              <a:ext uri="{FF2B5EF4-FFF2-40B4-BE49-F238E27FC236}">
                <a16:creationId xmlns:a16="http://schemas.microsoft.com/office/drawing/2014/main" id="{3E643121-9DC2-8E7D-D31C-2C7E279D794E}"/>
              </a:ext>
            </a:extLst>
          </p:cNvPr>
          <p:cNvSpPr>
            <a:spLocks noGrp="1"/>
          </p:cNvSpPr>
          <p:nvPr>
            <p:ph sz="quarter" idx="12"/>
          </p:nvPr>
        </p:nvSpPr>
        <p:spPr/>
        <p:txBody>
          <a:bodyPr/>
          <a:lstStyle/>
          <a:p>
            <a:r>
              <a:rPr lang="en-US" dirty="0"/>
              <a:t>Luminosity per bunch crossing = 4.3 x 10</a:t>
            </a:r>
            <a:r>
              <a:rPr lang="en-US" baseline="30000" dirty="0"/>
              <a:t>29</a:t>
            </a:r>
            <a:r>
              <a:rPr lang="en-US" dirty="0"/>
              <a:t> cm</a:t>
            </a:r>
            <a:r>
              <a:rPr lang="en-US" baseline="30000" dirty="0"/>
              <a:t>-2</a:t>
            </a:r>
          </a:p>
          <a:p>
            <a:r>
              <a:rPr lang="en-US" dirty="0"/>
              <a:t>Bunch frequency for 10</a:t>
            </a:r>
            <a:r>
              <a:rPr lang="en-US" baseline="30000" dirty="0"/>
              <a:t>34</a:t>
            </a:r>
            <a:r>
              <a:rPr lang="en-US" dirty="0"/>
              <a:t> cm</a:t>
            </a:r>
            <a:r>
              <a:rPr lang="en-US" baseline="30000" dirty="0"/>
              <a:t>-2</a:t>
            </a:r>
            <a:r>
              <a:rPr lang="en-US" dirty="0"/>
              <a:t>s</a:t>
            </a:r>
            <a:r>
              <a:rPr lang="en-US" baseline="30000" dirty="0"/>
              <a:t>-1</a:t>
            </a:r>
            <a:r>
              <a:rPr lang="en-US" dirty="0"/>
              <a:t> = 10</a:t>
            </a:r>
            <a:r>
              <a:rPr lang="en-US" baseline="30000" dirty="0"/>
              <a:t>34</a:t>
            </a:r>
            <a:r>
              <a:rPr lang="en-US" dirty="0"/>
              <a:t> / 4.3 x 10</a:t>
            </a:r>
            <a:r>
              <a:rPr lang="en-US" baseline="30000" dirty="0"/>
              <a:t>29</a:t>
            </a:r>
            <a:r>
              <a:rPr lang="en-US" dirty="0"/>
              <a:t> = </a:t>
            </a:r>
            <a:r>
              <a:rPr lang="en-US" dirty="0">
                <a:highlight>
                  <a:srgbClr val="00FF00"/>
                </a:highlight>
              </a:rPr>
              <a:t>23,250</a:t>
            </a:r>
            <a:r>
              <a:rPr lang="en-US" dirty="0"/>
              <a:t> collisions/sec</a:t>
            </a:r>
          </a:p>
          <a:p>
            <a:endParaRPr lang="en-US" dirty="0"/>
          </a:p>
          <a:p>
            <a:r>
              <a:rPr lang="en-US" dirty="0"/>
              <a:t>Each ghost bunch contains 2 x 3.2 nC = 6.4 nC</a:t>
            </a:r>
          </a:p>
          <a:p>
            <a:r>
              <a:rPr lang="en-US" dirty="0"/>
              <a:t>Two-beam current for 10</a:t>
            </a:r>
            <a:r>
              <a:rPr lang="en-US" baseline="30000" dirty="0"/>
              <a:t>34</a:t>
            </a:r>
            <a:r>
              <a:rPr lang="en-US" dirty="0"/>
              <a:t> cm</a:t>
            </a:r>
            <a:r>
              <a:rPr lang="en-US" baseline="30000" dirty="0"/>
              <a:t>-2</a:t>
            </a:r>
            <a:r>
              <a:rPr lang="en-US" dirty="0"/>
              <a:t>s</a:t>
            </a:r>
            <a:r>
              <a:rPr lang="en-US" baseline="30000" dirty="0"/>
              <a:t>-1</a:t>
            </a:r>
            <a:r>
              <a:rPr lang="en-US" dirty="0"/>
              <a:t> = 2 x 6.4 x 10</a:t>
            </a:r>
            <a:r>
              <a:rPr lang="en-US" baseline="30000" dirty="0"/>
              <a:t>-9</a:t>
            </a:r>
            <a:r>
              <a:rPr lang="en-US" dirty="0"/>
              <a:t> x 123,250 = </a:t>
            </a:r>
            <a:r>
              <a:rPr lang="en-US" dirty="0">
                <a:highlight>
                  <a:srgbClr val="00FA00"/>
                </a:highlight>
              </a:rPr>
              <a:t>0.3 mA</a:t>
            </a:r>
          </a:p>
          <a:p>
            <a:pPr lvl="4"/>
            <a:endParaRPr lang="en-US" dirty="0">
              <a:highlight>
                <a:srgbClr val="00FA00"/>
              </a:highlight>
            </a:endParaRPr>
          </a:p>
          <a:p>
            <a:r>
              <a:rPr lang="en-US" dirty="0"/>
              <a:t>Assume that the damping ring damping times are similar to the ILC positron ring:    </a:t>
            </a:r>
          </a:p>
          <a:p>
            <a:pPr lvl="1"/>
            <a:r>
              <a:rPr lang="en-US" dirty="0"/>
              <a:t>transverse = 12.9 ms and longitudinal = 6.4 milliseconds</a:t>
            </a:r>
          </a:p>
          <a:p>
            <a:r>
              <a:rPr lang="en-US" dirty="0"/>
              <a:t>For the Ghost Collider,  need 2.9 transverse damping times =  37.4 ms, and 6.5 longitudinal damping times =  44 ms</a:t>
            </a:r>
          </a:p>
          <a:p>
            <a:pPr lvl="4"/>
            <a:endParaRPr lang="en-US" dirty="0"/>
          </a:p>
          <a:p>
            <a:r>
              <a:rPr lang="en-US" dirty="0"/>
              <a:t>Assume a repetition rate of 20 HZ and a duty factor </a:t>
            </a:r>
            <a:r>
              <a:rPr lang="en-US" i="1" dirty="0">
                <a:highlight>
                  <a:srgbClr val="00FF00"/>
                </a:highlight>
              </a:rPr>
              <a:t>D</a:t>
            </a:r>
            <a:r>
              <a:rPr lang="en-US" dirty="0">
                <a:highlight>
                  <a:srgbClr val="00FF00"/>
                </a:highlight>
              </a:rPr>
              <a:t> = 10%</a:t>
            </a:r>
          </a:p>
          <a:p>
            <a:r>
              <a:rPr lang="en-US" dirty="0"/>
              <a:t>The bunch train would be 10% x 50 ms = 5 ms long with 45 ms between trains</a:t>
            </a:r>
          </a:p>
          <a:p>
            <a:pPr lvl="1"/>
            <a:r>
              <a:rPr lang="en-US" dirty="0"/>
              <a:t>Bunches are extracted and re-injected once every 50 ms and are damped for 50 ms</a:t>
            </a:r>
          </a:p>
        </p:txBody>
      </p:sp>
      <p:sp>
        <p:nvSpPr>
          <p:cNvPr id="5" name="Footer Placeholder 4">
            <a:extLst>
              <a:ext uri="{FF2B5EF4-FFF2-40B4-BE49-F238E27FC236}">
                <a16:creationId xmlns:a16="http://schemas.microsoft.com/office/drawing/2014/main" id="{6F7011C8-79D9-3946-B840-694C1388A3B3}"/>
              </a:ext>
            </a:extLst>
          </p:cNvPr>
          <p:cNvSpPr>
            <a:spLocks noGrp="1"/>
          </p:cNvSpPr>
          <p:nvPr>
            <p:ph type="ftr" sz="quarter" idx="3"/>
          </p:nvPr>
        </p:nvSpPr>
        <p:spPr/>
        <p:txBody>
          <a:bodyPr/>
          <a:lstStyle/>
          <a:p>
            <a:r>
              <a:rPr lang="en-US"/>
              <a:t>Ghost Collider May 2025</a:t>
            </a:r>
            <a:endParaRPr lang="en-US" dirty="0"/>
          </a:p>
        </p:txBody>
      </p:sp>
    </p:spTree>
    <p:extLst>
      <p:ext uri="{BB962C8B-B14F-4D97-AF65-F5344CB8AC3E}">
        <p14:creationId xmlns:p14="http://schemas.microsoft.com/office/powerpoint/2010/main" val="155444965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B513AE-1B7E-0470-7759-779E681828AB}"/>
              </a:ext>
            </a:extLst>
          </p:cNvPr>
          <p:cNvSpPr>
            <a:spLocks noGrp="1"/>
          </p:cNvSpPr>
          <p:nvPr>
            <p:ph type="title"/>
          </p:nvPr>
        </p:nvSpPr>
        <p:spPr/>
        <p:txBody>
          <a:bodyPr/>
          <a:lstStyle/>
          <a:p>
            <a:r>
              <a:rPr lang="en-US" dirty="0"/>
              <a:t>Synchrotron Radiation Loss – Arcs and Chicanes</a:t>
            </a:r>
          </a:p>
        </p:txBody>
      </p:sp>
      <p:sp>
        <p:nvSpPr>
          <p:cNvPr id="3" name="Slide Number Placeholder 2">
            <a:extLst>
              <a:ext uri="{FF2B5EF4-FFF2-40B4-BE49-F238E27FC236}">
                <a16:creationId xmlns:a16="http://schemas.microsoft.com/office/drawing/2014/main" id="{05B71E78-E8A8-B94F-619D-E8EB35EB74E9}"/>
              </a:ext>
            </a:extLst>
          </p:cNvPr>
          <p:cNvSpPr>
            <a:spLocks noGrp="1"/>
          </p:cNvSpPr>
          <p:nvPr>
            <p:ph type="sldNum" sz="quarter" idx="11"/>
          </p:nvPr>
        </p:nvSpPr>
        <p:spPr/>
        <p:txBody>
          <a:bodyPr/>
          <a:lstStyle/>
          <a:p>
            <a:fld id="{AB6DB490-BFBF-254D-A4B8-3EF9019ACE53}" type="slidenum">
              <a:rPr lang="en-US" smtClean="0"/>
              <a:pPr/>
              <a:t>53</a:t>
            </a:fld>
            <a:endParaRPr lang="en-US" dirty="0"/>
          </a:p>
        </p:txBody>
      </p:sp>
      <p:sp>
        <p:nvSpPr>
          <p:cNvPr id="4" name="Content Placeholder 3">
            <a:extLst>
              <a:ext uri="{FF2B5EF4-FFF2-40B4-BE49-F238E27FC236}">
                <a16:creationId xmlns:a16="http://schemas.microsoft.com/office/drawing/2014/main" id="{BD15EEEB-7614-85B7-C8CF-CB13551B2AB4}"/>
              </a:ext>
            </a:extLst>
          </p:cNvPr>
          <p:cNvSpPr>
            <a:spLocks noGrp="1"/>
          </p:cNvSpPr>
          <p:nvPr>
            <p:ph sz="quarter" idx="12"/>
          </p:nvPr>
        </p:nvSpPr>
        <p:spPr/>
        <p:txBody>
          <a:bodyPr>
            <a:normAutofit/>
          </a:bodyPr>
          <a:lstStyle/>
          <a:p>
            <a:r>
              <a:rPr lang="en-US" dirty="0"/>
              <a:t>Synchrotron radiation loss in the Arcs:</a:t>
            </a:r>
          </a:p>
          <a:p>
            <a:pPr marL="0" indent="0">
              <a:buNone/>
            </a:pPr>
            <a:r>
              <a:rPr lang="en-US" dirty="0"/>
              <a:t> 				</a:t>
            </a:r>
            <a:r>
              <a:rPr lang="en-US" sz="1800" dirty="0"/>
              <a:t>Accelerating arc 		11 GeV</a:t>
            </a:r>
          </a:p>
          <a:p>
            <a:pPr marL="0" indent="0">
              <a:buNone/>
            </a:pPr>
            <a:r>
              <a:rPr lang="en-US" sz="1800" dirty="0"/>
              <a:t> 				Decelerating Arc		11 GeV</a:t>
            </a:r>
          </a:p>
          <a:p>
            <a:r>
              <a:rPr lang="en-US" dirty="0"/>
              <a:t>Synchrotron radiation loss in the chicanes:</a:t>
            </a:r>
          </a:p>
          <a:p>
            <a:pPr marL="0" indent="0">
              <a:buNone/>
            </a:pPr>
            <a:r>
              <a:rPr lang="en-US" dirty="0"/>
              <a:t> 				</a:t>
            </a:r>
            <a:r>
              <a:rPr lang="en-US" sz="1800" dirty="0"/>
              <a:t>Curved chicane		  3 GeV</a:t>
            </a:r>
          </a:p>
          <a:p>
            <a:pPr marL="0" indent="0">
              <a:buNone/>
            </a:pPr>
            <a:r>
              <a:rPr lang="en-US" sz="1800" dirty="0"/>
              <a:t>				Straight beamline	  	      –</a:t>
            </a:r>
          </a:p>
          <a:p>
            <a:r>
              <a:rPr lang="en-US" dirty="0"/>
              <a:t>Total Synchrotron radiation loss 		25 GeV</a:t>
            </a:r>
          </a:p>
          <a:p>
            <a:r>
              <a:rPr lang="en-US" dirty="0"/>
              <a:t>RF Acceleration required to accelerate particles from the damping rings to the IP and back to the damping ring = 25 GV</a:t>
            </a:r>
          </a:p>
          <a:p>
            <a:r>
              <a:rPr lang="en-US" dirty="0"/>
              <a:t>Assume 50% efficiency wall plug to RF </a:t>
            </a:r>
          </a:p>
          <a:p>
            <a:r>
              <a:rPr lang="en-US" dirty="0"/>
              <a:t>RF power required = 2 x 2 x 25 GeV x </a:t>
            </a:r>
            <a:r>
              <a:rPr lang="en-US" sz="2400" i="1" dirty="0">
                <a:latin typeface="Times New Roman" panose="02020603050405020304" pitchFamily="18" charset="0"/>
                <a:cs typeface="Times New Roman" panose="02020603050405020304" pitchFamily="18" charset="0"/>
              </a:rPr>
              <a:t>I</a:t>
            </a:r>
            <a:r>
              <a:rPr lang="en-US" i="1" dirty="0">
                <a:latin typeface="Times New Roman" panose="02020603050405020304" pitchFamily="18" charset="0"/>
                <a:cs typeface="Times New Roman" panose="02020603050405020304" pitchFamily="18" charset="0"/>
              </a:rPr>
              <a:t> </a:t>
            </a:r>
            <a:r>
              <a:rPr lang="en-US" dirty="0"/>
              <a:t>x 10</a:t>
            </a:r>
            <a:r>
              <a:rPr lang="en-US" baseline="30000" dirty="0"/>
              <a:t>-3</a:t>
            </a:r>
            <a:r>
              <a:rPr lang="en-US" dirty="0"/>
              <a:t>=  </a:t>
            </a:r>
            <a:r>
              <a:rPr lang="en-US" dirty="0">
                <a:highlight>
                  <a:srgbClr val="00FA00"/>
                </a:highlight>
              </a:rPr>
              <a:t>100 </a:t>
            </a:r>
            <a:r>
              <a:rPr kumimoji="0" lang="en-US" sz="2400" b="0" i="1" u="none" strike="noStrike" kern="1200" cap="none" spc="0" normalizeH="0" baseline="0" noProof="0" dirty="0">
                <a:ln>
                  <a:noFill/>
                </a:ln>
                <a:solidFill>
                  <a:prstClr val="black"/>
                </a:solidFill>
                <a:effectLst/>
                <a:highlight>
                  <a:srgbClr val="00FF00"/>
                </a:highlight>
                <a:uLnTx/>
                <a:uFillTx/>
                <a:latin typeface="Times New Roman" panose="02020603050405020304" pitchFamily="18" charset="0"/>
                <a:ea typeface="+mn-ea"/>
                <a:cs typeface="Times New Roman" panose="02020603050405020304" pitchFamily="18" charset="0"/>
              </a:rPr>
              <a:t>I</a:t>
            </a:r>
            <a:r>
              <a:rPr lang="en-US" dirty="0">
                <a:highlight>
                  <a:srgbClr val="00FA00"/>
                </a:highlight>
              </a:rPr>
              <a:t> MW</a:t>
            </a:r>
          </a:p>
          <a:p>
            <a:r>
              <a:rPr lang="en-US" dirty="0"/>
              <a:t>Where </a:t>
            </a:r>
            <a:r>
              <a:rPr lang="en-US" sz="2400" i="1" dirty="0">
                <a:latin typeface="Times New Roman" panose="02020603050405020304" pitchFamily="18" charset="0"/>
                <a:cs typeface="Times New Roman" panose="02020603050405020304" pitchFamily="18" charset="0"/>
              </a:rPr>
              <a:t>I</a:t>
            </a:r>
            <a:r>
              <a:rPr lang="en-US" i="1" dirty="0">
                <a:latin typeface="Times New Roman" panose="02020603050405020304" pitchFamily="18" charset="0"/>
                <a:cs typeface="Times New Roman" panose="02020603050405020304" pitchFamily="18" charset="0"/>
              </a:rPr>
              <a:t> </a:t>
            </a:r>
            <a:r>
              <a:rPr lang="en-US" dirty="0">
                <a:latin typeface="+mj-lt"/>
                <a:cs typeface="Times New Roman" panose="02020603050405020304" pitchFamily="18" charset="0"/>
              </a:rPr>
              <a:t>is the Ghost Collider beam current</a:t>
            </a:r>
          </a:p>
        </p:txBody>
      </p:sp>
      <p:sp>
        <p:nvSpPr>
          <p:cNvPr id="5" name="Footer Placeholder 4">
            <a:extLst>
              <a:ext uri="{FF2B5EF4-FFF2-40B4-BE49-F238E27FC236}">
                <a16:creationId xmlns:a16="http://schemas.microsoft.com/office/drawing/2014/main" id="{D2581B05-B18B-243A-5642-E42092EF7900}"/>
              </a:ext>
            </a:extLst>
          </p:cNvPr>
          <p:cNvSpPr>
            <a:spLocks noGrp="1"/>
          </p:cNvSpPr>
          <p:nvPr>
            <p:ph type="ftr" sz="quarter" idx="3"/>
          </p:nvPr>
        </p:nvSpPr>
        <p:spPr/>
        <p:txBody>
          <a:bodyPr/>
          <a:lstStyle/>
          <a:p>
            <a:r>
              <a:rPr lang="en-US"/>
              <a:t>Ghost Collider May 2025</a:t>
            </a:r>
            <a:endParaRPr lang="en-US" dirty="0"/>
          </a:p>
        </p:txBody>
      </p:sp>
    </p:spTree>
    <p:extLst>
      <p:ext uri="{BB962C8B-B14F-4D97-AF65-F5344CB8AC3E}">
        <p14:creationId xmlns:p14="http://schemas.microsoft.com/office/powerpoint/2010/main" val="40041763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3BCA7-5974-6A72-4488-83AB92BE7FF9}"/>
              </a:ext>
            </a:extLst>
          </p:cNvPr>
          <p:cNvSpPr>
            <a:spLocks noGrp="1"/>
          </p:cNvSpPr>
          <p:nvPr>
            <p:ph type="title"/>
          </p:nvPr>
        </p:nvSpPr>
        <p:spPr/>
        <p:txBody>
          <a:bodyPr/>
          <a:lstStyle/>
          <a:p>
            <a:r>
              <a:rPr lang="en-US" dirty="0"/>
              <a:t>Linac RF Requirements</a:t>
            </a:r>
          </a:p>
        </p:txBody>
      </p:sp>
      <p:sp>
        <p:nvSpPr>
          <p:cNvPr id="3" name="Slide Number Placeholder 2">
            <a:extLst>
              <a:ext uri="{FF2B5EF4-FFF2-40B4-BE49-F238E27FC236}">
                <a16:creationId xmlns:a16="http://schemas.microsoft.com/office/drawing/2014/main" id="{1C2BA24A-675D-5DE2-FB7D-59284B343132}"/>
              </a:ext>
            </a:extLst>
          </p:cNvPr>
          <p:cNvSpPr>
            <a:spLocks noGrp="1"/>
          </p:cNvSpPr>
          <p:nvPr>
            <p:ph type="sldNum" sz="quarter" idx="11"/>
          </p:nvPr>
        </p:nvSpPr>
        <p:spPr/>
        <p:txBody>
          <a:bodyPr/>
          <a:lstStyle/>
          <a:p>
            <a:fld id="{AB6DB490-BFBF-254D-A4B8-3EF9019ACE53}" type="slidenum">
              <a:rPr lang="en-US" smtClean="0"/>
              <a:pPr/>
              <a:t>54</a:t>
            </a:fld>
            <a:endParaRPr lang="en-US" dirty="0"/>
          </a:p>
        </p:txBody>
      </p:sp>
      <p:sp>
        <p:nvSpPr>
          <p:cNvPr id="4" name="Content Placeholder 3">
            <a:extLst>
              <a:ext uri="{FF2B5EF4-FFF2-40B4-BE49-F238E27FC236}">
                <a16:creationId xmlns:a16="http://schemas.microsoft.com/office/drawing/2014/main" id="{7844B3C7-F38F-D3EB-BF61-9AA704EDC6E2}"/>
              </a:ext>
            </a:extLst>
          </p:cNvPr>
          <p:cNvSpPr>
            <a:spLocks noGrp="1"/>
          </p:cNvSpPr>
          <p:nvPr>
            <p:ph sz="quarter" idx="12"/>
          </p:nvPr>
        </p:nvSpPr>
        <p:spPr>
          <a:xfrm>
            <a:off x="142343" y="847728"/>
            <a:ext cx="8224314" cy="5547096"/>
          </a:xfrm>
        </p:spPr>
        <p:txBody>
          <a:bodyPr/>
          <a:lstStyle/>
          <a:p>
            <a:r>
              <a:rPr lang="en-US" dirty="0"/>
              <a:t>Use the ILC cavities at 31.5 MV/m: each produces 32.75 MV</a:t>
            </a:r>
          </a:p>
          <a:p>
            <a:r>
              <a:rPr lang="en-US" dirty="0"/>
              <a:t>For 135 GV, we need 135,000/32.75 = 4,122 cavities per linac</a:t>
            </a:r>
          </a:p>
          <a:p>
            <a:r>
              <a:rPr lang="en-US" dirty="0"/>
              <a:t>Each cavity requires an average power of 353 x 4 = 1,412 watt</a:t>
            </a:r>
            <a:r>
              <a:rPr lang="en-US" dirty="0">
                <a:solidFill>
                  <a:srgbClr val="7030A0"/>
                </a:solidFill>
              </a:rPr>
              <a:t>*</a:t>
            </a:r>
          </a:p>
          <a:p>
            <a:pPr lvl="1"/>
            <a:r>
              <a:rPr lang="en-US" dirty="0"/>
              <a:t>Assumes cavities are equipped with FE-FRTs</a:t>
            </a:r>
          </a:p>
          <a:p>
            <a:r>
              <a:rPr lang="en-US" dirty="0"/>
              <a:t>Total power per linac = 4,122 x 1,412 watt = 5.82 MW RF</a:t>
            </a:r>
          </a:p>
          <a:p>
            <a:r>
              <a:rPr lang="en-US" dirty="0"/>
              <a:t>Assume 50% efficiency, wall plug to RF</a:t>
            </a:r>
          </a:p>
          <a:p>
            <a:r>
              <a:rPr lang="en-US" dirty="0">
                <a:solidFill>
                  <a:srgbClr val="0432FF"/>
                </a:solidFill>
              </a:rPr>
              <a:t>The duty cycle = </a:t>
            </a:r>
            <a:r>
              <a:rPr lang="en-US" i="1" dirty="0">
                <a:solidFill>
                  <a:srgbClr val="0432FF"/>
                </a:solidFill>
              </a:rPr>
              <a:t>D</a:t>
            </a:r>
          </a:p>
          <a:p>
            <a:r>
              <a:rPr lang="en-US" dirty="0"/>
              <a:t>Electrical power required per linac = 11.6 </a:t>
            </a:r>
            <a:r>
              <a:rPr lang="en-US" i="1" dirty="0"/>
              <a:t>D</a:t>
            </a:r>
            <a:r>
              <a:rPr lang="en-US" dirty="0"/>
              <a:t> MW</a:t>
            </a:r>
          </a:p>
          <a:p>
            <a:r>
              <a:rPr lang="en-US" dirty="0"/>
              <a:t>Electrical power for 2 linacs = </a:t>
            </a:r>
            <a:r>
              <a:rPr lang="en-US" dirty="0">
                <a:highlight>
                  <a:srgbClr val="00FF00"/>
                </a:highlight>
              </a:rPr>
              <a:t>23.2 </a:t>
            </a:r>
            <a:r>
              <a:rPr lang="en-US" i="1" dirty="0">
                <a:highlight>
                  <a:srgbClr val="00FF00"/>
                </a:highlight>
              </a:rPr>
              <a:t>D</a:t>
            </a:r>
            <a:r>
              <a:rPr lang="en-US" dirty="0">
                <a:highlight>
                  <a:srgbClr val="00FF00"/>
                </a:highlight>
              </a:rPr>
              <a:t> MW</a:t>
            </a:r>
          </a:p>
          <a:p>
            <a:pPr lvl="4"/>
            <a:endParaRPr lang="en-US" dirty="0"/>
          </a:p>
          <a:p>
            <a:r>
              <a:rPr lang="en-US" dirty="0">
                <a:solidFill>
                  <a:srgbClr val="0432FF"/>
                </a:solidFill>
              </a:rPr>
              <a:t>Note that the power is independent of the current</a:t>
            </a:r>
          </a:p>
          <a:p>
            <a:endParaRPr lang="en-US" dirty="0"/>
          </a:p>
        </p:txBody>
      </p:sp>
      <p:sp>
        <p:nvSpPr>
          <p:cNvPr id="5" name="Footer Placeholder 4">
            <a:extLst>
              <a:ext uri="{FF2B5EF4-FFF2-40B4-BE49-F238E27FC236}">
                <a16:creationId xmlns:a16="http://schemas.microsoft.com/office/drawing/2014/main" id="{D7CE1749-D195-BAD9-0154-6659CADF0BB0}"/>
              </a:ext>
            </a:extLst>
          </p:cNvPr>
          <p:cNvSpPr>
            <a:spLocks noGrp="1"/>
          </p:cNvSpPr>
          <p:nvPr>
            <p:ph type="ftr" sz="quarter" idx="3"/>
          </p:nvPr>
        </p:nvSpPr>
        <p:spPr/>
        <p:txBody>
          <a:bodyPr/>
          <a:lstStyle/>
          <a:p>
            <a:r>
              <a:rPr lang="en-US"/>
              <a:t>Ghost Collider May 2025</a:t>
            </a:r>
            <a:endParaRPr lang="en-US" dirty="0"/>
          </a:p>
        </p:txBody>
      </p:sp>
      <p:pic>
        <p:nvPicPr>
          <p:cNvPr id="7" name="Picture 6">
            <a:extLst>
              <a:ext uri="{FF2B5EF4-FFF2-40B4-BE49-F238E27FC236}">
                <a16:creationId xmlns:a16="http://schemas.microsoft.com/office/drawing/2014/main" id="{2076688A-667D-00BE-0A7D-1217A735BC5A}"/>
              </a:ext>
            </a:extLst>
          </p:cNvPr>
          <p:cNvPicPr>
            <a:picLocks noChangeAspect="1"/>
          </p:cNvPicPr>
          <p:nvPr/>
        </p:nvPicPr>
        <p:blipFill>
          <a:blip r:embed="rId2"/>
          <a:stretch>
            <a:fillRect/>
          </a:stretch>
        </p:blipFill>
        <p:spPr>
          <a:xfrm>
            <a:off x="8366657" y="847728"/>
            <a:ext cx="3683000" cy="2495550"/>
          </a:xfrm>
          <a:prstGeom prst="rect">
            <a:avLst/>
          </a:prstGeom>
        </p:spPr>
      </p:pic>
      <p:sp>
        <p:nvSpPr>
          <p:cNvPr id="8" name="TextBox 7">
            <a:extLst>
              <a:ext uri="{FF2B5EF4-FFF2-40B4-BE49-F238E27FC236}">
                <a16:creationId xmlns:a16="http://schemas.microsoft.com/office/drawing/2014/main" id="{6FE43B10-60AE-462B-6058-DF7E50FAB789}"/>
              </a:ext>
            </a:extLst>
          </p:cNvPr>
          <p:cNvSpPr txBox="1"/>
          <p:nvPr/>
        </p:nvSpPr>
        <p:spPr>
          <a:xfrm>
            <a:off x="116603" y="5748493"/>
            <a:ext cx="10432750" cy="646331"/>
          </a:xfrm>
          <a:prstGeom prst="rect">
            <a:avLst/>
          </a:prstGeom>
          <a:noFill/>
        </p:spPr>
        <p:txBody>
          <a:bodyPr wrap="square" rtlCol="0">
            <a:spAutoFit/>
          </a:bodyPr>
          <a:lstStyle/>
          <a:p>
            <a:r>
              <a:rPr lang="en-US" i="0" u="none" strike="noStrike" dirty="0">
                <a:solidFill>
                  <a:srgbClr val="7030A0"/>
                </a:solidFill>
                <a:effectLst/>
                <a:latin typeface="Helvetica Neue" panose="02000503000000020004" pitchFamily="2" charset="0"/>
              </a:rPr>
              <a:t>*N Shipman · 2020 — 63th ICFA Advanced Beam Dynamics Workshop on Energy Recovery Linacs. ERL2019, Berlin, Germany. JACoW Publishing. ISBN: 978-3-95450-217-2</a:t>
            </a:r>
            <a:endParaRPr lang="en-US" dirty="0">
              <a:solidFill>
                <a:srgbClr val="7030A0"/>
              </a:solidFill>
            </a:endParaRPr>
          </a:p>
        </p:txBody>
      </p:sp>
      <p:sp>
        <p:nvSpPr>
          <p:cNvPr id="6" name="TextBox 5">
            <a:extLst>
              <a:ext uri="{FF2B5EF4-FFF2-40B4-BE49-F238E27FC236}">
                <a16:creationId xmlns:a16="http://schemas.microsoft.com/office/drawing/2014/main" id="{FEC8491B-F8B9-0B42-945C-F56685C615C0}"/>
              </a:ext>
            </a:extLst>
          </p:cNvPr>
          <p:cNvSpPr txBox="1"/>
          <p:nvPr/>
        </p:nvSpPr>
        <p:spPr>
          <a:xfrm>
            <a:off x="8532461" y="3622555"/>
            <a:ext cx="3351392" cy="923330"/>
          </a:xfrm>
          <a:prstGeom prst="rect">
            <a:avLst/>
          </a:prstGeom>
          <a:noFill/>
        </p:spPr>
        <p:txBody>
          <a:bodyPr wrap="square" rtlCol="0">
            <a:spAutoFit/>
          </a:bodyPr>
          <a:lstStyle/>
          <a:p>
            <a:r>
              <a:rPr lang="en-US" dirty="0"/>
              <a:t>For the Ghost Collider, need twice the gradient for half the length so total power required is doubled</a:t>
            </a:r>
          </a:p>
        </p:txBody>
      </p:sp>
    </p:spTree>
    <p:extLst>
      <p:ext uri="{BB962C8B-B14F-4D97-AF65-F5344CB8AC3E}">
        <p14:creationId xmlns:p14="http://schemas.microsoft.com/office/powerpoint/2010/main" val="330287266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12870E-7B51-3811-3AC2-A1742540AB9C}"/>
              </a:ext>
            </a:extLst>
          </p:cNvPr>
          <p:cNvSpPr>
            <a:spLocks noGrp="1"/>
          </p:cNvSpPr>
          <p:nvPr>
            <p:ph type="title"/>
          </p:nvPr>
        </p:nvSpPr>
        <p:spPr/>
        <p:txBody>
          <a:bodyPr/>
          <a:lstStyle/>
          <a:p>
            <a:r>
              <a:rPr lang="en-US" dirty="0"/>
              <a:t>Damping Ring RF Requirements</a:t>
            </a:r>
          </a:p>
        </p:txBody>
      </p:sp>
      <p:sp>
        <p:nvSpPr>
          <p:cNvPr id="3" name="Slide Number Placeholder 2">
            <a:extLst>
              <a:ext uri="{FF2B5EF4-FFF2-40B4-BE49-F238E27FC236}">
                <a16:creationId xmlns:a16="http://schemas.microsoft.com/office/drawing/2014/main" id="{40D2F844-F7BF-36D5-4195-51ACAA60BCDD}"/>
              </a:ext>
            </a:extLst>
          </p:cNvPr>
          <p:cNvSpPr>
            <a:spLocks noGrp="1"/>
          </p:cNvSpPr>
          <p:nvPr>
            <p:ph type="sldNum" sz="quarter" idx="11"/>
          </p:nvPr>
        </p:nvSpPr>
        <p:spPr/>
        <p:txBody>
          <a:bodyPr/>
          <a:lstStyle/>
          <a:p>
            <a:fld id="{AB6DB490-BFBF-254D-A4B8-3EF9019ACE53}" type="slidenum">
              <a:rPr lang="en-US" smtClean="0"/>
              <a:pPr/>
              <a:t>55</a:t>
            </a:fld>
            <a:endParaRPr lang="en-US" dirty="0"/>
          </a:p>
        </p:txBody>
      </p:sp>
      <p:sp>
        <p:nvSpPr>
          <p:cNvPr id="4" name="Content Placeholder 3">
            <a:extLst>
              <a:ext uri="{FF2B5EF4-FFF2-40B4-BE49-F238E27FC236}">
                <a16:creationId xmlns:a16="http://schemas.microsoft.com/office/drawing/2014/main" id="{97533B18-7086-E8C8-0FAA-36BB2D381095}"/>
              </a:ext>
            </a:extLst>
          </p:cNvPr>
          <p:cNvSpPr>
            <a:spLocks noGrp="1"/>
          </p:cNvSpPr>
          <p:nvPr>
            <p:ph sz="quarter" idx="12"/>
          </p:nvPr>
        </p:nvSpPr>
        <p:spPr/>
        <p:txBody>
          <a:bodyPr/>
          <a:lstStyle/>
          <a:p>
            <a:r>
              <a:rPr lang="en-US" dirty="0"/>
              <a:t>The ILC Positron damping ring synchrotron radiation = 8.4 MeV/turn</a:t>
            </a:r>
          </a:p>
          <a:p>
            <a:r>
              <a:rPr lang="en-US" dirty="0"/>
              <a:t>The Ghost Collider positron damping ring must be longer to accommodate more bunches</a:t>
            </a:r>
          </a:p>
          <a:p>
            <a:r>
              <a:rPr lang="en-US" dirty="0"/>
              <a:t>Assume Ghost Collider damping ring synchrotron radiation = 10 MV/turn</a:t>
            </a:r>
          </a:p>
          <a:p>
            <a:r>
              <a:rPr lang="en-US" dirty="0"/>
              <a:t>Assume beam current =  1,000 x collider current</a:t>
            </a:r>
          </a:p>
          <a:p>
            <a:r>
              <a:rPr lang="en-US" dirty="0"/>
              <a:t>Assume 50% efficiency, wall plug to RF</a:t>
            </a:r>
          </a:p>
          <a:p>
            <a:r>
              <a:rPr lang="en-US" dirty="0"/>
              <a:t>Electrical power required = = 2 x 1,000 x 10 x 10</a:t>
            </a:r>
            <a:r>
              <a:rPr lang="en-US" baseline="30000" dirty="0"/>
              <a:t>6</a:t>
            </a:r>
            <a:r>
              <a:rPr lang="en-US" dirty="0"/>
              <a:t> x </a:t>
            </a:r>
            <a:r>
              <a:rPr lang="en-US" i="1" dirty="0">
                <a:latin typeface="Times New Roman" panose="02020603050405020304" pitchFamily="18" charset="0"/>
                <a:cs typeface="Times New Roman" panose="02020603050405020304" pitchFamily="18" charset="0"/>
              </a:rPr>
              <a:t>I </a:t>
            </a:r>
            <a:r>
              <a:rPr lang="en-US" dirty="0"/>
              <a:t>= </a:t>
            </a:r>
            <a:r>
              <a:rPr lang="en-US" dirty="0">
                <a:highlight>
                  <a:srgbClr val="00FF00"/>
                </a:highlight>
              </a:rPr>
              <a:t>20 </a:t>
            </a:r>
            <a:r>
              <a:rPr lang="en-US" sz="2400" i="1" dirty="0">
                <a:highlight>
                  <a:srgbClr val="00FF00"/>
                </a:highlight>
                <a:latin typeface="Times New Roman" panose="02020603050405020304" pitchFamily="18" charset="0"/>
                <a:cs typeface="Times New Roman" panose="02020603050405020304" pitchFamily="18" charset="0"/>
              </a:rPr>
              <a:t>I</a:t>
            </a:r>
            <a:r>
              <a:rPr lang="en-US" i="1" dirty="0">
                <a:highlight>
                  <a:srgbClr val="00FF00"/>
                </a:highlight>
                <a:latin typeface="Times New Roman" panose="02020603050405020304" pitchFamily="18" charset="0"/>
                <a:cs typeface="Times New Roman" panose="02020603050405020304" pitchFamily="18" charset="0"/>
              </a:rPr>
              <a:t> </a:t>
            </a:r>
            <a:r>
              <a:rPr lang="en-US" dirty="0">
                <a:highlight>
                  <a:srgbClr val="00FF00"/>
                </a:highlight>
              </a:rPr>
              <a:t>MW</a:t>
            </a:r>
          </a:p>
          <a:p>
            <a:pPr marL="0" indent="0">
              <a:buNone/>
            </a:pPr>
            <a:endParaRPr lang="en-US" dirty="0"/>
          </a:p>
        </p:txBody>
      </p:sp>
      <p:sp>
        <p:nvSpPr>
          <p:cNvPr id="5" name="Footer Placeholder 4">
            <a:extLst>
              <a:ext uri="{FF2B5EF4-FFF2-40B4-BE49-F238E27FC236}">
                <a16:creationId xmlns:a16="http://schemas.microsoft.com/office/drawing/2014/main" id="{3C410E92-A54E-1933-9F77-74231EB4EFF7}"/>
              </a:ext>
            </a:extLst>
          </p:cNvPr>
          <p:cNvSpPr>
            <a:spLocks noGrp="1"/>
          </p:cNvSpPr>
          <p:nvPr>
            <p:ph type="ftr" sz="quarter" idx="3"/>
          </p:nvPr>
        </p:nvSpPr>
        <p:spPr/>
        <p:txBody>
          <a:bodyPr/>
          <a:lstStyle/>
          <a:p>
            <a:r>
              <a:rPr lang="en-US"/>
              <a:t>Ghost Collider May 2025</a:t>
            </a:r>
            <a:endParaRPr lang="en-US" dirty="0"/>
          </a:p>
        </p:txBody>
      </p:sp>
    </p:spTree>
    <p:extLst>
      <p:ext uri="{BB962C8B-B14F-4D97-AF65-F5344CB8AC3E}">
        <p14:creationId xmlns:p14="http://schemas.microsoft.com/office/powerpoint/2010/main" val="125518261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E3DCBB-A7B3-5AB5-666F-E34843136DCD}"/>
              </a:ext>
            </a:extLst>
          </p:cNvPr>
          <p:cNvSpPr>
            <a:spLocks noGrp="1"/>
          </p:cNvSpPr>
          <p:nvPr>
            <p:ph type="title"/>
          </p:nvPr>
        </p:nvSpPr>
        <p:spPr/>
        <p:txBody>
          <a:bodyPr/>
          <a:lstStyle/>
          <a:p>
            <a:r>
              <a:rPr lang="en-US" dirty="0"/>
              <a:t>Cryogenics</a:t>
            </a:r>
          </a:p>
        </p:txBody>
      </p:sp>
      <p:sp>
        <p:nvSpPr>
          <p:cNvPr id="3" name="Slide Number Placeholder 2">
            <a:extLst>
              <a:ext uri="{FF2B5EF4-FFF2-40B4-BE49-F238E27FC236}">
                <a16:creationId xmlns:a16="http://schemas.microsoft.com/office/drawing/2014/main" id="{5430D7C8-E0E5-C656-9C5E-145D56F92479}"/>
              </a:ext>
            </a:extLst>
          </p:cNvPr>
          <p:cNvSpPr>
            <a:spLocks noGrp="1"/>
          </p:cNvSpPr>
          <p:nvPr>
            <p:ph type="sldNum" sz="quarter" idx="11"/>
          </p:nvPr>
        </p:nvSpPr>
        <p:spPr/>
        <p:txBody>
          <a:bodyPr/>
          <a:lstStyle/>
          <a:p>
            <a:fld id="{AB6DB490-BFBF-254D-A4B8-3EF9019ACE53}" type="slidenum">
              <a:rPr lang="en-US" smtClean="0"/>
              <a:pPr/>
              <a:t>56</a:t>
            </a:fld>
            <a:endParaRPr lang="en-US" dirty="0"/>
          </a:p>
        </p:txBody>
      </p:sp>
      <p:sp>
        <p:nvSpPr>
          <p:cNvPr id="4" name="Content Placeholder 3">
            <a:extLst>
              <a:ext uri="{FF2B5EF4-FFF2-40B4-BE49-F238E27FC236}">
                <a16:creationId xmlns:a16="http://schemas.microsoft.com/office/drawing/2014/main" id="{A69CAF9E-BE78-F5A5-2B93-E8EA632B3EEF}"/>
              </a:ext>
            </a:extLst>
          </p:cNvPr>
          <p:cNvSpPr>
            <a:spLocks noGrp="1"/>
          </p:cNvSpPr>
          <p:nvPr>
            <p:ph sz="quarter" idx="12"/>
          </p:nvPr>
        </p:nvSpPr>
        <p:spPr/>
        <p:txBody>
          <a:bodyPr/>
          <a:lstStyle/>
          <a:p>
            <a:r>
              <a:rPr lang="en-US" dirty="0"/>
              <a:t>The 1.3 GHz ILC cavity has 𝑅/𝑄= 1036 Ohm and a cavity length = 1.04 m</a:t>
            </a:r>
          </a:p>
          <a:p>
            <a:r>
              <a:rPr lang="en-US" dirty="0"/>
              <a:t>Assume an accelerating gradient 𝐺= 31.5 MeV/m and 𝑄</a:t>
            </a:r>
            <a:r>
              <a:rPr lang="en-US" baseline="-25000" dirty="0"/>
              <a:t>0</a:t>
            </a:r>
            <a:r>
              <a:rPr lang="en-US" dirty="0"/>
              <a:t> = 2.7 ×10</a:t>
            </a:r>
            <a:r>
              <a:rPr lang="en-US" baseline="30000" dirty="0"/>
              <a:t>10</a:t>
            </a:r>
          </a:p>
          <a:p>
            <a:r>
              <a:rPr lang="en-US" dirty="0"/>
              <a:t>Thermal dissipation 𝑃</a:t>
            </a:r>
            <a:r>
              <a:rPr lang="en-US" baseline="-25000" dirty="0"/>
              <a:t>diss</a:t>
            </a:r>
            <a:r>
              <a:rPr lang="en-US" dirty="0"/>
              <a:t> = (31.5 x 10</a:t>
            </a:r>
            <a:r>
              <a:rPr lang="en-US" baseline="30000" dirty="0"/>
              <a:t>6</a:t>
            </a:r>
            <a:r>
              <a:rPr lang="en-US" dirty="0"/>
              <a:t>)</a:t>
            </a:r>
            <a:r>
              <a:rPr lang="en-US" baseline="30000" dirty="0"/>
              <a:t>2</a:t>
            </a:r>
            <a:r>
              <a:rPr lang="en-US" dirty="0"/>
              <a:t> / (1036 x 2.7 x 10</a:t>
            </a:r>
            <a:r>
              <a:rPr lang="en-US" baseline="30000" dirty="0"/>
              <a:t>10</a:t>
            </a:r>
            <a:r>
              <a:rPr lang="en-US" dirty="0"/>
              <a:t>) = 11.64 W/m, or 12.1 W/cavity </a:t>
            </a:r>
          </a:p>
          <a:p>
            <a:r>
              <a:rPr lang="en-US" dirty="0"/>
              <a:t>There are 4,122 cavities per linac in the Ghost Collider</a:t>
            </a:r>
          </a:p>
          <a:p>
            <a:r>
              <a:rPr lang="en-US" dirty="0"/>
              <a:t>Total power dissipated = 2 x 4,122 x 12.1 = 99.8 kW</a:t>
            </a:r>
          </a:p>
          <a:p>
            <a:r>
              <a:rPr lang="en-US" dirty="0"/>
              <a:t>Assume that the cryogenic efficiency = 900 watts /watt</a:t>
            </a:r>
          </a:p>
          <a:p>
            <a:r>
              <a:rPr lang="en-US" dirty="0"/>
              <a:t>Wall power per linac = </a:t>
            </a:r>
            <a:r>
              <a:rPr lang="en-US" dirty="0">
                <a:highlight>
                  <a:srgbClr val="00FF00"/>
                </a:highlight>
              </a:rPr>
              <a:t>90 </a:t>
            </a:r>
            <a:r>
              <a:rPr lang="en-US" i="1" dirty="0">
                <a:highlight>
                  <a:srgbClr val="00FF00"/>
                </a:highlight>
              </a:rPr>
              <a:t>D</a:t>
            </a:r>
            <a:r>
              <a:rPr lang="en-US" dirty="0">
                <a:highlight>
                  <a:srgbClr val="00FF00"/>
                </a:highlight>
              </a:rPr>
              <a:t> MW</a:t>
            </a:r>
            <a:r>
              <a:rPr lang="en-US" dirty="0"/>
              <a:t> for operation with duty factor </a:t>
            </a:r>
            <a:r>
              <a:rPr lang="en-US" i="1" dirty="0"/>
              <a:t>D</a:t>
            </a:r>
          </a:p>
        </p:txBody>
      </p:sp>
      <p:sp>
        <p:nvSpPr>
          <p:cNvPr id="5" name="Footer Placeholder 4">
            <a:extLst>
              <a:ext uri="{FF2B5EF4-FFF2-40B4-BE49-F238E27FC236}">
                <a16:creationId xmlns:a16="http://schemas.microsoft.com/office/drawing/2014/main" id="{B0B5DE42-0007-EAD0-FC60-25A1FE4BDA93}"/>
              </a:ext>
            </a:extLst>
          </p:cNvPr>
          <p:cNvSpPr>
            <a:spLocks noGrp="1"/>
          </p:cNvSpPr>
          <p:nvPr>
            <p:ph type="ftr" sz="quarter" idx="3"/>
          </p:nvPr>
        </p:nvSpPr>
        <p:spPr/>
        <p:txBody>
          <a:bodyPr/>
          <a:lstStyle/>
          <a:p>
            <a:r>
              <a:rPr lang="en-US"/>
              <a:t>Ghost Collider May 2025</a:t>
            </a:r>
            <a:endParaRPr lang="en-US" dirty="0"/>
          </a:p>
        </p:txBody>
      </p:sp>
    </p:spTree>
    <p:extLst>
      <p:ext uri="{BB962C8B-B14F-4D97-AF65-F5344CB8AC3E}">
        <p14:creationId xmlns:p14="http://schemas.microsoft.com/office/powerpoint/2010/main" val="36381194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E0A3F1-3CF2-B165-C17A-EE9759D48648}"/>
              </a:ext>
            </a:extLst>
          </p:cNvPr>
          <p:cNvSpPr>
            <a:spLocks noGrp="1"/>
          </p:cNvSpPr>
          <p:nvPr>
            <p:ph type="title"/>
          </p:nvPr>
        </p:nvSpPr>
        <p:spPr/>
        <p:txBody>
          <a:bodyPr/>
          <a:lstStyle/>
          <a:p>
            <a:r>
              <a:rPr lang="en-US" dirty="0"/>
              <a:t>Total Power for RF</a:t>
            </a:r>
          </a:p>
        </p:txBody>
      </p:sp>
      <p:sp>
        <p:nvSpPr>
          <p:cNvPr id="3" name="Slide Number Placeholder 2">
            <a:extLst>
              <a:ext uri="{FF2B5EF4-FFF2-40B4-BE49-F238E27FC236}">
                <a16:creationId xmlns:a16="http://schemas.microsoft.com/office/drawing/2014/main" id="{0621C43E-DDB5-8858-5BBD-57A6568B70DF}"/>
              </a:ext>
            </a:extLst>
          </p:cNvPr>
          <p:cNvSpPr>
            <a:spLocks noGrp="1"/>
          </p:cNvSpPr>
          <p:nvPr>
            <p:ph type="sldNum" sz="quarter" idx="11"/>
          </p:nvPr>
        </p:nvSpPr>
        <p:spPr/>
        <p:txBody>
          <a:bodyPr/>
          <a:lstStyle/>
          <a:p>
            <a:fld id="{AB6DB490-BFBF-254D-A4B8-3EF9019ACE53}" type="slidenum">
              <a:rPr lang="en-US" smtClean="0"/>
              <a:pPr/>
              <a:t>57</a:t>
            </a:fld>
            <a:endParaRPr lang="en-US" dirty="0"/>
          </a:p>
        </p:txBody>
      </p:sp>
      <p:sp>
        <p:nvSpPr>
          <p:cNvPr id="4" name="Content Placeholder 3">
            <a:extLst>
              <a:ext uri="{FF2B5EF4-FFF2-40B4-BE49-F238E27FC236}">
                <a16:creationId xmlns:a16="http://schemas.microsoft.com/office/drawing/2014/main" id="{0D8BF741-0779-D46C-EEF8-AD851965A534}"/>
              </a:ext>
            </a:extLst>
          </p:cNvPr>
          <p:cNvSpPr>
            <a:spLocks noGrp="1"/>
          </p:cNvSpPr>
          <p:nvPr>
            <p:ph sz="quarter" idx="12"/>
          </p:nvPr>
        </p:nvSpPr>
        <p:spPr>
          <a:xfrm>
            <a:off x="279405" y="847728"/>
            <a:ext cx="11645900" cy="5617400"/>
          </a:xfrm>
        </p:spPr>
        <p:txBody>
          <a:bodyPr>
            <a:normAutofit/>
          </a:bodyPr>
          <a:lstStyle/>
          <a:p>
            <a:r>
              <a:rPr lang="en-US" dirty="0"/>
              <a:t>Arcs and Chicanes 				100 </a:t>
            </a:r>
            <a:r>
              <a:rPr lang="en-US" i="1" dirty="0">
                <a:latin typeface="Times New Roman" panose="02020603050405020304" pitchFamily="18" charset="0"/>
                <a:cs typeface="Times New Roman" panose="02020603050405020304" pitchFamily="18" charset="0"/>
              </a:rPr>
              <a:t>I </a:t>
            </a:r>
            <a:r>
              <a:rPr lang="en-US" dirty="0"/>
              <a:t>MW</a:t>
            </a:r>
          </a:p>
          <a:p>
            <a:r>
              <a:rPr lang="en-US" dirty="0"/>
              <a:t>Linac RF 					23.2 </a:t>
            </a:r>
            <a:r>
              <a:rPr lang="en-US" i="1" dirty="0"/>
              <a:t>D</a:t>
            </a:r>
            <a:r>
              <a:rPr lang="en-US" dirty="0"/>
              <a:t> MW = 2.32 MW for D = 0.1</a:t>
            </a:r>
          </a:p>
          <a:p>
            <a:r>
              <a:rPr lang="en-US" dirty="0"/>
              <a:t>Damping Ring 				20 </a:t>
            </a:r>
            <a:r>
              <a:rPr lang="en-US" i="1" dirty="0">
                <a:latin typeface="Times New Roman" panose="02020603050405020304" pitchFamily="18" charset="0"/>
                <a:cs typeface="Times New Roman" panose="02020603050405020304" pitchFamily="18" charset="0"/>
              </a:rPr>
              <a:t>I </a:t>
            </a:r>
            <a:r>
              <a:rPr lang="en-US" dirty="0"/>
              <a:t>MW</a:t>
            </a:r>
          </a:p>
          <a:p>
            <a:r>
              <a:rPr lang="en-US" dirty="0"/>
              <a:t>Cryogenics 					90 </a:t>
            </a:r>
            <a:r>
              <a:rPr lang="en-US" i="1" dirty="0"/>
              <a:t>D</a:t>
            </a:r>
            <a:r>
              <a:rPr lang="en-US" dirty="0"/>
              <a:t> MW.   = 9.0 MW for D = 0.1</a:t>
            </a:r>
          </a:p>
          <a:p>
            <a:r>
              <a:rPr lang="en-US" dirty="0"/>
              <a:t>Total 						</a:t>
            </a:r>
            <a:r>
              <a:rPr lang="en-US" dirty="0">
                <a:highlight>
                  <a:srgbClr val="00FF00"/>
                </a:highlight>
              </a:rPr>
              <a:t>120 </a:t>
            </a:r>
            <a:r>
              <a:rPr lang="en-US" i="1" dirty="0">
                <a:highlight>
                  <a:srgbClr val="00FF00"/>
                </a:highlight>
                <a:latin typeface="Times New Roman" panose="02020603050405020304" pitchFamily="18" charset="0"/>
                <a:cs typeface="Times New Roman" panose="02020603050405020304" pitchFamily="18" charset="0"/>
              </a:rPr>
              <a:t>I</a:t>
            </a:r>
            <a:r>
              <a:rPr lang="en-US" dirty="0">
                <a:highlight>
                  <a:srgbClr val="00FF00"/>
                </a:highlight>
              </a:rPr>
              <a:t> + 11.32 MW</a:t>
            </a:r>
          </a:p>
          <a:p>
            <a:pPr lvl="4"/>
            <a:endParaRPr lang="en-US" dirty="0">
              <a:latin typeface="+mj-lt"/>
            </a:endParaRPr>
          </a:p>
          <a:p>
            <a:r>
              <a:rPr lang="en-US" dirty="0"/>
              <a:t>This does not include magnets, site power and the experimental apparatus</a:t>
            </a:r>
          </a:p>
          <a:p>
            <a:endParaRPr lang="en-US" dirty="0"/>
          </a:p>
          <a:p>
            <a:r>
              <a:rPr lang="en-US" dirty="0"/>
              <a:t>Possible areas for improvement:</a:t>
            </a:r>
          </a:p>
          <a:p>
            <a:pPr lvl="1"/>
            <a:r>
              <a:rPr lang="en-US" dirty="0"/>
              <a:t>Smaller value of      in the arcs decreases the emittance at the IP, reducing the beam current for the same luminosity</a:t>
            </a:r>
          </a:p>
          <a:p>
            <a:pPr lvl="1"/>
            <a:r>
              <a:rPr lang="en-US" dirty="0"/>
              <a:t>Operation of the Linacs at 4.5 K reduces the cryogenic load by ~1/3</a:t>
            </a:r>
          </a:p>
        </p:txBody>
      </p:sp>
      <p:sp>
        <p:nvSpPr>
          <p:cNvPr id="5" name="Footer Placeholder 4">
            <a:extLst>
              <a:ext uri="{FF2B5EF4-FFF2-40B4-BE49-F238E27FC236}">
                <a16:creationId xmlns:a16="http://schemas.microsoft.com/office/drawing/2014/main" id="{6F391E05-3B83-0C90-9B67-D523D90AA590}"/>
              </a:ext>
            </a:extLst>
          </p:cNvPr>
          <p:cNvSpPr>
            <a:spLocks noGrp="1"/>
          </p:cNvSpPr>
          <p:nvPr>
            <p:ph type="ftr" sz="quarter" idx="3"/>
          </p:nvPr>
        </p:nvSpPr>
        <p:spPr/>
        <p:txBody>
          <a:bodyPr/>
          <a:lstStyle/>
          <a:p>
            <a:r>
              <a:rPr lang="en-US"/>
              <a:t>Ghost Collider May 2025</a:t>
            </a:r>
            <a:endParaRPr lang="en-US" dirty="0"/>
          </a:p>
        </p:txBody>
      </p:sp>
      <p:sp>
        <p:nvSpPr>
          <p:cNvPr id="7" name="TextBox 6">
            <a:extLst>
              <a:ext uri="{FF2B5EF4-FFF2-40B4-BE49-F238E27FC236}">
                <a16:creationId xmlns:a16="http://schemas.microsoft.com/office/drawing/2014/main" id="{13851330-CA79-A0BC-1009-5910BDF448EE}"/>
              </a:ext>
            </a:extLst>
          </p:cNvPr>
          <p:cNvSpPr txBox="1"/>
          <p:nvPr/>
        </p:nvSpPr>
        <p:spPr>
          <a:xfrm>
            <a:off x="2536893" y="4541153"/>
            <a:ext cx="484900" cy="369332"/>
          </a:xfrm>
          <a:prstGeom prst="rect">
            <a:avLst/>
          </a:prstGeom>
          <a:noFill/>
        </p:spPr>
        <p:txBody>
          <a:bodyPr wrap="square">
            <a:spAutoFit/>
          </a:bodyPr>
          <a:lstStyle/>
          <a:p>
            <a:r>
              <a:rPr lang="en-US" b="1" dirty="0">
                <a:latin typeface="Snell Roundhand" panose="02000603080000090004" pitchFamily="2" charset="77"/>
              </a:rPr>
              <a:t> H</a:t>
            </a:r>
            <a:endParaRPr lang="en-US" dirty="0"/>
          </a:p>
        </p:txBody>
      </p:sp>
    </p:spTree>
    <p:extLst>
      <p:ext uri="{BB962C8B-B14F-4D97-AF65-F5344CB8AC3E}">
        <p14:creationId xmlns:p14="http://schemas.microsoft.com/office/powerpoint/2010/main" val="86753893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FF1987F-5FB0-8AA7-06AB-99AF393A4ED9}"/>
              </a:ext>
            </a:extLst>
          </p:cNvPr>
          <p:cNvPicPr>
            <a:picLocks noChangeAspect="1"/>
          </p:cNvPicPr>
          <p:nvPr/>
        </p:nvPicPr>
        <p:blipFill>
          <a:blip r:embed="rId2"/>
          <a:stretch>
            <a:fillRect/>
          </a:stretch>
        </p:blipFill>
        <p:spPr>
          <a:xfrm>
            <a:off x="4443046" y="801892"/>
            <a:ext cx="7748954" cy="5628084"/>
          </a:xfrm>
          <a:prstGeom prst="rect">
            <a:avLst/>
          </a:prstGeom>
        </p:spPr>
      </p:pic>
      <p:sp>
        <p:nvSpPr>
          <p:cNvPr id="2" name="Title 1">
            <a:extLst>
              <a:ext uri="{FF2B5EF4-FFF2-40B4-BE49-F238E27FC236}">
                <a16:creationId xmlns:a16="http://schemas.microsoft.com/office/drawing/2014/main" id="{EB223C8E-2622-0551-C533-F05DA4CCE45B}"/>
              </a:ext>
            </a:extLst>
          </p:cNvPr>
          <p:cNvSpPr>
            <a:spLocks noGrp="1"/>
          </p:cNvSpPr>
          <p:nvPr>
            <p:ph type="title"/>
          </p:nvPr>
        </p:nvSpPr>
        <p:spPr/>
        <p:txBody>
          <a:bodyPr/>
          <a:lstStyle/>
          <a:p>
            <a:r>
              <a:rPr lang="en-US" dirty="0"/>
              <a:t>Luminosity per IP – Power Relationship</a:t>
            </a:r>
          </a:p>
        </p:txBody>
      </p:sp>
      <p:sp>
        <p:nvSpPr>
          <p:cNvPr id="3" name="Slide Number Placeholder 2">
            <a:extLst>
              <a:ext uri="{FF2B5EF4-FFF2-40B4-BE49-F238E27FC236}">
                <a16:creationId xmlns:a16="http://schemas.microsoft.com/office/drawing/2014/main" id="{1BB48A3F-CBC9-044B-63D0-C0F3203ECF0E}"/>
              </a:ext>
            </a:extLst>
          </p:cNvPr>
          <p:cNvSpPr>
            <a:spLocks noGrp="1"/>
          </p:cNvSpPr>
          <p:nvPr>
            <p:ph type="sldNum" sz="quarter" idx="11"/>
          </p:nvPr>
        </p:nvSpPr>
        <p:spPr/>
        <p:txBody>
          <a:bodyPr/>
          <a:lstStyle/>
          <a:p>
            <a:fld id="{AB6DB490-BFBF-254D-A4B8-3EF9019ACE53}" type="slidenum">
              <a:rPr lang="en-US" smtClean="0"/>
              <a:pPr/>
              <a:t>58</a:t>
            </a:fld>
            <a:endParaRPr lang="en-US" dirty="0"/>
          </a:p>
        </p:txBody>
      </p:sp>
      <p:sp>
        <p:nvSpPr>
          <p:cNvPr id="5" name="Footer Placeholder 4">
            <a:extLst>
              <a:ext uri="{FF2B5EF4-FFF2-40B4-BE49-F238E27FC236}">
                <a16:creationId xmlns:a16="http://schemas.microsoft.com/office/drawing/2014/main" id="{C5CBDC46-25EF-0C73-3D4D-005C3F121294}"/>
              </a:ext>
            </a:extLst>
          </p:cNvPr>
          <p:cNvSpPr>
            <a:spLocks noGrp="1"/>
          </p:cNvSpPr>
          <p:nvPr>
            <p:ph type="ftr" sz="quarter" idx="3"/>
          </p:nvPr>
        </p:nvSpPr>
        <p:spPr/>
        <p:txBody>
          <a:bodyPr/>
          <a:lstStyle/>
          <a:p>
            <a:r>
              <a:rPr lang="en-US"/>
              <a:t>Ghost Collider May 2025</a:t>
            </a:r>
            <a:endParaRPr lang="en-US" dirty="0"/>
          </a:p>
        </p:txBody>
      </p:sp>
      <p:cxnSp>
        <p:nvCxnSpPr>
          <p:cNvPr id="10" name="Straight Connector 9">
            <a:extLst>
              <a:ext uri="{FF2B5EF4-FFF2-40B4-BE49-F238E27FC236}">
                <a16:creationId xmlns:a16="http://schemas.microsoft.com/office/drawing/2014/main" id="{99634894-7659-0490-3BC0-A0D0E8BDF6E6}"/>
              </a:ext>
            </a:extLst>
          </p:cNvPr>
          <p:cNvCxnSpPr>
            <a:cxnSpLocks/>
          </p:cNvCxnSpPr>
          <p:nvPr/>
        </p:nvCxnSpPr>
        <p:spPr>
          <a:xfrm>
            <a:off x="8551985" y="920262"/>
            <a:ext cx="0" cy="4812323"/>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4" name="Content Placeholder 3">
            <a:extLst>
              <a:ext uri="{FF2B5EF4-FFF2-40B4-BE49-F238E27FC236}">
                <a16:creationId xmlns:a16="http://schemas.microsoft.com/office/drawing/2014/main" id="{479A92AB-0DA2-D07A-A5FF-33FE31D08E3E}"/>
              </a:ext>
            </a:extLst>
          </p:cNvPr>
          <p:cNvSpPr>
            <a:spLocks noGrp="1"/>
          </p:cNvSpPr>
          <p:nvPr>
            <p:ph sz="quarter" idx="12"/>
          </p:nvPr>
        </p:nvSpPr>
        <p:spPr>
          <a:xfrm>
            <a:off x="195099" y="847728"/>
            <a:ext cx="4388603" cy="5547096"/>
          </a:xfrm>
        </p:spPr>
        <p:txBody>
          <a:bodyPr/>
          <a:lstStyle/>
          <a:p>
            <a:endParaRPr lang="en-US" dirty="0"/>
          </a:p>
          <a:p>
            <a:endParaRPr lang="en-US" dirty="0"/>
          </a:p>
          <a:p>
            <a:endParaRPr lang="en-US" dirty="0"/>
          </a:p>
          <a:p>
            <a:endParaRPr lang="en-US" dirty="0"/>
          </a:p>
          <a:p>
            <a:r>
              <a:rPr lang="en-US" dirty="0"/>
              <a:t>Luminosity = </a:t>
            </a:r>
            <a:r>
              <a:rPr lang="en-US" dirty="0">
                <a:highlight>
                  <a:srgbClr val="00FF00"/>
                </a:highlight>
              </a:rPr>
              <a:t>2.2 x 10</a:t>
            </a:r>
            <a:r>
              <a:rPr lang="en-US" baseline="30000" dirty="0">
                <a:highlight>
                  <a:srgbClr val="00FF00"/>
                </a:highlight>
              </a:rPr>
              <a:t>34</a:t>
            </a:r>
            <a:r>
              <a:rPr lang="en-US" dirty="0">
                <a:highlight>
                  <a:srgbClr val="00FF00"/>
                </a:highlight>
              </a:rPr>
              <a:t> cm</a:t>
            </a:r>
            <a:r>
              <a:rPr lang="en-US" baseline="30000" dirty="0">
                <a:highlight>
                  <a:srgbClr val="00FF00"/>
                </a:highlight>
              </a:rPr>
              <a:t>-2</a:t>
            </a:r>
            <a:r>
              <a:rPr lang="en-US" dirty="0">
                <a:highlight>
                  <a:srgbClr val="00FF00"/>
                </a:highlight>
              </a:rPr>
              <a:t>s</a:t>
            </a:r>
            <a:r>
              <a:rPr lang="en-US" baseline="30000" dirty="0">
                <a:highlight>
                  <a:srgbClr val="00FF00"/>
                </a:highlight>
              </a:rPr>
              <a:t>-1 </a:t>
            </a:r>
            <a:r>
              <a:rPr lang="en-US" dirty="0"/>
              <a:t>for RF power of </a:t>
            </a:r>
            <a:r>
              <a:rPr lang="en-US" dirty="0">
                <a:highlight>
                  <a:srgbClr val="00FF00"/>
                </a:highlight>
              </a:rPr>
              <a:t>100 MW</a:t>
            </a:r>
            <a:endParaRPr lang="en-US" baseline="30000" dirty="0">
              <a:highlight>
                <a:srgbClr val="00FF00"/>
              </a:highlight>
            </a:endParaRPr>
          </a:p>
        </p:txBody>
      </p:sp>
    </p:spTree>
    <p:extLst>
      <p:ext uri="{BB962C8B-B14F-4D97-AF65-F5344CB8AC3E}">
        <p14:creationId xmlns:p14="http://schemas.microsoft.com/office/powerpoint/2010/main" val="330707590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78FB70-1A3C-BD86-1730-969267C7ADA0}"/>
              </a:ext>
            </a:extLst>
          </p:cNvPr>
          <p:cNvSpPr>
            <a:spLocks noGrp="1"/>
          </p:cNvSpPr>
          <p:nvPr>
            <p:ph type="title"/>
          </p:nvPr>
        </p:nvSpPr>
        <p:spPr/>
        <p:txBody>
          <a:bodyPr/>
          <a:lstStyle/>
          <a:p>
            <a:pPr algn="r"/>
            <a:r>
              <a:rPr lang="en-US" dirty="0"/>
              <a:t>Four IPs – Unique Feature of Ghost Collider</a:t>
            </a:r>
          </a:p>
        </p:txBody>
      </p:sp>
      <p:sp>
        <p:nvSpPr>
          <p:cNvPr id="3" name="Slide Number Placeholder 2">
            <a:extLst>
              <a:ext uri="{FF2B5EF4-FFF2-40B4-BE49-F238E27FC236}">
                <a16:creationId xmlns:a16="http://schemas.microsoft.com/office/drawing/2014/main" id="{C3C9A645-E840-83EB-09A7-F6C42FFFB1FE}"/>
              </a:ext>
            </a:extLst>
          </p:cNvPr>
          <p:cNvSpPr>
            <a:spLocks noGrp="1"/>
          </p:cNvSpPr>
          <p:nvPr>
            <p:ph type="sldNum" sz="quarter" idx="11"/>
          </p:nvPr>
        </p:nvSpPr>
        <p:spPr/>
        <p:txBody>
          <a:bodyPr/>
          <a:lstStyle/>
          <a:p>
            <a:fld id="{AB6DB490-BFBF-254D-A4B8-3EF9019ACE53}" type="slidenum">
              <a:rPr lang="en-US" smtClean="0"/>
              <a:pPr/>
              <a:t>59</a:t>
            </a:fld>
            <a:endParaRPr lang="en-US" dirty="0"/>
          </a:p>
        </p:txBody>
      </p:sp>
      <p:sp>
        <p:nvSpPr>
          <p:cNvPr id="5" name="Footer Placeholder 4">
            <a:extLst>
              <a:ext uri="{FF2B5EF4-FFF2-40B4-BE49-F238E27FC236}">
                <a16:creationId xmlns:a16="http://schemas.microsoft.com/office/drawing/2014/main" id="{1E0B8AC6-E809-4D1E-2C16-C15301F691DD}"/>
              </a:ext>
            </a:extLst>
          </p:cNvPr>
          <p:cNvSpPr>
            <a:spLocks noGrp="1"/>
          </p:cNvSpPr>
          <p:nvPr>
            <p:ph type="ftr" sz="quarter" idx="3"/>
          </p:nvPr>
        </p:nvSpPr>
        <p:spPr/>
        <p:txBody>
          <a:bodyPr/>
          <a:lstStyle/>
          <a:p>
            <a:r>
              <a:rPr lang="en-US"/>
              <a:t>Ghost Collider May 2025</a:t>
            </a:r>
            <a:endParaRPr lang="en-US" dirty="0"/>
          </a:p>
        </p:txBody>
      </p:sp>
      <p:sp>
        <p:nvSpPr>
          <p:cNvPr id="8" name="TextBox 7">
            <a:extLst>
              <a:ext uri="{FF2B5EF4-FFF2-40B4-BE49-F238E27FC236}">
                <a16:creationId xmlns:a16="http://schemas.microsoft.com/office/drawing/2014/main" id="{0389537E-7C7B-B84A-042F-0A1DCFEF158C}"/>
              </a:ext>
            </a:extLst>
          </p:cNvPr>
          <p:cNvSpPr txBox="1"/>
          <p:nvPr/>
        </p:nvSpPr>
        <p:spPr>
          <a:xfrm>
            <a:off x="490953" y="5928258"/>
            <a:ext cx="3673313" cy="461665"/>
          </a:xfrm>
          <a:prstGeom prst="rect">
            <a:avLst/>
          </a:prstGeom>
          <a:noFill/>
        </p:spPr>
        <p:txBody>
          <a:bodyPr wrap="none" rtlCol="0">
            <a:spAutoFit/>
          </a:bodyPr>
          <a:lstStyle/>
          <a:p>
            <a:r>
              <a:rPr lang="en-US" sz="2400" dirty="0">
                <a:solidFill>
                  <a:srgbClr val="7030A0"/>
                </a:solidFill>
              </a:rPr>
              <a:t>Matching by Randy Gamage</a:t>
            </a:r>
          </a:p>
        </p:txBody>
      </p:sp>
      <p:sp>
        <p:nvSpPr>
          <p:cNvPr id="10" name="Content Placeholder 9">
            <a:extLst>
              <a:ext uri="{FF2B5EF4-FFF2-40B4-BE49-F238E27FC236}">
                <a16:creationId xmlns:a16="http://schemas.microsoft.com/office/drawing/2014/main" id="{9741DAAA-7337-801C-5678-1F4AF66DA824}"/>
              </a:ext>
            </a:extLst>
          </p:cNvPr>
          <p:cNvSpPr>
            <a:spLocks noGrp="1"/>
          </p:cNvSpPr>
          <p:nvPr>
            <p:ph sz="quarter" idx="12"/>
          </p:nvPr>
        </p:nvSpPr>
        <p:spPr>
          <a:xfrm>
            <a:off x="279405" y="847728"/>
            <a:ext cx="5348663" cy="5547096"/>
          </a:xfrm>
        </p:spPr>
        <p:txBody>
          <a:bodyPr/>
          <a:lstStyle/>
          <a:p>
            <a:endParaRPr lang="en-US" dirty="0"/>
          </a:p>
          <a:p>
            <a:pPr lvl="1"/>
            <a:endParaRPr lang="en-US" dirty="0"/>
          </a:p>
          <a:p>
            <a:pPr lvl="2"/>
            <a:endParaRPr lang="en-US" dirty="0"/>
          </a:p>
          <a:p>
            <a:r>
              <a:rPr lang="en-US" dirty="0"/>
              <a:t>The chromatic compensation of the two IPs was so good that four is possible</a:t>
            </a:r>
          </a:p>
          <a:p>
            <a:r>
              <a:rPr lang="en-US" dirty="0"/>
              <a:t>The &gt;99% correction of the chromatic aberrations is maintained</a:t>
            </a:r>
          </a:p>
          <a:p>
            <a:r>
              <a:rPr lang="en-US" dirty="0"/>
              <a:t>If the bunches are </a:t>
            </a:r>
            <a:r>
              <a:rPr lang="en-US" b="0" i="0" u="none" strike="noStrike" dirty="0">
                <a:solidFill>
                  <a:srgbClr val="000000"/>
                </a:solidFill>
                <a:effectLst/>
                <a:latin typeface="Helvetica" pitchFamily="2" charset="0"/>
              </a:rPr>
              <a:t>separated by twice the IP separation, the bunches collide at different times in adjacent IPs</a:t>
            </a:r>
          </a:p>
          <a:p>
            <a:r>
              <a:rPr lang="en-US" b="0" i="0" u="none" strike="noStrike" dirty="0">
                <a:solidFill>
                  <a:srgbClr val="000000"/>
                </a:solidFill>
                <a:effectLst/>
                <a:latin typeface="Helvetica" pitchFamily="2" charset="0"/>
              </a:rPr>
              <a:t>This should allow easy identification of the low-angle fragments by timing</a:t>
            </a:r>
          </a:p>
          <a:p>
            <a:r>
              <a:rPr lang="en-US" dirty="0">
                <a:solidFill>
                  <a:srgbClr val="000000"/>
                </a:solidFill>
                <a:latin typeface="Helvetica" pitchFamily="2" charset="0"/>
              </a:rPr>
              <a:t>Apertures and quad strength are OK</a:t>
            </a:r>
            <a:endParaRPr lang="en-US" dirty="0"/>
          </a:p>
        </p:txBody>
      </p:sp>
      <p:sp>
        <p:nvSpPr>
          <p:cNvPr id="13" name="TextBox 12">
            <a:extLst>
              <a:ext uri="{FF2B5EF4-FFF2-40B4-BE49-F238E27FC236}">
                <a16:creationId xmlns:a16="http://schemas.microsoft.com/office/drawing/2014/main" id="{995A3AFE-C634-9A3D-D9AB-1A449D7AE8D4}"/>
              </a:ext>
            </a:extLst>
          </p:cNvPr>
          <p:cNvSpPr txBox="1"/>
          <p:nvPr/>
        </p:nvSpPr>
        <p:spPr>
          <a:xfrm rot="20143876">
            <a:off x="124343" y="817840"/>
            <a:ext cx="3400732" cy="584775"/>
          </a:xfrm>
          <a:prstGeom prst="rect">
            <a:avLst/>
          </a:prstGeom>
          <a:solidFill>
            <a:srgbClr val="FFFF00"/>
          </a:solidFill>
          <a:ln w="57150">
            <a:solidFill>
              <a:srgbClr val="FF2600"/>
            </a:solidFill>
          </a:ln>
        </p:spPr>
        <p:txBody>
          <a:bodyPr wrap="square" rtlCol="0">
            <a:spAutoFit/>
          </a:bodyPr>
          <a:lstStyle/>
          <a:p>
            <a:r>
              <a:rPr lang="en-US" sz="3200" dirty="0">
                <a:latin typeface="Broadway" panose="020F0502020204030204" pitchFamily="34" charset="0"/>
                <a:cs typeface="Broadway" panose="020F0502020204030204" pitchFamily="34" charset="0"/>
              </a:rPr>
              <a:t>Breaking News</a:t>
            </a:r>
          </a:p>
        </p:txBody>
      </p:sp>
      <p:pic>
        <p:nvPicPr>
          <p:cNvPr id="6" name="Picture 5">
            <a:extLst>
              <a:ext uri="{FF2B5EF4-FFF2-40B4-BE49-F238E27FC236}">
                <a16:creationId xmlns:a16="http://schemas.microsoft.com/office/drawing/2014/main" id="{8B46A771-F6BA-84AD-F29E-1EC47E864FB1}"/>
              </a:ext>
            </a:extLst>
          </p:cNvPr>
          <p:cNvPicPr>
            <a:picLocks noChangeAspect="1"/>
          </p:cNvPicPr>
          <p:nvPr/>
        </p:nvPicPr>
        <p:blipFill>
          <a:blip r:embed="rId2"/>
          <a:stretch>
            <a:fillRect/>
          </a:stretch>
        </p:blipFill>
        <p:spPr>
          <a:xfrm>
            <a:off x="5972908" y="819981"/>
            <a:ext cx="6219092" cy="5609629"/>
          </a:xfrm>
          <a:prstGeom prst="rect">
            <a:avLst/>
          </a:prstGeom>
        </p:spPr>
      </p:pic>
      <p:grpSp>
        <p:nvGrpSpPr>
          <p:cNvPr id="4" name="Group 3">
            <a:extLst>
              <a:ext uri="{FF2B5EF4-FFF2-40B4-BE49-F238E27FC236}">
                <a16:creationId xmlns:a16="http://schemas.microsoft.com/office/drawing/2014/main" id="{E9CE66C1-09D6-54C7-0808-623EA0DCC52D}"/>
              </a:ext>
            </a:extLst>
          </p:cNvPr>
          <p:cNvGrpSpPr/>
          <p:nvPr/>
        </p:nvGrpSpPr>
        <p:grpSpPr>
          <a:xfrm>
            <a:off x="7186251" y="3721459"/>
            <a:ext cx="1523999" cy="338554"/>
            <a:chOff x="7495410" y="1798874"/>
            <a:chExt cx="1306726" cy="338554"/>
          </a:xfrm>
        </p:grpSpPr>
        <p:cxnSp>
          <p:nvCxnSpPr>
            <p:cNvPr id="7" name="Straight Arrow Connector 6">
              <a:extLst>
                <a:ext uri="{FF2B5EF4-FFF2-40B4-BE49-F238E27FC236}">
                  <a16:creationId xmlns:a16="http://schemas.microsoft.com/office/drawing/2014/main" id="{52D046DC-8F9F-FAB3-BB74-1E15B9C81579}"/>
                </a:ext>
              </a:extLst>
            </p:cNvPr>
            <p:cNvCxnSpPr>
              <a:cxnSpLocks/>
            </p:cNvCxnSpPr>
            <p:nvPr/>
          </p:nvCxnSpPr>
          <p:spPr>
            <a:xfrm>
              <a:off x="7495410" y="1962289"/>
              <a:ext cx="1306726" cy="0"/>
            </a:xfrm>
            <a:prstGeom prst="straightConnector1">
              <a:avLst/>
            </a:prstGeom>
            <a:ln>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9" name="TextBox 8">
              <a:extLst>
                <a:ext uri="{FF2B5EF4-FFF2-40B4-BE49-F238E27FC236}">
                  <a16:creationId xmlns:a16="http://schemas.microsoft.com/office/drawing/2014/main" id="{FABC0A29-0D76-07BE-231D-D48B5079BC2F}"/>
                </a:ext>
              </a:extLst>
            </p:cNvPr>
            <p:cNvSpPr txBox="1"/>
            <p:nvPr/>
          </p:nvSpPr>
          <p:spPr>
            <a:xfrm>
              <a:off x="7765449" y="1798874"/>
              <a:ext cx="606415" cy="338554"/>
            </a:xfrm>
            <a:prstGeom prst="rect">
              <a:avLst/>
            </a:prstGeom>
            <a:solidFill>
              <a:schemeClr val="bg1"/>
            </a:solidFill>
          </p:spPr>
          <p:txBody>
            <a:bodyPr wrap="none" rtlCol="0">
              <a:spAutoFit/>
            </a:bodyPr>
            <a:lstStyle/>
            <a:p>
              <a:r>
                <a:rPr lang="en-US" sz="1600" dirty="0"/>
                <a:t>167 m</a:t>
              </a:r>
            </a:p>
          </p:txBody>
        </p:sp>
      </p:grpSp>
    </p:spTree>
    <p:extLst>
      <p:ext uri="{BB962C8B-B14F-4D97-AF65-F5344CB8AC3E}">
        <p14:creationId xmlns:p14="http://schemas.microsoft.com/office/powerpoint/2010/main" val="30684254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6ABAF-C2DC-5946-9BA8-30D436CB4A6B}"/>
              </a:ext>
            </a:extLst>
          </p:cNvPr>
          <p:cNvSpPr>
            <a:spLocks noGrp="1"/>
          </p:cNvSpPr>
          <p:nvPr>
            <p:ph type="title"/>
          </p:nvPr>
        </p:nvSpPr>
        <p:spPr/>
        <p:txBody>
          <a:bodyPr/>
          <a:lstStyle/>
          <a:p>
            <a:r>
              <a:rPr lang="en-US" dirty="0"/>
              <a:t>Suggested Layout by Erk Jensen</a:t>
            </a:r>
          </a:p>
        </p:txBody>
      </p:sp>
      <p:sp>
        <p:nvSpPr>
          <p:cNvPr id="6" name="Slide Number Placeholder 5">
            <a:extLst>
              <a:ext uri="{FF2B5EF4-FFF2-40B4-BE49-F238E27FC236}">
                <a16:creationId xmlns:a16="http://schemas.microsoft.com/office/drawing/2014/main" id="{319A66E6-6192-5749-A3E6-83A34B90FEE5}"/>
              </a:ext>
            </a:extLst>
          </p:cNvPr>
          <p:cNvSpPr>
            <a:spLocks noGrp="1"/>
          </p:cNvSpPr>
          <p:nvPr>
            <p:ph type="sldNum" sz="quarter" idx="11"/>
          </p:nvPr>
        </p:nvSpPr>
        <p:spPr/>
        <p:txBody>
          <a:bodyPr/>
          <a:lstStyle/>
          <a:p>
            <a:fld id="{AB6DB490-BFBF-254D-A4B8-3EF9019ACE53}" type="slidenum">
              <a:rPr lang="en-US" smtClean="0"/>
              <a:t>6</a:t>
            </a:fld>
            <a:endParaRPr lang="en-US" dirty="0"/>
          </a:p>
        </p:txBody>
      </p:sp>
      <p:pic>
        <p:nvPicPr>
          <p:cNvPr id="5" name="Content Placeholder 4">
            <a:extLst>
              <a:ext uri="{FF2B5EF4-FFF2-40B4-BE49-F238E27FC236}">
                <a16:creationId xmlns:a16="http://schemas.microsoft.com/office/drawing/2014/main" id="{FA888EC2-D62F-2A49-B932-BE09CC189CAB}"/>
              </a:ext>
            </a:extLst>
          </p:cNvPr>
          <p:cNvPicPr>
            <a:picLocks noGrp="1" noChangeAspect="1"/>
          </p:cNvPicPr>
          <p:nvPr>
            <p:ph sz="quarter" idx="12"/>
          </p:nvPr>
        </p:nvPicPr>
        <p:blipFill rotWithShape="1">
          <a:blip r:embed="rId2" cstate="hqprint">
            <a:extLst>
              <a:ext uri="{28A0092B-C50C-407E-A947-70E740481C1C}">
                <a14:useLocalDpi xmlns:a14="http://schemas.microsoft.com/office/drawing/2010/main"/>
              </a:ext>
            </a:extLst>
          </a:blip>
          <a:stretch/>
        </p:blipFill>
        <p:spPr>
          <a:xfrm>
            <a:off x="1016123" y="847725"/>
            <a:ext cx="10172453" cy="5546725"/>
          </a:xfrm>
        </p:spPr>
      </p:pic>
      <p:sp>
        <p:nvSpPr>
          <p:cNvPr id="3" name="Footer Placeholder 2">
            <a:extLst>
              <a:ext uri="{FF2B5EF4-FFF2-40B4-BE49-F238E27FC236}">
                <a16:creationId xmlns:a16="http://schemas.microsoft.com/office/drawing/2014/main" id="{DE85EC99-578E-26AE-0790-D302BB2EEB29}"/>
              </a:ext>
            </a:extLst>
          </p:cNvPr>
          <p:cNvSpPr>
            <a:spLocks noGrp="1"/>
          </p:cNvSpPr>
          <p:nvPr>
            <p:ph type="ftr" sz="quarter" idx="3"/>
          </p:nvPr>
        </p:nvSpPr>
        <p:spPr/>
        <p:txBody>
          <a:bodyPr/>
          <a:lstStyle/>
          <a:p>
            <a:r>
              <a:rPr lang="en-US"/>
              <a:t>Ghost Collider May 2025</a:t>
            </a:r>
            <a:endParaRPr lang="en-US" dirty="0"/>
          </a:p>
        </p:txBody>
      </p:sp>
      <p:sp>
        <p:nvSpPr>
          <p:cNvPr id="4" name="Right Arrow 3">
            <a:extLst>
              <a:ext uri="{FF2B5EF4-FFF2-40B4-BE49-F238E27FC236}">
                <a16:creationId xmlns:a16="http://schemas.microsoft.com/office/drawing/2014/main" id="{02BF7676-CE3B-36BB-CF0F-196BD0187F80}"/>
              </a:ext>
            </a:extLst>
          </p:cNvPr>
          <p:cNvSpPr/>
          <p:nvPr/>
        </p:nvSpPr>
        <p:spPr>
          <a:xfrm>
            <a:off x="383558" y="5889371"/>
            <a:ext cx="995423" cy="218660"/>
          </a:xfrm>
          <a:prstGeom prst="rightArrow">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53865603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76BD44-F5C8-E7BD-8F57-71F6C4B04B62}"/>
              </a:ext>
            </a:extLst>
          </p:cNvPr>
          <p:cNvSpPr>
            <a:spLocks noGrp="1"/>
          </p:cNvSpPr>
          <p:nvPr>
            <p:ph type="title"/>
          </p:nvPr>
        </p:nvSpPr>
        <p:spPr/>
        <p:txBody>
          <a:bodyPr/>
          <a:lstStyle/>
          <a:p>
            <a:r>
              <a:rPr lang="en-US" dirty="0"/>
              <a:t>Conclusions</a:t>
            </a:r>
          </a:p>
        </p:txBody>
      </p:sp>
      <p:sp>
        <p:nvSpPr>
          <p:cNvPr id="3" name="Slide Number Placeholder 2">
            <a:extLst>
              <a:ext uri="{FF2B5EF4-FFF2-40B4-BE49-F238E27FC236}">
                <a16:creationId xmlns:a16="http://schemas.microsoft.com/office/drawing/2014/main" id="{9ABAAAFC-7846-5AE6-D661-BF5ABE949A22}"/>
              </a:ext>
            </a:extLst>
          </p:cNvPr>
          <p:cNvSpPr>
            <a:spLocks noGrp="1"/>
          </p:cNvSpPr>
          <p:nvPr>
            <p:ph type="sldNum" sz="quarter" idx="11"/>
          </p:nvPr>
        </p:nvSpPr>
        <p:spPr/>
        <p:txBody>
          <a:bodyPr/>
          <a:lstStyle/>
          <a:p>
            <a:fld id="{AB6DB490-BFBF-254D-A4B8-3EF9019ACE53}" type="slidenum">
              <a:rPr lang="en-US" smtClean="0"/>
              <a:pPr/>
              <a:t>60</a:t>
            </a:fld>
            <a:endParaRPr lang="en-US" dirty="0"/>
          </a:p>
        </p:txBody>
      </p:sp>
      <p:sp>
        <p:nvSpPr>
          <p:cNvPr id="4" name="Content Placeholder 3">
            <a:extLst>
              <a:ext uri="{FF2B5EF4-FFF2-40B4-BE49-F238E27FC236}">
                <a16:creationId xmlns:a16="http://schemas.microsoft.com/office/drawing/2014/main" id="{9B720AC9-A68B-DEC3-12D2-DFA1541947B4}"/>
              </a:ext>
            </a:extLst>
          </p:cNvPr>
          <p:cNvSpPr>
            <a:spLocks noGrp="1"/>
          </p:cNvSpPr>
          <p:nvPr>
            <p:ph sz="quarter" idx="12"/>
          </p:nvPr>
        </p:nvSpPr>
        <p:spPr>
          <a:xfrm>
            <a:off x="279404" y="847728"/>
            <a:ext cx="11807087" cy="5547096"/>
          </a:xfrm>
        </p:spPr>
        <p:txBody>
          <a:bodyPr/>
          <a:lstStyle/>
          <a:p>
            <a:r>
              <a:rPr lang="en-US" dirty="0"/>
              <a:t>The Ghost Collider is a viable Higgs Factory, meeting the requirements of the Linear Collider vision statement </a:t>
            </a:r>
          </a:p>
          <a:p>
            <a:r>
              <a:rPr lang="en-US" dirty="0">
                <a:highlight>
                  <a:srgbClr val="00FF00"/>
                </a:highlight>
              </a:rPr>
              <a:t>Neutral bunches of electrons and positrons </a:t>
            </a:r>
            <a:r>
              <a:rPr lang="en-US" dirty="0"/>
              <a:t>travel together in the same Linac buckets</a:t>
            </a:r>
          </a:p>
          <a:p>
            <a:pPr lvl="1"/>
            <a:r>
              <a:rPr lang="en-US" sz="1800" dirty="0"/>
              <a:t>No excitation of higher modes (HOMs)</a:t>
            </a:r>
          </a:p>
          <a:p>
            <a:pPr lvl="1"/>
            <a:r>
              <a:rPr lang="en-US" sz="1800" dirty="0"/>
              <a:t>No Multi-bunch Beam Break-Up (MBBU)</a:t>
            </a:r>
          </a:p>
          <a:p>
            <a:r>
              <a:rPr lang="en-US" sz="2066" dirty="0"/>
              <a:t>There is a </a:t>
            </a:r>
            <a:r>
              <a:rPr lang="en-US" sz="2066" dirty="0">
                <a:highlight>
                  <a:srgbClr val="00FF00"/>
                </a:highlight>
              </a:rPr>
              <a:t>single, bidirectional linac, half the length of the ILC</a:t>
            </a:r>
            <a:r>
              <a:rPr lang="en-US" sz="2066" dirty="0"/>
              <a:t> on either side of the IR region</a:t>
            </a:r>
            <a:endParaRPr lang="en-US" sz="2066" dirty="0">
              <a:highlight>
                <a:srgbClr val="00FF00"/>
              </a:highlight>
            </a:endParaRPr>
          </a:p>
          <a:p>
            <a:r>
              <a:rPr lang="en-US" sz="2066" dirty="0"/>
              <a:t>The linacs are </a:t>
            </a:r>
            <a:r>
              <a:rPr lang="en-US" sz="2066"/>
              <a:t>half the length </a:t>
            </a:r>
            <a:r>
              <a:rPr lang="en-US" sz="2066" dirty="0"/>
              <a:t>as the ILC linacs with pulsed RF @ 10% duty cycle</a:t>
            </a:r>
          </a:p>
          <a:p>
            <a:r>
              <a:rPr lang="en-US" sz="2066" dirty="0"/>
              <a:t>The arcs are a new shape, reducing synchrotron radiation by 35.8%</a:t>
            </a:r>
          </a:p>
          <a:p>
            <a:r>
              <a:rPr lang="en-US" sz="2066" dirty="0"/>
              <a:t>Two or </a:t>
            </a:r>
            <a:r>
              <a:rPr lang="en-US" sz="2066" dirty="0">
                <a:highlight>
                  <a:srgbClr val="00FF00"/>
                </a:highlight>
              </a:rPr>
              <a:t>four interaction points</a:t>
            </a:r>
            <a:r>
              <a:rPr lang="en-US" sz="2066" dirty="0"/>
              <a:t> with the </a:t>
            </a:r>
            <a:r>
              <a:rPr lang="en-US" sz="2066" dirty="0">
                <a:highlight>
                  <a:srgbClr val="00FA00"/>
                </a:highlight>
              </a:rPr>
              <a:t>nominal luminosity</a:t>
            </a:r>
            <a:r>
              <a:rPr lang="en-US" sz="2066" dirty="0"/>
              <a:t> </a:t>
            </a:r>
            <a:endParaRPr lang="en-US" sz="2066" dirty="0">
              <a:highlight>
                <a:srgbClr val="00FA00"/>
              </a:highlight>
            </a:endParaRPr>
          </a:p>
          <a:p>
            <a:r>
              <a:rPr lang="en-US" sz="2066" dirty="0"/>
              <a:t>Luminosity per IP = </a:t>
            </a:r>
            <a:r>
              <a:rPr lang="en-US" sz="2066" dirty="0">
                <a:highlight>
                  <a:srgbClr val="00FA00"/>
                </a:highlight>
              </a:rPr>
              <a:t>2.2 x </a:t>
            </a:r>
            <a:r>
              <a:rPr lang="en-US" sz="2000" dirty="0">
                <a:highlight>
                  <a:srgbClr val="00FF00"/>
                </a:highlight>
              </a:rPr>
              <a:t>10</a:t>
            </a:r>
            <a:r>
              <a:rPr lang="en-US" sz="2000" baseline="30000" dirty="0">
                <a:highlight>
                  <a:srgbClr val="00FF00"/>
                </a:highlight>
              </a:rPr>
              <a:t>34 </a:t>
            </a:r>
            <a:r>
              <a:rPr lang="en-US" sz="2000" dirty="0">
                <a:highlight>
                  <a:srgbClr val="00FF00"/>
                </a:highlight>
              </a:rPr>
              <a:t>cm</a:t>
            </a:r>
            <a:r>
              <a:rPr lang="en-US" sz="2000" baseline="30000" dirty="0">
                <a:highlight>
                  <a:srgbClr val="00FF00"/>
                </a:highlight>
              </a:rPr>
              <a:t>-2</a:t>
            </a:r>
            <a:r>
              <a:rPr lang="en-US" sz="2000" dirty="0">
                <a:highlight>
                  <a:srgbClr val="00FF00"/>
                </a:highlight>
              </a:rPr>
              <a:t>s</a:t>
            </a:r>
            <a:r>
              <a:rPr lang="en-US" sz="2000" baseline="30000" dirty="0">
                <a:highlight>
                  <a:srgbClr val="00FF00"/>
                </a:highlight>
              </a:rPr>
              <a:t>-1 </a:t>
            </a:r>
            <a:r>
              <a:rPr lang="en-US" sz="2000" dirty="0">
                <a:highlight>
                  <a:srgbClr val="00FF00"/>
                </a:highlight>
              </a:rPr>
              <a:t>@ 100 MW</a:t>
            </a:r>
            <a:r>
              <a:rPr lang="en-US" sz="2000" dirty="0"/>
              <a:t> electrical power for RF</a:t>
            </a:r>
          </a:p>
          <a:p>
            <a:pPr lvl="1"/>
            <a:r>
              <a:rPr lang="en-US" sz="2066" dirty="0">
                <a:highlight>
                  <a:srgbClr val="00FF00"/>
                </a:highlight>
              </a:rPr>
              <a:t>Facility Luminosity = 8.8 x10</a:t>
            </a:r>
            <a:r>
              <a:rPr lang="en-US" sz="2066" baseline="30000" dirty="0">
                <a:highlight>
                  <a:srgbClr val="00FF00"/>
                </a:highlight>
              </a:rPr>
              <a:t>34</a:t>
            </a:r>
            <a:r>
              <a:rPr lang="en-US" sz="2066" dirty="0">
                <a:highlight>
                  <a:srgbClr val="00FF00"/>
                </a:highlight>
              </a:rPr>
              <a:t> cm</a:t>
            </a:r>
            <a:r>
              <a:rPr lang="en-US" sz="2066" baseline="30000" dirty="0">
                <a:highlight>
                  <a:srgbClr val="00FF00"/>
                </a:highlight>
              </a:rPr>
              <a:t>-2</a:t>
            </a:r>
            <a:r>
              <a:rPr lang="en-US" sz="2066" dirty="0">
                <a:highlight>
                  <a:srgbClr val="00FF00"/>
                </a:highlight>
              </a:rPr>
              <a:t>s</a:t>
            </a:r>
            <a:r>
              <a:rPr lang="en-US" sz="2066" baseline="30000" dirty="0">
                <a:highlight>
                  <a:srgbClr val="00FF00"/>
                </a:highlight>
              </a:rPr>
              <a:t>-1</a:t>
            </a:r>
            <a:r>
              <a:rPr lang="en-US" sz="2066" dirty="0">
                <a:highlight>
                  <a:srgbClr val="00FF00"/>
                </a:highlight>
              </a:rPr>
              <a:t> @ 100 MW</a:t>
            </a:r>
            <a:r>
              <a:rPr lang="en-US" sz="2066" dirty="0"/>
              <a:t> </a:t>
            </a:r>
          </a:p>
          <a:p>
            <a:r>
              <a:rPr lang="en-US" sz="2000" dirty="0"/>
              <a:t>Proof of principle solutions have been worked out for all the major components</a:t>
            </a:r>
          </a:p>
          <a:p>
            <a:r>
              <a:rPr lang="en-US" sz="2000" dirty="0"/>
              <a:t>Detailed optimization is required to validate the design</a:t>
            </a:r>
          </a:p>
          <a:p>
            <a:pPr marL="0" indent="0">
              <a:buNone/>
            </a:pPr>
            <a:endParaRPr lang="en-US" sz="2000" baseline="30000" dirty="0">
              <a:highlight>
                <a:srgbClr val="73FB79"/>
              </a:highlight>
            </a:endParaRPr>
          </a:p>
          <a:p>
            <a:endParaRPr lang="en-US" sz="2066" dirty="0"/>
          </a:p>
          <a:p>
            <a:endParaRPr lang="en-US" sz="2066" dirty="0"/>
          </a:p>
        </p:txBody>
      </p:sp>
      <p:sp>
        <p:nvSpPr>
          <p:cNvPr id="5" name="Footer Placeholder 4">
            <a:extLst>
              <a:ext uri="{FF2B5EF4-FFF2-40B4-BE49-F238E27FC236}">
                <a16:creationId xmlns:a16="http://schemas.microsoft.com/office/drawing/2014/main" id="{468BC5FC-15F9-3A68-BED0-65CD70EE827F}"/>
              </a:ext>
            </a:extLst>
          </p:cNvPr>
          <p:cNvSpPr>
            <a:spLocks noGrp="1"/>
          </p:cNvSpPr>
          <p:nvPr>
            <p:ph type="ftr" sz="quarter" idx="3"/>
          </p:nvPr>
        </p:nvSpPr>
        <p:spPr/>
        <p:txBody>
          <a:bodyPr/>
          <a:lstStyle/>
          <a:p>
            <a:r>
              <a:rPr lang="en-US"/>
              <a:t>Ghost Collider May 2025</a:t>
            </a:r>
            <a:endParaRPr lang="en-US" dirty="0"/>
          </a:p>
        </p:txBody>
      </p:sp>
    </p:spTree>
    <p:extLst>
      <p:ext uri="{BB962C8B-B14F-4D97-AF65-F5344CB8AC3E}">
        <p14:creationId xmlns:p14="http://schemas.microsoft.com/office/powerpoint/2010/main" val="303607697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51440DD-773C-9C09-AB89-D4118D7E4F84}"/>
              </a:ext>
            </a:extLst>
          </p:cNvPr>
          <p:cNvSpPr/>
          <p:nvPr/>
        </p:nvSpPr>
        <p:spPr>
          <a:xfrm>
            <a:off x="0" y="676279"/>
            <a:ext cx="12191827" cy="16335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6BC1FE8E-8250-DEF0-91FB-3EC83339188E}"/>
              </a:ext>
            </a:extLst>
          </p:cNvPr>
          <p:cNvPicPr>
            <a:picLocks noChangeAspect="1"/>
          </p:cNvPicPr>
          <p:nvPr/>
        </p:nvPicPr>
        <p:blipFill rotWithShape="1">
          <a:blip r:embed="rId2">
            <a:extLst>
              <a:ext uri="{BEBA8EAE-BF5A-486C-A8C5-ECC9F3942E4B}">
                <a14:imgProps xmlns:a14="http://schemas.microsoft.com/office/drawing/2010/main">
                  <a14:imgLayer r:embed="rId3">
                    <a14:imgEffect>
                      <a14:artisticCrisscrossEtching trans="85000" pressure="0"/>
                    </a14:imgEffect>
                  </a14:imgLayer>
                </a14:imgProps>
              </a:ext>
            </a:extLst>
          </a:blip>
          <a:srcRect t="970" b="46428"/>
          <a:stretch/>
        </p:blipFill>
        <p:spPr>
          <a:xfrm>
            <a:off x="0" y="0"/>
            <a:ext cx="12192000" cy="6465130"/>
          </a:xfrm>
          <a:prstGeom prst="rect">
            <a:avLst/>
          </a:prstGeom>
          <a:effectLst>
            <a:outerShdw algn="ctr" rotWithShape="0">
              <a:srgbClr val="000000">
                <a:alpha val="10000"/>
              </a:srgbClr>
            </a:outerShdw>
          </a:effectLst>
        </p:spPr>
      </p:pic>
      <p:sp>
        <p:nvSpPr>
          <p:cNvPr id="8" name="Rectangle 7">
            <a:extLst>
              <a:ext uri="{FF2B5EF4-FFF2-40B4-BE49-F238E27FC236}">
                <a16:creationId xmlns:a16="http://schemas.microsoft.com/office/drawing/2014/main" id="{EAF6D419-CCC6-E5BD-7DDF-4FBCC4D68096}"/>
              </a:ext>
            </a:extLst>
          </p:cNvPr>
          <p:cNvSpPr/>
          <p:nvPr/>
        </p:nvSpPr>
        <p:spPr>
          <a:xfrm>
            <a:off x="6355" y="0"/>
            <a:ext cx="12192000" cy="6465130"/>
          </a:xfrm>
          <a:prstGeom prst="rect">
            <a:avLst/>
          </a:prstGeom>
          <a:solidFill>
            <a:schemeClr val="bg1">
              <a:alpha val="57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itle 4">
            <a:extLst>
              <a:ext uri="{FF2B5EF4-FFF2-40B4-BE49-F238E27FC236}">
                <a16:creationId xmlns:a16="http://schemas.microsoft.com/office/drawing/2014/main" id="{41833C85-366A-1374-6DDA-DDB10927ABC5}"/>
              </a:ext>
            </a:extLst>
          </p:cNvPr>
          <p:cNvSpPr>
            <a:spLocks noGrp="1"/>
          </p:cNvSpPr>
          <p:nvPr>
            <p:ph type="title"/>
          </p:nvPr>
        </p:nvSpPr>
        <p:spPr/>
        <p:txBody>
          <a:bodyPr/>
          <a:lstStyle/>
          <a:p>
            <a:r>
              <a:rPr lang="en-US" dirty="0">
                <a:solidFill>
                  <a:schemeClr val="tx1"/>
                </a:solidFill>
              </a:rPr>
              <a:t>Thank you for your attention</a:t>
            </a:r>
          </a:p>
        </p:txBody>
      </p:sp>
      <p:sp>
        <p:nvSpPr>
          <p:cNvPr id="3" name="Slide Number Placeholder 2">
            <a:extLst>
              <a:ext uri="{FF2B5EF4-FFF2-40B4-BE49-F238E27FC236}">
                <a16:creationId xmlns:a16="http://schemas.microsoft.com/office/drawing/2014/main" id="{6DB738DE-A7E2-EF7F-DC46-6E0DBF0FB42B}"/>
              </a:ext>
            </a:extLst>
          </p:cNvPr>
          <p:cNvSpPr>
            <a:spLocks noGrp="1"/>
          </p:cNvSpPr>
          <p:nvPr>
            <p:ph type="sldNum" sz="quarter" idx="11"/>
          </p:nvPr>
        </p:nvSpPr>
        <p:spPr/>
        <p:txBody>
          <a:bodyPr/>
          <a:lstStyle/>
          <a:p>
            <a:fld id="{AB6DB490-BFBF-254D-A4B8-3EF9019ACE53}" type="slidenum">
              <a:rPr lang="en-US" smtClean="0"/>
              <a:pPr/>
              <a:t>61</a:t>
            </a:fld>
            <a:endParaRPr lang="en-US" dirty="0"/>
          </a:p>
        </p:txBody>
      </p:sp>
      <p:sp>
        <p:nvSpPr>
          <p:cNvPr id="2" name="Footer Placeholder 1">
            <a:extLst>
              <a:ext uri="{FF2B5EF4-FFF2-40B4-BE49-F238E27FC236}">
                <a16:creationId xmlns:a16="http://schemas.microsoft.com/office/drawing/2014/main" id="{FCA85D45-5162-BB62-90A6-BD0DDCCD0A5F}"/>
              </a:ext>
            </a:extLst>
          </p:cNvPr>
          <p:cNvSpPr>
            <a:spLocks noGrp="1"/>
          </p:cNvSpPr>
          <p:nvPr>
            <p:ph type="ftr" sz="quarter" idx="3"/>
          </p:nvPr>
        </p:nvSpPr>
        <p:spPr/>
        <p:txBody>
          <a:bodyPr/>
          <a:lstStyle/>
          <a:p>
            <a:r>
              <a:rPr lang="en-US"/>
              <a:t>Ghost Collider May 2025</a:t>
            </a:r>
            <a:endParaRPr lang="en-US" dirty="0"/>
          </a:p>
        </p:txBody>
      </p:sp>
    </p:spTree>
    <p:extLst>
      <p:ext uri="{BB962C8B-B14F-4D97-AF65-F5344CB8AC3E}">
        <p14:creationId xmlns:p14="http://schemas.microsoft.com/office/powerpoint/2010/main" val="1296558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a:extLst>
              <a:ext uri="{FF2B5EF4-FFF2-40B4-BE49-F238E27FC236}">
                <a16:creationId xmlns:a16="http://schemas.microsoft.com/office/drawing/2014/main" id="{825C8B16-CC30-77EC-83EE-3A1160131D7D}"/>
              </a:ext>
            </a:extLst>
          </p:cNvPr>
          <p:cNvSpPr/>
          <p:nvPr/>
        </p:nvSpPr>
        <p:spPr>
          <a:xfrm>
            <a:off x="605307" y="4800602"/>
            <a:ext cx="8538693" cy="797169"/>
          </a:xfrm>
          <a:prstGeom prst="roundRect">
            <a:avLst/>
          </a:prstGeom>
          <a:solidFill>
            <a:srgbClr val="FFFF00"/>
          </a:solid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1BA687C2-7F2C-0A44-A61D-D268E71A7D0A}"/>
              </a:ext>
            </a:extLst>
          </p:cNvPr>
          <p:cNvSpPr>
            <a:spLocks noGrp="1"/>
          </p:cNvSpPr>
          <p:nvPr>
            <p:ph sz="quarter" idx="12"/>
          </p:nvPr>
        </p:nvSpPr>
        <p:spPr/>
        <p:txBody>
          <a:bodyPr>
            <a:normAutofit/>
          </a:bodyPr>
          <a:lstStyle/>
          <a:p>
            <a:r>
              <a:rPr lang="en-US" dirty="0"/>
              <a:t>There are also other advantages to “ghost” bunches:</a:t>
            </a:r>
          </a:p>
          <a:p>
            <a:pPr lvl="1"/>
            <a:r>
              <a:rPr lang="en-US" sz="2000" dirty="0">
                <a:solidFill>
                  <a:srgbClr val="0432FF"/>
                </a:solidFill>
                <a:highlight>
                  <a:srgbClr val="00FF00"/>
                </a:highlight>
              </a:rPr>
              <a:t>No excitation of dipole HOMs</a:t>
            </a:r>
          </a:p>
          <a:p>
            <a:pPr lvl="1"/>
            <a:r>
              <a:rPr lang="en-US" sz="2000" dirty="0">
                <a:solidFill>
                  <a:srgbClr val="0432FF"/>
                </a:solidFill>
                <a:highlight>
                  <a:srgbClr val="00FF00"/>
                </a:highlight>
              </a:rPr>
              <a:t>No requirement for a large aperture to allow HOMs to couple out</a:t>
            </a:r>
          </a:p>
          <a:p>
            <a:pPr lvl="2"/>
            <a:r>
              <a:rPr lang="en-US" dirty="0"/>
              <a:t>Higher frequencies are possible – 3 GHz or (perhaps) 6 GHz</a:t>
            </a:r>
          </a:p>
          <a:p>
            <a:pPr lvl="2"/>
            <a:r>
              <a:rPr lang="en-US" dirty="0"/>
              <a:t>Alternatively, the aperture could be reduced to reduce the cryogenic load at 1.3 GHz</a:t>
            </a:r>
          </a:p>
          <a:p>
            <a:pPr lvl="1"/>
            <a:r>
              <a:rPr lang="en-US" sz="2000" dirty="0">
                <a:solidFill>
                  <a:srgbClr val="0432FF"/>
                </a:solidFill>
              </a:rPr>
              <a:t>Minimize requirement to couple out HOMs to higher temperature (with associated heat leakage)</a:t>
            </a:r>
          </a:p>
          <a:p>
            <a:r>
              <a:rPr lang="en-US" dirty="0"/>
              <a:t>Obviously, these advantages are only true to first order</a:t>
            </a:r>
          </a:p>
          <a:p>
            <a:r>
              <a:rPr lang="en-US" dirty="0"/>
              <a:t>Note that bunches are accelerated in both directions in the Linacs</a:t>
            </a:r>
          </a:p>
          <a:p>
            <a:pPr lvl="1"/>
            <a:r>
              <a:rPr lang="en-US" dirty="0"/>
              <a:t>The twin-axis linac can be considered as a folded linac with the same total length and equal gradient</a:t>
            </a:r>
          </a:p>
          <a:p>
            <a:pPr lvl="4"/>
            <a:endParaRPr lang="en-US" dirty="0"/>
          </a:p>
          <a:p>
            <a:r>
              <a:rPr lang="en-US" dirty="0"/>
              <a:t>Energy is transferred between electrons and positrons in each bucket </a:t>
            </a:r>
          </a:p>
          <a:p>
            <a:pPr lvl="1"/>
            <a:r>
              <a:rPr lang="en-US" dirty="0"/>
              <a:t>Intra-bucket energy recovery</a:t>
            </a:r>
          </a:p>
          <a:p>
            <a:pPr lvl="4"/>
            <a:endParaRPr lang="en-US" dirty="0">
              <a:solidFill>
                <a:srgbClr val="0432FF"/>
              </a:solidFill>
              <a:highlight>
                <a:srgbClr val="00FF00"/>
              </a:highlight>
            </a:endParaRPr>
          </a:p>
          <a:p>
            <a:r>
              <a:rPr lang="en-US" dirty="0">
                <a:solidFill>
                  <a:srgbClr val="0432FF"/>
                </a:solidFill>
                <a:highlight>
                  <a:srgbClr val="00FF00"/>
                </a:highlight>
              </a:rPr>
              <a:t>No twin axis cavities!</a:t>
            </a:r>
          </a:p>
        </p:txBody>
      </p:sp>
      <p:sp>
        <p:nvSpPr>
          <p:cNvPr id="2" name="Title 1">
            <a:extLst>
              <a:ext uri="{FF2B5EF4-FFF2-40B4-BE49-F238E27FC236}">
                <a16:creationId xmlns:a16="http://schemas.microsoft.com/office/drawing/2014/main" id="{7F9B82AC-88B7-6F4C-BDF5-0624FB04B505}"/>
              </a:ext>
            </a:extLst>
          </p:cNvPr>
          <p:cNvSpPr>
            <a:spLocks noGrp="1"/>
          </p:cNvSpPr>
          <p:nvPr>
            <p:ph type="title"/>
          </p:nvPr>
        </p:nvSpPr>
        <p:spPr/>
        <p:txBody>
          <a:bodyPr/>
          <a:lstStyle/>
          <a:p>
            <a:r>
              <a:rPr lang="en-US" dirty="0"/>
              <a:t>“Ghost” Bunches</a:t>
            </a:r>
          </a:p>
        </p:txBody>
      </p:sp>
      <p:sp>
        <p:nvSpPr>
          <p:cNvPr id="4" name="Slide Number Placeholder 3">
            <a:extLst>
              <a:ext uri="{FF2B5EF4-FFF2-40B4-BE49-F238E27FC236}">
                <a16:creationId xmlns:a16="http://schemas.microsoft.com/office/drawing/2014/main" id="{80727971-6678-A049-975A-F4027E13B7E3}"/>
              </a:ext>
            </a:extLst>
          </p:cNvPr>
          <p:cNvSpPr>
            <a:spLocks noGrp="1"/>
          </p:cNvSpPr>
          <p:nvPr>
            <p:ph type="sldNum" sz="quarter" idx="11"/>
          </p:nvPr>
        </p:nvSpPr>
        <p:spPr/>
        <p:txBody>
          <a:bodyPr/>
          <a:lstStyle/>
          <a:p>
            <a:fld id="{AB6DB490-BFBF-254D-A4B8-3EF9019ACE53}" type="slidenum">
              <a:rPr lang="en-US" smtClean="0"/>
              <a:t>7</a:t>
            </a:fld>
            <a:endParaRPr lang="en-US" dirty="0"/>
          </a:p>
        </p:txBody>
      </p:sp>
      <p:sp>
        <p:nvSpPr>
          <p:cNvPr id="5" name="Footer Placeholder 4">
            <a:extLst>
              <a:ext uri="{FF2B5EF4-FFF2-40B4-BE49-F238E27FC236}">
                <a16:creationId xmlns:a16="http://schemas.microsoft.com/office/drawing/2014/main" id="{D6A1850C-948E-9F7F-4052-18AC67E4AA50}"/>
              </a:ext>
            </a:extLst>
          </p:cNvPr>
          <p:cNvSpPr>
            <a:spLocks noGrp="1"/>
          </p:cNvSpPr>
          <p:nvPr>
            <p:ph type="ftr" sz="quarter" idx="3"/>
          </p:nvPr>
        </p:nvSpPr>
        <p:spPr/>
        <p:txBody>
          <a:bodyPr/>
          <a:lstStyle/>
          <a:p>
            <a:r>
              <a:rPr lang="en-US"/>
              <a:t>Ghost Collider May 2025</a:t>
            </a:r>
            <a:endParaRPr lang="en-US" dirty="0"/>
          </a:p>
        </p:txBody>
      </p:sp>
    </p:spTree>
    <p:extLst>
      <p:ext uri="{BB962C8B-B14F-4D97-AF65-F5344CB8AC3E}">
        <p14:creationId xmlns:p14="http://schemas.microsoft.com/office/powerpoint/2010/main" val="13178378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4E579A-4FD6-62EB-AF9A-7DC1D59D2F01}"/>
              </a:ext>
            </a:extLst>
          </p:cNvPr>
          <p:cNvSpPr>
            <a:spLocks noGrp="1"/>
          </p:cNvSpPr>
          <p:nvPr>
            <p:ph type="title"/>
          </p:nvPr>
        </p:nvSpPr>
        <p:spPr/>
        <p:txBody>
          <a:bodyPr/>
          <a:lstStyle/>
          <a:p>
            <a:r>
              <a:rPr lang="en-US" dirty="0"/>
              <a:t>Loss Rate due to Interactions within Ghost Bunches</a:t>
            </a:r>
            <a:endParaRPr lang="en-US" dirty="0">
              <a:solidFill>
                <a:srgbClr val="0432FF"/>
              </a:solidFill>
            </a:endParaRPr>
          </a:p>
        </p:txBody>
      </p:sp>
      <p:sp>
        <p:nvSpPr>
          <p:cNvPr id="3" name="Slide Number Placeholder 2">
            <a:extLst>
              <a:ext uri="{FF2B5EF4-FFF2-40B4-BE49-F238E27FC236}">
                <a16:creationId xmlns:a16="http://schemas.microsoft.com/office/drawing/2014/main" id="{3D914498-748A-8B83-9923-1278B1EBE151}"/>
              </a:ext>
            </a:extLst>
          </p:cNvPr>
          <p:cNvSpPr>
            <a:spLocks noGrp="1"/>
          </p:cNvSpPr>
          <p:nvPr>
            <p:ph type="sldNum"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AB6DB490-BFBF-254D-A4B8-3EF9019ACE53}" type="slidenum">
              <a:rPr kumimoji="0" lang="en-US" sz="1200" b="0" i="0" u="none" strike="noStrike" kern="1200" cap="none" spc="0" normalizeH="0" baseline="0" noProof="0" smtClean="0">
                <a:ln>
                  <a:noFill/>
                </a:ln>
                <a:solidFill>
                  <a:prstClr val="white"/>
                </a:solidFill>
                <a:effectLst/>
                <a:uLnTx/>
                <a:uFillTx/>
                <a:latin typeface="Arial" panose="020B0604020202020204" pitchFamily="34" charset="0"/>
                <a:ea typeface="+mn-ea"/>
                <a:cs typeface="Arial" panose="020B0604020202020204" pitchFamily="34" charset="0"/>
              </a:rPr>
              <a:pPr marL="0" marR="0" lvl="0" indent="0" algn="ctr" defTabSz="4572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4" name="Content Placeholder 3">
            <a:extLst>
              <a:ext uri="{FF2B5EF4-FFF2-40B4-BE49-F238E27FC236}">
                <a16:creationId xmlns:a16="http://schemas.microsoft.com/office/drawing/2014/main" id="{70CCEF19-BF28-5904-AA18-2FB518DE9EB4}"/>
              </a:ext>
            </a:extLst>
          </p:cNvPr>
          <p:cNvSpPr>
            <a:spLocks noGrp="1"/>
          </p:cNvSpPr>
          <p:nvPr>
            <p:ph sz="quarter" idx="12"/>
          </p:nvPr>
        </p:nvSpPr>
        <p:spPr/>
        <p:txBody>
          <a:bodyPr>
            <a:normAutofit/>
          </a:bodyPr>
          <a:lstStyle/>
          <a:p>
            <a:r>
              <a:rPr lang="en-US" dirty="0"/>
              <a:t>Since the electrons and positrons don’t have the same energy, they don’t have exactly the same velocity</a:t>
            </a:r>
          </a:p>
          <a:p>
            <a:pPr lvl="1"/>
            <a:r>
              <a:rPr lang="en-US" dirty="0"/>
              <a:t>There is a finite probability that an electron and a positron will undergo a hard interaction</a:t>
            </a:r>
          </a:p>
          <a:p>
            <a:r>
              <a:rPr lang="en-US" dirty="0"/>
              <a:t>Ghost bunches do not interact with the RF, the center-of-energy is constant along the linac</a:t>
            </a:r>
          </a:p>
          <a:p>
            <a:pPr lvl="1"/>
            <a:r>
              <a:rPr lang="en-US" dirty="0"/>
              <a:t>Calculate collisions in the center of mass frame</a:t>
            </a:r>
          </a:p>
          <a:p>
            <a:pPr lvl="1"/>
            <a:r>
              <a:rPr lang="en-US" dirty="0"/>
              <a:t>Collision energy varies from 0.511 </a:t>
            </a:r>
            <a:r>
              <a:rPr lang="en-US" u="sng" dirty="0"/>
              <a:t>MeV</a:t>
            </a:r>
            <a:r>
              <a:rPr lang="en-US" dirty="0"/>
              <a:t> to 1.929 </a:t>
            </a:r>
            <a:r>
              <a:rPr lang="en-US" u="sng" dirty="0"/>
              <a:t>MeV</a:t>
            </a:r>
            <a:r>
              <a:rPr lang="en-US" dirty="0"/>
              <a:t> (not GeV!)</a:t>
            </a:r>
          </a:p>
          <a:p>
            <a:r>
              <a:rPr lang="en-US" dirty="0"/>
              <a:t>To obtain an upper limit, assume collision overlap is always at the maximum value</a:t>
            </a:r>
          </a:p>
          <a:p>
            <a:pPr lvl="1"/>
            <a:r>
              <a:rPr lang="en-US" dirty="0"/>
              <a:t>Maximum is where the electron and positron energies are equal</a:t>
            </a:r>
          </a:p>
          <a:p>
            <a:r>
              <a:rPr lang="en-GB" dirty="0"/>
              <a:t>Cross-section has two parts: Bhabha scattering (dominant) and pair annihilation</a:t>
            </a:r>
          </a:p>
          <a:p>
            <a:r>
              <a:rPr lang="en-GB" dirty="0"/>
              <a:t>To obtain the particle interaction rate, integrate the luminosity times the cross-section for the transit time along the linac</a:t>
            </a:r>
          </a:p>
          <a:p>
            <a:r>
              <a:rPr lang="en-US" dirty="0">
                <a:solidFill>
                  <a:srgbClr val="0432FF"/>
                </a:solidFill>
                <a:highlight>
                  <a:srgbClr val="FFFF00"/>
                </a:highlight>
              </a:rPr>
              <a:t>William Clampitt, PhD student at Lancaster University, will present the complete results at the UK Particle Accelerator and Beam Conference, July 9-10, 2025</a:t>
            </a:r>
            <a:r>
              <a:rPr lang="en-US" dirty="0">
                <a:solidFill>
                  <a:srgbClr val="0432FF"/>
                </a:solidFill>
              </a:rPr>
              <a:t> </a:t>
            </a:r>
          </a:p>
          <a:p>
            <a:pPr marL="0" indent="0">
              <a:buNone/>
            </a:pPr>
            <a:endParaRPr lang="en-US" dirty="0"/>
          </a:p>
          <a:p>
            <a:pPr marL="0" indent="0">
              <a:buNone/>
            </a:pPr>
            <a:endParaRPr lang="en-US" dirty="0">
              <a:solidFill>
                <a:srgbClr val="FF0000"/>
              </a:solidFill>
            </a:endParaRPr>
          </a:p>
        </p:txBody>
      </p:sp>
      <p:sp>
        <p:nvSpPr>
          <p:cNvPr id="5" name="Footer Placeholder 4">
            <a:extLst>
              <a:ext uri="{FF2B5EF4-FFF2-40B4-BE49-F238E27FC236}">
                <a16:creationId xmlns:a16="http://schemas.microsoft.com/office/drawing/2014/main" id="{FFBBA7C0-0CBB-DF58-7720-6A485DABC145}"/>
              </a:ext>
            </a:extLst>
          </p:cNvPr>
          <p:cNvSpPr>
            <a:spLocks noGrp="1"/>
          </p:cNvSpPr>
          <p:nvPr>
            <p:ph type="ftr" sz="quarter" idx="3"/>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a:ea typeface="+mn-ea"/>
                <a:cs typeface="+mn-cs"/>
              </a:rPr>
              <a:t>Ghost Collider May 2025</a:t>
            </a:r>
            <a:endParaRPr kumimoji="0" lang="en-US" sz="1200" b="0" i="0" u="none" strike="noStrike" kern="120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1767701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a:extLst>
              <a:ext uri="{FF2B5EF4-FFF2-40B4-BE49-F238E27FC236}">
                <a16:creationId xmlns:a16="http://schemas.microsoft.com/office/drawing/2014/main" id="{E9B747F3-0903-9025-F0A1-D46DF59A21E0}"/>
              </a:ext>
            </a:extLst>
          </p:cNvPr>
          <p:cNvSpPr/>
          <p:nvPr/>
        </p:nvSpPr>
        <p:spPr>
          <a:xfrm>
            <a:off x="624624" y="863098"/>
            <a:ext cx="10805375" cy="690788"/>
          </a:xfrm>
          <a:prstGeom prst="roundRect">
            <a:avLst/>
          </a:prstGeom>
          <a:solidFill>
            <a:srgbClr val="FFFF00"/>
          </a:solid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501BDDD-6DDC-9C4D-903A-90B41BD7BE0B}"/>
              </a:ext>
            </a:extLst>
          </p:cNvPr>
          <p:cNvSpPr>
            <a:spLocks noGrp="1"/>
          </p:cNvSpPr>
          <p:nvPr>
            <p:ph sz="quarter" idx="12"/>
          </p:nvPr>
        </p:nvSpPr>
        <p:spPr>
          <a:xfrm>
            <a:off x="279404" y="847728"/>
            <a:ext cx="11858933" cy="5547096"/>
          </a:xfrm>
        </p:spPr>
        <p:txBody>
          <a:bodyPr>
            <a:normAutofit lnSpcReduction="10000"/>
          </a:bodyPr>
          <a:lstStyle/>
          <a:p>
            <a:r>
              <a:rPr lang="en-US" dirty="0"/>
              <a:t>Positrons and electrons in a single bunch can be brought into collision with positrons and electrons which are also in a single bunch</a:t>
            </a:r>
          </a:p>
          <a:p>
            <a:pPr lvl="1"/>
            <a:r>
              <a:rPr lang="en-US" dirty="0"/>
              <a:t>This is like two neutral plasmas colliding</a:t>
            </a:r>
          </a:p>
          <a:p>
            <a:pPr lvl="1"/>
            <a:r>
              <a:rPr lang="en-US" sz="2200" dirty="0">
                <a:solidFill>
                  <a:srgbClr val="0432FF"/>
                </a:solidFill>
                <a:highlight>
                  <a:srgbClr val="00FF00"/>
                </a:highlight>
              </a:rPr>
              <a:t>There will be no coherent beam-beam effect</a:t>
            </a:r>
          </a:p>
          <a:p>
            <a:r>
              <a:rPr lang="en-US" dirty="0"/>
              <a:t>This was first tried (unsuccessfully) at Orsay by Joel Le Duff and the DCI Storage Ring Team</a:t>
            </a:r>
            <a:r>
              <a:rPr lang="en-US" dirty="0">
                <a:solidFill>
                  <a:srgbClr val="7030A0"/>
                </a:solidFill>
              </a:rPr>
              <a:t>*</a:t>
            </a:r>
          </a:p>
          <a:p>
            <a:pPr marL="342891" lvl="1" indent="0">
              <a:buNone/>
            </a:pPr>
            <a:r>
              <a:rPr lang="en-US" sz="2200" dirty="0">
                <a:solidFill>
                  <a:srgbClr val="0432FF"/>
                </a:solidFill>
                <a:latin typeface="Times" pitchFamily="2" charset="0"/>
              </a:rPr>
              <a:t>“Experimental results on space charge compensation with the two rings are presented which include studies with three beams (strong-weak interaction) and four beams (strong-strong interaction). These studies were carried out at the energy of 0.8 GeV” </a:t>
            </a:r>
          </a:p>
          <a:p>
            <a:pPr marL="342891" lvl="1" indent="0">
              <a:buNone/>
            </a:pPr>
            <a:r>
              <a:rPr lang="en-US" sz="2200" dirty="0">
                <a:solidFill>
                  <a:srgbClr val="0432FF"/>
                </a:solidFill>
                <a:latin typeface="Times" pitchFamily="2" charset="0"/>
              </a:rPr>
              <a:t>“The present status of the space charge compensation does not permit a gain in luminosity with double ring operation, apart from a factor 2 that could be achieved with two independent rings”</a:t>
            </a:r>
            <a:endParaRPr lang="en-US" dirty="0"/>
          </a:p>
          <a:p>
            <a:r>
              <a:rPr lang="en-US" dirty="0"/>
              <a:t>In a high-energy linear collider, the interaction would be more stable</a:t>
            </a:r>
          </a:p>
          <a:p>
            <a:pPr lvl="1"/>
            <a:r>
              <a:rPr lang="en-US" dirty="0"/>
              <a:t>And again, this cancellation is only true to first order</a:t>
            </a:r>
          </a:p>
          <a:p>
            <a:r>
              <a:rPr lang="en-US" dirty="0"/>
              <a:t>So how can this be achieved?</a:t>
            </a:r>
          </a:p>
          <a:p>
            <a:pPr lvl="4"/>
            <a:r>
              <a:rPr lang="en-US" dirty="0"/>
              <a:t>	</a:t>
            </a:r>
          </a:p>
          <a:p>
            <a:pPr marL="0" indent="0">
              <a:buNone/>
            </a:pPr>
            <a:r>
              <a:rPr lang="en-US" sz="1700" dirty="0">
                <a:solidFill>
                  <a:srgbClr val="7030A0"/>
                </a:solidFill>
              </a:rPr>
              <a:t>*“Status Report on D. C. I, The Orsay Storage Ring Group, IEEE Transactions on Nuclear Science, Vol. NS-26, No.3, June 1979</a:t>
            </a:r>
          </a:p>
        </p:txBody>
      </p:sp>
      <p:sp>
        <p:nvSpPr>
          <p:cNvPr id="2" name="Title 1">
            <a:extLst>
              <a:ext uri="{FF2B5EF4-FFF2-40B4-BE49-F238E27FC236}">
                <a16:creationId xmlns:a16="http://schemas.microsoft.com/office/drawing/2014/main" id="{EA564730-1521-334F-9768-04DD03E456DE}"/>
              </a:ext>
            </a:extLst>
          </p:cNvPr>
          <p:cNvSpPr>
            <a:spLocks noGrp="1"/>
          </p:cNvSpPr>
          <p:nvPr>
            <p:ph type="title"/>
          </p:nvPr>
        </p:nvSpPr>
        <p:spPr/>
        <p:txBody>
          <a:bodyPr/>
          <a:lstStyle/>
          <a:p>
            <a:r>
              <a:rPr lang="en-US" dirty="0"/>
              <a:t>Further Opportunities – The Ghost Collider</a:t>
            </a:r>
          </a:p>
        </p:txBody>
      </p:sp>
      <p:sp>
        <p:nvSpPr>
          <p:cNvPr id="5" name="Slide Number Placeholder 4">
            <a:extLst>
              <a:ext uri="{FF2B5EF4-FFF2-40B4-BE49-F238E27FC236}">
                <a16:creationId xmlns:a16="http://schemas.microsoft.com/office/drawing/2014/main" id="{C12FF864-0595-9D45-8472-0726DC5B11A1}"/>
              </a:ext>
            </a:extLst>
          </p:cNvPr>
          <p:cNvSpPr>
            <a:spLocks noGrp="1"/>
          </p:cNvSpPr>
          <p:nvPr>
            <p:ph type="sldNum" sz="quarter" idx="11"/>
          </p:nvPr>
        </p:nvSpPr>
        <p:spPr/>
        <p:txBody>
          <a:bodyPr/>
          <a:lstStyle/>
          <a:p>
            <a:fld id="{AB6DB490-BFBF-254D-A4B8-3EF9019ACE53}" type="slidenum">
              <a:rPr lang="en-US" smtClean="0"/>
              <a:t>9</a:t>
            </a:fld>
            <a:endParaRPr lang="en-US" dirty="0"/>
          </a:p>
        </p:txBody>
      </p:sp>
      <p:sp>
        <p:nvSpPr>
          <p:cNvPr id="6" name="Footer Placeholder 5">
            <a:extLst>
              <a:ext uri="{FF2B5EF4-FFF2-40B4-BE49-F238E27FC236}">
                <a16:creationId xmlns:a16="http://schemas.microsoft.com/office/drawing/2014/main" id="{AF857574-68C6-902B-F030-D801B8D5EA73}"/>
              </a:ext>
            </a:extLst>
          </p:cNvPr>
          <p:cNvSpPr>
            <a:spLocks noGrp="1"/>
          </p:cNvSpPr>
          <p:nvPr>
            <p:ph type="ftr" sz="quarter" idx="3"/>
          </p:nvPr>
        </p:nvSpPr>
        <p:spPr/>
        <p:txBody>
          <a:bodyPr/>
          <a:lstStyle/>
          <a:p>
            <a:r>
              <a:rPr lang="en-US"/>
              <a:t>Ghost Collider May 2025</a:t>
            </a:r>
            <a:endParaRPr lang="en-US" dirty="0"/>
          </a:p>
        </p:txBody>
      </p:sp>
      <p:sp>
        <p:nvSpPr>
          <p:cNvPr id="4" name="Rectangle 3">
            <a:extLst>
              <a:ext uri="{FF2B5EF4-FFF2-40B4-BE49-F238E27FC236}">
                <a16:creationId xmlns:a16="http://schemas.microsoft.com/office/drawing/2014/main" id="{11A53497-71C7-8B45-8CAB-450C58A59A86}"/>
              </a:ext>
            </a:extLst>
          </p:cNvPr>
          <p:cNvSpPr/>
          <p:nvPr/>
        </p:nvSpPr>
        <p:spPr>
          <a:xfrm>
            <a:off x="548639" y="2362370"/>
            <a:ext cx="11460909" cy="2077357"/>
          </a:xfrm>
          <a:prstGeom prst="rect">
            <a:avLst/>
          </a:prstGeom>
          <a:noFill/>
          <a:ln w="25400">
            <a:solidFill>
              <a:srgbClr val="0432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499390071"/>
      </p:ext>
    </p:extLst>
  </p:cSld>
  <p:clrMapOvr>
    <a:masterClrMapping/>
  </p:clrMapOvr>
</p:sld>
</file>

<file path=ppt/theme/theme1.xml><?xml version="1.0" encoding="utf-8"?>
<a:theme xmlns:a="http://schemas.openxmlformats.org/drawingml/2006/main" name="1_S and T Review July2015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5 kW ERR template.potx" id="{F78BEF17-C9F6-DF40-B933-2767E7E5933F}" vid="{5CD317E9-F0C1-174D-A22D-0DD283A24D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151018</TotalTime>
  <Words>6891</Words>
  <Application>Microsoft Macintosh PowerPoint</Application>
  <PresentationFormat>Widescreen</PresentationFormat>
  <Paragraphs>866</Paragraphs>
  <Slides>61</Slides>
  <Notes>0</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61</vt:i4>
      </vt:variant>
    </vt:vector>
  </HeadingPairs>
  <TitlesOfParts>
    <vt:vector size="76" baseType="lpstr">
      <vt:lpstr>Aptos</vt:lpstr>
      <vt:lpstr>Arial</vt:lpstr>
      <vt:lpstr>Broadway</vt:lpstr>
      <vt:lpstr>Calibri</vt:lpstr>
      <vt:lpstr>Cambria</vt:lpstr>
      <vt:lpstr>Cambria Math</vt:lpstr>
      <vt:lpstr>CMBX12</vt:lpstr>
      <vt:lpstr>Helvetica</vt:lpstr>
      <vt:lpstr>Helvetica Neue</vt:lpstr>
      <vt:lpstr>Liberation Sans</vt:lpstr>
      <vt:lpstr>Snell Roundhand</vt:lpstr>
      <vt:lpstr>Symbol</vt:lpstr>
      <vt:lpstr>Times</vt:lpstr>
      <vt:lpstr>Times New Roman</vt:lpstr>
      <vt:lpstr>1_S and T Review July2015 Template</vt:lpstr>
      <vt:lpstr>The Ghost Collider An Innovative Higgs Factory</vt:lpstr>
      <vt:lpstr>Motivation</vt:lpstr>
      <vt:lpstr>The Linear Collider Facility </vt:lpstr>
      <vt:lpstr>ERLC Proposal by Valery Telnov*</vt:lpstr>
      <vt:lpstr>Modification Suggested by Erk Jensen* </vt:lpstr>
      <vt:lpstr>Suggested Layout by Erk Jensen</vt:lpstr>
      <vt:lpstr>“Ghost” Bunches</vt:lpstr>
      <vt:lpstr>Loss Rate due to Interactions within Ghost Bunches</vt:lpstr>
      <vt:lpstr>Further Opportunities – The Ghost Collider</vt:lpstr>
      <vt:lpstr>Bringing the Four Bunches into the IP Simultaneously</vt:lpstr>
      <vt:lpstr>Linac and Chicane Layout</vt:lpstr>
      <vt:lpstr>Detailed Description</vt:lpstr>
      <vt:lpstr>Beam Shape at the IP</vt:lpstr>
      <vt:lpstr>Linacs</vt:lpstr>
      <vt:lpstr>Single Linac</vt:lpstr>
      <vt:lpstr>Linac Parameters</vt:lpstr>
      <vt:lpstr>The Arcs</vt:lpstr>
      <vt:lpstr>“Normal” Arc Geometry</vt:lpstr>
      <vt:lpstr>Improved Arc Geometry</vt:lpstr>
      <vt:lpstr>Arc Length and Total Length Normalized to 2R</vt:lpstr>
      <vt:lpstr>Solution Adopted</vt:lpstr>
      <vt:lpstr>Arc Beamlines</vt:lpstr>
      <vt:lpstr>Separating Electrons and Positrons in the Arcs</vt:lpstr>
      <vt:lpstr>Helical Trajectories</vt:lpstr>
      <vt:lpstr>Arc-Linac Interface</vt:lpstr>
      <vt:lpstr>Details of the ARC-Linac Interface</vt:lpstr>
      <vt:lpstr>Arc Energy Replacement</vt:lpstr>
      <vt:lpstr>Arc RF System Parameters</vt:lpstr>
      <vt:lpstr>Linac-Chicane Interface</vt:lpstr>
      <vt:lpstr>The Linac-Chicane Interface</vt:lpstr>
      <vt:lpstr>Trajectories in Separation Region</vt:lpstr>
      <vt:lpstr>Left Linac-Chicane Interface</vt:lpstr>
      <vt:lpstr>Design Parameters for RF Dipole Deflector</vt:lpstr>
      <vt:lpstr>Chicanes</vt:lpstr>
      <vt:lpstr>Chicanes</vt:lpstr>
      <vt:lpstr>Chicane Geometry</vt:lpstr>
      <vt:lpstr>Chicane Layout</vt:lpstr>
      <vt:lpstr>Chicane Optimization</vt:lpstr>
      <vt:lpstr>Interaction Regions (IR) and Interaction Points (IP)</vt:lpstr>
      <vt:lpstr>Interaction Region</vt:lpstr>
      <vt:lpstr>Additional Interaction Regions</vt:lpstr>
      <vt:lpstr>Interaction Region Matching</vt:lpstr>
      <vt:lpstr>Luminosity Estimate</vt:lpstr>
      <vt:lpstr>Energy Spread</vt:lpstr>
      <vt:lpstr>Energy Spread (cont.)</vt:lpstr>
      <vt:lpstr>Emittance Growth</vt:lpstr>
      <vt:lpstr>Curly H</vt:lpstr>
      <vt:lpstr>Emittance Growth</vt:lpstr>
      <vt:lpstr>Emittance and Energy Spread Evolution</vt:lpstr>
      <vt:lpstr>Evolution of Energy Spread and Emittance</vt:lpstr>
      <vt:lpstr>Luminosity per Ghost Bunch Crossing</vt:lpstr>
      <vt:lpstr>Bunch Frequency and Current for 1034 cm-2s-1 in one IR </vt:lpstr>
      <vt:lpstr>Synchrotron Radiation Loss – Arcs and Chicanes</vt:lpstr>
      <vt:lpstr>Linac RF Requirements</vt:lpstr>
      <vt:lpstr>Damping Ring RF Requirements</vt:lpstr>
      <vt:lpstr>Cryogenics</vt:lpstr>
      <vt:lpstr>Total Power for RF</vt:lpstr>
      <vt:lpstr>Luminosity per IP – Power Relationship</vt:lpstr>
      <vt:lpstr>Four IPs – Unique Feature of Ghost Collider</vt:lpstr>
      <vt:lpstr>Conclusions</vt:lpstr>
      <vt:lpstr>Thank you for your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HH500 – a 250 GeV, 1036cm-2s-1 Collider</dc:title>
  <dc:creator>Andrew Hutton</dc:creator>
  <cp:lastModifiedBy>Andrew Hutton</cp:lastModifiedBy>
  <cp:revision>513</cp:revision>
  <dcterms:created xsi:type="dcterms:W3CDTF">2021-12-17T15:37:49Z</dcterms:created>
  <dcterms:modified xsi:type="dcterms:W3CDTF">2025-06-05T15:12:38Z</dcterms:modified>
</cp:coreProperties>
</file>