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74" r:id="rId1"/>
  </p:sldMasterIdLst>
  <p:notesMasterIdLst>
    <p:notesMasterId r:id="rId5"/>
  </p:notesMasterIdLst>
  <p:handoutMasterIdLst>
    <p:handoutMasterId r:id="rId6"/>
  </p:handoutMasterIdLst>
  <p:sldIdLst>
    <p:sldId id="838" r:id="rId2"/>
    <p:sldId id="845" r:id="rId3"/>
    <p:sldId id="846" r:id="rId4"/>
  </p:sldIdLst>
  <p:sldSz cx="12192000" cy="6858000"/>
  <p:notesSz cx="6858000" cy="9144000"/>
  <p:embeddedFontLst>
    <p:embeddedFont>
      <p:font typeface="Cambria" panose="02040503050406030204" pitchFamily="18" charset="0"/>
      <p:regular r:id="rId7"/>
      <p:bold r:id="rId8"/>
      <p:italic r:id="rId9"/>
      <p:boldItalic r:id="rId10"/>
    </p:embeddedFont>
    <p:embeddedFont>
      <p:font typeface="LM Mono Prop Light 10" panose="00000500000000000000" charset="0"/>
      <p:regular r:id="rId11"/>
      <p:bold r:id="rId12"/>
      <p:italic r:id="rId13"/>
      <p:boldItalic r:id="rId1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0D0D"/>
    <a:srgbClr val="0033A0"/>
    <a:srgbClr val="00A0FF"/>
    <a:srgbClr val="E0823C"/>
    <a:srgbClr val="F9F9F9"/>
    <a:srgbClr val="FF7C80"/>
    <a:srgbClr val="3ADAD6"/>
    <a:srgbClr val="1FA5A2"/>
    <a:srgbClr val="53DFDC"/>
    <a:srgbClr val="6CE4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85" autoAdjust="0"/>
    <p:restoredTop sz="87841" autoAdjust="0"/>
  </p:normalViewPr>
  <p:slideViewPr>
    <p:cSldViewPr snapToGrid="0">
      <p:cViewPr varScale="1">
        <p:scale>
          <a:sx n="112" d="100"/>
          <a:sy n="112" d="100"/>
        </p:scale>
        <p:origin x="732" y="78"/>
      </p:cViewPr>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4176"/>
    </p:cViewPr>
  </p:sorter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font" Target="fonts/font5.fntdata"/><Relationship Id="rId5" Type="http://schemas.openxmlformats.org/officeDocument/2006/relationships/notesMaster" Target="notesMasters/notesMaster1.xml"/><Relationship Id="rId15" Type="http://schemas.openxmlformats.org/officeDocument/2006/relationships/presProps" Target="presProps.xml"/><Relationship Id="rId10"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font" Target="fonts/font8.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4D3D9F-8193-4348-949B-D3A346793B04}" type="datetimeFigureOut">
              <a:rPr lang="en-GB" smtClean="0"/>
              <a:t>11/04/2025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9971FF-0B09-454A-AC45-32FE3C189736}" type="slidenum">
              <a:rPr lang="en-GB" smtClean="0"/>
              <a:t>‹#›</a:t>
            </a:fld>
            <a:endParaRPr lang="en-GB"/>
          </a:p>
        </p:txBody>
      </p:sp>
    </p:spTree>
    <p:extLst>
      <p:ext uri="{BB962C8B-B14F-4D97-AF65-F5344CB8AC3E}">
        <p14:creationId xmlns:p14="http://schemas.microsoft.com/office/powerpoint/2010/main" val="17419068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54F98A-BC21-4860-8C2F-7D3D5A40B499}" type="datetimeFigureOut">
              <a:rPr lang="en-GB" smtClean="0"/>
              <a:t>11/04/2025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92E4C9-9FE8-474B-A0AC-9FAE26D14A86}" type="slidenum">
              <a:rPr lang="en-GB" smtClean="0"/>
              <a:t>‹#›</a:t>
            </a:fld>
            <a:endParaRPr lang="en-GB"/>
          </a:p>
        </p:txBody>
      </p:sp>
    </p:spTree>
    <p:extLst>
      <p:ext uri="{BB962C8B-B14F-4D97-AF65-F5344CB8AC3E}">
        <p14:creationId xmlns:p14="http://schemas.microsoft.com/office/powerpoint/2010/main" val="405403789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5692E4C9-9FE8-474B-A0AC-9FAE26D14A86}" type="slidenum">
              <a:rPr lang="en-GB" smtClean="0"/>
              <a:t>1</a:t>
            </a:fld>
            <a:endParaRPr lang="en-GB"/>
          </a:p>
        </p:txBody>
      </p:sp>
    </p:spTree>
    <p:extLst>
      <p:ext uri="{BB962C8B-B14F-4D97-AF65-F5344CB8AC3E}">
        <p14:creationId xmlns:p14="http://schemas.microsoft.com/office/powerpoint/2010/main" val="2827712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EE8684-9A65-D68B-E6B7-C5716E5683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1D3A271-B8E1-7E7F-95FF-343EB54136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BF19B70-E552-62FF-60FA-696FD5DC98C3}"/>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5FE1C947-E7D4-64BA-B114-81482800889B}"/>
              </a:ext>
            </a:extLst>
          </p:cNvPr>
          <p:cNvSpPr>
            <a:spLocks noGrp="1"/>
          </p:cNvSpPr>
          <p:nvPr>
            <p:ph type="sldNum" sz="quarter" idx="10"/>
          </p:nvPr>
        </p:nvSpPr>
        <p:spPr/>
        <p:txBody>
          <a:bodyPr/>
          <a:lstStyle/>
          <a:p>
            <a:fld id="{5692E4C9-9FE8-474B-A0AC-9FAE26D14A86}" type="slidenum">
              <a:rPr lang="en-GB" smtClean="0"/>
              <a:t>2</a:t>
            </a:fld>
            <a:endParaRPr lang="en-GB"/>
          </a:p>
        </p:txBody>
      </p:sp>
    </p:spTree>
    <p:extLst>
      <p:ext uri="{BB962C8B-B14F-4D97-AF65-F5344CB8AC3E}">
        <p14:creationId xmlns:p14="http://schemas.microsoft.com/office/powerpoint/2010/main" val="7362829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A73970-6668-A1AC-D315-B2F5C26169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7BA5DA-C885-01CD-F44D-34DEC266D1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94E6FC-C637-06DE-30A8-24C6BE8A0D0E}"/>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B2CA298C-84E6-A28A-CACF-CC3B87C4D790}"/>
              </a:ext>
            </a:extLst>
          </p:cNvPr>
          <p:cNvSpPr>
            <a:spLocks noGrp="1"/>
          </p:cNvSpPr>
          <p:nvPr>
            <p:ph type="sldNum" sz="quarter" idx="10"/>
          </p:nvPr>
        </p:nvSpPr>
        <p:spPr/>
        <p:txBody>
          <a:bodyPr/>
          <a:lstStyle/>
          <a:p>
            <a:fld id="{5692E4C9-9FE8-474B-A0AC-9FAE26D14A86}" type="slidenum">
              <a:rPr lang="en-GB" smtClean="0"/>
              <a:t>3</a:t>
            </a:fld>
            <a:endParaRPr lang="en-GB"/>
          </a:p>
        </p:txBody>
      </p:sp>
    </p:spTree>
    <p:extLst>
      <p:ext uri="{BB962C8B-B14F-4D97-AF65-F5344CB8AC3E}">
        <p14:creationId xmlns:p14="http://schemas.microsoft.com/office/powerpoint/2010/main" val="112831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736875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1" y="1124747"/>
            <a:ext cx="10969139" cy="4868283"/>
          </a:xfrm>
        </p:spPr>
        <p:txBody>
          <a:bodyPr/>
          <a:lstStyle>
            <a:lvl1pPr>
              <a:defRPr>
                <a:latin typeface="LM Mono Prop Light 10" panose="00000500000000000000" pitchFamily="50" charset="0"/>
              </a:defRPr>
            </a:lvl1pPr>
            <a:lvl2pPr>
              <a:defRPr>
                <a:latin typeface="LM Mono Prop Light 10" panose="00000500000000000000" pitchFamily="50" charset="0"/>
              </a:defRPr>
            </a:lvl2pPr>
            <a:lvl3pPr>
              <a:defRPr>
                <a:latin typeface="LM Mono Prop Light 10" panose="00000500000000000000" pitchFamily="50" charset="0"/>
              </a:defRPr>
            </a:lvl3pPr>
            <a:lvl4pPr>
              <a:defRPr>
                <a:latin typeface="LM Mono Prop Light 10" panose="00000500000000000000" pitchFamily="50" charset="0"/>
              </a:defRPr>
            </a:lvl4pPr>
            <a:lvl5pPr>
              <a:defRPr>
                <a:latin typeface="LM Mono Prop Light 10" panose="00000500000000000000" pitchFamily="50" charset="0"/>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Rectangle 3"/>
          <p:cNvSpPr/>
          <p:nvPr userDrawn="1"/>
        </p:nvSpPr>
        <p:spPr>
          <a:xfrm>
            <a:off x="0" y="6261808"/>
            <a:ext cx="12192000" cy="596192"/>
          </a:xfrm>
          <a:prstGeom prst="rect">
            <a:avLst/>
          </a:prstGeom>
          <a:solidFill>
            <a:srgbClr val="0033A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38A2DA67-0BE0-40C1-B9B0-40101C47F11B}" type="slidenum">
              <a:rPr lang="en-GB" sz="1200" b="1" smtClean="0">
                <a:solidFill>
                  <a:schemeClr val="bg1"/>
                </a:solidFill>
                <a:latin typeface="LM Mono Prop Light 10" panose="00000500000000000000" pitchFamily="50" charset="0"/>
                <a:ea typeface="Cambria" panose="02040503050406030204" pitchFamily="18" charset="0"/>
              </a:rPr>
              <a:t>‹#›</a:t>
            </a:fld>
            <a:endParaRPr lang="en-GB" sz="1200" b="1" dirty="0">
              <a:solidFill>
                <a:schemeClr val="bg1"/>
              </a:solidFill>
              <a:latin typeface="LM Mono Prop Light 10" panose="00000500000000000000" pitchFamily="50" charset="0"/>
              <a:ea typeface="Cambria" panose="02040503050406030204" pitchFamily="18" charset="0"/>
            </a:endParaRPr>
          </a:p>
        </p:txBody>
      </p:sp>
      <p:sp>
        <p:nvSpPr>
          <p:cNvPr id="12" name="TextBox 11"/>
          <p:cNvSpPr txBox="1"/>
          <p:nvPr userDrawn="1"/>
        </p:nvSpPr>
        <p:spPr>
          <a:xfrm>
            <a:off x="176923" y="6334048"/>
            <a:ext cx="2179865" cy="461665"/>
          </a:xfrm>
          <a:prstGeom prst="rect">
            <a:avLst/>
          </a:prstGeom>
          <a:noFill/>
        </p:spPr>
        <p:txBody>
          <a:bodyPr wrap="square" rtlCol="0">
            <a:spAutoFit/>
          </a:bodyPr>
          <a:lstStyle/>
          <a:p>
            <a:r>
              <a:rPr lang="en-GB" sz="1200" dirty="0">
                <a:solidFill>
                  <a:schemeClr val="bg1"/>
                </a:solidFill>
                <a:latin typeface="LM Mono Prop Light 10" panose="00000500000000000000" pitchFamily="50" charset="0"/>
              </a:rPr>
              <a:t>Jose Ferradas Troitino</a:t>
            </a:r>
          </a:p>
          <a:p>
            <a:endParaRPr lang="en-GB" sz="1200" dirty="0">
              <a:solidFill>
                <a:schemeClr val="bg1"/>
              </a:solidFill>
              <a:latin typeface="LM Mono Prop Light 10" panose="00000500000000000000" pitchFamily="50" charset="0"/>
            </a:endParaRPr>
          </a:p>
        </p:txBody>
      </p:sp>
      <p:sp>
        <p:nvSpPr>
          <p:cNvPr id="11" name="Title 1"/>
          <p:cNvSpPr txBox="1">
            <a:spLocks/>
          </p:cNvSpPr>
          <p:nvPr userDrawn="1"/>
        </p:nvSpPr>
        <p:spPr>
          <a:xfrm>
            <a:off x="1860176" y="3162442"/>
            <a:ext cx="11021312" cy="792892"/>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endParaRPr lang="en-GB" sz="3200" dirty="0">
              <a:latin typeface="Cambria" panose="02040503050406030204" pitchFamily="18" charset="0"/>
            </a:endParaRPr>
          </a:p>
        </p:txBody>
      </p:sp>
      <p:sp>
        <p:nvSpPr>
          <p:cNvPr id="6" name="Title 5"/>
          <p:cNvSpPr>
            <a:spLocks noGrp="1"/>
          </p:cNvSpPr>
          <p:nvPr>
            <p:ph type="title" hasCustomPrompt="1"/>
          </p:nvPr>
        </p:nvSpPr>
        <p:spPr>
          <a:xfrm>
            <a:off x="352427" y="144997"/>
            <a:ext cx="10969139" cy="940443"/>
          </a:xfrm>
        </p:spPr>
        <p:txBody>
          <a:bodyPr>
            <a:normAutofit/>
          </a:bodyPr>
          <a:lstStyle>
            <a:lvl1pPr marL="0" marR="0" indent="0" algn="l" defTabSz="914400" rtl="0" eaLnBrk="1" fontAlgn="auto" latinLnBrk="0" hangingPunct="1">
              <a:lnSpc>
                <a:spcPct val="100000"/>
              </a:lnSpc>
              <a:spcBef>
                <a:spcPct val="0"/>
              </a:spcBef>
              <a:spcAft>
                <a:spcPts val="0"/>
              </a:spcAft>
              <a:buClrTx/>
              <a:buSzTx/>
              <a:buFontTx/>
              <a:buNone/>
              <a:tabLst/>
              <a:defRPr sz="3600">
                <a:latin typeface="LM Mono Prop Light 10" panose="00000500000000000000" pitchFamily="50"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GB" sz="4800" dirty="0">
                <a:latin typeface="Cambria" panose="02040503050406030204" pitchFamily="18" charset="0"/>
              </a:rPr>
              <a:t>Title</a:t>
            </a:r>
            <a:endParaRPr lang="en-GB" dirty="0"/>
          </a:p>
        </p:txBody>
      </p:sp>
      <p:pic>
        <p:nvPicPr>
          <p:cNvPr id="7" name="Image 2" descr="LOGOfin.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976052" y="6332171"/>
            <a:ext cx="380736" cy="476398"/>
          </a:xfrm>
          <a:prstGeom prst="rect">
            <a:avLst/>
          </a:prstGeom>
        </p:spPr>
      </p:pic>
    </p:spTree>
    <p:extLst>
      <p:ext uri="{BB962C8B-B14F-4D97-AF65-F5344CB8AC3E}">
        <p14:creationId xmlns:p14="http://schemas.microsoft.com/office/powerpoint/2010/main" val="368449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1" y="1124747"/>
            <a:ext cx="4949951" cy="4868283"/>
          </a:xfrm>
        </p:spPr>
        <p:txBody>
          <a:bodyPr/>
          <a:lstStyle>
            <a:lvl1pPr>
              <a:defRPr>
                <a:latin typeface="LM Mono Prop Light 10" panose="00000500000000000000" pitchFamily="50" charset="0"/>
              </a:defRPr>
            </a:lvl1pPr>
            <a:lvl2pPr>
              <a:defRPr>
                <a:latin typeface="LM Mono Prop Light 10" panose="00000500000000000000" pitchFamily="50" charset="0"/>
              </a:defRPr>
            </a:lvl2pPr>
            <a:lvl3pPr>
              <a:defRPr>
                <a:latin typeface="LM Mono Prop Light 10" panose="00000500000000000000" pitchFamily="50" charset="0"/>
              </a:defRPr>
            </a:lvl3pPr>
            <a:lvl4pPr>
              <a:defRPr>
                <a:latin typeface="LM Mono Prop Light 10" panose="00000500000000000000" pitchFamily="50" charset="0"/>
              </a:defRPr>
            </a:lvl4pPr>
            <a:lvl5pPr>
              <a:defRPr>
                <a:latin typeface="LM Mono Prop Light 10" panose="00000500000000000000" pitchFamily="50" charset="0"/>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Rectangle 3"/>
          <p:cNvSpPr/>
          <p:nvPr userDrawn="1"/>
        </p:nvSpPr>
        <p:spPr>
          <a:xfrm>
            <a:off x="0" y="0"/>
            <a:ext cx="6028944" cy="6858000"/>
          </a:xfrm>
          <a:prstGeom prst="rect">
            <a:avLst/>
          </a:prstGeom>
          <a:solidFill>
            <a:srgbClr val="0033A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200" b="1" dirty="0">
              <a:solidFill>
                <a:schemeClr val="bg1"/>
              </a:solidFill>
              <a:latin typeface="LM Mono Prop Light 10" panose="00000500000000000000" pitchFamily="50" charset="0"/>
              <a:ea typeface="Cambria" panose="02040503050406030204" pitchFamily="18" charset="0"/>
            </a:endParaRPr>
          </a:p>
        </p:txBody>
      </p:sp>
      <p:sp>
        <p:nvSpPr>
          <p:cNvPr id="12" name="TextBox 11"/>
          <p:cNvSpPr txBox="1"/>
          <p:nvPr userDrawn="1"/>
        </p:nvSpPr>
        <p:spPr>
          <a:xfrm>
            <a:off x="176923" y="6334048"/>
            <a:ext cx="2179865" cy="461665"/>
          </a:xfrm>
          <a:prstGeom prst="rect">
            <a:avLst/>
          </a:prstGeom>
          <a:noFill/>
        </p:spPr>
        <p:txBody>
          <a:bodyPr wrap="square" rtlCol="0">
            <a:spAutoFit/>
          </a:bodyPr>
          <a:lstStyle/>
          <a:p>
            <a:r>
              <a:rPr lang="en-GB" sz="1200" dirty="0">
                <a:solidFill>
                  <a:schemeClr val="bg1"/>
                </a:solidFill>
                <a:latin typeface="LM Mono Prop Light 10" panose="00000500000000000000" pitchFamily="50" charset="0"/>
              </a:rPr>
              <a:t>Jose Ferradas Troitino</a:t>
            </a:r>
          </a:p>
          <a:p>
            <a:r>
              <a:rPr lang="en-US" sz="1200" baseline="0" dirty="0">
                <a:solidFill>
                  <a:schemeClr val="bg1"/>
                </a:solidFill>
                <a:latin typeface="LM Mono Prop Light 10" panose="00000500000000000000" pitchFamily="50" charset="0"/>
              </a:rPr>
              <a:t>October 2024</a:t>
            </a:r>
            <a:endParaRPr lang="en-GB" sz="1200" dirty="0">
              <a:solidFill>
                <a:schemeClr val="bg1"/>
              </a:solidFill>
              <a:latin typeface="LM Mono Prop Light 10" panose="00000500000000000000" pitchFamily="50" charset="0"/>
            </a:endParaRPr>
          </a:p>
        </p:txBody>
      </p:sp>
      <p:sp>
        <p:nvSpPr>
          <p:cNvPr id="11" name="Title 1"/>
          <p:cNvSpPr txBox="1">
            <a:spLocks/>
          </p:cNvSpPr>
          <p:nvPr userDrawn="1"/>
        </p:nvSpPr>
        <p:spPr>
          <a:xfrm>
            <a:off x="1860176" y="3162442"/>
            <a:ext cx="11021312" cy="792892"/>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endParaRPr lang="en-GB" sz="3200" dirty="0">
              <a:latin typeface="Cambria" panose="02040503050406030204" pitchFamily="18" charset="0"/>
            </a:endParaRPr>
          </a:p>
        </p:txBody>
      </p:sp>
      <p:sp>
        <p:nvSpPr>
          <p:cNvPr id="6" name="Title 5"/>
          <p:cNvSpPr>
            <a:spLocks noGrp="1"/>
          </p:cNvSpPr>
          <p:nvPr>
            <p:ph type="title" hasCustomPrompt="1"/>
          </p:nvPr>
        </p:nvSpPr>
        <p:spPr>
          <a:xfrm>
            <a:off x="352427" y="144997"/>
            <a:ext cx="10969139" cy="940443"/>
          </a:xfrm>
        </p:spPr>
        <p:txBody>
          <a:bodyPr>
            <a:normAutofit/>
          </a:bodyPr>
          <a:lstStyle>
            <a:lvl1pPr marL="0" marR="0" indent="0" algn="l" defTabSz="914400" rtl="0" eaLnBrk="1" fontAlgn="auto" latinLnBrk="0" hangingPunct="1">
              <a:lnSpc>
                <a:spcPct val="100000"/>
              </a:lnSpc>
              <a:spcBef>
                <a:spcPct val="0"/>
              </a:spcBef>
              <a:spcAft>
                <a:spcPts val="0"/>
              </a:spcAft>
              <a:buClrTx/>
              <a:buSzTx/>
              <a:buFontTx/>
              <a:buNone/>
              <a:tabLst/>
              <a:defRPr sz="3600">
                <a:latin typeface="LM Mono Prop Light 10" panose="00000500000000000000" pitchFamily="50"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GB" sz="4800" dirty="0">
                <a:latin typeface="Cambria" panose="02040503050406030204" pitchFamily="18" charset="0"/>
              </a:rPr>
              <a:t>Title</a:t>
            </a:r>
            <a:endParaRPr lang="en-GB" dirty="0"/>
          </a:p>
        </p:txBody>
      </p:sp>
    </p:spTree>
    <p:extLst>
      <p:ext uri="{BB962C8B-B14F-4D97-AF65-F5344CB8AC3E}">
        <p14:creationId xmlns:p14="http://schemas.microsoft.com/office/powerpoint/2010/main" val="3965379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75733" y="2515821"/>
            <a:ext cx="11021312"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dirty="0"/>
              <a:t>Click to edit Master title style</a:t>
            </a:r>
          </a:p>
        </p:txBody>
      </p:sp>
      <p:sp>
        <p:nvSpPr>
          <p:cNvPr id="3" name="Espace réservé du texte 2"/>
          <p:cNvSpPr>
            <a:spLocks noGrp="1"/>
          </p:cNvSpPr>
          <p:nvPr>
            <p:ph type="body" idx="1"/>
          </p:nvPr>
        </p:nvSpPr>
        <p:spPr>
          <a:xfrm>
            <a:off x="575733" y="1329869"/>
            <a:ext cx="88392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5" name="Footer Placeholder 4"/>
          <p:cNvSpPr txBox="1">
            <a:spLocks/>
          </p:cNvSpPr>
          <p:nvPr userDrawn="1"/>
        </p:nvSpPr>
        <p:spPr>
          <a:xfrm rot="16200000">
            <a:off x="-2314536" y="3081686"/>
            <a:ext cx="5178351"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aseline="0" dirty="0"/>
              <a:t>FTEC Follow-Up Meeting</a:t>
            </a:r>
            <a:endParaRPr lang="en-US" dirty="0"/>
          </a:p>
        </p:txBody>
      </p:sp>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r="57393"/>
          <a:stretch/>
        </p:blipFill>
        <p:spPr>
          <a:xfrm>
            <a:off x="0" y="6104461"/>
            <a:ext cx="752475" cy="753539"/>
          </a:xfrm>
          <a:prstGeom prst="rect">
            <a:avLst/>
          </a:prstGeom>
        </p:spPr>
      </p:pic>
    </p:spTree>
    <p:extLst>
      <p:ext uri="{BB962C8B-B14F-4D97-AF65-F5344CB8AC3E}">
        <p14:creationId xmlns:p14="http://schemas.microsoft.com/office/powerpoint/2010/main" val="4170195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75733" y="2515821"/>
            <a:ext cx="11021312"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dirty="0"/>
              <a:t>Click to edit Master title style</a:t>
            </a:r>
          </a:p>
        </p:txBody>
      </p:sp>
      <p:sp>
        <p:nvSpPr>
          <p:cNvPr id="3" name="Espace réservé du texte 2"/>
          <p:cNvSpPr>
            <a:spLocks noGrp="1"/>
          </p:cNvSpPr>
          <p:nvPr>
            <p:ph type="body" idx="1"/>
          </p:nvPr>
        </p:nvSpPr>
        <p:spPr>
          <a:xfrm>
            <a:off x="575733" y="1329869"/>
            <a:ext cx="88392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8" name="Rectangle 7"/>
          <p:cNvSpPr/>
          <p:nvPr userDrawn="1"/>
        </p:nvSpPr>
        <p:spPr>
          <a:xfrm>
            <a:off x="0" y="6261808"/>
            <a:ext cx="12192000" cy="596192"/>
          </a:xfrm>
          <a:prstGeom prst="rect">
            <a:avLst/>
          </a:prstGeom>
          <a:solidFill>
            <a:srgbClr val="0033A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5" name="Image 2" descr="LOGOfin.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94997" y="6321705"/>
            <a:ext cx="380736" cy="476398"/>
          </a:xfrm>
          <a:prstGeom prst="rect">
            <a:avLst/>
          </a:prstGeom>
        </p:spPr>
      </p:pic>
    </p:spTree>
    <p:extLst>
      <p:ext uri="{BB962C8B-B14F-4D97-AF65-F5344CB8AC3E}">
        <p14:creationId xmlns:p14="http://schemas.microsoft.com/office/powerpoint/2010/main" val="20473889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0033A0"/>
        </a:solidFill>
        <a:effectLst/>
      </p:bgPr>
    </p:bg>
    <p:spTree>
      <p:nvGrpSpPr>
        <p:cNvPr id="1" name=""/>
        <p:cNvGrpSpPr/>
        <p:nvPr/>
      </p:nvGrpSpPr>
      <p:grpSpPr>
        <a:xfrm>
          <a:off x="0" y="0"/>
          <a:ext cx="0" cy="0"/>
          <a:chOff x="0" y="0"/>
          <a:chExt cx="0" cy="0"/>
        </a:xfrm>
      </p:grpSpPr>
      <p:sp>
        <p:nvSpPr>
          <p:cNvPr id="7" name="Title 1"/>
          <p:cNvSpPr txBox="1">
            <a:spLocks/>
          </p:cNvSpPr>
          <p:nvPr userDrawn="1"/>
        </p:nvSpPr>
        <p:spPr>
          <a:xfrm>
            <a:off x="449334" y="3380013"/>
            <a:ext cx="11021312" cy="1826363"/>
          </a:xfrm>
          <a:prstGeom prst="rect">
            <a:avLst/>
          </a:prstGeom>
        </p:spPr>
        <p:txBody>
          <a:bodyPr vert="horz" lIns="45720" tIns="0" rIns="45720" bIns="0" anchor="t">
            <a:normAutofit fontScale="92500" lnSpcReduction="10000"/>
          </a:bodyPr>
          <a:lstStyle>
            <a:lvl1pPr algn="l" rtl="0" eaLnBrk="1" latinLnBrk="0" hangingPunct="1">
              <a:spcBef>
                <a:spcPct val="0"/>
              </a:spcBef>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lang="en-GB" sz="3600" dirty="0">
                <a:solidFill>
                  <a:schemeClr val="tx1"/>
                </a:solidFill>
                <a:latin typeface="Cambria" panose="02040503050406030204" pitchFamily="18" charset="0"/>
              </a:rPr>
              <a:t>Effects of the Initial Axial Strain State on the Response to Transverse Stress of High-Performance RRP Nb</a:t>
            </a:r>
            <a:r>
              <a:rPr lang="en-GB" sz="3600" baseline="-25000" dirty="0">
                <a:solidFill>
                  <a:schemeClr val="tx1"/>
                </a:solidFill>
                <a:latin typeface="Cambria" panose="02040503050406030204" pitchFamily="18" charset="0"/>
              </a:rPr>
              <a:t>3</a:t>
            </a:r>
            <a:r>
              <a:rPr lang="en-GB" sz="3600" dirty="0">
                <a:solidFill>
                  <a:schemeClr val="tx1"/>
                </a:solidFill>
                <a:latin typeface="Cambria" panose="02040503050406030204" pitchFamily="18" charset="0"/>
              </a:rPr>
              <a:t>Sn Wires</a:t>
            </a:r>
          </a:p>
          <a:p>
            <a:br>
              <a:rPr lang="en-GB" sz="3200" dirty="0">
                <a:solidFill>
                  <a:schemeClr val="tx1"/>
                </a:solidFill>
                <a:latin typeface="Cambria" panose="02040503050406030204" pitchFamily="18" charset="0"/>
              </a:rPr>
            </a:br>
            <a:r>
              <a:rPr lang="en-GB" sz="3200" b="0" dirty="0">
                <a:solidFill>
                  <a:schemeClr val="tx1"/>
                </a:solidFill>
                <a:latin typeface="Cambria" panose="02040503050406030204" pitchFamily="18" charset="0"/>
              </a:rPr>
              <a:t>ASC BEST STUDENT PAPER CONTEST</a:t>
            </a:r>
          </a:p>
        </p:txBody>
      </p:sp>
      <p:sp>
        <p:nvSpPr>
          <p:cNvPr id="8" name="TextBox 7"/>
          <p:cNvSpPr txBox="1"/>
          <p:nvPr userDrawn="1"/>
        </p:nvSpPr>
        <p:spPr>
          <a:xfrm>
            <a:off x="449334" y="5374325"/>
            <a:ext cx="7706491" cy="584775"/>
          </a:xfrm>
          <a:prstGeom prst="rect">
            <a:avLst/>
          </a:prstGeom>
          <a:noFill/>
        </p:spPr>
        <p:txBody>
          <a:bodyPr wrap="square" rtlCol="0">
            <a:spAutoFit/>
          </a:bodyPr>
          <a:lstStyle/>
          <a:p>
            <a:r>
              <a:rPr lang="en-GB" sz="1600" dirty="0">
                <a:solidFill>
                  <a:schemeClr val="tx1"/>
                </a:solidFill>
                <a:latin typeface="Cambria" panose="02040503050406030204" pitchFamily="18" charset="0"/>
              </a:rPr>
              <a:t>Jose Ferradas Troitino</a:t>
            </a:r>
          </a:p>
          <a:p>
            <a:r>
              <a:rPr lang="en-GB" sz="1600" i="1" dirty="0">
                <a:solidFill>
                  <a:schemeClr val="tx1"/>
                </a:solidFill>
                <a:latin typeface="Cambria" panose="02040503050406030204" pitchFamily="18" charset="0"/>
              </a:rPr>
              <a:t>PhD. Student</a:t>
            </a:r>
            <a:r>
              <a:rPr lang="en-GB" sz="1600" i="1" baseline="0" dirty="0">
                <a:solidFill>
                  <a:schemeClr val="tx1"/>
                </a:solidFill>
                <a:latin typeface="Cambria" panose="02040503050406030204" pitchFamily="18" charset="0"/>
              </a:rPr>
              <a:t> at University of Geneva: Group of Applied Superconductivity, and CERN</a:t>
            </a:r>
          </a:p>
        </p:txBody>
      </p:sp>
      <p:sp>
        <p:nvSpPr>
          <p:cNvPr id="9" name="TextBox 8"/>
          <p:cNvSpPr txBox="1"/>
          <p:nvPr userDrawn="1"/>
        </p:nvSpPr>
        <p:spPr>
          <a:xfrm>
            <a:off x="449333" y="5962243"/>
            <a:ext cx="7706491" cy="338554"/>
          </a:xfrm>
          <a:prstGeom prst="rect">
            <a:avLst/>
          </a:prstGeom>
          <a:noFill/>
        </p:spPr>
        <p:txBody>
          <a:bodyPr wrap="square" rtlCol="0">
            <a:spAutoFit/>
          </a:bodyPr>
          <a:lstStyle/>
          <a:p>
            <a:r>
              <a:rPr lang="en-US" sz="1600" i="1" baseline="0" dirty="0">
                <a:solidFill>
                  <a:schemeClr val="tx1"/>
                </a:solidFill>
                <a:latin typeface="Cambria" panose="02040503050406030204" pitchFamily="18" charset="0"/>
              </a:rPr>
              <a:t>26</a:t>
            </a:r>
            <a:r>
              <a:rPr lang="en-US" sz="1600" i="1" baseline="30000" dirty="0">
                <a:solidFill>
                  <a:schemeClr val="tx1"/>
                </a:solidFill>
                <a:latin typeface="Cambria" panose="02040503050406030204" pitchFamily="18" charset="0"/>
              </a:rPr>
              <a:t>th</a:t>
            </a:r>
            <a:r>
              <a:rPr lang="en-US" sz="1600" i="1" baseline="0" dirty="0">
                <a:solidFill>
                  <a:schemeClr val="tx1"/>
                </a:solidFill>
                <a:latin typeface="Cambria" panose="02040503050406030204" pitchFamily="18" charset="0"/>
              </a:rPr>
              <a:t> October 2020</a:t>
            </a:r>
            <a:endParaRPr lang="en-GB" sz="1600" i="1" baseline="0" dirty="0">
              <a:solidFill>
                <a:schemeClr val="tx1"/>
              </a:solidFill>
              <a:latin typeface="Cambria" panose="02040503050406030204" pitchFamily="18" charset="0"/>
            </a:endParaRPr>
          </a:p>
        </p:txBody>
      </p:sp>
      <p:grpSp>
        <p:nvGrpSpPr>
          <p:cNvPr id="13" name="Group 12"/>
          <p:cNvGrpSpPr/>
          <p:nvPr userDrawn="1"/>
        </p:nvGrpSpPr>
        <p:grpSpPr>
          <a:xfrm>
            <a:off x="5882548" y="731801"/>
            <a:ext cx="2478844" cy="1800000"/>
            <a:chOff x="5816645" y="541817"/>
            <a:chExt cx="2478844" cy="1800000"/>
          </a:xfrm>
        </p:grpSpPr>
        <p:sp>
          <p:nvSpPr>
            <p:cNvPr id="10" name="Round Diagonal Corner Rectangle 9"/>
            <p:cNvSpPr>
              <a:spLocks noChangeAspect="1"/>
            </p:cNvSpPr>
            <p:nvPr userDrawn="1"/>
          </p:nvSpPr>
          <p:spPr>
            <a:xfrm>
              <a:off x="5882154" y="541817"/>
              <a:ext cx="2347826" cy="1800000"/>
            </a:xfrm>
            <a:prstGeom prst="round2Diag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816645" y="721817"/>
              <a:ext cx="2478844" cy="1440000"/>
            </a:xfrm>
            <a:prstGeom prst="rect">
              <a:avLst/>
            </a:prstGeom>
          </p:spPr>
        </p:pic>
      </p:grpSp>
      <p:pic>
        <p:nvPicPr>
          <p:cNvPr id="12" name="Image 2" descr="LOGOfin.eps"/>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03230" y="731801"/>
            <a:ext cx="1438555" cy="1800000"/>
          </a:xfrm>
          <a:prstGeom prst="rect">
            <a:avLst/>
          </a:prstGeom>
        </p:spPr>
      </p:pic>
    </p:spTree>
    <p:extLst>
      <p:ext uri="{BB962C8B-B14F-4D97-AF65-F5344CB8AC3E}">
        <p14:creationId xmlns:p14="http://schemas.microsoft.com/office/powerpoint/2010/main" val="3747722450"/>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1" y="233495"/>
            <a:ext cx="10969139"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609601" y="1325609"/>
            <a:ext cx="10969139"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5" name="Slide Number Placeholder 5"/>
          <p:cNvSpPr>
            <a:spLocks noGrp="1"/>
          </p:cNvSpPr>
          <p:nvPr>
            <p:ph type="sldNum" sz="quarter" idx="4"/>
          </p:nvPr>
        </p:nvSpPr>
        <p:spPr>
          <a:xfrm>
            <a:off x="10896533" y="6356350"/>
            <a:ext cx="685867" cy="385018"/>
          </a:xfrm>
          <a:prstGeom prst="rect">
            <a:avLst/>
          </a:prstGeom>
        </p:spPr>
        <p:txBody>
          <a:bodyPr/>
          <a:lstStyle/>
          <a:p>
            <a:fld id="{91FE0CF9-301C-4DC2-9DD4-D8FCF2197C95}" type="slidenum">
              <a:rPr lang="en-GB">
                <a:solidFill>
                  <a:srgbClr val="0C377B"/>
                </a:solidFill>
              </a:rPr>
              <a:pPr/>
              <a:t>‹#›</a:t>
            </a:fld>
            <a:endParaRPr lang="en-GB" dirty="0">
              <a:solidFill>
                <a:srgbClr val="0C377B"/>
              </a:solidFill>
            </a:endParaRPr>
          </a:p>
        </p:txBody>
      </p:sp>
    </p:spTree>
    <p:extLst>
      <p:ext uri="{BB962C8B-B14F-4D97-AF65-F5344CB8AC3E}">
        <p14:creationId xmlns:p14="http://schemas.microsoft.com/office/powerpoint/2010/main" val="3314313003"/>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89" r:id="rId3"/>
    <p:sldLayoutId id="2147483678" r:id="rId4"/>
    <p:sldLayoutId id="2147483688" r:id="rId5"/>
    <p:sldLayoutId id="2147483687" r:id="rId6"/>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64" indent="-457189"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33" indent="-457189"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681" indent="-342891"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281" indent="-342891"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51" indent="-342891"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189" algn="l" rtl="0" eaLnBrk="1" latinLnBrk="0" hangingPunct="1">
        <a:defRPr kumimoji="0" kern="1200">
          <a:solidFill>
            <a:schemeClr val="tx1"/>
          </a:solidFill>
          <a:latin typeface="+mn-lt"/>
          <a:ea typeface="+mn-ea"/>
          <a:cs typeface="+mn-cs"/>
        </a:defRPr>
      </a:lvl2pPr>
      <a:lvl3pPr marL="914377" algn="l" rtl="0" eaLnBrk="1" latinLnBrk="0" hangingPunct="1">
        <a:defRPr kumimoji="0" kern="1200">
          <a:solidFill>
            <a:schemeClr val="tx1"/>
          </a:solidFill>
          <a:latin typeface="+mn-lt"/>
          <a:ea typeface="+mn-ea"/>
          <a:cs typeface="+mn-cs"/>
        </a:defRPr>
      </a:lvl3pPr>
      <a:lvl4pPr marL="1371566" algn="l" rtl="0" eaLnBrk="1" latinLnBrk="0" hangingPunct="1">
        <a:defRPr kumimoji="0" kern="1200">
          <a:solidFill>
            <a:schemeClr val="tx1"/>
          </a:solidFill>
          <a:latin typeface="+mn-lt"/>
          <a:ea typeface="+mn-ea"/>
          <a:cs typeface="+mn-cs"/>
        </a:defRPr>
      </a:lvl4pPr>
      <a:lvl5pPr marL="1828754" algn="l" rtl="0" eaLnBrk="1" latinLnBrk="0" hangingPunct="1">
        <a:defRPr kumimoji="0" kern="1200">
          <a:solidFill>
            <a:schemeClr val="tx1"/>
          </a:solidFill>
          <a:latin typeface="+mn-lt"/>
          <a:ea typeface="+mn-ea"/>
          <a:cs typeface="+mn-cs"/>
        </a:defRPr>
      </a:lvl5pPr>
      <a:lvl6pPr marL="2285943" algn="l" rtl="0" eaLnBrk="1" latinLnBrk="0" hangingPunct="1">
        <a:defRPr kumimoji="0" kern="1200">
          <a:solidFill>
            <a:schemeClr val="tx1"/>
          </a:solidFill>
          <a:latin typeface="+mn-lt"/>
          <a:ea typeface="+mn-ea"/>
          <a:cs typeface="+mn-cs"/>
        </a:defRPr>
      </a:lvl6pPr>
      <a:lvl7pPr marL="2743131" algn="l" rtl="0" eaLnBrk="1" latinLnBrk="0" hangingPunct="1">
        <a:defRPr kumimoji="0" kern="1200">
          <a:solidFill>
            <a:schemeClr val="tx1"/>
          </a:solidFill>
          <a:latin typeface="+mn-lt"/>
          <a:ea typeface="+mn-ea"/>
          <a:cs typeface="+mn-cs"/>
        </a:defRPr>
      </a:lvl7pPr>
      <a:lvl8pPr marL="3200320" algn="l" rtl="0" eaLnBrk="1" latinLnBrk="0" hangingPunct="1">
        <a:defRPr kumimoji="0" kern="1200">
          <a:solidFill>
            <a:schemeClr val="tx1"/>
          </a:solidFill>
          <a:latin typeface="+mn-lt"/>
          <a:ea typeface="+mn-ea"/>
          <a:cs typeface="+mn-cs"/>
        </a:defRPr>
      </a:lvl8pPr>
      <a:lvl9pPr marL="3657509"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US" sz="2800" b="1" dirty="0"/>
              <a:t>Questions (to be filled </a:t>
            </a:r>
            <a:r>
              <a:rPr lang="en-US" sz="2800" b="1"/>
              <a:t>during meeting)</a:t>
            </a:r>
            <a:endParaRPr lang="en-US" sz="2800" b="1" dirty="0"/>
          </a:p>
        </p:txBody>
      </p:sp>
      <p:sp>
        <p:nvSpPr>
          <p:cNvPr id="4" name="Content Placeholder 2">
            <a:extLst>
              <a:ext uri="{FF2B5EF4-FFF2-40B4-BE49-F238E27FC236}">
                <a16:creationId xmlns:a16="http://schemas.microsoft.com/office/drawing/2014/main" id="{F16FCFD5-057F-1177-BABC-353372DFC0EE}"/>
              </a:ext>
            </a:extLst>
          </p:cNvPr>
          <p:cNvSpPr txBox="1">
            <a:spLocks/>
          </p:cNvSpPr>
          <p:nvPr/>
        </p:nvSpPr>
        <p:spPr>
          <a:xfrm>
            <a:off x="995604" y="881741"/>
            <a:ext cx="9328787" cy="4593092"/>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85750"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Magnet dimensions:</a:t>
            </a:r>
          </a:p>
          <a:p>
            <a:pPr marL="1190983" lvl="1"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(Herve) It would be nice to align with the available cradle sizes. In this way, we are ready whenever we decide to put a SS-vessel around. Two options:</a:t>
            </a:r>
          </a:p>
          <a:p>
            <a:pPr marL="1378431" lvl="2"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SS-shell OD = 495 mm</a:t>
            </a:r>
          </a:p>
          <a:p>
            <a:pPr marL="1378431" lvl="2"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SS-shell OD = 570 mm (dipole)</a:t>
            </a:r>
          </a:p>
          <a:p>
            <a:pPr marL="1190983" lvl="1"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(Herve) Considering a 10 mm thick shell, this gives:</a:t>
            </a:r>
          </a:p>
          <a:p>
            <a:pPr marL="1378431" lvl="2"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Magnet OD (Al-shell) = 475 mm</a:t>
            </a:r>
          </a:p>
          <a:p>
            <a:pPr marL="1378431" lvl="2"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Magnet OD (Al-shell) = 550 mm</a:t>
            </a:r>
          </a:p>
          <a:p>
            <a:pPr marL="1190983" lvl="1" indent="-285750" algn="just" defTabSz="257169">
              <a:buClrTx/>
              <a:buSzTx/>
              <a:buFont typeface="Wingdings" panose="05000000000000000000" pitchFamily="2" charset="2"/>
              <a:buChar char="§"/>
            </a:pPr>
            <a:r>
              <a:rPr lang="en-US" sz="1200" b="1" u="sng" dirty="0">
                <a:solidFill>
                  <a:srgbClr val="FF0000"/>
                </a:solidFill>
                <a:latin typeface="LM Mono Prop Light 10" panose="00000500000000000000" pitchFamily="50" charset="0"/>
              </a:rPr>
              <a:t>Action item: Shall we go for 550 mm OD?</a:t>
            </a:r>
          </a:p>
          <a:p>
            <a:pPr marL="1190983" lvl="1" indent="-285750" algn="just" defTabSz="257169">
              <a:buClrTx/>
              <a:buSzTx/>
              <a:buFont typeface="Wingdings" panose="05000000000000000000" pitchFamily="2" charset="2"/>
              <a:buChar char="§"/>
            </a:pPr>
            <a:r>
              <a:rPr lang="en-US" sz="1200" dirty="0">
                <a:solidFill>
                  <a:srgbClr val="0D0D0D"/>
                </a:solidFill>
                <a:latin typeface="LM Mono Prop Light 10" panose="00000500000000000000" pitchFamily="50" charset="0"/>
              </a:rPr>
              <a:t>(Herve) MQXFA physical length is 4.5 m (without endplates) and fits in CLUSTER-D</a:t>
            </a:r>
          </a:p>
          <a:p>
            <a:pPr marL="1190983" lvl="1" indent="-285750" algn="just" defTabSz="257169">
              <a:buClrTx/>
              <a:buSzTx/>
              <a:buFont typeface="Wingdings" panose="05000000000000000000" pitchFamily="2" charset="2"/>
              <a:buChar char="§"/>
            </a:pPr>
            <a:r>
              <a:rPr lang="en-US" sz="1200" b="1" u="sng" dirty="0">
                <a:solidFill>
                  <a:srgbClr val="FF0000"/>
                </a:solidFill>
                <a:latin typeface="LM Mono Prop Light 10" panose="00000500000000000000" pitchFamily="50" charset="0"/>
              </a:rPr>
              <a:t>Action item: Check drawings for MQXFA, the 5-m long block should be very similar</a:t>
            </a:r>
          </a:p>
          <a:p>
            <a:pPr marL="1190983" lvl="1" indent="-285750" algn="just" defTabSz="257169">
              <a:buClrTx/>
              <a:buSzTx/>
              <a:buFont typeface="Wingdings" panose="05000000000000000000" pitchFamily="2" charset="2"/>
              <a:buChar char="§"/>
            </a:pPr>
            <a:r>
              <a:rPr lang="en-US" sz="1200" dirty="0">
                <a:solidFill>
                  <a:srgbClr val="0D0D0D"/>
                </a:solidFill>
                <a:latin typeface="LM Mono Prop Light 10" panose="00000500000000000000" pitchFamily="50" charset="0"/>
              </a:rPr>
              <a:t>(Nico B) We have the integration of MQXFS in Cluster D.</a:t>
            </a:r>
          </a:p>
          <a:p>
            <a:pPr marL="1190983" lvl="1" indent="-285750" algn="just" defTabSz="257169">
              <a:buClrTx/>
              <a:buSzTx/>
              <a:buFont typeface="Wingdings" panose="05000000000000000000" pitchFamily="2" charset="2"/>
              <a:buChar char="§"/>
            </a:pPr>
            <a:r>
              <a:rPr lang="en-US" sz="1200" b="1" u="sng" dirty="0">
                <a:solidFill>
                  <a:srgbClr val="FF0000"/>
                </a:solidFill>
                <a:latin typeface="LM Mono Prop Light 10" panose="00000500000000000000" pitchFamily="50" charset="0"/>
              </a:rPr>
              <a:t>Action item:</a:t>
            </a:r>
            <a:r>
              <a:rPr lang="en-US" sz="1200" dirty="0">
                <a:solidFill>
                  <a:srgbClr val="0D0D0D"/>
                </a:solidFill>
                <a:latin typeface="LM Mono Prop Light 10" panose="00000500000000000000" pitchFamily="50" charset="0"/>
              </a:rPr>
              <a:t> </a:t>
            </a:r>
            <a:r>
              <a:rPr lang="en-US" sz="1200" b="1" u="sng" dirty="0">
                <a:solidFill>
                  <a:srgbClr val="FF0000"/>
                </a:solidFill>
                <a:latin typeface="LM Mono Prop Light 10" panose="00000500000000000000" pitchFamily="50" charset="0"/>
              </a:rPr>
              <a:t>We can use it and scale accordingly, to account for the space needed for leads / magnetic measurement shaft (in case it is there), </a:t>
            </a:r>
            <a:r>
              <a:rPr lang="en-US" sz="1200" b="1" u="sng" dirty="0" err="1">
                <a:solidFill>
                  <a:srgbClr val="FF0000"/>
                </a:solidFill>
                <a:latin typeface="LM Mono Prop Light 10" panose="00000500000000000000" pitchFamily="50" charset="0"/>
              </a:rPr>
              <a:t>etc</a:t>
            </a:r>
            <a:endParaRPr lang="en-US" sz="1200" b="1" u="sng" dirty="0">
              <a:solidFill>
                <a:srgbClr val="FF0000"/>
              </a:solidFill>
              <a:latin typeface="LM Mono Prop Light 10" panose="00000500000000000000" pitchFamily="50" charset="0"/>
            </a:endParaRPr>
          </a:p>
          <a:p>
            <a:pPr marL="1190983" lvl="1" indent="-285750" algn="just" defTabSz="257169">
              <a:buClrTx/>
              <a:buSzTx/>
              <a:buFont typeface="Wingdings" panose="05000000000000000000" pitchFamily="2" charset="2"/>
              <a:buChar char="§"/>
            </a:pPr>
            <a:endParaRPr lang="en-US" sz="12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Can we live without masters for long magnets?</a:t>
            </a:r>
          </a:p>
          <a:p>
            <a:pPr marL="1190983" lvl="1"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N. </a:t>
            </a:r>
            <a:r>
              <a:rPr lang="en-US" sz="1200" dirty="0" err="1">
                <a:solidFill>
                  <a:prstClr val="black">
                    <a:lumMod val="95000"/>
                    <a:lumOff val="5000"/>
                  </a:prstClr>
                </a:solidFill>
                <a:latin typeface="LM Mono Prop Light 10" panose="00000500000000000000" pitchFamily="50" charset="0"/>
              </a:rPr>
              <a:t>Bourcey</a:t>
            </a:r>
            <a:r>
              <a:rPr lang="en-US" sz="1200" dirty="0">
                <a:solidFill>
                  <a:prstClr val="black">
                    <a:lumMod val="95000"/>
                    <a:lumOff val="5000"/>
                  </a:prstClr>
                </a:solidFill>
                <a:latin typeface="LM Mono Prop Light 10" panose="00000500000000000000" pitchFamily="50" charset="0"/>
              </a:rPr>
              <a:t> – We can imagine a sort of master just around the bladder (a casing), which makes the job of master without including it in the mechanical structure. It would be enough to design the proper grooves in the pieces.</a:t>
            </a:r>
          </a:p>
          <a:p>
            <a:pPr marL="1190983" lvl="1" indent="-285750" algn="just" defTabSz="257169">
              <a:buClrTx/>
              <a:buSzTx/>
              <a:buFont typeface="Wingdings" panose="05000000000000000000" pitchFamily="2" charset="2"/>
              <a:buChar char="§"/>
            </a:pPr>
            <a:r>
              <a:rPr lang="en-US" sz="1200" b="1" u="sng" dirty="0">
                <a:solidFill>
                  <a:srgbClr val="FF0000"/>
                </a:solidFill>
                <a:latin typeface="LM Mono Prop Light 10" panose="00000500000000000000" pitchFamily="50" charset="0"/>
              </a:rPr>
              <a:t>Action item: We will discuss together </a:t>
            </a:r>
            <a:r>
              <a:rPr lang="en-US" sz="1200" b="1" u="sng">
                <a:solidFill>
                  <a:srgbClr val="FF0000"/>
                </a:solidFill>
                <a:latin typeface="LM Mono Prop Light 10" panose="00000500000000000000" pitchFamily="50" charset="0"/>
              </a:rPr>
              <a:t>with Stephane</a:t>
            </a:r>
            <a:endParaRPr lang="en-US" sz="1200" dirty="0">
              <a:solidFill>
                <a:prstClr val="black">
                  <a:lumMod val="95000"/>
                  <a:lumOff val="5000"/>
                </a:prstClr>
              </a:solidFill>
              <a:latin typeface="LM Mono Prop Light 10" panose="00000500000000000000" pitchFamily="50" charset="0"/>
            </a:endParaRPr>
          </a:p>
          <a:p>
            <a:pPr marL="1190983" lvl="1" indent="-285750" algn="just" defTabSz="257169">
              <a:buClrTx/>
              <a:buSzTx/>
              <a:buFont typeface="Wingdings" panose="05000000000000000000" pitchFamily="2" charset="2"/>
              <a:buChar char="§"/>
            </a:pPr>
            <a:endParaRPr lang="en-US" sz="12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Can we imagine something more innovative for the structure at a second stage?</a:t>
            </a:r>
          </a:p>
          <a:p>
            <a:pPr marL="1190983" lvl="1"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If we imagine SS-vessel around on which we weld an end-system, we would like to do the magnet loading with the SS vessel around.</a:t>
            </a:r>
          </a:p>
          <a:p>
            <a:pPr marL="1190983" lvl="1"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This could be tested in a MQXFS magnet (welded shell + end-system)</a:t>
            </a:r>
          </a:p>
          <a:p>
            <a:pPr marL="285750" indent="-285750" algn="just" defTabSz="257169">
              <a:buClrTx/>
              <a:buSzTx/>
              <a:buFont typeface="Wingdings" panose="05000000000000000000" pitchFamily="2" charset="2"/>
              <a:buChar char="§"/>
            </a:pPr>
            <a:endParaRPr lang="en-US" sz="12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2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200" dirty="0">
              <a:solidFill>
                <a:prstClr val="black">
                  <a:lumMod val="95000"/>
                  <a:lumOff val="5000"/>
                </a:prstClr>
              </a:solidFill>
              <a:latin typeface="LM Mono Prop Light 10" panose="00000500000000000000" pitchFamily="50" charset="0"/>
            </a:endParaRPr>
          </a:p>
          <a:p>
            <a:pPr algn="just" defTabSz="257169">
              <a:buClrTx/>
              <a:buSzTx/>
            </a:pPr>
            <a:endParaRPr lang="en-US" sz="12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200" dirty="0">
              <a:solidFill>
                <a:prstClr val="black">
                  <a:lumMod val="95000"/>
                  <a:lumOff val="5000"/>
                </a:prstClr>
              </a:solidFill>
              <a:latin typeface="LM Mono Prop Light 10" panose="00000500000000000000" pitchFamily="50" charset="0"/>
            </a:endParaRPr>
          </a:p>
        </p:txBody>
      </p:sp>
    </p:spTree>
    <p:extLst>
      <p:ext uri="{BB962C8B-B14F-4D97-AF65-F5344CB8AC3E}">
        <p14:creationId xmlns:p14="http://schemas.microsoft.com/office/powerpoint/2010/main" val="864142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982860-DA8D-5FDA-A285-2E8DE060E256}"/>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2A91A57E-0C8F-4F97-8862-1316BAD85D79}"/>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Questions (to be filled </a:t>
            </a:r>
            <a:r>
              <a:rPr lang="en-US" sz="2800" b="1"/>
              <a:t>during meeting)</a:t>
            </a:r>
            <a:endParaRPr lang="en-US" sz="2800" b="1" dirty="0"/>
          </a:p>
        </p:txBody>
      </p:sp>
      <p:sp>
        <p:nvSpPr>
          <p:cNvPr id="4" name="Content Placeholder 2">
            <a:extLst>
              <a:ext uri="{FF2B5EF4-FFF2-40B4-BE49-F238E27FC236}">
                <a16:creationId xmlns:a16="http://schemas.microsoft.com/office/drawing/2014/main" id="{F9BC9B69-604C-557F-9DEC-F930820297BA}"/>
              </a:ext>
            </a:extLst>
          </p:cNvPr>
          <p:cNvSpPr txBox="1">
            <a:spLocks/>
          </p:cNvSpPr>
          <p:nvPr/>
        </p:nvSpPr>
        <p:spPr>
          <a:xfrm>
            <a:off x="924166" y="1067479"/>
            <a:ext cx="9328787" cy="4593092"/>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85750"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Bladders:</a:t>
            </a:r>
          </a:p>
          <a:p>
            <a:pPr marL="1190983" lvl="1"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The vertical bladder is in a very tricky position in the split-yoke. We need enough slip-shim thickness to avoid problems. We could consider this casing solution. The bladder is very small, we would need a bit more of surface. </a:t>
            </a:r>
          </a:p>
          <a:p>
            <a:pPr marL="1190983" lvl="1" indent="-285750" algn="just" defTabSz="257169">
              <a:buClrTx/>
              <a:buSzTx/>
              <a:buFont typeface="Wingdings" panose="05000000000000000000" pitchFamily="2" charset="2"/>
              <a:buChar char="§"/>
            </a:pPr>
            <a:r>
              <a:rPr lang="en-US" sz="1200" b="1" u="sng" dirty="0">
                <a:solidFill>
                  <a:srgbClr val="FF0000"/>
                </a:solidFill>
                <a:latin typeface="LM Mono Prop Light 10" panose="00000500000000000000" pitchFamily="50" charset="0"/>
              </a:rPr>
              <a:t>Action item: Since we can adapt the size of the bladder from the production point of view, we will perform some ANSYS iterations on trying to find an optimum bladder width.</a:t>
            </a:r>
          </a:p>
          <a:p>
            <a:pPr marL="1190983" lvl="1" indent="-285750" algn="just" defTabSz="257169">
              <a:buClrTx/>
              <a:buSzTx/>
              <a:buFont typeface="Wingdings" panose="05000000000000000000" pitchFamily="2" charset="2"/>
              <a:buChar char="§"/>
            </a:pPr>
            <a:r>
              <a:rPr lang="en-US" sz="1200" b="1" u="sng" dirty="0">
                <a:solidFill>
                  <a:srgbClr val="FF0000"/>
                </a:solidFill>
                <a:latin typeface="LM Mono Prop Light 10" panose="00000500000000000000" pitchFamily="50" charset="0"/>
              </a:rPr>
              <a:t>Action item: Check what to do for protecting the bladder (linked to previous </a:t>
            </a:r>
            <a:r>
              <a:rPr lang="en-US" sz="1200" b="1" u="sng" dirty="0" err="1">
                <a:solidFill>
                  <a:srgbClr val="FF0000"/>
                </a:solidFill>
                <a:latin typeface="LM Mono Prop Light 10" panose="00000500000000000000" pitchFamily="50" charset="0"/>
              </a:rPr>
              <a:t>slidem</a:t>
            </a:r>
            <a:r>
              <a:rPr lang="en-US" sz="1200" b="1" u="sng" dirty="0">
                <a:solidFill>
                  <a:srgbClr val="FF0000"/>
                </a:solidFill>
                <a:latin typeface="LM Mono Prop Light 10" panose="00000500000000000000" pitchFamily="50" charset="0"/>
              </a:rPr>
              <a:t>, we would need a groove in the pad).</a:t>
            </a:r>
          </a:p>
          <a:p>
            <a:pPr marL="1190983" lvl="1" indent="-285750" algn="just" defTabSz="257169">
              <a:buClrTx/>
              <a:buSzTx/>
              <a:buFont typeface="Wingdings" panose="05000000000000000000" pitchFamily="2" charset="2"/>
              <a:buChar char="§"/>
            </a:pPr>
            <a:r>
              <a:rPr lang="en-US" sz="1200" b="1" u="sng" dirty="0">
                <a:solidFill>
                  <a:srgbClr val="FF0000"/>
                </a:solidFill>
                <a:latin typeface="LM Mono Prop Light 10" panose="00000500000000000000" pitchFamily="50" charset="0"/>
              </a:rPr>
              <a:t>Action item: Check with Stephane and MQXFB drawings the piling-up of layers and required dimensions (slip-shim, groove, bladder thickness, </a:t>
            </a:r>
            <a:r>
              <a:rPr lang="en-US" sz="1200" b="1" u="sng" dirty="0" err="1">
                <a:solidFill>
                  <a:srgbClr val="FF0000"/>
                </a:solidFill>
                <a:latin typeface="LM Mono Prop Light 10" panose="00000500000000000000" pitchFamily="50" charset="0"/>
              </a:rPr>
              <a:t>etc</a:t>
            </a:r>
            <a:r>
              <a:rPr lang="en-US" sz="1200" b="1" u="sng" dirty="0">
                <a:solidFill>
                  <a:srgbClr val="FF0000"/>
                </a:solidFill>
                <a:latin typeface="LM Mono Prop Light 10" panose="00000500000000000000" pitchFamily="50" charset="0"/>
              </a:rPr>
              <a:t>)</a:t>
            </a:r>
          </a:p>
          <a:p>
            <a:pPr marL="1190983" lvl="1" indent="-285750" algn="just" defTabSz="257169">
              <a:buClrTx/>
              <a:buSzTx/>
              <a:buFont typeface="Wingdings" panose="05000000000000000000" pitchFamily="2" charset="2"/>
              <a:buChar char="§"/>
            </a:pPr>
            <a:endParaRPr lang="en-US" sz="1200" b="1" u="sng" dirty="0">
              <a:solidFill>
                <a:srgbClr val="FF0000"/>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Structure:</a:t>
            </a:r>
          </a:p>
          <a:p>
            <a:pPr marL="1190983" lvl="1"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MQXF experience showed us that the combination of azimuthal and axial force in the ends is important to keep the head well supported.</a:t>
            </a:r>
          </a:p>
          <a:p>
            <a:pPr marL="1190983" lvl="1"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With this in mind, making the last shell smaller may go in the wrong direction.</a:t>
            </a:r>
          </a:p>
          <a:p>
            <a:pPr marL="1190983" lvl="1" indent="-285750" algn="just" defTabSz="257169">
              <a:buClrTx/>
              <a:buSzTx/>
              <a:buFont typeface="Wingdings" panose="05000000000000000000" pitchFamily="2" charset="2"/>
              <a:buChar char="§"/>
            </a:pPr>
            <a:r>
              <a:rPr lang="en-US" sz="1200" b="1" u="sng" dirty="0">
                <a:solidFill>
                  <a:srgbClr val="FF0000"/>
                </a:solidFill>
                <a:latin typeface="LM Mono Prop Light 10" panose="00000500000000000000" pitchFamily="50" charset="0"/>
              </a:rPr>
              <a:t>Action item: Check results numerically on how the head is constrained for both cases (small shell and a full-length extremity one)</a:t>
            </a:r>
          </a:p>
          <a:p>
            <a:pPr marL="1190983" lvl="1" indent="-285750" algn="just" defTabSz="257169">
              <a:buClrTx/>
              <a:buSzTx/>
              <a:buFont typeface="Wingdings" panose="05000000000000000000" pitchFamily="2" charset="2"/>
              <a:buChar char="§"/>
            </a:pPr>
            <a:endParaRPr lang="en-US" sz="1200" b="1" u="sng" dirty="0">
              <a:solidFill>
                <a:srgbClr val="FF0000"/>
              </a:solidFill>
              <a:latin typeface="LM Mono Prop Light 10" panose="00000500000000000000" pitchFamily="50" charset="0"/>
            </a:endParaRPr>
          </a:p>
          <a:p>
            <a:pPr marL="1190983" lvl="1" indent="-285750" algn="just" defTabSz="257169">
              <a:buClrTx/>
              <a:buSzTx/>
              <a:buFont typeface="Wingdings" panose="05000000000000000000" pitchFamily="2" charset="2"/>
              <a:buChar char="§"/>
            </a:pPr>
            <a:r>
              <a:rPr lang="en-US" sz="1200" dirty="0">
                <a:solidFill>
                  <a:srgbClr val="0D0D0D"/>
                </a:solidFill>
                <a:latin typeface="LM Mono Prop Light 10" panose="00000500000000000000" pitchFamily="50" charset="0"/>
              </a:rPr>
              <a:t>The gain during CD in the rods seems very large. I have the impression that since we’re bonded to the wedge and with large pre-load the force does not reach the coil block on top.</a:t>
            </a:r>
          </a:p>
          <a:p>
            <a:pPr marL="1190983" lvl="1" indent="-285750" algn="just" defTabSz="257169">
              <a:buClrTx/>
              <a:buSzTx/>
              <a:buFont typeface="Wingdings" panose="05000000000000000000" pitchFamily="2" charset="2"/>
              <a:buChar char="§"/>
            </a:pPr>
            <a:r>
              <a:rPr lang="en-US" sz="1200" b="1" u="sng" dirty="0">
                <a:solidFill>
                  <a:srgbClr val="FF0000"/>
                </a:solidFill>
                <a:latin typeface="LM Mono Prop Light 10" panose="00000500000000000000" pitchFamily="50" charset="0"/>
              </a:rPr>
              <a:t>Action item: I will try to prove it with a frictionless model. Also check FRESCA2 results.</a:t>
            </a:r>
          </a:p>
          <a:p>
            <a:pPr marL="1190983" lvl="1" indent="-285750" algn="just" defTabSz="257169">
              <a:buClrTx/>
              <a:buSzTx/>
              <a:buFont typeface="Wingdings" panose="05000000000000000000" pitchFamily="2" charset="2"/>
              <a:buChar char="§"/>
            </a:pPr>
            <a:endParaRPr lang="en-US" sz="1200" b="1" u="sng" dirty="0">
              <a:solidFill>
                <a:srgbClr val="FF0000"/>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2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2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200" dirty="0">
              <a:solidFill>
                <a:prstClr val="black">
                  <a:lumMod val="95000"/>
                  <a:lumOff val="5000"/>
                </a:prstClr>
              </a:solidFill>
              <a:latin typeface="LM Mono Prop Light 10" panose="00000500000000000000" pitchFamily="50" charset="0"/>
            </a:endParaRPr>
          </a:p>
          <a:p>
            <a:pPr algn="just" defTabSz="257169">
              <a:buClrTx/>
              <a:buSzTx/>
            </a:pPr>
            <a:endParaRPr lang="en-US" sz="12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200" dirty="0">
              <a:solidFill>
                <a:prstClr val="black">
                  <a:lumMod val="95000"/>
                  <a:lumOff val="5000"/>
                </a:prstClr>
              </a:solidFill>
              <a:latin typeface="LM Mono Prop Light 10" panose="00000500000000000000" pitchFamily="50" charset="0"/>
            </a:endParaRPr>
          </a:p>
        </p:txBody>
      </p:sp>
    </p:spTree>
    <p:extLst>
      <p:ext uri="{BB962C8B-B14F-4D97-AF65-F5344CB8AC3E}">
        <p14:creationId xmlns:p14="http://schemas.microsoft.com/office/powerpoint/2010/main" val="2835234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FAE0BB-38BE-097C-DF3E-B970624A81F9}"/>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B7B869DF-A570-101B-1A6D-52DE09366ED8}"/>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Questions (to be filled </a:t>
            </a:r>
            <a:r>
              <a:rPr lang="en-US" sz="2800" b="1"/>
              <a:t>during meeting)</a:t>
            </a:r>
            <a:endParaRPr lang="en-US" sz="2800" b="1" dirty="0"/>
          </a:p>
        </p:txBody>
      </p:sp>
      <p:sp>
        <p:nvSpPr>
          <p:cNvPr id="4" name="Content Placeholder 2">
            <a:extLst>
              <a:ext uri="{FF2B5EF4-FFF2-40B4-BE49-F238E27FC236}">
                <a16:creationId xmlns:a16="http://schemas.microsoft.com/office/drawing/2014/main" id="{F997A6B5-3985-6DA0-D0D5-C5D213F54023}"/>
              </a:ext>
            </a:extLst>
          </p:cNvPr>
          <p:cNvSpPr txBox="1">
            <a:spLocks/>
          </p:cNvSpPr>
          <p:nvPr/>
        </p:nvSpPr>
        <p:spPr>
          <a:xfrm>
            <a:off x="924166" y="1067479"/>
            <a:ext cx="9328787" cy="4593092"/>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85750"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Cooling:</a:t>
            </a:r>
          </a:p>
          <a:p>
            <a:pPr marL="1190983" lvl="1"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There is not much space for He-cooling compared to MQXF for instance.</a:t>
            </a:r>
          </a:p>
          <a:p>
            <a:pPr marL="1190983" lvl="1" indent="-285750" algn="just" defTabSz="257169">
              <a:buClrTx/>
              <a:buSzTx/>
              <a:buFont typeface="Wingdings" panose="05000000000000000000" pitchFamily="2" charset="2"/>
              <a:buChar char="§"/>
            </a:pPr>
            <a:r>
              <a:rPr lang="en-US" sz="1200" b="1" u="sng" dirty="0">
                <a:solidFill>
                  <a:srgbClr val="FF0000"/>
                </a:solidFill>
                <a:latin typeface="LM Mono Prop Light 10" panose="00000500000000000000" pitchFamily="50" charset="0"/>
              </a:rPr>
              <a:t>Action item: We will be based on the work from BOND</a:t>
            </a:r>
          </a:p>
          <a:p>
            <a:pPr marL="1190983" lvl="1" indent="-285750" algn="just" defTabSz="257169">
              <a:buClrTx/>
              <a:buSzTx/>
              <a:buFont typeface="Wingdings" panose="05000000000000000000" pitchFamily="2" charset="2"/>
              <a:buChar char="§"/>
            </a:pPr>
            <a:endParaRPr lang="en-US" sz="1200" b="1" u="sng" dirty="0">
              <a:solidFill>
                <a:srgbClr val="FF0000"/>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Protection:</a:t>
            </a:r>
          </a:p>
          <a:p>
            <a:pPr marL="1190983" lvl="1"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We need to take a quick look for protection. At the beginning we will (most likely) need to include non-impregnated quench-heaters. Note that space is there in the coil cross-section already today.</a:t>
            </a:r>
          </a:p>
          <a:p>
            <a:pPr marL="1190983" lvl="1" indent="-285750" algn="just" defTabSz="257169">
              <a:buClrTx/>
              <a:buSzTx/>
              <a:buFont typeface="Wingdings" panose="05000000000000000000" pitchFamily="2" charset="2"/>
              <a:buChar char="§"/>
            </a:pPr>
            <a:endParaRPr lang="en-US" sz="12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Handling:</a:t>
            </a:r>
          </a:p>
          <a:p>
            <a:pPr marL="1190983" lvl="1"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The magnet is dense and full of iron. The weight might be high, and everything is just kept by the keys in combination with the large force and friction.</a:t>
            </a:r>
          </a:p>
          <a:p>
            <a:pPr marL="1378431" lvl="2"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We expect that this force is orders of magnitude larger than the weight. But it is worth to cross-check and add it to the slides.</a:t>
            </a:r>
          </a:p>
          <a:p>
            <a:pPr marL="1190983" lvl="1"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When turning to vertical, we need to handle the shear that will appear.</a:t>
            </a:r>
          </a:p>
          <a:p>
            <a:pPr marL="1190983" lvl="1" indent="-285750" algn="just" defTabSz="257169">
              <a:buClrTx/>
              <a:buSzTx/>
              <a:buFont typeface="Wingdings" panose="05000000000000000000" pitchFamily="2" charset="2"/>
              <a:buChar char="§"/>
            </a:pPr>
            <a:r>
              <a:rPr lang="en-US" sz="1200" b="1" u="sng" dirty="0">
                <a:solidFill>
                  <a:srgbClr val="FF0000"/>
                </a:solidFill>
                <a:latin typeface="LM Mono Prop Light 10" panose="00000500000000000000" pitchFamily="50" charset="0"/>
              </a:rPr>
              <a:t>Action item: We can check what it is done in MQXFA in terms of tooling</a:t>
            </a:r>
          </a:p>
          <a:p>
            <a:pPr marL="1190983" lvl="1" indent="-285750" algn="just" defTabSz="257169">
              <a:buClrTx/>
              <a:buSzTx/>
              <a:buFont typeface="Wingdings" panose="05000000000000000000" pitchFamily="2" charset="2"/>
              <a:buChar char="§"/>
            </a:pPr>
            <a:endParaRPr lang="en-US" sz="12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Instrumentation:</a:t>
            </a:r>
          </a:p>
          <a:p>
            <a:pPr marL="1190983" lvl="1"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It would be nice to instrument the bullets/pushers to better understand how the axial force is distributed.</a:t>
            </a:r>
          </a:p>
          <a:p>
            <a:pPr marL="1190983" lvl="1" indent="-285750" algn="just" defTabSz="257169">
              <a:buClrTx/>
              <a:buSzTx/>
              <a:buFont typeface="Wingdings" panose="05000000000000000000" pitchFamily="2" charset="2"/>
              <a:buChar char="§"/>
            </a:pPr>
            <a:endParaRPr lang="en-US" sz="1200" dirty="0">
              <a:solidFill>
                <a:prstClr val="black">
                  <a:lumMod val="95000"/>
                  <a:lumOff val="5000"/>
                </a:prstClr>
              </a:solidFill>
              <a:latin typeface="LM Mono Prop Light 10" panose="00000500000000000000" pitchFamily="50" charset="0"/>
            </a:endParaRPr>
          </a:p>
          <a:p>
            <a:pPr marL="1190983" lvl="1" indent="-285750" algn="just" defTabSz="257169">
              <a:buClrTx/>
              <a:buSzTx/>
              <a:buFont typeface="Wingdings" panose="05000000000000000000" pitchFamily="2" charset="2"/>
              <a:buChar char="§"/>
            </a:pPr>
            <a:endParaRPr lang="en-US" sz="1200" dirty="0">
              <a:solidFill>
                <a:prstClr val="black">
                  <a:lumMod val="95000"/>
                  <a:lumOff val="5000"/>
                </a:prstClr>
              </a:solidFill>
              <a:latin typeface="LM Mono Prop Light 10" panose="00000500000000000000" pitchFamily="50" charset="0"/>
            </a:endParaRPr>
          </a:p>
          <a:p>
            <a:pPr marL="1190983" lvl="1" indent="-285750" algn="just" defTabSz="257169">
              <a:buClrTx/>
              <a:buSzTx/>
              <a:buFont typeface="Wingdings" panose="05000000000000000000" pitchFamily="2" charset="2"/>
              <a:buChar char="§"/>
            </a:pPr>
            <a:endParaRPr lang="en-US" sz="1200" b="1" u="sng" dirty="0">
              <a:solidFill>
                <a:srgbClr val="FF0000"/>
              </a:solidFill>
              <a:latin typeface="LM Mono Prop Light 10" panose="00000500000000000000" pitchFamily="50" charset="0"/>
            </a:endParaRPr>
          </a:p>
          <a:p>
            <a:pPr marL="1190983" lvl="1" indent="-285750" algn="just" defTabSz="257169">
              <a:buClrTx/>
              <a:buSzTx/>
              <a:buFont typeface="Wingdings" panose="05000000000000000000" pitchFamily="2" charset="2"/>
              <a:buChar char="§"/>
            </a:pPr>
            <a:endParaRPr lang="en-US" sz="1200" b="1" u="sng" dirty="0">
              <a:solidFill>
                <a:srgbClr val="FF0000"/>
              </a:solidFill>
              <a:latin typeface="LM Mono Prop Light 10" panose="00000500000000000000" pitchFamily="50" charset="0"/>
            </a:endParaRPr>
          </a:p>
          <a:p>
            <a:pPr marL="1190983" lvl="1" indent="-285750" algn="just" defTabSz="257169">
              <a:buClrTx/>
              <a:buSzTx/>
              <a:buFont typeface="Wingdings" panose="05000000000000000000" pitchFamily="2" charset="2"/>
              <a:buChar char="§"/>
            </a:pPr>
            <a:endParaRPr lang="en-US" sz="1200" b="1" u="sng" dirty="0">
              <a:solidFill>
                <a:srgbClr val="FF0000"/>
              </a:solidFill>
              <a:latin typeface="LM Mono Prop Light 10" panose="00000500000000000000" pitchFamily="50" charset="0"/>
            </a:endParaRPr>
          </a:p>
          <a:p>
            <a:pPr marL="1190983" lvl="1" indent="-285750" algn="just" defTabSz="257169">
              <a:buClrTx/>
              <a:buSzTx/>
              <a:buFont typeface="Wingdings" panose="05000000000000000000" pitchFamily="2" charset="2"/>
              <a:buChar char="§"/>
            </a:pPr>
            <a:endParaRPr lang="en-US" sz="1200" b="1" u="sng" dirty="0">
              <a:solidFill>
                <a:srgbClr val="FF0000"/>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2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2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200" dirty="0">
              <a:solidFill>
                <a:prstClr val="black">
                  <a:lumMod val="95000"/>
                  <a:lumOff val="5000"/>
                </a:prstClr>
              </a:solidFill>
              <a:latin typeface="LM Mono Prop Light 10" panose="00000500000000000000" pitchFamily="50" charset="0"/>
            </a:endParaRPr>
          </a:p>
          <a:p>
            <a:pPr algn="just" defTabSz="257169">
              <a:buClrTx/>
              <a:buSzTx/>
            </a:pPr>
            <a:endParaRPr lang="en-US" sz="12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200" dirty="0">
              <a:solidFill>
                <a:prstClr val="black">
                  <a:lumMod val="95000"/>
                  <a:lumOff val="5000"/>
                </a:prstClr>
              </a:solidFill>
              <a:latin typeface="LM Mono Prop Light 10" panose="00000500000000000000" pitchFamily="50" charset="0"/>
            </a:endParaRPr>
          </a:p>
        </p:txBody>
      </p:sp>
    </p:spTree>
    <p:extLst>
      <p:ext uri="{BB962C8B-B14F-4D97-AF65-F5344CB8AC3E}">
        <p14:creationId xmlns:p14="http://schemas.microsoft.com/office/powerpoint/2010/main" val="3783318901"/>
      </p:ext>
    </p:extLst>
  </p:cSld>
  <p:clrMapOvr>
    <a:masterClrMapping/>
  </p:clrMapOvr>
</p:sld>
</file>

<file path=ppt/theme/theme1.xml><?xml version="1.0" encoding="utf-8"?>
<a:theme xmlns:a="http://schemas.openxmlformats.org/drawingml/2006/main" name="CERNPre╠üsentation2">
  <a:themeElements>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21189</TotalTime>
  <Words>751</Words>
  <Application>Microsoft Office PowerPoint</Application>
  <PresentationFormat>Widescreen</PresentationFormat>
  <Paragraphs>70</Paragraphs>
  <Slides>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Calibri</vt:lpstr>
      <vt:lpstr>LM Mono Prop Light 10</vt:lpstr>
      <vt:lpstr>Cambria</vt:lpstr>
      <vt:lpstr>Wingdings</vt:lpstr>
      <vt:lpstr>Arial</vt:lpstr>
      <vt:lpstr>CERNPre╠üsentation2</vt:lpstr>
      <vt:lpstr> Questions (to be filled during meeting)</vt:lpstr>
      <vt:lpstr> Questions (to be filled during meeting)</vt:lpstr>
      <vt:lpstr> Questions (to be filled during meeting)</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Jose Ferradas Troitino</dc:creator>
  <cp:lastModifiedBy>Jose Ferradas Troitino</cp:lastModifiedBy>
  <cp:revision>8429</cp:revision>
  <dcterms:created xsi:type="dcterms:W3CDTF">2015-10-08T10:32:22Z</dcterms:created>
  <dcterms:modified xsi:type="dcterms:W3CDTF">2025-04-11T16:09:58Z</dcterms:modified>
</cp:coreProperties>
</file>