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7" r:id="rId2"/>
    <p:sldId id="269" r:id="rId3"/>
    <p:sldId id="309" r:id="rId4"/>
    <p:sldId id="304" r:id="rId5"/>
    <p:sldId id="307" r:id="rId6"/>
    <p:sldId id="282" r:id="rId7"/>
    <p:sldId id="293" r:id="rId8"/>
    <p:sldId id="310" r:id="rId9"/>
    <p:sldId id="283" r:id="rId10"/>
    <p:sldId id="285" r:id="rId11"/>
    <p:sldId id="312" r:id="rId12"/>
    <p:sldId id="313" r:id="rId13"/>
    <p:sldId id="296" r:id="rId14"/>
    <p:sldId id="297" r:id="rId15"/>
    <p:sldId id="298" r:id="rId16"/>
    <p:sldId id="299" r:id="rId17"/>
    <p:sldId id="300" r:id="rId18"/>
    <p:sldId id="311" r:id="rId19"/>
    <p:sldId id="302" r:id="rId20"/>
    <p:sldId id="303" r:id="rId21"/>
    <p:sldId id="306" r:id="rId22"/>
    <p:sldId id="264" r:id="rId23"/>
    <p:sldId id="314" r:id="rId24"/>
    <p:sldId id="30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41"/>
    <p:restoredTop sz="96327"/>
  </p:normalViewPr>
  <p:slideViewPr>
    <p:cSldViewPr snapToGrid="0" snapToObjects="1">
      <p:cViewPr>
        <p:scale>
          <a:sx n="116" d="100"/>
          <a:sy n="116" d="100"/>
        </p:scale>
        <p:origin x="792"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7AC2F5-1099-E840-8668-09305FC8F790}" type="datetimeFigureOut">
              <a:rPr lang="en-US" smtClean="0"/>
              <a:t>4/21/25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7796C5-1B76-7443-AE2F-052C2DE0FF04}" type="slidenum">
              <a:rPr lang="en-US" smtClean="0"/>
              <a:t>‹#›</a:t>
            </a:fld>
            <a:endParaRPr lang="en-US"/>
          </a:p>
        </p:txBody>
      </p:sp>
    </p:spTree>
    <p:extLst>
      <p:ext uri="{BB962C8B-B14F-4D97-AF65-F5344CB8AC3E}">
        <p14:creationId xmlns:p14="http://schemas.microsoft.com/office/powerpoint/2010/main" val="2852902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7796C5-1B76-7443-AE2F-052C2DE0FF04}" type="slidenum">
              <a:rPr lang="en-US" smtClean="0"/>
              <a:t>11</a:t>
            </a:fld>
            <a:endParaRPr lang="en-US"/>
          </a:p>
        </p:txBody>
      </p:sp>
    </p:spTree>
    <p:extLst>
      <p:ext uri="{BB962C8B-B14F-4D97-AF65-F5344CB8AC3E}">
        <p14:creationId xmlns:p14="http://schemas.microsoft.com/office/powerpoint/2010/main" val="300342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5F9FB-9D76-F449-AE1A-E74660C6FE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A4E98DA-AC90-C541-822B-4B56FCF72F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79E67F9-3DF8-2A43-B6E2-7FFD93E42E84}"/>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5" name="Footer Placeholder 4">
            <a:extLst>
              <a:ext uri="{FF2B5EF4-FFF2-40B4-BE49-F238E27FC236}">
                <a16:creationId xmlns:a16="http://schemas.microsoft.com/office/drawing/2014/main" id="{DC50588D-5033-424B-9141-C62F0EEEC1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3EED7-CCD6-3141-AB14-44CDC40F2895}"/>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1274235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A480A-AE66-3F45-819C-B5E833CE24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39BBE8-CDB9-1A4A-BDCC-14622E69CF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1FFF79-8135-D844-8AF5-74B48FB5B6DD}"/>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5" name="Footer Placeholder 4">
            <a:extLst>
              <a:ext uri="{FF2B5EF4-FFF2-40B4-BE49-F238E27FC236}">
                <a16:creationId xmlns:a16="http://schemas.microsoft.com/office/drawing/2014/main" id="{5825B2CC-05E5-D541-9DDE-5DA1B01875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78E1C2-2E31-DA48-A310-23A7ACDB3887}"/>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4009156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79833A-B812-FF42-BBBA-02CB7C56A19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0757E72-5C4D-5540-BEAB-E06D733BD3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22EC21-414D-374A-9B61-5833795231F9}"/>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5" name="Footer Placeholder 4">
            <a:extLst>
              <a:ext uri="{FF2B5EF4-FFF2-40B4-BE49-F238E27FC236}">
                <a16:creationId xmlns:a16="http://schemas.microsoft.com/office/drawing/2014/main" id="{3677BB9D-5736-654B-9991-73C4620C92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5DB4AF-5B67-BD4F-9BF8-A6FA9B373610}"/>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419827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1CE07-D53E-8F42-9F7A-2CF9D75E5C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760853-7826-014B-B965-49FDB09F5B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34F43A-271A-7E41-9BCC-CFFFE78E12E9}"/>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5" name="Footer Placeholder 4">
            <a:extLst>
              <a:ext uri="{FF2B5EF4-FFF2-40B4-BE49-F238E27FC236}">
                <a16:creationId xmlns:a16="http://schemas.microsoft.com/office/drawing/2014/main" id="{B972D95B-BEDC-1A45-B9BD-5DCED56C6F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772D26-D9F1-6040-A7ED-DAD6099C81FD}"/>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1748611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D85CE-0EFC-ED4F-8207-7C8F289D14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D01DA02-C971-6948-B8E9-1DF4F2BC44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143441-D2CF-6D44-8860-0FA9BC4F04C3}"/>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5" name="Footer Placeholder 4">
            <a:extLst>
              <a:ext uri="{FF2B5EF4-FFF2-40B4-BE49-F238E27FC236}">
                <a16:creationId xmlns:a16="http://schemas.microsoft.com/office/drawing/2014/main" id="{CB7D786E-A39A-3D4C-AEE9-7D96077447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C6CC9C-B45B-8C45-8198-9552E13056F5}"/>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249574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322F3-8B08-A34B-84CE-F535257808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77B9A8-962A-234F-AE64-C55877ABAC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A82B2E7-D1A6-F44D-BCC8-AA45373F7CE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32A23C-C4D8-854A-934B-15A78D107880}"/>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6" name="Footer Placeholder 5">
            <a:extLst>
              <a:ext uri="{FF2B5EF4-FFF2-40B4-BE49-F238E27FC236}">
                <a16:creationId xmlns:a16="http://schemas.microsoft.com/office/drawing/2014/main" id="{43B60AAA-B581-0143-9F53-D4D6960BAD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EAA3D8-3A55-3B4E-9982-496A6CC95AAA}"/>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2066980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56B1D-DD1F-A54E-8674-0ACFA65A5E2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CE654F-3D6D-0442-A9CD-8CB8A98154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6FDCC4-F048-8746-A873-8DAD12A60C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C665F95-0FB4-F04D-9D4B-3DE85B9AD3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58D9C92-600F-2346-A66D-CA7BE6DFC2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58E55B-F855-DE41-9509-7860BEA8229A}"/>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8" name="Footer Placeholder 7">
            <a:extLst>
              <a:ext uri="{FF2B5EF4-FFF2-40B4-BE49-F238E27FC236}">
                <a16:creationId xmlns:a16="http://schemas.microsoft.com/office/drawing/2014/main" id="{63D92592-E59B-6C4E-AB1E-23126458FE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6326CC-6867-4D45-99DC-DE334866E094}"/>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3943565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15826-D424-2F49-AE66-C2DF9F1B347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A123E98-D688-3041-A5D7-E9453D4ED669}"/>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4" name="Footer Placeholder 3">
            <a:extLst>
              <a:ext uri="{FF2B5EF4-FFF2-40B4-BE49-F238E27FC236}">
                <a16:creationId xmlns:a16="http://schemas.microsoft.com/office/drawing/2014/main" id="{A58C53B5-78E1-544B-B82E-87AF1A5DBC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1D62646-8BB6-0142-AA02-25C4C55A7E51}"/>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627646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9AE0AFC-9C39-984E-91E9-17C158E001EA}"/>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3" name="Footer Placeholder 2">
            <a:extLst>
              <a:ext uri="{FF2B5EF4-FFF2-40B4-BE49-F238E27FC236}">
                <a16:creationId xmlns:a16="http://schemas.microsoft.com/office/drawing/2014/main" id="{E7C2361E-1C53-F343-9E32-6F3DB2ED6B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7FC719-8AF6-2F48-A8E1-772955731F31}"/>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2902926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B4CB5-0F0C-C744-AD9B-79AE8A9E73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A36BF07-109F-1A4C-A1A2-8F24A70802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5A021C-90FC-A14E-B913-4AFEC318A6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9F73AB-54C9-F946-99FF-0D13111D85F8}"/>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6" name="Footer Placeholder 5">
            <a:extLst>
              <a:ext uri="{FF2B5EF4-FFF2-40B4-BE49-F238E27FC236}">
                <a16:creationId xmlns:a16="http://schemas.microsoft.com/office/drawing/2014/main" id="{1524F397-3EA9-0B41-8525-3F2B2455E8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87E9DD-C977-5443-BA1C-733BBF274A25}"/>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3623099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0A2D1-13E6-4D4C-B4ED-C63C8CF6BC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B80E77B-A352-B543-982A-0EFE63F3BE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268910-31C2-5F4B-B91F-3C387A5206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7A96D1-E1CA-7044-916F-1B9EE3C8EFA6}"/>
              </a:ext>
            </a:extLst>
          </p:cNvPr>
          <p:cNvSpPr>
            <a:spLocks noGrp="1"/>
          </p:cNvSpPr>
          <p:nvPr>
            <p:ph type="dt" sz="half" idx="10"/>
          </p:nvPr>
        </p:nvSpPr>
        <p:spPr/>
        <p:txBody>
          <a:bodyPr/>
          <a:lstStyle/>
          <a:p>
            <a:fld id="{A66DB952-A203-5146-BA4A-203A56549DBB}" type="datetimeFigureOut">
              <a:rPr lang="en-US" smtClean="0"/>
              <a:t>4/21/25</a:t>
            </a:fld>
            <a:endParaRPr lang="en-US"/>
          </a:p>
        </p:txBody>
      </p:sp>
      <p:sp>
        <p:nvSpPr>
          <p:cNvPr id="6" name="Footer Placeholder 5">
            <a:extLst>
              <a:ext uri="{FF2B5EF4-FFF2-40B4-BE49-F238E27FC236}">
                <a16:creationId xmlns:a16="http://schemas.microsoft.com/office/drawing/2014/main" id="{CCADD639-6EFB-7247-A10A-A00075934C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EBCFAB-595D-534A-80AF-A786A008310E}"/>
              </a:ext>
            </a:extLst>
          </p:cNvPr>
          <p:cNvSpPr>
            <a:spLocks noGrp="1"/>
          </p:cNvSpPr>
          <p:nvPr>
            <p:ph type="sldNum" sz="quarter" idx="12"/>
          </p:nvPr>
        </p:nvSpPr>
        <p:spPr/>
        <p:txBody>
          <a:bodyPr/>
          <a:lstStyle/>
          <a:p>
            <a:fld id="{43EB0AC1-1C9D-3D4A-A8C1-3A06855A2E01}" type="slidenum">
              <a:rPr lang="en-US" smtClean="0"/>
              <a:t>‹#›</a:t>
            </a:fld>
            <a:endParaRPr lang="en-US"/>
          </a:p>
        </p:txBody>
      </p:sp>
    </p:spTree>
    <p:extLst>
      <p:ext uri="{BB962C8B-B14F-4D97-AF65-F5344CB8AC3E}">
        <p14:creationId xmlns:p14="http://schemas.microsoft.com/office/powerpoint/2010/main" val="3073003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32223D-813B-0449-A194-96EF3D764A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56A870C-93EA-C646-9BF5-83400425A0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AEB02-237C-D547-8F1C-CDFA0ABECE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6DB952-A203-5146-BA4A-203A56549DBB}" type="datetimeFigureOut">
              <a:rPr lang="en-US" smtClean="0"/>
              <a:t>4/21/25</a:t>
            </a:fld>
            <a:endParaRPr lang="en-US"/>
          </a:p>
        </p:txBody>
      </p:sp>
      <p:sp>
        <p:nvSpPr>
          <p:cNvPr id="5" name="Footer Placeholder 4">
            <a:extLst>
              <a:ext uri="{FF2B5EF4-FFF2-40B4-BE49-F238E27FC236}">
                <a16:creationId xmlns:a16="http://schemas.microsoft.com/office/drawing/2014/main" id="{2C9E68A0-E205-0D4F-B81E-FD95F2113A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22DD9CD-07C3-704F-A16C-83A20EFE19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EB0AC1-1C9D-3D4A-A8C1-3A06855A2E01}" type="slidenum">
              <a:rPr lang="en-US" smtClean="0"/>
              <a:t>‹#›</a:t>
            </a:fld>
            <a:endParaRPr lang="en-US"/>
          </a:p>
        </p:txBody>
      </p:sp>
    </p:spTree>
    <p:extLst>
      <p:ext uri="{BB962C8B-B14F-4D97-AF65-F5344CB8AC3E}">
        <p14:creationId xmlns:p14="http://schemas.microsoft.com/office/powerpoint/2010/main" val="4120042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0.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 Id="rId9" Type="http://schemas.openxmlformats.org/officeDocument/2006/relationships/image" Target="../media/image48.png"/></Relationships>
</file>

<file path=ppt/slides/_rels/slide11.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12.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18" Type="http://schemas.openxmlformats.org/officeDocument/2006/relationships/image" Target="../media/image73.png"/><Relationship Id="rId3" Type="http://schemas.openxmlformats.org/officeDocument/2006/relationships/image" Target="../media/image59.png"/><Relationship Id="rId21" Type="http://schemas.openxmlformats.org/officeDocument/2006/relationships/image" Target="../media/image76.png"/><Relationship Id="rId7" Type="http://schemas.openxmlformats.org/officeDocument/2006/relationships/image" Target="../media/image55.png"/><Relationship Id="rId12" Type="http://schemas.openxmlformats.org/officeDocument/2006/relationships/image" Target="../media/image67.png"/><Relationship Id="rId17" Type="http://schemas.openxmlformats.org/officeDocument/2006/relationships/image" Target="../media/image72.png"/><Relationship Id="rId2" Type="http://schemas.openxmlformats.org/officeDocument/2006/relationships/image" Target="../media/image58.png"/><Relationship Id="rId16" Type="http://schemas.openxmlformats.org/officeDocument/2006/relationships/image" Target="../media/image71.png"/><Relationship Id="rId20"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62.png"/><Relationship Id="rId11" Type="http://schemas.openxmlformats.org/officeDocument/2006/relationships/image" Target="../media/image66.png"/><Relationship Id="rId5" Type="http://schemas.openxmlformats.org/officeDocument/2006/relationships/image" Target="../media/image61.png"/><Relationship Id="rId15" Type="http://schemas.openxmlformats.org/officeDocument/2006/relationships/image" Target="../media/image70.png"/><Relationship Id="rId10" Type="http://schemas.openxmlformats.org/officeDocument/2006/relationships/image" Target="../media/image65.png"/><Relationship Id="rId19" Type="http://schemas.openxmlformats.org/officeDocument/2006/relationships/image" Target="../media/image74.png"/><Relationship Id="rId4" Type="http://schemas.openxmlformats.org/officeDocument/2006/relationships/image" Target="../media/image60.png"/><Relationship Id="rId9" Type="http://schemas.openxmlformats.org/officeDocument/2006/relationships/image" Target="../media/image64.png"/><Relationship Id="rId14" Type="http://schemas.openxmlformats.org/officeDocument/2006/relationships/image" Target="../media/image69.png"/><Relationship Id="rId22" Type="http://schemas.openxmlformats.org/officeDocument/2006/relationships/image" Target="../media/image77.png"/></Relationships>
</file>

<file path=ppt/slides/_rels/slide13.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png"/><Relationship Id="rId1" Type="http://schemas.openxmlformats.org/officeDocument/2006/relationships/slideLayout" Target="../slideLayouts/slideLayout6.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1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29.png"/><Relationship Id="rId1" Type="http://schemas.openxmlformats.org/officeDocument/2006/relationships/slideLayout" Target="../slideLayouts/slideLayout6.xml"/><Relationship Id="rId5" Type="http://schemas.openxmlformats.org/officeDocument/2006/relationships/image" Target="../media/image86.png"/><Relationship Id="rId4" Type="http://schemas.openxmlformats.org/officeDocument/2006/relationships/image" Target="../media/image85.png"/></Relationships>
</file>

<file path=ppt/slides/_rels/slide1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6.xml"/><Relationship Id="rId6" Type="http://schemas.openxmlformats.org/officeDocument/2006/relationships/image" Target="../media/image600.png"/><Relationship Id="rId5" Type="http://schemas.openxmlformats.org/officeDocument/2006/relationships/image" Target="../media/image90.png"/><Relationship Id="rId4" Type="http://schemas.openxmlformats.org/officeDocument/2006/relationships/image" Target="../media/image89.png"/></Relationships>
</file>

<file path=ppt/slides/_rels/slide16.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90.png"/><Relationship Id="rId1" Type="http://schemas.openxmlformats.org/officeDocument/2006/relationships/slideLayout" Target="../slideLayouts/slideLayout6.xml"/><Relationship Id="rId4" Type="http://schemas.openxmlformats.org/officeDocument/2006/relationships/image" Target="../media/image660.png"/></Relationships>
</file>

<file path=ppt/slides/_rels/slide1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6.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6.xml"/><Relationship Id="rId5" Type="http://schemas.openxmlformats.org/officeDocument/2006/relationships/image" Target="../media/image100.png"/><Relationship Id="rId4" Type="http://schemas.openxmlformats.org/officeDocument/2006/relationships/image" Target="../media/image83.png"/></Relationships>
</file>

<file path=ppt/slides/_rels/slide2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780.png"/><Relationship Id="rId4" Type="http://schemas.openxmlformats.org/officeDocument/2006/relationships/image" Target="../media/image10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NULL"/><Relationship Id="rId7" Type="http://schemas.openxmlformats.org/officeDocument/2006/relationships/image" Target="../media/image8.emf"/><Relationship Id="rId2" Type="http://schemas.openxmlformats.org/officeDocument/2006/relationships/image" Target="NULL"/><Relationship Id="rId1" Type="http://schemas.openxmlformats.org/officeDocument/2006/relationships/slideLayout" Target="../slideLayouts/slideLayout2.xml"/><Relationship Id="rId6" Type="http://schemas.openxmlformats.org/officeDocument/2006/relationships/image" Target="NULL"/><Relationship Id="rId5" Type="http://schemas.openxmlformats.org/officeDocument/2006/relationships/image" Target="../media/image7.png"/><Relationship Id="rId4" Type="http://schemas.openxmlformats.org/officeDocument/2006/relationships/image" Target="NULL"/><Relationship Id="rId9" Type="http://schemas.openxmlformats.org/officeDocument/2006/relationships/image" Target="NUL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sacotmps.hepforge.org/"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10.png"/><Relationship Id="rId7"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10.png"/><Relationship Id="rId13" Type="http://schemas.openxmlformats.org/officeDocument/2006/relationships/image" Target="../media/image26.png"/><Relationship Id="rId3" Type="http://schemas.openxmlformats.org/officeDocument/2006/relationships/image" Target="../media/image18.png"/><Relationship Id="rId7" Type="http://schemas.openxmlformats.org/officeDocument/2006/relationships/image" Target="../media/image21.png"/><Relationship Id="rId12" Type="http://schemas.openxmlformats.org/officeDocument/2006/relationships/image" Target="../media/image25.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90.png"/><Relationship Id="rId11" Type="http://schemas.openxmlformats.org/officeDocument/2006/relationships/image" Target="../media/image24.png"/><Relationship Id="rId5" Type="http://schemas.openxmlformats.org/officeDocument/2006/relationships/image" Target="../media/image20.png"/><Relationship Id="rId10" Type="http://schemas.openxmlformats.org/officeDocument/2006/relationships/image" Target="../media/image23.png"/><Relationship Id="rId4" Type="http://schemas.openxmlformats.org/officeDocument/2006/relationships/image" Target="../media/image19.png"/><Relationship Id="rId9" Type="http://schemas.openxmlformats.org/officeDocument/2006/relationships/image" Target="../media/image22.png"/><Relationship Id="rId14" Type="http://schemas.openxmlformats.org/officeDocument/2006/relationships/image" Target="../media/image27.png"/></Relationships>
</file>

<file path=ppt/slides/_rels/slide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emf"/><Relationship Id="rId3" Type="http://schemas.openxmlformats.org/officeDocument/2006/relationships/image" Target="../media/image291.png"/><Relationship Id="rId7" Type="http://schemas.openxmlformats.org/officeDocument/2006/relationships/image" Target="../media/image33.png"/><Relationship Id="rId12" Type="http://schemas.openxmlformats.org/officeDocument/2006/relationships/image" Target="../media/image38.emf"/><Relationship Id="rId2" Type="http://schemas.openxmlformats.org/officeDocument/2006/relationships/image" Target="../media/image29.png"/><Relationship Id="rId1" Type="http://schemas.openxmlformats.org/officeDocument/2006/relationships/slideLayout" Target="../slideLayouts/slideLayout6.xml"/><Relationship Id="rId6" Type="http://schemas.openxmlformats.org/officeDocument/2006/relationships/image" Target="../media/image32.png"/><Relationship Id="rId11" Type="http://schemas.openxmlformats.org/officeDocument/2006/relationships/image" Target="../media/image37.emf"/><Relationship Id="rId5" Type="http://schemas.openxmlformats.org/officeDocument/2006/relationships/image" Target="../media/image31.png"/><Relationship Id="rId15" Type="http://schemas.openxmlformats.org/officeDocument/2006/relationships/image" Target="../media/image4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98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C4E96-C9BA-C942-9C12-67716E9B80A0}"/>
              </a:ext>
            </a:extLst>
          </p:cNvPr>
          <p:cNvSpPr>
            <a:spLocks noGrp="1"/>
          </p:cNvSpPr>
          <p:nvPr>
            <p:ph type="ctrTitle"/>
          </p:nvPr>
        </p:nvSpPr>
        <p:spPr>
          <a:xfrm>
            <a:off x="762000" y="669144"/>
            <a:ext cx="10668000" cy="1484923"/>
          </a:xfrm>
        </p:spPr>
        <p:txBody>
          <a:bodyPr>
            <a:noAutofit/>
          </a:bodyPr>
          <a:lstStyle/>
          <a:p>
            <a:r>
              <a:rPr lang="en-US" sz="4800" b="1" dirty="0"/>
              <a:t>Subtraction and Residual PDFs: Heavy-quark treatments in global QCD analyses</a:t>
            </a:r>
            <a:endParaRPr lang="en-US" sz="4800" b="1" dirty="0">
              <a:solidFill>
                <a:srgbClr val="0070C0"/>
              </a:solidFill>
            </a:endParaRPr>
          </a:p>
        </p:txBody>
      </p:sp>
      <p:sp>
        <p:nvSpPr>
          <p:cNvPr id="3" name="Subtitle 2">
            <a:extLst>
              <a:ext uri="{FF2B5EF4-FFF2-40B4-BE49-F238E27FC236}">
                <a16:creationId xmlns:a16="http://schemas.microsoft.com/office/drawing/2014/main" id="{A1EF88C6-B609-0A4A-8D22-36C669614033}"/>
              </a:ext>
            </a:extLst>
          </p:cNvPr>
          <p:cNvSpPr>
            <a:spLocks noGrp="1"/>
          </p:cNvSpPr>
          <p:nvPr>
            <p:ph type="subTitle" idx="1"/>
          </p:nvPr>
        </p:nvSpPr>
        <p:spPr>
          <a:xfrm>
            <a:off x="1075398" y="2765518"/>
            <a:ext cx="10246760" cy="1711669"/>
          </a:xfrm>
        </p:spPr>
        <p:txBody>
          <a:bodyPr>
            <a:noAutofit/>
          </a:bodyPr>
          <a:lstStyle/>
          <a:p>
            <a:r>
              <a:rPr lang="en-US" b="1" dirty="0"/>
              <a:t>Marco Guzzi </a:t>
            </a:r>
          </a:p>
          <a:p>
            <a:r>
              <a:rPr lang="en-US" b="1" dirty="0"/>
              <a:t>with </a:t>
            </a:r>
          </a:p>
          <a:p>
            <a:r>
              <a:rPr lang="en-US" b="1" dirty="0"/>
              <a:t>Pavel Nadolsky and Keping Xie</a:t>
            </a:r>
          </a:p>
          <a:p>
            <a:endParaRPr lang="en-US" b="0" i="0" dirty="0">
              <a:effectLst/>
              <a:latin typeface="-apple-system"/>
            </a:endParaRPr>
          </a:p>
          <a:p>
            <a:endParaRPr lang="en-US" b="1" dirty="0"/>
          </a:p>
        </p:txBody>
      </p:sp>
      <p:sp>
        <p:nvSpPr>
          <p:cNvPr id="4" name="TextBox 3">
            <a:extLst>
              <a:ext uri="{FF2B5EF4-FFF2-40B4-BE49-F238E27FC236}">
                <a16:creationId xmlns:a16="http://schemas.microsoft.com/office/drawing/2014/main" id="{56FA292A-1280-8D0D-C3A0-8F03BCA25A01}"/>
              </a:ext>
            </a:extLst>
          </p:cNvPr>
          <p:cNvSpPr txBox="1"/>
          <p:nvPr/>
        </p:nvSpPr>
        <p:spPr>
          <a:xfrm>
            <a:off x="219563" y="6388147"/>
            <a:ext cx="5304927" cy="369332"/>
          </a:xfrm>
          <a:prstGeom prst="rect">
            <a:avLst/>
          </a:prstGeom>
          <a:noFill/>
        </p:spPr>
        <p:txBody>
          <a:bodyPr wrap="square" rtlCol="0">
            <a:spAutoFit/>
          </a:bodyPr>
          <a:lstStyle/>
          <a:p>
            <a:r>
              <a:rPr lang="en-US" b="0" i="0" dirty="0">
                <a:solidFill>
                  <a:srgbClr val="24425A"/>
                </a:solidFill>
                <a:effectLst/>
                <a:latin typeface="Liberation Sans"/>
              </a:rPr>
              <a:t>CTEQ Spring 2025 </a:t>
            </a:r>
            <a:r>
              <a:rPr lang="en-US" dirty="0">
                <a:solidFill>
                  <a:srgbClr val="24425A"/>
                </a:solidFill>
                <a:latin typeface="Liberation Sans"/>
              </a:rPr>
              <a:t>Meeting </a:t>
            </a:r>
            <a:r>
              <a:rPr lang="en-US" b="0" i="0" dirty="0">
                <a:solidFill>
                  <a:srgbClr val="24425A"/>
                </a:solidFill>
                <a:effectLst/>
                <a:latin typeface="Liberation Sans"/>
              </a:rPr>
              <a:t>April 23, 2025</a:t>
            </a:r>
            <a:endParaRPr lang="en-US" dirty="0"/>
          </a:p>
        </p:txBody>
      </p:sp>
      <p:pic>
        <p:nvPicPr>
          <p:cNvPr id="1028" name="Picture 4">
            <a:extLst>
              <a:ext uri="{FF2B5EF4-FFF2-40B4-BE49-F238E27FC236}">
                <a16:creationId xmlns:a16="http://schemas.microsoft.com/office/drawing/2014/main" id="{5C42231A-A539-A7A5-1D2D-F1E0F969AF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63" y="4477187"/>
            <a:ext cx="1711669" cy="171166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New Logo">
            <a:extLst>
              <a:ext uri="{FF2B5EF4-FFF2-40B4-BE49-F238E27FC236}">
                <a16:creationId xmlns:a16="http://schemas.microsoft.com/office/drawing/2014/main" id="{5BFD5942-3F45-822A-A281-9C7FC73D01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42987" y="4703933"/>
            <a:ext cx="1929450" cy="194475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TEQ">
            <a:extLst>
              <a:ext uri="{FF2B5EF4-FFF2-40B4-BE49-F238E27FC236}">
                <a16:creationId xmlns:a16="http://schemas.microsoft.com/office/drawing/2014/main" id="{6201BC4E-67F0-A787-0018-F06E9A36C3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32" y="4922169"/>
            <a:ext cx="2245491" cy="1266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278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806DF0B-FCE6-8090-973A-F00549F4B911}"/>
                  </a:ext>
                </a:extLst>
              </p:cNvPr>
              <p:cNvSpPr txBox="1"/>
              <p:nvPr/>
            </p:nvSpPr>
            <p:spPr>
              <a:xfrm>
                <a:off x="8624527" y="749612"/>
                <a:ext cx="3458896" cy="369332"/>
              </a:xfrm>
              <a:prstGeom prst="rect">
                <a:avLst/>
              </a:prstGeom>
              <a:noFill/>
            </p:spPr>
            <p:txBody>
              <a:bodyPr wrap="none" rtlCol="0">
                <a:spAutoFit/>
              </a:bodyPr>
              <a:lstStyle/>
              <a:p>
                <a:r>
                  <a:rPr lang="en-US" dirty="0"/>
                  <a:t>(for </a:t>
                </a:r>
                <a14:m>
                  <m:oMath xmlns:m="http://schemas.openxmlformats.org/officeDocument/2006/math">
                    <m:r>
                      <a:rPr lang="en-US" b="0" i="1" smtClean="0">
                        <a:latin typeface="Cambria Math" panose="02040503050406030204" pitchFamily="18" charset="0"/>
                        <a:ea typeface="Cambria Math" panose="02040503050406030204" pitchFamily="18" charset="0"/>
                      </a:rPr>
                      <m:t>𝑝𝑝</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𝑍</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𝑏</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𝑋</m:t>
                    </m:r>
                  </m:oMath>
                </a14:m>
                <a:r>
                  <a:rPr lang="en-US" dirty="0"/>
                  <a:t> this is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𝑠</m:t>
                        </m:r>
                      </m:sub>
                      <m:sup>
                        <m:r>
                          <a:rPr lang="en-US" b="0" i="1" smtClean="0">
                            <a:latin typeface="Cambria Math" panose="02040503050406030204" pitchFamily="18" charset="0"/>
                          </a:rPr>
                          <m:t>3</m:t>
                        </m:r>
                      </m:sup>
                    </m:sSubSup>
                    <m:r>
                      <a:rPr lang="en-US" b="0" i="1" smtClean="0">
                        <a:latin typeface="Cambria Math" panose="02040503050406030204" pitchFamily="18" charset="0"/>
                      </a:rPr>
                      <m:t>)</m:t>
                    </m:r>
                  </m:oMath>
                </a14:m>
                <a:r>
                  <a:rPr lang="en-US" dirty="0"/>
                  <a:t>)</a:t>
                </a:r>
              </a:p>
            </p:txBody>
          </p:sp>
        </mc:Choice>
        <mc:Fallback xmlns="">
          <p:sp>
            <p:nvSpPr>
              <p:cNvPr id="6" name="TextBox 5">
                <a:extLst>
                  <a:ext uri="{FF2B5EF4-FFF2-40B4-BE49-F238E27FC236}">
                    <a16:creationId xmlns:a16="http://schemas.microsoft.com/office/drawing/2014/main" id="{F806DF0B-FCE6-8090-973A-F00549F4B911}"/>
                  </a:ext>
                </a:extLst>
              </p:cNvPr>
              <p:cNvSpPr txBox="1">
                <a:spLocks noRot="1" noChangeAspect="1" noMove="1" noResize="1" noEditPoints="1" noAdjustHandles="1" noChangeArrowheads="1" noChangeShapeType="1" noTextEdit="1"/>
              </p:cNvSpPr>
              <p:nvPr/>
            </p:nvSpPr>
            <p:spPr>
              <a:xfrm>
                <a:off x="8624527" y="749612"/>
                <a:ext cx="3458896" cy="369332"/>
              </a:xfrm>
              <a:prstGeom prst="rect">
                <a:avLst/>
              </a:prstGeom>
              <a:blipFill>
                <a:blip r:embed="rId2"/>
                <a:stretch>
                  <a:fillRect l="-1832" t="-6667" r="-366" b="-23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itle 23">
                <a:extLst>
                  <a:ext uri="{FF2B5EF4-FFF2-40B4-BE49-F238E27FC236}">
                    <a16:creationId xmlns:a16="http://schemas.microsoft.com/office/drawing/2014/main" id="{A126238F-45FF-7AB2-D83A-9A4FC350D143}"/>
                  </a:ext>
                </a:extLst>
              </p:cNvPr>
              <p:cNvSpPr txBox="1">
                <a:spLocks/>
              </p:cNvSpPr>
              <p:nvPr/>
            </p:nvSpPr>
            <p:spPr>
              <a:xfrm>
                <a:off x="305716" y="208494"/>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pp</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Z+Q+X @NLO: cancellation pattern</a:t>
                </a:r>
              </a:p>
            </p:txBody>
          </p:sp>
        </mc:Choice>
        <mc:Fallback>
          <p:sp>
            <p:nvSpPr>
              <p:cNvPr id="8" name="Title 23">
                <a:extLst>
                  <a:ext uri="{FF2B5EF4-FFF2-40B4-BE49-F238E27FC236}">
                    <a16:creationId xmlns:a16="http://schemas.microsoft.com/office/drawing/2014/main" id="{A126238F-45FF-7AB2-D83A-9A4FC350D143}"/>
                  </a:ext>
                </a:extLst>
              </p:cNvPr>
              <p:cNvSpPr txBox="1">
                <a:spLocks noRot="1" noChangeAspect="1" noMove="1" noResize="1" noEditPoints="1" noAdjustHandles="1" noChangeArrowheads="1" noChangeShapeType="1" noTextEdit="1"/>
              </p:cNvSpPr>
              <p:nvPr/>
            </p:nvSpPr>
            <p:spPr>
              <a:xfrm>
                <a:off x="305716" y="208494"/>
                <a:ext cx="11921339" cy="718170"/>
              </a:xfrm>
              <a:prstGeom prst="rect">
                <a:avLst/>
              </a:prstGeom>
              <a:blipFill>
                <a:blip r:embed="rId3"/>
                <a:stretch>
                  <a:fillRect l="-2130" t="-26316" b="-35088"/>
                </a:stretch>
              </a:blipFill>
            </p:spPr>
            <p:txBody>
              <a:bodyPr/>
              <a:lstStyle/>
              <a:p>
                <a:r>
                  <a:rPr lang="en-US">
                    <a:noFill/>
                  </a:rPr>
                  <a:t> </a:t>
                </a:r>
              </a:p>
            </p:txBody>
          </p:sp>
        </mc:Fallback>
      </mc:AlternateContent>
      <p:pic>
        <p:nvPicPr>
          <p:cNvPr id="16" name="Picture 15" descr="A white background with black dots&#10;&#10;Description automatically generated">
            <a:extLst>
              <a:ext uri="{FF2B5EF4-FFF2-40B4-BE49-F238E27FC236}">
                <a16:creationId xmlns:a16="http://schemas.microsoft.com/office/drawing/2014/main" id="{21B69ABF-DD6D-363D-5FAF-57BADD3236A1}"/>
              </a:ext>
            </a:extLst>
          </p:cNvPr>
          <p:cNvPicPr>
            <a:picLocks noChangeAspect="1"/>
          </p:cNvPicPr>
          <p:nvPr/>
        </p:nvPicPr>
        <p:blipFill>
          <a:blip r:embed="rId4"/>
          <a:stretch>
            <a:fillRect/>
          </a:stretch>
        </p:blipFill>
        <p:spPr>
          <a:xfrm>
            <a:off x="6266386" y="3988125"/>
            <a:ext cx="237468" cy="253299"/>
          </a:xfrm>
          <a:prstGeom prst="rect">
            <a:avLst/>
          </a:prstGeom>
        </p:spPr>
      </p:pic>
      <p:pic>
        <p:nvPicPr>
          <p:cNvPr id="4" name="Picture 3" descr="A diagram of a diagram of a diagram&#10;&#10;Description automatically generated with medium confidence">
            <a:extLst>
              <a:ext uri="{FF2B5EF4-FFF2-40B4-BE49-F238E27FC236}">
                <a16:creationId xmlns:a16="http://schemas.microsoft.com/office/drawing/2014/main" id="{79B5ABA7-79E4-FC1F-1C59-B07E5287F9F5}"/>
              </a:ext>
            </a:extLst>
          </p:cNvPr>
          <p:cNvPicPr>
            <a:picLocks noChangeAspect="1"/>
          </p:cNvPicPr>
          <p:nvPr/>
        </p:nvPicPr>
        <p:blipFill>
          <a:blip r:embed="rId5"/>
          <a:stretch>
            <a:fillRect/>
          </a:stretch>
        </p:blipFill>
        <p:spPr>
          <a:xfrm>
            <a:off x="102743" y="1023305"/>
            <a:ext cx="5363110" cy="1376701"/>
          </a:xfrm>
          <a:prstGeom prst="rect">
            <a:avLst/>
          </a:prstGeom>
        </p:spPr>
      </p:pic>
      <p:pic>
        <p:nvPicPr>
          <p:cNvPr id="11" name="Picture 10" descr="A diagram of a molecule&#10;&#10;Description automatically generated with medium confidence">
            <a:extLst>
              <a:ext uri="{FF2B5EF4-FFF2-40B4-BE49-F238E27FC236}">
                <a16:creationId xmlns:a16="http://schemas.microsoft.com/office/drawing/2014/main" id="{38240EF1-C61E-93D6-E243-00F906C70B65}"/>
              </a:ext>
            </a:extLst>
          </p:cNvPr>
          <p:cNvPicPr>
            <a:picLocks noChangeAspect="1"/>
          </p:cNvPicPr>
          <p:nvPr/>
        </p:nvPicPr>
        <p:blipFill>
          <a:blip r:embed="rId6"/>
          <a:stretch>
            <a:fillRect/>
          </a:stretch>
        </p:blipFill>
        <p:spPr>
          <a:xfrm>
            <a:off x="5845994" y="1117038"/>
            <a:ext cx="6243263" cy="1315506"/>
          </a:xfrm>
          <a:prstGeom prst="rect">
            <a:avLst/>
          </a:prstGeom>
        </p:spPr>
      </p:pic>
      <p:pic>
        <p:nvPicPr>
          <p:cNvPr id="21" name="Picture 20" descr="A math equations on a white background&#10;&#10;Description automatically generated">
            <a:extLst>
              <a:ext uri="{FF2B5EF4-FFF2-40B4-BE49-F238E27FC236}">
                <a16:creationId xmlns:a16="http://schemas.microsoft.com/office/drawing/2014/main" id="{2FEC98F4-FC54-16A9-EB00-11FA5780358E}"/>
              </a:ext>
            </a:extLst>
          </p:cNvPr>
          <p:cNvPicPr>
            <a:picLocks noChangeAspect="1"/>
          </p:cNvPicPr>
          <p:nvPr/>
        </p:nvPicPr>
        <p:blipFill>
          <a:blip r:embed="rId7"/>
          <a:stretch>
            <a:fillRect/>
          </a:stretch>
        </p:blipFill>
        <p:spPr>
          <a:xfrm>
            <a:off x="421240" y="3050277"/>
            <a:ext cx="7772400" cy="2073150"/>
          </a:xfrm>
          <a:prstGeom prst="rect">
            <a:avLst/>
          </a:prstGeom>
        </p:spPr>
      </p:pic>
      <p:pic>
        <p:nvPicPr>
          <p:cNvPr id="23" name="Picture 22" descr="A group of math equations&#10;&#10;Description automatically generated">
            <a:extLst>
              <a:ext uri="{FF2B5EF4-FFF2-40B4-BE49-F238E27FC236}">
                <a16:creationId xmlns:a16="http://schemas.microsoft.com/office/drawing/2014/main" id="{709BBBDE-5251-B760-3BEC-13DFA9301973}"/>
              </a:ext>
            </a:extLst>
          </p:cNvPr>
          <p:cNvPicPr>
            <a:picLocks noChangeAspect="1"/>
          </p:cNvPicPr>
          <p:nvPr/>
        </p:nvPicPr>
        <p:blipFill>
          <a:blip r:embed="rId8"/>
          <a:stretch>
            <a:fillRect/>
          </a:stretch>
        </p:blipFill>
        <p:spPr>
          <a:xfrm>
            <a:off x="421240" y="5351151"/>
            <a:ext cx="7561780" cy="1257740"/>
          </a:xfrm>
          <a:prstGeom prst="rect">
            <a:avLst/>
          </a:prstGeom>
        </p:spPr>
      </p:pic>
      <p:sp>
        <p:nvSpPr>
          <p:cNvPr id="2" name="TextBox 1">
            <a:extLst>
              <a:ext uri="{FF2B5EF4-FFF2-40B4-BE49-F238E27FC236}">
                <a16:creationId xmlns:a16="http://schemas.microsoft.com/office/drawing/2014/main" id="{BE3BC746-F3D7-5E1B-9B44-352E77FEB350}"/>
              </a:ext>
            </a:extLst>
          </p:cNvPr>
          <p:cNvSpPr txBox="1"/>
          <p:nvPr/>
        </p:nvSpPr>
        <p:spPr>
          <a:xfrm>
            <a:off x="8369393" y="3001262"/>
            <a:ext cx="3714030" cy="646331"/>
          </a:xfrm>
          <a:prstGeom prst="rect">
            <a:avLst/>
          </a:prstGeom>
          <a:noFill/>
        </p:spPr>
        <p:txBody>
          <a:bodyPr wrap="none" rtlCol="0">
            <a:spAutoFit/>
          </a:bodyPr>
          <a:lstStyle/>
          <a:p>
            <a:r>
              <a:rPr lang="en-US" dirty="0"/>
              <a:t>Virtual diagrams are not shown here, </a:t>
            </a:r>
          </a:p>
          <a:p>
            <a:r>
              <a:rPr lang="en-US" dirty="0"/>
              <a:t>but are included in the calculation.</a:t>
            </a:r>
          </a:p>
        </p:txBody>
      </p:sp>
      <p:sp>
        <p:nvSpPr>
          <p:cNvPr id="3" name="TextBox 2">
            <a:extLst>
              <a:ext uri="{FF2B5EF4-FFF2-40B4-BE49-F238E27FC236}">
                <a16:creationId xmlns:a16="http://schemas.microsoft.com/office/drawing/2014/main" id="{AE29C368-6ED3-EF2A-E849-B166546AC5D8}"/>
              </a:ext>
            </a:extLst>
          </p:cNvPr>
          <p:cNvSpPr txBox="1"/>
          <p:nvPr/>
        </p:nvSpPr>
        <p:spPr>
          <a:xfrm>
            <a:off x="4582275" y="2290936"/>
            <a:ext cx="402674" cy="369332"/>
          </a:xfrm>
          <a:prstGeom prst="rect">
            <a:avLst/>
          </a:prstGeom>
          <a:noFill/>
        </p:spPr>
        <p:txBody>
          <a:bodyPr wrap="none" rtlCol="0">
            <a:spAutoFit/>
          </a:bodyPr>
          <a:lstStyle/>
          <a:p>
            <a:r>
              <a:rPr lang="en-US" dirty="0"/>
              <a:t>FE</a:t>
            </a:r>
          </a:p>
        </p:txBody>
      </p:sp>
      <p:sp>
        <p:nvSpPr>
          <p:cNvPr id="5" name="TextBox 4">
            <a:extLst>
              <a:ext uri="{FF2B5EF4-FFF2-40B4-BE49-F238E27FC236}">
                <a16:creationId xmlns:a16="http://schemas.microsoft.com/office/drawing/2014/main" id="{144DB739-D54B-4FFA-36D2-01CE39A22F79}"/>
              </a:ext>
            </a:extLst>
          </p:cNvPr>
          <p:cNvSpPr txBox="1"/>
          <p:nvPr/>
        </p:nvSpPr>
        <p:spPr>
          <a:xfrm>
            <a:off x="11328972" y="2106270"/>
            <a:ext cx="402674" cy="369332"/>
          </a:xfrm>
          <a:prstGeom prst="rect">
            <a:avLst/>
          </a:prstGeom>
          <a:noFill/>
        </p:spPr>
        <p:txBody>
          <a:bodyPr wrap="none" rtlCol="0">
            <a:spAutoFit/>
          </a:bodyPr>
          <a:lstStyle/>
          <a:p>
            <a:r>
              <a:rPr lang="en-US" dirty="0"/>
              <a:t>FE</a:t>
            </a:r>
          </a:p>
        </p:txBody>
      </p:sp>
      <p:sp>
        <p:nvSpPr>
          <p:cNvPr id="7" name="TextBox 6">
            <a:extLst>
              <a:ext uri="{FF2B5EF4-FFF2-40B4-BE49-F238E27FC236}">
                <a16:creationId xmlns:a16="http://schemas.microsoft.com/office/drawing/2014/main" id="{54FC0BEE-2908-CD6A-BFFD-469C3A13FA73}"/>
              </a:ext>
            </a:extLst>
          </p:cNvPr>
          <p:cNvSpPr txBox="1"/>
          <p:nvPr/>
        </p:nvSpPr>
        <p:spPr>
          <a:xfrm>
            <a:off x="595901" y="2215340"/>
            <a:ext cx="411844" cy="369332"/>
          </a:xfrm>
          <a:prstGeom prst="rect">
            <a:avLst/>
          </a:prstGeom>
          <a:noFill/>
        </p:spPr>
        <p:txBody>
          <a:bodyPr wrap="none" rtlCol="0">
            <a:spAutoFit/>
          </a:bodyPr>
          <a:lstStyle/>
          <a:p>
            <a:r>
              <a:rPr lang="en-US" dirty="0"/>
              <a:t>FC</a:t>
            </a:r>
          </a:p>
        </p:txBody>
      </p:sp>
      <p:sp>
        <p:nvSpPr>
          <p:cNvPr id="9" name="TextBox 8">
            <a:extLst>
              <a:ext uri="{FF2B5EF4-FFF2-40B4-BE49-F238E27FC236}">
                <a16:creationId xmlns:a16="http://schemas.microsoft.com/office/drawing/2014/main" id="{411EB376-2FDF-C7FB-C491-C53C30BC3B21}"/>
              </a:ext>
            </a:extLst>
          </p:cNvPr>
          <p:cNvSpPr txBox="1"/>
          <p:nvPr/>
        </p:nvSpPr>
        <p:spPr>
          <a:xfrm>
            <a:off x="6426195" y="2323501"/>
            <a:ext cx="411844" cy="369332"/>
          </a:xfrm>
          <a:prstGeom prst="rect">
            <a:avLst/>
          </a:prstGeom>
          <a:noFill/>
        </p:spPr>
        <p:txBody>
          <a:bodyPr wrap="none" rtlCol="0">
            <a:spAutoFit/>
          </a:bodyPr>
          <a:lstStyle/>
          <a:p>
            <a:r>
              <a:rPr lang="en-US" dirty="0"/>
              <a:t>FC</a:t>
            </a:r>
          </a:p>
        </p:txBody>
      </p:sp>
      <p:sp>
        <p:nvSpPr>
          <p:cNvPr id="10" name="TextBox 9">
            <a:extLst>
              <a:ext uri="{FF2B5EF4-FFF2-40B4-BE49-F238E27FC236}">
                <a16:creationId xmlns:a16="http://schemas.microsoft.com/office/drawing/2014/main" id="{DBAE86C8-FCB9-263D-8BF6-8753381D7C08}"/>
              </a:ext>
            </a:extLst>
          </p:cNvPr>
          <p:cNvSpPr txBox="1"/>
          <p:nvPr/>
        </p:nvSpPr>
        <p:spPr>
          <a:xfrm>
            <a:off x="2035698" y="2628533"/>
            <a:ext cx="1217513" cy="369332"/>
          </a:xfrm>
          <a:prstGeom prst="rect">
            <a:avLst/>
          </a:prstGeom>
          <a:noFill/>
        </p:spPr>
        <p:txBody>
          <a:bodyPr wrap="none" rtlCol="0">
            <a:spAutoFit/>
          </a:bodyPr>
          <a:lstStyle/>
          <a:p>
            <a:r>
              <a:rPr lang="en-US" dirty="0"/>
              <a:t>gg-channel</a:t>
            </a:r>
          </a:p>
        </p:txBody>
      </p:sp>
      <p:sp>
        <p:nvSpPr>
          <p:cNvPr id="12" name="TextBox 11">
            <a:extLst>
              <a:ext uri="{FF2B5EF4-FFF2-40B4-BE49-F238E27FC236}">
                <a16:creationId xmlns:a16="http://schemas.microsoft.com/office/drawing/2014/main" id="{59DB62E0-E9DF-09B7-BCF2-AFFF01492D07}"/>
              </a:ext>
            </a:extLst>
          </p:cNvPr>
          <p:cNvSpPr txBox="1"/>
          <p:nvPr/>
        </p:nvSpPr>
        <p:spPr>
          <a:xfrm>
            <a:off x="8926926" y="2615304"/>
            <a:ext cx="1229376" cy="369332"/>
          </a:xfrm>
          <a:prstGeom prst="rect">
            <a:avLst/>
          </a:prstGeom>
          <a:noFill/>
        </p:spPr>
        <p:txBody>
          <a:bodyPr wrap="none" rtlCol="0">
            <a:spAutoFit/>
          </a:bodyPr>
          <a:lstStyle/>
          <a:p>
            <a:r>
              <a:rPr lang="en-US" dirty="0" err="1"/>
              <a:t>qg</a:t>
            </a:r>
            <a:r>
              <a:rPr lang="en-US" dirty="0"/>
              <a:t>-channel</a:t>
            </a:r>
          </a:p>
        </p:txBody>
      </p:sp>
      <p:sp>
        <p:nvSpPr>
          <p:cNvPr id="13" name="TextBox 12">
            <a:extLst>
              <a:ext uri="{FF2B5EF4-FFF2-40B4-BE49-F238E27FC236}">
                <a16:creationId xmlns:a16="http://schemas.microsoft.com/office/drawing/2014/main" id="{39FC2DE8-6A91-0E59-D8BC-1E7D8235E56B}"/>
              </a:ext>
            </a:extLst>
          </p:cNvPr>
          <p:cNvSpPr txBox="1"/>
          <p:nvPr/>
        </p:nvSpPr>
        <p:spPr>
          <a:xfrm>
            <a:off x="2432582" y="2276767"/>
            <a:ext cx="534121" cy="369332"/>
          </a:xfrm>
          <a:prstGeom prst="rect">
            <a:avLst/>
          </a:prstGeom>
          <a:noFill/>
        </p:spPr>
        <p:txBody>
          <a:bodyPr wrap="none" rtlCol="0">
            <a:spAutoFit/>
          </a:bodyPr>
          <a:lstStyle/>
          <a:p>
            <a:r>
              <a:rPr lang="en-US" dirty="0"/>
              <a:t>Sub</a:t>
            </a:r>
          </a:p>
        </p:txBody>
      </p:sp>
      <p:sp>
        <p:nvSpPr>
          <p:cNvPr id="14" name="TextBox 13">
            <a:extLst>
              <a:ext uri="{FF2B5EF4-FFF2-40B4-BE49-F238E27FC236}">
                <a16:creationId xmlns:a16="http://schemas.microsoft.com/office/drawing/2014/main" id="{96ED2B18-9805-CE7A-2DB6-BFB6E4EE6A5B}"/>
              </a:ext>
            </a:extLst>
          </p:cNvPr>
          <p:cNvSpPr txBox="1"/>
          <p:nvPr/>
        </p:nvSpPr>
        <p:spPr>
          <a:xfrm>
            <a:off x="8601772" y="2328330"/>
            <a:ext cx="534121" cy="369332"/>
          </a:xfrm>
          <a:prstGeom prst="rect">
            <a:avLst/>
          </a:prstGeom>
          <a:noFill/>
        </p:spPr>
        <p:txBody>
          <a:bodyPr wrap="none" rtlCol="0">
            <a:spAutoFit/>
          </a:bodyPr>
          <a:lstStyle/>
          <a:p>
            <a:r>
              <a:rPr lang="en-US" dirty="0"/>
              <a:t>Sub</a:t>
            </a:r>
          </a:p>
        </p:txBody>
      </p:sp>
      <p:pic>
        <p:nvPicPr>
          <p:cNvPr id="17" name="Picture 16" descr="A graph of a plane&#10;&#10;Description automatically generated">
            <a:extLst>
              <a:ext uri="{FF2B5EF4-FFF2-40B4-BE49-F238E27FC236}">
                <a16:creationId xmlns:a16="http://schemas.microsoft.com/office/drawing/2014/main" id="{FC076E1A-74C0-5D03-4BCA-B21CC06BF088}"/>
              </a:ext>
            </a:extLst>
          </p:cNvPr>
          <p:cNvPicPr>
            <a:picLocks noChangeAspect="1"/>
          </p:cNvPicPr>
          <p:nvPr/>
        </p:nvPicPr>
        <p:blipFill>
          <a:blip r:embed="rId9"/>
          <a:stretch>
            <a:fillRect/>
          </a:stretch>
        </p:blipFill>
        <p:spPr>
          <a:xfrm>
            <a:off x="8193640" y="4442918"/>
            <a:ext cx="3822607" cy="2292228"/>
          </a:xfrm>
          <a:prstGeom prst="rect">
            <a:avLst/>
          </a:prstGeom>
        </p:spPr>
      </p:pic>
      <p:sp>
        <p:nvSpPr>
          <p:cNvPr id="15" name="TextBox 14">
            <a:extLst>
              <a:ext uri="{FF2B5EF4-FFF2-40B4-BE49-F238E27FC236}">
                <a16:creationId xmlns:a16="http://schemas.microsoft.com/office/drawing/2014/main" id="{EEC4046B-00E1-BBF7-0B2B-C0577164BF7D}"/>
              </a:ext>
            </a:extLst>
          </p:cNvPr>
          <p:cNvSpPr txBox="1"/>
          <p:nvPr/>
        </p:nvSpPr>
        <p:spPr>
          <a:xfrm>
            <a:off x="8860755" y="5923722"/>
            <a:ext cx="1295547" cy="369332"/>
          </a:xfrm>
          <a:prstGeom prst="rect">
            <a:avLst/>
          </a:prstGeom>
          <a:noFill/>
        </p:spPr>
        <p:txBody>
          <a:bodyPr wrap="none" rtlCol="0">
            <a:spAutoFit/>
          </a:bodyPr>
          <a:lstStyle/>
          <a:p>
            <a:r>
              <a:rPr lang="en-US" sz="1800" dirty="0"/>
              <a:t>2410.03876</a:t>
            </a:r>
            <a:endParaRPr lang="en-US" dirty="0"/>
          </a:p>
        </p:txBody>
      </p:sp>
    </p:spTree>
    <p:extLst>
      <p:ext uri="{BB962C8B-B14F-4D97-AF65-F5344CB8AC3E}">
        <p14:creationId xmlns:p14="http://schemas.microsoft.com/office/powerpoint/2010/main" val="897466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diagram of a molecule&#10;&#10;AI-generated content may be incorrect.">
            <a:extLst>
              <a:ext uri="{FF2B5EF4-FFF2-40B4-BE49-F238E27FC236}">
                <a16:creationId xmlns:a16="http://schemas.microsoft.com/office/drawing/2014/main" id="{2F2A3EA9-61EB-725D-593C-3D4BDE4A7376}"/>
              </a:ext>
            </a:extLst>
          </p:cNvPr>
          <p:cNvPicPr>
            <a:picLocks noChangeAspect="1"/>
          </p:cNvPicPr>
          <p:nvPr/>
        </p:nvPicPr>
        <p:blipFill>
          <a:blip r:embed="rId3"/>
          <a:stretch>
            <a:fillRect/>
          </a:stretch>
        </p:blipFill>
        <p:spPr>
          <a:xfrm>
            <a:off x="5036608" y="4070946"/>
            <a:ext cx="1366765" cy="1219449"/>
          </a:xfrm>
          <a:prstGeom prst="rect">
            <a:avLst/>
          </a:prstGeom>
        </p:spPr>
      </p:pic>
      <p:pic>
        <p:nvPicPr>
          <p:cNvPr id="3" name="Picture 2" descr="A diagram of a molecule&#10;&#10;AI-generated content may be incorrect.">
            <a:extLst>
              <a:ext uri="{FF2B5EF4-FFF2-40B4-BE49-F238E27FC236}">
                <a16:creationId xmlns:a16="http://schemas.microsoft.com/office/drawing/2014/main" id="{3FD7BD47-C0B0-9A6D-296F-F6BE0DBA678A}"/>
              </a:ext>
            </a:extLst>
          </p:cNvPr>
          <p:cNvPicPr>
            <a:picLocks noChangeAspect="1"/>
          </p:cNvPicPr>
          <p:nvPr/>
        </p:nvPicPr>
        <p:blipFill>
          <a:blip r:embed="rId4"/>
          <a:stretch>
            <a:fillRect/>
          </a:stretch>
        </p:blipFill>
        <p:spPr>
          <a:xfrm>
            <a:off x="162339" y="926664"/>
            <a:ext cx="4499113" cy="2541165"/>
          </a:xfrm>
          <a:prstGeom prst="rect">
            <a:avLst/>
          </a:prstGeom>
        </p:spPr>
      </p:pic>
      <mc:AlternateContent xmlns:mc="http://schemas.openxmlformats.org/markup-compatibility/2006">
        <mc:Choice xmlns:a14="http://schemas.microsoft.com/office/drawing/2010/main" Requires="a14">
          <p:sp>
            <p:nvSpPr>
              <p:cNvPr id="4" name="Title 23">
                <a:extLst>
                  <a:ext uri="{FF2B5EF4-FFF2-40B4-BE49-F238E27FC236}">
                    <a16:creationId xmlns:a16="http://schemas.microsoft.com/office/drawing/2014/main" id="{DC852C03-DF1E-79A6-32F6-F5C3F6401B2F}"/>
                  </a:ext>
                </a:extLst>
              </p:cNvPr>
              <p:cNvSpPr txBox="1">
                <a:spLocks/>
              </p:cNvSpPr>
              <p:nvPr/>
            </p:nvSpPr>
            <p:spPr>
              <a:xfrm>
                <a:off x="305716" y="208494"/>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pp</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H+X @LO, NLO: cancellation patterns</a:t>
                </a:r>
              </a:p>
            </p:txBody>
          </p:sp>
        </mc:Choice>
        <mc:Fallback>
          <p:sp>
            <p:nvSpPr>
              <p:cNvPr id="4" name="Title 23">
                <a:extLst>
                  <a:ext uri="{FF2B5EF4-FFF2-40B4-BE49-F238E27FC236}">
                    <a16:creationId xmlns:a16="http://schemas.microsoft.com/office/drawing/2014/main" id="{DC852C03-DF1E-79A6-32F6-F5C3F6401B2F}"/>
                  </a:ext>
                </a:extLst>
              </p:cNvPr>
              <p:cNvSpPr txBox="1">
                <a:spLocks noRot="1" noChangeAspect="1" noMove="1" noResize="1" noEditPoints="1" noAdjustHandles="1" noChangeArrowheads="1" noChangeShapeType="1" noTextEdit="1"/>
              </p:cNvSpPr>
              <p:nvPr/>
            </p:nvSpPr>
            <p:spPr>
              <a:xfrm>
                <a:off x="305716" y="208494"/>
                <a:ext cx="11921339" cy="718170"/>
              </a:xfrm>
              <a:prstGeom prst="rect">
                <a:avLst/>
              </a:prstGeom>
              <a:blipFill>
                <a:blip r:embed="rId5"/>
                <a:stretch>
                  <a:fillRect l="-2130" t="-26316" b="-35088"/>
                </a:stretch>
              </a:blipFill>
            </p:spPr>
            <p:txBody>
              <a:bodyPr/>
              <a:lstStyle/>
              <a:p>
                <a:r>
                  <a:rPr lang="en-US">
                    <a:noFill/>
                  </a:rPr>
                  <a:t> </a:t>
                </a:r>
              </a:p>
            </p:txBody>
          </p:sp>
        </mc:Fallback>
      </mc:AlternateContent>
      <p:pic>
        <p:nvPicPr>
          <p:cNvPr id="10" name="Picture 9" descr="A group of black letters&#10;&#10;AI-generated content may be incorrect.">
            <a:extLst>
              <a:ext uri="{FF2B5EF4-FFF2-40B4-BE49-F238E27FC236}">
                <a16:creationId xmlns:a16="http://schemas.microsoft.com/office/drawing/2014/main" id="{90C517CC-5353-70C5-1A94-233DE72CF439}"/>
              </a:ext>
            </a:extLst>
          </p:cNvPr>
          <p:cNvPicPr>
            <a:picLocks noChangeAspect="1"/>
          </p:cNvPicPr>
          <p:nvPr/>
        </p:nvPicPr>
        <p:blipFill>
          <a:blip r:embed="rId6"/>
          <a:stretch>
            <a:fillRect/>
          </a:stretch>
        </p:blipFill>
        <p:spPr>
          <a:xfrm>
            <a:off x="5928597" y="1461864"/>
            <a:ext cx="5687491" cy="858663"/>
          </a:xfrm>
          <a:prstGeom prst="rect">
            <a:avLst/>
          </a:prstGeom>
        </p:spPr>
      </p:pic>
      <p:pic>
        <p:nvPicPr>
          <p:cNvPr id="12" name="Picture 11" descr="A diagram of a molecule&#10;&#10;AI-generated content may be incorrect.">
            <a:extLst>
              <a:ext uri="{FF2B5EF4-FFF2-40B4-BE49-F238E27FC236}">
                <a16:creationId xmlns:a16="http://schemas.microsoft.com/office/drawing/2014/main" id="{8F030DC2-277C-0C55-87F1-4FF02F6708D3}"/>
              </a:ext>
            </a:extLst>
          </p:cNvPr>
          <p:cNvPicPr>
            <a:picLocks noChangeAspect="1"/>
          </p:cNvPicPr>
          <p:nvPr/>
        </p:nvPicPr>
        <p:blipFill>
          <a:blip r:embed="rId7"/>
          <a:stretch>
            <a:fillRect/>
          </a:stretch>
        </p:blipFill>
        <p:spPr>
          <a:xfrm>
            <a:off x="305716" y="3908509"/>
            <a:ext cx="4730892" cy="2541165"/>
          </a:xfrm>
          <a:prstGeom prst="rect">
            <a:avLst/>
          </a:prstGeom>
        </p:spPr>
      </p:pic>
      <p:sp>
        <p:nvSpPr>
          <p:cNvPr id="13" name="TextBox 12">
            <a:extLst>
              <a:ext uri="{FF2B5EF4-FFF2-40B4-BE49-F238E27FC236}">
                <a16:creationId xmlns:a16="http://schemas.microsoft.com/office/drawing/2014/main" id="{DD947F58-66B2-5734-E765-2A6F425587E2}"/>
              </a:ext>
            </a:extLst>
          </p:cNvPr>
          <p:cNvSpPr txBox="1"/>
          <p:nvPr/>
        </p:nvSpPr>
        <p:spPr>
          <a:xfrm>
            <a:off x="6326187" y="5521295"/>
            <a:ext cx="526106" cy="369332"/>
          </a:xfrm>
          <a:prstGeom prst="rect">
            <a:avLst/>
          </a:prstGeom>
          <a:noFill/>
        </p:spPr>
        <p:txBody>
          <a:bodyPr wrap="none" rtlCol="0">
            <a:spAutoFit/>
          </a:bodyPr>
          <a:lstStyle/>
          <a:p>
            <a:r>
              <a:rPr lang="en-US" dirty="0"/>
              <a:t>+ …</a:t>
            </a:r>
          </a:p>
        </p:txBody>
      </p:sp>
      <p:pic>
        <p:nvPicPr>
          <p:cNvPr id="17" name="Picture 16" descr="A green arrows with a dotted line&#10;&#10;AI-generated content may be incorrect.">
            <a:extLst>
              <a:ext uri="{FF2B5EF4-FFF2-40B4-BE49-F238E27FC236}">
                <a16:creationId xmlns:a16="http://schemas.microsoft.com/office/drawing/2014/main" id="{1C164525-0D06-2D9B-FA41-E9C8B203F2F6}"/>
              </a:ext>
            </a:extLst>
          </p:cNvPr>
          <p:cNvPicPr>
            <a:picLocks noChangeAspect="1"/>
          </p:cNvPicPr>
          <p:nvPr/>
        </p:nvPicPr>
        <p:blipFill>
          <a:blip r:embed="rId8"/>
          <a:stretch>
            <a:fillRect/>
          </a:stretch>
        </p:blipFill>
        <p:spPr>
          <a:xfrm>
            <a:off x="4402471" y="5290395"/>
            <a:ext cx="1463343" cy="1114136"/>
          </a:xfrm>
          <a:prstGeom prst="rect">
            <a:avLst/>
          </a:prstGeom>
        </p:spPr>
      </p:pic>
      <p:pic>
        <p:nvPicPr>
          <p:cNvPr id="23" name="Picture 22">
            <a:extLst>
              <a:ext uri="{FF2B5EF4-FFF2-40B4-BE49-F238E27FC236}">
                <a16:creationId xmlns:a16="http://schemas.microsoft.com/office/drawing/2014/main" id="{EA1D4723-B0D9-CA36-D477-226A4C48BCCC}"/>
              </a:ext>
            </a:extLst>
          </p:cNvPr>
          <p:cNvPicPr>
            <a:picLocks noChangeAspect="1"/>
          </p:cNvPicPr>
          <p:nvPr/>
        </p:nvPicPr>
        <p:blipFill>
          <a:blip r:embed="rId9"/>
          <a:stretch>
            <a:fillRect/>
          </a:stretch>
        </p:blipFill>
        <p:spPr>
          <a:xfrm rot="19159322">
            <a:off x="4588318" y="5307945"/>
            <a:ext cx="456971" cy="166171"/>
          </a:xfrm>
          <a:prstGeom prst="rect">
            <a:avLst/>
          </a:prstGeom>
        </p:spPr>
      </p:pic>
      <p:pic>
        <p:nvPicPr>
          <p:cNvPr id="24" name="Picture 23">
            <a:extLst>
              <a:ext uri="{FF2B5EF4-FFF2-40B4-BE49-F238E27FC236}">
                <a16:creationId xmlns:a16="http://schemas.microsoft.com/office/drawing/2014/main" id="{ED001078-CE27-5E16-7676-A7AA5F38A746}"/>
              </a:ext>
            </a:extLst>
          </p:cNvPr>
          <p:cNvPicPr>
            <a:picLocks noChangeAspect="1"/>
          </p:cNvPicPr>
          <p:nvPr/>
        </p:nvPicPr>
        <p:blipFill>
          <a:blip r:embed="rId9"/>
          <a:stretch>
            <a:fillRect/>
          </a:stretch>
        </p:blipFill>
        <p:spPr>
          <a:xfrm>
            <a:off x="5700112" y="4448012"/>
            <a:ext cx="456971" cy="195414"/>
          </a:xfrm>
          <a:prstGeom prst="rect">
            <a:avLst/>
          </a:prstGeom>
        </p:spPr>
      </p:pic>
      <p:pic>
        <p:nvPicPr>
          <p:cNvPr id="26" name="Picture 25" descr="A group of black and white math equations&#10;&#10;AI-generated content may be incorrect.">
            <a:extLst>
              <a:ext uri="{FF2B5EF4-FFF2-40B4-BE49-F238E27FC236}">
                <a16:creationId xmlns:a16="http://schemas.microsoft.com/office/drawing/2014/main" id="{63F3E962-0B8B-7F3A-24B9-2CC28008872A}"/>
              </a:ext>
            </a:extLst>
          </p:cNvPr>
          <p:cNvPicPr>
            <a:picLocks noChangeAspect="1"/>
          </p:cNvPicPr>
          <p:nvPr/>
        </p:nvPicPr>
        <p:blipFill>
          <a:blip r:embed="rId10"/>
          <a:stretch>
            <a:fillRect/>
          </a:stretch>
        </p:blipFill>
        <p:spPr>
          <a:xfrm>
            <a:off x="6531341" y="3714391"/>
            <a:ext cx="5509235" cy="1314809"/>
          </a:xfrm>
          <a:prstGeom prst="rect">
            <a:avLst/>
          </a:prstGeom>
        </p:spPr>
      </p:pic>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DD483F6F-73DA-C582-7AD5-08A16C837D27}"/>
                  </a:ext>
                </a:extLst>
              </p:cNvPr>
              <p:cNvSpPr txBox="1"/>
              <p:nvPr/>
            </p:nvSpPr>
            <p:spPr>
              <a:xfrm>
                <a:off x="6918592" y="1521764"/>
                <a:ext cx="449162" cy="40248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acc>
                    </m:oMath>
                  </m:oMathPara>
                </a14:m>
                <a:endParaRPr lang="en-US" dirty="0"/>
              </a:p>
            </p:txBody>
          </p:sp>
        </mc:Choice>
        <mc:Fallback>
          <p:sp>
            <p:nvSpPr>
              <p:cNvPr id="27" name="TextBox 26">
                <a:extLst>
                  <a:ext uri="{FF2B5EF4-FFF2-40B4-BE49-F238E27FC236}">
                    <a16:creationId xmlns:a16="http://schemas.microsoft.com/office/drawing/2014/main" id="{DD483F6F-73DA-C582-7AD5-08A16C837D27}"/>
                  </a:ext>
                </a:extLst>
              </p:cNvPr>
              <p:cNvSpPr txBox="1">
                <a:spLocks noRot="1" noChangeAspect="1" noMove="1" noResize="1" noEditPoints="1" noAdjustHandles="1" noChangeArrowheads="1" noChangeShapeType="1" noTextEdit="1"/>
              </p:cNvSpPr>
              <p:nvPr/>
            </p:nvSpPr>
            <p:spPr>
              <a:xfrm>
                <a:off x="6918592" y="1521764"/>
                <a:ext cx="449162" cy="402482"/>
              </a:xfrm>
              <a:prstGeom prst="rect">
                <a:avLst/>
              </a:prstGeom>
              <a:blipFill>
                <a:blip r:embed="rId11"/>
                <a:stretch>
                  <a:fillRect t="-6250"/>
                </a:stretch>
              </a:blipFill>
            </p:spPr>
            <p:txBody>
              <a:bodyPr/>
              <a:lstStyle/>
              <a:p>
                <a:r>
                  <a:rPr lang="en-US">
                    <a:noFill/>
                  </a:rPr>
                  <a:t> </a:t>
                </a:r>
              </a:p>
            </p:txBody>
          </p:sp>
        </mc:Fallback>
      </mc:AlternateContent>
    </p:spTree>
    <p:extLst>
      <p:ext uri="{BB962C8B-B14F-4D97-AF65-F5344CB8AC3E}">
        <p14:creationId xmlns:p14="http://schemas.microsoft.com/office/powerpoint/2010/main" val="1034867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3">
            <a:extLst>
              <a:ext uri="{FF2B5EF4-FFF2-40B4-BE49-F238E27FC236}">
                <a16:creationId xmlns:a16="http://schemas.microsoft.com/office/drawing/2014/main" id="{0B6287CA-999F-C3A3-C38E-50BA064D39FC}"/>
              </a:ext>
            </a:extLst>
          </p:cNvPr>
          <p:cNvSpPr txBox="1">
            <a:spLocks/>
          </p:cNvSpPr>
          <p:nvPr/>
        </p:nvSpPr>
        <p:spPr>
          <a:xfrm>
            <a:off x="305716" y="208494"/>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DIS @NNLO, N^3LO: cancellation patterns</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0E52B055-F6FC-8160-8472-9AC88BF62F23}"/>
                  </a:ext>
                </a:extLst>
              </p:cNvPr>
              <p:cNvSpPr txBox="1"/>
              <p:nvPr/>
            </p:nvSpPr>
            <p:spPr>
              <a:xfrm>
                <a:off x="6149880" y="1083917"/>
                <a:ext cx="5853334" cy="369332"/>
              </a:xfrm>
              <a:prstGeom prst="rect">
                <a:avLst/>
              </a:prstGeom>
              <a:noFill/>
            </p:spPr>
            <p:txBody>
              <a:bodyPr wrap="none" rtlCol="0">
                <a:spAutoFit/>
              </a:bodyPr>
              <a:lstStyle/>
              <a:p>
                <a:r>
                  <a:rPr lang="en-US" dirty="0"/>
                  <a:t>S-ACOT-</a:t>
                </a:r>
                <a14:m>
                  <m:oMath xmlns:m="http://schemas.openxmlformats.org/officeDocument/2006/math">
                    <m:r>
                      <a:rPr lang="en-US" i="1" smtClean="0">
                        <a:latin typeface="Cambria Math" panose="02040503050406030204" pitchFamily="18" charset="0"/>
                        <a:ea typeface="Cambria Math" panose="02040503050406030204" pitchFamily="18" charset="0"/>
                      </a:rPr>
                      <m:t>𝜒</m:t>
                    </m:r>
                  </m:oMath>
                </a14:m>
                <a:r>
                  <a:rPr lang="en-US" dirty="0"/>
                  <a:t> @NNLO NC DIS, MG, Nadolsky, Lai, Yuan, PRD 2012</a:t>
                </a:r>
              </a:p>
            </p:txBody>
          </p:sp>
        </mc:Choice>
        <mc:Fallback>
          <p:sp>
            <p:nvSpPr>
              <p:cNvPr id="5" name="TextBox 4">
                <a:extLst>
                  <a:ext uri="{FF2B5EF4-FFF2-40B4-BE49-F238E27FC236}">
                    <a16:creationId xmlns:a16="http://schemas.microsoft.com/office/drawing/2014/main" id="{0E52B055-F6FC-8160-8472-9AC88BF62F23}"/>
                  </a:ext>
                </a:extLst>
              </p:cNvPr>
              <p:cNvSpPr txBox="1">
                <a:spLocks noRot="1" noChangeAspect="1" noMove="1" noResize="1" noEditPoints="1" noAdjustHandles="1" noChangeArrowheads="1" noChangeShapeType="1" noTextEdit="1"/>
              </p:cNvSpPr>
              <p:nvPr/>
            </p:nvSpPr>
            <p:spPr>
              <a:xfrm>
                <a:off x="6149880" y="1083917"/>
                <a:ext cx="5853334" cy="369332"/>
              </a:xfrm>
              <a:prstGeom prst="rect">
                <a:avLst/>
              </a:prstGeom>
              <a:blipFill>
                <a:blip r:embed="rId2"/>
                <a:stretch>
                  <a:fillRect l="-866" t="-6667" r="-649" b="-26667"/>
                </a:stretch>
              </a:blipFill>
            </p:spPr>
            <p:txBody>
              <a:bodyPr/>
              <a:lstStyle/>
              <a:p>
                <a:r>
                  <a:rPr lang="en-US">
                    <a:noFill/>
                  </a:rPr>
                  <a:t> </a:t>
                </a:r>
              </a:p>
            </p:txBody>
          </p:sp>
        </mc:Fallback>
      </mc:AlternateContent>
      <p:pic>
        <p:nvPicPr>
          <p:cNvPr id="7" name="Picture 6" descr="A math equations with numbers and symbols&#10;&#10;AI-generated content may be incorrect.">
            <a:extLst>
              <a:ext uri="{FF2B5EF4-FFF2-40B4-BE49-F238E27FC236}">
                <a16:creationId xmlns:a16="http://schemas.microsoft.com/office/drawing/2014/main" id="{1B899588-A303-315B-B276-B40CD5513779}"/>
              </a:ext>
            </a:extLst>
          </p:cNvPr>
          <p:cNvPicPr>
            <a:picLocks noChangeAspect="1"/>
          </p:cNvPicPr>
          <p:nvPr/>
        </p:nvPicPr>
        <p:blipFill>
          <a:blip r:embed="rId3"/>
          <a:stretch>
            <a:fillRect/>
          </a:stretch>
        </p:blipFill>
        <p:spPr>
          <a:xfrm>
            <a:off x="6149880" y="1554728"/>
            <a:ext cx="5737562" cy="1694162"/>
          </a:xfrm>
          <a:prstGeom prst="rect">
            <a:avLst/>
          </a:prstGeom>
        </p:spPr>
      </p:pic>
      <p:pic>
        <p:nvPicPr>
          <p:cNvPr id="9" name="Picture 8" descr="A screenshot of a diagram&#10;&#10;AI-generated content may be incorrect.">
            <a:extLst>
              <a:ext uri="{FF2B5EF4-FFF2-40B4-BE49-F238E27FC236}">
                <a16:creationId xmlns:a16="http://schemas.microsoft.com/office/drawing/2014/main" id="{119B04DD-DCAC-8D68-80AD-8CE392F37D19}"/>
              </a:ext>
            </a:extLst>
          </p:cNvPr>
          <p:cNvPicPr>
            <a:picLocks noChangeAspect="1"/>
          </p:cNvPicPr>
          <p:nvPr/>
        </p:nvPicPr>
        <p:blipFill>
          <a:blip r:embed="rId4"/>
          <a:stretch>
            <a:fillRect/>
          </a:stretch>
        </p:blipFill>
        <p:spPr>
          <a:xfrm>
            <a:off x="256284" y="845673"/>
            <a:ext cx="5431604" cy="3777768"/>
          </a:xfrm>
          <a:prstGeom prst="rect">
            <a:avLst/>
          </a:prstGeom>
        </p:spPr>
      </p:pic>
      <p:pic>
        <p:nvPicPr>
          <p:cNvPr id="11" name="Picture 10" descr="A group of black symbols&#10;&#10;AI-generated content may be incorrect.">
            <a:extLst>
              <a:ext uri="{FF2B5EF4-FFF2-40B4-BE49-F238E27FC236}">
                <a16:creationId xmlns:a16="http://schemas.microsoft.com/office/drawing/2014/main" id="{CF617136-9575-75B5-880B-F6FF7AFE7384}"/>
              </a:ext>
            </a:extLst>
          </p:cNvPr>
          <p:cNvPicPr>
            <a:picLocks noChangeAspect="1"/>
          </p:cNvPicPr>
          <p:nvPr/>
        </p:nvPicPr>
        <p:blipFill>
          <a:blip r:embed="rId5"/>
          <a:stretch>
            <a:fillRect/>
          </a:stretch>
        </p:blipFill>
        <p:spPr>
          <a:xfrm>
            <a:off x="4164935" y="5677658"/>
            <a:ext cx="7124446" cy="971848"/>
          </a:xfrm>
          <a:prstGeom prst="rect">
            <a:avLst/>
          </a:prstGeom>
        </p:spPr>
      </p:pic>
      <p:grpSp>
        <p:nvGrpSpPr>
          <p:cNvPr id="28" name="Group 27">
            <a:extLst>
              <a:ext uri="{FF2B5EF4-FFF2-40B4-BE49-F238E27FC236}">
                <a16:creationId xmlns:a16="http://schemas.microsoft.com/office/drawing/2014/main" id="{A17D6C22-18A7-98B7-84BF-C814563C71FB}"/>
              </a:ext>
            </a:extLst>
          </p:cNvPr>
          <p:cNvGrpSpPr/>
          <p:nvPr/>
        </p:nvGrpSpPr>
        <p:grpSpPr>
          <a:xfrm>
            <a:off x="3897066" y="4315888"/>
            <a:ext cx="2163252" cy="1260291"/>
            <a:chOff x="4175498" y="4084480"/>
            <a:chExt cx="2697914" cy="1573098"/>
          </a:xfrm>
        </p:grpSpPr>
        <p:grpSp>
          <p:nvGrpSpPr>
            <p:cNvPr id="26" name="Group 25">
              <a:extLst>
                <a:ext uri="{FF2B5EF4-FFF2-40B4-BE49-F238E27FC236}">
                  <a16:creationId xmlns:a16="http://schemas.microsoft.com/office/drawing/2014/main" id="{ED2A4785-F6FE-53AB-5B14-3B0753827565}"/>
                </a:ext>
              </a:extLst>
            </p:cNvPr>
            <p:cNvGrpSpPr/>
            <p:nvPr/>
          </p:nvGrpSpPr>
          <p:grpSpPr>
            <a:xfrm>
              <a:off x="4175498" y="4084480"/>
              <a:ext cx="2697914" cy="1573098"/>
              <a:chOff x="4175498" y="4084480"/>
              <a:chExt cx="2697914" cy="1573098"/>
            </a:xfrm>
          </p:grpSpPr>
          <p:grpSp>
            <p:nvGrpSpPr>
              <p:cNvPr id="23" name="Group 22">
                <a:extLst>
                  <a:ext uri="{FF2B5EF4-FFF2-40B4-BE49-F238E27FC236}">
                    <a16:creationId xmlns:a16="http://schemas.microsoft.com/office/drawing/2014/main" id="{C910DDB7-6D34-2E3F-ED36-A91564145BE2}"/>
                  </a:ext>
                </a:extLst>
              </p:cNvPr>
              <p:cNvGrpSpPr/>
              <p:nvPr/>
            </p:nvGrpSpPr>
            <p:grpSpPr>
              <a:xfrm>
                <a:off x="4175498" y="4084480"/>
                <a:ext cx="2697914" cy="1530838"/>
                <a:chOff x="3829050" y="3429000"/>
                <a:chExt cx="3706818" cy="1952050"/>
              </a:xfrm>
            </p:grpSpPr>
            <p:pic>
              <p:nvPicPr>
                <p:cNvPr id="13" name="Picture 12" descr="A diagram of a square and a square&#10;&#10;AI-generated content may be incorrect.">
                  <a:extLst>
                    <a:ext uri="{FF2B5EF4-FFF2-40B4-BE49-F238E27FC236}">
                      <a16:creationId xmlns:a16="http://schemas.microsoft.com/office/drawing/2014/main" id="{5FFDC744-B7E7-3836-DAC1-33CBF6CB16ED}"/>
                    </a:ext>
                  </a:extLst>
                </p:cNvPr>
                <p:cNvPicPr>
                  <a:picLocks noChangeAspect="1"/>
                </p:cNvPicPr>
                <p:nvPr/>
              </p:nvPicPr>
              <p:blipFill>
                <a:blip r:embed="rId6"/>
                <a:stretch>
                  <a:fillRect/>
                </a:stretch>
              </p:blipFill>
              <p:spPr>
                <a:xfrm>
                  <a:off x="3829050" y="3429000"/>
                  <a:ext cx="3706818" cy="1952050"/>
                </a:xfrm>
                <a:prstGeom prst="rect">
                  <a:avLst/>
                </a:prstGeom>
              </p:spPr>
            </p:pic>
            <p:pic>
              <p:nvPicPr>
                <p:cNvPr id="18" name="Picture 17">
                  <a:extLst>
                    <a:ext uri="{FF2B5EF4-FFF2-40B4-BE49-F238E27FC236}">
                      <a16:creationId xmlns:a16="http://schemas.microsoft.com/office/drawing/2014/main" id="{F390CA49-DAEB-D666-CAD5-F2C92878554E}"/>
                    </a:ext>
                  </a:extLst>
                </p:cNvPr>
                <p:cNvPicPr>
                  <a:picLocks noChangeAspect="1"/>
                </p:cNvPicPr>
                <p:nvPr/>
              </p:nvPicPr>
              <p:blipFill>
                <a:blip r:embed="rId7"/>
                <a:stretch>
                  <a:fillRect/>
                </a:stretch>
              </p:blipFill>
              <p:spPr>
                <a:xfrm>
                  <a:off x="4785712" y="4116013"/>
                  <a:ext cx="456971" cy="195414"/>
                </a:xfrm>
                <a:prstGeom prst="rect">
                  <a:avLst/>
                </a:prstGeom>
              </p:spPr>
            </p:pic>
            <p:pic>
              <p:nvPicPr>
                <p:cNvPr id="19" name="Picture 18">
                  <a:extLst>
                    <a:ext uri="{FF2B5EF4-FFF2-40B4-BE49-F238E27FC236}">
                      <a16:creationId xmlns:a16="http://schemas.microsoft.com/office/drawing/2014/main" id="{CE9B246D-D064-1AC4-B305-6C5B852BF8DD}"/>
                    </a:ext>
                  </a:extLst>
                </p:cNvPr>
                <p:cNvPicPr>
                  <a:picLocks noChangeAspect="1"/>
                </p:cNvPicPr>
                <p:nvPr/>
              </p:nvPicPr>
              <p:blipFill>
                <a:blip r:embed="rId7"/>
                <a:stretch>
                  <a:fillRect/>
                </a:stretch>
              </p:blipFill>
              <p:spPr>
                <a:xfrm>
                  <a:off x="6611875" y="3958558"/>
                  <a:ext cx="456971" cy="195414"/>
                </a:xfrm>
                <a:prstGeom prst="rect">
                  <a:avLst/>
                </a:prstGeom>
              </p:spPr>
            </p:pic>
          </p:grpSp>
          <p:pic>
            <p:nvPicPr>
              <p:cNvPr id="25" name="Picture 24" descr="A white background with black and white clouds&#10;&#10;AI-generated content may be incorrect.">
                <a:extLst>
                  <a:ext uri="{FF2B5EF4-FFF2-40B4-BE49-F238E27FC236}">
                    <a16:creationId xmlns:a16="http://schemas.microsoft.com/office/drawing/2014/main" id="{D1270032-45F7-665F-E82A-02ECE93CA133}"/>
                  </a:ext>
                </a:extLst>
              </p:cNvPr>
              <p:cNvPicPr>
                <a:picLocks noChangeAspect="1"/>
              </p:cNvPicPr>
              <p:nvPr/>
            </p:nvPicPr>
            <p:blipFill>
              <a:blip r:embed="rId8"/>
              <a:stretch>
                <a:fillRect/>
              </a:stretch>
            </p:blipFill>
            <p:spPr>
              <a:xfrm>
                <a:off x="5344854" y="5251178"/>
                <a:ext cx="546100" cy="406400"/>
              </a:xfrm>
              <a:prstGeom prst="rect">
                <a:avLst/>
              </a:prstGeom>
            </p:spPr>
          </p:pic>
        </p:grp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95A855F6-9BF3-944A-B6EF-53C49529E459}"/>
                    </a:ext>
                  </a:extLst>
                </p:cNvPr>
                <p:cNvSpPr txBox="1"/>
                <p:nvPr/>
              </p:nvSpPr>
              <p:spPr>
                <a:xfrm>
                  <a:off x="5325704" y="5088332"/>
                  <a:ext cx="462949" cy="372104"/>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𝐹</m:t>
                            </m:r>
                          </m:e>
                          <m:sub>
                            <m:r>
                              <a:rPr lang="en-US" b="0" i="1" smtClean="0">
                                <a:latin typeface="Cambria Math" panose="02040503050406030204" pitchFamily="18" charset="0"/>
                              </a:rPr>
                              <m:t>h</m:t>
                            </m:r>
                            <m:r>
                              <a:rPr lang="en-US" b="0" i="1" smtClean="0">
                                <a:latin typeface="Cambria Math" panose="02040503050406030204" pitchFamily="18" charset="0"/>
                              </a:rPr>
                              <m:t>,</m:t>
                            </m:r>
                            <m:r>
                              <a:rPr lang="en-US" b="0" i="1" smtClean="0">
                                <a:latin typeface="Cambria Math" panose="02040503050406030204" pitchFamily="18" charset="0"/>
                              </a:rPr>
                              <m:t>𝑔</m:t>
                            </m:r>
                          </m:sub>
                          <m:sup>
                            <m:r>
                              <a:rPr lang="en-US" b="0" i="1" smtClean="0">
                                <a:latin typeface="Cambria Math" panose="02040503050406030204" pitchFamily="18" charset="0"/>
                              </a:rPr>
                              <m:t>(3)</m:t>
                            </m:r>
                          </m:sup>
                        </m:sSubSup>
                      </m:oMath>
                    </m:oMathPara>
                  </a14:m>
                  <a:endParaRPr lang="en-US" dirty="0"/>
                </a:p>
              </p:txBody>
            </p:sp>
          </mc:Choice>
          <mc:Fallback>
            <p:sp>
              <p:nvSpPr>
                <p:cNvPr id="27" name="TextBox 26">
                  <a:extLst>
                    <a:ext uri="{FF2B5EF4-FFF2-40B4-BE49-F238E27FC236}">
                      <a16:creationId xmlns:a16="http://schemas.microsoft.com/office/drawing/2014/main" id="{95A855F6-9BF3-944A-B6EF-53C49529E459}"/>
                    </a:ext>
                  </a:extLst>
                </p:cNvPr>
                <p:cNvSpPr txBox="1">
                  <a:spLocks noRot="1" noChangeAspect="1" noMove="1" noResize="1" noEditPoints="1" noAdjustHandles="1" noChangeArrowheads="1" noChangeShapeType="1" noTextEdit="1"/>
                </p:cNvSpPr>
                <p:nvPr/>
              </p:nvSpPr>
              <p:spPr>
                <a:xfrm>
                  <a:off x="5325704" y="5088332"/>
                  <a:ext cx="462949" cy="372104"/>
                </a:xfrm>
                <a:prstGeom prst="rect">
                  <a:avLst/>
                </a:prstGeom>
                <a:blipFill>
                  <a:blip r:embed="rId9"/>
                  <a:stretch>
                    <a:fillRect r="-50000" b="-66667"/>
                  </a:stretch>
                </a:blipFill>
              </p:spPr>
              <p:txBody>
                <a:bodyPr/>
                <a:lstStyle/>
                <a:p>
                  <a:r>
                    <a:rPr lang="en-US">
                      <a:noFill/>
                    </a:rPr>
                    <a:t> </a:t>
                  </a:r>
                </a:p>
              </p:txBody>
            </p:sp>
          </mc:Fallback>
        </mc:AlternateContent>
      </p:grpSp>
      <p:grpSp>
        <p:nvGrpSpPr>
          <p:cNvPr id="44" name="Group 43">
            <a:extLst>
              <a:ext uri="{FF2B5EF4-FFF2-40B4-BE49-F238E27FC236}">
                <a16:creationId xmlns:a16="http://schemas.microsoft.com/office/drawing/2014/main" id="{D303F50C-D354-9AB4-5BFE-F95C9DA5FCD9}"/>
              </a:ext>
            </a:extLst>
          </p:cNvPr>
          <p:cNvGrpSpPr/>
          <p:nvPr/>
        </p:nvGrpSpPr>
        <p:grpSpPr>
          <a:xfrm>
            <a:off x="6374433" y="4255962"/>
            <a:ext cx="2845481" cy="1320217"/>
            <a:chOff x="7005228" y="4121512"/>
            <a:chExt cx="3316599" cy="1481727"/>
          </a:xfrm>
        </p:grpSpPr>
        <p:grpSp>
          <p:nvGrpSpPr>
            <p:cNvPr id="37" name="Group 36">
              <a:extLst>
                <a:ext uri="{FF2B5EF4-FFF2-40B4-BE49-F238E27FC236}">
                  <a16:creationId xmlns:a16="http://schemas.microsoft.com/office/drawing/2014/main" id="{D92D5316-0E80-6EB2-85EC-EC83219F3474}"/>
                </a:ext>
              </a:extLst>
            </p:cNvPr>
            <p:cNvGrpSpPr/>
            <p:nvPr/>
          </p:nvGrpSpPr>
          <p:grpSpPr>
            <a:xfrm>
              <a:off x="7005228" y="4121512"/>
              <a:ext cx="3316599" cy="1426097"/>
              <a:chOff x="7411991" y="4044383"/>
              <a:chExt cx="3316599" cy="1426097"/>
            </a:xfrm>
          </p:grpSpPr>
          <p:pic>
            <p:nvPicPr>
              <p:cNvPr id="17" name="Picture 16" descr="A diagram of a mathematical equation&#10;&#10;AI-generated content may be incorrect.">
                <a:extLst>
                  <a:ext uri="{FF2B5EF4-FFF2-40B4-BE49-F238E27FC236}">
                    <a16:creationId xmlns:a16="http://schemas.microsoft.com/office/drawing/2014/main" id="{13AE0514-1DC6-F844-8CD7-B4D40842EC0F}"/>
                  </a:ext>
                </a:extLst>
              </p:cNvPr>
              <p:cNvPicPr>
                <a:picLocks noChangeAspect="1"/>
              </p:cNvPicPr>
              <p:nvPr/>
            </p:nvPicPr>
            <p:blipFill>
              <a:blip r:embed="rId10"/>
              <a:stretch>
                <a:fillRect/>
              </a:stretch>
            </p:blipFill>
            <p:spPr>
              <a:xfrm>
                <a:off x="7411991" y="4144625"/>
                <a:ext cx="3153385" cy="1325855"/>
              </a:xfrm>
              <a:prstGeom prst="rect">
                <a:avLst/>
              </a:prstGeom>
            </p:spPr>
          </p:pic>
          <p:pic>
            <p:nvPicPr>
              <p:cNvPr id="31" name="Picture 30" descr="A black spiral on a white background&#10;&#10;AI-generated content may be incorrect.">
                <a:extLst>
                  <a:ext uri="{FF2B5EF4-FFF2-40B4-BE49-F238E27FC236}">
                    <a16:creationId xmlns:a16="http://schemas.microsoft.com/office/drawing/2014/main" id="{5A7E06C9-F803-5A2F-D352-C6E9FFDA4143}"/>
                  </a:ext>
                </a:extLst>
              </p:cNvPr>
              <p:cNvPicPr>
                <a:picLocks noChangeAspect="1"/>
              </p:cNvPicPr>
              <p:nvPr/>
            </p:nvPicPr>
            <p:blipFill>
              <a:blip r:embed="rId11"/>
              <a:stretch>
                <a:fillRect/>
              </a:stretch>
            </p:blipFill>
            <p:spPr>
              <a:xfrm>
                <a:off x="8091508" y="4623216"/>
                <a:ext cx="393700" cy="355600"/>
              </a:xfrm>
              <a:prstGeom prst="rect">
                <a:avLst/>
              </a:prstGeom>
            </p:spPr>
          </p:pic>
          <p:pic>
            <p:nvPicPr>
              <p:cNvPr id="33" name="Picture 32" descr="A black spiral on a white background&#10;&#10;AI-generated content may be incorrect.">
                <a:extLst>
                  <a:ext uri="{FF2B5EF4-FFF2-40B4-BE49-F238E27FC236}">
                    <a16:creationId xmlns:a16="http://schemas.microsoft.com/office/drawing/2014/main" id="{9D27ED3C-E5FF-3655-7EF3-8470FA737823}"/>
                  </a:ext>
                </a:extLst>
              </p:cNvPr>
              <p:cNvPicPr>
                <a:picLocks noChangeAspect="1"/>
              </p:cNvPicPr>
              <p:nvPr/>
            </p:nvPicPr>
            <p:blipFill>
              <a:blip r:embed="rId12"/>
              <a:stretch>
                <a:fillRect/>
              </a:stretch>
            </p:blipFill>
            <p:spPr>
              <a:xfrm>
                <a:off x="10334890" y="4044383"/>
                <a:ext cx="393700" cy="342900"/>
              </a:xfrm>
              <a:prstGeom prst="rect">
                <a:avLst/>
              </a:prstGeom>
            </p:spPr>
          </p:pic>
          <p:pic>
            <p:nvPicPr>
              <p:cNvPr id="35" name="Picture 34" descr="A white background with black and white clouds&#10;&#10;AI-generated content may be incorrect.">
                <a:extLst>
                  <a:ext uri="{FF2B5EF4-FFF2-40B4-BE49-F238E27FC236}">
                    <a16:creationId xmlns:a16="http://schemas.microsoft.com/office/drawing/2014/main" id="{D2239743-EF2B-EC68-147E-8DC516260B19}"/>
                  </a:ext>
                </a:extLst>
              </p:cNvPr>
              <p:cNvPicPr>
                <a:picLocks noChangeAspect="1"/>
              </p:cNvPicPr>
              <p:nvPr/>
            </p:nvPicPr>
            <p:blipFill>
              <a:blip r:embed="rId13"/>
              <a:stretch>
                <a:fillRect/>
              </a:stretch>
            </p:blipFill>
            <p:spPr>
              <a:xfrm>
                <a:off x="8394544" y="5161965"/>
                <a:ext cx="812858" cy="285407"/>
              </a:xfrm>
              <a:prstGeom prst="rect">
                <a:avLst/>
              </a:prstGeom>
            </p:spPr>
          </p:pic>
        </p:grpSp>
        <p:pic>
          <p:nvPicPr>
            <p:cNvPr id="39" name="Picture 38" descr="A group of symbols with a circle and a cross&#10;&#10;AI-generated content may be incorrect.">
              <a:extLst>
                <a:ext uri="{FF2B5EF4-FFF2-40B4-BE49-F238E27FC236}">
                  <a16:creationId xmlns:a16="http://schemas.microsoft.com/office/drawing/2014/main" id="{8F74D6D6-4761-9BC5-BB55-E11AFC2F47C1}"/>
                </a:ext>
              </a:extLst>
            </p:cNvPr>
            <p:cNvPicPr>
              <a:picLocks noChangeAspect="1"/>
            </p:cNvPicPr>
            <p:nvPr/>
          </p:nvPicPr>
          <p:blipFill>
            <a:blip r:embed="rId14"/>
            <a:stretch>
              <a:fillRect/>
            </a:stretch>
          </p:blipFill>
          <p:spPr>
            <a:xfrm>
              <a:off x="7333302" y="5220261"/>
              <a:ext cx="866142" cy="305697"/>
            </a:xfrm>
            <a:prstGeom prst="rect">
              <a:avLst/>
            </a:prstGeom>
          </p:spPr>
        </p:pic>
        <p:pic>
          <p:nvPicPr>
            <p:cNvPr id="41" name="Picture 40" descr="A group of symbols with letters&#10;&#10;AI-generated content may be incorrect.">
              <a:extLst>
                <a:ext uri="{FF2B5EF4-FFF2-40B4-BE49-F238E27FC236}">
                  <a16:creationId xmlns:a16="http://schemas.microsoft.com/office/drawing/2014/main" id="{DFF92490-2FE4-7814-D6BC-BF8710B42B4F}"/>
                </a:ext>
              </a:extLst>
            </p:cNvPr>
            <p:cNvPicPr>
              <a:picLocks noChangeAspect="1"/>
            </p:cNvPicPr>
            <p:nvPr/>
          </p:nvPicPr>
          <p:blipFill>
            <a:blip r:embed="rId15"/>
            <a:stretch>
              <a:fillRect/>
            </a:stretch>
          </p:blipFill>
          <p:spPr>
            <a:xfrm>
              <a:off x="9083577" y="5283958"/>
              <a:ext cx="844550" cy="319281"/>
            </a:xfrm>
            <a:prstGeom prst="rect">
              <a:avLst/>
            </a:prstGeom>
          </p:spPr>
        </p:pic>
      </p:grpSp>
      <p:grpSp>
        <p:nvGrpSpPr>
          <p:cNvPr id="50" name="Group 49">
            <a:extLst>
              <a:ext uri="{FF2B5EF4-FFF2-40B4-BE49-F238E27FC236}">
                <a16:creationId xmlns:a16="http://schemas.microsoft.com/office/drawing/2014/main" id="{7B1188EC-DFC3-80F4-F9F5-AD4FABFB8956}"/>
              </a:ext>
            </a:extLst>
          </p:cNvPr>
          <p:cNvGrpSpPr/>
          <p:nvPr/>
        </p:nvGrpSpPr>
        <p:grpSpPr>
          <a:xfrm>
            <a:off x="9470737" y="4408723"/>
            <a:ext cx="1265893" cy="1181335"/>
            <a:chOff x="9597114" y="4408723"/>
            <a:chExt cx="1989644" cy="1796388"/>
          </a:xfrm>
        </p:grpSpPr>
        <p:pic>
          <p:nvPicPr>
            <p:cNvPr id="43" name="Picture 42" descr="A black and white drawing of a wire with a cross and a black x&#10;&#10;AI-generated content may be incorrect.">
              <a:extLst>
                <a:ext uri="{FF2B5EF4-FFF2-40B4-BE49-F238E27FC236}">
                  <a16:creationId xmlns:a16="http://schemas.microsoft.com/office/drawing/2014/main" id="{FE7A2556-0198-9480-878F-8CAEDD8C2825}"/>
                </a:ext>
              </a:extLst>
            </p:cNvPr>
            <p:cNvPicPr>
              <a:picLocks noChangeAspect="1"/>
            </p:cNvPicPr>
            <p:nvPr/>
          </p:nvPicPr>
          <p:blipFill>
            <a:blip r:embed="rId16"/>
            <a:stretch>
              <a:fillRect/>
            </a:stretch>
          </p:blipFill>
          <p:spPr>
            <a:xfrm>
              <a:off x="9597114" y="4408723"/>
              <a:ext cx="1790169" cy="1432135"/>
            </a:xfrm>
            <a:prstGeom prst="rect">
              <a:avLst/>
            </a:prstGeom>
          </p:spPr>
        </p:pic>
        <p:pic>
          <p:nvPicPr>
            <p:cNvPr id="46" name="Picture 45" descr="A black spiral on a white background&#10;&#10;AI-generated content may be incorrect.">
              <a:extLst>
                <a:ext uri="{FF2B5EF4-FFF2-40B4-BE49-F238E27FC236}">
                  <a16:creationId xmlns:a16="http://schemas.microsoft.com/office/drawing/2014/main" id="{CB748BCA-98B8-5A6F-DF20-73822EE90284}"/>
                </a:ext>
              </a:extLst>
            </p:cNvPr>
            <p:cNvPicPr>
              <a:picLocks noChangeAspect="1"/>
            </p:cNvPicPr>
            <p:nvPr/>
          </p:nvPicPr>
          <p:blipFill>
            <a:blip r:embed="rId17"/>
            <a:stretch>
              <a:fillRect/>
            </a:stretch>
          </p:blipFill>
          <p:spPr>
            <a:xfrm>
              <a:off x="10632575" y="5035750"/>
              <a:ext cx="482600" cy="482600"/>
            </a:xfrm>
            <a:prstGeom prst="rect">
              <a:avLst/>
            </a:prstGeom>
          </p:spPr>
        </p:pic>
        <p:pic>
          <p:nvPicPr>
            <p:cNvPr id="47" name="Picture 46" descr="A black spiral on a white background&#10;&#10;AI-generated content may be incorrect.">
              <a:extLst>
                <a:ext uri="{FF2B5EF4-FFF2-40B4-BE49-F238E27FC236}">
                  <a16:creationId xmlns:a16="http://schemas.microsoft.com/office/drawing/2014/main" id="{0543EA46-2DB1-68EE-D033-92D9655545F2}"/>
                </a:ext>
              </a:extLst>
            </p:cNvPr>
            <p:cNvPicPr>
              <a:picLocks noChangeAspect="1"/>
            </p:cNvPicPr>
            <p:nvPr/>
          </p:nvPicPr>
          <p:blipFill>
            <a:blip r:embed="rId17"/>
            <a:stretch>
              <a:fillRect/>
            </a:stretch>
          </p:blipFill>
          <p:spPr>
            <a:xfrm>
              <a:off x="11104158" y="5044013"/>
              <a:ext cx="482600" cy="482600"/>
            </a:xfrm>
            <a:prstGeom prst="rect">
              <a:avLst/>
            </a:prstGeom>
          </p:spPr>
        </p:pic>
        <p:pic>
          <p:nvPicPr>
            <p:cNvPr id="49" name="Picture 48" descr="A group of black symbols&#10;&#10;AI-generated content may be incorrect.">
              <a:extLst>
                <a:ext uri="{FF2B5EF4-FFF2-40B4-BE49-F238E27FC236}">
                  <a16:creationId xmlns:a16="http://schemas.microsoft.com/office/drawing/2014/main" id="{7B105BFE-1421-81EF-A718-59D1E3F2E1BE}"/>
                </a:ext>
              </a:extLst>
            </p:cNvPr>
            <p:cNvPicPr>
              <a:picLocks noChangeAspect="1"/>
            </p:cNvPicPr>
            <p:nvPr/>
          </p:nvPicPr>
          <p:blipFill>
            <a:blip r:embed="rId18"/>
            <a:stretch>
              <a:fillRect/>
            </a:stretch>
          </p:blipFill>
          <p:spPr>
            <a:xfrm>
              <a:off x="10297295" y="5806256"/>
              <a:ext cx="961944" cy="398855"/>
            </a:xfrm>
            <a:prstGeom prst="rect">
              <a:avLst/>
            </a:prstGeom>
          </p:spPr>
        </p:pic>
      </p:grpSp>
      <p:sp>
        <p:nvSpPr>
          <p:cNvPr id="51" name="TextBox 50">
            <a:extLst>
              <a:ext uri="{FF2B5EF4-FFF2-40B4-BE49-F238E27FC236}">
                <a16:creationId xmlns:a16="http://schemas.microsoft.com/office/drawing/2014/main" id="{5F164C79-00F1-9580-80C2-CEFD221DB6F6}"/>
              </a:ext>
            </a:extLst>
          </p:cNvPr>
          <p:cNvSpPr txBox="1"/>
          <p:nvPr/>
        </p:nvSpPr>
        <p:spPr>
          <a:xfrm>
            <a:off x="7027459" y="3855493"/>
            <a:ext cx="4673011" cy="369332"/>
          </a:xfrm>
          <a:prstGeom prst="rect">
            <a:avLst/>
          </a:prstGeom>
          <a:noFill/>
        </p:spPr>
        <p:txBody>
          <a:bodyPr wrap="none" rtlCol="0">
            <a:spAutoFit/>
          </a:bodyPr>
          <a:lstStyle/>
          <a:p>
            <a:r>
              <a:rPr lang="en-US" dirty="0"/>
              <a:t>At N^3LO we have (MG, Nadolsky, Xie, In prep.) </a:t>
            </a:r>
          </a:p>
        </p:txBody>
      </p:sp>
      <mc:AlternateContent xmlns:mc="http://schemas.openxmlformats.org/markup-compatibility/2006">
        <mc:Choice xmlns:a14="http://schemas.microsoft.com/office/drawing/2010/main" Requires="a14">
          <p:sp>
            <p:nvSpPr>
              <p:cNvPr id="53" name="TextBox 52">
                <a:extLst>
                  <a:ext uri="{FF2B5EF4-FFF2-40B4-BE49-F238E27FC236}">
                    <a16:creationId xmlns:a16="http://schemas.microsoft.com/office/drawing/2014/main" id="{19248451-916A-E3AA-C2F3-FB73584248A2}"/>
                  </a:ext>
                </a:extLst>
              </p:cNvPr>
              <p:cNvSpPr txBox="1"/>
              <p:nvPr/>
            </p:nvSpPr>
            <p:spPr>
              <a:xfrm>
                <a:off x="6113420" y="4648599"/>
                <a:ext cx="410690" cy="36933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oMath>
                  </m:oMathPara>
                </a14:m>
                <a:endParaRPr lang="en-US" dirty="0"/>
              </a:p>
            </p:txBody>
          </p:sp>
        </mc:Choice>
        <mc:Fallback>
          <p:sp>
            <p:nvSpPr>
              <p:cNvPr id="53" name="TextBox 52">
                <a:extLst>
                  <a:ext uri="{FF2B5EF4-FFF2-40B4-BE49-F238E27FC236}">
                    <a16:creationId xmlns:a16="http://schemas.microsoft.com/office/drawing/2014/main" id="{19248451-916A-E3AA-C2F3-FB73584248A2}"/>
                  </a:ext>
                </a:extLst>
              </p:cNvPr>
              <p:cNvSpPr txBox="1">
                <a:spLocks noRot="1" noChangeAspect="1" noMove="1" noResize="1" noEditPoints="1" noAdjustHandles="1" noChangeArrowheads="1" noChangeShapeType="1" noTextEdit="1"/>
              </p:cNvSpPr>
              <p:nvPr/>
            </p:nvSpPr>
            <p:spPr>
              <a:xfrm>
                <a:off x="6113420" y="4648599"/>
                <a:ext cx="410690" cy="369332"/>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4" name="TextBox 53">
                <a:extLst>
                  <a:ext uri="{FF2B5EF4-FFF2-40B4-BE49-F238E27FC236}">
                    <a16:creationId xmlns:a16="http://schemas.microsoft.com/office/drawing/2014/main" id="{71FEC764-ACDC-661F-A183-E46FACD8436A}"/>
                  </a:ext>
                </a:extLst>
              </p:cNvPr>
              <p:cNvSpPr txBox="1"/>
              <p:nvPr/>
            </p:nvSpPr>
            <p:spPr>
              <a:xfrm>
                <a:off x="7609316" y="4669645"/>
                <a:ext cx="410690" cy="36933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oMath>
                  </m:oMathPara>
                </a14:m>
                <a:endParaRPr lang="en-US" dirty="0"/>
              </a:p>
            </p:txBody>
          </p:sp>
        </mc:Choice>
        <mc:Fallback>
          <p:sp>
            <p:nvSpPr>
              <p:cNvPr id="54" name="TextBox 53">
                <a:extLst>
                  <a:ext uri="{FF2B5EF4-FFF2-40B4-BE49-F238E27FC236}">
                    <a16:creationId xmlns:a16="http://schemas.microsoft.com/office/drawing/2014/main" id="{71FEC764-ACDC-661F-A183-E46FACD8436A}"/>
                  </a:ext>
                </a:extLst>
              </p:cNvPr>
              <p:cNvSpPr txBox="1">
                <a:spLocks noRot="1" noChangeAspect="1" noMove="1" noResize="1" noEditPoints="1" noAdjustHandles="1" noChangeArrowheads="1" noChangeShapeType="1" noTextEdit="1"/>
              </p:cNvSpPr>
              <p:nvPr/>
            </p:nvSpPr>
            <p:spPr>
              <a:xfrm>
                <a:off x="7609316" y="4669645"/>
                <a:ext cx="410690" cy="369332"/>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5" name="TextBox 54">
                <a:extLst>
                  <a:ext uri="{FF2B5EF4-FFF2-40B4-BE49-F238E27FC236}">
                    <a16:creationId xmlns:a16="http://schemas.microsoft.com/office/drawing/2014/main" id="{4BC4596D-5FE9-1D0D-B1E4-B4DA85ADF743}"/>
                  </a:ext>
                </a:extLst>
              </p:cNvPr>
              <p:cNvSpPr txBox="1"/>
              <p:nvPr/>
            </p:nvSpPr>
            <p:spPr>
              <a:xfrm>
                <a:off x="9262721" y="4694955"/>
                <a:ext cx="410690" cy="36933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oMath>
                  </m:oMathPara>
                </a14:m>
                <a:endParaRPr lang="en-US" dirty="0"/>
              </a:p>
            </p:txBody>
          </p:sp>
        </mc:Choice>
        <mc:Fallback>
          <p:sp>
            <p:nvSpPr>
              <p:cNvPr id="55" name="TextBox 54">
                <a:extLst>
                  <a:ext uri="{FF2B5EF4-FFF2-40B4-BE49-F238E27FC236}">
                    <a16:creationId xmlns:a16="http://schemas.microsoft.com/office/drawing/2014/main" id="{4BC4596D-5FE9-1D0D-B1E4-B4DA85ADF743}"/>
                  </a:ext>
                </a:extLst>
              </p:cNvPr>
              <p:cNvSpPr txBox="1">
                <a:spLocks noRot="1" noChangeAspect="1" noMove="1" noResize="1" noEditPoints="1" noAdjustHandles="1" noChangeArrowheads="1" noChangeShapeType="1" noTextEdit="1"/>
              </p:cNvSpPr>
              <p:nvPr/>
            </p:nvSpPr>
            <p:spPr>
              <a:xfrm>
                <a:off x="9262721" y="4694955"/>
                <a:ext cx="410690" cy="369332"/>
              </a:xfrm>
              <a:prstGeom prst="rect">
                <a:avLst/>
              </a:prstGeom>
              <a:blipFill>
                <a:blip r:embed="rId21"/>
                <a:stretch>
                  <a:fillRect/>
                </a:stretch>
              </a:blipFill>
            </p:spPr>
            <p:txBody>
              <a:bodyPr/>
              <a:lstStyle/>
              <a:p>
                <a:r>
                  <a:rPr lang="en-US">
                    <a:noFill/>
                  </a:rPr>
                  <a:t> </a:t>
                </a:r>
              </a:p>
            </p:txBody>
          </p:sp>
        </mc:Fallback>
      </mc:AlternateContent>
      <p:cxnSp>
        <p:nvCxnSpPr>
          <p:cNvPr id="58" name="Elbow Connector 57">
            <a:extLst>
              <a:ext uri="{FF2B5EF4-FFF2-40B4-BE49-F238E27FC236}">
                <a16:creationId xmlns:a16="http://schemas.microsoft.com/office/drawing/2014/main" id="{09EDC37B-8AED-CE18-00EA-37AA3221DF69}"/>
              </a:ext>
            </a:extLst>
          </p:cNvPr>
          <p:cNvCxnSpPr>
            <a:cxnSpLocks/>
          </p:cNvCxnSpPr>
          <p:nvPr/>
        </p:nvCxnSpPr>
        <p:spPr>
          <a:xfrm flipV="1">
            <a:off x="0" y="3765708"/>
            <a:ext cx="12192000" cy="936552"/>
          </a:xfrm>
          <a:prstGeom prst="bentConnector3">
            <a:avLst>
              <a:gd name="adj1" fmla="val 29307"/>
            </a:avLst>
          </a:prstGeom>
          <a:ln w="57150"/>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62" name="TextBox 61">
                <a:extLst>
                  <a:ext uri="{FF2B5EF4-FFF2-40B4-BE49-F238E27FC236}">
                    <a16:creationId xmlns:a16="http://schemas.microsoft.com/office/drawing/2014/main" id="{DCD4857C-99E4-6D24-7CA3-1B472352BE7A}"/>
                  </a:ext>
                </a:extLst>
              </p:cNvPr>
              <p:cNvSpPr txBox="1"/>
              <p:nvPr/>
            </p:nvSpPr>
            <p:spPr>
              <a:xfrm>
                <a:off x="131668" y="4979750"/>
                <a:ext cx="2627899" cy="923330"/>
              </a:xfrm>
              <a:prstGeom prst="rect">
                <a:avLst/>
              </a:prstGeom>
              <a:noFill/>
            </p:spPr>
            <p:txBody>
              <a:bodyPr wrap="none" rtlCol="0">
                <a:spAutoFit/>
              </a:bodyPr>
              <a:lstStyle/>
              <a:p>
                <a:r>
                  <a:rPr lang="en-US" dirty="0"/>
                  <a:t>S-ACOT-</a:t>
                </a:r>
                <a14:m>
                  <m:oMath xmlns:m="http://schemas.openxmlformats.org/officeDocument/2006/math">
                    <m:r>
                      <a:rPr lang="en-US" i="1" smtClean="0">
                        <a:latin typeface="Cambria Math" panose="02040503050406030204" pitchFamily="18" charset="0"/>
                        <a:ea typeface="Cambria Math" panose="02040503050406030204" pitchFamily="18" charset="0"/>
                      </a:rPr>
                      <m:t>𝜒</m:t>
                    </m:r>
                  </m:oMath>
                </a14:m>
                <a:r>
                  <a:rPr lang="en-US" dirty="0"/>
                  <a:t> @NNLO CC DIS </a:t>
                </a:r>
                <a:r>
                  <a:rPr lang="en-US" b="0" i="0" dirty="0">
                    <a:effectLst/>
                    <a:latin typeface="-apple-system"/>
                  </a:rPr>
                  <a:t> </a:t>
                </a:r>
              </a:p>
              <a:p>
                <a:r>
                  <a:rPr lang="en-US" b="0" i="1" dirty="0" err="1">
                    <a:effectLst/>
                    <a:latin typeface="-apple-system"/>
                  </a:rPr>
                  <a:t>Phys.Rev.D</a:t>
                </a:r>
                <a:r>
                  <a:rPr lang="en-US" b="0" i="0" dirty="0">
                    <a:effectLst/>
                    <a:latin typeface="-apple-system"/>
                  </a:rPr>
                  <a:t> 105 (2022),</a:t>
                </a:r>
              </a:p>
              <a:p>
                <a:r>
                  <a:rPr lang="en-US" dirty="0"/>
                  <a:t>2107.00460; Gao et al.</a:t>
                </a:r>
              </a:p>
            </p:txBody>
          </p:sp>
        </mc:Choice>
        <mc:Fallback>
          <p:sp>
            <p:nvSpPr>
              <p:cNvPr id="62" name="TextBox 61">
                <a:extLst>
                  <a:ext uri="{FF2B5EF4-FFF2-40B4-BE49-F238E27FC236}">
                    <a16:creationId xmlns:a16="http://schemas.microsoft.com/office/drawing/2014/main" id="{DCD4857C-99E4-6D24-7CA3-1B472352BE7A}"/>
                  </a:ext>
                </a:extLst>
              </p:cNvPr>
              <p:cNvSpPr txBox="1">
                <a:spLocks noRot="1" noChangeAspect="1" noMove="1" noResize="1" noEditPoints="1" noAdjustHandles="1" noChangeArrowheads="1" noChangeShapeType="1" noTextEdit="1"/>
              </p:cNvSpPr>
              <p:nvPr/>
            </p:nvSpPr>
            <p:spPr>
              <a:xfrm>
                <a:off x="131668" y="4979750"/>
                <a:ext cx="2627899" cy="923330"/>
              </a:xfrm>
              <a:prstGeom prst="rect">
                <a:avLst/>
              </a:prstGeom>
              <a:blipFill>
                <a:blip r:embed="rId22"/>
                <a:stretch>
                  <a:fillRect l="-1923" t="-4110" b="-9589"/>
                </a:stretch>
              </a:blipFill>
            </p:spPr>
            <p:txBody>
              <a:bodyPr/>
              <a:lstStyle/>
              <a:p>
                <a:r>
                  <a:rPr lang="en-US">
                    <a:noFill/>
                  </a:rPr>
                  <a:t> </a:t>
                </a:r>
              </a:p>
            </p:txBody>
          </p:sp>
        </mc:Fallback>
      </mc:AlternateContent>
      <p:cxnSp>
        <p:nvCxnSpPr>
          <p:cNvPr id="64" name="Elbow Connector 63">
            <a:extLst>
              <a:ext uri="{FF2B5EF4-FFF2-40B4-BE49-F238E27FC236}">
                <a16:creationId xmlns:a16="http://schemas.microsoft.com/office/drawing/2014/main" id="{25422A6D-ABF6-AA6B-E0D9-3DAD59D54F52}"/>
              </a:ext>
            </a:extLst>
          </p:cNvPr>
          <p:cNvCxnSpPr/>
          <p:nvPr/>
        </p:nvCxnSpPr>
        <p:spPr>
          <a:xfrm rot="5400000">
            <a:off x="2132380" y="5420915"/>
            <a:ext cx="2148014" cy="726157"/>
          </a:xfrm>
          <a:prstGeom prst="bentConnector3">
            <a:avLst/>
          </a:prstGeom>
          <a:ln w="57150">
            <a:solidFill>
              <a:schemeClr val="tx1"/>
            </a:solidFill>
          </a:ln>
        </p:spPr>
        <p:style>
          <a:lnRef idx="1">
            <a:schemeClr val="dk1"/>
          </a:lnRef>
          <a:fillRef idx="0">
            <a:schemeClr val="dk1"/>
          </a:fillRef>
          <a:effectRef idx="0">
            <a:schemeClr val="dk1"/>
          </a:effectRef>
          <a:fontRef idx="minor">
            <a:schemeClr val="tx1"/>
          </a:fontRef>
        </p:style>
      </p:cxnSp>
      <p:sp>
        <p:nvSpPr>
          <p:cNvPr id="65" name="TextBox 64">
            <a:extLst>
              <a:ext uri="{FF2B5EF4-FFF2-40B4-BE49-F238E27FC236}">
                <a16:creationId xmlns:a16="http://schemas.microsoft.com/office/drawing/2014/main" id="{326CDA19-777B-A73D-FC08-D03E681CCFB3}"/>
              </a:ext>
            </a:extLst>
          </p:cNvPr>
          <p:cNvSpPr txBox="1"/>
          <p:nvPr/>
        </p:nvSpPr>
        <p:spPr>
          <a:xfrm>
            <a:off x="6113420" y="3285927"/>
            <a:ext cx="4769319" cy="369332"/>
          </a:xfrm>
          <a:prstGeom prst="rect">
            <a:avLst/>
          </a:prstGeom>
          <a:noFill/>
        </p:spPr>
        <p:txBody>
          <a:bodyPr wrap="none" rtlCol="0">
            <a:spAutoFit/>
          </a:bodyPr>
          <a:lstStyle/>
          <a:p>
            <a:r>
              <a:rPr lang="en-US" dirty="0">
                <a:solidFill>
                  <a:srgbClr val="0070C0"/>
                </a:solidFill>
              </a:rPr>
              <a:t>Default GM scheme for DIS in CTEQ PDF analyses</a:t>
            </a:r>
          </a:p>
        </p:txBody>
      </p:sp>
      <p:sp>
        <p:nvSpPr>
          <p:cNvPr id="66" name="TextBox 65">
            <a:extLst>
              <a:ext uri="{FF2B5EF4-FFF2-40B4-BE49-F238E27FC236}">
                <a16:creationId xmlns:a16="http://schemas.microsoft.com/office/drawing/2014/main" id="{73909D28-25CA-69ED-68FE-A597E368DE3A}"/>
              </a:ext>
            </a:extLst>
          </p:cNvPr>
          <p:cNvSpPr txBox="1"/>
          <p:nvPr/>
        </p:nvSpPr>
        <p:spPr>
          <a:xfrm>
            <a:off x="131668" y="6028497"/>
            <a:ext cx="2223686" cy="646331"/>
          </a:xfrm>
          <a:prstGeom prst="rect">
            <a:avLst/>
          </a:prstGeom>
          <a:noFill/>
        </p:spPr>
        <p:txBody>
          <a:bodyPr wrap="none" rtlCol="0">
            <a:spAutoFit/>
          </a:bodyPr>
          <a:lstStyle/>
          <a:p>
            <a:r>
              <a:rPr lang="en-US" dirty="0"/>
              <a:t>See also 2504.13317, </a:t>
            </a:r>
          </a:p>
          <a:p>
            <a:r>
              <a:rPr lang="en-US" dirty="0"/>
              <a:t>by P. Risse et al. </a:t>
            </a:r>
          </a:p>
        </p:txBody>
      </p:sp>
    </p:spTree>
    <p:extLst>
      <p:ext uri="{BB962C8B-B14F-4D97-AF65-F5344CB8AC3E}">
        <p14:creationId xmlns:p14="http://schemas.microsoft.com/office/powerpoint/2010/main" val="2802768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3">
            <a:extLst>
              <a:ext uri="{FF2B5EF4-FFF2-40B4-BE49-F238E27FC236}">
                <a16:creationId xmlns:a16="http://schemas.microsoft.com/office/drawing/2014/main" id="{29FD9995-71E8-5A64-9614-EC164333DD55}"/>
              </a:ext>
            </a:extLst>
          </p:cNvPr>
          <p:cNvSpPr txBox="1">
            <a:spLocks/>
          </p:cNvSpPr>
          <p:nvPr/>
        </p:nvSpPr>
        <p:spPr>
          <a:xfrm>
            <a:off x="270661" y="216108"/>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Subtraction PDFs</a:t>
            </a:r>
          </a:p>
        </p:txBody>
      </p:sp>
      <p:pic>
        <p:nvPicPr>
          <p:cNvPr id="5" name="Picture 4" descr="A math formula with black letters&#10;&#10;Description automatically generated">
            <a:extLst>
              <a:ext uri="{FF2B5EF4-FFF2-40B4-BE49-F238E27FC236}">
                <a16:creationId xmlns:a16="http://schemas.microsoft.com/office/drawing/2014/main" id="{E908D76F-05FA-1ABF-B87B-47D9783218AD}"/>
              </a:ext>
            </a:extLst>
          </p:cNvPr>
          <p:cNvPicPr>
            <a:picLocks noChangeAspect="1"/>
          </p:cNvPicPr>
          <p:nvPr/>
        </p:nvPicPr>
        <p:blipFill>
          <a:blip r:embed="rId2"/>
          <a:stretch>
            <a:fillRect/>
          </a:stretch>
        </p:blipFill>
        <p:spPr>
          <a:xfrm>
            <a:off x="2908002" y="1475697"/>
            <a:ext cx="6237846" cy="807349"/>
          </a:xfrm>
          <a:prstGeom prst="rect">
            <a:avLst/>
          </a:prstGeom>
        </p:spPr>
      </p:pic>
      <p:sp>
        <p:nvSpPr>
          <p:cNvPr id="7" name="TextBox 6">
            <a:extLst>
              <a:ext uri="{FF2B5EF4-FFF2-40B4-BE49-F238E27FC236}">
                <a16:creationId xmlns:a16="http://schemas.microsoft.com/office/drawing/2014/main" id="{1A4D2FF2-88C2-CD7B-9421-3CD2B13CB954}"/>
              </a:ext>
            </a:extLst>
          </p:cNvPr>
          <p:cNvSpPr txBox="1"/>
          <p:nvPr/>
        </p:nvSpPr>
        <p:spPr>
          <a:xfrm>
            <a:off x="261099" y="2401706"/>
            <a:ext cx="7759557" cy="369332"/>
          </a:xfrm>
          <a:prstGeom prst="rect">
            <a:avLst/>
          </a:prstGeom>
          <a:noFill/>
        </p:spPr>
        <p:txBody>
          <a:bodyPr wrap="square">
            <a:spAutoFit/>
          </a:bodyPr>
          <a:lstStyle/>
          <a:p>
            <a:r>
              <a:rPr lang="en-US" sz="1800" dirty="0">
                <a:effectLst/>
                <a:latin typeface="CMR12"/>
              </a:rPr>
              <a:t>Then, the various subtraction (“sub”) terms can be collected as follows: </a:t>
            </a:r>
            <a:endParaRPr lang="en-US"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8DAF1C0B-AF01-9A59-900B-0CD0081E4572}"/>
                  </a:ext>
                </a:extLst>
              </p:cNvPr>
              <p:cNvSpPr txBox="1"/>
              <p:nvPr/>
            </p:nvSpPr>
            <p:spPr>
              <a:xfrm>
                <a:off x="270661" y="1048748"/>
                <a:ext cx="9668672" cy="476221"/>
              </a:xfrm>
              <a:prstGeom prst="rect">
                <a:avLst/>
              </a:prstGeom>
              <a:noFill/>
            </p:spPr>
            <p:txBody>
              <a:bodyPr wrap="none" rtlCol="0">
                <a:spAutoFit/>
              </a:bodyPr>
              <a:lstStyle/>
              <a:p>
                <a:r>
                  <a:rPr lang="en-US" dirty="0"/>
                  <a:t>Once the </a:t>
                </a:r>
                <a14:m>
                  <m:oMath xmlns:m="http://schemas.openxmlformats.org/officeDocument/2006/math">
                    <m:sSubSup>
                      <m:sSubSupPr>
                        <m:ctrlPr>
                          <a:rPr lang="en-US" i="1" dirty="0" smtClean="0">
                            <a:latin typeface="Cambria Math" panose="02040503050406030204" pitchFamily="18" charset="0"/>
                          </a:rPr>
                        </m:ctrlPr>
                      </m:sSubSupPr>
                      <m:e>
                        <m:r>
                          <a:rPr lang="en-US" i="1" dirty="0">
                            <a:latin typeface="Cambria Math" panose="02040503050406030204" pitchFamily="18" charset="0"/>
                          </a:rPr>
                          <m:t>𝐻</m:t>
                        </m:r>
                      </m:e>
                      <m:sub>
                        <m:r>
                          <a:rPr lang="en-US" b="0" i="1" dirty="0" smtClean="0">
                            <a:latin typeface="Cambria Math" panose="02040503050406030204" pitchFamily="18" charset="0"/>
                          </a:rPr>
                          <m:t>𝑖𝑗</m:t>
                        </m:r>
                      </m:sub>
                      <m:sup>
                        <m:r>
                          <a:rPr lang="en-US" b="0" i="1" dirty="0" smtClean="0">
                            <a:latin typeface="Cambria Math" panose="02040503050406030204" pitchFamily="18" charset="0"/>
                          </a:rPr>
                          <m:t>(</m:t>
                        </m:r>
                        <m:r>
                          <a:rPr lang="en-US" b="0" i="1" dirty="0" smtClean="0">
                            <a:latin typeface="Cambria Math" panose="02040503050406030204" pitchFamily="18" charset="0"/>
                          </a:rPr>
                          <m:t>𝑘</m:t>
                        </m:r>
                        <m:r>
                          <a:rPr lang="en-US" b="0" i="1" dirty="0" smtClean="0">
                            <a:latin typeface="Cambria Math" panose="02040503050406030204" pitchFamily="18" charset="0"/>
                          </a:rPr>
                          <m:t>)</m:t>
                        </m:r>
                      </m:sup>
                    </m:sSubSup>
                  </m:oMath>
                </a14:m>
                <a:r>
                  <a:rPr lang="en-US" dirty="0"/>
                  <a:t> functions are determined, the hadronic cross section in pp collisions can be written as </a:t>
                </a:r>
              </a:p>
            </p:txBody>
          </p:sp>
        </mc:Choice>
        <mc:Fallback>
          <p:sp>
            <p:nvSpPr>
              <p:cNvPr id="8" name="TextBox 7">
                <a:extLst>
                  <a:ext uri="{FF2B5EF4-FFF2-40B4-BE49-F238E27FC236}">
                    <a16:creationId xmlns:a16="http://schemas.microsoft.com/office/drawing/2014/main" id="{8DAF1C0B-AF01-9A59-900B-0CD0081E4572}"/>
                  </a:ext>
                </a:extLst>
              </p:cNvPr>
              <p:cNvSpPr txBox="1">
                <a:spLocks noRot="1" noChangeAspect="1" noMove="1" noResize="1" noEditPoints="1" noAdjustHandles="1" noChangeArrowheads="1" noChangeShapeType="1" noTextEdit="1"/>
              </p:cNvSpPr>
              <p:nvPr/>
            </p:nvSpPr>
            <p:spPr>
              <a:xfrm>
                <a:off x="270661" y="1048748"/>
                <a:ext cx="9668672" cy="476221"/>
              </a:xfrm>
              <a:prstGeom prst="rect">
                <a:avLst/>
              </a:prstGeom>
              <a:blipFill>
                <a:blip r:embed="rId3"/>
                <a:stretch>
                  <a:fillRect l="-525" b="-10256"/>
                </a:stretch>
              </a:blipFill>
            </p:spPr>
            <p:txBody>
              <a:bodyPr/>
              <a:lstStyle/>
              <a:p>
                <a:r>
                  <a:rPr lang="en-US">
                    <a:noFill/>
                  </a:rPr>
                  <a:t> </a:t>
                </a:r>
              </a:p>
            </p:txBody>
          </p:sp>
        </mc:Fallback>
      </mc:AlternateContent>
      <p:pic>
        <p:nvPicPr>
          <p:cNvPr id="10" name="Picture 9" descr="A group of black text&#10;&#10;Description automatically generated with medium confidence">
            <a:extLst>
              <a:ext uri="{FF2B5EF4-FFF2-40B4-BE49-F238E27FC236}">
                <a16:creationId xmlns:a16="http://schemas.microsoft.com/office/drawing/2014/main" id="{283BF0A4-65F9-3945-39D7-173411033492}"/>
              </a:ext>
            </a:extLst>
          </p:cNvPr>
          <p:cNvPicPr>
            <a:picLocks noChangeAspect="1"/>
          </p:cNvPicPr>
          <p:nvPr/>
        </p:nvPicPr>
        <p:blipFill>
          <a:blip r:embed="rId4"/>
          <a:stretch>
            <a:fillRect/>
          </a:stretch>
        </p:blipFill>
        <p:spPr>
          <a:xfrm>
            <a:off x="1913205" y="2918341"/>
            <a:ext cx="7772400" cy="1717061"/>
          </a:xfrm>
          <a:prstGeom prst="rect">
            <a:avLst/>
          </a:prstGeom>
        </p:spPr>
      </p:pic>
      <p:pic>
        <p:nvPicPr>
          <p:cNvPr id="12" name="Picture 11" descr="A math equations with numbers&#10;&#10;Description automatically generated with medium confidence">
            <a:extLst>
              <a:ext uri="{FF2B5EF4-FFF2-40B4-BE49-F238E27FC236}">
                <a16:creationId xmlns:a16="http://schemas.microsoft.com/office/drawing/2014/main" id="{E7D54453-CFDA-57C2-9577-D06541BA0B39}"/>
              </a:ext>
            </a:extLst>
          </p:cNvPr>
          <p:cNvPicPr>
            <a:picLocks noChangeAspect="1"/>
          </p:cNvPicPr>
          <p:nvPr/>
        </p:nvPicPr>
        <p:blipFill>
          <a:blip r:embed="rId5"/>
          <a:stretch>
            <a:fillRect/>
          </a:stretch>
        </p:blipFill>
        <p:spPr>
          <a:xfrm>
            <a:off x="5048931" y="4965980"/>
            <a:ext cx="4745092" cy="717184"/>
          </a:xfrm>
          <a:prstGeom prst="rect">
            <a:avLst/>
          </a:prstGeom>
        </p:spPr>
      </p:pic>
      <p:sp>
        <p:nvSpPr>
          <p:cNvPr id="13" name="TextBox 12">
            <a:extLst>
              <a:ext uri="{FF2B5EF4-FFF2-40B4-BE49-F238E27FC236}">
                <a16:creationId xmlns:a16="http://schemas.microsoft.com/office/drawing/2014/main" id="{673B1AE8-8CB9-28F5-4B9D-226F53015630}"/>
              </a:ext>
            </a:extLst>
          </p:cNvPr>
          <p:cNvSpPr txBox="1"/>
          <p:nvPr/>
        </p:nvSpPr>
        <p:spPr>
          <a:xfrm>
            <a:off x="340616" y="5070588"/>
            <a:ext cx="4668586" cy="369332"/>
          </a:xfrm>
          <a:prstGeom prst="rect">
            <a:avLst/>
          </a:prstGeom>
          <a:noFill/>
        </p:spPr>
        <p:txBody>
          <a:bodyPr wrap="none" rtlCol="0">
            <a:spAutoFit/>
          </a:bodyPr>
          <a:lstStyle/>
          <a:p>
            <a:r>
              <a:rPr lang="en-US" dirty="0"/>
              <a:t>At this point we can define subtraction HQ PDFs</a:t>
            </a:r>
          </a:p>
        </p:txBody>
      </p:sp>
      <p:pic>
        <p:nvPicPr>
          <p:cNvPr id="15" name="Picture 14">
            <a:extLst>
              <a:ext uri="{FF2B5EF4-FFF2-40B4-BE49-F238E27FC236}">
                <a16:creationId xmlns:a16="http://schemas.microsoft.com/office/drawing/2014/main" id="{2CD8F18E-C7B7-4586-2FAE-EBFB4A3AD48C}"/>
              </a:ext>
            </a:extLst>
          </p:cNvPr>
          <p:cNvPicPr>
            <a:picLocks noChangeAspect="1"/>
          </p:cNvPicPr>
          <p:nvPr/>
        </p:nvPicPr>
        <p:blipFill>
          <a:blip r:embed="rId6"/>
          <a:stretch>
            <a:fillRect/>
          </a:stretch>
        </p:blipFill>
        <p:spPr>
          <a:xfrm>
            <a:off x="2452961" y="6146406"/>
            <a:ext cx="6692887" cy="656334"/>
          </a:xfrm>
          <a:prstGeom prst="rect">
            <a:avLst/>
          </a:prstGeom>
        </p:spPr>
      </p:pic>
      <p:pic>
        <p:nvPicPr>
          <p:cNvPr id="17" name="Picture 16" descr="A black text with a white background&#10;&#10;Description automatically generated">
            <a:extLst>
              <a:ext uri="{FF2B5EF4-FFF2-40B4-BE49-F238E27FC236}">
                <a16:creationId xmlns:a16="http://schemas.microsoft.com/office/drawing/2014/main" id="{A0B43520-2D58-88C1-737A-3961A6B2FC21}"/>
              </a:ext>
            </a:extLst>
          </p:cNvPr>
          <p:cNvPicPr>
            <a:picLocks noChangeAspect="1"/>
          </p:cNvPicPr>
          <p:nvPr/>
        </p:nvPicPr>
        <p:blipFill>
          <a:blip r:embed="rId7"/>
          <a:stretch>
            <a:fillRect/>
          </a:stretch>
        </p:blipFill>
        <p:spPr>
          <a:xfrm>
            <a:off x="340616" y="5565983"/>
            <a:ext cx="2523910" cy="486537"/>
          </a:xfrm>
          <a:prstGeom prst="rect">
            <a:avLst/>
          </a:prstGeom>
        </p:spPr>
      </p:pic>
      <p:sp>
        <p:nvSpPr>
          <p:cNvPr id="18" name="Oval 17">
            <a:extLst>
              <a:ext uri="{FF2B5EF4-FFF2-40B4-BE49-F238E27FC236}">
                <a16:creationId xmlns:a16="http://schemas.microsoft.com/office/drawing/2014/main" id="{4392782D-E188-D78C-4C07-5EF224C0B01B}"/>
              </a:ext>
            </a:extLst>
          </p:cNvPr>
          <p:cNvSpPr/>
          <p:nvPr/>
        </p:nvSpPr>
        <p:spPr>
          <a:xfrm>
            <a:off x="4821860" y="4920895"/>
            <a:ext cx="2335768" cy="69388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41CE9A4-70CC-EDC5-11D5-D9080A710CDF}"/>
              </a:ext>
            </a:extLst>
          </p:cNvPr>
          <p:cNvSpPr/>
          <p:nvPr/>
        </p:nvSpPr>
        <p:spPr>
          <a:xfrm>
            <a:off x="7006265" y="4963837"/>
            <a:ext cx="2928845" cy="71932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8AE0A05-AD35-CDB0-D62C-2BD98A528214}"/>
              </a:ext>
            </a:extLst>
          </p:cNvPr>
          <p:cNvSpPr/>
          <p:nvPr/>
        </p:nvSpPr>
        <p:spPr>
          <a:xfrm>
            <a:off x="2452960" y="6011599"/>
            <a:ext cx="6692888" cy="770593"/>
          </a:xfrm>
          <a:prstGeom prst="rect">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39515481-219E-81A1-2806-457DCA8CFFB5}"/>
              </a:ext>
            </a:extLst>
          </p:cNvPr>
          <p:cNvSpPr/>
          <p:nvPr/>
        </p:nvSpPr>
        <p:spPr>
          <a:xfrm>
            <a:off x="3106726" y="3055199"/>
            <a:ext cx="1609112" cy="66243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9C173DC7-E9A8-DC84-64B6-AD4FD03BF0A4}"/>
              </a:ext>
            </a:extLst>
          </p:cNvPr>
          <p:cNvSpPr/>
          <p:nvPr/>
        </p:nvSpPr>
        <p:spPr>
          <a:xfrm>
            <a:off x="6669447" y="2918341"/>
            <a:ext cx="1609112" cy="80734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0BFFF4D-AC3F-88F4-ED1E-A919B62489BF}"/>
              </a:ext>
            </a:extLst>
          </p:cNvPr>
          <p:cNvSpPr txBox="1"/>
          <p:nvPr/>
        </p:nvSpPr>
        <p:spPr>
          <a:xfrm>
            <a:off x="340616" y="4616539"/>
            <a:ext cx="10837197" cy="369332"/>
          </a:xfrm>
          <a:prstGeom prst="rect">
            <a:avLst/>
          </a:prstGeom>
          <a:noFill/>
        </p:spPr>
        <p:txBody>
          <a:bodyPr wrap="none" rtlCol="0">
            <a:spAutoFit/>
          </a:bodyPr>
          <a:lstStyle/>
          <a:p>
            <a:r>
              <a:rPr lang="en-US" dirty="0">
                <a:solidFill>
                  <a:srgbClr val="0070C0"/>
                </a:solidFill>
              </a:rPr>
              <a:t>In DIS, one proceeds in a similar fashion to reshuffle the various contributions in the Wilson coefficient functions.</a:t>
            </a:r>
          </a:p>
        </p:txBody>
      </p:sp>
    </p:spTree>
    <p:extLst>
      <p:ext uri="{BB962C8B-B14F-4D97-AF65-F5344CB8AC3E}">
        <p14:creationId xmlns:p14="http://schemas.microsoft.com/office/powerpoint/2010/main" val="1403556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diagram of a diagram of a diagram&#10;&#10;Description automatically generated with medium confidence">
            <a:extLst>
              <a:ext uri="{FF2B5EF4-FFF2-40B4-BE49-F238E27FC236}">
                <a16:creationId xmlns:a16="http://schemas.microsoft.com/office/drawing/2014/main" id="{3FEB8FD3-092A-AD2D-EA55-F29B1C74224E}"/>
              </a:ext>
            </a:extLst>
          </p:cNvPr>
          <p:cNvPicPr>
            <a:picLocks noChangeAspect="1"/>
          </p:cNvPicPr>
          <p:nvPr/>
        </p:nvPicPr>
        <p:blipFill>
          <a:blip r:embed="rId2"/>
          <a:stretch>
            <a:fillRect/>
          </a:stretch>
        </p:blipFill>
        <p:spPr>
          <a:xfrm>
            <a:off x="7369828" y="181800"/>
            <a:ext cx="3845253" cy="1215009"/>
          </a:xfrm>
          <a:prstGeom prst="rect">
            <a:avLst/>
          </a:prstGeom>
        </p:spPr>
      </p:pic>
      <p:sp>
        <p:nvSpPr>
          <p:cNvPr id="3" name="Title 23">
            <a:extLst>
              <a:ext uri="{FF2B5EF4-FFF2-40B4-BE49-F238E27FC236}">
                <a16:creationId xmlns:a16="http://schemas.microsoft.com/office/drawing/2014/main" id="{2D0406BA-7E28-4331-4A61-99516E7B685A}"/>
              </a:ext>
            </a:extLst>
          </p:cNvPr>
          <p:cNvSpPr txBox="1">
            <a:spLocks/>
          </p:cNvSpPr>
          <p:nvPr/>
        </p:nvSpPr>
        <p:spPr>
          <a:xfrm>
            <a:off x="270661" y="216108"/>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Residual PDFs</a:t>
            </a:r>
          </a:p>
        </p:txBody>
      </p:sp>
      <p:pic>
        <p:nvPicPr>
          <p:cNvPr id="5" name="Picture 4">
            <a:extLst>
              <a:ext uri="{FF2B5EF4-FFF2-40B4-BE49-F238E27FC236}">
                <a16:creationId xmlns:a16="http://schemas.microsoft.com/office/drawing/2014/main" id="{E53AA49F-0DE6-1B73-55A1-E64AAE3D4A4F}"/>
              </a:ext>
            </a:extLst>
          </p:cNvPr>
          <p:cNvPicPr>
            <a:picLocks noChangeAspect="1"/>
          </p:cNvPicPr>
          <p:nvPr/>
        </p:nvPicPr>
        <p:blipFill>
          <a:blip r:embed="rId3"/>
          <a:stretch>
            <a:fillRect/>
          </a:stretch>
        </p:blipFill>
        <p:spPr>
          <a:xfrm>
            <a:off x="354030" y="1093486"/>
            <a:ext cx="4628936" cy="514326"/>
          </a:xfrm>
          <a:prstGeom prst="rect">
            <a:avLst/>
          </a:prstGeom>
        </p:spPr>
      </p:pic>
      <p:pic>
        <p:nvPicPr>
          <p:cNvPr id="7" name="Picture 6" descr="A math equations and formulas&#10;&#10;Description automatically generated with medium confidence">
            <a:extLst>
              <a:ext uri="{FF2B5EF4-FFF2-40B4-BE49-F238E27FC236}">
                <a16:creationId xmlns:a16="http://schemas.microsoft.com/office/drawing/2014/main" id="{710A2219-2C29-227F-1B9C-DE4979A97F6A}"/>
              </a:ext>
            </a:extLst>
          </p:cNvPr>
          <p:cNvPicPr>
            <a:picLocks noChangeAspect="1"/>
          </p:cNvPicPr>
          <p:nvPr/>
        </p:nvPicPr>
        <p:blipFill>
          <a:blip r:embed="rId4"/>
          <a:stretch>
            <a:fillRect/>
          </a:stretch>
        </p:blipFill>
        <p:spPr>
          <a:xfrm>
            <a:off x="354030" y="1940478"/>
            <a:ext cx="7325937" cy="1942707"/>
          </a:xfrm>
          <a:prstGeom prst="rect">
            <a:avLst/>
          </a:prstGeom>
        </p:spPr>
      </p:pic>
      <p:pic>
        <p:nvPicPr>
          <p:cNvPr id="9" name="Picture 8" descr="A diagram of a graph&#10;&#10;Description automatically generated with medium confidence">
            <a:extLst>
              <a:ext uri="{FF2B5EF4-FFF2-40B4-BE49-F238E27FC236}">
                <a16:creationId xmlns:a16="http://schemas.microsoft.com/office/drawing/2014/main" id="{5BD4266B-0A55-2BB9-10AD-AC7F2F5EF452}"/>
              </a:ext>
            </a:extLst>
          </p:cNvPr>
          <p:cNvPicPr>
            <a:picLocks noChangeAspect="1"/>
          </p:cNvPicPr>
          <p:nvPr/>
        </p:nvPicPr>
        <p:blipFill>
          <a:blip r:embed="rId5"/>
          <a:stretch>
            <a:fillRect/>
          </a:stretch>
        </p:blipFill>
        <p:spPr>
          <a:xfrm>
            <a:off x="1949715" y="3946168"/>
            <a:ext cx="8292570" cy="2798466"/>
          </a:xfrm>
          <a:prstGeom prst="rect">
            <a:avLst/>
          </a:prstGeom>
        </p:spPr>
      </p:pic>
      <p:sp>
        <p:nvSpPr>
          <p:cNvPr id="12" name="TextBox 11">
            <a:extLst>
              <a:ext uri="{FF2B5EF4-FFF2-40B4-BE49-F238E27FC236}">
                <a16:creationId xmlns:a16="http://schemas.microsoft.com/office/drawing/2014/main" id="{EC7FE8DD-AF2E-BEA6-A959-C34233D023A0}"/>
              </a:ext>
            </a:extLst>
          </p:cNvPr>
          <p:cNvSpPr txBox="1"/>
          <p:nvPr/>
        </p:nvSpPr>
        <p:spPr>
          <a:xfrm>
            <a:off x="6575461" y="1465495"/>
            <a:ext cx="5433988" cy="646331"/>
          </a:xfrm>
          <a:prstGeom prst="rect">
            <a:avLst/>
          </a:prstGeom>
          <a:noFill/>
        </p:spPr>
        <p:txBody>
          <a:bodyPr wrap="none" rtlCol="0">
            <a:spAutoFit/>
          </a:bodyPr>
          <a:lstStyle/>
          <a:p>
            <a:r>
              <a:rPr lang="en-US" dirty="0"/>
              <a:t>FE and SUB share the same matrix elements and </a:t>
            </a:r>
          </a:p>
          <a:p>
            <a:r>
              <a:rPr lang="en-US" dirty="0"/>
              <a:t>can be combined in one piece in terms of residual PDFs!</a:t>
            </a:r>
          </a:p>
        </p:txBody>
      </p:sp>
      <p:sp>
        <p:nvSpPr>
          <p:cNvPr id="13" name="TextBox 12">
            <a:extLst>
              <a:ext uri="{FF2B5EF4-FFF2-40B4-BE49-F238E27FC236}">
                <a16:creationId xmlns:a16="http://schemas.microsoft.com/office/drawing/2014/main" id="{354C1311-9F09-D362-3082-3219822E5BFB}"/>
              </a:ext>
            </a:extLst>
          </p:cNvPr>
          <p:cNvSpPr txBox="1"/>
          <p:nvPr/>
        </p:nvSpPr>
        <p:spPr>
          <a:xfrm>
            <a:off x="270661" y="4150721"/>
            <a:ext cx="1850378" cy="738664"/>
          </a:xfrm>
          <a:prstGeom prst="rect">
            <a:avLst/>
          </a:prstGeom>
          <a:noFill/>
        </p:spPr>
        <p:txBody>
          <a:bodyPr wrap="none" rtlCol="0">
            <a:spAutoFit/>
          </a:bodyPr>
          <a:lstStyle/>
          <a:p>
            <a:r>
              <a:rPr lang="en-US" sz="1400" dirty="0"/>
              <a:t>HQ, Subtraction and</a:t>
            </a:r>
          </a:p>
          <a:p>
            <a:r>
              <a:rPr lang="en-US" sz="1400" dirty="0"/>
              <a:t>Residual PDFs near the</a:t>
            </a:r>
          </a:p>
          <a:p>
            <a:r>
              <a:rPr lang="en-US" sz="1400" dirty="0"/>
              <a:t>b-quark threshold</a:t>
            </a:r>
          </a:p>
        </p:txBody>
      </p:sp>
      <p:sp>
        <p:nvSpPr>
          <p:cNvPr id="4" name="Oval 3">
            <a:extLst>
              <a:ext uri="{FF2B5EF4-FFF2-40B4-BE49-F238E27FC236}">
                <a16:creationId xmlns:a16="http://schemas.microsoft.com/office/drawing/2014/main" id="{7E6FC17E-2628-7C6F-5CB9-7CDF52E0C944}"/>
              </a:ext>
            </a:extLst>
          </p:cNvPr>
          <p:cNvSpPr/>
          <p:nvPr/>
        </p:nvSpPr>
        <p:spPr>
          <a:xfrm>
            <a:off x="8682446" y="304801"/>
            <a:ext cx="853440" cy="35705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088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math equations on a white background&#10;&#10;Description automatically generated">
            <a:extLst>
              <a:ext uri="{FF2B5EF4-FFF2-40B4-BE49-F238E27FC236}">
                <a16:creationId xmlns:a16="http://schemas.microsoft.com/office/drawing/2014/main" id="{85786959-A1DF-8D2C-065F-6F4A5369D0E3}"/>
              </a:ext>
            </a:extLst>
          </p:cNvPr>
          <p:cNvPicPr>
            <a:picLocks noChangeAspect="1"/>
          </p:cNvPicPr>
          <p:nvPr/>
        </p:nvPicPr>
        <p:blipFill>
          <a:blip r:embed="rId2"/>
          <a:stretch>
            <a:fillRect/>
          </a:stretch>
        </p:blipFill>
        <p:spPr>
          <a:xfrm>
            <a:off x="195781" y="1099968"/>
            <a:ext cx="5629667" cy="1632876"/>
          </a:xfrm>
          <a:prstGeom prst="rect">
            <a:avLst/>
          </a:prstGeom>
        </p:spPr>
      </p:pic>
      <mc:AlternateContent xmlns:mc="http://schemas.openxmlformats.org/markup-compatibility/2006">
        <mc:Choice xmlns:a14="http://schemas.microsoft.com/office/drawing/2010/main" Requires="a14">
          <p:sp>
            <p:nvSpPr>
              <p:cNvPr id="5" name="Title 23">
                <a:extLst>
                  <a:ext uri="{FF2B5EF4-FFF2-40B4-BE49-F238E27FC236}">
                    <a16:creationId xmlns:a16="http://schemas.microsoft.com/office/drawing/2014/main" id="{2B96F4A3-AC70-765F-1A11-091F5BB1B1CE}"/>
                  </a:ext>
                </a:extLst>
              </p:cNvPr>
              <p:cNvSpPr txBox="1">
                <a:spLocks/>
              </p:cNvSpPr>
              <p:nvPr/>
            </p:nvSpPr>
            <p:spPr>
              <a:xfrm>
                <a:off x="270661" y="216108"/>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GMVFN scheme </a:t>
                </a:r>
                <a:r>
                  <a:rPr lang="en-US" b="1" dirty="0" err="1"/>
                  <a:t>Xsec</a:t>
                </a:r>
                <a:r>
                  <a:rPr lang="en-US" b="1" dirty="0"/>
                  <a:t> for </a:t>
                </a:r>
                <a14:m>
                  <m:oMath xmlns:m="http://schemas.openxmlformats.org/officeDocument/2006/math">
                    <m:r>
                      <a:rPr lang="en-US" b="0" i="1" smtClean="0">
                        <a:latin typeface="Cambria Math" panose="02040503050406030204" pitchFamily="18" charset="0"/>
                        <a:ea typeface="Cambria Math" panose="02040503050406030204" pitchFamily="18" charset="0"/>
                      </a:rPr>
                      <m:t>𝑝𝑝</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𝑍</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𝑄</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𝑋</m:t>
                    </m:r>
                  </m:oMath>
                </a14:m>
                <a:r>
                  <a:rPr lang="en-US" b="1" dirty="0"/>
                  <a:t> @NLO</a:t>
                </a:r>
              </a:p>
            </p:txBody>
          </p:sp>
        </mc:Choice>
        <mc:Fallback>
          <p:sp>
            <p:nvSpPr>
              <p:cNvPr id="5" name="Title 23">
                <a:extLst>
                  <a:ext uri="{FF2B5EF4-FFF2-40B4-BE49-F238E27FC236}">
                    <a16:creationId xmlns:a16="http://schemas.microsoft.com/office/drawing/2014/main" id="{2B96F4A3-AC70-765F-1A11-091F5BB1B1CE}"/>
                  </a:ext>
                </a:extLst>
              </p:cNvPr>
              <p:cNvSpPr txBox="1">
                <a:spLocks noRot="1" noChangeAspect="1" noMove="1" noResize="1" noEditPoints="1" noAdjustHandles="1" noChangeArrowheads="1" noChangeShapeType="1" noTextEdit="1"/>
              </p:cNvSpPr>
              <p:nvPr/>
            </p:nvSpPr>
            <p:spPr>
              <a:xfrm>
                <a:off x="270661" y="216108"/>
                <a:ext cx="11921339" cy="718170"/>
              </a:xfrm>
              <a:prstGeom prst="rect">
                <a:avLst/>
              </a:prstGeom>
              <a:blipFill>
                <a:blip r:embed="rId3"/>
                <a:stretch>
                  <a:fillRect l="-2021" t="-24138" b="-32759"/>
                </a:stretch>
              </a:blipFill>
            </p:spPr>
            <p:txBody>
              <a:bodyPr/>
              <a:lstStyle/>
              <a:p>
                <a:r>
                  <a:rPr lang="en-US">
                    <a:noFill/>
                  </a:rPr>
                  <a:t> </a:t>
                </a:r>
              </a:p>
            </p:txBody>
          </p:sp>
        </mc:Fallback>
      </mc:AlternateContent>
      <p:pic>
        <p:nvPicPr>
          <p:cNvPr id="7" name="Picture 6" descr="A math equations and formulas&#10;&#10;Description automatically generated with medium confidence">
            <a:extLst>
              <a:ext uri="{FF2B5EF4-FFF2-40B4-BE49-F238E27FC236}">
                <a16:creationId xmlns:a16="http://schemas.microsoft.com/office/drawing/2014/main" id="{CD7A2A50-21B5-50FE-CF9B-386B602196F9}"/>
              </a:ext>
            </a:extLst>
          </p:cNvPr>
          <p:cNvPicPr>
            <a:picLocks noChangeAspect="1"/>
          </p:cNvPicPr>
          <p:nvPr/>
        </p:nvPicPr>
        <p:blipFill>
          <a:blip r:embed="rId4"/>
          <a:stretch>
            <a:fillRect/>
          </a:stretch>
        </p:blipFill>
        <p:spPr>
          <a:xfrm>
            <a:off x="6231330" y="1031835"/>
            <a:ext cx="5629667" cy="1928245"/>
          </a:xfrm>
          <a:prstGeom prst="rect">
            <a:avLst/>
          </a:prstGeom>
        </p:spPr>
      </p:pic>
      <p:sp>
        <p:nvSpPr>
          <p:cNvPr id="9" name="TextBox 8">
            <a:extLst>
              <a:ext uri="{FF2B5EF4-FFF2-40B4-BE49-F238E27FC236}">
                <a16:creationId xmlns:a16="http://schemas.microsoft.com/office/drawing/2014/main" id="{A5B88366-541E-D560-919D-D4D75DBEFB55}"/>
              </a:ext>
            </a:extLst>
          </p:cNvPr>
          <p:cNvSpPr txBox="1"/>
          <p:nvPr/>
        </p:nvSpPr>
        <p:spPr>
          <a:xfrm>
            <a:off x="270660" y="3028213"/>
            <a:ext cx="10162643" cy="369332"/>
          </a:xfrm>
          <a:prstGeom prst="rect">
            <a:avLst/>
          </a:prstGeom>
          <a:noFill/>
        </p:spPr>
        <p:txBody>
          <a:bodyPr wrap="square">
            <a:spAutoFit/>
          </a:bodyPr>
          <a:lstStyle/>
          <a:p>
            <a:r>
              <a:rPr lang="en-US" dirty="0">
                <a:latin typeface="CMR12"/>
              </a:rPr>
              <a:t>E</a:t>
            </a:r>
            <a:r>
              <a:rPr lang="en-US" sz="1800" dirty="0">
                <a:effectLst/>
                <a:latin typeface="CMR12"/>
              </a:rPr>
              <a:t>quivalently, with the d</a:t>
            </a:r>
            <a:r>
              <a:rPr lang="el-GR" sz="1800" dirty="0">
                <a:effectLst/>
                <a:latin typeface="CMMI12"/>
              </a:rPr>
              <a:t>σ</a:t>
            </a:r>
            <a:r>
              <a:rPr lang="en-US" sz="1050" dirty="0">
                <a:effectLst/>
                <a:latin typeface="CMR8"/>
              </a:rPr>
              <a:t>FE </a:t>
            </a:r>
            <a:r>
              <a:rPr lang="en-US" sz="1800" dirty="0">
                <a:effectLst/>
                <a:latin typeface="CMSY10"/>
              </a:rPr>
              <a:t>− </a:t>
            </a:r>
            <a:r>
              <a:rPr lang="en-US" sz="1800" dirty="0">
                <a:effectLst/>
                <a:latin typeface="CMR12"/>
              </a:rPr>
              <a:t>d</a:t>
            </a:r>
            <a:r>
              <a:rPr lang="el-GR" sz="1800" dirty="0">
                <a:effectLst/>
                <a:latin typeface="CMMI12"/>
              </a:rPr>
              <a:t>σ</a:t>
            </a:r>
            <a:r>
              <a:rPr lang="en-US" sz="1050" dirty="0">
                <a:effectLst/>
                <a:latin typeface="CMR8"/>
              </a:rPr>
              <a:t>sub </a:t>
            </a:r>
            <a:r>
              <a:rPr lang="en-US" sz="1800" dirty="0">
                <a:effectLst/>
                <a:latin typeface="CMR12"/>
              </a:rPr>
              <a:t>reorganized in terms of HQ PDF </a:t>
            </a:r>
            <a:r>
              <a:rPr lang="en-US" sz="1800" dirty="0">
                <a:effectLst/>
                <a:latin typeface="CMTI12"/>
              </a:rPr>
              <a:t>residuals</a:t>
            </a:r>
            <a:r>
              <a:rPr lang="en-US" dirty="0">
                <a:latin typeface="CMR12"/>
              </a:rPr>
              <a:t> we obtain a very simple form</a:t>
            </a:r>
            <a:r>
              <a:rPr lang="en-US" sz="1800" dirty="0">
                <a:effectLst/>
                <a:latin typeface="CMR12"/>
              </a:rPr>
              <a:t> </a:t>
            </a:r>
            <a:endParaRPr lang="en-US" dirty="0"/>
          </a:p>
        </p:txBody>
      </p:sp>
      <p:pic>
        <p:nvPicPr>
          <p:cNvPr id="11" name="Picture 10" descr="A math equations and formulas&#10;&#10;Description automatically generated with medium confidence">
            <a:extLst>
              <a:ext uri="{FF2B5EF4-FFF2-40B4-BE49-F238E27FC236}">
                <a16:creationId xmlns:a16="http://schemas.microsoft.com/office/drawing/2014/main" id="{11D90AF2-C7B1-3F40-992A-0123648FFB86}"/>
              </a:ext>
            </a:extLst>
          </p:cNvPr>
          <p:cNvPicPr>
            <a:picLocks noChangeAspect="1"/>
          </p:cNvPicPr>
          <p:nvPr/>
        </p:nvPicPr>
        <p:blipFill>
          <a:blip r:embed="rId5"/>
          <a:stretch>
            <a:fillRect/>
          </a:stretch>
        </p:blipFill>
        <p:spPr>
          <a:xfrm>
            <a:off x="779669" y="3829787"/>
            <a:ext cx="10091557" cy="1355854"/>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6F4E371C-C958-5C2E-A684-433A16F5C801}"/>
                  </a:ext>
                </a:extLst>
              </p:cNvPr>
              <p:cNvSpPr txBox="1"/>
              <p:nvPr/>
            </p:nvSpPr>
            <p:spPr>
              <a:xfrm>
                <a:off x="461509" y="5462057"/>
                <a:ext cx="11189025" cy="646331"/>
              </a:xfrm>
              <a:prstGeom prst="rect">
                <a:avLst/>
              </a:prstGeom>
              <a:noFill/>
            </p:spPr>
            <p:txBody>
              <a:bodyPr wrap="none" rtlCol="0">
                <a:spAutoFit/>
              </a:bodyPr>
              <a:lstStyle/>
              <a:p>
                <a:r>
                  <a:rPr lang="en-US" dirty="0">
                    <a:solidFill>
                      <a:srgbClr val="FF0000"/>
                    </a:solidFill>
                    <a:latin typeface="CMR12"/>
                  </a:rPr>
                  <a:t>L</a:t>
                </a:r>
                <a:r>
                  <a:rPr lang="en-US" sz="1800" dirty="0">
                    <a:solidFill>
                      <a:srgbClr val="FF0000"/>
                    </a:solidFill>
                    <a:effectLst/>
                    <a:latin typeface="CMR12"/>
                  </a:rPr>
                  <a:t>owest mandatory order” (LMO) representation at NLO in that it retains only the unambiguous terms up to order </a:t>
                </a:r>
                <a14:m>
                  <m:oMath xmlns:m="http://schemas.openxmlformats.org/officeDocument/2006/math">
                    <m:sSubSup>
                      <m:sSubSupPr>
                        <m:ctrlPr>
                          <a:rPr lang="en-US" sz="1800" i="1" dirty="0" smtClean="0">
                            <a:solidFill>
                              <a:srgbClr val="FF0000"/>
                            </a:solidFill>
                            <a:effectLst/>
                            <a:latin typeface="Cambria Math" panose="02040503050406030204" pitchFamily="18" charset="0"/>
                          </a:rPr>
                        </m:ctrlPr>
                      </m:sSubSupPr>
                      <m:e>
                        <m:r>
                          <a:rPr lang="en-US" sz="1800" b="0" i="1" dirty="0" smtClean="0">
                            <a:solidFill>
                              <a:srgbClr val="FF0000"/>
                            </a:solidFill>
                            <a:effectLst/>
                            <a:latin typeface="Cambria Math" panose="02040503050406030204" pitchFamily="18" charset="0"/>
                            <a:ea typeface="Cambria Math" panose="02040503050406030204" pitchFamily="18" charset="0"/>
                          </a:rPr>
                          <m:t>𝑎</m:t>
                        </m:r>
                      </m:e>
                      <m:sub>
                        <m:r>
                          <a:rPr lang="en-US" sz="1800" b="0" i="1" dirty="0" smtClean="0">
                            <a:solidFill>
                              <a:srgbClr val="FF0000"/>
                            </a:solidFill>
                            <a:effectLst/>
                            <a:latin typeface="Cambria Math" panose="02040503050406030204" pitchFamily="18" charset="0"/>
                          </a:rPr>
                          <m:t>𝑠</m:t>
                        </m:r>
                      </m:sub>
                      <m:sup>
                        <m:r>
                          <a:rPr lang="en-US" sz="1800" b="0" i="1" dirty="0" smtClean="0">
                            <a:solidFill>
                              <a:srgbClr val="FF0000"/>
                            </a:solidFill>
                            <a:effectLst/>
                            <a:latin typeface="Cambria Math" panose="02040503050406030204" pitchFamily="18" charset="0"/>
                          </a:rPr>
                          <m:t>3</m:t>
                        </m:r>
                      </m:sup>
                    </m:sSubSup>
                  </m:oMath>
                </a14:m>
                <a:r>
                  <a:rPr lang="en-US" sz="1800" dirty="0">
                    <a:solidFill>
                      <a:srgbClr val="FF0000"/>
                    </a:solidFill>
                    <a:effectLst/>
                    <a:latin typeface="CMMI8"/>
                  </a:rPr>
                  <a:t> </a:t>
                </a:r>
              </a:p>
              <a:p>
                <a:r>
                  <a:rPr lang="en-US" sz="1800" dirty="0">
                    <a:solidFill>
                      <a:srgbClr val="FF0000"/>
                    </a:solidFill>
                    <a:effectLst/>
                    <a:latin typeface="CMR12"/>
                  </a:rPr>
                  <a:t>required by order-by-order factorization and scale invariance. Any ACOT-like scheme must contain such terms. </a:t>
                </a:r>
                <a:endParaRPr lang="en-US" dirty="0">
                  <a:solidFill>
                    <a:srgbClr val="FF0000"/>
                  </a:solidFill>
                </a:endParaRPr>
              </a:p>
            </p:txBody>
          </p:sp>
        </mc:Choice>
        <mc:Fallback xmlns="">
          <p:sp>
            <p:nvSpPr>
              <p:cNvPr id="12" name="TextBox 11">
                <a:extLst>
                  <a:ext uri="{FF2B5EF4-FFF2-40B4-BE49-F238E27FC236}">
                    <a16:creationId xmlns:a16="http://schemas.microsoft.com/office/drawing/2014/main" id="{6F4E371C-C958-5C2E-A684-433A16F5C801}"/>
                  </a:ext>
                </a:extLst>
              </p:cNvPr>
              <p:cNvSpPr txBox="1">
                <a:spLocks noRot="1" noChangeAspect="1" noMove="1" noResize="1" noEditPoints="1" noAdjustHandles="1" noChangeArrowheads="1" noChangeShapeType="1" noTextEdit="1"/>
              </p:cNvSpPr>
              <p:nvPr/>
            </p:nvSpPr>
            <p:spPr>
              <a:xfrm>
                <a:off x="461509" y="5462057"/>
                <a:ext cx="11189025" cy="646331"/>
              </a:xfrm>
              <a:prstGeom prst="rect">
                <a:avLst/>
              </a:prstGeom>
              <a:blipFill>
                <a:blip r:embed="rId6"/>
                <a:stretch>
                  <a:fillRect l="-454" t="-3922" b="-15686"/>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2D8639E8-4221-1B83-1789-0A82B36719EC}"/>
              </a:ext>
            </a:extLst>
          </p:cNvPr>
          <p:cNvSpPr txBox="1"/>
          <p:nvPr/>
        </p:nvSpPr>
        <p:spPr>
          <a:xfrm>
            <a:off x="9211416" y="6272560"/>
            <a:ext cx="2313454" cy="369332"/>
          </a:xfrm>
          <a:prstGeom prst="rect">
            <a:avLst/>
          </a:prstGeom>
          <a:noFill/>
        </p:spPr>
        <p:txBody>
          <a:bodyPr wrap="none" rtlCol="0">
            <a:spAutoFit/>
          </a:bodyPr>
          <a:lstStyle/>
          <a:p>
            <a:r>
              <a:rPr lang="en-US" sz="1800" dirty="0"/>
              <a:t>2410.03876, PRD 2024</a:t>
            </a:r>
            <a:endParaRPr lang="en-US" dirty="0"/>
          </a:p>
        </p:txBody>
      </p:sp>
    </p:spTree>
    <p:extLst>
      <p:ext uri="{BB962C8B-B14F-4D97-AF65-F5344CB8AC3E}">
        <p14:creationId xmlns:p14="http://schemas.microsoft.com/office/powerpoint/2010/main" val="234849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graphs showing different types of data&#10;&#10;Description automatically generated">
            <a:extLst>
              <a:ext uri="{FF2B5EF4-FFF2-40B4-BE49-F238E27FC236}">
                <a16:creationId xmlns:a16="http://schemas.microsoft.com/office/drawing/2014/main" id="{5F99E905-4F8C-D194-4841-2B8D7B434D51}"/>
              </a:ext>
            </a:extLst>
          </p:cNvPr>
          <p:cNvPicPr>
            <a:picLocks noChangeAspect="1"/>
          </p:cNvPicPr>
          <p:nvPr/>
        </p:nvPicPr>
        <p:blipFill>
          <a:blip r:embed="rId2"/>
          <a:stretch>
            <a:fillRect/>
          </a:stretch>
        </p:blipFill>
        <p:spPr>
          <a:xfrm>
            <a:off x="791110" y="880909"/>
            <a:ext cx="10355941" cy="5977091"/>
          </a:xfrm>
          <a:prstGeom prst="rect">
            <a:avLst/>
          </a:prstGeom>
        </p:spPr>
      </p:pic>
      <p:sp>
        <p:nvSpPr>
          <p:cNvPr id="7" name="Title 1">
            <a:extLst>
              <a:ext uri="{FF2B5EF4-FFF2-40B4-BE49-F238E27FC236}">
                <a16:creationId xmlns:a16="http://schemas.microsoft.com/office/drawing/2014/main" id="{619F584F-3A8E-AB42-5832-CF8EBBD866BE}"/>
              </a:ext>
            </a:extLst>
          </p:cNvPr>
          <p:cNvSpPr>
            <a:spLocks noGrp="1"/>
          </p:cNvSpPr>
          <p:nvPr>
            <p:ph type="title"/>
          </p:nvPr>
        </p:nvSpPr>
        <p:spPr>
          <a:xfrm>
            <a:off x="1171253" y="195209"/>
            <a:ext cx="9565241" cy="854027"/>
          </a:xfrm>
        </p:spPr>
        <p:txBody>
          <a:bodyPr>
            <a:normAutofit fontScale="90000"/>
          </a:bodyPr>
          <a:lstStyle/>
          <a:p>
            <a:r>
              <a:rPr lang="en-US" sz="4000" dirty="0"/>
              <a:t>Results: </a:t>
            </a:r>
            <a:r>
              <a:rPr lang="en-US" sz="4000" dirty="0" err="1"/>
              <a:t>Z+b</a:t>
            </a:r>
            <a:r>
              <a:rPr lang="en-US" sz="4000" dirty="0"/>
              <a:t> differential distributions (gg channel)</a:t>
            </a:r>
          </a:p>
        </p:txBody>
      </p:sp>
    </p:spTree>
    <p:extLst>
      <p:ext uri="{BB962C8B-B14F-4D97-AF65-F5344CB8AC3E}">
        <p14:creationId xmlns:p14="http://schemas.microsoft.com/office/powerpoint/2010/main" val="3803586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EF6691-1FF2-2B5C-6157-C98D8AF5FB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3D52B0-3ABB-BC1B-79BC-FFDDC428DAEA}"/>
              </a:ext>
            </a:extLst>
          </p:cNvPr>
          <p:cNvSpPr>
            <a:spLocks noGrp="1"/>
          </p:cNvSpPr>
          <p:nvPr>
            <p:ph type="title"/>
          </p:nvPr>
        </p:nvSpPr>
        <p:spPr>
          <a:xfrm>
            <a:off x="1171253" y="195209"/>
            <a:ext cx="9565241" cy="854027"/>
          </a:xfrm>
        </p:spPr>
        <p:txBody>
          <a:bodyPr>
            <a:normAutofit fontScale="90000"/>
          </a:bodyPr>
          <a:lstStyle/>
          <a:p>
            <a:r>
              <a:rPr lang="en-US" sz="4000" dirty="0"/>
              <a:t>Results: </a:t>
            </a:r>
            <a:r>
              <a:rPr lang="en-US" sz="4000" dirty="0" err="1"/>
              <a:t>Z+b</a:t>
            </a:r>
            <a:r>
              <a:rPr lang="en-US" sz="4000" dirty="0"/>
              <a:t> differential distributions (</a:t>
            </a:r>
            <a:r>
              <a:rPr lang="en-US" sz="4000" dirty="0" err="1"/>
              <a:t>qg</a:t>
            </a:r>
            <a:r>
              <a:rPr lang="en-US" sz="4000" dirty="0"/>
              <a:t> channel)</a:t>
            </a:r>
          </a:p>
        </p:txBody>
      </p:sp>
      <p:pic>
        <p:nvPicPr>
          <p:cNvPr id="5" name="Picture 4" descr="A group of graphs showing different types of data&#10;&#10;Description automatically generated with medium confidence">
            <a:extLst>
              <a:ext uri="{FF2B5EF4-FFF2-40B4-BE49-F238E27FC236}">
                <a16:creationId xmlns:a16="http://schemas.microsoft.com/office/drawing/2014/main" id="{04FF97E1-91A2-A721-F4B1-93B58A2A1183}"/>
              </a:ext>
            </a:extLst>
          </p:cNvPr>
          <p:cNvPicPr>
            <a:picLocks noChangeAspect="1"/>
          </p:cNvPicPr>
          <p:nvPr/>
        </p:nvPicPr>
        <p:blipFill>
          <a:blip r:embed="rId2"/>
          <a:stretch>
            <a:fillRect/>
          </a:stretch>
        </p:blipFill>
        <p:spPr>
          <a:xfrm>
            <a:off x="965771" y="854027"/>
            <a:ext cx="10129698" cy="6003974"/>
          </a:xfrm>
          <a:prstGeom prst="rect">
            <a:avLst/>
          </a:prstGeom>
        </p:spPr>
      </p:pic>
    </p:spTree>
    <p:extLst>
      <p:ext uri="{BB962C8B-B14F-4D97-AF65-F5344CB8AC3E}">
        <p14:creationId xmlns:p14="http://schemas.microsoft.com/office/powerpoint/2010/main" val="1088786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2085A-B6EE-72F3-44DD-ED356A997DB4}"/>
              </a:ext>
            </a:extLst>
          </p:cNvPr>
          <p:cNvSpPr>
            <a:spLocks noGrp="1"/>
          </p:cNvSpPr>
          <p:nvPr>
            <p:ph type="title"/>
          </p:nvPr>
        </p:nvSpPr>
        <p:spPr/>
        <p:txBody>
          <a:bodyPr/>
          <a:lstStyle/>
          <a:p>
            <a:r>
              <a:rPr lang="en-US" dirty="0"/>
              <a:t>Further simplifications in ACOT-type schemes </a:t>
            </a:r>
          </a:p>
        </p:txBody>
      </p:sp>
      <p:pic>
        <p:nvPicPr>
          <p:cNvPr id="3" name="Picture 2" descr="A math equations and formulas&#10;&#10;Description automatically generated with medium confidence">
            <a:extLst>
              <a:ext uri="{FF2B5EF4-FFF2-40B4-BE49-F238E27FC236}">
                <a16:creationId xmlns:a16="http://schemas.microsoft.com/office/drawing/2014/main" id="{0866642E-DCA2-1113-0B24-66333C1AA54A}"/>
              </a:ext>
            </a:extLst>
          </p:cNvPr>
          <p:cNvPicPr>
            <a:picLocks noChangeAspect="1"/>
          </p:cNvPicPr>
          <p:nvPr/>
        </p:nvPicPr>
        <p:blipFill>
          <a:blip r:embed="rId2"/>
          <a:stretch>
            <a:fillRect/>
          </a:stretch>
        </p:blipFill>
        <p:spPr>
          <a:xfrm>
            <a:off x="838200" y="1927161"/>
            <a:ext cx="10091557" cy="1355854"/>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D3E49C8-36FC-37EF-5103-B7E973AE5F6A}"/>
                  </a:ext>
                </a:extLst>
              </p:cNvPr>
              <p:cNvSpPr txBox="1"/>
              <p:nvPr/>
            </p:nvSpPr>
            <p:spPr>
              <a:xfrm>
                <a:off x="520040" y="3559431"/>
                <a:ext cx="11189025" cy="646331"/>
              </a:xfrm>
              <a:prstGeom prst="rect">
                <a:avLst/>
              </a:prstGeom>
              <a:noFill/>
            </p:spPr>
            <p:txBody>
              <a:bodyPr wrap="none" rtlCol="0">
                <a:spAutoFit/>
              </a:bodyPr>
              <a:lstStyle/>
              <a:p>
                <a:r>
                  <a:rPr lang="en-US" dirty="0">
                    <a:solidFill>
                      <a:srgbClr val="FF0000"/>
                    </a:solidFill>
                    <a:latin typeface="CMR12"/>
                  </a:rPr>
                  <a:t>L</a:t>
                </a:r>
                <a:r>
                  <a:rPr lang="en-US" sz="1800" dirty="0">
                    <a:solidFill>
                      <a:srgbClr val="FF0000"/>
                    </a:solidFill>
                    <a:effectLst/>
                    <a:latin typeface="CMR12"/>
                  </a:rPr>
                  <a:t>owest mandatory order” (LMO) representation at NLO in that it retains only the unambiguous terms up to order </a:t>
                </a:r>
                <a14:m>
                  <m:oMath xmlns:m="http://schemas.openxmlformats.org/officeDocument/2006/math">
                    <m:sSubSup>
                      <m:sSubSupPr>
                        <m:ctrlPr>
                          <a:rPr lang="en-US" sz="1800" i="1" dirty="0" smtClean="0">
                            <a:solidFill>
                              <a:srgbClr val="FF0000"/>
                            </a:solidFill>
                            <a:effectLst/>
                            <a:latin typeface="Cambria Math" panose="02040503050406030204" pitchFamily="18" charset="0"/>
                          </a:rPr>
                        </m:ctrlPr>
                      </m:sSubSupPr>
                      <m:e>
                        <m:r>
                          <a:rPr lang="en-US" sz="1800" b="0" i="1" dirty="0" smtClean="0">
                            <a:solidFill>
                              <a:srgbClr val="FF0000"/>
                            </a:solidFill>
                            <a:effectLst/>
                            <a:latin typeface="Cambria Math" panose="02040503050406030204" pitchFamily="18" charset="0"/>
                            <a:ea typeface="Cambria Math" panose="02040503050406030204" pitchFamily="18" charset="0"/>
                          </a:rPr>
                          <m:t>𝑎</m:t>
                        </m:r>
                      </m:e>
                      <m:sub>
                        <m:r>
                          <a:rPr lang="en-US" sz="1800" b="0" i="1" dirty="0" smtClean="0">
                            <a:solidFill>
                              <a:srgbClr val="FF0000"/>
                            </a:solidFill>
                            <a:effectLst/>
                            <a:latin typeface="Cambria Math" panose="02040503050406030204" pitchFamily="18" charset="0"/>
                          </a:rPr>
                          <m:t>𝑠</m:t>
                        </m:r>
                      </m:sub>
                      <m:sup>
                        <m:r>
                          <a:rPr lang="en-US" sz="1800" b="0" i="1" dirty="0" smtClean="0">
                            <a:solidFill>
                              <a:srgbClr val="FF0000"/>
                            </a:solidFill>
                            <a:effectLst/>
                            <a:latin typeface="Cambria Math" panose="02040503050406030204" pitchFamily="18" charset="0"/>
                          </a:rPr>
                          <m:t>3</m:t>
                        </m:r>
                      </m:sup>
                    </m:sSubSup>
                  </m:oMath>
                </a14:m>
                <a:r>
                  <a:rPr lang="en-US" sz="1800" dirty="0">
                    <a:solidFill>
                      <a:srgbClr val="FF0000"/>
                    </a:solidFill>
                    <a:effectLst/>
                    <a:latin typeface="CMMI8"/>
                  </a:rPr>
                  <a:t> </a:t>
                </a:r>
              </a:p>
              <a:p>
                <a:r>
                  <a:rPr lang="en-US" sz="1800" dirty="0">
                    <a:solidFill>
                      <a:srgbClr val="FF0000"/>
                    </a:solidFill>
                    <a:effectLst/>
                    <a:latin typeface="CMR12"/>
                  </a:rPr>
                  <a:t>required by order-by-order factorization and scale invariance. Any ACOT-like scheme must contain such terms. </a:t>
                </a:r>
                <a:endParaRPr lang="en-US" dirty="0">
                  <a:solidFill>
                    <a:srgbClr val="FF0000"/>
                  </a:solidFill>
                </a:endParaRPr>
              </a:p>
            </p:txBody>
          </p:sp>
        </mc:Choice>
        <mc:Fallback xmlns="">
          <p:sp>
            <p:nvSpPr>
              <p:cNvPr id="4" name="TextBox 3">
                <a:extLst>
                  <a:ext uri="{FF2B5EF4-FFF2-40B4-BE49-F238E27FC236}">
                    <a16:creationId xmlns:a16="http://schemas.microsoft.com/office/drawing/2014/main" id="{5D3E49C8-36FC-37EF-5103-B7E973AE5F6A}"/>
                  </a:ext>
                </a:extLst>
              </p:cNvPr>
              <p:cNvSpPr txBox="1">
                <a:spLocks noRot="1" noChangeAspect="1" noMove="1" noResize="1" noEditPoints="1" noAdjustHandles="1" noChangeArrowheads="1" noChangeShapeType="1" noTextEdit="1"/>
              </p:cNvSpPr>
              <p:nvPr/>
            </p:nvSpPr>
            <p:spPr>
              <a:xfrm>
                <a:off x="520040" y="3559431"/>
                <a:ext cx="11189025" cy="646331"/>
              </a:xfrm>
              <a:prstGeom prst="rect">
                <a:avLst/>
              </a:prstGeom>
              <a:blipFill>
                <a:blip r:embed="rId3"/>
                <a:stretch>
                  <a:fillRect l="-453" t="-5769" b="-11538"/>
                </a:stretch>
              </a:blipFill>
            </p:spPr>
            <p:txBody>
              <a:bodyPr/>
              <a:lstStyle/>
              <a:p>
                <a:r>
                  <a:rPr lang="en-US">
                    <a:noFill/>
                  </a:rPr>
                  <a:t> </a:t>
                </a:r>
              </a:p>
            </p:txBody>
          </p:sp>
        </mc:Fallback>
      </mc:AlternateContent>
      <p:sp>
        <p:nvSpPr>
          <p:cNvPr id="5" name="Oval 4">
            <a:extLst>
              <a:ext uri="{FF2B5EF4-FFF2-40B4-BE49-F238E27FC236}">
                <a16:creationId xmlns:a16="http://schemas.microsoft.com/office/drawing/2014/main" id="{5A62EB9F-D068-B5D9-CB6F-A625DB68CC45}"/>
              </a:ext>
            </a:extLst>
          </p:cNvPr>
          <p:cNvSpPr/>
          <p:nvPr/>
        </p:nvSpPr>
        <p:spPr>
          <a:xfrm>
            <a:off x="9107424" y="2404872"/>
            <a:ext cx="740664" cy="78638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90FC0C3B-0ED1-23A8-7103-03A58811B89F}"/>
              </a:ext>
            </a:extLst>
          </p:cNvPr>
          <p:cNvCxnSpPr/>
          <p:nvPr/>
        </p:nvCxnSpPr>
        <p:spPr>
          <a:xfrm flipV="1">
            <a:off x="9661974" y="1873409"/>
            <a:ext cx="448056" cy="585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5F3311E-74EC-3B39-AD6C-89D4EAB15F62}"/>
                  </a:ext>
                </a:extLst>
              </p:cNvPr>
              <p:cNvSpPr txBox="1"/>
              <p:nvPr/>
            </p:nvSpPr>
            <p:spPr>
              <a:xfrm>
                <a:off x="10110030" y="1520429"/>
                <a:ext cx="1056571" cy="469487"/>
              </a:xfrm>
              <a:prstGeom prst="rect">
                <a:avLst/>
              </a:prstGeom>
              <a:noFill/>
            </p:spPr>
            <p:txBody>
              <a:bodyPr wrap="none"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𝛿</m:t>
                    </m:r>
                    <m:sSubSup>
                      <m:sSubSupPr>
                        <m:ctrlPr>
                          <a:rPr lang="en-US"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𝑄</m:t>
                        </m:r>
                      </m:sub>
                      <m: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𝑁𝐿𝑂</m:t>
                        </m:r>
                        <m:r>
                          <a:rPr lang="en-US" b="0" i="1" smtClean="0">
                            <a:latin typeface="Cambria Math" panose="02040503050406030204" pitchFamily="18" charset="0"/>
                            <a:ea typeface="Cambria Math" panose="02040503050406030204" pitchFamily="18" charset="0"/>
                          </a:rPr>
                          <m:t>)</m:t>
                        </m:r>
                      </m:sup>
                    </m:sSubSup>
                  </m:oMath>
                </a14:m>
                <a:r>
                  <a:rPr lang="en-US" dirty="0"/>
                  <a:t>?</a:t>
                </a:r>
              </a:p>
            </p:txBody>
          </p:sp>
        </mc:Choice>
        <mc:Fallback xmlns="">
          <p:sp>
            <p:nvSpPr>
              <p:cNvPr id="8" name="TextBox 7">
                <a:extLst>
                  <a:ext uri="{FF2B5EF4-FFF2-40B4-BE49-F238E27FC236}">
                    <a16:creationId xmlns:a16="http://schemas.microsoft.com/office/drawing/2014/main" id="{55F3311E-74EC-3B39-AD6C-89D4EAB15F62}"/>
                  </a:ext>
                </a:extLst>
              </p:cNvPr>
              <p:cNvSpPr txBox="1">
                <a:spLocks noRot="1" noChangeAspect="1" noMove="1" noResize="1" noEditPoints="1" noAdjustHandles="1" noChangeArrowheads="1" noChangeShapeType="1" noTextEdit="1"/>
              </p:cNvSpPr>
              <p:nvPr/>
            </p:nvSpPr>
            <p:spPr>
              <a:xfrm>
                <a:off x="10110030" y="1520429"/>
                <a:ext cx="1056571" cy="469487"/>
              </a:xfrm>
              <a:prstGeom prst="rect">
                <a:avLst/>
              </a:prstGeom>
              <a:blipFill>
                <a:blip r:embed="rId4"/>
                <a:stretch>
                  <a:fillRect r="-3529" b="-13158"/>
                </a:stretch>
              </a:blipFill>
            </p:spPr>
            <p:txBody>
              <a:bodyPr/>
              <a:lstStyle/>
              <a:p>
                <a:r>
                  <a:rPr lang="en-US">
                    <a:noFill/>
                  </a:rPr>
                  <a:t> </a:t>
                </a:r>
              </a:p>
            </p:txBody>
          </p:sp>
        </mc:Fallback>
      </mc:AlternateContent>
    </p:spTree>
    <p:extLst>
      <p:ext uri="{BB962C8B-B14F-4D97-AF65-F5344CB8AC3E}">
        <p14:creationId xmlns:p14="http://schemas.microsoft.com/office/powerpoint/2010/main" val="3706657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E0340-F718-9CF9-5DE7-D8FF662BC65D}"/>
              </a:ext>
            </a:extLst>
          </p:cNvPr>
          <p:cNvSpPr>
            <a:spLocks noGrp="1"/>
          </p:cNvSpPr>
          <p:nvPr>
            <p:ph type="title"/>
          </p:nvPr>
        </p:nvSpPr>
        <p:spPr>
          <a:xfrm>
            <a:off x="838200" y="0"/>
            <a:ext cx="10515600" cy="1325563"/>
          </a:xfrm>
        </p:spPr>
        <p:txBody>
          <a:bodyPr/>
          <a:lstStyle/>
          <a:p>
            <a:r>
              <a:rPr lang="en-US" dirty="0"/>
              <a:t>Further simplifications in ACOT-type schemes </a:t>
            </a:r>
          </a:p>
        </p:txBody>
      </p:sp>
      <p:sp>
        <p:nvSpPr>
          <p:cNvPr id="4" name="TextBox 3">
            <a:extLst>
              <a:ext uri="{FF2B5EF4-FFF2-40B4-BE49-F238E27FC236}">
                <a16:creationId xmlns:a16="http://schemas.microsoft.com/office/drawing/2014/main" id="{489F0209-195F-94E3-BCE0-2B6E3BA3D9D1}"/>
              </a:ext>
            </a:extLst>
          </p:cNvPr>
          <p:cNvSpPr txBox="1"/>
          <p:nvPr/>
        </p:nvSpPr>
        <p:spPr>
          <a:xfrm>
            <a:off x="428945" y="1095072"/>
            <a:ext cx="11293867" cy="5355312"/>
          </a:xfrm>
          <a:prstGeom prst="rect">
            <a:avLst/>
          </a:prstGeom>
          <a:noFill/>
        </p:spPr>
        <p:txBody>
          <a:bodyPr wrap="square">
            <a:spAutoFit/>
          </a:bodyPr>
          <a:lstStyle/>
          <a:p>
            <a:r>
              <a:rPr lang="en-US" dirty="0">
                <a:latin typeface="CMR12"/>
              </a:rPr>
              <a:t>O</a:t>
            </a:r>
            <a:r>
              <a:rPr lang="en-US" sz="1800" dirty="0">
                <a:effectLst/>
                <a:latin typeface="CMR12"/>
              </a:rPr>
              <a:t>ne generally can augment                  with extra radiative contributions from higher orders with the goal to improve consistency with the specific GMVFN scheme adopted in the fit of the used PDFs. The GMVFN scheme assumed for determination of CTEQ-TEA PDFs with up to 5 active flavors is closely matched with the following additional choices: </a:t>
            </a:r>
          </a:p>
          <a:p>
            <a:endParaRPr lang="en-US" dirty="0">
              <a:latin typeface="CMR12"/>
            </a:endParaRPr>
          </a:p>
          <a:p>
            <a:r>
              <a:rPr lang="en-US" sz="1800" dirty="0">
                <a:effectLst/>
                <a:latin typeface="CMR12"/>
              </a:rPr>
              <a:t>1. Evolve </a:t>
            </a:r>
            <a:r>
              <a:rPr lang="el-GR" sz="1800" dirty="0">
                <a:effectLst/>
                <a:latin typeface="CMMI12"/>
              </a:rPr>
              <a:t>α</a:t>
            </a:r>
            <a:r>
              <a:rPr lang="en-US" sz="1800" dirty="0">
                <a:effectLst/>
                <a:latin typeface="CMMI8"/>
              </a:rPr>
              <a:t>s</a:t>
            </a:r>
            <a:r>
              <a:rPr lang="en-US" sz="1800" dirty="0">
                <a:effectLst/>
                <a:latin typeface="CMR12"/>
              </a:rPr>
              <a:t>(</a:t>
            </a:r>
            <a:r>
              <a:rPr lang="el-GR" sz="1800" dirty="0">
                <a:effectLst/>
                <a:latin typeface="CMMI12"/>
              </a:rPr>
              <a:t>μ</a:t>
            </a:r>
            <a:r>
              <a:rPr lang="el-GR" sz="1800" dirty="0">
                <a:effectLst/>
                <a:latin typeface="CMR12"/>
              </a:rPr>
              <a:t>) </a:t>
            </a:r>
            <a:r>
              <a:rPr lang="en-US" sz="1800" dirty="0">
                <a:effectLst/>
                <a:latin typeface="CMR12"/>
              </a:rPr>
              <a:t>and PDFs </a:t>
            </a:r>
            <a:r>
              <a:rPr lang="en-US" sz="1800" dirty="0">
                <a:effectLst/>
                <a:latin typeface="CMMI12"/>
              </a:rPr>
              <a:t>f</a:t>
            </a:r>
            <a:r>
              <a:rPr lang="en-US" sz="1800" dirty="0">
                <a:effectLst/>
                <a:latin typeface="CMMI8"/>
              </a:rPr>
              <a:t>i</a:t>
            </a:r>
            <a:r>
              <a:rPr lang="en-US" sz="1800" dirty="0">
                <a:effectLst/>
                <a:latin typeface="CMR12"/>
              </a:rPr>
              <a:t>(</a:t>
            </a:r>
            <a:r>
              <a:rPr lang="el-GR" sz="1800" dirty="0" err="1">
                <a:effectLst/>
                <a:latin typeface="CMMI12"/>
              </a:rPr>
              <a:t>ξ,μ</a:t>
            </a:r>
            <a:r>
              <a:rPr lang="el-GR" sz="1800" dirty="0">
                <a:effectLst/>
                <a:latin typeface="CMR12"/>
              </a:rPr>
              <a:t>) </a:t>
            </a:r>
            <a:r>
              <a:rPr lang="en-US" sz="1800" dirty="0">
                <a:effectLst/>
                <a:latin typeface="CMR12"/>
              </a:rPr>
              <a:t>with </a:t>
            </a:r>
            <a:r>
              <a:rPr lang="en-US" sz="1800" dirty="0" err="1">
                <a:effectLst/>
                <a:latin typeface="CMMI12"/>
              </a:rPr>
              <a:t>N</a:t>
            </a:r>
            <a:r>
              <a:rPr lang="en-US" sz="1800" dirty="0" err="1">
                <a:effectLst/>
                <a:latin typeface="CMMI8"/>
              </a:rPr>
              <a:t>f</a:t>
            </a:r>
            <a:r>
              <a:rPr lang="en-US" sz="1800" dirty="0">
                <a:effectLst/>
                <a:latin typeface="CMMI8"/>
              </a:rPr>
              <a:t> </a:t>
            </a:r>
            <a:r>
              <a:rPr lang="en-US" sz="1800" dirty="0">
                <a:effectLst/>
                <a:latin typeface="CMR12"/>
              </a:rPr>
              <a:t>= 5 at </a:t>
            </a:r>
            <a:r>
              <a:rPr lang="el-GR" sz="1800" dirty="0">
                <a:effectLst/>
                <a:latin typeface="CMMI12"/>
              </a:rPr>
              <a:t>μ </a:t>
            </a:r>
            <a:r>
              <a:rPr lang="el-GR" sz="1800" dirty="0">
                <a:effectLst/>
                <a:latin typeface="CMSY10"/>
              </a:rPr>
              <a:t>≥ </a:t>
            </a:r>
            <a:r>
              <a:rPr lang="en-US" sz="1800" dirty="0">
                <a:effectLst/>
                <a:latin typeface="CMMI12"/>
              </a:rPr>
              <a:t>m</a:t>
            </a:r>
            <a:r>
              <a:rPr lang="en-US" sz="1800" dirty="0">
                <a:effectLst/>
                <a:latin typeface="CMMI8"/>
              </a:rPr>
              <a:t>b</a:t>
            </a:r>
            <a:r>
              <a:rPr lang="en-US" sz="1800" dirty="0">
                <a:effectLst/>
                <a:latin typeface="CMR12"/>
              </a:rPr>
              <a:t>. The hard cross sections are also evaluated with </a:t>
            </a:r>
            <a:r>
              <a:rPr lang="en-US" sz="1800" dirty="0" err="1">
                <a:effectLst/>
                <a:latin typeface="CMMI12"/>
              </a:rPr>
              <a:t>N</a:t>
            </a:r>
            <a:r>
              <a:rPr lang="en-US" sz="1800" dirty="0" err="1">
                <a:effectLst/>
                <a:latin typeface="CMMI8"/>
              </a:rPr>
              <a:t>f</a:t>
            </a:r>
            <a:r>
              <a:rPr lang="en-US" sz="1800" dirty="0">
                <a:effectLst/>
                <a:latin typeface="CMMI8"/>
              </a:rPr>
              <a:t> </a:t>
            </a:r>
            <a:r>
              <a:rPr lang="en-US" sz="1800" dirty="0">
                <a:effectLst/>
                <a:latin typeface="CMR12"/>
              </a:rPr>
              <a:t>= 5 in virtual loops both for massive and massless channels. If the virtual contributions are obtained in the </a:t>
            </a:r>
            <a:r>
              <a:rPr lang="en-US" sz="1800" dirty="0" err="1">
                <a:effectLst/>
                <a:latin typeface="CMMI12"/>
              </a:rPr>
              <a:t>N</a:t>
            </a:r>
            <a:r>
              <a:rPr lang="en-US" sz="1800" dirty="0" err="1">
                <a:effectLst/>
                <a:latin typeface="CMMI8"/>
              </a:rPr>
              <a:t>f</a:t>
            </a:r>
            <a:r>
              <a:rPr lang="en-US" sz="1800" dirty="0">
                <a:effectLst/>
                <a:latin typeface="CMMI8"/>
              </a:rPr>
              <a:t> </a:t>
            </a:r>
            <a:r>
              <a:rPr lang="en-US" sz="1800" dirty="0">
                <a:effectLst/>
                <a:latin typeface="CMR12"/>
              </a:rPr>
              <a:t>= 4 scheme, they should be converted to the </a:t>
            </a:r>
            <a:r>
              <a:rPr lang="en-US" sz="1800" dirty="0" err="1">
                <a:effectLst/>
                <a:latin typeface="CMMI12"/>
              </a:rPr>
              <a:t>N</a:t>
            </a:r>
            <a:r>
              <a:rPr lang="en-US" sz="1800" dirty="0" err="1">
                <a:effectLst/>
                <a:latin typeface="CMMI8"/>
              </a:rPr>
              <a:t>f</a:t>
            </a:r>
            <a:r>
              <a:rPr lang="en-US" sz="1800" dirty="0">
                <a:effectLst/>
                <a:latin typeface="CMMI8"/>
              </a:rPr>
              <a:t> </a:t>
            </a:r>
            <a:r>
              <a:rPr lang="en-US" sz="1800" dirty="0">
                <a:effectLst/>
                <a:latin typeface="CMR12"/>
              </a:rPr>
              <a:t>= 5 scheme by adding known terms to the hard cross sections. </a:t>
            </a:r>
            <a:endParaRPr lang="en-US" dirty="0"/>
          </a:p>
          <a:p>
            <a:endParaRPr lang="en-US" dirty="0"/>
          </a:p>
          <a:p>
            <a:r>
              <a:rPr lang="en-US" dirty="0"/>
              <a:t>2. </a:t>
            </a:r>
            <a:r>
              <a:rPr lang="en-US" sz="1800" dirty="0">
                <a:effectLst/>
                <a:latin typeface="CMR12"/>
              </a:rPr>
              <a:t>The sums over initial-state light quarks and antiquarks in                 are extended to also include the </a:t>
            </a:r>
            <a:r>
              <a:rPr lang="en-US" sz="1800" dirty="0">
                <a:effectLst/>
                <a:latin typeface="CMMI12"/>
              </a:rPr>
              <a:t>b-</a:t>
            </a:r>
            <a:r>
              <a:rPr lang="en-US" sz="1800" dirty="0">
                <a:effectLst/>
                <a:latin typeface="CMR12"/>
              </a:rPr>
              <a:t>quark PDF via the introduction of the singlet PDF </a:t>
            </a:r>
          </a:p>
          <a:p>
            <a:endParaRPr lang="en-US" dirty="0">
              <a:latin typeface="CMR12"/>
            </a:endParaRPr>
          </a:p>
          <a:p>
            <a:r>
              <a:rPr lang="en-US" dirty="0">
                <a:latin typeface="CMR12"/>
              </a:rPr>
              <a:t>3. </a:t>
            </a:r>
            <a:r>
              <a:rPr lang="en-US" sz="1800" dirty="0">
                <a:effectLst/>
                <a:latin typeface="CMR12"/>
              </a:rPr>
              <a:t>replace </a:t>
            </a:r>
            <a:r>
              <a:rPr lang="en-US" dirty="0">
                <a:latin typeface="CMMI12"/>
              </a:rPr>
              <a:t>           </a:t>
            </a:r>
            <a:r>
              <a:rPr lang="en-US" sz="1800" dirty="0">
                <a:effectLst/>
                <a:latin typeface="CMR12"/>
              </a:rPr>
              <a:t>in </a:t>
            </a:r>
            <a:r>
              <a:rPr lang="en-US" dirty="0">
                <a:latin typeface="CMR12"/>
              </a:rPr>
              <a:t>               </a:t>
            </a:r>
            <a:r>
              <a:rPr lang="en-US" sz="1800" dirty="0">
                <a:effectLst/>
                <a:latin typeface="CMR12"/>
              </a:rPr>
              <a:t>and            in                  by </a:t>
            </a:r>
            <a:r>
              <a:rPr lang="en-US" sz="1800" dirty="0">
                <a:effectLst/>
                <a:latin typeface="CMMI12"/>
              </a:rPr>
              <a:t>f^</a:t>
            </a:r>
            <a:r>
              <a:rPr lang="en-US" sz="1800" dirty="0">
                <a:effectLst/>
                <a:latin typeface="CMR8"/>
              </a:rPr>
              <a:t>(NLO) </a:t>
            </a:r>
            <a:r>
              <a:rPr lang="en-US" sz="1800" dirty="0">
                <a:effectLst/>
                <a:latin typeface="CMR12"/>
              </a:rPr>
              <a:t>and </a:t>
            </a:r>
            <a:r>
              <a:rPr lang="el-GR" sz="1800" dirty="0">
                <a:effectLst/>
                <a:latin typeface="CMMI12"/>
              </a:rPr>
              <a:t>δ</a:t>
            </a:r>
            <a:r>
              <a:rPr lang="en-US" sz="1800" dirty="0">
                <a:effectLst/>
                <a:latin typeface="CMMI12"/>
              </a:rPr>
              <a:t>f^</a:t>
            </a:r>
            <a:r>
              <a:rPr lang="en-US" sz="1800" dirty="0">
                <a:effectLst/>
                <a:latin typeface="CMR8"/>
              </a:rPr>
              <a:t>(NLO)</a:t>
            </a:r>
            <a:r>
              <a:rPr lang="en-US" sz="1800" dirty="0">
                <a:effectLst/>
                <a:latin typeface="CMR12"/>
              </a:rPr>
              <a:t>, respectively. </a:t>
            </a:r>
          </a:p>
          <a:p>
            <a:endParaRPr lang="en-US" dirty="0">
              <a:latin typeface="CMR12"/>
            </a:endParaRPr>
          </a:p>
          <a:p>
            <a:r>
              <a:rPr lang="en-US" dirty="0">
                <a:latin typeface="CMR12"/>
              </a:rPr>
              <a:t>4. </a:t>
            </a:r>
            <a:r>
              <a:rPr lang="en-US" sz="1800" dirty="0">
                <a:effectLst/>
                <a:latin typeface="CMR12"/>
              </a:rPr>
              <a:t>The </a:t>
            </a:r>
            <a:r>
              <a:rPr lang="el-GR" sz="1800" dirty="0">
                <a:effectLst/>
                <a:latin typeface="CMMI12"/>
              </a:rPr>
              <a:t>α</a:t>
            </a:r>
            <a:r>
              <a:rPr lang="en-US" sz="1800" dirty="0">
                <a:effectLst/>
                <a:latin typeface="CMMI8"/>
              </a:rPr>
              <a:t>s </a:t>
            </a:r>
            <a:r>
              <a:rPr lang="en-US" sz="1800" dirty="0">
                <a:effectLst/>
                <a:latin typeface="CMR12"/>
              </a:rPr>
              <a:t>and PDFs must be evolved at least at NLO, although evolution at NNLO is acceptable or even desirable in some contexts.</a:t>
            </a:r>
          </a:p>
          <a:p>
            <a:endParaRPr lang="en-US" dirty="0">
              <a:latin typeface="CMR12"/>
            </a:endParaRPr>
          </a:p>
          <a:p>
            <a:r>
              <a:rPr lang="en-US" dirty="0">
                <a:effectLst/>
                <a:latin typeface="CMR12"/>
              </a:rPr>
              <a:t>5. </a:t>
            </a:r>
            <a:r>
              <a:rPr lang="en-US" sz="1800" dirty="0">
                <a:effectLst/>
                <a:latin typeface="CMR12"/>
              </a:rPr>
              <a:t>In the hard cross sections inside d</a:t>
            </a:r>
            <a:r>
              <a:rPr lang="el-GR" sz="1800" dirty="0">
                <a:effectLst/>
                <a:latin typeface="CMMI12"/>
              </a:rPr>
              <a:t>σ</a:t>
            </a:r>
            <a:r>
              <a:rPr lang="en-US" sz="1800" dirty="0">
                <a:effectLst/>
                <a:latin typeface="CMR8"/>
              </a:rPr>
              <a:t>FE </a:t>
            </a:r>
            <a:r>
              <a:rPr lang="en-US" sz="1800" dirty="0">
                <a:effectLst/>
                <a:latin typeface="CMSY10"/>
              </a:rPr>
              <a:t>− </a:t>
            </a:r>
            <a:r>
              <a:rPr lang="en-US" sz="1800" dirty="0">
                <a:effectLst/>
                <a:latin typeface="CMR12"/>
              </a:rPr>
              <a:t>d</a:t>
            </a:r>
            <a:r>
              <a:rPr lang="el-GR" sz="1800" dirty="0">
                <a:effectLst/>
                <a:latin typeface="CMMI12"/>
              </a:rPr>
              <a:t>σ</a:t>
            </a:r>
            <a:r>
              <a:rPr lang="en-US" sz="1800" dirty="0">
                <a:effectLst/>
                <a:latin typeface="CMR8"/>
              </a:rPr>
              <a:t>sub</a:t>
            </a:r>
            <a:r>
              <a:rPr lang="en-US" sz="1800" dirty="0">
                <a:effectLst/>
                <a:latin typeface="CMR12"/>
              </a:rPr>
              <a:t>, dependence on the HQ mass can be eliminated altogether or simplified, producing a difference only in higher-order terms. </a:t>
            </a:r>
            <a:endParaRPr lang="en-US" dirty="0">
              <a:effectLst/>
            </a:endParaRPr>
          </a:p>
          <a:p>
            <a:endParaRPr lang="en-US" dirty="0">
              <a:effectLst/>
            </a:endParaRPr>
          </a:p>
        </p:txBody>
      </p:sp>
      <p:pic>
        <p:nvPicPr>
          <p:cNvPr id="5" name="Picture 4" descr="Black letters on a white background&#10;&#10;Description automatically generated">
            <a:extLst>
              <a:ext uri="{FF2B5EF4-FFF2-40B4-BE49-F238E27FC236}">
                <a16:creationId xmlns:a16="http://schemas.microsoft.com/office/drawing/2014/main" id="{C6FC2DE7-55AB-ACFB-991D-5D50CD4AEC13}"/>
              </a:ext>
            </a:extLst>
          </p:cNvPr>
          <p:cNvPicPr>
            <a:picLocks noChangeAspect="1"/>
          </p:cNvPicPr>
          <p:nvPr/>
        </p:nvPicPr>
        <p:blipFill>
          <a:blip r:embed="rId2"/>
          <a:stretch>
            <a:fillRect/>
          </a:stretch>
        </p:blipFill>
        <p:spPr>
          <a:xfrm>
            <a:off x="3151778" y="1113043"/>
            <a:ext cx="793091" cy="321523"/>
          </a:xfrm>
          <a:prstGeom prst="rect">
            <a:avLst/>
          </a:prstGeom>
        </p:spPr>
      </p:pic>
      <p:pic>
        <p:nvPicPr>
          <p:cNvPr id="7" name="Picture 6" descr="A number and a number&#10;&#10;Description automatically generated with medium confidence">
            <a:extLst>
              <a:ext uri="{FF2B5EF4-FFF2-40B4-BE49-F238E27FC236}">
                <a16:creationId xmlns:a16="http://schemas.microsoft.com/office/drawing/2014/main" id="{E7DB5021-073E-C066-C347-CEB5DE7DE2DC}"/>
              </a:ext>
            </a:extLst>
          </p:cNvPr>
          <p:cNvPicPr>
            <a:picLocks noChangeAspect="1"/>
          </p:cNvPicPr>
          <p:nvPr/>
        </p:nvPicPr>
        <p:blipFill>
          <a:blip r:embed="rId3"/>
          <a:stretch>
            <a:fillRect/>
          </a:stretch>
        </p:blipFill>
        <p:spPr>
          <a:xfrm>
            <a:off x="3817276" y="3629853"/>
            <a:ext cx="1705570" cy="285750"/>
          </a:xfrm>
          <a:prstGeom prst="rect">
            <a:avLst/>
          </a:prstGeom>
        </p:spPr>
      </p:pic>
      <p:pic>
        <p:nvPicPr>
          <p:cNvPr id="9" name="Picture 8" descr="A black and white math symbol&#10;&#10;Description automatically generated">
            <a:extLst>
              <a:ext uri="{FF2B5EF4-FFF2-40B4-BE49-F238E27FC236}">
                <a16:creationId xmlns:a16="http://schemas.microsoft.com/office/drawing/2014/main" id="{3C6104A7-9714-CACE-1655-D5B70A7B2260}"/>
              </a:ext>
            </a:extLst>
          </p:cNvPr>
          <p:cNvPicPr>
            <a:picLocks noChangeAspect="1"/>
          </p:cNvPicPr>
          <p:nvPr/>
        </p:nvPicPr>
        <p:blipFill>
          <a:blip r:embed="rId4"/>
          <a:stretch>
            <a:fillRect/>
          </a:stretch>
        </p:blipFill>
        <p:spPr>
          <a:xfrm>
            <a:off x="1495555" y="4099340"/>
            <a:ext cx="450382" cy="430365"/>
          </a:xfrm>
          <a:prstGeom prst="rect">
            <a:avLst/>
          </a:prstGeom>
        </p:spPr>
      </p:pic>
      <p:pic>
        <p:nvPicPr>
          <p:cNvPr id="10" name="Picture 9" descr="A black text on a white background&#10;&#10;Description automatically generated">
            <a:extLst>
              <a:ext uri="{FF2B5EF4-FFF2-40B4-BE49-F238E27FC236}">
                <a16:creationId xmlns:a16="http://schemas.microsoft.com/office/drawing/2014/main" id="{D9CCC69B-7A97-9569-B1F1-2F25F9AC9D91}"/>
              </a:ext>
            </a:extLst>
          </p:cNvPr>
          <p:cNvPicPr>
            <a:picLocks noChangeAspect="1"/>
          </p:cNvPicPr>
          <p:nvPr/>
        </p:nvPicPr>
        <p:blipFill>
          <a:blip r:embed="rId5"/>
          <a:stretch>
            <a:fillRect/>
          </a:stretch>
        </p:blipFill>
        <p:spPr>
          <a:xfrm>
            <a:off x="2309471" y="4130163"/>
            <a:ext cx="702174" cy="430365"/>
          </a:xfrm>
          <a:prstGeom prst="rect">
            <a:avLst/>
          </a:prstGeom>
        </p:spPr>
      </p:pic>
      <p:pic>
        <p:nvPicPr>
          <p:cNvPr id="11" name="Picture 10" descr="A black number and a number&#10;&#10;Description automatically generated with medium confidence">
            <a:extLst>
              <a:ext uri="{FF2B5EF4-FFF2-40B4-BE49-F238E27FC236}">
                <a16:creationId xmlns:a16="http://schemas.microsoft.com/office/drawing/2014/main" id="{D35FA8BA-198F-8C28-2EF3-82964A346D8D}"/>
              </a:ext>
            </a:extLst>
          </p:cNvPr>
          <p:cNvPicPr>
            <a:picLocks noChangeAspect="1"/>
          </p:cNvPicPr>
          <p:nvPr/>
        </p:nvPicPr>
        <p:blipFill>
          <a:blip r:embed="rId6"/>
          <a:stretch>
            <a:fillRect/>
          </a:stretch>
        </p:blipFill>
        <p:spPr>
          <a:xfrm>
            <a:off x="3462929" y="4101747"/>
            <a:ext cx="502093" cy="430365"/>
          </a:xfrm>
          <a:prstGeom prst="rect">
            <a:avLst/>
          </a:prstGeom>
        </p:spPr>
      </p:pic>
      <p:pic>
        <p:nvPicPr>
          <p:cNvPr id="12" name="Picture 11" descr="Black letters on a white background&#10;&#10;Description automatically generated">
            <a:extLst>
              <a:ext uri="{FF2B5EF4-FFF2-40B4-BE49-F238E27FC236}">
                <a16:creationId xmlns:a16="http://schemas.microsoft.com/office/drawing/2014/main" id="{E8C4B67B-F120-CCA7-F9F9-35AEE45DEEEC}"/>
              </a:ext>
            </a:extLst>
          </p:cNvPr>
          <p:cNvPicPr>
            <a:picLocks noChangeAspect="1"/>
          </p:cNvPicPr>
          <p:nvPr/>
        </p:nvPicPr>
        <p:blipFill>
          <a:blip r:embed="rId2"/>
          <a:stretch>
            <a:fillRect/>
          </a:stretch>
        </p:blipFill>
        <p:spPr>
          <a:xfrm>
            <a:off x="4266470" y="4151099"/>
            <a:ext cx="807182" cy="327236"/>
          </a:xfrm>
          <a:prstGeom prst="rect">
            <a:avLst/>
          </a:prstGeom>
        </p:spPr>
      </p:pic>
      <p:pic>
        <p:nvPicPr>
          <p:cNvPr id="6" name="Picture 5" descr="Black letters on a white background&#10;&#10;Description automatically generated">
            <a:extLst>
              <a:ext uri="{FF2B5EF4-FFF2-40B4-BE49-F238E27FC236}">
                <a16:creationId xmlns:a16="http://schemas.microsoft.com/office/drawing/2014/main" id="{8193F461-8DA1-81A9-F3E4-7B103B424547}"/>
              </a:ext>
            </a:extLst>
          </p:cNvPr>
          <p:cNvPicPr>
            <a:picLocks noChangeAspect="1"/>
          </p:cNvPicPr>
          <p:nvPr/>
        </p:nvPicPr>
        <p:blipFill>
          <a:blip r:embed="rId2"/>
          <a:stretch>
            <a:fillRect/>
          </a:stretch>
        </p:blipFill>
        <p:spPr>
          <a:xfrm>
            <a:off x="6025275" y="3299185"/>
            <a:ext cx="793091" cy="321523"/>
          </a:xfrm>
          <a:prstGeom prst="rect">
            <a:avLst/>
          </a:prstGeom>
        </p:spPr>
      </p:pic>
    </p:spTree>
    <p:extLst>
      <p:ext uri="{BB962C8B-B14F-4D97-AF65-F5344CB8AC3E}">
        <p14:creationId xmlns:p14="http://schemas.microsoft.com/office/powerpoint/2010/main" val="1030026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554ACBC-6B9F-494E-832D-97217693ADD7}"/>
                  </a:ext>
                </a:extLst>
              </p:cNvPr>
              <p:cNvSpPr>
                <a:spLocks noGrp="1"/>
              </p:cNvSpPr>
              <p:nvPr>
                <p:ph idx="1"/>
              </p:nvPr>
            </p:nvSpPr>
            <p:spPr>
              <a:xfrm>
                <a:off x="836676" y="1895147"/>
                <a:ext cx="10515600" cy="3844614"/>
              </a:xfrm>
            </p:spPr>
            <p:txBody>
              <a:bodyPr>
                <a:normAutofit/>
              </a:bodyPr>
              <a:lstStyle/>
              <a:p>
                <a:pPr marL="0" indent="0">
                  <a:buNone/>
                </a:pPr>
                <a:endParaRPr lang="en-US" sz="2200" dirty="0"/>
              </a:p>
              <a:p>
                <a:r>
                  <a:rPr lang="en-US" sz="2200" dirty="0"/>
                  <a:t>Modern PDF analyses: continue to extend on a wider range of collision energies. Sensitive to mass effects, e.g., phase space suppression, large radiative corrections to collinear </a:t>
                </a:r>
                <a14:m>
                  <m:oMath xmlns:m="http://schemas.openxmlformats.org/officeDocument/2006/math">
                    <m:r>
                      <a:rPr lang="en-US" sz="2200" b="0" i="1">
                        <a:latin typeface="Cambria Math" panose="02040503050406030204" pitchFamily="18" charset="0"/>
                      </a:rPr>
                      <m:t>𝑄</m:t>
                    </m:r>
                    <m:acc>
                      <m:accPr>
                        <m:chr m:val="̅"/>
                        <m:ctrlPr>
                          <a:rPr lang="en-US" sz="2200" i="1">
                            <a:latin typeface="Cambria Math" panose="02040503050406030204" pitchFamily="18" charset="0"/>
                          </a:rPr>
                        </m:ctrlPr>
                      </m:accPr>
                      <m:e>
                        <m:r>
                          <a:rPr lang="en-US" sz="2200" b="0" i="1">
                            <a:latin typeface="Cambria Math" panose="02040503050406030204" pitchFamily="18" charset="0"/>
                          </a:rPr>
                          <m:t>𝑄</m:t>
                        </m:r>
                      </m:e>
                    </m:acc>
                  </m:oMath>
                </a14:m>
                <a:r>
                  <a:rPr lang="en-US" sz="2200" dirty="0"/>
                  <a:t> production. </a:t>
                </a:r>
                <a:r>
                  <a:rPr lang="en-US" sz="2200" b="1" dirty="0"/>
                  <a:t>Magnitude comparable to NNLO and N^3LO corrections</a:t>
                </a:r>
                <a:r>
                  <a:rPr lang="en-US" sz="2200" dirty="0"/>
                  <a:t>.</a:t>
                </a:r>
              </a:p>
              <a:p>
                <a:endParaRPr lang="en-US" sz="2200" dirty="0"/>
              </a:p>
              <a:p>
                <a:r>
                  <a:rPr lang="en-US" sz="2200" dirty="0"/>
                  <a:t>Natural to evaluate all fitted cross sections in a factorization (GMVFN) scheme, which assumes that the number of (nearly) massless quark flavors varies with energy, and at the same time includes dependence on heavy-quark masses in relevant kinematical regions.</a:t>
                </a:r>
              </a:p>
            </p:txBody>
          </p:sp>
        </mc:Choice>
        <mc:Fallback>
          <p:sp>
            <p:nvSpPr>
              <p:cNvPr id="3" name="Content Placeholder 2">
                <a:extLst>
                  <a:ext uri="{FF2B5EF4-FFF2-40B4-BE49-F238E27FC236}">
                    <a16:creationId xmlns:a16="http://schemas.microsoft.com/office/drawing/2014/main" id="{C554ACBC-6B9F-494E-832D-97217693ADD7}"/>
                  </a:ext>
                </a:extLst>
              </p:cNvPr>
              <p:cNvSpPr>
                <a:spLocks noGrp="1" noRot="1" noChangeAspect="1" noMove="1" noResize="1" noEditPoints="1" noAdjustHandles="1" noChangeArrowheads="1" noChangeShapeType="1" noTextEdit="1"/>
              </p:cNvSpPr>
              <p:nvPr>
                <p:ph idx="1"/>
              </p:nvPr>
            </p:nvSpPr>
            <p:spPr>
              <a:xfrm>
                <a:off x="836676" y="1895147"/>
                <a:ext cx="10515600" cy="3844614"/>
              </a:xfrm>
              <a:blipFill>
                <a:blip r:embed="rId2"/>
                <a:stretch>
                  <a:fillRect l="-603"/>
                </a:stretch>
              </a:blipFill>
            </p:spPr>
            <p:txBody>
              <a:bodyPr/>
              <a:lstStyle/>
              <a:p>
                <a:r>
                  <a:rPr lang="en-US">
                    <a:noFill/>
                  </a:rPr>
                  <a:t> </a:t>
                </a:r>
              </a:p>
            </p:txBody>
          </p:sp>
        </mc:Fallback>
      </mc:AlternateContent>
      <p:pic>
        <p:nvPicPr>
          <p:cNvPr id="7" name="Picture 8" descr="Partnership yields big wins for the EIC – CERN Courier">
            <a:extLst>
              <a:ext uri="{FF2B5EF4-FFF2-40B4-BE49-F238E27FC236}">
                <a16:creationId xmlns:a16="http://schemas.microsoft.com/office/drawing/2014/main" id="{FBFA35DD-8BA4-F0E6-38E8-8864124DAE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0864" y="5074801"/>
            <a:ext cx="2866168" cy="1738609"/>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66BD2A48-3F9F-7E6D-352F-370D0DE2E837}"/>
              </a:ext>
            </a:extLst>
          </p:cNvPr>
          <p:cNvSpPr>
            <a:spLocks noGrp="1"/>
          </p:cNvSpPr>
          <p:nvPr>
            <p:ph type="title"/>
          </p:nvPr>
        </p:nvSpPr>
        <p:spPr>
          <a:xfrm>
            <a:off x="507227" y="218661"/>
            <a:ext cx="11018520" cy="977215"/>
          </a:xfrm>
        </p:spPr>
        <p:txBody>
          <a:bodyPr anchor="b">
            <a:normAutofit/>
          </a:bodyPr>
          <a:lstStyle/>
          <a:p>
            <a:r>
              <a:rPr lang="en-US" sz="5400" b="1" dirty="0"/>
              <a:t>Motivations 1</a:t>
            </a:r>
          </a:p>
        </p:txBody>
      </p:sp>
    </p:spTree>
    <p:extLst>
      <p:ext uri="{BB962C8B-B14F-4D97-AF65-F5344CB8AC3E}">
        <p14:creationId xmlns:p14="http://schemas.microsoft.com/office/powerpoint/2010/main" val="27244726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505C9ED-1BBE-D6C3-1BE3-F6B9B622C15C}"/>
              </a:ext>
            </a:extLst>
          </p:cNvPr>
          <p:cNvSpPr>
            <a:spLocks noGrp="1"/>
          </p:cNvSpPr>
          <p:nvPr>
            <p:ph type="title"/>
          </p:nvPr>
        </p:nvSpPr>
        <p:spPr>
          <a:xfrm>
            <a:off x="838200" y="0"/>
            <a:ext cx="10515600" cy="1325563"/>
          </a:xfrm>
        </p:spPr>
        <p:txBody>
          <a:bodyPr/>
          <a:lstStyle/>
          <a:p>
            <a:r>
              <a:rPr lang="en-US" dirty="0"/>
              <a:t>Further simplifications in ACOT-type schemes </a:t>
            </a:r>
          </a:p>
        </p:txBody>
      </p:sp>
      <p:pic>
        <p:nvPicPr>
          <p:cNvPr id="8" name="Picture 7" descr="A math equations on a white background&#10;&#10;Description automatically generated">
            <a:extLst>
              <a:ext uri="{FF2B5EF4-FFF2-40B4-BE49-F238E27FC236}">
                <a16:creationId xmlns:a16="http://schemas.microsoft.com/office/drawing/2014/main" id="{079CF62F-4B80-5A44-6018-B84B659AF41E}"/>
              </a:ext>
            </a:extLst>
          </p:cNvPr>
          <p:cNvPicPr>
            <a:picLocks noChangeAspect="1"/>
          </p:cNvPicPr>
          <p:nvPr/>
        </p:nvPicPr>
        <p:blipFill>
          <a:blip r:embed="rId2"/>
          <a:stretch>
            <a:fillRect/>
          </a:stretch>
        </p:blipFill>
        <p:spPr>
          <a:xfrm>
            <a:off x="1601520" y="4147673"/>
            <a:ext cx="9263465" cy="2047839"/>
          </a:xfrm>
          <a:prstGeom prst="rect">
            <a:avLst/>
          </a:prstGeom>
        </p:spPr>
      </p:pic>
      <p:grpSp>
        <p:nvGrpSpPr>
          <p:cNvPr id="7" name="Group 6">
            <a:extLst>
              <a:ext uri="{FF2B5EF4-FFF2-40B4-BE49-F238E27FC236}">
                <a16:creationId xmlns:a16="http://schemas.microsoft.com/office/drawing/2014/main" id="{66570759-0A9A-D96E-BB57-079895F974A1}"/>
              </a:ext>
            </a:extLst>
          </p:cNvPr>
          <p:cNvGrpSpPr/>
          <p:nvPr/>
        </p:nvGrpSpPr>
        <p:grpSpPr>
          <a:xfrm>
            <a:off x="2031288" y="2059531"/>
            <a:ext cx="7139458" cy="1615149"/>
            <a:chOff x="1953172" y="1325563"/>
            <a:chExt cx="7139458" cy="1615149"/>
          </a:xfrm>
        </p:grpSpPr>
        <p:pic>
          <p:nvPicPr>
            <p:cNvPr id="6" name="Picture 5">
              <a:extLst>
                <a:ext uri="{FF2B5EF4-FFF2-40B4-BE49-F238E27FC236}">
                  <a16:creationId xmlns:a16="http://schemas.microsoft.com/office/drawing/2014/main" id="{1EF52C0E-8FED-8ABE-9689-63948412B580}"/>
                </a:ext>
              </a:extLst>
            </p:cNvPr>
            <p:cNvPicPr>
              <a:picLocks noChangeAspect="1"/>
            </p:cNvPicPr>
            <p:nvPr/>
          </p:nvPicPr>
          <p:blipFill>
            <a:blip r:embed="rId3"/>
            <a:stretch>
              <a:fillRect/>
            </a:stretch>
          </p:blipFill>
          <p:spPr>
            <a:xfrm>
              <a:off x="2040277" y="1325563"/>
              <a:ext cx="7052353" cy="861702"/>
            </a:xfrm>
            <a:prstGeom prst="rect">
              <a:avLst/>
            </a:prstGeom>
          </p:spPr>
        </p:pic>
        <p:pic>
          <p:nvPicPr>
            <p:cNvPr id="2" name="Picture 1" descr="A black text with a white background&#10;&#10;Description automatically generated">
              <a:extLst>
                <a:ext uri="{FF2B5EF4-FFF2-40B4-BE49-F238E27FC236}">
                  <a16:creationId xmlns:a16="http://schemas.microsoft.com/office/drawing/2014/main" id="{34FB3BCB-A106-474F-F339-9BB56DCD6AF6}"/>
                </a:ext>
              </a:extLst>
            </p:cNvPr>
            <p:cNvPicPr>
              <a:picLocks noChangeAspect="1"/>
            </p:cNvPicPr>
            <p:nvPr/>
          </p:nvPicPr>
          <p:blipFill>
            <a:blip r:embed="rId4"/>
            <a:stretch>
              <a:fillRect/>
            </a:stretch>
          </p:blipFill>
          <p:spPr>
            <a:xfrm>
              <a:off x="1953172" y="2358481"/>
              <a:ext cx="3020322" cy="582231"/>
            </a:xfrm>
            <a:prstGeom prst="rect">
              <a:avLst/>
            </a:prstGeom>
          </p:spPr>
        </p:pic>
        <p:pic>
          <p:nvPicPr>
            <p:cNvPr id="5" name="Picture 4" descr="A black and white math equation&#10;&#10;Description automatically generated">
              <a:extLst>
                <a:ext uri="{FF2B5EF4-FFF2-40B4-BE49-F238E27FC236}">
                  <a16:creationId xmlns:a16="http://schemas.microsoft.com/office/drawing/2014/main" id="{D98BF275-FE96-5F22-4CC7-D56E3AD4AA97}"/>
                </a:ext>
              </a:extLst>
            </p:cNvPr>
            <p:cNvPicPr>
              <a:picLocks noChangeAspect="1"/>
            </p:cNvPicPr>
            <p:nvPr/>
          </p:nvPicPr>
          <p:blipFill>
            <a:blip r:embed="rId5"/>
            <a:stretch>
              <a:fillRect/>
            </a:stretch>
          </p:blipFill>
          <p:spPr>
            <a:xfrm>
              <a:off x="5414597" y="2389716"/>
              <a:ext cx="2716610" cy="522819"/>
            </a:xfrm>
            <a:prstGeom prst="rect">
              <a:avLst/>
            </a:prstGeom>
          </p:spPr>
        </p:pic>
      </p:grpSp>
      <p:sp>
        <p:nvSpPr>
          <p:cNvPr id="9" name="TextBox 8">
            <a:extLst>
              <a:ext uri="{FF2B5EF4-FFF2-40B4-BE49-F238E27FC236}">
                <a16:creationId xmlns:a16="http://schemas.microsoft.com/office/drawing/2014/main" id="{210A6D41-BB08-2781-B309-8CBA4A5E7937}"/>
              </a:ext>
            </a:extLst>
          </p:cNvPr>
          <p:cNvSpPr txBox="1"/>
          <p:nvPr/>
        </p:nvSpPr>
        <p:spPr>
          <a:xfrm>
            <a:off x="793216" y="1307322"/>
            <a:ext cx="5028556" cy="369332"/>
          </a:xfrm>
          <a:prstGeom prst="rect">
            <a:avLst/>
          </a:prstGeom>
          <a:noFill/>
        </p:spPr>
        <p:txBody>
          <a:bodyPr wrap="none" rtlCol="0">
            <a:spAutoFit/>
          </a:bodyPr>
          <a:lstStyle/>
          <a:p>
            <a:r>
              <a:rPr lang="en-US" dirty="0"/>
              <a:t>With the simplifications discussed above, we obtain</a:t>
            </a:r>
          </a:p>
        </p:txBody>
      </p:sp>
      <p:sp>
        <p:nvSpPr>
          <p:cNvPr id="10" name="Rectangle 9">
            <a:extLst>
              <a:ext uri="{FF2B5EF4-FFF2-40B4-BE49-F238E27FC236}">
                <a16:creationId xmlns:a16="http://schemas.microsoft.com/office/drawing/2014/main" id="{692D2837-4113-0581-9131-92F6E30D07DB}"/>
              </a:ext>
            </a:extLst>
          </p:cNvPr>
          <p:cNvSpPr/>
          <p:nvPr/>
        </p:nvSpPr>
        <p:spPr>
          <a:xfrm>
            <a:off x="1453896" y="4005072"/>
            <a:ext cx="9482328" cy="2322576"/>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5247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3E7DFD-D75D-441C-3607-AD9F90D3E232}"/>
              </a:ext>
            </a:extLst>
          </p:cNvPr>
          <p:cNvSpPr>
            <a:spLocks noGrp="1"/>
          </p:cNvSpPr>
          <p:nvPr>
            <p:ph type="title"/>
          </p:nvPr>
        </p:nvSpPr>
        <p:spPr>
          <a:xfrm>
            <a:off x="228600" y="18255"/>
            <a:ext cx="10515600" cy="1325563"/>
          </a:xfrm>
        </p:spPr>
        <p:txBody>
          <a:bodyPr/>
          <a:lstStyle/>
          <a:p>
            <a:r>
              <a:rPr lang="en-US" dirty="0"/>
              <a:t>Other results using ACOT-like schemes</a:t>
            </a:r>
          </a:p>
        </p:txBody>
      </p:sp>
      <p:pic>
        <p:nvPicPr>
          <p:cNvPr id="6" name="Picture 5" descr="Chart&#10;&#10;Description automatically generated">
            <a:extLst>
              <a:ext uri="{FF2B5EF4-FFF2-40B4-BE49-F238E27FC236}">
                <a16:creationId xmlns:a16="http://schemas.microsoft.com/office/drawing/2014/main" id="{DDF6ADF8-CCF9-EC73-4E7F-93293053673B}"/>
              </a:ext>
            </a:extLst>
          </p:cNvPr>
          <p:cNvPicPr>
            <a:picLocks noChangeAspect="1"/>
          </p:cNvPicPr>
          <p:nvPr/>
        </p:nvPicPr>
        <p:blipFill>
          <a:blip r:embed="rId2"/>
          <a:stretch>
            <a:fillRect/>
          </a:stretch>
        </p:blipFill>
        <p:spPr>
          <a:xfrm>
            <a:off x="166977" y="1148388"/>
            <a:ext cx="3525457" cy="2274489"/>
          </a:xfrm>
          <a:prstGeom prst="rect">
            <a:avLst/>
          </a:prstGeom>
        </p:spPr>
      </p:pic>
      <p:pic>
        <p:nvPicPr>
          <p:cNvPr id="7" name="Picture 6" descr="Chart, bar chart&#10;&#10;Description automatically generated">
            <a:extLst>
              <a:ext uri="{FF2B5EF4-FFF2-40B4-BE49-F238E27FC236}">
                <a16:creationId xmlns:a16="http://schemas.microsoft.com/office/drawing/2014/main" id="{B48E1A7C-4D41-6963-6455-96813D920358}"/>
              </a:ext>
            </a:extLst>
          </p:cNvPr>
          <p:cNvPicPr>
            <a:picLocks noChangeAspect="1"/>
          </p:cNvPicPr>
          <p:nvPr/>
        </p:nvPicPr>
        <p:blipFill>
          <a:blip r:embed="rId3"/>
          <a:stretch>
            <a:fillRect/>
          </a:stretch>
        </p:blipFill>
        <p:spPr>
          <a:xfrm>
            <a:off x="4119154" y="1045356"/>
            <a:ext cx="3494561" cy="2480552"/>
          </a:xfrm>
          <a:prstGeom prst="rect">
            <a:avLst/>
          </a:prstGeom>
        </p:spPr>
      </p:pic>
      <p:pic>
        <p:nvPicPr>
          <p:cNvPr id="8" name="Picture 7">
            <a:extLst>
              <a:ext uri="{FF2B5EF4-FFF2-40B4-BE49-F238E27FC236}">
                <a16:creationId xmlns:a16="http://schemas.microsoft.com/office/drawing/2014/main" id="{4503B41E-5B87-C76A-6CFF-9B3F1691E86C}"/>
              </a:ext>
            </a:extLst>
          </p:cNvPr>
          <p:cNvPicPr>
            <a:picLocks noChangeAspect="1"/>
          </p:cNvPicPr>
          <p:nvPr/>
        </p:nvPicPr>
        <p:blipFill>
          <a:blip r:embed="rId4"/>
          <a:stretch>
            <a:fillRect/>
          </a:stretch>
        </p:blipFill>
        <p:spPr>
          <a:xfrm>
            <a:off x="55228" y="4173563"/>
            <a:ext cx="7759247" cy="2518202"/>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0F43545-9440-A371-509A-860DC69E9501}"/>
                  </a:ext>
                </a:extLst>
              </p:cNvPr>
              <p:cNvSpPr txBox="1"/>
              <p:nvPr/>
            </p:nvSpPr>
            <p:spPr>
              <a:xfrm>
                <a:off x="7814475" y="4297768"/>
                <a:ext cx="4094967" cy="2267031"/>
              </a:xfrm>
              <a:prstGeom prst="rect">
                <a:avLst/>
              </a:prstGeom>
              <a:noFill/>
            </p:spPr>
            <p:txBody>
              <a:bodyPr wrap="none" rtlCol="0">
                <a:spAutoFit/>
              </a:bodyPr>
              <a:lstStyle/>
              <a:p>
                <a:r>
                  <a:rPr lang="en-US" sz="1400" dirty="0"/>
                  <a:t>NLO theory predictions for the </a:t>
                </a:r>
                <a:r>
                  <a:rPr lang="en-US" sz="1400" dirty="0" err="1"/>
                  <a:t>pT</a:t>
                </a:r>
                <a:r>
                  <a:rPr lang="en-US" sz="1400" dirty="0"/>
                  <a:t> and y distributions </a:t>
                </a:r>
              </a:p>
              <a:p>
                <a:r>
                  <a:rPr lang="en-US" sz="1400" dirty="0"/>
                  <a:t>obtained with CT18NLO and CT18XNLO PDFs </a:t>
                </a:r>
              </a:p>
              <a:p>
                <a:r>
                  <a:rPr lang="en-US" sz="1400" dirty="0"/>
                  <a:t>compared to </a:t>
                </a:r>
                <a14:m>
                  <m:oMath xmlns:m="http://schemas.openxmlformats.org/officeDocument/2006/math">
                    <m:sSup>
                      <m:sSupPr>
                        <m:ctrlPr>
                          <a:rPr lang="en-US" sz="1400" i="1" smtClean="0">
                            <a:latin typeface="Cambria Math" panose="02040503050406030204" pitchFamily="18" charset="0"/>
                          </a:rPr>
                        </m:ctrlPr>
                      </m:sSupPr>
                      <m:e>
                        <m:r>
                          <m:rPr>
                            <m:nor/>
                          </m:rPr>
                          <a:rPr lang="en-US" sz="1400" dirty="0"/>
                          <m:t>B</m:t>
                        </m:r>
                      </m:e>
                      <m:sup>
                        <m:r>
                          <m:rPr>
                            <m:nor/>
                          </m:rPr>
                          <a:rPr lang="en-US" sz="1400" dirty="0"/>
                          <m:t>±</m:t>
                        </m:r>
                      </m:sup>
                    </m:sSup>
                  </m:oMath>
                </a14:m>
                <a:r>
                  <a:rPr lang="en-US" sz="1400" dirty="0"/>
                  <a:t> production data from </a:t>
                </a:r>
                <a:r>
                  <a:rPr lang="en-US" sz="1400" dirty="0" err="1"/>
                  <a:t>LHCb</a:t>
                </a:r>
                <a:r>
                  <a:rPr lang="en-US" sz="1400" dirty="0"/>
                  <a:t> 13 TeV</a:t>
                </a:r>
              </a:p>
              <a:p>
                <a:r>
                  <a:rPr lang="en-US" altLang="zh-CN" sz="1400" dirty="0">
                    <a:solidFill>
                      <a:srgbClr val="0070C0"/>
                    </a:solidFill>
                  </a:rPr>
                  <a:t>[arXiv:2203.06207]</a:t>
                </a:r>
                <a:endParaRPr lang="en-US" sz="1400" dirty="0">
                  <a:solidFill>
                    <a:srgbClr val="0070C0"/>
                  </a:solidFill>
                </a:endParaRPr>
              </a:p>
              <a:p>
                <a:endParaRPr lang="en-US" sz="1400" dirty="0"/>
              </a:p>
              <a:p>
                <a:r>
                  <a:rPr lang="en-US" sz="1400" dirty="0"/>
                  <a:t>Theoretical uncertainties at NLO are large (O(50%)) </a:t>
                </a:r>
              </a:p>
              <a:p>
                <a:r>
                  <a:rPr lang="en-US" sz="1400" dirty="0"/>
                  <a:t>and mainly ascribed to scale variation. This can be </a:t>
                </a:r>
              </a:p>
              <a:p>
                <a:r>
                  <a:rPr lang="en-US" sz="1400" dirty="0"/>
                  <a:t>improved by including higher-order corrections </a:t>
                </a:r>
              </a:p>
              <a:p>
                <a:r>
                  <a:rPr lang="en-US" sz="1400" dirty="0"/>
                  <a:t>which imply an extension of the S-ACOT-MPS scheme </a:t>
                </a:r>
              </a:p>
              <a:p>
                <a:r>
                  <a:rPr lang="en-US" sz="1400" dirty="0"/>
                  <a:t>to NNLO</a:t>
                </a:r>
              </a:p>
            </p:txBody>
          </p:sp>
        </mc:Choice>
        <mc:Fallback xmlns="">
          <p:sp>
            <p:nvSpPr>
              <p:cNvPr id="9" name="TextBox 8">
                <a:extLst>
                  <a:ext uri="{FF2B5EF4-FFF2-40B4-BE49-F238E27FC236}">
                    <a16:creationId xmlns:a16="http://schemas.microsoft.com/office/drawing/2014/main" id="{30F43545-9440-A371-509A-860DC69E9501}"/>
                  </a:ext>
                </a:extLst>
              </p:cNvPr>
              <p:cNvSpPr txBox="1">
                <a:spLocks noRot="1" noChangeAspect="1" noMove="1" noResize="1" noEditPoints="1" noAdjustHandles="1" noChangeArrowheads="1" noChangeShapeType="1" noTextEdit="1"/>
              </p:cNvSpPr>
              <p:nvPr/>
            </p:nvSpPr>
            <p:spPr>
              <a:xfrm>
                <a:off x="7814475" y="4297768"/>
                <a:ext cx="4094967" cy="2267031"/>
              </a:xfrm>
              <a:prstGeom prst="rect">
                <a:avLst/>
              </a:prstGeom>
              <a:blipFill>
                <a:blip r:embed="rId5"/>
                <a:stretch>
                  <a:fillRect l="-619" t="-559" b="-2235"/>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BA7531B0-4391-6DF4-3AA0-7023E5FAC3A0}"/>
              </a:ext>
            </a:extLst>
          </p:cNvPr>
          <p:cNvSpPr txBox="1"/>
          <p:nvPr/>
        </p:nvSpPr>
        <p:spPr>
          <a:xfrm>
            <a:off x="496389" y="3360227"/>
            <a:ext cx="3494561" cy="707886"/>
          </a:xfrm>
          <a:prstGeom prst="rect">
            <a:avLst/>
          </a:prstGeom>
          <a:noFill/>
        </p:spPr>
        <p:txBody>
          <a:bodyPr wrap="square" rtlCol="0">
            <a:spAutoFit/>
          </a:bodyPr>
          <a:lstStyle/>
          <a:p>
            <a:r>
              <a:rPr lang="en-US" sz="1100" dirty="0"/>
              <a:t>Transverse momentum at central rapidity at </a:t>
            </a:r>
            <a:r>
              <a:rPr lang="en-US" sz="1100" dirty="0" err="1"/>
              <a:t>LHCb</a:t>
            </a:r>
            <a:r>
              <a:rPr lang="en-US" sz="1100" dirty="0"/>
              <a:t> 13TeV </a:t>
            </a:r>
          </a:p>
          <a:p>
            <a:r>
              <a:rPr lang="en-US" sz="1100" dirty="0"/>
              <a:t>(</a:t>
            </a:r>
            <a:r>
              <a:rPr lang="en-US" sz="1100" dirty="0" err="1"/>
              <a:t>LHCb</a:t>
            </a:r>
            <a:r>
              <a:rPr lang="en-US" sz="1100" dirty="0"/>
              <a:t> data from JHEP 03 (2016) 159). </a:t>
            </a:r>
          </a:p>
          <a:p>
            <a:r>
              <a:rPr lang="en-US" sz="1100" dirty="0"/>
              <a:t>Error bands are scale uncertainties.</a:t>
            </a:r>
            <a:r>
              <a:rPr lang="en-US" sz="1800" dirty="0"/>
              <a:t> </a:t>
            </a:r>
          </a:p>
        </p:txBody>
      </p:sp>
      <p:sp>
        <p:nvSpPr>
          <p:cNvPr id="11" name="TextBox 10">
            <a:extLst>
              <a:ext uri="{FF2B5EF4-FFF2-40B4-BE49-F238E27FC236}">
                <a16:creationId xmlns:a16="http://schemas.microsoft.com/office/drawing/2014/main" id="{330FC359-30E3-4940-1DDA-EC6133A3716E}"/>
              </a:ext>
            </a:extLst>
          </p:cNvPr>
          <p:cNvSpPr txBox="1"/>
          <p:nvPr/>
        </p:nvSpPr>
        <p:spPr>
          <a:xfrm>
            <a:off x="4107470" y="3422877"/>
            <a:ext cx="3914854" cy="600164"/>
          </a:xfrm>
          <a:prstGeom prst="rect">
            <a:avLst/>
          </a:prstGeom>
          <a:noFill/>
        </p:spPr>
        <p:txBody>
          <a:bodyPr wrap="none" rtlCol="0">
            <a:spAutoFit/>
          </a:bodyPr>
          <a:lstStyle/>
          <a:p>
            <a:r>
              <a:rPr lang="en-US" sz="1100" dirty="0"/>
              <a:t>Rapidity distributions of prompt charm at the LHC 13 TeV in the </a:t>
            </a:r>
          </a:p>
          <a:p>
            <a:r>
              <a:rPr lang="en-US" sz="1100" dirty="0"/>
              <a:t>very forward region (</a:t>
            </a:r>
            <a:r>
              <a:rPr lang="en-US" sz="1100" dirty="0" err="1"/>
              <a:t>yc</a:t>
            </a:r>
            <a:r>
              <a:rPr lang="en-US" sz="1100" dirty="0"/>
              <a:t> &gt; 8). Error band represents the CT18NLO </a:t>
            </a:r>
          </a:p>
          <a:p>
            <a:r>
              <a:rPr lang="en-US" sz="1100" dirty="0"/>
              <a:t>induced PDF uncertainty at 68% C.L.</a:t>
            </a: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2FB145AD-D1C4-F4F8-56E6-1A505DCB5570}"/>
                  </a:ext>
                </a:extLst>
              </p:cNvPr>
              <p:cNvSpPr txBox="1"/>
              <p:nvPr/>
            </p:nvSpPr>
            <p:spPr>
              <a:xfrm>
                <a:off x="8022324" y="1221404"/>
                <a:ext cx="4222566" cy="2677656"/>
              </a:xfrm>
              <a:prstGeom prst="rect">
                <a:avLst/>
              </a:prstGeom>
              <a:noFill/>
            </p:spPr>
            <p:txBody>
              <a:bodyPr wrap="none" rtlCol="0">
                <a:spAutoFit/>
              </a:bodyPr>
              <a:lstStyle/>
              <a:p>
                <a:r>
                  <a:rPr lang="en-US" sz="1400" dirty="0"/>
                  <a:t>Charm hadroproduction and Z + c production </a:t>
                </a:r>
              </a:p>
              <a:p>
                <a:r>
                  <a:rPr lang="en-US" sz="1400" dirty="0"/>
                  <a:t>at the LHC can constrain the IC contributions.</a:t>
                </a:r>
              </a:p>
              <a:p>
                <a:r>
                  <a:rPr lang="en-US" sz="1400" dirty="0" err="1"/>
                  <a:t>LHCb</a:t>
                </a:r>
                <a:r>
                  <a:rPr lang="en-US" sz="1400" dirty="0"/>
                  <a:t> </a:t>
                </a:r>
                <a:r>
                  <a:rPr lang="en-US" sz="1400" dirty="0" err="1"/>
                  <a:t>Z+c</a:t>
                </a:r>
                <a:r>
                  <a:rPr lang="en-US" sz="1400" dirty="0"/>
                  <a:t> data deserve attention as they can </a:t>
                </a:r>
              </a:p>
              <a:p>
                <a:r>
                  <a:rPr lang="en-US" sz="1400" dirty="0"/>
                  <a:t>potentially discriminate gluon functional forms </a:t>
                </a:r>
              </a:p>
              <a:p>
                <a:r>
                  <a:rPr lang="en-US" sz="1400" dirty="0"/>
                  <a:t>at </a:t>
                </a:r>
                <a14:m>
                  <m:oMath xmlns:m="http://schemas.openxmlformats.org/officeDocument/2006/math">
                    <m:r>
                      <a:rPr lang="en-US" sz="1400" b="0" i="1" smtClean="0">
                        <a:latin typeface="Cambria Math" panose="02040503050406030204" pitchFamily="18" charset="0"/>
                      </a:rPr>
                      <m:t>𝑥</m:t>
                    </m:r>
                    <m:r>
                      <a:rPr lang="en-US" sz="1400" b="0" i="1" smtClean="0">
                        <a:latin typeface="Cambria Math" panose="02040503050406030204" pitchFamily="18" charset="0"/>
                        <a:ea typeface="Cambria Math" panose="02040503050406030204" pitchFamily="18" charset="0"/>
                      </a:rPr>
                      <m:t>≥0.2</m:t>
                    </m:r>
                  </m:oMath>
                </a14:m>
                <a:r>
                  <a:rPr lang="en-US" sz="1400" dirty="0"/>
                  <a:t> and improve gluon accuracy.  </a:t>
                </a:r>
              </a:p>
              <a:p>
                <a:endParaRPr lang="en-US" sz="1400" dirty="0"/>
              </a:p>
              <a:p>
                <a:r>
                  <a:rPr lang="en-US" sz="1400" dirty="0"/>
                  <a:t>For small </a:t>
                </a:r>
                <a14:m>
                  <m:oMath xmlns:m="http://schemas.openxmlformats.org/officeDocument/2006/math">
                    <m:r>
                      <a:rPr lang="en-US" sz="1400" i="1" dirty="0" smtClean="0">
                        <a:latin typeface="Cambria Math" panose="02040503050406030204" pitchFamily="18" charset="0"/>
                      </a:rPr>
                      <m:t>𝑥</m:t>
                    </m:r>
                  </m:oMath>
                </a14:m>
                <a:r>
                  <a:rPr lang="en-US" sz="1400" dirty="0"/>
                  <a:t> below </a:t>
                </a:r>
                <a14:m>
                  <m:oMath xmlns:m="http://schemas.openxmlformats.org/officeDocument/2006/math">
                    <m:sSup>
                      <m:sSupPr>
                        <m:ctrlPr>
                          <a:rPr lang="en-US" sz="1400" i="1" smtClean="0">
                            <a:latin typeface="Cambria Math" panose="02040503050406030204" pitchFamily="18" charset="0"/>
                          </a:rPr>
                        </m:ctrlPr>
                      </m:sSupPr>
                      <m:e>
                        <m:r>
                          <a:rPr lang="en-US" sz="1400" b="0" i="1" smtClean="0">
                            <a:latin typeface="Cambria Math" panose="02040503050406030204" pitchFamily="18" charset="0"/>
                          </a:rPr>
                          <m:t>10</m:t>
                        </m:r>
                      </m:e>
                      <m:sup>
                        <m:r>
                          <a:rPr lang="en-US" sz="1400" b="0" i="1" smtClean="0">
                            <a:latin typeface="Cambria Math" panose="02040503050406030204" pitchFamily="18" charset="0"/>
                          </a:rPr>
                          <m:t>−4</m:t>
                        </m:r>
                      </m:sup>
                    </m:sSup>
                  </m:oMath>
                </a14:m>
                <a:r>
                  <a:rPr lang="en-US" sz="1400" dirty="0"/>
                  <a:t>, higher-order QCD terms </a:t>
                </a:r>
              </a:p>
              <a:p>
                <a:r>
                  <a:rPr lang="en-US" sz="1400" dirty="0"/>
                  <a:t>with </a:t>
                </a:r>
                <a14:m>
                  <m:oMath xmlns:m="http://schemas.openxmlformats.org/officeDocument/2006/math">
                    <m:r>
                      <m:rPr>
                        <m:sty m:val="p"/>
                      </m:rPr>
                      <a:rPr lang="en-US" sz="1400" i="1" dirty="0" smtClean="0">
                        <a:latin typeface="Cambria Math" panose="02040503050406030204" pitchFamily="18" charset="0"/>
                      </a:rPr>
                      <m:t>ln</m:t>
                    </m:r>
                    <m:r>
                      <a:rPr lang="en-US" sz="1400" i="1" dirty="0" smtClean="0">
                        <a:latin typeface="Cambria Math" panose="02040503050406030204" pitchFamily="18" charset="0"/>
                      </a:rPr>
                      <m:t>⁡(1/</m:t>
                    </m:r>
                    <m:r>
                      <a:rPr lang="en-US" sz="1400" i="1" dirty="0" smtClean="0">
                        <a:latin typeface="Cambria Math" panose="02040503050406030204" pitchFamily="18" charset="0"/>
                      </a:rPr>
                      <m:t>𝑥</m:t>
                    </m:r>
                    <m:r>
                      <a:rPr lang="en-US" sz="1400" i="1" dirty="0" smtClean="0">
                        <a:latin typeface="Cambria Math" panose="02040503050406030204" pitchFamily="18" charset="0"/>
                      </a:rPr>
                      <m:t>)</m:t>
                    </m:r>
                  </m:oMath>
                </a14:m>
                <a:r>
                  <a:rPr lang="en-US" sz="1400" dirty="0"/>
                  <a:t> dependence grow quickly at factorization </a:t>
                </a:r>
              </a:p>
              <a:p>
                <a:r>
                  <a:rPr lang="en-US" sz="1400" dirty="0"/>
                  <a:t>scales of order 1 GeV. FPF facilities like FASER</a:t>
                </a:r>
                <a:r>
                  <a:rPr lang="el-GR" sz="1400" dirty="0"/>
                  <a:t>ν </a:t>
                </a:r>
                <a:endParaRPr lang="en-US" sz="1400" dirty="0"/>
              </a:p>
              <a:p>
                <a:r>
                  <a:rPr lang="en-US" sz="1400" dirty="0"/>
                  <a:t>will access novel kinematic regimes where both </a:t>
                </a:r>
              </a:p>
              <a:p>
                <a:r>
                  <a:rPr lang="en-US" sz="1400" dirty="0"/>
                  <a:t>large-x and small-x QCD effects contribute </a:t>
                </a:r>
              </a:p>
              <a:p>
                <a:r>
                  <a:rPr lang="en-US" sz="1400" dirty="0"/>
                  <a:t>to charm hadroproduction rate. [</a:t>
                </a:r>
                <a:r>
                  <a:rPr lang="en-US" sz="1400" dirty="0">
                    <a:solidFill>
                      <a:srgbClr val="0070C0"/>
                    </a:solidFill>
                  </a:rPr>
                  <a:t>arXiv:2109.10905]</a:t>
                </a:r>
              </a:p>
            </p:txBody>
          </p:sp>
        </mc:Choice>
        <mc:Fallback>
          <p:sp>
            <p:nvSpPr>
              <p:cNvPr id="13" name="TextBox 12">
                <a:extLst>
                  <a:ext uri="{FF2B5EF4-FFF2-40B4-BE49-F238E27FC236}">
                    <a16:creationId xmlns:a16="http://schemas.microsoft.com/office/drawing/2014/main" id="{2FB145AD-D1C4-F4F8-56E6-1A505DCB5570}"/>
                  </a:ext>
                </a:extLst>
              </p:cNvPr>
              <p:cNvSpPr txBox="1">
                <a:spLocks noRot="1" noChangeAspect="1" noMove="1" noResize="1" noEditPoints="1" noAdjustHandles="1" noChangeArrowheads="1" noChangeShapeType="1" noTextEdit="1"/>
              </p:cNvSpPr>
              <p:nvPr/>
            </p:nvSpPr>
            <p:spPr>
              <a:xfrm>
                <a:off x="8022324" y="1221404"/>
                <a:ext cx="4222566" cy="2677656"/>
              </a:xfrm>
              <a:prstGeom prst="rect">
                <a:avLst/>
              </a:prstGeom>
              <a:blipFill>
                <a:blip r:embed="rId6"/>
                <a:stretch>
                  <a:fillRect l="-299" t="-472" b="-1415"/>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41EB073A-6240-7F01-BBB8-30FE9C67F4F3}"/>
              </a:ext>
            </a:extLst>
          </p:cNvPr>
          <p:cNvSpPr txBox="1"/>
          <p:nvPr/>
        </p:nvSpPr>
        <p:spPr>
          <a:xfrm>
            <a:off x="5982788" y="1363535"/>
            <a:ext cx="1500732" cy="261610"/>
          </a:xfrm>
          <a:prstGeom prst="rect">
            <a:avLst/>
          </a:prstGeom>
          <a:noFill/>
        </p:spPr>
        <p:txBody>
          <a:bodyPr wrap="none" rtlCol="0">
            <a:spAutoFit/>
          </a:bodyPr>
          <a:lstStyle/>
          <a:p>
            <a:r>
              <a:rPr lang="en-US" sz="1100" dirty="0"/>
              <a:t>FPF paper 2109.10905 </a:t>
            </a:r>
          </a:p>
        </p:txBody>
      </p:sp>
    </p:spTree>
    <p:extLst>
      <p:ext uri="{BB962C8B-B14F-4D97-AF65-F5344CB8AC3E}">
        <p14:creationId xmlns:p14="http://schemas.microsoft.com/office/powerpoint/2010/main" val="3493264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AAFDC-1CB2-2F44-BF6D-EF30564D1A77}"/>
              </a:ext>
            </a:extLst>
          </p:cNvPr>
          <p:cNvSpPr>
            <a:spLocks noGrp="1"/>
          </p:cNvSpPr>
          <p:nvPr>
            <p:ph type="title"/>
          </p:nvPr>
        </p:nvSpPr>
        <p:spPr>
          <a:xfrm>
            <a:off x="3235187" y="29818"/>
            <a:ext cx="5324061" cy="1202636"/>
          </a:xfrm>
        </p:spPr>
        <p:txBody>
          <a:bodyPr/>
          <a:lstStyle/>
          <a:p>
            <a:r>
              <a:rPr lang="en-US" b="1" dirty="0"/>
              <a:t>Concluding remarks</a:t>
            </a:r>
          </a:p>
        </p:txBody>
      </p:sp>
      <p:sp>
        <p:nvSpPr>
          <p:cNvPr id="3" name="Content Placeholder 2">
            <a:extLst>
              <a:ext uri="{FF2B5EF4-FFF2-40B4-BE49-F238E27FC236}">
                <a16:creationId xmlns:a16="http://schemas.microsoft.com/office/drawing/2014/main" id="{46952A28-6F77-6B41-8EC0-C9E8C53EE129}"/>
              </a:ext>
            </a:extLst>
          </p:cNvPr>
          <p:cNvSpPr>
            <a:spLocks noGrp="1"/>
          </p:cNvSpPr>
          <p:nvPr>
            <p:ph idx="1"/>
          </p:nvPr>
        </p:nvSpPr>
        <p:spPr>
          <a:xfrm>
            <a:off x="374073" y="1041699"/>
            <a:ext cx="11201249" cy="5655365"/>
          </a:xfrm>
        </p:spPr>
        <p:txBody>
          <a:bodyPr>
            <a:normAutofit/>
          </a:bodyPr>
          <a:lstStyle/>
          <a:p>
            <a:r>
              <a:rPr lang="en-US" sz="2600" dirty="0"/>
              <a:t>We developed the theory framework to extend ACOT-like schemes to pp collisions.</a:t>
            </a:r>
          </a:p>
          <a:p>
            <a:endParaRPr lang="en-US" sz="2600" dirty="0"/>
          </a:p>
          <a:p>
            <a:r>
              <a:rPr lang="en-US" sz="2600" dirty="0"/>
              <a:t>ACOT/S-ACOT used to describe </a:t>
            </a:r>
            <a:r>
              <a:rPr lang="en-US" sz="2600" dirty="0" err="1"/>
              <a:t>Z+b</a:t>
            </a:r>
            <a:r>
              <a:rPr lang="en-US" sz="2600" dirty="0"/>
              <a:t> production differentially at NLO in QCD </a:t>
            </a:r>
          </a:p>
          <a:p>
            <a:endParaRPr lang="en-US" sz="2600" dirty="0"/>
          </a:p>
          <a:p>
            <a:r>
              <a:rPr lang="en-US" sz="2600" dirty="0"/>
              <a:t>Possible to generate predictions within the ACOT-type schemes for many important processes (@NNLO for Higgs production, and @aN^3LO for DIS)</a:t>
            </a:r>
          </a:p>
          <a:p>
            <a:endParaRPr lang="en-US" sz="2600" dirty="0"/>
          </a:p>
          <a:p>
            <a:r>
              <a:rPr lang="en-US" sz="2600" dirty="0"/>
              <a:t>Important to constrain heavy-flavor PDFs: direct access to c/b-PDF</a:t>
            </a:r>
          </a:p>
          <a:p>
            <a:endParaRPr lang="en-US" sz="2600" dirty="0"/>
          </a:p>
          <a:p>
            <a:r>
              <a:rPr lang="en-US" sz="2600" dirty="0"/>
              <a:t>Subtraction PDFs provided in the form of LHAPDF grids to for </a:t>
            </a:r>
            <a:r>
              <a:rPr lang="en-US" sz="2600" dirty="0" err="1"/>
              <a:t>pheno</a:t>
            </a:r>
            <a:r>
              <a:rPr lang="en-US" sz="2600" dirty="0"/>
              <a:t> applications </a:t>
            </a:r>
          </a:p>
          <a:p>
            <a:endParaRPr lang="en-US" sz="2600" dirty="0"/>
          </a:p>
        </p:txBody>
      </p:sp>
    </p:spTree>
    <p:extLst>
      <p:ext uri="{BB962C8B-B14F-4D97-AF65-F5344CB8AC3E}">
        <p14:creationId xmlns:p14="http://schemas.microsoft.com/office/powerpoint/2010/main" val="8753580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DDD54-AB96-AD4A-0D0D-58B7E9A5F562}"/>
              </a:ext>
            </a:extLst>
          </p:cNvPr>
          <p:cNvSpPr>
            <a:spLocks noGrp="1"/>
          </p:cNvSpPr>
          <p:nvPr>
            <p:ph type="title"/>
          </p:nvPr>
        </p:nvSpPr>
        <p:spPr>
          <a:xfrm>
            <a:off x="4669775" y="2367842"/>
            <a:ext cx="2755594" cy="1664331"/>
          </a:xfrm>
        </p:spPr>
        <p:txBody>
          <a:bodyPr>
            <a:noAutofit/>
          </a:bodyPr>
          <a:lstStyle/>
          <a:p>
            <a:r>
              <a:rPr lang="en-US" sz="5400" dirty="0"/>
              <a:t>BACK UP</a:t>
            </a:r>
          </a:p>
        </p:txBody>
      </p:sp>
    </p:spTree>
    <p:extLst>
      <p:ext uri="{BB962C8B-B14F-4D97-AF65-F5344CB8AC3E}">
        <p14:creationId xmlns:p14="http://schemas.microsoft.com/office/powerpoint/2010/main" val="10320165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3604B-D517-1818-BC89-847B216889F3}"/>
              </a:ext>
            </a:extLst>
          </p:cNvPr>
          <p:cNvSpPr>
            <a:spLocks noGrp="1"/>
          </p:cNvSpPr>
          <p:nvPr>
            <p:ph type="title"/>
          </p:nvPr>
        </p:nvSpPr>
        <p:spPr>
          <a:xfrm>
            <a:off x="3500064" y="113016"/>
            <a:ext cx="5722706" cy="1147293"/>
          </a:xfrm>
        </p:spPr>
        <p:txBody>
          <a:bodyPr>
            <a:normAutofit/>
          </a:bodyPr>
          <a:lstStyle/>
          <a:p>
            <a:r>
              <a:rPr lang="en-US" dirty="0" err="1"/>
              <a:t>Z+b</a:t>
            </a:r>
            <a:r>
              <a:rPr lang="en-US" dirty="0"/>
              <a:t>: ACOT vs S-ACOT</a:t>
            </a:r>
          </a:p>
        </p:txBody>
      </p:sp>
      <p:pic>
        <p:nvPicPr>
          <p:cNvPr id="4" name="Picture 3" descr="A graph of a number of objects&#10;&#10;Description automatically generated with medium confidence">
            <a:extLst>
              <a:ext uri="{FF2B5EF4-FFF2-40B4-BE49-F238E27FC236}">
                <a16:creationId xmlns:a16="http://schemas.microsoft.com/office/drawing/2014/main" id="{A2ED9EE9-C6BF-5BC1-F8D9-4BC946FFCFDA}"/>
              </a:ext>
            </a:extLst>
          </p:cNvPr>
          <p:cNvPicPr>
            <a:picLocks noChangeAspect="1"/>
          </p:cNvPicPr>
          <p:nvPr/>
        </p:nvPicPr>
        <p:blipFill>
          <a:blip r:embed="rId2"/>
          <a:stretch>
            <a:fillRect/>
          </a:stretch>
        </p:blipFill>
        <p:spPr>
          <a:xfrm>
            <a:off x="0" y="1076316"/>
            <a:ext cx="5938464" cy="4710282"/>
          </a:xfrm>
          <a:prstGeom prst="rect">
            <a:avLst/>
          </a:prstGeom>
        </p:spPr>
      </p:pic>
      <p:pic>
        <p:nvPicPr>
          <p:cNvPr id="6" name="Picture 5" descr="A graph of a function&#10;&#10;Description automatically generated with medium confidence">
            <a:extLst>
              <a:ext uri="{FF2B5EF4-FFF2-40B4-BE49-F238E27FC236}">
                <a16:creationId xmlns:a16="http://schemas.microsoft.com/office/drawing/2014/main" id="{D710A748-6698-8214-18E6-A51E47C70CAC}"/>
              </a:ext>
            </a:extLst>
          </p:cNvPr>
          <p:cNvPicPr>
            <a:picLocks noChangeAspect="1"/>
          </p:cNvPicPr>
          <p:nvPr/>
        </p:nvPicPr>
        <p:blipFill>
          <a:blip r:embed="rId3"/>
          <a:stretch>
            <a:fillRect/>
          </a:stretch>
        </p:blipFill>
        <p:spPr>
          <a:xfrm>
            <a:off x="6253538" y="1126745"/>
            <a:ext cx="5938464" cy="4604510"/>
          </a:xfrm>
          <a:prstGeom prst="rect">
            <a:avLst/>
          </a:prstGeom>
        </p:spPr>
      </p:pic>
    </p:spTree>
    <p:extLst>
      <p:ext uri="{BB962C8B-B14F-4D97-AF65-F5344CB8AC3E}">
        <p14:creationId xmlns:p14="http://schemas.microsoft.com/office/powerpoint/2010/main" val="2444889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BBAD1-F96C-CDFE-22E1-8042FDA14D65}"/>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73AEE5C-CF15-2640-1F08-07E7993EB8AA}"/>
                  </a:ext>
                </a:extLst>
              </p:cNvPr>
              <p:cNvSpPr>
                <a:spLocks noGrp="1"/>
              </p:cNvSpPr>
              <p:nvPr>
                <p:ph idx="1"/>
              </p:nvPr>
            </p:nvSpPr>
            <p:spPr>
              <a:xfrm>
                <a:off x="387958" y="1394658"/>
                <a:ext cx="11605260" cy="5244681"/>
              </a:xfrm>
            </p:spPr>
            <p:txBody>
              <a:bodyPr>
                <a:normAutofit fontScale="92500"/>
              </a:bodyPr>
              <a:lstStyle/>
              <a:p>
                <a:pPr>
                  <a:buFont typeface="Wingdings" pitchFamily="2" charset="2"/>
                  <a:buChar char="Ø"/>
                </a:pPr>
                <a:r>
                  <a:rPr lang="en-US" sz="2200" dirty="0"/>
                  <a:t>Simplify GMVFN scheme implementations to facilitate global PDF analyses</a:t>
                </a:r>
              </a:p>
              <a:p>
                <a:pPr>
                  <a:buFont typeface="Wingdings" pitchFamily="2" charset="2"/>
                  <a:buChar char="Ø"/>
                </a:pPr>
                <a:r>
                  <a:rPr lang="en-US" sz="2200" dirty="0"/>
                  <a:t>ACOT-like GMVFN schemes are extended to pp collisions using the concept of </a:t>
                </a:r>
                <a:r>
                  <a:rPr lang="en-US" sz="2200" b="1" i="1" dirty="0"/>
                  <a:t>subtraction and residual PDFs</a:t>
                </a:r>
                <a:r>
                  <a:rPr lang="en-US" sz="2200" dirty="0"/>
                  <a:t> </a:t>
                </a:r>
              </a:p>
              <a:p>
                <a:r>
                  <a:rPr lang="en-US" sz="2200" dirty="0"/>
                  <a:t>pp</a:t>
                </a:r>
                <a14:m>
                  <m:oMath xmlns:m="http://schemas.openxmlformats.org/officeDocument/2006/math">
                    <m:r>
                      <a:rPr lang="en-US" sz="2200" i="1" dirty="0" smtClean="0">
                        <a:latin typeface="Cambria Math" panose="02040503050406030204" pitchFamily="18" charset="0"/>
                        <a:ea typeface="Cambria Math" panose="02040503050406030204" pitchFamily="18" charset="0"/>
                      </a:rPr>
                      <m:t>→</m:t>
                    </m:r>
                    <m:r>
                      <a:rPr lang="en-US" sz="2200" b="0" i="1" dirty="0" smtClean="0">
                        <a:latin typeface="Cambria Math" panose="02040503050406030204" pitchFamily="18" charset="0"/>
                        <a:ea typeface="Cambria Math" panose="02040503050406030204" pitchFamily="18" charset="0"/>
                      </a:rPr>
                      <m:t>𝑍</m:t>
                    </m:r>
                    <m:r>
                      <a:rPr lang="en-US" sz="2200" b="0" i="1" dirty="0" smtClean="0">
                        <a:latin typeface="Cambria Math" panose="02040503050406030204" pitchFamily="18" charset="0"/>
                        <a:ea typeface="Cambria Math" panose="02040503050406030204" pitchFamily="18" charset="0"/>
                      </a:rPr>
                      <m:t>+</m:t>
                    </m:r>
                    <m:r>
                      <a:rPr lang="en-US" sz="2200" b="0" i="1" dirty="0" smtClean="0">
                        <a:latin typeface="Cambria Math" panose="02040503050406030204" pitchFamily="18" charset="0"/>
                        <a:ea typeface="Cambria Math" panose="02040503050406030204" pitchFamily="18" charset="0"/>
                      </a:rPr>
                      <m:t>𝑏</m:t>
                    </m:r>
                    <m:r>
                      <a:rPr lang="en-US" sz="2200" b="0" i="1" dirty="0" smtClean="0">
                        <a:latin typeface="Cambria Math" panose="02040503050406030204" pitchFamily="18" charset="0"/>
                        <a:ea typeface="Cambria Math" panose="02040503050406030204" pitchFamily="18" charset="0"/>
                      </a:rPr>
                      <m:t>+</m:t>
                    </m:r>
                    <m:r>
                      <a:rPr lang="en-US" sz="2200" b="0" i="1" dirty="0" smtClean="0">
                        <a:latin typeface="Cambria Math" panose="02040503050406030204" pitchFamily="18" charset="0"/>
                        <a:ea typeface="Cambria Math" panose="02040503050406030204" pitchFamily="18" charset="0"/>
                      </a:rPr>
                      <m:t>𝑋</m:t>
                    </m:r>
                  </m:oMath>
                </a14:m>
                <a:r>
                  <a:rPr lang="en-US" sz="2200" dirty="0"/>
                  <a:t> @NLO; MG, Nadolsky, Reina, </a:t>
                </a:r>
                <a:r>
                  <a:rPr lang="en-US" sz="2200" dirty="0" err="1"/>
                  <a:t>Wackeroth</a:t>
                </a:r>
                <a:r>
                  <a:rPr lang="en-US" sz="2200" dirty="0"/>
                  <a:t>, Xie, PRD 2024;</a:t>
                </a:r>
              </a:p>
              <a:p>
                <a:r>
                  <a:rPr lang="en-US" sz="2200" dirty="0"/>
                  <a:t>pp</a:t>
                </a:r>
                <a14:m>
                  <m:oMath xmlns:m="http://schemas.openxmlformats.org/officeDocument/2006/math">
                    <m:r>
                      <a:rPr lang="en-US" sz="2200" i="1" dirty="0" smtClean="0">
                        <a:latin typeface="Cambria Math" panose="02040503050406030204" pitchFamily="18" charset="0"/>
                        <a:ea typeface="Cambria Math" panose="02040503050406030204" pitchFamily="18" charset="0"/>
                      </a:rPr>
                      <m:t>→</m:t>
                    </m:r>
                    <m:r>
                      <a:rPr lang="en-US" sz="2200" b="0" i="1" dirty="0" smtClean="0">
                        <a:latin typeface="Cambria Math" panose="02040503050406030204" pitchFamily="18" charset="0"/>
                        <a:ea typeface="Cambria Math" panose="02040503050406030204" pitchFamily="18" charset="0"/>
                      </a:rPr>
                      <m:t>𝐻</m:t>
                    </m:r>
                    <m:r>
                      <a:rPr lang="en-US" sz="2200" b="0" i="1" dirty="0" smtClean="0">
                        <a:latin typeface="Cambria Math" panose="02040503050406030204" pitchFamily="18" charset="0"/>
                        <a:ea typeface="Cambria Math" panose="02040503050406030204" pitchFamily="18" charset="0"/>
                      </a:rPr>
                      <m:t>+</m:t>
                    </m:r>
                    <m:r>
                      <a:rPr lang="en-US" sz="2200" b="0" i="1" dirty="0" smtClean="0">
                        <a:latin typeface="Cambria Math" panose="02040503050406030204" pitchFamily="18" charset="0"/>
                        <a:ea typeface="Cambria Math" panose="02040503050406030204" pitchFamily="18" charset="0"/>
                      </a:rPr>
                      <m:t>𝑋</m:t>
                    </m:r>
                  </m:oMath>
                </a14:m>
                <a:r>
                  <a:rPr lang="en-US" sz="2200" dirty="0"/>
                  <a:t> @NNLO; </a:t>
                </a:r>
                <a:r>
                  <a:rPr lang="en-US" sz="2400" dirty="0"/>
                  <a:t>Biello, Gauld, MG, Nadolsky, Sankar, Wiesemann, Xie, </a:t>
                </a:r>
                <a:r>
                  <a:rPr lang="en-US" sz="2400" dirty="0" err="1"/>
                  <a:t>Zanderighi</a:t>
                </a:r>
                <a:r>
                  <a:rPr lang="en-US" sz="2400" dirty="0"/>
                  <a:t> (In prep.);</a:t>
                </a:r>
              </a:p>
              <a:p>
                <a:endParaRPr lang="en-US" sz="2200" dirty="0"/>
              </a:p>
              <a:p>
                <a:pPr>
                  <a:buFont typeface="Wingdings" pitchFamily="2" charset="2"/>
                  <a:buChar char="Ø"/>
                </a:pPr>
                <a:r>
                  <a:rPr lang="en-US" sz="2200" dirty="0"/>
                  <a:t>Extension of ACOT-like schemes to aN^3LO in DIS (MG, Nadolsky, Xie, in prep.)</a:t>
                </a:r>
              </a:p>
              <a:p>
                <a:pPr marL="0" indent="0">
                  <a:buNone/>
                </a:pPr>
                <a:endParaRPr lang="en-US" sz="2200" dirty="0"/>
              </a:p>
              <a:p>
                <a:pPr marL="0" indent="0">
                  <a:buNone/>
                </a:pPr>
                <a:r>
                  <a:rPr lang="en-US" sz="2200" dirty="0"/>
                  <a:t>This effort is connected to many areas of investigations in </a:t>
                </a:r>
                <a:r>
                  <a:rPr lang="en-US" sz="2200" b="1" dirty="0"/>
                  <a:t>global CTEQ PDF analyses</a:t>
                </a:r>
                <a:r>
                  <a:rPr lang="en-US" sz="2200" dirty="0"/>
                  <a:t>:</a:t>
                </a:r>
              </a:p>
              <a:p>
                <a:r>
                  <a:rPr lang="en-US" sz="2200" dirty="0"/>
                  <a:t>Consistent treatment of HQ effects in global PDF analyses.</a:t>
                </a:r>
              </a:p>
              <a:p>
                <a:r>
                  <a:rPr lang="en-US" sz="2200" dirty="0"/>
                  <a:t>NNLO</a:t>
                </a:r>
                <a:r>
                  <a:rPr lang="en-US" sz="2200" dirty="0">
                    <a:ea typeface="Cambria Math" panose="02040503050406030204" pitchFamily="18" charset="0"/>
                  </a:rPr>
                  <a:t> </a:t>
                </a:r>
                <a14:m>
                  <m:oMath xmlns:m="http://schemas.openxmlformats.org/officeDocument/2006/math">
                    <m:r>
                      <a:rPr lang="en-US" sz="2200" i="1" dirty="0" smtClean="0">
                        <a:latin typeface="Cambria Math" panose="02040503050406030204" pitchFamily="18" charset="0"/>
                        <a:ea typeface="Cambria Math" panose="02040503050406030204" pitchFamily="18" charset="0"/>
                      </a:rPr>
                      <m:t>→ </m:t>
                    </m:r>
                  </m:oMath>
                </a14:m>
                <a:r>
                  <a:rPr lang="en-US" sz="2200" dirty="0"/>
                  <a:t>N^3LO transition</a:t>
                </a:r>
              </a:p>
              <a:p>
                <a:r>
                  <a:rPr lang="en-US" sz="2200" dirty="0"/>
                  <a:t>DGLAP evolution @N^3LO</a:t>
                </a:r>
              </a:p>
              <a:p>
                <a:r>
                  <a:rPr lang="en-US" sz="2200" dirty="0"/>
                  <a:t>Intrinsic HQ in the proton</a:t>
                </a:r>
              </a:p>
              <a:p>
                <a:r>
                  <a:rPr lang="en-US" sz="2200" dirty="0"/>
                  <a:t>Constrain HQ PDFs</a:t>
                </a:r>
              </a:p>
            </p:txBody>
          </p:sp>
        </mc:Choice>
        <mc:Fallback>
          <p:sp>
            <p:nvSpPr>
              <p:cNvPr id="3" name="Content Placeholder 2">
                <a:extLst>
                  <a:ext uri="{FF2B5EF4-FFF2-40B4-BE49-F238E27FC236}">
                    <a16:creationId xmlns:a16="http://schemas.microsoft.com/office/drawing/2014/main" id="{373AEE5C-CF15-2640-1F08-07E7993EB8AA}"/>
                  </a:ext>
                </a:extLst>
              </p:cNvPr>
              <p:cNvSpPr>
                <a:spLocks noGrp="1" noRot="1" noChangeAspect="1" noMove="1" noResize="1" noEditPoints="1" noAdjustHandles="1" noChangeArrowheads="1" noChangeShapeType="1" noTextEdit="1"/>
              </p:cNvSpPr>
              <p:nvPr>
                <p:ph idx="1"/>
              </p:nvPr>
            </p:nvSpPr>
            <p:spPr>
              <a:xfrm>
                <a:off x="387958" y="1394658"/>
                <a:ext cx="11605260" cy="5244681"/>
              </a:xfrm>
              <a:blipFill>
                <a:blip r:embed="rId2"/>
                <a:stretch>
                  <a:fillRect l="-546" t="-1208" b="-1449"/>
                </a:stretch>
              </a:blipFill>
            </p:spPr>
            <p:txBody>
              <a:bodyPr/>
              <a:lstStyle/>
              <a:p>
                <a:r>
                  <a:rPr lang="en-US">
                    <a:noFill/>
                  </a:rPr>
                  <a:t> </a:t>
                </a:r>
              </a:p>
            </p:txBody>
          </p:sp>
        </mc:Fallback>
      </mc:AlternateContent>
      <p:sp>
        <p:nvSpPr>
          <p:cNvPr id="6" name="Title 1">
            <a:extLst>
              <a:ext uri="{FF2B5EF4-FFF2-40B4-BE49-F238E27FC236}">
                <a16:creationId xmlns:a16="http://schemas.microsoft.com/office/drawing/2014/main" id="{90CAED8E-B788-FF98-A171-36E35861AF26}"/>
              </a:ext>
            </a:extLst>
          </p:cNvPr>
          <p:cNvSpPr>
            <a:spLocks noGrp="1"/>
          </p:cNvSpPr>
          <p:nvPr>
            <p:ph type="title"/>
          </p:nvPr>
        </p:nvSpPr>
        <p:spPr>
          <a:xfrm>
            <a:off x="507227" y="218661"/>
            <a:ext cx="11018520" cy="977215"/>
          </a:xfrm>
        </p:spPr>
        <p:txBody>
          <a:bodyPr anchor="b">
            <a:normAutofit/>
          </a:bodyPr>
          <a:lstStyle/>
          <a:p>
            <a:r>
              <a:rPr lang="en-US" sz="5400" b="1" dirty="0"/>
              <a:t>Motivations 2</a:t>
            </a:r>
          </a:p>
        </p:txBody>
      </p:sp>
    </p:spTree>
    <p:extLst>
      <p:ext uri="{BB962C8B-B14F-4D97-AF65-F5344CB8AC3E}">
        <p14:creationId xmlns:p14="http://schemas.microsoft.com/office/powerpoint/2010/main" val="1115747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0FD3896-6014-F746-A8BD-E3CF35F89103}"/>
              </a:ext>
            </a:extLst>
          </p:cNvPr>
          <p:cNvSpPr txBox="1"/>
          <p:nvPr/>
        </p:nvSpPr>
        <p:spPr>
          <a:xfrm>
            <a:off x="993912" y="3308972"/>
            <a:ext cx="709746" cy="369332"/>
          </a:xfrm>
          <a:prstGeom prst="rect">
            <a:avLst/>
          </a:prstGeom>
          <a:noFill/>
        </p:spPr>
        <p:txBody>
          <a:bodyPr wrap="none" rtlCol="0">
            <a:spAutoFit/>
          </a:bodyPr>
          <a:lstStyle/>
          <a:p>
            <a:r>
              <a:rPr lang="en-US" dirty="0"/>
              <a:t>LO FC</a:t>
            </a:r>
          </a:p>
        </p:txBody>
      </p:sp>
      <p:sp>
        <p:nvSpPr>
          <p:cNvPr id="7" name="TextBox 6">
            <a:extLst>
              <a:ext uri="{FF2B5EF4-FFF2-40B4-BE49-F238E27FC236}">
                <a16:creationId xmlns:a16="http://schemas.microsoft.com/office/drawing/2014/main" id="{40F57E91-5729-544B-9941-5A7002777E54}"/>
              </a:ext>
            </a:extLst>
          </p:cNvPr>
          <p:cNvSpPr txBox="1"/>
          <p:nvPr/>
        </p:nvSpPr>
        <p:spPr>
          <a:xfrm>
            <a:off x="2295939" y="3313975"/>
            <a:ext cx="858825" cy="369332"/>
          </a:xfrm>
          <a:prstGeom prst="rect">
            <a:avLst/>
          </a:prstGeom>
          <a:noFill/>
        </p:spPr>
        <p:txBody>
          <a:bodyPr wrap="none" rtlCol="0">
            <a:spAutoFit/>
          </a:bodyPr>
          <a:lstStyle/>
          <a:p>
            <a:r>
              <a:rPr lang="en-US" dirty="0"/>
              <a:t>NLO FC</a:t>
            </a:r>
          </a:p>
        </p:txBody>
      </p:sp>
      <p:sp>
        <p:nvSpPr>
          <p:cNvPr id="8" name="TextBox 7">
            <a:extLst>
              <a:ext uri="{FF2B5EF4-FFF2-40B4-BE49-F238E27FC236}">
                <a16:creationId xmlns:a16="http://schemas.microsoft.com/office/drawing/2014/main" id="{2A4D59C0-A6E5-FC42-9545-F8A6ACB6CF87}"/>
              </a:ext>
            </a:extLst>
          </p:cNvPr>
          <p:cNvSpPr txBox="1"/>
          <p:nvPr/>
        </p:nvSpPr>
        <p:spPr>
          <a:xfrm>
            <a:off x="3747045" y="3308972"/>
            <a:ext cx="700576" cy="369332"/>
          </a:xfrm>
          <a:prstGeom prst="rect">
            <a:avLst/>
          </a:prstGeom>
          <a:noFill/>
        </p:spPr>
        <p:txBody>
          <a:bodyPr wrap="none" rtlCol="0">
            <a:spAutoFit/>
          </a:bodyPr>
          <a:lstStyle/>
          <a:p>
            <a:r>
              <a:rPr lang="en-US" dirty="0"/>
              <a:t>LO FE</a:t>
            </a:r>
          </a:p>
        </p:txBody>
      </p:sp>
      <p:sp>
        <p:nvSpPr>
          <p:cNvPr id="9" name="TextBox 8">
            <a:extLst>
              <a:ext uri="{FF2B5EF4-FFF2-40B4-BE49-F238E27FC236}">
                <a16:creationId xmlns:a16="http://schemas.microsoft.com/office/drawing/2014/main" id="{31AE514B-9CA2-2842-92FC-075572B9AC7A}"/>
              </a:ext>
            </a:extLst>
          </p:cNvPr>
          <p:cNvSpPr txBox="1"/>
          <p:nvPr/>
        </p:nvSpPr>
        <p:spPr>
          <a:xfrm>
            <a:off x="5039902" y="3308972"/>
            <a:ext cx="1267335" cy="369332"/>
          </a:xfrm>
          <a:prstGeom prst="rect">
            <a:avLst/>
          </a:prstGeom>
          <a:noFill/>
        </p:spPr>
        <p:txBody>
          <a:bodyPr wrap="none" rtlCol="0">
            <a:spAutoFit/>
          </a:bodyPr>
          <a:lstStyle/>
          <a:p>
            <a:r>
              <a:rPr lang="en-US" dirty="0"/>
              <a:t>Subtraction</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9075BA4-85A8-934C-A9C1-35721804E649}"/>
                  </a:ext>
                </a:extLst>
              </p:cNvPr>
              <p:cNvSpPr txBox="1"/>
              <p:nvPr/>
            </p:nvSpPr>
            <p:spPr>
              <a:xfrm>
                <a:off x="7136296" y="1532224"/>
                <a:ext cx="4495270" cy="958852"/>
              </a:xfrm>
              <a:prstGeom prst="rect">
                <a:avLst/>
              </a:prstGeom>
              <a:noFill/>
            </p:spPr>
            <p:txBody>
              <a:bodyPr wrap="none" rtlCol="0">
                <a:spAutoFit/>
              </a:bodyPr>
              <a:lstStyle/>
              <a:p>
                <a:r>
                  <a:rPr lang="en-US" dirty="0"/>
                  <a:t>The subtraction term avoids double counting </a:t>
                </a:r>
              </a:p>
              <a:p>
                <a:r>
                  <a:rPr lang="en-US" dirty="0"/>
                  <a:t>and cancels enhanced collinear contributions </a:t>
                </a:r>
              </a:p>
              <a:p>
                <a:r>
                  <a:rPr lang="en-US" dirty="0"/>
                  <a:t>from FC when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𝑠</m:t>
                        </m:r>
                      </m:e>
                    </m:acc>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𝑚</m:t>
                        </m:r>
                      </m:e>
                      <m:sub>
                        <m:r>
                          <a:rPr lang="en-US" b="0" i="1" smtClean="0">
                            <a:latin typeface="Cambria Math" panose="02040503050406030204" pitchFamily="18" charset="0"/>
                          </a:rPr>
                          <m:t>𝑄</m:t>
                        </m:r>
                      </m:sub>
                      <m:sup>
                        <m:r>
                          <a:rPr lang="en-US" b="0" i="1" smtClean="0">
                            <a:latin typeface="Cambria Math" panose="02040503050406030204" pitchFamily="18" charset="0"/>
                          </a:rPr>
                          <m:t>2</m:t>
                        </m:r>
                      </m:sup>
                    </m:sSubSup>
                  </m:oMath>
                </a14:m>
                <a:r>
                  <a:rPr lang="en-US" dirty="0"/>
                  <a:t> or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r>
                      <a:rPr lang="en-US" b="0" i="1" dirty="0" smtClean="0">
                        <a:latin typeface="Cambria Math" panose="02040503050406030204" pitchFamily="18" charset="0"/>
                      </a:rPr>
                      <m:t>≫ </m:t>
                    </m:r>
                    <m:sSub>
                      <m:sSubPr>
                        <m:ctrlPr>
                          <a:rPr lang="en-US"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𝑄</m:t>
                        </m:r>
                      </m:sub>
                    </m:sSub>
                  </m:oMath>
                </a14:m>
                <a:endParaRPr lang="en-US" dirty="0"/>
              </a:p>
            </p:txBody>
          </p:sp>
        </mc:Choice>
        <mc:Fallback xmlns="">
          <p:sp>
            <p:nvSpPr>
              <p:cNvPr id="10" name="TextBox 9">
                <a:extLst>
                  <a:ext uri="{FF2B5EF4-FFF2-40B4-BE49-F238E27FC236}">
                    <a16:creationId xmlns:a16="http://schemas.microsoft.com/office/drawing/2014/main" id="{89075BA4-85A8-934C-A9C1-35721804E649}"/>
                  </a:ext>
                </a:extLst>
              </p:cNvPr>
              <p:cNvSpPr txBox="1">
                <a:spLocks noRot="1" noChangeAspect="1" noMove="1" noResize="1" noEditPoints="1" noAdjustHandles="1" noChangeArrowheads="1" noChangeShapeType="1" noTextEdit="1"/>
              </p:cNvSpPr>
              <p:nvPr/>
            </p:nvSpPr>
            <p:spPr>
              <a:xfrm>
                <a:off x="7136296" y="1532224"/>
                <a:ext cx="4495270" cy="958852"/>
              </a:xfrm>
              <a:prstGeom prst="rect">
                <a:avLst/>
              </a:prstGeom>
              <a:blipFill>
                <a:blip r:embed="rId2"/>
                <a:stretch>
                  <a:fillRect l="-1412" t="-2597"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5DDF2FF-54C3-D248-9059-D9F3E87ED0CA}"/>
                  </a:ext>
                </a:extLst>
              </p:cNvPr>
              <p:cNvSpPr txBox="1"/>
              <p:nvPr/>
            </p:nvSpPr>
            <p:spPr>
              <a:xfrm>
                <a:off x="993912" y="4209730"/>
                <a:ext cx="2020105" cy="646331"/>
              </a:xfrm>
              <a:prstGeom prst="rect">
                <a:avLst/>
              </a:prstGeom>
              <a:noFill/>
            </p:spPr>
            <p:txBody>
              <a:bodyPr wrap="none" rtlCol="0">
                <a:spAutoFit/>
              </a:bodyPr>
              <a:lstStyle/>
              <a:p>
                <a:r>
                  <a:rPr lang="en-US" dirty="0"/>
                  <a:t>Mass fully retained </a:t>
                </a:r>
              </a:p>
              <a:p>
                <a:r>
                  <a:rPr lang="en-US" dirty="0"/>
                  <a:t>in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𝜎</m:t>
                        </m:r>
                      </m:e>
                    </m:acc>
                  </m:oMath>
                </a14:m>
                <a:r>
                  <a:rPr lang="en-US" dirty="0"/>
                  <a:t> and </a:t>
                </a:r>
                <a14:m>
                  <m:oMath xmlns:m="http://schemas.openxmlformats.org/officeDocument/2006/math">
                    <m:r>
                      <a:rPr lang="en-US" b="0" i="1" dirty="0" smtClean="0">
                        <a:latin typeface="Cambria Math" panose="02040503050406030204" pitchFamily="18" charset="0"/>
                      </a:rPr>
                      <m:t>𝑑</m:t>
                    </m:r>
                    <m:r>
                      <a:rPr lang="en-US" b="0" i="1" dirty="0" smtClean="0">
                        <a:latin typeface="Cambria Math" panose="02040503050406030204" pitchFamily="18" charset="0"/>
                        <a:ea typeface="Cambria Math" panose="02040503050406030204" pitchFamily="18" charset="0"/>
                      </a:rPr>
                      <m:t>𝑃𝑆</m:t>
                    </m:r>
                  </m:oMath>
                </a14:m>
                <a:endParaRPr lang="en-US" dirty="0"/>
              </a:p>
            </p:txBody>
          </p:sp>
        </mc:Choice>
        <mc:Fallback xmlns="">
          <p:sp>
            <p:nvSpPr>
              <p:cNvPr id="11" name="TextBox 10">
                <a:extLst>
                  <a:ext uri="{FF2B5EF4-FFF2-40B4-BE49-F238E27FC236}">
                    <a16:creationId xmlns:a16="http://schemas.microsoft.com/office/drawing/2014/main" id="{C5DDF2FF-54C3-D248-9059-D9F3E87ED0CA}"/>
                  </a:ext>
                </a:extLst>
              </p:cNvPr>
              <p:cNvSpPr txBox="1">
                <a:spLocks noRot="1" noChangeAspect="1" noMove="1" noResize="1" noEditPoints="1" noAdjustHandles="1" noChangeArrowheads="1" noChangeShapeType="1" noTextEdit="1"/>
              </p:cNvSpPr>
              <p:nvPr/>
            </p:nvSpPr>
            <p:spPr>
              <a:xfrm>
                <a:off x="993912" y="4209730"/>
                <a:ext cx="2020105" cy="646331"/>
              </a:xfrm>
              <a:prstGeom prst="rect">
                <a:avLst/>
              </a:prstGeom>
              <a:blipFill>
                <a:blip r:embed="rId3"/>
                <a:stretch>
                  <a:fillRect l="-2500" t="-3846" r="-1875" b="-15385"/>
                </a:stretch>
              </a:blipFill>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183D6863-575A-E64D-9525-9CFBBD845BF2}"/>
              </a:ext>
            </a:extLst>
          </p:cNvPr>
          <p:cNvCxnSpPr>
            <a:cxnSpLocks/>
          </p:cNvCxnSpPr>
          <p:nvPr/>
        </p:nvCxnSpPr>
        <p:spPr>
          <a:xfrm>
            <a:off x="1413767" y="3645934"/>
            <a:ext cx="116859" cy="5226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A93DA08-3DA1-FF4B-BE8C-989952FB240E}"/>
              </a:ext>
            </a:extLst>
          </p:cNvPr>
          <p:cNvCxnSpPr>
            <a:cxnSpLocks/>
          </p:cNvCxnSpPr>
          <p:nvPr/>
        </p:nvCxnSpPr>
        <p:spPr>
          <a:xfrm flipH="1">
            <a:off x="2278480" y="3678304"/>
            <a:ext cx="294860" cy="490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2E629D7B-F913-FF4F-8EE5-9F05145AB987}"/>
                  </a:ext>
                </a:extLst>
              </p:cNvPr>
              <p:cNvSpPr txBox="1"/>
              <p:nvPr/>
            </p:nvSpPr>
            <p:spPr>
              <a:xfrm>
                <a:off x="7032414" y="3148107"/>
                <a:ext cx="2800575" cy="369909"/>
              </a:xfrm>
              <a:prstGeom prst="rect">
                <a:avLst/>
              </a:prstGeom>
              <a:noFill/>
            </p:spPr>
            <p:txBody>
              <a:bodyPr wrap="none" rtlCol="0">
                <a:spAutoFit/>
              </a:bodyPr>
              <a:lstStyle/>
              <a:p>
                <a:r>
                  <a:rPr lang="en-US" dirty="0"/>
                  <a:t>Collinear splitting </a:t>
                </a:r>
                <a14:m>
                  <m:oMath xmlns:m="http://schemas.openxmlformats.org/officeDocument/2006/math">
                    <m:r>
                      <a:rPr lang="en-US" b="0" i="1" smtClean="0">
                        <a:latin typeface="Cambria Math" panose="02040503050406030204" pitchFamily="18" charset="0"/>
                      </a:rPr>
                      <m:t>𝑔𝑔</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𝑄</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𝑄</m:t>
                        </m:r>
                      </m:e>
                    </m:acc>
                  </m:oMath>
                </a14:m>
                <a:endParaRPr lang="en-US" dirty="0"/>
              </a:p>
            </p:txBody>
          </p:sp>
        </mc:Choice>
        <mc:Fallback xmlns="">
          <p:sp>
            <p:nvSpPr>
              <p:cNvPr id="21" name="TextBox 20">
                <a:extLst>
                  <a:ext uri="{FF2B5EF4-FFF2-40B4-BE49-F238E27FC236}">
                    <a16:creationId xmlns:a16="http://schemas.microsoft.com/office/drawing/2014/main" id="{2E629D7B-F913-FF4F-8EE5-9F05145AB987}"/>
                  </a:ext>
                </a:extLst>
              </p:cNvPr>
              <p:cNvSpPr txBox="1">
                <a:spLocks noRot="1" noChangeAspect="1" noMove="1" noResize="1" noEditPoints="1" noAdjustHandles="1" noChangeArrowheads="1" noChangeShapeType="1" noTextEdit="1"/>
              </p:cNvSpPr>
              <p:nvPr/>
            </p:nvSpPr>
            <p:spPr>
              <a:xfrm>
                <a:off x="7032414" y="3148107"/>
                <a:ext cx="2800575" cy="369909"/>
              </a:xfrm>
              <a:prstGeom prst="rect">
                <a:avLst/>
              </a:prstGeom>
              <a:blipFill>
                <a:blip r:embed="rId4"/>
                <a:stretch>
                  <a:fillRect l="-1802" t="-6667" b="-26667"/>
                </a:stretch>
              </a:blipFill>
            </p:spPr>
            <p:txBody>
              <a:bodyPr/>
              <a:lstStyle/>
              <a:p>
                <a:r>
                  <a:rPr lang="en-US">
                    <a:noFill/>
                  </a:rPr>
                  <a:t> </a:t>
                </a:r>
              </a:p>
            </p:txBody>
          </p:sp>
        </mc:Fallback>
      </mc:AlternateContent>
      <p:pic>
        <p:nvPicPr>
          <p:cNvPr id="25" name="Picture 24" descr="Diagram&#10;&#10;Description automatically generated with low confidence">
            <a:extLst>
              <a:ext uri="{FF2B5EF4-FFF2-40B4-BE49-F238E27FC236}">
                <a16:creationId xmlns:a16="http://schemas.microsoft.com/office/drawing/2014/main" id="{DEE4415A-B3EC-4445-894E-AB42F4F96F87}"/>
              </a:ext>
            </a:extLst>
          </p:cNvPr>
          <p:cNvPicPr>
            <a:picLocks noChangeAspect="1"/>
          </p:cNvPicPr>
          <p:nvPr/>
        </p:nvPicPr>
        <p:blipFill>
          <a:blip r:embed="rId5"/>
          <a:stretch>
            <a:fillRect/>
          </a:stretch>
        </p:blipFill>
        <p:spPr>
          <a:xfrm>
            <a:off x="410517" y="4926018"/>
            <a:ext cx="2603500" cy="444500"/>
          </a:xfrm>
          <a:prstGeom prst="rect">
            <a:avLst/>
          </a:prstGeom>
        </p:spPr>
      </p:pic>
      <p:sp>
        <p:nvSpPr>
          <p:cNvPr id="26" name="TextBox 25">
            <a:extLst>
              <a:ext uri="{FF2B5EF4-FFF2-40B4-BE49-F238E27FC236}">
                <a16:creationId xmlns:a16="http://schemas.microsoft.com/office/drawing/2014/main" id="{89BFEF9B-689F-614A-9DDD-F810395AB429}"/>
              </a:ext>
            </a:extLst>
          </p:cNvPr>
          <p:cNvSpPr txBox="1"/>
          <p:nvPr/>
        </p:nvSpPr>
        <p:spPr>
          <a:xfrm>
            <a:off x="288235" y="6231836"/>
            <a:ext cx="7951600" cy="553998"/>
          </a:xfrm>
          <a:prstGeom prst="rect">
            <a:avLst/>
          </a:prstGeom>
          <a:noFill/>
        </p:spPr>
        <p:txBody>
          <a:bodyPr wrap="none" rtlCol="0">
            <a:spAutoFit/>
          </a:bodyPr>
          <a:lstStyle/>
          <a:p>
            <a:r>
              <a:rPr lang="en-US" sz="1200" dirty="0"/>
              <a:t>More details in: K. Xie, “Massive elementary particles in the standard model and its supersymmetric triplet </a:t>
            </a:r>
            <a:r>
              <a:rPr lang="en-US" sz="1200" dirty="0" err="1"/>
              <a:t>higgs</a:t>
            </a:r>
            <a:r>
              <a:rPr lang="en-US" sz="1200" dirty="0"/>
              <a:t> extension.” </a:t>
            </a:r>
          </a:p>
          <a:p>
            <a:r>
              <a:rPr lang="en-US" sz="1200" dirty="0"/>
              <a:t>https://</a:t>
            </a:r>
            <a:r>
              <a:rPr lang="en-US" sz="1200" dirty="0" err="1"/>
              <a:t>scholar.smu.edu</a:t>
            </a:r>
            <a:r>
              <a:rPr lang="en-US" sz="1200" dirty="0"/>
              <a:t>/</a:t>
            </a:r>
            <a:r>
              <a:rPr lang="en-US" sz="1200" dirty="0" err="1"/>
              <a:t>hum_sci_physics_etds</a:t>
            </a:r>
            <a:r>
              <a:rPr lang="en-US" sz="1200" dirty="0"/>
              <a:t>/7, 2019. PhD Thesis</a:t>
            </a:r>
            <a:r>
              <a:rPr lang="en-US" dirty="0"/>
              <a:t> </a:t>
            </a:r>
            <a:endParaRPr lang="en-US" dirty="0">
              <a:effectLst/>
            </a:endParaRPr>
          </a:p>
        </p:txBody>
      </p:sp>
      <p:cxnSp>
        <p:nvCxnSpPr>
          <p:cNvPr id="27" name="Straight Arrow Connector 26">
            <a:extLst>
              <a:ext uri="{FF2B5EF4-FFF2-40B4-BE49-F238E27FC236}">
                <a16:creationId xmlns:a16="http://schemas.microsoft.com/office/drawing/2014/main" id="{0DB44A1F-7DE2-BB45-B381-632ACEB1E306}"/>
              </a:ext>
            </a:extLst>
          </p:cNvPr>
          <p:cNvCxnSpPr>
            <a:cxnSpLocks/>
          </p:cNvCxnSpPr>
          <p:nvPr/>
        </p:nvCxnSpPr>
        <p:spPr>
          <a:xfrm>
            <a:off x="4222932" y="3648147"/>
            <a:ext cx="183586" cy="361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4FA3D22-37B1-A447-AC77-0E3FA34625B0}"/>
              </a:ext>
            </a:extLst>
          </p:cNvPr>
          <p:cNvCxnSpPr>
            <a:cxnSpLocks/>
          </p:cNvCxnSpPr>
          <p:nvPr/>
        </p:nvCxnSpPr>
        <p:spPr>
          <a:xfrm flipH="1">
            <a:off x="5015949" y="3688243"/>
            <a:ext cx="182202" cy="394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706413D1-6568-AF49-992E-8033A4C5889B}"/>
                  </a:ext>
                </a:extLst>
              </p:cNvPr>
              <p:cNvSpPr txBox="1"/>
              <p:nvPr/>
            </p:nvSpPr>
            <p:spPr>
              <a:xfrm>
                <a:off x="3588839" y="4080546"/>
                <a:ext cx="2645944" cy="369332"/>
              </a:xfrm>
              <a:prstGeom prst="rect">
                <a:avLst/>
              </a:prstGeom>
              <a:noFill/>
            </p:spPr>
            <p:txBody>
              <a:bodyPr wrap="square" rtlCol="0">
                <a:spAutoFit/>
              </a:bodyPr>
              <a:lstStyle/>
              <a:p>
                <a:r>
                  <a:rPr lang="en-US" dirty="0"/>
                  <a:t>Mass fully retained in </a:t>
                </a:r>
                <a14:m>
                  <m:oMath xmlns:m="http://schemas.openxmlformats.org/officeDocument/2006/math">
                    <m:r>
                      <a:rPr lang="en-US" b="0" i="1" dirty="0" smtClean="0">
                        <a:latin typeface="Cambria Math" panose="02040503050406030204" pitchFamily="18" charset="0"/>
                      </a:rPr>
                      <m:t>𝑑</m:t>
                    </m:r>
                    <m:r>
                      <a:rPr lang="en-US" b="0" i="1" dirty="0" smtClean="0">
                        <a:latin typeface="Cambria Math" panose="02040503050406030204" pitchFamily="18" charset="0"/>
                        <a:ea typeface="Cambria Math" panose="02040503050406030204" pitchFamily="18" charset="0"/>
                      </a:rPr>
                      <m:t>𝑃𝑆</m:t>
                    </m:r>
                  </m:oMath>
                </a14:m>
                <a:endParaRPr lang="en-US" dirty="0"/>
              </a:p>
            </p:txBody>
          </p:sp>
        </mc:Choice>
        <mc:Fallback xmlns="">
          <p:sp>
            <p:nvSpPr>
              <p:cNvPr id="30" name="TextBox 29">
                <a:extLst>
                  <a:ext uri="{FF2B5EF4-FFF2-40B4-BE49-F238E27FC236}">
                    <a16:creationId xmlns:a16="http://schemas.microsoft.com/office/drawing/2014/main" id="{706413D1-6568-AF49-992E-8033A4C5889B}"/>
                  </a:ext>
                </a:extLst>
              </p:cNvPr>
              <p:cNvSpPr txBox="1">
                <a:spLocks noRot="1" noChangeAspect="1" noMove="1" noResize="1" noEditPoints="1" noAdjustHandles="1" noChangeArrowheads="1" noChangeShapeType="1" noTextEdit="1"/>
              </p:cNvSpPr>
              <p:nvPr/>
            </p:nvSpPr>
            <p:spPr>
              <a:xfrm>
                <a:off x="3588839" y="4080546"/>
                <a:ext cx="2645944" cy="369332"/>
              </a:xfrm>
              <a:prstGeom prst="rect">
                <a:avLst/>
              </a:prstGeom>
              <a:blipFill>
                <a:blip r:embed="rId6"/>
                <a:stretch>
                  <a:fillRect l="-1905" t="-6667" b="-26667"/>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078A5505-B7BD-DA43-9D85-643E62197C2B}"/>
              </a:ext>
            </a:extLst>
          </p:cNvPr>
          <p:cNvSpPr txBox="1"/>
          <p:nvPr/>
        </p:nvSpPr>
        <p:spPr>
          <a:xfrm>
            <a:off x="288235" y="5544342"/>
            <a:ext cx="6127127" cy="369332"/>
          </a:xfrm>
          <a:prstGeom prst="rect">
            <a:avLst/>
          </a:prstGeom>
          <a:noFill/>
        </p:spPr>
        <p:txBody>
          <a:bodyPr wrap="none" rtlCol="0">
            <a:spAutoFit/>
          </a:bodyPr>
          <a:lstStyle/>
          <a:p>
            <a:r>
              <a:rPr lang="en-US" dirty="0"/>
              <a:t>FE and Subtraction          facilitated by introducing Residual PDF: </a:t>
            </a:r>
          </a:p>
        </p:txBody>
      </p:sp>
      <p:sp>
        <p:nvSpPr>
          <p:cNvPr id="35" name="Right Arrow 34">
            <a:extLst>
              <a:ext uri="{FF2B5EF4-FFF2-40B4-BE49-F238E27FC236}">
                <a16:creationId xmlns:a16="http://schemas.microsoft.com/office/drawing/2014/main" id="{69F1A73B-8844-6142-AFF6-0CC19B98E8EC}"/>
              </a:ext>
            </a:extLst>
          </p:cNvPr>
          <p:cNvSpPr/>
          <p:nvPr/>
        </p:nvSpPr>
        <p:spPr>
          <a:xfrm>
            <a:off x="2233639" y="5641193"/>
            <a:ext cx="294860" cy="200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6568CE0B-12BE-E642-9A97-68140CA645FD}"/>
              </a:ext>
            </a:extLst>
          </p:cNvPr>
          <p:cNvPicPr>
            <a:picLocks noChangeAspect="1"/>
          </p:cNvPicPr>
          <p:nvPr/>
        </p:nvPicPr>
        <p:blipFill>
          <a:blip r:embed="rId7"/>
          <a:stretch>
            <a:fillRect/>
          </a:stretch>
        </p:blipFill>
        <p:spPr>
          <a:xfrm>
            <a:off x="6415362" y="5419155"/>
            <a:ext cx="5486390" cy="619706"/>
          </a:xfrm>
          <a:prstGeom prst="rect">
            <a:avLst/>
          </a:prstGeom>
        </p:spPr>
      </p:pic>
      <p:cxnSp>
        <p:nvCxnSpPr>
          <p:cNvPr id="38" name="Straight Arrow Connector 37">
            <a:extLst>
              <a:ext uri="{FF2B5EF4-FFF2-40B4-BE49-F238E27FC236}">
                <a16:creationId xmlns:a16="http://schemas.microsoft.com/office/drawing/2014/main" id="{42B39CF3-78D5-644C-907E-FA9163554B4B}"/>
              </a:ext>
            </a:extLst>
          </p:cNvPr>
          <p:cNvCxnSpPr>
            <a:cxnSpLocks/>
          </p:cNvCxnSpPr>
          <p:nvPr/>
        </p:nvCxnSpPr>
        <p:spPr>
          <a:xfrm flipH="1">
            <a:off x="8721236" y="4989443"/>
            <a:ext cx="437321" cy="429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31957B02-ECA8-D24C-A6F7-B73266739F13}"/>
              </a:ext>
            </a:extLst>
          </p:cNvPr>
          <p:cNvSpPr txBox="1"/>
          <p:nvPr/>
        </p:nvSpPr>
        <p:spPr>
          <a:xfrm>
            <a:off x="7919566" y="4620111"/>
            <a:ext cx="4272434" cy="369332"/>
          </a:xfrm>
          <a:prstGeom prst="rect">
            <a:avLst/>
          </a:prstGeom>
          <a:noFill/>
        </p:spPr>
        <p:txBody>
          <a:bodyPr wrap="square" rtlCol="0">
            <a:spAutoFit/>
          </a:bodyPr>
          <a:lstStyle/>
          <a:p>
            <a:r>
              <a:rPr lang="en-US" dirty="0"/>
              <a:t>allows us to get (FE-Subtraction) in one step </a:t>
            </a:r>
          </a:p>
        </p:txBody>
      </p:sp>
      <p:pic>
        <p:nvPicPr>
          <p:cNvPr id="43" name="Picture 42" descr="A picture containing text, watch, clock&#10;&#10;Description automatically generated">
            <a:extLst>
              <a:ext uri="{FF2B5EF4-FFF2-40B4-BE49-F238E27FC236}">
                <a16:creationId xmlns:a16="http://schemas.microsoft.com/office/drawing/2014/main" id="{2F2C6D60-80F2-7D46-91B1-7F0C333FBF0D}"/>
              </a:ext>
            </a:extLst>
          </p:cNvPr>
          <p:cNvPicPr>
            <a:picLocks noChangeAspect="1"/>
          </p:cNvPicPr>
          <p:nvPr/>
        </p:nvPicPr>
        <p:blipFill>
          <a:blip r:embed="rId8"/>
          <a:stretch>
            <a:fillRect/>
          </a:stretch>
        </p:blipFill>
        <p:spPr>
          <a:xfrm>
            <a:off x="941868" y="1520421"/>
            <a:ext cx="5245249" cy="1731828"/>
          </a:xfrm>
          <a:prstGeom prst="rect">
            <a:avLst/>
          </a:prstGeom>
        </p:spPr>
      </p:pic>
      <p:cxnSp>
        <p:nvCxnSpPr>
          <p:cNvPr id="17" name="Straight Arrow Connector 16">
            <a:extLst>
              <a:ext uri="{FF2B5EF4-FFF2-40B4-BE49-F238E27FC236}">
                <a16:creationId xmlns:a16="http://schemas.microsoft.com/office/drawing/2014/main" id="{EAAB81DB-2154-9940-A18C-A8D243FCEE65}"/>
              </a:ext>
            </a:extLst>
          </p:cNvPr>
          <p:cNvCxnSpPr>
            <a:cxnSpLocks/>
          </p:cNvCxnSpPr>
          <p:nvPr/>
        </p:nvCxnSpPr>
        <p:spPr>
          <a:xfrm>
            <a:off x="5546035" y="2720786"/>
            <a:ext cx="1588874" cy="4655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6AAEC184-E5CD-684C-918A-8314FA09E154}"/>
                  </a:ext>
                </a:extLst>
              </p:cNvPr>
              <p:cNvSpPr txBox="1"/>
              <p:nvPr/>
            </p:nvSpPr>
            <p:spPr>
              <a:xfrm>
                <a:off x="3132137" y="4956444"/>
                <a:ext cx="4827796" cy="369332"/>
              </a:xfrm>
              <a:prstGeom prst="rect">
                <a:avLst/>
              </a:prstGeom>
              <a:noFill/>
            </p:spPr>
            <p:txBody>
              <a:bodyPr wrap="none" rtlCol="0">
                <a:spAutoFit/>
              </a:bodyPr>
              <a:lstStyle/>
              <a:p>
                <a:r>
                  <a:rPr lang="en-US" dirty="0"/>
                  <a:t>Subtraction well defined also in the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m:t>
                    </m:r>
                  </m:oMath>
                </a14:m>
                <a:r>
                  <a:rPr lang="en-US" dirty="0"/>
                  <a:t> limit </a:t>
                </a:r>
              </a:p>
            </p:txBody>
          </p:sp>
        </mc:Choice>
        <mc:Fallback xmlns="">
          <p:sp>
            <p:nvSpPr>
              <p:cNvPr id="50" name="TextBox 49">
                <a:extLst>
                  <a:ext uri="{FF2B5EF4-FFF2-40B4-BE49-F238E27FC236}">
                    <a16:creationId xmlns:a16="http://schemas.microsoft.com/office/drawing/2014/main" id="{6AAEC184-E5CD-684C-918A-8314FA09E154}"/>
                  </a:ext>
                </a:extLst>
              </p:cNvPr>
              <p:cNvSpPr txBox="1">
                <a:spLocks noRot="1" noChangeAspect="1" noMove="1" noResize="1" noEditPoints="1" noAdjustHandles="1" noChangeArrowheads="1" noChangeShapeType="1" noTextEdit="1"/>
              </p:cNvSpPr>
              <p:nvPr/>
            </p:nvSpPr>
            <p:spPr>
              <a:xfrm>
                <a:off x="3132137" y="4956444"/>
                <a:ext cx="4827796" cy="369332"/>
              </a:xfrm>
              <a:prstGeom prst="rect">
                <a:avLst/>
              </a:prstGeom>
              <a:blipFill>
                <a:blip r:embed="rId9"/>
                <a:stretch>
                  <a:fillRect l="-1050" t="-6667" b="-26667"/>
                </a:stretch>
              </a:blipFill>
            </p:spPr>
            <p:txBody>
              <a:bodyPr/>
              <a:lstStyle/>
              <a:p>
                <a:r>
                  <a:rPr lang="en-US">
                    <a:noFill/>
                  </a:rPr>
                  <a:t> </a:t>
                </a:r>
              </a:p>
            </p:txBody>
          </p:sp>
        </mc:Fallback>
      </mc:AlternateContent>
      <p:sp>
        <p:nvSpPr>
          <p:cNvPr id="12" name="Title 1">
            <a:extLst>
              <a:ext uri="{FF2B5EF4-FFF2-40B4-BE49-F238E27FC236}">
                <a16:creationId xmlns:a16="http://schemas.microsoft.com/office/drawing/2014/main" id="{E9201ACB-6D7E-613C-9168-505E713842B1}"/>
              </a:ext>
            </a:extLst>
          </p:cNvPr>
          <p:cNvSpPr>
            <a:spLocks noGrp="1"/>
          </p:cNvSpPr>
          <p:nvPr>
            <p:ph type="title"/>
          </p:nvPr>
        </p:nvSpPr>
        <p:spPr>
          <a:xfrm>
            <a:off x="400878" y="0"/>
            <a:ext cx="11230688" cy="1165365"/>
          </a:xfrm>
        </p:spPr>
        <p:txBody>
          <a:bodyPr/>
          <a:lstStyle/>
          <a:p>
            <a:r>
              <a:rPr lang="en-US" b="1" dirty="0"/>
              <a:t>Subtraction/Residual PDFs: Basic idea</a:t>
            </a:r>
            <a:endParaRPr lang="en-US" sz="2800" b="1" dirty="0"/>
          </a:p>
        </p:txBody>
      </p:sp>
      <p:sp>
        <p:nvSpPr>
          <p:cNvPr id="2" name="TextBox 1">
            <a:extLst>
              <a:ext uri="{FF2B5EF4-FFF2-40B4-BE49-F238E27FC236}">
                <a16:creationId xmlns:a16="http://schemas.microsoft.com/office/drawing/2014/main" id="{691A06B6-B84D-C26E-EB9B-6379EA396055}"/>
              </a:ext>
            </a:extLst>
          </p:cNvPr>
          <p:cNvSpPr txBox="1"/>
          <p:nvPr/>
        </p:nvSpPr>
        <p:spPr>
          <a:xfrm>
            <a:off x="410517" y="1067611"/>
            <a:ext cx="5546968" cy="369332"/>
          </a:xfrm>
          <a:prstGeom prst="rect">
            <a:avLst/>
          </a:prstGeom>
          <a:noFill/>
        </p:spPr>
        <p:txBody>
          <a:bodyPr wrap="none" rtlCol="0">
            <a:spAutoFit/>
          </a:bodyPr>
          <a:lstStyle/>
          <a:p>
            <a:r>
              <a:rPr lang="en-US" b="1" dirty="0">
                <a:solidFill>
                  <a:srgbClr val="FF0000"/>
                </a:solidFill>
              </a:rPr>
              <a:t>S-ACOT-MPS Inclusive production of a HQ as an example</a:t>
            </a:r>
          </a:p>
        </p:txBody>
      </p:sp>
      <p:sp>
        <p:nvSpPr>
          <p:cNvPr id="3" name="Oval 2">
            <a:extLst>
              <a:ext uri="{FF2B5EF4-FFF2-40B4-BE49-F238E27FC236}">
                <a16:creationId xmlns:a16="http://schemas.microsoft.com/office/drawing/2014/main" id="{CB1DB348-692A-BF40-81F0-A8FEE5F447A4}"/>
              </a:ext>
            </a:extLst>
          </p:cNvPr>
          <p:cNvSpPr/>
          <p:nvPr/>
        </p:nvSpPr>
        <p:spPr>
          <a:xfrm>
            <a:off x="4826489" y="1436943"/>
            <a:ext cx="1588873" cy="1090868"/>
          </a:xfrm>
          <a:prstGeom prst="ellipse">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Left Brace 3">
            <a:extLst>
              <a:ext uri="{FF2B5EF4-FFF2-40B4-BE49-F238E27FC236}">
                <a16:creationId xmlns:a16="http://schemas.microsoft.com/office/drawing/2014/main" id="{BFEBBCD6-D267-B616-9357-86556A294E42}"/>
              </a:ext>
            </a:extLst>
          </p:cNvPr>
          <p:cNvSpPr/>
          <p:nvPr/>
        </p:nvSpPr>
        <p:spPr>
          <a:xfrm rot="16200000">
            <a:off x="10135564" y="4769682"/>
            <a:ext cx="266616" cy="2910329"/>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61BACB11-2FAC-1A3D-F66F-B7F877E76D1C}"/>
              </a:ext>
            </a:extLst>
          </p:cNvPr>
          <p:cNvSpPr txBox="1"/>
          <p:nvPr/>
        </p:nvSpPr>
        <p:spPr>
          <a:xfrm>
            <a:off x="9629872" y="6358155"/>
            <a:ext cx="1687321" cy="369332"/>
          </a:xfrm>
          <a:prstGeom prst="rect">
            <a:avLst/>
          </a:prstGeom>
          <a:noFill/>
        </p:spPr>
        <p:txBody>
          <a:bodyPr wrap="none" rtlCol="0">
            <a:spAutoFit/>
          </a:bodyPr>
          <a:lstStyle/>
          <a:p>
            <a:r>
              <a:rPr lang="en-US" dirty="0"/>
              <a:t>Subtraction PDF</a:t>
            </a:r>
          </a:p>
        </p:txBody>
      </p:sp>
    </p:spTree>
    <p:extLst>
      <p:ext uri="{BB962C8B-B14F-4D97-AF65-F5344CB8AC3E}">
        <p14:creationId xmlns:p14="http://schemas.microsoft.com/office/powerpoint/2010/main" val="3059000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0EC8DB5D-1D2C-7B11-997A-235725A7BD8B}"/>
                  </a:ext>
                </a:extLst>
              </p:cNvPr>
              <p:cNvSpPr txBox="1"/>
              <p:nvPr/>
            </p:nvSpPr>
            <p:spPr>
              <a:xfrm>
                <a:off x="520716" y="1340158"/>
                <a:ext cx="11693907" cy="4832092"/>
              </a:xfrm>
              <a:prstGeom prst="rect">
                <a:avLst/>
              </a:prstGeom>
              <a:noFill/>
            </p:spPr>
            <p:txBody>
              <a:bodyPr wrap="none" rtlCol="0">
                <a:spAutoFit/>
              </a:bodyPr>
              <a:lstStyle/>
              <a:p>
                <a:r>
                  <a:rPr lang="en-US" sz="2800" dirty="0"/>
                  <a:t>Subtraction PDFs consist of convolutions between PDFs and universal </a:t>
                </a:r>
              </a:p>
              <a:p>
                <a:r>
                  <a:rPr lang="en-US" sz="2800" dirty="0"/>
                  <a:t>operator matrix elements (OMEs). They are process independent.</a:t>
                </a:r>
              </a:p>
              <a:p>
                <a:r>
                  <a:rPr lang="en-US" dirty="0"/>
                  <a:t>(J. </a:t>
                </a:r>
                <a:r>
                  <a:rPr lang="en-US" dirty="0" err="1"/>
                  <a:t>Blümlein</a:t>
                </a:r>
                <a:r>
                  <a:rPr lang="en-US" dirty="0"/>
                  <a:t> is leading the effort in the calculation of the OMEs @N3LO. See </a:t>
                </a:r>
                <a:r>
                  <a:rPr lang="en-US" dirty="0" err="1"/>
                  <a:t>Ablinger</a:t>
                </a:r>
                <a:r>
                  <a:rPr lang="en-US" dirty="0"/>
                  <a:t> et al </a:t>
                </a:r>
                <a:r>
                  <a:rPr lang="en-US" b="0" i="1" dirty="0">
                    <a:effectLst/>
                    <a:latin typeface="-apple-system"/>
                  </a:rPr>
                  <a:t>PLB</a:t>
                </a:r>
                <a:r>
                  <a:rPr lang="en-US" b="0" i="0" dirty="0">
                    <a:effectLst/>
                    <a:latin typeface="-apple-system"/>
                  </a:rPr>
                  <a:t>2024 and </a:t>
                </a:r>
                <a:r>
                  <a:rPr lang="en-US" b="0" i="1" dirty="0">
                    <a:effectLst/>
                    <a:latin typeface="-apple-system"/>
                  </a:rPr>
                  <a:t>NPB</a:t>
                </a:r>
                <a:r>
                  <a:rPr lang="en-US" b="0" i="0" dirty="0">
                    <a:effectLst/>
                    <a:latin typeface="-apple-system"/>
                  </a:rPr>
                  <a:t>2024 on </a:t>
                </a:r>
                <a14:m>
                  <m:oMath xmlns:m="http://schemas.openxmlformats.org/officeDocument/2006/math">
                    <m:sSubSup>
                      <m:sSubSupPr>
                        <m:ctrlPr>
                          <a:rPr lang="en-US" b="0" i="1" smtClean="0">
                            <a:effectLst/>
                            <a:latin typeface="Cambria Math" panose="02040503050406030204" pitchFamily="18" charset="0"/>
                          </a:rPr>
                        </m:ctrlPr>
                      </m:sSubSupPr>
                      <m:e>
                        <m:r>
                          <a:rPr lang="en-US" b="0" i="1" smtClean="0">
                            <a:effectLst/>
                            <a:latin typeface="Cambria Math" panose="02040503050406030204" pitchFamily="18" charset="0"/>
                          </a:rPr>
                          <m:t>𝐴</m:t>
                        </m:r>
                      </m:e>
                      <m:sub>
                        <m:r>
                          <a:rPr lang="en-US" b="0" i="1" smtClean="0">
                            <a:effectLst/>
                            <a:latin typeface="Cambria Math" panose="02040503050406030204" pitchFamily="18" charset="0"/>
                          </a:rPr>
                          <m:t>𝑄𝑔</m:t>
                        </m:r>
                      </m:sub>
                      <m:sup>
                        <m:r>
                          <a:rPr lang="en-US" b="0" i="1" smtClean="0">
                            <a:effectLst/>
                            <a:latin typeface="Cambria Math" panose="02040503050406030204" pitchFamily="18" charset="0"/>
                          </a:rPr>
                          <m:t>(3)</m:t>
                        </m:r>
                      </m:sup>
                    </m:sSubSup>
                  </m:oMath>
                </a14:m>
                <a:r>
                  <a:rPr lang="en-US" dirty="0"/>
                  <a:t>)</a:t>
                </a:r>
                <a:r>
                  <a:rPr lang="en-US" sz="2800" dirty="0"/>
                  <a:t>  </a:t>
                </a:r>
              </a:p>
              <a:p>
                <a:endParaRPr lang="en-US" sz="2800" dirty="0"/>
              </a:p>
              <a:p>
                <a:endParaRPr lang="en-US" sz="2800" dirty="0"/>
              </a:p>
              <a:p>
                <a:r>
                  <a:rPr lang="en-US" sz="2800" dirty="0"/>
                  <a:t>Subtraction and Residual PDFs are provided in the form of LHAPDF6 </a:t>
                </a:r>
              </a:p>
              <a:p>
                <a:r>
                  <a:rPr lang="en-US" sz="2800" dirty="0"/>
                  <a:t>grids for phenomenology applications: </a:t>
                </a:r>
                <a:r>
                  <a:rPr lang="en-US" sz="2800" dirty="0">
                    <a:hlinkClick r:id="rId2"/>
                  </a:rPr>
                  <a:t>https://sacotmps.hepforge.org/</a:t>
                </a:r>
                <a:endParaRPr lang="en-US" sz="2800" dirty="0"/>
              </a:p>
              <a:p>
                <a:endParaRPr lang="en-US" sz="2800" dirty="0"/>
              </a:p>
              <a:p>
                <a:endParaRPr lang="en-US" sz="2800" dirty="0"/>
              </a:p>
              <a:p>
                <a:r>
                  <a:rPr lang="en-US" sz="2800" dirty="0"/>
                  <a:t>The next generation of CTEQ global analyses will use a module specifically </a:t>
                </a:r>
              </a:p>
              <a:p>
                <a:r>
                  <a:rPr lang="en-US" sz="2800" dirty="0"/>
                  <a:t>designed for this task  </a:t>
                </a:r>
              </a:p>
            </p:txBody>
          </p:sp>
        </mc:Choice>
        <mc:Fallback>
          <p:sp>
            <p:nvSpPr>
              <p:cNvPr id="4" name="TextBox 3">
                <a:extLst>
                  <a:ext uri="{FF2B5EF4-FFF2-40B4-BE49-F238E27FC236}">
                    <a16:creationId xmlns:a16="http://schemas.microsoft.com/office/drawing/2014/main" id="{0EC8DB5D-1D2C-7B11-997A-235725A7BD8B}"/>
                  </a:ext>
                </a:extLst>
              </p:cNvPr>
              <p:cNvSpPr txBox="1">
                <a:spLocks noRot="1" noChangeAspect="1" noMove="1" noResize="1" noEditPoints="1" noAdjustHandles="1" noChangeArrowheads="1" noChangeShapeType="1" noTextEdit="1"/>
              </p:cNvSpPr>
              <p:nvPr/>
            </p:nvSpPr>
            <p:spPr>
              <a:xfrm>
                <a:off x="520716" y="1340158"/>
                <a:ext cx="11693907" cy="4832092"/>
              </a:xfrm>
              <a:prstGeom prst="rect">
                <a:avLst/>
              </a:prstGeom>
              <a:blipFill>
                <a:blip r:embed="rId3"/>
                <a:stretch>
                  <a:fillRect l="-976" t="-1309" b="-2356"/>
                </a:stretch>
              </a:blipFill>
            </p:spPr>
            <p:txBody>
              <a:bodyPr/>
              <a:lstStyle/>
              <a:p>
                <a:r>
                  <a:rPr lang="en-US">
                    <a:noFill/>
                  </a:rPr>
                  <a:t> </a:t>
                </a:r>
              </a:p>
            </p:txBody>
          </p:sp>
        </mc:Fallback>
      </mc:AlternateContent>
      <p:sp>
        <p:nvSpPr>
          <p:cNvPr id="5" name="Title 1">
            <a:extLst>
              <a:ext uri="{FF2B5EF4-FFF2-40B4-BE49-F238E27FC236}">
                <a16:creationId xmlns:a16="http://schemas.microsoft.com/office/drawing/2014/main" id="{18B8D960-D9FA-DDF4-2625-B55AD1BC3AAA}"/>
              </a:ext>
            </a:extLst>
          </p:cNvPr>
          <p:cNvSpPr txBox="1">
            <a:spLocks/>
          </p:cNvSpPr>
          <p:nvPr/>
        </p:nvSpPr>
        <p:spPr>
          <a:xfrm>
            <a:off x="480656" y="277403"/>
            <a:ext cx="11230688" cy="1165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Subtraction and Residual PDFs</a:t>
            </a:r>
            <a:endParaRPr lang="en-US" sz="2800" b="1" dirty="0"/>
          </a:p>
        </p:txBody>
      </p:sp>
    </p:spTree>
    <p:extLst>
      <p:ext uri="{BB962C8B-B14F-4D97-AF65-F5344CB8AC3E}">
        <p14:creationId xmlns:p14="http://schemas.microsoft.com/office/powerpoint/2010/main" val="922741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89946-FB19-8FAB-B95F-1531F5C09A60}"/>
              </a:ext>
            </a:extLst>
          </p:cNvPr>
          <p:cNvSpPr>
            <a:spLocks noGrp="1"/>
          </p:cNvSpPr>
          <p:nvPr>
            <p:ph type="title"/>
          </p:nvPr>
        </p:nvSpPr>
        <p:spPr>
          <a:xfrm>
            <a:off x="381000" y="0"/>
            <a:ext cx="10515600" cy="1325563"/>
          </a:xfrm>
        </p:spPr>
        <p:txBody>
          <a:bodyPr/>
          <a:lstStyle/>
          <a:p>
            <a:r>
              <a:rPr lang="en-US" b="1" dirty="0"/>
              <a:t>GMVFN Theory framework (pp collisions)</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78FC9DC-7DB0-B00F-3F20-0EA3AAEE2D41}"/>
                  </a:ext>
                </a:extLst>
              </p:cNvPr>
              <p:cNvSpPr txBox="1"/>
              <p:nvPr/>
            </p:nvSpPr>
            <p:spPr>
              <a:xfrm>
                <a:off x="295688" y="1086435"/>
                <a:ext cx="11134311" cy="369332"/>
              </a:xfrm>
              <a:prstGeom prst="rect">
                <a:avLst/>
              </a:prstGeom>
              <a:noFill/>
            </p:spPr>
            <p:txBody>
              <a:bodyPr wrap="square">
                <a:spAutoFit/>
              </a:bodyPr>
              <a:lstStyle/>
              <a:p>
                <a:r>
                  <a:rPr lang="en-US" b="0" i="0" dirty="0">
                    <a:effectLst/>
                    <a:highlight>
                      <a:srgbClr val="FFFFFF"/>
                    </a:highlight>
                    <a:latin typeface="Calibri" panose="020F0502020204030204" pitchFamily="34" charset="0"/>
                    <a:cs typeface="Calibri" panose="020F0502020204030204" pitchFamily="34" charset="0"/>
                  </a:rPr>
                  <a:t>The differential cross section for </a:t>
                </a:r>
                <a14:m>
                  <m:oMath xmlns:m="http://schemas.openxmlformats.org/officeDocument/2006/math">
                    <m:sSub>
                      <m:sSubPr>
                        <m:ctrlPr>
                          <a:rPr lang="en-US" i="1" dirty="0" smtClean="0">
                            <a:highlight>
                              <a:srgbClr val="FFFFFF"/>
                            </a:highlight>
                            <a:latin typeface="Cambria Math" panose="02040503050406030204" pitchFamily="18" charset="0"/>
                            <a:cs typeface="Calibri" panose="020F0502020204030204" pitchFamily="34" charset="0"/>
                          </a:rPr>
                        </m:ctrlPr>
                      </m:sSubPr>
                      <m:e>
                        <m:r>
                          <a:rPr lang="en-US" i="1" dirty="0">
                            <a:highlight>
                              <a:srgbClr val="FFFFFF"/>
                            </a:highlight>
                            <a:latin typeface="Cambria Math" panose="02040503050406030204" pitchFamily="18" charset="0"/>
                            <a:cs typeface="Calibri" panose="020F0502020204030204" pitchFamily="34" charset="0"/>
                          </a:rPr>
                          <m:t>𝑝</m:t>
                        </m:r>
                      </m:e>
                      <m:sub>
                        <m:r>
                          <a:rPr lang="en-US" b="0" i="1" dirty="0" smtClean="0">
                            <a:highlight>
                              <a:srgbClr val="FFFFFF"/>
                            </a:highlight>
                            <a:latin typeface="Cambria Math" panose="02040503050406030204" pitchFamily="18" charset="0"/>
                            <a:cs typeface="Calibri" panose="020F0502020204030204" pitchFamily="34" charset="0"/>
                          </a:rPr>
                          <m:t>𝐴</m:t>
                        </m:r>
                      </m:sub>
                    </m:sSub>
                  </m:oMath>
                </a14:m>
                <a:r>
                  <a:rPr lang="en-US" dirty="0">
                    <a:highlight>
                      <a:srgbClr val="FFFFFF"/>
                    </a:highlight>
                    <a:cs typeface="Calibri" panose="020F0502020204030204" pitchFamily="34" charset="0"/>
                  </a:rPr>
                  <a:t> </a:t>
                </a:r>
                <a14:m>
                  <m:oMath xmlns:m="http://schemas.openxmlformats.org/officeDocument/2006/math">
                    <m:sSub>
                      <m:sSubPr>
                        <m:ctrlPr>
                          <a:rPr lang="en-US" i="1" dirty="0">
                            <a:highlight>
                              <a:srgbClr val="FFFFFF"/>
                            </a:highlight>
                            <a:latin typeface="Cambria Math" panose="02040503050406030204" pitchFamily="18" charset="0"/>
                            <a:cs typeface="Calibri" panose="020F0502020204030204" pitchFamily="34" charset="0"/>
                          </a:rPr>
                        </m:ctrlPr>
                      </m:sSubPr>
                      <m:e>
                        <m:r>
                          <a:rPr lang="en-US" i="1" dirty="0">
                            <a:highlight>
                              <a:srgbClr val="FFFFFF"/>
                            </a:highlight>
                            <a:latin typeface="Cambria Math" panose="02040503050406030204" pitchFamily="18" charset="0"/>
                            <a:cs typeface="Calibri" panose="020F0502020204030204" pitchFamily="34" charset="0"/>
                          </a:rPr>
                          <m:t>𝑝</m:t>
                        </m:r>
                      </m:e>
                      <m:sub>
                        <m:r>
                          <a:rPr lang="en-US" b="0" i="1" dirty="0" smtClean="0">
                            <a:highlight>
                              <a:srgbClr val="FFFFFF"/>
                            </a:highlight>
                            <a:latin typeface="Cambria Math" panose="02040503050406030204" pitchFamily="18" charset="0"/>
                            <a:cs typeface="Calibri" panose="020F0502020204030204" pitchFamily="34" charset="0"/>
                          </a:rPr>
                          <m:t>𝐵</m:t>
                        </m:r>
                      </m:sub>
                    </m:sSub>
                  </m:oMath>
                </a14:m>
                <a:r>
                  <a:rPr lang="en-US" dirty="0">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0" i="0" dirty="0">
                    <a:effectLst/>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b="0" i="1" dirty="0" smtClean="0">
                        <a:effectLst/>
                        <a:highlight>
                          <a:srgbClr val="FFFFFF"/>
                        </a:highlight>
                        <a:latin typeface="Cambria Math" panose="02040503050406030204" pitchFamily="18" charset="0"/>
                        <a:cs typeface="Calibri" panose="020F0502020204030204" pitchFamily="34" charset="0"/>
                      </a:rPr>
                      <m:t>𝐹</m:t>
                    </m:r>
                    <m:r>
                      <a:rPr lang="en-US" b="0" i="1" dirty="0" smtClean="0">
                        <a:effectLst/>
                        <a:highlight>
                          <a:srgbClr val="FFFFFF"/>
                        </a:highlight>
                        <a:latin typeface="Cambria Math" panose="02040503050406030204" pitchFamily="18" charset="0"/>
                        <a:cs typeface="Calibri" panose="020F0502020204030204" pitchFamily="34" charset="0"/>
                      </a:rPr>
                      <m:t> + </m:t>
                    </m:r>
                    <m:r>
                      <a:rPr lang="en-US" b="0" i="1" dirty="0">
                        <a:effectLst/>
                        <a:highlight>
                          <a:srgbClr val="FFFFFF"/>
                        </a:highlight>
                        <a:latin typeface="Cambria Math" panose="02040503050406030204" pitchFamily="18" charset="0"/>
                        <a:cs typeface="Calibri" panose="020F0502020204030204" pitchFamily="34" charset="0"/>
                      </a:rPr>
                      <m:t>𝑋</m:t>
                    </m:r>
                  </m:oMath>
                </a14:m>
                <a:r>
                  <a:rPr lang="en-US" b="0" i="0" dirty="0">
                    <a:effectLst/>
                    <a:highlight>
                      <a:srgbClr val="FFFFFF"/>
                    </a:highlight>
                    <a:latin typeface="Calibri" panose="020F0502020204030204" pitchFamily="34" charset="0"/>
                    <a:cs typeface="Calibri" panose="020F0502020204030204" pitchFamily="34" charset="0"/>
                  </a:rPr>
                  <a:t> where F contains at least one HQ, can be written  </a:t>
                </a:r>
                <a:endParaRPr lang="en-US" dirty="0">
                  <a:latin typeface="Calibri" panose="020F0502020204030204" pitchFamily="34" charset="0"/>
                  <a:cs typeface="Calibri" panose="020F0502020204030204" pitchFamily="34" charset="0"/>
                </a:endParaRPr>
              </a:p>
            </p:txBody>
          </p:sp>
        </mc:Choice>
        <mc:Fallback xmlns="">
          <p:sp>
            <p:nvSpPr>
              <p:cNvPr id="11" name="TextBox 10">
                <a:extLst>
                  <a:ext uri="{FF2B5EF4-FFF2-40B4-BE49-F238E27FC236}">
                    <a16:creationId xmlns:a16="http://schemas.microsoft.com/office/drawing/2014/main" id="{678FC9DC-7DB0-B00F-3F20-0EA3AAEE2D41}"/>
                  </a:ext>
                </a:extLst>
              </p:cNvPr>
              <p:cNvSpPr txBox="1">
                <a:spLocks noRot="1" noChangeAspect="1" noMove="1" noResize="1" noEditPoints="1" noAdjustHandles="1" noChangeArrowheads="1" noChangeShapeType="1" noTextEdit="1"/>
              </p:cNvSpPr>
              <p:nvPr/>
            </p:nvSpPr>
            <p:spPr>
              <a:xfrm>
                <a:off x="295688" y="1086435"/>
                <a:ext cx="11134311" cy="369332"/>
              </a:xfrm>
              <a:prstGeom prst="rect">
                <a:avLst/>
              </a:prstGeom>
              <a:blipFill>
                <a:blip r:embed="rId2"/>
                <a:stretch>
                  <a:fillRect l="-456"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1010364-AC89-B959-BF6A-F5933C2DB6DD}"/>
                  </a:ext>
                </a:extLst>
              </p:cNvPr>
              <p:cNvSpPr txBox="1"/>
              <p:nvPr/>
            </p:nvSpPr>
            <p:spPr>
              <a:xfrm>
                <a:off x="295687" y="2634535"/>
                <a:ext cx="11509319" cy="369332"/>
              </a:xfrm>
              <a:prstGeom prst="rect">
                <a:avLst/>
              </a:prstGeom>
              <a:noFill/>
            </p:spPr>
            <p:txBody>
              <a:bodyPr wrap="square">
                <a:spAutoFit/>
              </a:bodyPr>
              <a:lstStyle/>
              <a:p>
                <a:r>
                  <a:rPr lang="en-US" sz="1800" dirty="0">
                    <a:effectLst/>
                    <a:latin typeface="CMR12"/>
                  </a:rPr>
                  <a:t>After UV renormalization on </a:t>
                </a:r>
                <a:r>
                  <a:rPr lang="en-US" sz="1800" dirty="0">
                    <a:effectLst/>
                    <a:latin typeface="CMMI12"/>
                  </a:rPr>
                  <a:t>d</a:t>
                </a:r>
                <a:r>
                  <a:rPr lang="el-GR" sz="1800" dirty="0">
                    <a:effectLst/>
                    <a:latin typeface="CMMI12"/>
                  </a:rPr>
                  <a:t>σ/</a:t>
                </a:r>
                <a:r>
                  <a:rPr lang="en-US" sz="1800" dirty="0" err="1">
                    <a:effectLst/>
                    <a:latin typeface="CMMI12"/>
                  </a:rPr>
                  <a:t>d</a:t>
                </a:r>
                <a14:m>
                  <m:oMath xmlns:m="http://schemas.openxmlformats.org/officeDocument/2006/math">
                    <m:r>
                      <a:rPr lang="en-US" sz="1800" i="1" dirty="0" smtClean="0">
                        <a:effectLst/>
                        <a:latin typeface="Cambria Math" panose="02040503050406030204" pitchFamily="18" charset="0"/>
                        <a:ea typeface="Cambria Math" panose="02040503050406030204" pitchFamily="18" charset="0"/>
                      </a:rPr>
                      <m:t>𝜒</m:t>
                    </m:r>
                  </m:oMath>
                </a14:m>
                <a:r>
                  <a:rPr lang="en-US" sz="1800" dirty="0">
                    <a:effectLst/>
                    <a:latin typeface="CMSY10"/>
                  </a:rPr>
                  <a:t>, </a:t>
                </a:r>
                <a:r>
                  <a:rPr lang="en-US" dirty="0">
                    <a:latin typeface="CMR12"/>
                  </a:rPr>
                  <a:t>we</a:t>
                </a:r>
                <a:r>
                  <a:rPr lang="en-US" sz="1800" dirty="0">
                    <a:effectLst/>
                    <a:latin typeface="CMR12"/>
                  </a:rPr>
                  <a:t> identify its infrared-safe part </a:t>
                </a:r>
                <a:r>
                  <a:rPr lang="en-US" sz="1800" dirty="0">
                    <a:effectLst/>
                    <a:latin typeface="CMMI12"/>
                  </a:rPr>
                  <a:t>d</a:t>
                </a:r>
                <a14:m>
                  <m:oMath xmlns:m="http://schemas.openxmlformats.org/officeDocument/2006/math">
                    <m:acc>
                      <m:accPr>
                        <m:chr m:val="̂"/>
                        <m:ctrlPr>
                          <a:rPr lang="el-GR" sz="1800" i="1" dirty="0" smtClean="0">
                            <a:effectLst/>
                            <a:latin typeface="Cambria Math" panose="02040503050406030204" pitchFamily="18" charset="0"/>
                          </a:rPr>
                        </m:ctrlPr>
                      </m:accPr>
                      <m:e>
                        <m:r>
                          <m:rPr>
                            <m:nor/>
                          </m:rPr>
                          <a:rPr lang="el-GR" dirty="0">
                            <a:latin typeface="CMMI12"/>
                          </a:rPr>
                          <m:t>σ</m:t>
                        </m:r>
                      </m:e>
                    </m:acc>
                  </m:oMath>
                </a14:m>
                <a:r>
                  <a:rPr lang="en-US" sz="1800" dirty="0">
                    <a:effectLst/>
                    <a:latin typeface="CMMI12"/>
                  </a:rPr>
                  <a:t>/</a:t>
                </a:r>
                <a:r>
                  <a:rPr lang="en-US" sz="1800" dirty="0" err="1">
                    <a:effectLst/>
                    <a:latin typeface="CMMI12"/>
                  </a:rPr>
                  <a:t>d</a:t>
                </a:r>
                <a14:m>
                  <m:oMath xmlns:m="http://schemas.openxmlformats.org/officeDocument/2006/math">
                    <m:r>
                      <a:rPr lang="en-US" i="1" dirty="0">
                        <a:latin typeface="Cambria Math" panose="02040503050406030204" pitchFamily="18" charset="0"/>
                        <a:ea typeface="Cambria Math" panose="02040503050406030204" pitchFamily="18" charset="0"/>
                      </a:rPr>
                      <m:t>𝜒</m:t>
                    </m:r>
                  </m:oMath>
                </a14:m>
                <a:r>
                  <a:rPr lang="en-US" sz="1800" dirty="0">
                    <a:effectLst/>
                    <a:latin typeface="CMSY10"/>
                  </a:rPr>
                  <a:t> </a:t>
                </a:r>
                <a:r>
                  <a:rPr lang="en-US" sz="1800" dirty="0">
                    <a:effectLst/>
                    <a:latin typeface="CMR12"/>
                  </a:rPr>
                  <a:t>by factoring out </a:t>
                </a:r>
                <a:r>
                  <a:rPr lang="en-US" sz="1800" dirty="0" err="1">
                    <a:effectLst/>
                    <a:latin typeface="CMR12"/>
                  </a:rPr>
                  <a:t>parton</a:t>
                </a:r>
                <a:r>
                  <a:rPr lang="en-US" sz="1800" dirty="0">
                    <a:effectLst/>
                    <a:latin typeface="CMR12"/>
                  </a:rPr>
                  <a:t>-level PDFs  </a:t>
                </a:r>
                <a:endParaRPr lang="en-US" dirty="0"/>
              </a:p>
            </p:txBody>
          </p:sp>
        </mc:Choice>
        <mc:Fallback xmlns="">
          <p:sp>
            <p:nvSpPr>
              <p:cNvPr id="13" name="TextBox 12">
                <a:extLst>
                  <a:ext uri="{FF2B5EF4-FFF2-40B4-BE49-F238E27FC236}">
                    <a16:creationId xmlns:a16="http://schemas.microsoft.com/office/drawing/2014/main" id="{11010364-AC89-B959-BF6A-F5933C2DB6DD}"/>
                  </a:ext>
                </a:extLst>
              </p:cNvPr>
              <p:cNvSpPr txBox="1">
                <a:spLocks noRot="1" noChangeAspect="1" noMove="1" noResize="1" noEditPoints="1" noAdjustHandles="1" noChangeArrowheads="1" noChangeShapeType="1" noTextEdit="1"/>
              </p:cNvSpPr>
              <p:nvPr/>
            </p:nvSpPr>
            <p:spPr>
              <a:xfrm>
                <a:off x="295687" y="2634535"/>
                <a:ext cx="11509319" cy="369332"/>
              </a:xfrm>
              <a:prstGeom prst="rect">
                <a:avLst/>
              </a:prstGeom>
              <a:blipFill>
                <a:blip r:embed="rId3"/>
                <a:stretch>
                  <a:fillRect l="-441" t="-6667" b="-26667"/>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1D84083B-7DB0-D286-DE09-0140DA9B1216}"/>
              </a:ext>
            </a:extLst>
          </p:cNvPr>
          <p:cNvPicPr>
            <a:picLocks noChangeAspect="1"/>
          </p:cNvPicPr>
          <p:nvPr/>
        </p:nvPicPr>
        <p:blipFill>
          <a:blip r:embed="rId4"/>
          <a:stretch>
            <a:fillRect/>
          </a:stretch>
        </p:blipFill>
        <p:spPr>
          <a:xfrm>
            <a:off x="2217013" y="1612313"/>
            <a:ext cx="7569200" cy="723900"/>
          </a:xfrm>
          <a:prstGeom prst="rect">
            <a:avLst/>
          </a:prstGeom>
        </p:spPr>
      </p:pic>
      <p:pic>
        <p:nvPicPr>
          <p:cNvPr id="12" name="Picture 11" descr="A math equations with black text&#10;&#10;Description automatically generated with medium confidence">
            <a:extLst>
              <a:ext uri="{FF2B5EF4-FFF2-40B4-BE49-F238E27FC236}">
                <a16:creationId xmlns:a16="http://schemas.microsoft.com/office/drawing/2014/main" id="{060881A7-AF45-289F-CE10-F94B80B84A7B}"/>
              </a:ext>
            </a:extLst>
          </p:cNvPr>
          <p:cNvPicPr>
            <a:picLocks noChangeAspect="1"/>
          </p:cNvPicPr>
          <p:nvPr/>
        </p:nvPicPr>
        <p:blipFill>
          <a:blip r:embed="rId5"/>
          <a:stretch>
            <a:fillRect/>
          </a:stretch>
        </p:blipFill>
        <p:spPr>
          <a:xfrm>
            <a:off x="381000" y="3279371"/>
            <a:ext cx="4724400" cy="1079500"/>
          </a:xfrm>
          <a:prstGeom prst="rect">
            <a:avLst/>
          </a:prstGeom>
        </p:spPr>
      </p:pic>
      <p:pic>
        <p:nvPicPr>
          <p:cNvPr id="16" name="Picture 15" descr="A group of math formulas&#10;&#10;Description automatically generated">
            <a:extLst>
              <a:ext uri="{FF2B5EF4-FFF2-40B4-BE49-F238E27FC236}">
                <a16:creationId xmlns:a16="http://schemas.microsoft.com/office/drawing/2014/main" id="{50F927AF-CF2A-2C6C-A1DF-3AD7E2D93965}"/>
              </a:ext>
            </a:extLst>
          </p:cNvPr>
          <p:cNvPicPr>
            <a:picLocks noChangeAspect="1"/>
          </p:cNvPicPr>
          <p:nvPr/>
        </p:nvPicPr>
        <p:blipFill>
          <a:blip r:embed="rId6"/>
          <a:stretch>
            <a:fillRect/>
          </a:stretch>
        </p:blipFill>
        <p:spPr>
          <a:xfrm>
            <a:off x="5768810" y="3382539"/>
            <a:ext cx="5638800" cy="1079500"/>
          </a:xfrm>
          <a:prstGeom prst="rect">
            <a:avLst/>
          </a:prstGeom>
        </p:spPr>
      </p:pic>
      <p:sp>
        <p:nvSpPr>
          <p:cNvPr id="21" name="Rectangle 20">
            <a:extLst>
              <a:ext uri="{FF2B5EF4-FFF2-40B4-BE49-F238E27FC236}">
                <a16:creationId xmlns:a16="http://schemas.microsoft.com/office/drawing/2014/main" id="{4F9970B3-3BD1-5AB0-982E-FC035A507DE5}"/>
              </a:ext>
            </a:extLst>
          </p:cNvPr>
          <p:cNvSpPr/>
          <p:nvPr/>
        </p:nvSpPr>
        <p:spPr>
          <a:xfrm>
            <a:off x="5768810" y="3429000"/>
            <a:ext cx="5661189" cy="1033039"/>
          </a:xfrm>
          <a:prstGeom prst="rect">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A group of math equations&#10;&#10;Description automatically generated">
            <a:extLst>
              <a:ext uri="{FF2B5EF4-FFF2-40B4-BE49-F238E27FC236}">
                <a16:creationId xmlns:a16="http://schemas.microsoft.com/office/drawing/2014/main" id="{7BFB8D7B-9AAB-F384-B543-7F4BE7D2C2B0}"/>
              </a:ext>
            </a:extLst>
          </p:cNvPr>
          <p:cNvPicPr>
            <a:picLocks noChangeAspect="1"/>
          </p:cNvPicPr>
          <p:nvPr/>
        </p:nvPicPr>
        <p:blipFill>
          <a:blip r:embed="rId7"/>
          <a:stretch>
            <a:fillRect/>
          </a:stretch>
        </p:blipFill>
        <p:spPr>
          <a:xfrm>
            <a:off x="295687" y="5375317"/>
            <a:ext cx="4000500" cy="1308100"/>
          </a:xfrm>
          <a:prstGeom prst="rect">
            <a:avLst/>
          </a:prstGeom>
        </p:spPr>
      </p:pic>
      <p:pic>
        <p:nvPicPr>
          <p:cNvPr id="28" name="Picture 27">
            <a:extLst>
              <a:ext uri="{FF2B5EF4-FFF2-40B4-BE49-F238E27FC236}">
                <a16:creationId xmlns:a16="http://schemas.microsoft.com/office/drawing/2014/main" id="{7E66C7C9-5823-C008-AE70-5DE70A1E535A}"/>
              </a:ext>
            </a:extLst>
          </p:cNvPr>
          <p:cNvPicPr>
            <a:picLocks noChangeAspect="1"/>
          </p:cNvPicPr>
          <p:nvPr/>
        </p:nvPicPr>
        <p:blipFill>
          <a:blip r:embed="rId8"/>
          <a:stretch>
            <a:fillRect/>
          </a:stretch>
        </p:blipFill>
        <p:spPr>
          <a:xfrm>
            <a:off x="381000" y="4544462"/>
            <a:ext cx="927100" cy="279400"/>
          </a:xfrm>
          <a:prstGeom prst="rect">
            <a:avLst/>
          </a:prstGeom>
        </p:spPr>
      </p:pic>
      <p:pic>
        <p:nvPicPr>
          <p:cNvPr id="30" name="Picture 29" descr="A math equation with a triangle and arrow&#10;&#10;Description automatically generated with medium confidence">
            <a:extLst>
              <a:ext uri="{FF2B5EF4-FFF2-40B4-BE49-F238E27FC236}">
                <a16:creationId xmlns:a16="http://schemas.microsoft.com/office/drawing/2014/main" id="{4D6DA785-A5F4-8C1D-78BC-BD77CE8B2694}"/>
              </a:ext>
            </a:extLst>
          </p:cNvPr>
          <p:cNvPicPr>
            <a:picLocks noChangeAspect="1"/>
          </p:cNvPicPr>
          <p:nvPr/>
        </p:nvPicPr>
        <p:blipFill>
          <a:blip r:embed="rId9"/>
          <a:stretch>
            <a:fillRect/>
          </a:stretch>
        </p:blipFill>
        <p:spPr>
          <a:xfrm>
            <a:off x="6326955" y="5375317"/>
            <a:ext cx="4000500" cy="698500"/>
          </a:xfrm>
          <a:prstGeom prst="rect">
            <a:avLst/>
          </a:prstGeom>
        </p:spPr>
      </p:pic>
      <p:sp>
        <p:nvSpPr>
          <p:cNvPr id="31" name="TextBox 30">
            <a:extLst>
              <a:ext uri="{FF2B5EF4-FFF2-40B4-BE49-F238E27FC236}">
                <a16:creationId xmlns:a16="http://schemas.microsoft.com/office/drawing/2014/main" id="{E1F9448E-C073-F1A1-D6E4-93138A7D150A}"/>
              </a:ext>
            </a:extLst>
          </p:cNvPr>
          <p:cNvSpPr txBox="1"/>
          <p:nvPr/>
        </p:nvSpPr>
        <p:spPr>
          <a:xfrm>
            <a:off x="273426" y="5009453"/>
            <a:ext cx="3883627" cy="369332"/>
          </a:xfrm>
          <a:prstGeom prst="rect">
            <a:avLst/>
          </a:prstGeom>
          <a:noFill/>
        </p:spPr>
        <p:txBody>
          <a:bodyPr wrap="none" rtlCol="0">
            <a:spAutoFit/>
          </a:bodyPr>
          <a:lstStyle/>
          <a:p>
            <a:r>
              <a:rPr lang="en-US" dirty="0"/>
              <a:t>Convolution product with two variables</a:t>
            </a:r>
          </a:p>
        </p:txBody>
      </p:sp>
      <p:sp>
        <p:nvSpPr>
          <p:cNvPr id="32" name="TextBox 31">
            <a:extLst>
              <a:ext uri="{FF2B5EF4-FFF2-40B4-BE49-F238E27FC236}">
                <a16:creationId xmlns:a16="http://schemas.microsoft.com/office/drawing/2014/main" id="{C8382714-9B13-A4CA-F61F-4C81D191FAB5}"/>
              </a:ext>
            </a:extLst>
          </p:cNvPr>
          <p:cNvSpPr txBox="1"/>
          <p:nvPr/>
        </p:nvSpPr>
        <p:spPr>
          <a:xfrm>
            <a:off x="6431622" y="5005985"/>
            <a:ext cx="3791166" cy="369332"/>
          </a:xfrm>
          <a:prstGeom prst="rect">
            <a:avLst/>
          </a:prstGeom>
          <a:noFill/>
        </p:spPr>
        <p:txBody>
          <a:bodyPr wrap="none" rtlCol="0">
            <a:spAutoFit/>
          </a:bodyPr>
          <a:lstStyle/>
          <a:p>
            <a:r>
              <a:rPr lang="en-US" dirty="0"/>
              <a:t>Convolution product with one variable</a:t>
            </a:r>
          </a:p>
        </p:txBody>
      </p:sp>
    </p:spTree>
    <p:extLst>
      <p:ext uri="{BB962C8B-B14F-4D97-AF65-F5344CB8AC3E}">
        <p14:creationId xmlns:p14="http://schemas.microsoft.com/office/powerpoint/2010/main" val="1158779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1869492-346B-216B-8F31-2C0CBB5BD2D5}"/>
              </a:ext>
            </a:extLst>
          </p:cNvPr>
          <p:cNvSpPr txBox="1">
            <a:spLocks/>
          </p:cNvSpPr>
          <p:nvPr/>
        </p:nvSpPr>
        <p:spPr>
          <a:xfrm>
            <a:off x="3810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GMVFN Theory framework (pp collisions)</a:t>
            </a:r>
          </a:p>
        </p:txBody>
      </p:sp>
      <p:pic>
        <p:nvPicPr>
          <p:cNvPr id="5" name="Picture 4" descr="A group of math equations&#10;&#10;Description automatically generated">
            <a:extLst>
              <a:ext uri="{FF2B5EF4-FFF2-40B4-BE49-F238E27FC236}">
                <a16:creationId xmlns:a16="http://schemas.microsoft.com/office/drawing/2014/main" id="{498F5ACA-19BF-76DA-CC46-D3F401D4F790}"/>
              </a:ext>
            </a:extLst>
          </p:cNvPr>
          <p:cNvPicPr>
            <a:picLocks noChangeAspect="1"/>
          </p:cNvPicPr>
          <p:nvPr/>
        </p:nvPicPr>
        <p:blipFill>
          <a:blip r:embed="rId2"/>
          <a:stretch>
            <a:fillRect/>
          </a:stretch>
        </p:blipFill>
        <p:spPr>
          <a:xfrm>
            <a:off x="439542" y="1562383"/>
            <a:ext cx="5242067" cy="971887"/>
          </a:xfrm>
          <a:prstGeom prst="rect">
            <a:avLst/>
          </a:prstGeom>
        </p:spPr>
      </p:pic>
      <p:sp>
        <p:nvSpPr>
          <p:cNvPr id="6" name="TextBox 5">
            <a:extLst>
              <a:ext uri="{FF2B5EF4-FFF2-40B4-BE49-F238E27FC236}">
                <a16:creationId xmlns:a16="http://schemas.microsoft.com/office/drawing/2014/main" id="{F1CEA99D-EA32-D191-04FD-2AAB81D3A0D2}"/>
              </a:ext>
            </a:extLst>
          </p:cNvPr>
          <p:cNvSpPr txBox="1"/>
          <p:nvPr/>
        </p:nvSpPr>
        <p:spPr>
          <a:xfrm>
            <a:off x="381000" y="1046170"/>
            <a:ext cx="4415440" cy="369332"/>
          </a:xfrm>
          <a:prstGeom prst="rect">
            <a:avLst/>
          </a:prstGeom>
          <a:noFill/>
        </p:spPr>
        <p:txBody>
          <a:bodyPr wrap="none" rtlCol="0">
            <a:spAutoFit/>
          </a:bodyPr>
          <a:lstStyle/>
          <a:p>
            <a:r>
              <a:rPr lang="en-US" dirty="0"/>
              <a:t>The perturbative expansion of terms leads to</a:t>
            </a:r>
          </a:p>
        </p:txBody>
      </p:sp>
      <p:pic>
        <p:nvPicPr>
          <p:cNvPr id="7" name="Picture 6" descr="A black symbol with a white background&#10;&#10;Description automatically generated">
            <a:extLst>
              <a:ext uri="{FF2B5EF4-FFF2-40B4-BE49-F238E27FC236}">
                <a16:creationId xmlns:a16="http://schemas.microsoft.com/office/drawing/2014/main" id="{F96B1F9D-C2A4-7A57-4B65-1B852CE02B15}"/>
              </a:ext>
            </a:extLst>
          </p:cNvPr>
          <p:cNvPicPr>
            <a:picLocks noChangeAspect="1"/>
          </p:cNvPicPr>
          <p:nvPr/>
        </p:nvPicPr>
        <p:blipFill>
          <a:blip r:embed="rId3"/>
          <a:stretch>
            <a:fillRect/>
          </a:stretch>
        </p:blipFill>
        <p:spPr>
          <a:xfrm>
            <a:off x="8026350" y="1201993"/>
            <a:ext cx="905013" cy="371532"/>
          </a:xfrm>
          <a:prstGeom prst="rect">
            <a:avLst/>
          </a:prstGeom>
        </p:spPr>
      </p:pic>
      <p:pic>
        <p:nvPicPr>
          <p:cNvPr id="8" name="Picture 7" descr="A black and white image of a number&#10;&#10;Description automatically generated">
            <a:extLst>
              <a:ext uri="{FF2B5EF4-FFF2-40B4-BE49-F238E27FC236}">
                <a16:creationId xmlns:a16="http://schemas.microsoft.com/office/drawing/2014/main" id="{AFD9FF12-150E-2E67-F8EE-2228E0F46E7C}"/>
              </a:ext>
            </a:extLst>
          </p:cNvPr>
          <p:cNvPicPr>
            <a:picLocks noChangeAspect="1"/>
          </p:cNvPicPr>
          <p:nvPr/>
        </p:nvPicPr>
        <p:blipFill>
          <a:blip r:embed="rId4"/>
          <a:stretch>
            <a:fillRect/>
          </a:stretch>
        </p:blipFill>
        <p:spPr>
          <a:xfrm>
            <a:off x="8021657" y="1670697"/>
            <a:ext cx="2006273" cy="371532"/>
          </a:xfrm>
          <a:prstGeom prst="rect">
            <a:avLst/>
          </a:prstGeom>
        </p:spPr>
      </p:pic>
      <p:pic>
        <p:nvPicPr>
          <p:cNvPr id="9" name="Picture 8" descr="A close-up of a number&#10;&#10;Description automatically generated">
            <a:extLst>
              <a:ext uri="{FF2B5EF4-FFF2-40B4-BE49-F238E27FC236}">
                <a16:creationId xmlns:a16="http://schemas.microsoft.com/office/drawing/2014/main" id="{3E356E30-ECC9-A960-1E97-6C2733EFCF9D}"/>
              </a:ext>
            </a:extLst>
          </p:cNvPr>
          <p:cNvPicPr>
            <a:picLocks noChangeAspect="1"/>
          </p:cNvPicPr>
          <p:nvPr/>
        </p:nvPicPr>
        <p:blipFill>
          <a:blip r:embed="rId5"/>
          <a:stretch>
            <a:fillRect/>
          </a:stretch>
        </p:blipFill>
        <p:spPr>
          <a:xfrm>
            <a:off x="8021657" y="2236574"/>
            <a:ext cx="2455517" cy="327963"/>
          </a:xfrm>
          <a:prstGeom prst="rect">
            <a:avLst/>
          </a:prstGeom>
        </p:spPr>
      </p:pic>
      <p:sp>
        <p:nvSpPr>
          <p:cNvPr id="10" name="TextBox 9">
            <a:extLst>
              <a:ext uri="{FF2B5EF4-FFF2-40B4-BE49-F238E27FC236}">
                <a16:creationId xmlns:a16="http://schemas.microsoft.com/office/drawing/2014/main" id="{CABA9BB3-65AB-F552-A2C6-66608B618236}"/>
              </a:ext>
            </a:extLst>
          </p:cNvPr>
          <p:cNvSpPr txBox="1"/>
          <p:nvPr/>
        </p:nvSpPr>
        <p:spPr>
          <a:xfrm>
            <a:off x="10087323" y="1683130"/>
            <a:ext cx="736099" cy="369332"/>
          </a:xfrm>
          <a:prstGeom prst="rect">
            <a:avLst/>
          </a:prstGeom>
          <a:noFill/>
        </p:spPr>
        <p:txBody>
          <a:bodyPr wrap="none" rtlCol="0">
            <a:spAutoFit/>
          </a:bodyPr>
          <a:lstStyle/>
          <a:p>
            <a:r>
              <a:rPr lang="en-US" dirty="0"/>
              <a:t>OMEs</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4646574-7F73-7BF6-B745-12C39BD5052C}"/>
                  </a:ext>
                </a:extLst>
              </p:cNvPr>
              <p:cNvSpPr txBox="1"/>
              <p:nvPr/>
            </p:nvSpPr>
            <p:spPr>
              <a:xfrm>
                <a:off x="10477173" y="2236574"/>
                <a:ext cx="1333827" cy="369909"/>
              </a:xfrm>
              <a:prstGeom prst="rect">
                <a:avLst/>
              </a:prstGeom>
              <a:noFill/>
            </p:spPr>
            <p:txBody>
              <a:bodyPr wrap="none" rtlCol="0">
                <a:spAutoFit/>
              </a:bodyPr>
              <a:lstStyle/>
              <a:p>
                <a:r>
                  <a:rPr lang="en-US" dirty="0"/>
                  <a:t>for </a:t>
                </a:r>
                <a14:m>
                  <m:oMath xmlns:m="http://schemas.openxmlformats.org/officeDocument/2006/math">
                    <m:r>
                      <a:rPr lang="en-US" b="0" i="1" dirty="0" smtClean="0">
                        <a:latin typeface="Cambria Math" panose="02040503050406030204" pitchFamily="18" charset="0"/>
                        <a:ea typeface="Cambria Math" panose="02040503050406030204" pitchFamily="18" charset="0"/>
                      </a:rPr>
                      <m:t>𝑔</m:t>
                    </m:r>
                    <m:r>
                      <a:rPr lang="en-US"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𝑄</m:t>
                    </m:r>
                    <m:acc>
                      <m:accPr>
                        <m:chr m:val="̅"/>
                        <m:ctrlPr>
                          <a:rPr lang="en-US" b="0" i="1" dirty="0" smtClean="0">
                            <a:latin typeface="Cambria Math" panose="02040503050406030204" pitchFamily="18" charset="0"/>
                            <a:ea typeface="Cambria Math" panose="02040503050406030204" pitchFamily="18" charset="0"/>
                          </a:rPr>
                        </m:ctrlPr>
                      </m:accPr>
                      <m:e>
                        <m:r>
                          <a:rPr lang="en-US" b="0" i="1" dirty="0" smtClean="0">
                            <a:latin typeface="Cambria Math" panose="02040503050406030204" pitchFamily="18" charset="0"/>
                            <a:ea typeface="Cambria Math" panose="02040503050406030204" pitchFamily="18" charset="0"/>
                          </a:rPr>
                          <m:t>𝑄</m:t>
                        </m:r>
                      </m:e>
                    </m:acc>
                  </m:oMath>
                </a14:m>
                <a:endParaRPr lang="en-US" dirty="0"/>
              </a:p>
            </p:txBody>
          </p:sp>
        </mc:Choice>
        <mc:Fallback xmlns="">
          <p:sp>
            <p:nvSpPr>
              <p:cNvPr id="11" name="TextBox 10">
                <a:extLst>
                  <a:ext uri="{FF2B5EF4-FFF2-40B4-BE49-F238E27FC236}">
                    <a16:creationId xmlns:a16="http://schemas.microsoft.com/office/drawing/2014/main" id="{E4646574-7F73-7BF6-B745-12C39BD5052C}"/>
                  </a:ext>
                </a:extLst>
              </p:cNvPr>
              <p:cNvSpPr txBox="1">
                <a:spLocks noRot="1" noChangeAspect="1" noMove="1" noResize="1" noEditPoints="1" noAdjustHandles="1" noChangeArrowheads="1" noChangeShapeType="1" noTextEdit="1"/>
              </p:cNvSpPr>
              <p:nvPr/>
            </p:nvSpPr>
            <p:spPr>
              <a:xfrm>
                <a:off x="10477173" y="2236574"/>
                <a:ext cx="1333827" cy="369909"/>
              </a:xfrm>
              <a:prstGeom prst="rect">
                <a:avLst/>
              </a:prstGeom>
              <a:blipFill>
                <a:blip r:embed="rId6"/>
                <a:stretch>
                  <a:fillRect l="-4717" t="-10000" b="-26667"/>
                </a:stretch>
              </a:blipFill>
            </p:spPr>
            <p:txBody>
              <a:bodyPr/>
              <a:lstStyle/>
              <a:p>
                <a:r>
                  <a:rPr lang="en-US">
                    <a:noFill/>
                  </a:rPr>
                  <a:t> </a:t>
                </a:r>
              </a:p>
            </p:txBody>
          </p:sp>
        </mc:Fallback>
      </mc:AlternateContent>
      <p:pic>
        <p:nvPicPr>
          <p:cNvPr id="13" name="Picture 12" descr="A black symbols on a white background&#10;&#10;Description automatically generated">
            <a:extLst>
              <a:ext uri="{FF2B5EF4-FFF2-40B4-BE49-F238E27FC236}">
                <a16:creationId xmlns:a16="http://schemas.microsoft.com/office/drawing/2014/main" id="{5570C8FD-C247-F9F0-EF65-112057878BA3}"/>
              </a:ext>
            </a:extLst>
          </p:cNvPr>
          <p:cNvPicPr>
            <a:picLocks noChangeAspect="1"/>
          </p:cNvPicPr>
          <p:nvPr/>
        </p:nvPicPr>
        <p:blipFill>
          <a:blip r:embed="rId7"/>
          <a:stretch>
            <a:fillRect/>
          </a:stretch>
        </p:blipFill>
        <p:spPr>
          <a:xfrm>
            <a:off x="412324" y="3124989"/>
            <a:ext cx="2094570" cy="364273"/>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FE00CCC-1E0C-CB8F-E2DB-B4FB5DBEDA86}"/>
                  </a:ext>
                </a:extLst>
              </p:cNvPr>
              <p:cNvSpPr txBox="1"/>
              <p:nvPr/>
            </p:nvSpPr>
            <p:spPr>
              <a:xfrm>
                <a:off x="399624" y="2659563"/>
                <a:ext cx="9705862" cy="380810"/>
              </a:xfrm>
              <a:prstGeom prst="rect">
                <a:avLst/>
              </a:prstGeom>
              <a:noFill/>
            </p:spPr>
            <p:txBody>
              <a:bodyPr wrap="none" rtlCol="0">
                <a:spAutoFit/>
              </a:bodyPr>
              <a:lstStyle/>
              <a:p>
                <a:r>
                  <a:rPr lang="en-US" dirty="0"/>
                  <a:t>Substituting these in the previous formula for </a:t>
                </a:r>
                <a14:m>
                  <m:oMath xmlns:m="http://schemas.openxmlformats.org/officeDocument/2006/math">
                    <m:r>
                      <a:rPr lang="en-US" b="0" i="1" smtClean="0">
                        <a:latin typeface="Cambria Math" panose="02040503050406030204" pitchFamily="18" charset="0"/>
                      </a:rPr>
                      <m:t>𝐺</m:t>
                    </m:r>
                  </m:oMath>
                </a14:m>
                <a:r>
                  <a:rPr lang="en-US" dirty="0"/>
                  <a:t> and solving for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m:t>
                        </m:r>
                      </m:sup>
                    </m:sSup>
                  </m:oMath>
                </a14:m>
                <a:r>
                  <a:rPr lang="en-US" dirty="0"/>
                  <a:t> order by order in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𝑠</m:t>
                        </m:r>
                      </m:sub>
                    </m:sSub>
                  </m:oMath>
                </a14:m>
                <a:r>
                  <a:rPr lang="en-US" dirty="0"/>
                  <a:t> one obtains</a:t>
                </a:r>
              </a:p>
            </p:txBody>
          </p:sp>
        </mc:Choice>
        <mc:Fallback xmlns="">
          <p:sp>
            <p:nvSpPr>
              <p:cNvPr id="14" name="TextBox 13">
                <a:extLst>
                  <a:ext uri="{FF2B5EF4-FFF2-40B4-BE49-F238E27FC236}">
                    <a16:creationId xmlns:a16="http://schemas.microsoft.com/office/drawing/2014/main" id="{0FE00CCC-1E0C-CB8F-E2DB-B4FB5DBEDA86}"/>
                  </a:ext>
                </a:extLst>
              </p:cNvPr>
              <p:cNvSpPr txBox="1">
                <a:spLocks noRot="1" noChangeAspect="1" noMove="1" noResize="1" noEditPoints="1" noAdjustHandles="1" noChangeArrowheads="1" noChangeShapeType="1" noTextEdit="1"/>
              </p:cNvSpPr>
              <p:nvPr/>
            </p:nvSpPr>
            <p:spPr>
              <a:xfrm>
                <a:off x="399624" y="2659563"/>
                <a:ext cx="9705862" cy="380810"/>
              </a:xfrm>
              <a:prstGeom prst="rect">
                <a:avLst/>
              </a:prstGeom>
              <a:blipFill>
                <a:blip r:embed="rId8"/>
                <a:stretch>
                  <a:fillRect l="-523" t="-3226" b="-25806"/>
                </a:stretch>
              </a:blipFill>
            </p:spPr>
            <p:txBody>
              <a:bodyPr/>
              <a:lstStyle/>
              <a:p>
                <a:r>
                  <a:rPr lang="en-US">
                    <a:noFill/>
                  </a:rPr>
                  <a:t> </a:t>
                </a:r>
              </a:p>
            </p:txBody>
          </p:sp>
        </mc:Fallback>
      </mc:AlternateContent>
      <p:pic>
        <p:nvPicPr>
          <p:cNvPr id="16" name="Picture 15">
            <a:extLst>
              <a:ext uri="{FF2B5EF4-FFF2-40B4-BE49-F238E27FC236}">
                <a16:creationId xmlns:a16="http://schemas.microsoft.com/office/drawing/2014/main" id="{13C91B14-FF22-8AD8-D51E-06B027AEE4DB}"/>
              </a:ext>
            </a:extLst>
          </p:cNvPr>
          <p:cNvPicPr>
            <a:picLocks noChangeAspect="1"/>
          </p:cNvPicPr>
          <p:nvPr/>
        </p:nvPicPr>
        <p:blipFill>
          <a:blip r:embed="rId9"/>
          <a:stretch>
            <a:fillRect/>
          </a:stretch>
        </p:blipFill>
        <p:spPr>
          <a:xfrm>
            <a:off x="479665" y="3603303"/>
            <a:ext cx="5549481" cy="396392"/>
          </a:xfrm>
          <a:prstGeom prst="rect">
            <a:avLst/>
          </a:prstGeom>
        </p:spPr>
      </p:pic>
      <p:pic>
        <p:nvPicPr>
          <p:cNvPr id="18" name="Picture 17" descr="A group of math equations&#10;&#10;Description automatically generated">
            <a:extLst>
              <a:ext uri="{FF2B5EF4-FFF2-40B4-BE49-F238E27FC236}">
                <a16:creationId xmlns:a16="http://schemas.microsoft.com/office/drawing/2014/main" id="{EE36C99F-8AF0-1EC1-413D-1832F12C923A}"/>
              </a:ext>
            </a:extLst>
          </p:cNvPr>
          <p:cNvPicPr>
            <a:picLocks noChangeAspect="1"/>
          </p:cNvPicPr>
          <p:nvPr/>
        </p:nvPicPr>
        <p:blipFill>
          <a:blip r:embed="rId10"/>
          <a:stretch>
            <a:fillRect/>
          </a:stretch>
        </p:blipFill>
        <p:spPr>
          <a:xfrm>
            <a:off x="479460" y="4070020"/>
            <a:ext cx="5362254" cy="912506"/>
          </a:xfrm>
          <a:prstGeom prst="rect">
            <a:avLst/>
          </a:prstGeom>
        </p:spPr>
      </p:pic>
      <p:pic>
        <p:nvPicPr>
          <p:cNvPr id="20" name="Picture 19" descr="A group of math equations&#10;&#10;Description automatically generated">
            <a:extLst>
              <a:ext uri="{FF2B5EF4-FFF2-40B4-BE49-F238E27FC236}">
                <a16:creationId xmlns:a16="http://schemas.microsoft.com/office/drawing/2014/main" id="{81580763-0281-C656-DC6D-8F4612F5150F}"/>
              </a:ext>
            </a:extLst>
          </p:cNvPr>
          <p:cNvPicPr>
            <a:picLocks noChangeAspect="1"/>
          </p:cNvPicPr>
          <p:nvPr/>
        </p:nvPicPr>
        <p:blipFill>
          <a:blip r:embed="rId11"/>
          <a:stretch>
            <a:fillRect/>
          </a:stretch>
        </p:blipFill>
        <p:spPr>
          <a:xfrm>
            <a:off x="479460" y="5113183"/>
            <a:ext cx="5045784" cy="1397294"/>
          </a:xfrm>
          <a:prstGeom prst="rect">
            <a:avLst/>
          </a:prstGeom>
        </p:spPr>
      </p:pic>
      <p:pic>
        <p:nvPicPr>
          <p:cNvPr id="22" name="Picture 21" descr="A math equation with black text&#10;&#10;Description automatically generated with medium confidence">
            <a:extLst>
              <a:ext uri="{FF2B5EF4-FFF2-40B4-BE49-F238E27FC236}">
                <a16:creationId xmlns:a16="http://schemas.microsoft.com/office/drawing/2014/main" id="{0FFEC733-D624-103E-320D-D857F674B8E3}"/>
              </a:ext>
            </a:extLst>
          </p:cNvPr>
          <p:cNvPicPr>
            <a:picLocks noChangeAspect="1"/>
          </p:cNvPicPr>
          <p:nvPr/>
        </p:nvPicPr>
        <p:blipFill>
          <a:blip r:embed="rId12"/>
          <a:stretch>
            <a:fillRect/>
          </a:stretch>
        </p:blipFill>
        <p:spPr>
          <a:xfrm>
            <a:off x="7928027" y="4258681"/>
            <a:ext cx="3784513" cy="535184"/>
          </a:xfrm>
          <a:prstGeom prst="rect">
            <a:avLst/>
          </a:prstGeom>
        </p:spPr>
      </p:pic>
      <p:pic>
        <p:nvPicPr>
          <p:cNvPr id="24" name="Picture 23" descr="A mathematical equation with a number and a number&#10;&#10;Description automatically generated with medium confidence">
            <a:extLst>
              <a:ext uri="{FF2B5EF4-FFF2-40B4-BE49-F238E27FC236}">
                <a16:creationId xmlns:a16="http://schemas.microsoft.com/office/drawing/2014/main" id="{9C4969B9-549C-5EF8-3E59-3E9CAD958BD2}"/>
              </a:ext>
            </a:extLst>
          </p:cNvPr>
          <p:cNvPicPr>
            <a:picLocks noChangeAspect="1"/>
          </p:cNvPicPr>
          <p:nvPr/>
        </p:nvPicPr>
        <p:blipFill>
          <a:blip r:embed="rId13"/>
          <a:stretch>
            <a:fillRect/>
          </a:stretch>
        </p:blipFill>
        <p:spPr>
          <a:xfrm>
            <a:off x="7928027" y="4982526"/>
            <a:ext cx="2455516" cy="538800"/>
          </a:xfrm>
          <a:prstGeom prst="rect">
            <a:avLst/>
          </a:prstGeom>
        </p:spPr>
      </p:pic>
      <p:pic>
        <p:nvPicPr>
          <p:cNvPr id="26" name="Picture 25">
            <a:extLst>
              <a:ext uri="{FF2B5EF4-FFF2-40B4-BE49-F238E27FC236}">
                <a16:creationId xmlns:a16="http://schemas.microsoft.com/office/drawing/2014/main" id="{5CE0F19A-7EC3-96D9-D655-09B92D006EC6}"/>
              </a:ext>
            </a:extLst>
          </p:cNvPr>
          <p:cNvPicPr>
            <a:picLocks noChangeAspect="1"/>
          </p:cNvPicPr>
          <p:nvPr/>
        </p:nvPicPr>
        <p:blipFill>
          <a:blip r:embed="rId14"/>
          <a:stretch>
            <a:fillRect/>
          </a:stretch>
        </p:blipFill>
        <p:spPr>
          <a:xfrm>
            <a:off x="7750183" y="6278459"/>
            <a:ext cx="4140200" cy="419100"/>
          </a:xfrm>
          <a:prstGeom prst="rect">
            <a:avLst/>
          </a:prstGeom>
        </p:spPr>
      </p:pic>
      <p:sp>
        <p:nvSpPr>
          <p:cNvPr id="27" name="Left Brace 26">
            <a:extLst>
              <a:ext uri="{FF2B5EF4-FFF2-40B4-BE49-F238E27FC236}">
                <a16:creationId xmlns:a16="http://schemas.microsoft.com/office/drawing/2014/main" id="{5887238B-8C07-CD29-6605-F08F42A86AFC}"/>
              </a:ext>
            </a:extLst>
          </p:cNvPr>
          <p:cNvSpPr/>
          <p:nvPr/>
        </p:nvSpPr>
        <p:spPr>
          <a:xfrm>
            <a:off x="7750183" y="4258681"/>
            <a:ext cx="271474" cy="1262645"/>
          </a:xfrm>
          <a:prstGeom prst="leftBrace">
            <a:avLst/>
          </a:prstGeom>
          <a:ln w="127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8" name="TextBox 27">
            <a:extLst>
              <a:ext uri="{FF2B5EF4-FFF2-40B4-BE49-F238E27FC236}">
                <a16:creationId xmlns:a16="http://schemas.microsoft.com/office/drawing/2014/main" id="{EB783FCB-F095-E10B-6511-7901C1863288}"/>
              </a:ext>
            </a:extLst>
          </p:cNvPr>
          <p:cNvSpPr txBox="1"/>
          <p:nvPr/>
        </p:nvSpPr>
        <p:spPr>
          <a:xfrm>
            <a:off x="8527944" y="3745847"/>
            <a:ext cx="2458622" cy="369332"/>
          </a:xfrm>
          <a:prstGeom prst="rect">
            <a:avLst/>
          </a:prstGeom>
          <a:noFill/>
        </p:spPr>
        <p:txBody>
          <a:bodyPr wrap="none" rtlCol="0">
            <a:spAutoFit/>
          </a:bodyPr>
          <a:lstStyle/>
          <a:p>
            <a:r>
              <a:rPr lang="en-US" dirty="0"/>
              <a:t>Two forms for the OMEs</a:t>
            </a:r>
          </a:p>
        </p:txBody>
      </p:sp>
      <p:sp>
        <p:nvSpPr>
          <p:cNvPr id="31" name="TextBox 30">
            <a:extLst>
              <a:ext uri="{FF2B5EF4-FFF2-40B4-BE49-F238E27FC236}">
                <a16:creationId xmlns:a16="http://schemas.microsoft.com/office/drawing/2014/main" id="{82129CAF-5ACD-AA10-5F09-BAA18EE99899}"/>
              </a:ext>
            </a:extLst>
          </p:cNvPr>
          <p:cNvSpPr txBox="1"/>
          <p:nvPr/>
        </p:nvSpPr>
        <p:spPr>
          <a:xfrm>
            <a:off x="7750183" y="5909127"/>
            <a:ext cx="4173900" cy="369332"/>
          </a:xfrm>
          <a:prstGeom prst="rect">
            <a:avLst/>
          </a:prstGeom>
          <a:noFill/>
        </p:spPr>
        <p:txBody>
          <a:bodyPr wrap="none" rtlCol="0">
            <a:spAutoFit/>
          </a:bodyPr>
          <a:lstStyle/>
          <a:p>
            <a:r>
              <a:rPr lang="en-US" dirty="0"/>
              <a:t>*Our convention for the splitting functions</a:t>
            </a:r>
          </a:p>
        </p:txBody>
      </p:sp>
      <p:sp>
        <p:nvSpPr>
          <p:cNvPr id="2" name="TextBox 1">
            <a:extLst>
              <a:ext uri="{FF2B5EF4-FFF2-40B4-BE49-F238E27FC236}">
                <a16:creationId xmlns:a16="http://schemas.microsoft.com/office/drawing/2014/main" id="{7037FA86-7C9F-4B3A-2CCC-2BBCAB49EA60}"/>
              </a:ext>
            </a:extLst>
          </p:cNvPr>
          <p:cNvSpPr txBox="1"/>
          <p:nvPr/>
        </p:nvSpPr>
        <p:spPr>
          <a:xfrm>
            <a:off x="479460" y="6347584"/>
            <a:ext cx="401072" cy="369332"/>
          </a:xfrm>
          <a:prstGeom prst="rect">
            <a:avLst/>
          </a:prstGeom>
          <a:noFill/>
        </p:spPr>
        <p:txBody>
          <a:bodyPr wrap="none" rtlCol="0">
            <a:spAutoFit/>
          </a:bodyPr>
          <a:lstStyle/>
          <a:p>
            <a:r>
              <a:rPr lang="en-US" dirty="0"/>
              <a:t>….</a:t>
            </a:r>
          </a:p>
        </p:txBody>
      </p:sp>
      <p:sp>
        <p:nvSpPr>
          <p:cNvPr id="3" name="TextBox 2">
            <a:extLst>
              <a:ext uri="{FF2B5EF4-FFF2-40B4-BE49-F238E27FC236}">
                <a16:creationId xmlns:a16="http://schemas.microsoft.com/office/drawing/2014/main" id="{FD276C48-2E3C-BA7B-484F-92DF73AF0904}"/>
              </a:ext>
            </a:extLst>
          </p:cNvPr>
          <p:cNvSpPr txBox="1"/>
          <p:nvPr/>
        </p:nvSpPr>
        <p:spPr>
          <a:xfrm>
            <a:off x="10383543" y="2164938"/>
            <a:ext cx="369869" cy="369332"/>
          </a:xfrm>
          <a:prstGeom prst="rect">
            <a:avLst/>
          </a:prstGeom>
          <a:noFill/>
        </p:spPr>
        <p:txBody>
          <a:bodyPr wrap="square" rtlCol="0">
            <a:spAutoFit/>
          </a:bodyPr>
          <a:lstStyle/>
          <a:p>
            <a:r>
              <a:rPr lang="en-US" dirty="0"/>
              <a:t>*</a:t>
            </a:r>
          </a:p>
        </p:txBody>
      </p:sp>
    </p:spTree>
    <p:extLst>
      <p:ext uri="{BB962C8B-B14F-4D97-AF65-F5344CB8AC3E}">
        <p14:creationId xmlns:p14="http://schemas.microsoft.com/office/powerpoint/2010/main" val="3356529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A4432D10-A44B-790C-2CBA-81F1DA14EF04}"/>
                  </a:ext>
                </a:extLst>
              </p:cNvPr>
              <p:cNvSpPr txBox="1"/>
              <p:nvPr/>
            </p:nvSpPr>
            <p:spPr>
              <a:xfrm>
                <a:off x="374497" y="399156"/>
                <a:ext cx="10429338" cy="5016758"/>
              </a:xfrm>
              <a:prstGeom prst="rect">
                <a:avLst/>
              </a:prstGeom>
              <a:noFill/>
            </p:spPr>
            <p:txBody>
              <a:bodyPr wrap="square" rtlCol="0">
                <a:spAutoFit/>
              </a:bodyPr>
              <a:lstStyle/>
              <a:p>
                <a:r>
                  <a:rPr lang="en-US" sz="3200" dirty="0"/>
                  <a:t>This GM theory framework is applied to physical processes of interest: </a:t>
                </a:r>
              </a:p>
              <a:p>
                <a:endParaRPr lang="en-US" sz="3200" dirty="0"/>
              </a:p>
              <a:p>
                <a:pPr marL="342900" indent="-342900">
                  <a:buAutoNum type="arabicPeriod"/>
                </a:pPr>
                <a:r>
                  <a:rPr lang="en-US" sz="3200" dirty="0"/>
                  <a:t>pp</a:t>
                </a:r>
                <a:r>
                  <a:rPr lang="en-US" sz="3200" dirty="0">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b="1" i="1" smtClean="0">
                        <a:latin typeface="Cambria Math" panose="02040503050406030204" pitchFamily="18" charset="0"/>
                        <a:ea typeface="Cambria Math" panose="02040503050406030204" pitchFamily="18" charset="0"/>
                      </a:rPr>
                      <m:t>→</m:t>
                    </m:r>
                  </m:oMath>
                </a14:m>
                <a:r>
                  <a:rPr lang="en-US" sz="3200" b="0" i="0" dirty="0">
                    <a:effectLst/>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i="1" dirty="0" smtClean="0">
                        <a:latin typeface="Cambria Math" panose="02040503050406030204" pitchFamily="18" charset="0"/>
                      </a:rPr>
                      <m:t>𝑍</m:t>
                    </m:r>
                    <m:r>
                      <a:rPr lang="en-US" sz="3200" i="1" dirty="0" smtClean="0">
                        <a:latin typeface="Cambria Math" panose="02040503050406030204" pitchFamily="18" charset="0"/>
                      </a:rPr>
                      <m:t> +</m:t>
                    </m:r>
                    <m:r>
                      <a:rPr lang="en-US" sz="3200" b="0" i="1" dirty="0" smtClean="0">
                        <a:latin typeface="Cambria Math" panose="02040503050406030204" pitchFamily="18" charset="0"/>
                      </a:rPr>
                      <m:t>𝑄</m:t>
                    </m:r>
                    <m:r>
                      <a:rPr lang="en-US" sz="3200" i="1" dirty="0" smtClean="0">
                        <a:latin typeface="Cambria Math" panose="02040503050406030204" pitchFamily="18" charset="0"/>
                      </a:rPr>
                      <m:t> + </m:t>
                    </m:r>
                    <m:r>
                      <a:rPr lang="en-US" sz="3200" i="1" dirty="0" smtClean="0">
                        <a:latin typeface="Cambria Math" panose="02040503050406030204" pitchFamily="18" charset="0"/>
                      </a:rPr>
                      <m:t>𝑋</m:t>
                    </m:r>
                    <m:r>
                      <a:rPr lang="en-US" sz="3200" b="0" i="0" dirty="0" smtClean="0">
                        <a:latin typeface="Cambria Math" panose="02040503050406030204" pitchFamily="18" charset="0"/>
                      </a:rPr>
                      <m:t>;</m:t>
                    </m:r>
                    <m:r>
                      <a:rPr lang="en-US" sz="3200" b="0" i="1" dirty="0" smtClean="0">
                        <a:latin typeface="Cambria Math" panose="02040503050406030204" pitchFamily="18" charset="0"/>
                      </a:rPr>
                      <m:t> (</m:t>
                    </m:r>
                    <m:r>
                      <a:rPr lang="en-US" sz="3200" i="1" dirty="0" smtClean="0">
                        <a:latin typeface="Cambria Math" panose="02040503050406030204" pitchFamily="18" charset="0"/>
                      </a:rPr>
                      <m:t>𝑄</m:t>
                    </m:r>
                    <m:r>
                      <a:rPr lang="en-US" sz="3200" i="1" dirty="0" smtClean="0">
                        <a:latin typeface="Cambria Math" panose="02040503050406030204" pitchFamily="18" charset="0"/>
                      </a:rPr>
                      <m:t>=</m:t>
                    </m:r>
                    <m:r>
                      <a:rPr lang="en-US" sz="3200" i="1" dirty="0" smtClean="0">
                        <a:latin typeface="Cambria Math" panose="02040503050406030204" pitchFamily="18" charset="0"/>
                      </a:rPr>
                      <m:t>𝑏</m:t>
                    </m:r>
                  </m:oMath>
                </a14:m>
                <a:r>
                  <a:rPr lang="en-US" sz="3200" dirty="0"/>
                  <a:t>-quark) @NLO; M.G., Nadolsky, Reina, </a:t>
                </a:r>
                <a:r>
                  <a:rPr lang="en-US" sz="3200" dirty="0" err="1"/>
                  <a:t>Wackeroth</a:t>
                </a:r>
                <a:r>
                  <a:rPr lang="en-US" sz="3200" dirty="0"/>
                  <a:t>, Xie; </a:t>
                </a:r>
                <a:r>
                  <a:rPr lang="en-US" sz="3200" b="1" dirty="0"/>
                  <a:t>PRD2024</a:t>
                </a:r>
                <a:r>
                  <a:rPr lang="en-US" sz="3200" dirty="0"/>
                  <a:t>, 2410.03876</a:t>
                </a:r>
              </a:p>
              <a:p>
                <a:pPr marL="342900" indent="-342900">
                  <a:buAutoNum type="arabicPeriod"/>
                </a:pPr>
                <a:endParaRPr lang="en-US" sz="3200" dirty="0"/>
              </a:p>
              <a:p>
                <a:pPr marL="342900" indent="-342900">
                  <a:buAutoNum type="arabicPeriod"/>
                </a:pPr>
                <a:r>
                  <a:rPr lang="en-US" sz="3200" dirty="0"/>
                  <a:t>pp</a:t>
                </a:r>
                <a:r>
                  <a:rPr lang="en-US" sz="3200" b="1" dirty="0">
                    <a:ea typeface="Cambria Math" panose="02040503050406030204" pitchFamily="18" charset="0"/>
                  </a:rPr>
                  <a:t> </a:t>
                </a:r>
                <a14:m>
                  <m:oMath xmlns:m="http://schemas.openxmlformats.org/officeDocument/2006/math">
                    <m:r>
                      <a:rPr lang="en-US" sz="3200" b="1" i="1" smtClean="0">
                        <a:latin typeface="Cambria Math" panose="02040503050406030204" pitchFamily="18" charset="0"/>
                        <a:ea typeface="Cambria Math" panose="02040503050406030204" pitchFamily="18" charset="0"/>
                      </a:rPr>
                      <m:t>→</m:t>
                    </m:r>
                  </m:oMath>
                </a14:m>
                <a:r>
                  <a:rPr lang="en-US" sz="3200" b="0" i="0" dirty="0">
                    <a:effectLst/>
                    <a:highlight>
                      <a:srgbClr val="FFFFFF"/>
                    </a:highlight>
                    <a:latin typeface="Calibri" panose="020F0502020204030204" pitchFamily="34" charset="0"/>
                    <a:cs typeface="Calibri" panose="020F0502020204030204" pitchFamily="34" charset="0"/>
                  </a:rPr>
                  <a:t> </a:t>
                </a:r>
                <a14:m>
                  <m:oMath xmlns:m="http://schemas.openxmlformats.org/officeDocument/2006/math">
                    <m:r>
                      <a:rPr lang="en-US" sz="3200" i="1" dirty="0" smtClean="0">
                        <a:latin typeface="Cambria Math" panose="02040503050406030204" pitchFamily="18" charset="0"/>
                      </a:rPr>
                      <m:t>𝐻</m:t>
                    </m:r>
                    <m:r>
                      <a:rPr lang="en-US" sz="3200" i="1" dirty="0" smtClean="0">
                        <a:latin typeface="Cambria Math" panose="02040503050406030204" pitchFamily="18" charset="0"/>
                      </a:rPr>
                      <m:t>+</m:t>
                    </m:r>
                    <m:r>
                      <a:rPr lang="en-US" sz="3200" i="1" dirty="0" smtClean="0">
                        <a:latin typeface="Cambria Math" panose="02040503050406030204" pitchFamily="18" charset="0"/>
                      </a:rPr>
                      <m:t>𝑋</m:t>
                    </m:r>
                    <m:r>
                      <a:rPr lang="en-US" sz="3200" dirty="0">
                        <a:latin typeface="Cambria Math" panose="02040503050406030204" pitchFamily="18" charset="0"/>
                      </a:rPr>
                      <m:t>, @</m:t>
                    </m:r>
                    <m:r>
                      <m:rPr>
                        <m:sty m:val="p"/>
                      </m:rPr>
                      <a:rPr lang="en-US" sz="3200" dirty="0">
                        <a:latin typeface="Cambria Math" panose="02040503050406030204" pitchFamily="18" charset="0"/>
                      </a:rPr>
                      <m:t>NNLO</m:t>
                    </m:r>
                    <m:r>
                      <a:rPr lang="en-US" sz="3200" dirty="0">
                        <a:latin typeface="Cambria Math" panose="02040503050406030204" pitchFamily="18" charset="0"/>
                      </a:rPr>
                      <m:t>;</m:t>
                    </m:r>
                  </m:oMath>
                </a14:m>
                <a:r>
                  <a:rPr lang="en-US" sz="3200" dirty="0"/>
                  <a:t> Biello, Gauld, MG, Nadolsky, Sankar, Wiesemann, Xie, </a:t>
                </a:r>
                <a:r>
                  <a:rPr lang="en-US" sz="3200" dirty="0" err="1"/>
                  <a:t>Zanderighi</a:t>
                </a:r>
                <a:r>
                  <a:rPr lang="en-US" sz="3200" dirty="0"/>
                  <a:t> (In progress)</a:t>
                </a:r>
              </a:p>
              <a:p>
                <a:pPr marL="342900" indent="-342900">
                  <a:buAutoNum type="arabicPeriod"/>
                </a:pPr>
                <a:endParaRPr lang="en-US" sz="3200" dirty="0"/>
              </a:p>
              <a:p>
                <a:pPr marL="342900" indent="-342900">
                  <a:buAutoNum type="arabicPeriod"/>
                </a:pPr>
                <a:r>
                  <a:rPr lang="en-US" sz="3200" dirty="0"/>
                  <a:t>DIS @N3LO in QCD MG, Nadolsky, Xie, (In preparation)</a:t>
                </a:r>
              </a:p>
            </p:txBody>
          </p:sp>
        </mc:Choice>
        <mc:Fallback>
          <p:sp>
            <p:nvSpPr>
              <p:cNvPr id="4" name="TextBox 3">
                <a:extLst>
                  <a:ext uri="{FF2B5EF4-FFF2-40B4-BE49-F238E27FC236}">
                    <a16:creationId xmlns:a16="http://schemas.microsoft.com/office/drawing/2014/main" id="{A4432D10-A44B-790C-2CBA-81F1DA14EF04}"/>
                  </a:ext>
                </a:extLst>
              </p:cNvPr>
              <p:cNvSpPr txBox="1">
                <a:spLocks noRot="1" noChangeAspect="1" noMove="1" noResize="1" noEditPoints="1" noAdjustHandles="1" noChangeArrowheads="1" noChangeShapeType="1" noTextEdit="1"/>
              </p:cNvSpPr>
              <p:nvPr/>
            </p:nvSpPr>
            <p:spPr>
              <a:xfrm>
                <a:off x="374497" y="399156"/>
                <a:ext cx="10429338" cy="5016758"/>
              </a:xfrm>
              <a:prstGeom prst="rect">
                <a:avLst/>
              </a:prstGeom>
              <a:blipFill>
                <a:blip r:embed="rId2"/>
                <a:stretch>
                  <a:fillRect l="-1582" t="-1515" r="-852" b="-3283"/>
                </a:stretch>
              </a:blipFill>
            </p:spPr>
            <p:txBody>
              <a:bodyPr/>
              <a:lstStyle/>
              <a:p>
                <a:r>
                  <a:rPr lang="en-US">
                    <a:noFill/>
                  </a:rPr>
                  <a:t> </a:t>
                </a:r>
              </a:p>
            </p:txBody>
          </p:sp>
        </mc:Fallback>
      </mc:AlternateContent>
    </p:spTree>
    <p:extLst>
      <p:ext uri="{BB962C8B-B14F-4D97-AF65-F5344CB8AC3E}">
        <p14:creationId xmlns:p14="http://schemas.microsoft.com/office/powerpoint/2010/main" val="451070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diagram of a diagram of a diagram&#10;&#10;Description automatically generated with medium confidence">
            <a:extLst>
              <a:ext uri="{FF2B5EF4-FFF2-40B4-BE49-F238E27FC236}">
                <a16:creationId xmlns:a16="http://schemas.microsoft.com/office/drawing/2014/main" id="{1424AAC7-72E8-F175-4B0F-DB662A13DB6A}"/>
              </a:ext>
            </a:extLst>
          </p:cNvPr>
          <p:cNvPicPr>
            <a:picLocks noChangeAspect="1"/>
          </p:cNvPicPr>
          <p:nvPr/>
        </p:nvPicPr>
        <p:blipFill>
          <a:blip r:embed="rId2"/>
          <a:stretch>
            <a:fillRect/>
          </a:stretch>
        </p:blipFill>
        <p:spPr>
          <a:xfrm>
            <a:off x="561284" y="956856"/>
            <a:ext cx="5312741" cy="167870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0C5F891-DEB7-16F4-1CDB-B898FF3FE394}"/>
                  </a:ext>
                </a:extLst>
              </p:cNvPr>
              <p:cNvSpPr txBox="1"/>
              <p:nvPr/>
            </p:nvSpPr>
            <p:spPr>
              <a:xfrm>
                <a:off x="8475337" y="875013"/>
                <a:ext cx="3491020" cy="369332"/>
              </a:xfrm>
              <a:prstGeom prst="rect">
                <a:avLst/>
              </a:prstGeom>
              <a:noFill/>
            </p:spPr>
            <p:txBody>
              <a:bodyPr wrap="none" rtlCol="0">
                <a:spAutoFit/>
              </a:bodyPr>
              <a:lstStyle/>
              <a:p>
                <a:r>
                  <a:rPr lang="en-US" dirty="0"/>
                  <a:t>(for </a:t>
                </a:r>
                <a14:m>
                  <m:oMath xmlns:m="http://schemas.openxmlformats.org/officeDocument/2006/math">
                    <m:r>
                      <a:rPr lang="en-US" b="0" i="1" smtClean="0">
                        <a:latin typeface="Cambria Math" panose="02040503050406030204" pitchFamily="18" charset="0"/>
                        <a:ea typeface="Cambria Math" panose="02040503050406030204" pitchFamily="18" charset="0"/>
                      </a:rPr>
                      <m:t>𝑝𝑝</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𝑍</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𝑄</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𝑋</m:t>
                    </m:r>
                  </m:oMath>
                </a14:m>
                <a:r>
                  <a:rPr lang="en-US" dirty="0"/>
                  <a:t> this is </a:t>
                </a:r>
                <a14:m>
                  <m:oMath xmlns:m="http://schemas.openxmlformats.org/officeDocument/2006/math">
                    <m:r>
                      <a:rPr lang="en-US" i="1">
                        <a:latin typeface="Cambria Math" panose="02040503050406030204" pitchFamily="18" charset="0"/>
                      </a:rPr>
                      <m:t>𝑂</m:t>
                    </m:r>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𝑠</m:t>
                        </m:r>
                      </m:sub>
                      <m:sup>
                        <m:r>
                          <a:rPr lang="en-US" i="1">
                            <a:latin typeface="Cambria Math" panose="02040503050406030204" pitchFamily="18" charset="0"/>
                          </a:rPr>
                          <m:t>2</m:t>
                        </m:r>
                      </m:sup>
                    </m:sSubSup>
                    <m:r>
                      <a:rPr lang="en-US" i="1">
                        <a:latin typeface="Cambria Math" panose="02040503050406030204" pitchFamily="18" charset="0"/>
                      </a:rPr>
                      <m:t>)</m:t>
                    </m:r>
                  </m:oMath>
                </a14:m>
                <a:r>
                  <a:rPr lang="en-US" dirty="0"/>
                  <a:t>)</a:t>
                </a:r>
              </a:p>
            </p:txBody>
          </p:sp>
        </mc:Choice>
        <mc:Fallback xmlns="">
          <p:sp>
            <p:nvSpPr>
              <p:cNvPr id="7" name="TextBox 6">
                <a:extLst>
                  <a:ext uri="{FF2B5EF4-FFF2-40B4-BE49-F238E27FC236}">
                    <a16:creationId xmlns:a16="http://schemas.microsoft.com/office/drawing/2014/main" id="{40C5F891-DEB7-16F4-1CDB-B898FF3FE394}"/>
                  </a:ext>
                </a:extLst>
              </p:cNvPr>
              <p:cNvSpPr txBox="1">
                <a:spLocks noRot="1" noChangeAspect="1" noMove="1" noResize="1" noEditPoints="1" noAdjustHandles="1" noChangeArrowheads="1" noChangeShapeType="1" noTextEdit="1"/>
              </p:cNvSpPr>
              <p:nvPr/>
            </p:nvSpPr>
            <p:spPr>
              <a:xfrm>
                <a:off x="8475337" y="875013"/>
                <a:ext cx="3491020" cy="369332"/>
              </a:xfrm>
              <a:prstGeom prst="rect">
                <a:avLst/>
              </a:prstGeom>
              <a:blipFill>
                <a:blip r:embed="rId3"/>
                <a:stretch>
                  <a:fillRect l="-1449" t="-10345" r="-362" b="-27586"/>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ECC8A9BC-F9A6-C454-D7F4-F785ABB41B10}"/>
              </a:ext>
            </a:extLst>
          </p:cNvPr>
          <p:cNvSpPr txBox="1"/>
          <p:nvPr/>
        </p:nvSpPr>
        <p:spPr>
          <a:xfrm>
            <a:off x="870892" y="2571024"/>
            <a:ext cx="920445" cy="369332"/>
          </a:xfrm>
          <a:prstGeom prst="rect">
            <a:avLst/>
          </a:prstGeom>
          <a:noFill/>
        </p:spPr>
        <p:txBody>
          <a:bodyPr wrap="none" rtlCol="0">
            <a:spAutoFit/>
          </a:bodyPr>
          <a:lstStyle/>
          <a:p>
            <a:r>
              <a:rPr lang="en-US" dirty="0"/>
              <a:t>FC term</a:t>
            </a:r>
          </a:p>
        </p:txBody>
      </p:sp>
      <p:cxnSp>
        <p:nvCxnSpPr>
          <p:cNvPr id="35" name="Straight Arrow Connector 34">
            <a:extLst>
              <a:ext uri="{FF2B5EF4-FFF2-40B4-BE49-F238E27FC236}">
                <a16:creationId xmlns:a16="http://schemas.microsoft.com/office/drawing/2014/main" id="{8FEFB180-03B1-0B5B-73DC-AA41EDB39221}"/>
              </a:ext>
            </a:extLst>
          </p:cNvPr>
          <p:cNvCxnSpPr>
            <a:cxnSpLocks/>
          </p:cNvCxnSpPr>
          <p:nvPr/>
        </p:nvCxnSpPr>
        <p:spPr>
          <a:xfrm>
            <a:off x="1791337" y="2462554"/>
            <a:ext cx="191575" cy="589847"/>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7" name="TextBox 36">
            <a:extLst>
              <a:ext uri="{FF2B5EF4-FFF2-40B4-BE49-F238E27FC236}">
                <a16:creationId xmlns:a16="http://schemas.microsoft.com/office/drawing/2014/main" id="{3C92FD3B-F049-63A6-1EC1-16DC38FCE57E}"/>
              </a:ext>
            </a:extLst>
          </p:cNvPr>
          <p:cNvSpPr txBox="1"/>
          <p:nvPr/>
        </p:nvSpPr>
        <p:spPr>
          <a:xfrm>
            <a:off x="4462669" y="2513475"/>
            <a:ext cx="909929" cy="369332"/>
          </a:xfrm>
          <a:prstGeom prst="rect">
            <a:avLst/>
          </a:prstGeom>
          <a:noFill/>
        </p:spPr>
        <p:txBody>
          <a:bodyPr wrap="none" rtlCol="0">
            <a:spAutoFit/>
          </a:bodyPr>
          <a:lstStyle/>
          <a:p>
            <a:r>
              <a:rPr lang="en-US" dirty="0"/>
              <a:t>FE term</a:t>
            </a:r>
          </a:p>
        </p:txBody>
      </p:sp>
      <p:cxnSp>
        <p:nvCxnSpPr>
          <p:cNvPr id="40" name="Straight Arrow Connector 39">
            <a:extLst>
              <a:ext uri="{FF2B5EF4-FFF2-40B4-BE49-F238E27FC236}">
                <a16:creationId xmlns:a16="http://schemas.microsoft.com/office/drawing/2014/main" id="{9E5D53C3-4DBE-8960-0F49-0BF63D28AD9C}"/>
              </a:ext>
            </a:extLst>
          </p:cNvPr>
          <p:cNvCxnSpPr>
            <a:cxnSpLocks/>
          </p:cNvCxnSpPr>
          <p:nvPr/>
        </p:nvCxnSpPr>
        <p:spPr>
          <a:xfrm>
            <a:off x="5486400" y="1844596"/>
            <a:ext cx="678248" cy="107494"/>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1" name="Oval 10">
            <a:extLst>
              <a:ext uri="{FF2B5EF4-FFF2-40B4-BE49-F238E27FC236}">
                <a16:creationId xmlns:a16="http://schemas.microsoft.com/office/drawing/2014/main" id="{7729E06A-B48F-05DA-724B-469BD2A5AA91}"/>
              </a:ext>
            </a:extLst>
          </p:cNvPr>
          <p:cNvSpPr/>
          <p:nvPr/>
        </p:nvSpPr>
        <p:spPr>
          <a:xfrm>
            <a:off x="2544417" y="1087897"/>
            <a:ext cx="1013792" cy="756699"/>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58EF7C46-5246-57AA-66BC-2D0239098DE0}"/>
              </a:ext>
            </a:extLst>
          </p:cNvPr>
          <p:cNvPicPr>
            <a:picLocks noChangeAspect="1"/>
          </p:cNvPicPr>
          <p:nvPr/>
        </p:nvPicPr>
        <p:blipFill>
          <a:blip r:embed="rId4"/>
          <a:stretch>
            <a:fillRect/>
          </a:stretch>
        </p:blipFill>
        <p:spPr>
          <a:xfrm>
            <a:off x="476725" y="3044743"/>
            <a:ext cx="6613049" cy="434480"/>
          </a:xfrm>
          <a:prstGeom prst="rect">
            <a:avLst/>
          </a:prstGeom>
        </p:spPr>
      </p:pic>
      <p:pic>
        <p:nvPicPr>
          <p:cNvPr id="14" name="Picture 13" descr="A black math equation&#10;&#10;Description automatically generated with medium confidence">
            <a:extLst>
              <a:ext uri="{FF2B5EF4-FFF2-40B4-BE49-F238E27FC236}">
                <a16:creationId xmlns:a16="http://schemas.microsoft.com/office/drawing/2014/main" id="{85E6538D-49BD-E26C-2586-3BC98845280F}"/>
              </a:ext>
            </a:extLst>
          </p:cNvPr>
          <p:cNvPicPr>
            <a:picLocks noChangeAspect="1"/>
          </p:cNvPicPr>
          <p:nvPr/>
        </p:nvPicPr>
        <p:blipFill>
          <a:blip r:embed="rId5"/>
          <a:stretch>
            <a:fillRect/>
          </a:stretch>
        </p:blipFill>
        <p:spPr>
          <a:xfrm>
            <a:off x="6164648" y="1796206"/>
            <a:ext cx="3050514" cy="566309"/>
          </a:xfrm>
          <a:prstGeom prst="rect">
            <a:avLst/>
          </a:prstGeom>
        </p:spPr>
      </p:pic>
      <p:pic>
        <p:nvPicPr>
          <p:cNvPr id="28" name="Picture 27" descr="A black text with a triangle and a triangle&#10;&#10;Description automatically generated">
            <a:extLst>
              <a:ext uri="{FF2B5EF4-FFF2-40B4-BE49-F238E27FC236}">
                <a16:creationId xmlns:a16="http://schemas.microsoft.com/office/drawing/2014/main" id="{6D03E368-1663-C64B-CF8E-1928BCF50597}"/>
              </a:ext>
            </a:extLst>
          </p:cNvPr>
          <p:cNvPicPr>
            <a:picLocks noChangeAspect="1"/>
          </p:cNvPicPr>
          <p:nvPr/>
        </p:nvPicPr>
        <p:blipFill>
          <a:blip r:embed="rId6"/>
          <a:stretch>
            <a:fillRect/>
          </a:stretch>
        </p:blipFill>
        <p:spPr>
          <a:xfrm>
            <a:off x="7781959" y="4008026"/>
            <a:ext cx="3375774" cy="609320"/>
          </a:xfrm>
          <a:prstGeom prst="rect">
            <a:avLst/>
          </a:prstGeom>
        </p:spPr>
      </p:pic>
      <p:sp>
        <p:nvSpPr>
          <p:cNvPr id="30" name="TextBox 29">
            <a:extLst>
              <a:ext uri="{FF2B5EF4-FFF2-40B4-BE49-F238E27FC236}">
                <a16:creationId xmlns:a16="http://schemas.microsoft.com/office/drawing/2014/main" id="{8DAD1E7A-70F2-9E19-C24B-06428E160C43}"/>
              </a:ext>
            </a:extLst>
          </p:cNvPr>
          <p:cNvSpPr txBox="1"/>
          <p:nvPr/>
        </p:nvSpPr>
        <p:spPr>
          <a:xfrm>
            <a:off x="9218208" y="3672837"/>
            <a:ext cx="1267335" cy="369332"/>
          </a:xfrm>
          <a:prstGeom prst="rect">
            <a:avLst/>
          </a:prstGeom>
          <a:noFill/>
        </p:spPr>
        <p:txBody>
          <a:bodyPr wrap="none" rtlCol="0">
            <a:spAutoFit/>
          </a:bodyPr>
          <a:lstStyle/>
          <a:p>
            <a:r>
              <a:rPr lang="en-US" dirty="0"/>
              <a:t>Subtraction</a:t>
            </a:r>
          </a:p>
        </p:txBody>
      </p:sp>
      <p:grpSp>
        <p:nvGrpSpPr>
          <p:cNvPr id="49" name="Group 48">
            <a:extLst>
              <a:ext uri="{FF2B5EF4-FFF2-40B4-BE49-F238E27FC236}">
                <a16:creationId xmlns:a16="http://schemas.microsoft.com/office/drawing/2014/main" id="{5EE93159-B04E-845E-A5D0-F52F51D7B168}"/>
              </a:ext>
            </a:extLst>
          </p:cNvPr>
          <p:cNvGrpSpPr/>
          <p:nvPr/>
        </p:nvGrpSpPr>
        <p:grpSpPr>
          <a:xfrm>
            <a:off x="419869" y="3982567"/>
            <a:ext cx="4931144" cy="677311"/>
            <a:chOff x="419869" y="3951745"/>
            <a:chExt cx="4931144" cy="677311"/>
          </a:xfrm>
        </p:grpSpPr>
        <p:pic>
          <p:nvPicPr>
            <p:cNvPr id="18" name="Picture 17" descr="A math equation with black text&#10;&#10;Description automatically generated">
              <a:extLst>
                <a:ext uri="{FF2B5EF4-FFF2-40B4-BE49-F238E27FC236}">
                  <a16:creationId xmlns:a16="http://schemas.microsoft.com/office/drawing/2014/main" id="{322A8856-85A7-C15B-B191-E53C3CC1F12B}"/>
                </a:ext>
              </a:extLst>
            </p:cNvPr>
            <p:cNvPicPr>
              <a:picLocks noChangeAspect="1"/>
            </p:cNvPicPr>
            <p:nvPr/>
          </p:nvPicPr>
          <p:blipFill>
            <a:blip r:embed="rId7"/>
            <a:stretch>
              <a:fillRect/>
            </a:stretch>
          </p:blipFill>
          <p:spPr>
            <a:xfrm>
              <a:off x="419869" y="3951745"/>
              <a:ext cx="4877949" cy="677311"/>
            </a:xfrm>
            <a:prstGeom prst="rect">
              <a:avLst/>
            </a:prstGeom>
          </p:spPr>
        </p:pic>
        <p:pic>
          <p:nvPicPr>
            <p:cNvPr id="22" name="Picture 21" descr="A white background with black dots&#10;&#10;Description automatically generated">
              <a:extLst>
                <a:ext uri="{FF2B5EF4-FFF2-40B4-BE49-F238E27FC236}">
                  <a16:creationId xmlns:a16="http://schemas.microsoft.com/office/drawing/2014/main" id="{08EE31BA-ACE1-F7EC-99A9-343CC40D3848}"/>
                </a:ext>
              </a:extLst>
            </p:cNvPr>
            <p:cNvPicPr>
              <a:picLocks noChangeAspect="1"/>
            </p:cNvPicPr>
            <p:nvPr/>
          </p:nvPicPr>
          <p:blipFill>
            <a:blip r:embed="rId8"/>
            <a:stretch>
              <a:fillRect/>
            </a:stretch>
          </p:blipFill>
          <p:spPr>
            <a:xfrm>
              <a:off x="4001248" y="4143183"/>
              <a:ext cx="1349765" cy="337416"/>
            </a:xfrm>
            <a:prstGeom prst="rect">
              <a:avLst/>
            </a:prstGeom>
          </p:spPr>
        </p:pic>
        <p:pic>
          <p:nvPicPr>
            <p:cNvPr id="32" name="Picture 31" descr="A group of black symbols&#10;&#10;Description automatically generated">
              <a:extLst>
                <a:ext uri="{FF2B5EF4-FFF2-40B4-BE49-F238E27FC236}">
                  <a16:creationId xmlns:a16="http://schemas.microsoft.com/office/drawing/2014/main" id="{ADEF7ACD-7D2A-1F45-2F54-360B6C3536C8}"/>
                </a:ext>
              </a:extLst>
            </p:cNvPr>
            <p:cNvPicPr>
              <a:picLocks noChangeAspect="1"/>
            </p:cNvPicPr>
            <p:nvPr/>
          </p:nvPicPr>
          <p:blipFill>
            <a:blip r:embed="rId9"/>
            <a:stretch>
              <a:fillRect/>
            </a:stretch>
          </p:blipFill>
          <p:spPr>
            <a:xfrm>
              <a:off x="3234992" y="4055519"/>
              <a:ext cx="850273" cy="412990"/>
            </a:xfrm>
            <a:prstGeom prst="rect">
              <a:avLst/>
            </a:prstGeom>
          </p:spPr>
        </p:pic>
      </p:grpSp>
      <p:pic>
        <p:nvPicPr>
          <p:cNvPr id="36" name="Picture 35" descr="A black text with a smiley face&#10;&#10;Description automatically generated">
            <a:extLst>
              <a:ext uri="{FF2B5EF4-FFF2-40B4-BE49-F238E27FC236}">
                <a16:creationId xmlns:a16="http://schemas.microsoft.com/office/drawing/2014/main" id="{EF08EE51-A044-DA64-89E0-F53199B95D01}"/>
              </a:ext>
            </a:extLst>
          </p:cNvPr>
          <p:cNvPicPr>
            <a:picLocks noChangeAspect="1"/>
          </p:cNvPicPr>
          <p:nvPr/>
        </p:nvPicPr>
        <p:blipFill>
          <a:blip r:embed="rId10"/>
          <a:stretch>
            <a:fillRect/>
          </a:stretch>
        </p:blipFill>
        <p:spPr>
          <a:xfrm>
            <a:off x="11168592" y="4241524"/>
            <a:ext cx="824567" cy="297953"/>
          </a:xfrm>
          <a:prstGeom prst="rect">
            <a:avLst/>
          </a:prstGeom>
        </p:spPr>
      </p:pic>
      <p:pic>
        <p:nvPicPr>
          <p:cNvPr id="38" name="Picture 37">
            <a:extLst>
              <a:ext uri="{FF2B5EF4-FFF2-40B4-BE49-F238E27FC236}">
                <a16:creationId xmlns:a16="http://schemas.microsoft.com/office/drawing/2014/main" id="{1FA7B57F-8564-D4B5-EBBD-A13B1C9F6871}"/>
              </a:ext>
            </a:extLst>
          </p:cNvPr>
          <p:cNvPicPr>
            <a:picLocks noChangeAspect="1"/>
          </p:cNvPicPr>
          <p:nvPr/>
        </p:nvPicPr>
        <p:blipFill>
          <a:blip r:embed="rId11"/>
          <a:stretch>
            <a:fillRect/>
          </a:stretch>
        </p:blipFill>
        <p:spPr>
          <a:xfrm>
            <a:off x="3906139" y="4589326"/>
            <a:ext cx="3810511" cy="2286307"/>
          </a:xfrm>
          <a:prstGeom prst="rect">
            <a:avLst/>
          </a:prstGeom>
        </p:spPr>
      </p:pic>
      <p:pic>
        <p:nvPicPr>
          <p:cNvPr id="41" name="Picture 40">
            <a:extLst>
              <a:ext uri="{FF2B5EF4-FFF2-40B4-BE49-F238E27FC236}">
                <a16:creationId xmlns:a16="http://schemas.microsoft.com/office/drawing/2014/main" id="{7A67F1ED-7673-D9A5-463E-8B48C91B16E8}"/>
              </a:ext>
            </a:extLst>
          </p:cNvPr>
          <p:cNvPicPr>
            <a:picLocks noChangeAspect="1"/>
          </p:cNvPicPr>
          <p:nvPr/>
        </p:nvPicPr>
        <p:blipFill>
          <a:blip r:embed="rId12"/>
          <a:stretch>
            <a:fillRect/>
          </a:stretch>
        </p:blipFill>
        <p:spPr>
          <a:xfrm>
            <a:off x="35811" y="4608580"/>
            <a:ext cx="3725325" cy="2235195"/>
          </a:xfrm>
          <a:prstGeom prst="rect">
            <a:avLst/>
          </a:prstGeom>
        </p:spPr>
      </p:pic>
      <p:pic>
        <p:nvPicPr>
          <p:cNvPr id="42" name="Picture 41">
            <a:extLst>
              <a:ext uri="{FF2B5EF4-FFF2-40B4-BE49-F238E27FC236}">
                <a16:creationId xmlns:a16="http://schemas.microsoft.com/office/drawing/2014/main" id="{C93B9EDF-978D-54D0-FCED-275D9A86CF5B}"/>
              </a:ext>
            </a:extLst>
          </p:cNvPr>
          <p:cNvPicPr>
            <a:picLocks noChangeAspect="1"/>
          </p:cNvPicPr>
          <p:nvPr/>
        </p:nvPicPr>
        <p:blipFill>
          <a:blip r:embed="rId13"/>
          <a:stretch>
            <a:fillRect/>
          </a:stretch>
        </p:blipFill>
        <p:spPr>
          <a:xfrm>
            <a:off x="6514385" y="6007813"/>
            <a:ext cx="882229" cy="234786"/>
          </a:xfrm>
          <a:prstGeom prst="rect">
            <a:avLst/>
          </a:prstGeom>
        </p:spPr>
      </p:pic>
      <p:pic>
        <p:nvPicPr>
          <p:cNvPr id="43" name="Picture 42">
            <a:extLst>
              <a:ext uri="{FF2B5EF4-FFF2-40B4-BE49-F238E27FC236}">
                <a16:creationId xmlns:a16="http://schemas.microsoft.com/office/drawing/2014/main" id="{0CA4EE51-B070-7F2F-E4CC-5135231C0DC4}"/>
              </a:ext>
            </a:extLst>
          </p:cNvPr>
          <p:cNvPicPr>
            <a:picLocks noChangeAspect="1"/>
          </p:cNvPicPr>
          <p:nvPr/>
        </p:nvPicPr>
        <p:blipFill>
          <a:blip r:embed="rId13"/>
          <a:stretch>
            <a:fillRect/>
          </a:stretch>
        </p:blipFill>
        <p:spPr>
          <a:xfrm>
            <a:off x="2545510" y="5143620"/>
            <a:ext cx="882229" cy="234786"/>
          </a:xfrm>
          <a:prstGeom prst="rect">
            <a:avLst/>
          </a:prstGeom>
        </p:spPr>
      </p:pic>
      <p:pic>
        <p:nvPicPr>
          <p:cNvPr id="44" name="Picture 43">
            <a:extLst>
              <a:ext uri="{FF2B5EF4-FFF2-40B4-BE49-F238E27FC236}">
                <a16:creationId xmlns:a16="http://schemas.microsoft.com/office/drawing/2014/main" id="{B7432321-D7F1-777F-5093-B86017EA2200}"/>
              </a:ext>
            </a:extLst>
          </p:cNvPr>
          <p:cNvPicPr>
            <a:picLocks noChangeAspect="1"/>
          </p:cNvPicPr>
          <p:nvPr/>
        </p:nvPicPr>
        <p:blipFill>
          <a:blip r:embed="rId14"/>
          <a:stretch>
            <a:fillRect/>
          </a:stretch>
        </p:blipFill>
        <p:spPr>
          <a:xfrm>
            <a:off x="476725" y="3580928"/>
            <a:ext cx="5619275" cy="337416"/>
          </a:xfrm>
          <a:prstGeom prst="rect">
            <a:avLst/>
          </a:prstGeom>
        </p:spPr>
      </p:pic>
      <p:sp>
        <p:nvSpPr>
          <p:cNvPr id="2" name="TextBox 1">
            <a:extLst>
              <a:ext uri="{FF2B5EF4-FFF2-40B4-BE49-F238E27FC236}">
                <a16:creationId xmlns:a16="http://schemas.microsoft.com/office/drawing/2014/main" id="{7AE6B114-4749-EDA6-B76B-9D7EC620B4CD}"/>
              </a:ext>
            </a:extLst>
          </p:cNvPr>
          <p:cNvSpPr txBox="1"/>
          <p:nvPr/>
        </p:nvSpPr>
        <p:spPr>
          <a:xfrm>
            <a:off x="919146" y="5986706"/>
            <a:ext cx="335605" cy="276999"/>
          </a:xfrm>
          <a:prstGeom prst="rect">
            <a:avLst/>
          </a:prstGeom>
          <a:noFill/>
        </p:spPr>
        <p:txBody>
          <a:bodyPr wrap="none" rtlCol="0">
            <a:spAutoFit/>
          </a:bodyPr>
          <a:lstStyle/>
          <a:p>
            <a:r>
              <a:rPr lang="en-US" sz="1200" dirty="0"/>
              <a:t>FC</a:t>
            </a:r>
          </a:p>
        </p:txBody>
      </p:sp>
      <p:cxnSp>
        <p:nvCxnSpPr>
          <p:cNvPr id="4" name="Straight Arrow Connector 3">
            <a:extLst>
              <a:ext uri="{FF2B5EF4-FFF2-40B4-BE49-F238E27FC236}">
                <a16:creationId xmlns:a16="http://schemas.microsoft.com/office/drawing/2014/main" id="{8BF9A2AE-C037-ADA3-BAD8-3377760DE408}"/>
              </a:ext>
            </a:extLst>
          </p:cNvPr>
          <p:cNvCxnSpPr/>
          <p:nvPr/>
        </p:nvCxnSpPr>
        <p:spPr>
          <a:xfrm flipH="1" flipV="1">
            <a:off x="995509" y="5773596"/>
            <a:ext cx="91440" cy="2550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17" name="Group 16">
            <a:extLst>
              <a:ext uri="{FF2B5EF4-FFF2-40B4-BE49-F238E27FC236}">
                <a16:creationId xmlns:a16="http://schemas.microsoft.com/office/drawing/2014/main" id="{1F1E1DD3-8429-6A84-7A9C-89853C6C8981}"/>
              </a:ext>
            </a:extLst>
          </p:cNvPr>
          <p:cNvGrpSpPr/>
          <p:nvPr/>
        </p:nvGrpSpPr>
        <p:grpSpPr>
          <a:xfrm>
            <a:off x="1451822" y="4801238"/>
            <a:ext cx="363195" cy="459775"/>
            <a:chOff x="1451822" y="4801238"/>
            <a:chExt cx="363195" cy="459775"/>
          </a:xfrm>
        </p:grpSpPr>
        <p:sp>
          <p:nvSpPr>
            <p:cNvPr id="5" name="TextBox 4">
              <a:extLst>
                <a:ext uri="{FF2B5EF4-FFF2-40B4-BE49-F238E27FC236}">
                  <a16:creationId xmlns:a16="http://schemas.microsoft.com/office/drawing/2014/main" id="{6A287FD1-4FD5-E552-10A8-F6B90718CA2E}"/>
                </a:ext>
              </a:extLst>
            </p:cNvPr>
            <p:cNvSpPr txBox="1"/>
            <p:nvPr/>
          </p:nvSpPr>
          <p:spPr>
            <a:xfrm>
              <a:off x="1484477" y="4801238"/>
              <a:ext cx="330540" cy="276999"/>
            </a:xfrm>
            <a:prstGeom prst="rect">
              <a:avLst/>
            </a:prstGeom>
            <a:noFill/>
          </p:spPr>
          <p:txBody>
            <a:bodyPr wrap="none" rtlCol="0">
              <a:spAutoFit/>
            </a:bodyPr>
            <a:lstStyle/>
            <a:p>
              <a:r>
                <a:rPr lang="en-US" sz="1200" dirty="0"/>
                <a:t>FE</a:t>
              </a:r>
            </a:p>
          </p:txBody>
        </p:sp>
        <p:cxnSp>
          <p:nvCxnSpPr>
            <p:cNvPr id="8" name="Straight Arrow Connector 7">
              <a:extLst>
                <a:ext uri="{FF2B5EF4-FFF2-40B4-BE49-F238E27FC236}">
                  <a16:creationId xmlns:a16="http://schemas.microsoft.com/office/drawing/2014/main" id="{B8E5AE78-101D-EB80-9820-ABD1DBF20405}"/>
                </a:ext>
              </a:extLst>
            </p:cNvPr>
            <p:cNvCxnSpPr>
              <a:cxnSpLocks/>
            </p:cNvCxnSpPr>
            <p:nvPr/>
          </p:nvCxnSpPr>
          <p:spPr>
            <a:xfrm flipH="1">
              <a:off x="1451822" y="5005120"/>
              <a:ext cx="165270" cy="2558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19" name="TextBox 18">
            <a:extLst>
              <a:ext uri="{FF2B5EF4-FFF2-40B4-BE49-F238E27FC236}">
                <a16:creationId xmlns:a16="http://schemas.microsoft.com/office/drawing/2014/main" id="{0F02AEFF-CBDC-EAE6-74FD-096465565F2C}"/>
              </a:ext>
            </a:extLst>
          </p:cNvPr>
          <p:cNvSpPr txBox="1"/>
          <p:nvPr/>
        </p:nvSpPr>
        <p:spPr>
          <a:xfrm>
            <a:off x="922432" y="5466358"/>
            <a:ext cx="415498" cy="276999"/>
          </a:xfrm>
          <a:prstGeom prst="rect">
            <a:avLst/>
          </a:prstGeom>
          <a:noFill/>
        </p:spPr>
        <p:txBody>
          <a:bodyPr wrap="none" rtlCol="0">
            <a:spAutoFit/>
          </a:bodyPr>
          <a:lstStyle/>
          <a:p>
            <a:r>
              <a:rPr lang="en-US" sz="1200" dirty="0"/>
              <a:t>Sub</a:t>
            </a:r>
          </a:p>
        </p:txBody>
      </p:sp>
      <p:cxnSp>
        <p:nvCxnSpPr>
          <p:cNvPr id="20" name="Straight Arrow Connector 19">
            <a:extLst>
              <a:ext uri="{FF2B5EF4-FFF2-40B4-BE49-F238E27FC236}">
                <a16:creationId xmlns:a16="http://schemas.microsoft.com/office/drawing/2014/main" id="{3AC7D7C9-9561-3B91-EA53-BF64F3F09222}"/>
              </a:ext>
            </a:extLst>
          </p:cNvPr>
          <p:cNvCxnSpPr/>
          <p:nvPr/>
        </p:nvCxnSpPr>
        <p:spPr>
          <a:xfrm flipH="1" flipV="1">
            <a:off x="1038741" y="5315875"/>
            <a:ext cx="91440" cy="2550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12" name="Title 23">
                <a:extLst>
                  <a:ext uri="{FF2B5EF4-FFF2-40B4-BE49-F238E27FC236}">
                    <a16:creationId xmlns:a16="http://schemas.microsoft.com/office/drawing/2014/main" id="{70B694EA-5DE5-7DD1-5871-A3DBBFFC8975}"/>
                  </a:ext>
                </a:extLst>
              </p:cNvPr>
              <p:cNvSpPr txBox="1">
                <a:spLocks/>
              </p:cNvSpPr>
              <p:nvPr/>
            </p:nvSpPr>
            <p:spPr>
              <a:xfrm>
                <a:off x="305716" y="208494"/>
                <a:ext cx="11921339" cy="71817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pp</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Z+Q+X @LO: cancellation pattern</a:t>
                </a:r>
              </a:p>
            </p:txBody>
          </p:sp>
        </mc:Choice>
        <mc:Fallback>
          <p:sp>
            <p:nvSpPr>
              <p:cNvPr id="12" name="Title 23">
                <a:extLst>
                  <a:ext uri="{FF2B5EF4-FFF2-40B4-BE49-F238E27FC236}">
                    <a16:creationId xmlns:a16="http://schemas.microsoft.com/office/drawing/2014/main" id="{70B694EA-5DE5-7DD1-5871-A3DBBFFC8975}"/>
                  </a:ext>
                </a:extLst>
              </p:cNvPr>
              <p:cNvSpPr txBox="1">
                <a:spLocks noRot="1" noChangeAspect="1" noMove="1" noResize="1" noEditPoints="1" noAdjustHandles="1" noChangeArrowheads="1" noChangeShapeType="1" noTextEdit="1"/>
              </p:cNvSpPr>
              <p:nvPr/>
            </p:nvSpPr>
            <p:spPr>
              <a:xfrm>
                <a:off x="305716" y="208494"/>
                <a:ext cx="11921339" cy="718170"/>
              </a:xfrm>
              <a:prstGeom prst="rect">
                <a:avLst/>
              </a:prstGeom>
              <a:blipFill>
                <a:blip r:embed="rId15"/>
                <a:stretch>
                  <a:fillRect l="-2130" t="-26316" b="-35088"/>
                </a:stretch>
              </a:blipFill>
            </p:spPr>
            <p:txBody>
              <a:bodyPr/>
              <a:lstStyle/>
              <a:p>
                <a:r>
                  <a:rPr lang="en-US">
                    <a:noFill/>
                  </a:rPr>
                  <a:t> </a:t>
                </a:r>
              </a:p>
            </p:txBody>
          </p:sp>
        </mc:Fallback>
      </mc:AlternateContent>
    </p:spTree>
    <p:extLst>
      <p:ext uri="{BB962C8B-B14F-4D97-AF65-F5344CB8AC3E}">
        <p14:creationId xmlns:p14="http://schemas.microsoft.com/office/powerpoint/2010/main" val="5012433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22085</TotalTime>
  <Words>1711</Words>
  <Application>Microsoft Macintosh PowerPoint</Application>
  <PresentationFormat>Widescreen</PresentationFormat>
  <Paragraphs>192</Paragraphs>
  <Slides>24</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24</vt:i4>
      </vt:variant>
    </vt:vector>
  </HeadingPairs>
  <TitlesOfParts>
    <vt:vector size="39" baseType="lpstr">
      <vt:lpstr>-apple-system</vt:lpstr>
      <vt:lpstr>Aptos</vt:lpstr>
      <vt:lpstr>Arial</vt:lpstr>
      <vt:lpstr>Calibri</vt:lpstr>
      <vt:lpstr>Calibri Light</vt:lpstr>
      <vt:lpstr>Cambria Math</vt:lpstr>
      <vt:lpstr>CMMI12</vt:lpstr>
      <vt:lpstr>CMMI8</vt:lpstr>
      <vt:lpstr>CMR12</vt:lpstr>
      <vt:lpstr>CMR8</vt:lpstr>
      <vt:lpstr>CMSY10</vt:lpstr>
      <vt:lpstr>CMTI12</vt:lpstr>
      <vt:lpstr>Liberation Sans</vt:lpstr>
      <vt:lpstr>Wingdings</vt:lpstr>
      <vt:lpstr>Office Theme</vt:lpstr>
      <vt:lpstr>Subtraction and Residual PDFs: Heavy-quark treatments in global QCD analyses</vt:lpstr>
      <vt:lpstr>Motivations 1</vt:lpstr>
      <vt:lpstr>Motivations 2</vt:lpstr>
      <vt:lpstr>Subtraction/Residual PDFs: Basic idea</vt:lpstr>
      <vt:lpstr>PowerPoint Presentation</vt:lpstr>
      <vt:lpstr>GMVFN Theory framework (pp collisions)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Z+b differential distributions (gg channel)</vt:lpstr>
      <vt:lpstr>Results: Z+b differential distributions (qg channel)</vt:lpstr>
      <vt:lpstr>Further simplifications in ACOT-type schemes </vt:lpstr>
      <vt:lpstr>Further simplifications in ACOT-type schemes </vt:lpstr>
      <vt:lpstr>Further simplifications in ACOT-type schemes </vt:lpstr>
      <vt:lpstr>Other results using ACOT-like schemes</vt:lpstr>
      <vt:lpstr>Concluding remarks</vt:lpstr>
      <vt:lpstr>BACK UP</vt:lpstr>
      <vt:lpstr>Z+b: ACOT vs S-ACOT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Heavy-flavor production in central and forward LHC processes</dc:title>
  <dc:creator>Marco Guzzi</dc:creator>
  <cp:lastModifiedBy>Marco Guzzi</cp:lastModifiedBy>
  <cp:revision>166</cp:revision>
  <dcterms:created xsi:type="dcterms:W3CDTF">2021-12-06T22:01:14Z</dcterms:created>
  <dcterms:modified xsi:type="dcterms:W3CDTF">2025-04-23T12:57:58Z</dcterms:modified>
</cp:coreProperties>
</file>