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34"/>
  </p:notesMasterIdLst>
  <p:sldIdLst>
    <p:sldId id="256" r:id="rId2"/>
    <p:sldId id="257" r:id="rId3"/>
    <p:sldId id="265" r:id="rId4"/>
    <p:sldId id="267" r:id="rId5"/>
    <p:sldId id="268" r:id="rId6"/>
    <p:sldId id="269" r:id="rId7"/>
    <p:sldId id="289" r:id="rId8"/>
    <p:sldId id="258" r:id="rId9"/>
    <p:sldId id="262" r:id="rId10"/>
    <p:sldId id="259" r:id="rId11"/>
    <p:sldId id="260" r:id="rId12"/>
    <p:sldId id="263" r:id="rId13"/>
    <p:sldId id="270" r:id="rId14"/>
    <p:sldId id="275" r:id="rId15"/>
    <p:sldId id="264" r:id="rId16"/>
    <p:sldId id="276" r:id="rId17"/>
    <p:sldId id="271" r:id="rId18"/>
    <p:sldId id="277" r:id="rId19"/>
    <p:sldId id="278" r:id="rId20"/>
    <p:sldId id="287" r:id="rId21"/>
    <p:sldId id="279" r:id="rId22"/>
    <p:sldId id="273" r:id="rId23"/>
    <p:sldId id="274" r:id="rId24"/>
    <p:sldId id="283" r:id="rId25"/>
    <p:sldId id="284" r:id="rId26"/>
    <p:sldId id="282" r:id="rId27"/>
    <p:sldId id="280" r:id="rId28"/>
    <p:sldId id="281" r:id="rId29"/>
    <p:sldId id="286" r:id="rId30"/>
    <p:sldId id="285" r:id="rId31"/>
    <p:sldId id="266" r:id="rId32"/>
    <p:sldId id="288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2309E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687" autoAdjust="0"/>
    <p:restoredTop sz="94660"/>
  </p:normalViewPr>
  <p:slideViewPr>
    <p:cSldViewPr snapToGrid="0">
      <p:cViewPr>
        <p:scale>
          <a:sx n="60" d="100"/>
          <a:sy n="60" d="100"/>
        </p:scale>
        <p:origin x="-78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A7D373-E5F0-4EED-ACBC-8FFE4EC4D5DD}" type="datetimeFigureOut">
              <a:rPr lang="en-US" smtClean="0"/>
              <a:pPr/>
              <a:t>12/4/2011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DC21A7-EACA-4014-884B-17B518B339C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472B489-69AC-4EE5-87AE-2429FE6E2931}" type="datetimeFigureOut">
              <a:rPr lang="en-US" smtClean="0"/>
              <a:pPr/>
              <a:t>12/4/2011</a:t>
            </a:fld>
            <a:endParaRPr lang="en-GB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GB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F6137C0-89EA-4F76-8E7B-F1F67EFB696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72B489-69AC-4EE5-87AE-2429FE6E2931}" type="datetimeFigureOut">
              <a:rPr lang="en-US" smtClean="0"/>
              <a:pPr/>
              <a:t>12/4/2011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6137C0-89EA-4F76-8E7B-F1F67EFB696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72B489-69AC-4EE5-87AE-2429FE6E2931}" type="datetimeFigureOut">
              <a:rPr lang="en-US" smtClean="0"/>
              <a:pPr/>
              <a:t>12/4/2011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6137C0-89EA-4F76-8E7B-F1F67EFB696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72B489-69AC-4EE5-87AE-2429FE6E2931}" type="datetimeFigureOut">
              <a:rPr lang="en-US" smtClean="0"/>
              <a:pPr/>
              <a:t>12/4/2011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6137C0-89EA-4F76-8E7B-F1F67EFB696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72B489-69AC-4EE5-87AE-2429FE6E2931}" type="datetimeFigureOut">
              <a:rPr lang="en-US" smtClean="0"/>
              <a:pPr/>
              <a:t>12/4/2011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6137C0-89EA-4F76-8E7B-F1F67EFB696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72B489-69AC-4EE5-87AE-2429FE6E2931}" type="datetimeFigureOut">
              <a:rPr lang="en-US" smtClean="0"/>
              <a:pPr/>
              <a:t>12/4/2011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6137C0-89EA-4F76-8E7B-F1F67EFB696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72B489-69AC-4EE5-87AE-2429FE6E2931}" type="datetimeFigureOut">
              <a:rPr lang="en-US" smtClean="0"/>
              <a:pPr/>
              <a:t>12/4/2011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6137C0-89EA-4F76-8E7B-F1F67EFB696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72B489-69AC-4EE5-87AE-2429FE6E2931}" type="datetimeFigureOut">
              <a:rPr lang="en-US" smtClean="0"/>
              <a:pPr/>
              <a:t>12/4/2011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6137C0-89EA-4F76-8E7B-F1F67EFB696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72B489-69AC-4EE5-87AE-2429FE6E2931}" type="datetimeFigureOut">
              <a:rPr lang="en-US" smtClean="0"/>
              <a:pPr/>
              <a:t>12/4/2011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6137C0-89EA-4F76-8E7B-F1F67EFB696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472B489-69AC-4EE5-87AE-2429FE6E2931}" type="datetimeFigureOut">
              <a:rPr lang="en-US" smtClean="0"/>
              <a:pPr/>
              <a:t>12/4/2011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6137C0-89EA-4F76-8E7B-F1F67EFB696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472B489-69AC-4EE5-87AE-2429FE6E2931}" type="datetimeFigureOut">
              <a:rPr lang="en-US" smtClean="0"/>
              <a:pPr/>
              <a:t>12/4/2011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F6137C0-89EA-4F76-8E7B-F1F67EFB696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472B489-69AC-4EE5-87AE-2429FE6E2931}" type="datetimeFigureOut">
              <a:rPr lang="en-US" smtClean="0"/>
              <a:pPr/>
              <a:t>12/4/2011</a:t>
            </a:fld>
            <a:endParaRPr lang="en-GB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F6137C0-89EA-4F76-8E7B-F1F67EFB696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11" Type="http://schemas.openxmlformats.org/officeDocument/2006/relationships/image" Target="../media/image61.png"/><Relationship Id="rId5" Type="http://schemas.openxmlformats.org/officeDocument/2006/relationships/image" Target="../media/image55.png"/><Relationship Id="rId10" Type="http://schemas.openxmlformats.org/officeDocument/2006/relationships/image" Target="../media/image60.gif"/><Relationship Id="rId4" Type="http://schemas.openxmlformats.org/officeDocument/2006/relationships/image" Target="../media/image54.png"/><Relationship Id="rId9" Type="http://schemas.openxmlformats.org/officeDocument/2006/relationships/image" Target="../media/image5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9550" y="2466355"/>
            <a:ext cx="8077200" cy="1673352"/>
          </a:xfrm>
        </p:spPr>
        <p:txBody>
          <a:bodyPr>
            <a:normAutofit/>
          </a:bodyPr>
          <a:lstStyle/>
          <a:p>
            <a:r>
              <a:rPr lang="en-US" sz="4800" b="0" dirty="0" smtClean="0"/>
              <a:t>Status of the CRIS </a:t>
            </a:r>
            <a:r>
              <a:rPr lang="en-US" b="0" dirty="0" smtClean="0"/>
              <a:t>experiment </a:t>
            </a:r>
            <a:endParaRPr lang="en-GB" sz="4800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1257" y="5399315"/>
            <a:ext cx="461857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/>
              <a:t>Kieran Flanagan </a:t>
            </a:r>
          </a:p>
          <a:p>
            <a:r>
              <a:rPr lang="en-GB" sz="3200" b="1" dirty="0" smtClean="0"/>
              <a:t>University of Manchester</a:t>
            </a:r>
            <a:endParaRPr lang="en-GB" sz="3200" b="1" dirty="0"/>
          </a:p>
        </p:txBody>
      </p:sp>
    </p:spTree>
  </p:cSld>
  <p:clrMapOvr>
    <a:masterClrMapping/>
  </p:clrMapOvr>
  <p:transition advTm="12324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Initial Installation of railway track for the beam line. The concept allows an individual to remove vacuum sections.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November 2008</a:t>
            </a:r>
            <a:endParaRPr lang="en-US" dirty="0"/>
          </a:p>
        </p:txBody>
      </p:sp>
      <p:pic>
        <p:nvPicPr>
          <p:cNvPr id="4" name="Picture 6" descr="C:\Documents and Settings\Kieran Flanagan\My Documents\_Copy of WD Sync 07-31-2009\C\Users\ktf\Documents\CRIS\Photos\CERN- 0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130" y="2742335"/>
            <a:ext cx="4376057" cy="3011438"/>
          </a:xfrm>
          <a:prstGeom prst="rect">
            <a:avLst/>
          </a:prstGeom>
          <a:noFill/>
        </p:spPr>
      </p:pic>
      <p:pic>
        <p:nvPicPr>
          <p:cNvPr id="5" name="Picture 7" descr="C:\Documents and Settings\Kieran Flanagan\My Documents\_Copy of WD Sync 07-31-2009\C\Users\ktf\Documents\CRIS\Photos\CERN- 0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57550" y="3158836"/>
            <a:ext cx="4284569" cy="34497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Beam line installation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April 2009</a:t>
            </a:r>
            <a:endParaRPr lang="en-US" dirty="0"/>
          </a:p>
        </p:txBody>
      </p:sp>
      <p:pic>
        <p:nvPicPr>
          <p:cNvPr id="4" name="Picture 2" descr="C:\Documents and Settings\Kieran Flanagan\My Documents\_Copy of WD Sync 07-31-2009\C\Users\ktf\Documents\CRIS\Photos\P42105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756" y="2513017"/>
            <a:ext cx="4069080" cy="3044696"/>
          </a:xfrm>
          <a:prstGeom prst="rect">
            <a:avLst/>
          </a:prstGeom>
          <a:noFill/>
        </p:spPr>
      </p:pic>
      <p:pic>
        <p:nvPicPr>
          <p:cNvPr id="5" name="Picture 3" descr="C:\Documents and Settings\Kieran Flanagan\My Documents\_Copy of WD Sync 07-31-2009\C\Users\ktf\Documents\CRIS\Photos\P42405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36276" y="2587831"/>
            <a:ext cx="3398520" cy="25429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2009: Vacuum testing</a:t>
            </a:r>
            <a:endParaRPr lang="en-US" dirty="0"/>
          </a:p>
        </p:txBody>
      </p:sp>
      <p:pic>
        <p:nvPicPr>
          <p:cNvPr id="4" name="Content Placeholder 3" descr="C:\Documents and Settings\Kieran Flanagan\My Documents\My Pictures\ISOLDE Summer 2009\_704086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41372" y="3093946"/>
            <a:ext cx="4500748" cy="3375560"/>
          </a:xfrm>
          <a:prstGeom prst="rect">
            <a:avLst/>
          </a:prstGeom>
          <a:noFill/>
        </p:spPr>
      </p:pic>
      <p:pic>
        <p:nvPicPr>
          <p:cNvPr id="5" name="Picture 2" descr="C:\Documents and Settings\Kieran Flanagan\My Documents\My Pictures\ISOLDE Oct2009\_A1533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5631" y="1502944"/>
            <a:ext cx="3906982" cy="293023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180114" y="1282534"/>
            <a:ext cx="46432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Initial bake out of the UHV section and differential pumping tests.</a:t>
            </a:r>
          </a:p>
          <a:p>
            <a:r>
              <a:rPr lang="en-GB" dirty="0" smtClean="0"/>
              <a:t>Charge exchange cell and hot oil circulator was tested (with mixed results)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_726415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206540" y="2338967"/>
            <a:ext cx="4081285" cy="3060964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2010: Ion optics installation</a:t>
            </a:r>
            <a:endParaRPr lang="en-US" dirty="0"/>
          </a:p>
        </p:txBody>
      </p:sp>
      <p:pic>
        <p:nvPicPr>
          <p:cNvPr id="7" name="Picture 6" descr="IMAG01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5254" y="1198178"/>
            <a:ext cx="2165131" cy="3247697"/>
          </a:xfrm>
          <a:prstGeom prst="rect">
            <a:avLst/>
          </a:prstGeom>
        </p:spPr>
      </p:pic>
      <p:pic>
        <p:nvPicPr>
          <p:cNvPr id="8" name="Picture 7" descr="IMAG013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75131" y="1182414"/>
            <a:ext cx="2175641" cy="3263462"/>
          </a:xfrm>
          <a:prstGeom prst="rect">
            <a:avLst/>
          </a:prstGeom>
        </p:spPr>
      </p:pic>
      <p:pic>
        <p:nvPicPr>
          <p:cNvPr id="5" name="Picture 4" descr="_726414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76496" y="4067504"/>
            <a:ext cx="3720662" cy="2790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0717" y="1323673"/>
            <a:ext cx="8229600" cy="4525963"/>
          </a:xfrm>
        </p:spPr>
        <p:txBody>
          <a:bodyPr>
            <a:normAutofit/>
          </a:bodyPr>
          <a:lstStyle/>
          <a:p>
            <a:r>
              <a:rPr lang="en-GB" sz="2000" dirty="0" smtClean="0"/>
              <a:t>National Instruments PXI based system</a:t>
            </a:r>
          </a:p>
          <a:p>
            <a:r>
              <a:rPr lang="en-GB" sz="2000" dirty="0" smtClean="0"/>
              <a:t>Can control up to 36 high voltage supplies (currently 20 supplies are used)  </a:t>
            </a:r>
          </a:p>
          <a:p>
            <a:r>
              <a:rPr lang="en-GB" sz="2000" dirty="0" smtClean="0"/>
              <a:t>S</a:t>
            </a:r>
            <a:r>
              <a:rPr lang="en-GB" sz="2000" dirty="0" smtClean="0"/>
              <a:t>ystem uses 5kV and 10kV Spellman supplies (MPS series)</a:t>
            </a:r>
          </a:p>
          <a:p>
            <a:r>
              <a:rPr lang="en-GB" sz="2000" dirty="0" smtClean="0"/>
              <a:t>Signal from a </a:t>
            </a:r>
            <a:r>
              <a:rPr lang="en-GB" sz="2000" dirty="0" err="1" smtClean="0"/>
              <a:t>Keithley</a:t>
            </a:r>
            <a:r>
              <a:rPr lang="en-GB" sz="2000" dirty="0" smtClean="0"/>
              <a:t> </a:t>
            </a:r>
            <a:r>
              <a:rPr lang="en-GB" sz="2000" dirty="0" err="1" smtClean="0"/>
              <a:t>p</a:t>
            </a:r>
            <a:r>
              <a:rPr lang="en-GB" sz="2000" dirty="0" err="1" smtClean="0"/>
              <a:t>icoammeter</a:t>
            </a:r>
            <a:r>
              <a:rPr lang="en-GB" sz="2000" dirty="0" smtClean="0"/>
              <a:t> is </a:t>
            </a:r>
            <a:r>
              <a:rPr lang="en-US" sz="2000" dirty="0" smtClean="0"/>
              <a:t>transferred to the PC for tuning. </a:t>
            </a:r>
            <a:endParaRPr lang="en-GB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Ion optic tuning</a:t>
            </a:r>
            <a:endParaRPr lang="en-US" dirty="0"/>
          </a:p>
        </p:txBody>
      </p:sp>
      <p:pic>
        <p:nvPicPr>
          <p:cNvPr id="4" name="Picture 3" descr="\\cern.ch\dfs\Users\o\olevinkr\Desktop\voltage tunin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199" y="3074278"/>
            <a:ext cx="5912070" cy="3342288"/>
          </a:xfrm>
          <a:prstGeom prst="rect">
            <a:avLst/>
          </a:prstGeom>
          <a:noFill/>
          <a:ln w="12700">
            <a:solidFill>
              <a:schemeClr val="accent1">
                <a:shade val="95000"/>
                <a:satMod val="10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2010: Installation of lasers</a:t>
            </a:r>
            <a:endParaRPr lang="en-US" dirty="0"/>
          </a:p>
        </p:txBody>
      </p:sp>
      <p:pic>
        <p:nvPicPr>
          <p:cNvPr id="4" name="Picture 3" descr="IMAG018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59093" y="1161530"/>
            <a:ext cx="3140342" cy="4710512"/>
          </a:xfrm>
          <a:prstGeom prst="rect">
            <a:avLst/>
          </a:prstGeom>
        </p:spPr>
      </p:pic>
      <p:pic>
        <p:nvPicPr>
          <p:cNvPr id="6" name="Picture 5" descr="IMAG015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027" y="1146378"/>
            <a:ext cx="3165457" cy="47481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_A2842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76097" y="1352522"/>
            <a:ext cx="6290441" cy="4717831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October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2011:Off-line ion source</a:t>
            </a:r>
            <a:endParaRPr lang="en-US" dirty="0"/>
          </a:p>
        </p:txBody>
      </p:sp>
      <p:pic>
        <p:nvPicPr>
          <p:cNvPr id="7" name="Picture 6" descr="ion_source_control_prog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99531" y="1264961"/>
            <a:ext cx="3793682" cy="2322572"/>
          </a:xfrm>
          <a:prstGeom prst="rect">
            <a:avLst/>
          </a:prstGeom>
        </p:spPr>
      </p:pic>
      <p:pic>
        <p:nvPicPr>
          <p:cNvPr id="9" name="Picture 8" descr="ionsource_setup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623"/>
          <a:stretch/>
        </p:blipFill>
        <p:spPr>
          <a:xfrm>
            <a:off x="5197963" y="1264961"/>
            <a:ext cx="2955693" cy="2319330"/>
          </a:xfrm>
          <a:prstGeom prst="rect">
            <a:avLst/>
          </a:prstGeom>
        </p:spPr>
      </p:pic>
      <p:sp>
        <p:nvSpPr>
          <p:cNvPr id="11" name="Content Placeholder 1"/>
          <p:cNvSpPr>
            <a:spLocks noGrp="1"/>
          </p:cNvSpPr>
          <p:nvPr>
            <p:ph idx="1"/>
          </p:nvPr>
        </p:nvSpPr>
        <p:spPr>
          <a:xfrm>
            <a:off x="504496" y="3798843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ysClr val="windowText" lastClr="000000"/>
                </a:solidFill>
                <a:latin typeface="Tw Cen MT"/>
              </a:rPr>
              <a:t>Diagnostics on the ion source were carried out with a wire scanner and a Faraday </a:t>
            </a:r>
            <a:r>
              <a:rPr lang="en-US" dirty="0" smtClean="0">
                <a:solidFill>
                  <a:sysClr val="windowText" lastClr="000000"/>
                </a:solidFill>
                <a:latin typeface="Tw Cen MT"/>
              </a:rPr>
              <a:t>cup.</a:t>
            </a:r>
          </a:p>
          <a:p>
            <a:pPr lvl="0"/>
            <a:r>
              <a:rPr lang="en-GB" dirty="0" smtClean="0"/>
              <a:t> </a:t>
            </a:r>
            <a:r>
              <a:rPr lang="en-US" dirty="0" smtClean="0">
                <a:solidFill>
                  <a:sysClr val="windowText" lastClr="000000"/>
                </a:solidFill>
                <a:latin typeface="Tw Cen MT"/>
              </a:rPr>
              <a:t>A </a:t>
            </a:r>
            <a:r>
              <a:rPr lang="en-US" dirty="0" err="1" smtClean="0">
                <a:solidFill>
                  <a:sysClr val="windowText" lastClr="000000"/>
                </a:solidFill>
                <a:latin typeface="Tw Cen MT"/>
              </a:rPr>
              <a:t>LabView</a:t>
            </a:r>
            <a:r>
              <a:rPr lang="en-US" dirty="0" smtClean="0">
                <a:solidFill>
                  <a:sysClr val="windowText" lastClr="000000"/>
                </a:solidFill>
                <a:latin typeface="Tw Cen MT"/>
              </a:rPr>
              <a:t> </a:t>
            </a:r>
            <a:r>
              <a:rPr lang="en-US" dirty="0" err="1" smtClean="0">
                <a:solidFill>
                  <a:sysClr val="windowText" lastClr="000000"/>
                </a:solidFill>
                <a:latin typeface="Tw Cen MT"/>
              </a:rPr>
              <a:t>programme</a:t>
            </a:r>
            <a:r>
              <a:rPr lang="en-US" dirty="0" smtClean="0">
                <a:solidFill>
                  <a:sysClr val="windowText" lastClr="000000"/>
                </a:solidFill>
                <a:latin typeface="Tw Cen MT"/>
              </a:rPr>
              <a:t> was created to apply volts to the steering and focusing optics in the chamber, and to read the current on the Faraday cup.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Ion source tests</a:t>
            </a:r>
            <a:endParaRPr lang="en-US" dirty="0"/>
          </a:p>
        </p:txBody>
      </p:sp>
      <p:pic>
        <p:nvPicPr>
          <p:cNvPr id="4" name="Picture 3" descr="stable_beam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25987" y="3292848"/>
            <a:ext cx="3518013" cy="2839939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3263463"/>
            <a:ext cx="5260870" cy="2963917"/>
          </a:xfrm>
        </p:spPr>
        <p:txBody>
          <a:bodyPr>
            <a:normAutofit fontScale="85000" lnSpcReduction="20000"/>
          </a:bodyPr>
          <a:lstStyle/>
          <a:p>
            <a:r>
              <a:rPr lang="en-US" sz="2600" dirty="0" smtClean="0"/>
              <a:t>Optimizing the ion beam profile using </a:t>
            </a:r>
            <a:r>
              <a:rPr lang="en-US" sz="2600" dirty="0"/>
              <a:t>the </a:t>
            </a:r>
            <a:r>
              <a:rPr lang="en-US" sz="2600" dirty="0" smtClean="0"/>
              <a:t>optics </a:t>
            </a:r>
            <a:r>
              <a:rPr lang="en-US" sz="2600" dirty="0"/>
              <a:t>of the </a:t>
            </a:r>
            <a:r>
              <a:rPr lang="en-US" sz="2600" dirty="0" err="1"/>
              <a:t>Einzel</a:t>
            </a:r>
            <a:r>
              <a:rPr lang="en-US" sz="2600" dirty="0"/>
              <a:t> </a:t>
            </a:r>
            <a:r>
              <a:rPr lang="en-US" sz="2600" dirty="0" err="1"/>
              <a:t>lense</a:t>
            </a:r>
            <a:r>
              <a:rPr lang="en-US" sz="2600" dirty="0"/>
              <a:t>.</a:t>
            </a:r>
            <a:endParaRPr lang="en-US" sz="2600" dirty="0" smtClean="0"/>
          </a:p>
          <a:p>
            <a:r>
              <a:rPr lang="en-US" sz="2600" dirty="0"/>
              <a:t>The current on the ion source was set at 40 A </a:t>
            </a:r>
            <a:r>
              <a:rPr lang="en-US" sz="2600" dirty="0" smtClean="0"/>
              <a:t>and the </a:t>
            </a:r>
            <a:r>
              <a:rPr lang="en-US" sz="2600" dirty="0"/>
              <a:t>bias voltage was </a:t>
            </a:r>
            <a:r>
              <a:rPr lang="en-US" sz="2600" dirty="0" smtClean="0"/>
              <a:t> 2 </a:t>
            </a:r>
            <a:r>
              <a:rPr lang="en-US" sz="2600" dirty="0"/>
              <a:t>kV</a:t>
            </a:r>
            <a:r>
              <a:rPr lang="en-US" sz="2600" dirty="0" smtClean="0"/>
              <a:t>.</a:t>
            </a:r>
          </a:p>
          <a:p>
            <a:r>
              <a:rPr lang="en-GB" sz="2600" dirty="0" smtClean="0"/>
              <a:t>Stable operation of 100-300pA over many days of use. </a:t>
            </a:r>
          </a:p>
          <a:p>
            <a:r>
              <a:rPr lang="en-GB" sz="2600" dirty="0" smtClean="0"/>
              <a:t>Currently tested with </a:t>
            </a:r>
            <a:r>
              <a:rPr lang="en-GB" sz="2600" dirty="0" err="1" smtClean="0"/>
              <a:t>Rb</a:t>
            </a:r>
            <a:r>
              <a:rPr lang="en-GB" sz="2600" dirty="0" smtClean="0"/>
              <a:t>, Cs and In.</a:t>
            </a:r>
            <a:endParaRPr lang="en-US" sz="2600" dirty="0" smtClean="0"/>
          </a:p>
        </p:txBody>
      </p:sp>
      <p:pic>
        <p:nvPicPr>
          <p:cNvPr id="6" name="Picture 5" descr="Wire_scanner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2648" y="1173847"/>
            <a:ext cx="1830975" cy="1830975"/>
          </a:xfrm>
          <a:prstGeom prst="rect">
            <a:avLst/>
          </a:prstGeom>
        </p:spPr>
      </p:pic>
      <p:pic>
        <p:nvPicPr>
          <p:cNvPr id="7" name="Picture 6" descr="Wire_scanner2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42337" y="1173847"/>
            <a:ext cx="1835575" cy="1830975"/>
          </a:xfrm>
          <a:prstGeom prst="rect">
            <a:avLst/>
          </a:prstGeom>
        </p:spPr>
      </p:pic>
      <p:pic>
        <p:nvPicPr>
          <p:cNvPr id="8" name="Picture 7" descr="Wire_scanner3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52106" y="1164647"/>
            <a:ext cx="1835575" cy="1835575"/>
          </a:xfrm>
          <a:prstGeom prst="rect">
            <a:avLst/>
          </a:prstGeom>
        </p:spPr>
      </p:pic>
      <p:pic>
        <p:nvPicPr>
          <p:cNvPr id="9" name="Picture 8" descr="Wire_scanner4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39650" y="1169247"/>
            <a:ext cx="1826398" cy="1830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MCP detector installed and tested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1797268" y="3121573"/>
            <a:ext cx="4745421" cy="3137337"/>
            <a:chOff x="2238703" y="3499945"/>
            <a:chExt cx="4237683" cy="2806261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19163" t="43864" r="17683"/>
            <a:stretch>
              <a:fillRect/>
            </a:stretch>
          </p:blipFill>
          <p:spPr bwMode="auto">
            <a:xfrm>
              <a:off x="2259724" y="3499945"/>
              <a:ext cx="4216662" cy="2806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7"/>
            <p:cNvSpPr/>
            <p:nvPr/>
          </p:nvSpPr>
          <p:spPr>
            <a:xfrm>
              <a:off x="2238703" y="3578772"/>
              <a:ext cx="1608083" cy="2680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" name="Picture 4" descr="IMAG0463.jpg"/>
          <p:cNvPicPr>
            <a:picLocks noChangeAspect="1"/>
          </p:cNvPicPr>
          <p:nvPr/>
        </p:nvPicPr>
        <p:blipFill>
          <a:blip r:embed="rId3" cstate="print"/>
          <a:srcRect t="9620" b="20134"/>
          <a:stretch>
            <a:fillRect/>
          </a:stretch>
        </p:blipFill>
        <p:spPr>
          <a:xfrm>
            <a:off x="6574221" y="4382814"/>
            <a:ext cx="2349061" cy="2475186"/>
          </a:xfrm>
          <a:prstGeom prst="rect">
            <a:avLst/>
          </a:prstGeom>
        </p:spPr>
      </p:pic>
      <p:sp>
        <p:nvSpPr>
          <p:cNvPr id="10" name="Content Placeholder 5"/>
          <p:cNvSpPr txBox="1">
            <a:spLocks/>
          </p:cNvSpPr>
          <p:nvPr/>
        </p:nvSpPr>
        <p:spPr>
          <a:xfrm>
            <a:off x="220717" y="1323673"/>
            <a:ext cx="5218386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lang="en-GB" sz="2000" dirty="0" smtClean="0"/>
              <a:t>MCP arranged to look at secondary electrons from a biased copper dynode.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beam tuning the dynode acts as a Faraday cup.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lang="en-GB" sz="2000" baseline="0" dirty="0" smtClean="0"/>
              <a:t>TOF</a:t>
            </a:r>
            <a:r>
              <a:rPr lang="en-GB" sz="2000" dirty="0" smtClean="0"/>
              <a:t> spectra of a bunched </a:t>
            </a:r>
            <a:r>
              <a:rPr lang="en-GB" sz="2000" dirty="0" err="1" smtClean="0"/>
              <a:t>Rb</a:t>
            </a:r>
            <a:r>
              <a:rPr lang="en-GB" sz="2000" dirty="0" smtClean="0"/>
              <a:t> beam from ISCOOL measured.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4951" y="4004441"/>
            <a:ext cx="2050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~</a:t>
            </a:r>
            <a:r>
              <a:rPr lang="en-GB" dirty="0" smtClean="0"/>
              <a:t>10</a:t>
            </a:r>
            <a:r>
              <a:rPr lang="en-GB" baseline="30000" dirty="0" smtClean="0"/>
              <a:t>3 </a:t>
            </a:r>
            <a:r>
              <a:rPr lang="en-GB" dirty="0" smtClean="0"/>
              <a:t>ions/bunch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09904" y="4367048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FWHM~1</a:t>
            </a:r>
            <a:r>
              <a:rPr lang="el-GR" dirty="0" smtClean="0"/>
              <a:t>μ</a:t>
            </a:r>
            <a:r>
              <a:rPr lang="en-GB" dirty="0" smtClean="0"/>
              <a:t>s</a:t>
            </a:r>
            <a:endParaRPr lang="en-US" dirty="0"/>
          </a:p>
        </p:txBody>
      </p:sp>
      <p:pic>
        <p:nvPicPr>
          <p:cNvPr id="14" name="Content Placeholder 13" descr="IMAG0173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rcRect t="10766" b="5841"/>
          <a:stretch>
            <a:fillRect/>
          </a:stretch>
        </p:blipFill>
        <p:spPr>
          <a:xfrm>
            <a:off x="6579056" y="1182414"/>
            <a:ext cx="2344227" cy="29323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dirty="0" smtClean="0"/>
              <a:t>Introduction to collinear resonant ionization spectroscopy (CRIS)</a:t>
            </a:r>
          </a:p>
          <a:p>
            <a:r>
              <a:rPr lang="en-GB" dirty="0" smtClean="0"/>
              <a:t>Progress since 2008</a:t>
            </a:r>
          </a:p>
          <a:p>
            <a:r>
              <a:rPr lang="en-GB" dirty="0" smtClean="0"/>
              <a:t>Recent Results: laser spectroscopy of Fr</a:t>
            </a:r>
          </a:p>
          <a:p>
            <a:r>
              <a:rPr lang="en-GB" dirty="0" smtClean="0"/>
              <a:t>Outlook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 of talk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1083" y="1307689"/>
            <a:ext cx="4032917" cy="4782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400" dirty="0" smtClean="0"/>
              <a:t>Re-ordering of quantum states in Francium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14282" y="2643182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000" dirty="0" smtClean="0">
                <a:solidFill>
                  <a:prstClr val="black"/>
                </a:solidFill>
              </a:rPr>
              <a:t> </a:t>
            </a:r>
            <a:r>
              <a:rPr lang="el-GR" sz="2000" i="1" dirty="0" smtClean="0">
                <a:solidFill>
                  <a:prstClr val="black"/>
                </a:solidFill>
              </a:rPr>
              <a:t>π</a:t>
            </a:r>
            <a:r>
              <a:rPr lang="en-GB" sz="2000" i="1" dirty="0" smtClean="0">
                <a:solidFill>
                  <a:prstClr val="black"/>
                </a:solidFill>
              </a:rPr>
              <a:t>(1/2+) proton intruder state </a:t>
            </a:r>
            <a:r>
              <a:rPr lang="en-GB" sz="2000" dirty="0" smtClean="0">
                <a:solidFill>
                  <a:prstClr val="black"/>
                </a:solidFill>
              </a:rPr>
              <a:t>becomes the ground state in 195At and 185Bi</a:t>
            </a:r>
            <a:endParaRPr lang="en-GB" sz="200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5560" y="1643050"/>
            <a:ext cx="420018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prstClr val="black"/>
                </a:solidFill>
              </a:rPr>
              <a:t>Systematic reduction in energy of the </a:t>
            </a:r>
          </a:p>
          <a:p>
            <a:r>
              <a:rPr lang="en-GB" sz="2000" dirty="0" smtClean="0">
                <a:solidFill>
                  <a:prstClr val="black"/>
                </a:solidFill>
              </a:rPr>
              <a:t>deformed  </a:t>
            </a:r>
            <a:r>
              <a:rPr lang="el-GR" sz="2000" i="1" dirty="0" smtClean="0">
                <a:solidFill>
                  <a:prstClr val="black"/>
                </a:solidFill>
              </a:rPr>
              <a:t>π</a:t>
            </a:r>
            <a:r>
              <a:rPr lang="en-GB" sz="2000" i="1" dirty="0" smtClean="0">
                <a:solidFill>
                  <a:prstClr val="black"/>
                </a:solidFill>
              </a:rPr>
              <a:t>(1/2+)  </a:t>
            </a:r>
            <a:r>
              <a:rPr lang="en-GB" sz="2000" dirty="0" smtClean="0">
                <a:solidFill>
                  <a:prstClr val="black"/>
                </a:solidFill>
              </a:rPr>
              <a:t>in isotopes in this </a:t>
            </a:r>
          </a:p>
          <a:p>
            <a:r>
              <a:rPr lang="en-GB" sz="2000" dirty="0" smtClean="0">
                <a:solidFill>
                  <a:prstClr val="black"/>
                </a:solidFill>
              </a:rPr>
              <a:t>region of the chart</a:t>
            </a:r>
            <a:endParaRPr lang="en-GB" sz="2000" dirty="0">
              <a:solidFill>
                <a:prstClr val="black"/>
              </a:solidFill>
            </a:endParaRPr>
          </a:p>
        </p:txBody>
      </p:sp>
      <p:grpSp>
        <p:nvGrpSpPr>
          <p:cNvPr id="11" name="Group 29"/>
          <p:cNvGrpSpPr/>
          <p:nvPr/>
        </p:nvGrpSpPr>
        <p:grpSpPr>
          <a:xfrm>
            <a:off x="4950916" y="1300001"/>
            <a:ext cx="3966210" cy="4777740"/>
            <a:chOff x="4674870" y="1783080"/>
            <a:chExt cx="3966210" cy="4777740"/>
          </a:xfrm>
        </p:grpSpPr>
        <p:sp>
          <p:nvSpPr>
            <p:cNvPr id="12" name="Rectangle 11"/>
            <p:cNvSpPr/>
            <p:nvPr/>
          </p:nvSpPr>
          <p:spPr>
            <a:xfrm>
              <a:off x="4674870" y="1783080"/>
              <a:ext cx="3966210" cy="47777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072066" y="4786322"/>
              <a:ext cx="3400290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>
                  <a:solidFill>
                    <a:prstClr val="black"/>
                  </a:solidFill>
                </a:rPr>
                <a:t>Suggestion that </a:t>
              </a:r>
              <a:r>
                <a:rPr lang="en-GB" sz="2400" baseline="30000" dirty="0" smtClean="0">
                  <a:solidFill>
                    <a:prstClr val="black"/>
                  </a:solidFill>
                </a:rPr>
                <a:t>199</a:t>
              </a:r>
              <a:r>
                <a:rPr lang="en-GB" sz="2400" dirty="0" smtClean="0">
                  <a:solidFill>
                    <a:prstClr val="black"/>
                  </a:solidFill>
                </a:rPr>
                <a:t>Fr has </a:t>
              </a:r>
            </a:p>
            <a:p>
              <a:r>
                <a:rPr lang="en-GB" sz="2400" dirty="0" smtClean="0">
                  <a:solidFill>
                    <a:prstClr val="black"/>
                  </a:solidFill>
                </a:rPr>
                <a:t>I=1/2</a:t>
              </a:r>
              <a:r>
                <a:rPr lang="en-GB" sz="2400" baseline="30000" dirty="0" smtClean="0">
                  <a:solidFill>
                    <a:prstClr val="black"/>
                  </a:solidFill>
                </a:rPr>
                <a:t>+</a:t>
              </a:r>
              <a:r>
                <a:rPr lang="en-GB" sz="2400" dirty="0" smtClean="0">
                  <a:solidFill>
                    <a:prstClr val="black"/>
                  </a:solidFill>
                </a:rPr>
                <a:t> ground state spin </a:t>
              </a:r>
            </a:p>
            <a:p>
              <a:r>
                <a:rPr lang="en-GB" sz="2400" dirty="0" smtClean="0">
                  <a:solidFill>
                    <a:prstClr val="black"/>
                  </a:solidFill>
                </a:rPr>
                <a:t>with an associated  large</a:t>
              </a:r>
            </a:p>
            <a:p>
              <a:r>
                <a:rPr lang="en-GB" sz="2400" dirty="0" smtClean="0">
                  <a:solidFill>
                    <a:prstClr val="black"/>
                  </a:solidFill>
                </a:rPr>
                <a:t>oblate deformation.</a:t>
              </a:r>
              <a:endParaRPr lang="en-GB" sz="2400" dirty="0">
                <a:solidFill>
                  <a:prstClr val="black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814456" y="2039257"/>
              <a:ext cx="1190172" cy="24674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731657" y="2612571"/>
              <a:ext cx="1190172" cy="246743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black"/>
                </a:solidFill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6872530" y="2143116"/>
              <a:ext cx="1071570" cy="1588"/>
            </a:xfrm>
            <a:prstGeom prst="line">
              <a:avLst/>
            </a:prstGeom>
            <a:ln w="41275"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6858016" y="2714620"/>
              <a:ext cx="1071570" cy="1588"/>
            </a:xfrm>
            <a:prstGeom prst="line">
              <a:avLst/>
            </a:prstGeom>
            <a:ln w="41275"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58016" y="3284536"/>
              <a:ext cx="1071570" cy="1588"/>
            </a:xfrm>
            <a:prstGeom prst="line">
              <a:avLst/>
            </a:prstGeom>
            <a:ln w="41275"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4786314" y="2143116"/>
              <a:ext cx="1071570" cy="1588"/>
            </a:xfrm>
            <a:prstGeom prst="line">
              <a:avLst/>
            </a:prstGeom>
            <a:ln w="41275"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4786314" y="2714620"/>
              <a:ext cx="1071570" cy="1588"/>
            </a:xfrm>
            <a:prstGeom prst="line">
              <a:avLst/>
            </a:prstGeom>
            <a:ln w="41275"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4786314" y="3284536"/>
              <a:ext cx="1071570" cy="1588"/>
            </a:xfrm>
            <a:prstGeom prst="line">
              <a:avLst/>
            </a:prstGeom>
            <a:ln w="41275"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7920830" y="1928802"/>
              <a:ext cx="6383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prstClr val="black"/>
                  </a:solidFill>
                </a:rPr>
                <a:t>1/2</a:t>
              </a:r>
              <a:r>
                <a:rPr lang="en-GB" baseline="30000" dirty="0" smtClean="0">
                  <a:solidFill>
                    <a:prstClr val="black"/>
                  </a:solidFill>
                </a:rPr>
                <a:t>+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901690" y="2488164"/>
              <a:ext cx="5902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prstClr val="black"/>
                  </a:solidFill>
                </a:rPr>
                <a:t>7/2</a:t>
              </a:r>
              <a:r>
                <a:rPr lang="en-GB" baseline="30000" dirty="0" smtClean="0">
                  <a:solidFill>
                    <a:prstClr val="black"/>
                  </a:solidFill>
                </a:rPr>
                <a:t>-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906316" y="3059668"/>
              <a:ext cx="5902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prstClr val="black"/>
                  </a:solidFill>
                </a:rPr>
                <a:t>9/2</a:t>
              </a:r>
              <a:r>
                <a:rPr lang="en-GB" baseline="30000" dirty="0" smtClean="0">
                  <a:solidFill>
                    <a:prstClr val="black"/>
                  </a:solidFill>
                </a:rPr>
                <a:t>-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62510" y="2488164"/>
              <a:ext cx="6383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prstClr val="black"/>
                  </a:solidFill>
                </a:rPr>
                <a:t>1/2</a:t>
              </a:r>
              <a:r>
                <a:rPr lang="en-GB" baseline="30000" dirty="0" smtClean="0">
                  <a:solidFill>
                    <a:prstClr val="black"/>
                  </a:solidFill>
                </a:rPr>
                <a:t>+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910600" y="1916660"/>
              <a:ext cx="5902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prstClr val="black"/>
                  </a:solidFill>
                </a:rPr>
                <a:t>7/2</a:t>
              </a:r>
              <a:r>
                <a:rPr lang="en-GB" baseline="30000" dirty="0" smtClean="0">
                  <a:solidFill>
                    <a:prstClr val="black"/>
                  </a:solidFill>
                </a:rPr>
                <a:t>-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925114" y="3014886"/>
              <a:ext cx="5902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prstClr val="black"/>
                  </a:solidFill>
                </a:rPr>
                <a:t>9/2</a:t>
              </a:r>
              <a:r>
                <a:rPr lang="en-GB" baseline="30000" dirty="0" smtClean="0">
                  <a:solidFill>
                    <a:prstClr val="black"/>
                  </a:solidFill>
                </a:rPr>
                <a:t>-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000628" y="3324525"/>
              <a:ext cx="81464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aseline="30000" dirty="0" smtClean="0">
                  <a:solidFill>
                    <a:prstClr val="black"/>
                  </a:solidFill>
                </a:rPr>
                <a:t>201</a:t>
              </a:r>
              <a:r>
                <a:rPr lang="en-GB" sz="2400" dirty="0" smtClean="0">
                  <a:solidFill>
                    <a:prstClr val="black"/>
                  </a:solidFill>
                </a:rPr>
                <a:t>Fr</a:t>
              </a:r>
              <a:endParaRPr lang="en-GB" sz="2400" dirty="0">
                <a:solidFill>
                  <a:prstClr val="black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043501" y="3357562"/>
              <a:ext cx="81464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aseline="30000" dirty="0" smtClean="0">
                  <a:solidFill>
                    <a:prstClr val="black"/>
                  </a:solidFill>
                </a:rPr>
                <a:t>203</a:t>
              </a:r>
              <a:r>
                <a:rPr lang="en-GB" sz="2400" dirty="0" smtClean="0">
                  <a:solidFill>
                    <a:prstClr val="black"/>
                  </a:solidFill>
                </a:rPr>
                <a:t>Fr</a:t>
              </a:r>
              <a:endParaRPr lang="en-GB" sz="2400" dirty="0">
                <a:solidFill>
                  <a:prstClr val="black"/>
                </a:solidFill>
              </a:endParaRPr>
            </a:p>
          </p:txBody>
        </p:sp>
        <p:sp>
          <p:nvSpPr>
            <p:cNvPr id="30" name="Down Arrow 29"/>
            <p:cNvSpPr/>
            <p:nvPr/>
          </p:nvSpPr>
          <p:spPr>
            <a:xfrm>
              <a:off x="6000760" y="3714752"/>
              <a:ext cx="928694" cy="64294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Group 25"/>
          <p:cNvGrpSpPr/>
          <p:nvPr/>
        </p:nvGrpSpPr>
        <p:grpSpPr>
          <a:xfrm>
            <a:off x="434916" y="3344286"/>
            <a:ext cx="5184658" cy="2653992"/>
            <a:chOff x="285720" y="3654836"/>
            <a:chExt cx="5184658" cy="2653992"/>
          </a:xfrm>
        </p:grpSpPr>
        <p:sp>
          <p:nvSpPr>
            <p:cNvPr id="9" name="Down Arrow 8"/>
            <p:cNvSpPr/>
            <p:nvPr/>
          </p:nvSpPr>
          <p:spPr>
            <a:xfrm rot="2307856">
              <a:off x="4613122" y="3654836"/>
              <a:ext cx="857256" cy="78581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85720" y="4000504"/>
              <a:ext cx="5155001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smtClean="0">
                  <a:solidFill>
                    <a:prstClr val="black"/>
                  </a:solidFill>
                </a:rPr>
                <a:t>The isomer shifts of </a:t>
              </a:r>
              <a:r>
                <a:rPr lang="en-GB" sz="2400" baseline="30000" dirty="0" smtClean="0">
                  <a:solidFill>
                    <a:prstClr val="black"/>
                  </a:solidFill>
                </a:rPr>
                <a:t>201,203</a:t>
              </a:r>
              <a:r>
                <a:rPr lang="en-GB" sz="2400" dirty="0" smtClean="0">
                  <a:solidFill>
                    <a:prstClr val="black"/>
                  </a:solidFill>
                </a:rPr>
                <a:t>Fr </a:t>
              </a:r>
            </a:p>
            <a:p>
              <a:r>
                <a:rPr lang="en-GB" sz="2400" dirty="0" smtClean="0">
                  <a:solidFill>
                    <a:prstClr val="black"/>
                  </a:solidFill>
                </a:rPr>
                <a:t>and their magnetic moments </a:t>
              </a:r>
            </a:p>
            <a:p>
              <a:r>
                <a:rPr lang="en-GB" sz="2400" dirty="0" smtClean="0">
                  <a:solidFill>
                    <a:prstClr val="black"/>
                  </a:solidFill>
                </a:rPr>
                <a:t>will provide important </a:t>
              </a:r>
            </a:p>
            <a:p>
              <a:r>
                <a:rPr lang="en-GB" sz="2400" dirty="0" smtClean="0">
                  <a:solidFill>
                    <a:prstClr val="black"/>
                  </a:solidFill>
                </a:rPr>
                <a:t>information to better </a:t>
              </a:r>
            </a:p>
            <a:p>
              <a:r>
                <a:rPr lang="en-GB" sz="2400" dirty="0" smtClean="0">
                  <a:solidFill>
                    <a:prstClr val="black"/>
                  </a:solidFill>
                </a:rPr>
                <a:t>understand the evolution of </a:t>
              </a:r>
            </a:p>
            <a:p>
              <a:r>
                <a:rPr lang="en-GB" sz="2400" dirty="0" smtClean="0">
                  <a:solidFill>
                    <a:prstClr val="black"/>
                  </a:solidFill>
                </a:rPr>
                <a:t>nuclear structure in this region</a:t>
              </a:r>
              <a:r>
                <a:rPr lang="en-GB" sz="2000" dirty="0" smtClean="0">
                  <a:solidFill>
                    <a:prstClr val="black"/>
                  </a:solidFill>
                </a:rPr>
                <a:t>. </a:t>
              </a:r>
            </a:p>
          </p:txBody>
        </p:sp>
      </p:grpSp>
      <p:sp>
        <p:nvSpPr>
          <p:cNvPr id="32" name="Rectangle 31"/>
          <p:cNvSpPr/>
          <p:nvPr/>
        </p:nvSpPr>
        <p:spPr>
          <a:xfrm>
            <a:off x="8712679" y="5520906"/>
            <a:ext cx="431321" cy="4830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On-line run 2011</a:t>
            </a:r>
            <a:endParaRPr lang="en-US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0" y="1481328"/>
            <a:ext cx="6236898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GB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Commissioning run of the CRIS experiment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GB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Goals of the experiment</a:t>
            </a:r>
          </a:p>
          <a:p>
            <a:pPr marL="621792" marR="0" lvl="1" indent="-228600" algn="l" defTabSz="914400" rtl="0" eaLnBrk="1" fontAlgn="auto" latinLnBrk="0" hangingPunct="1">
              <a:lnSpc>
                <a:spcPct val="10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r>
              <a:rPr kumimoji="0" lang="en-GB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Demonstrate CRIS at ISOLDE</a:t>
            </a:r>
          </a:p>
          <a:p>
            <a:pPr marL="621792" marR="0" lvl="1" indent="-228600" algn="l" defTabSz="914400" rtl="0" eaLnBrk="1" fontAlgn="auto" latinLnBrk="0" hangingPunct="1">
              <a:lnSpc>
                <a:spcPct val="10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r>
              <a:rPr kumimoji="0" lang="en-GB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Demonstrate laser assisted decay spectroscopy with CRIS (Kara Lynch)</a:t>
            </a:r>
          </a:p>
          <a:p>
            <a:pPr marL="621792" marR="0" lvl="1" indent="-228600" algn="l" defTabSz="914400" rtl="0" eaLnBrk="1" fontAlgn="auto" latinLnBrk="0" hangingPunct="1">
              <a:lnSpc>
                <a:spcPct val="10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r>
              <a:rPr kumimoji="0" lang="en-GB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Fully commission the beam line (charge exchange cell, high voltage tuning, ion detection setup and</a:t>
            </a:r>
            <a:r>
              <a:rPr kumimoji="0" lang="en-GB" sz="23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digital data acquisition. </a:t>
            </a:r>
          </a:p>
          <a:p>
            <a:pPr marL="621792" marR="0" lvl="1" indent="-228600" algn="l" defTabSz="914400" rtl="0" eaLnBrk="1" fontAlgn="auto" latinLnBrk="0" hangingPunct="1">
              <a:lnSpc>
                <a:spcPct val="10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r>
              <a:rPr lang="en-GB" sz="2300" baseline="0" dirty="0" smtClean="0"/>
              <a:t>Test</a:t>
            </a:r>
            <a:r>
              <a:rPr lang="en-GB" sz="2300" dirty="0" smtClean="0"/>
              <a:t> new laser system for CRIS.</a:t>
            </a:r>
            <a:endParaRPr kumimoji="0" 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6" descr="IMAG0484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89531" y="0"/>
            <a:ext cx="2254469" cy="3381704"/>
          </a:xfrm>
          <a:prstGeom prst="rect">
            <a:avLst/>
          </a:prstGeom>
        </p:spPr>
      </p:pic>
      <p:pic>
        <p:nvPicPr>
          <p:cNvPr id="9" name="Picture 8" descr="IMAG048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2746" y="3421116"/>
            <a:ext cx="2291254" cy="34368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Acquisition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76893" y="1294411"/>
            <a:ext cx="1674421" cy="7718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MCP/PMT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44384" y="4156363"/>
            <a:ext cx="1626919" cy="8193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Laser system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956958" y="4073237"/>
            <a:ext cx="1365662" cy="9262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Trigger generator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265714" y="1270660"/>
            <a:ext cx="1591293" cy="10212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Lecroy</a:t>
            </a:r>
            <a:r>
              <a:rPr lang="en-GB" dirty="0" smtClean="0"/>
              <a:t> digital scope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049486" y="2636321"/>
            <a:ext cx="2244436" cy="973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NI PXI chassis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032665" y="4049486"/>
            <a:ext cx="1983179" cy="9262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Voltage scanning (PC)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985164" y="1294410"/>
            <a:ext cx="2398815" cy="973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Data Acquisition PC</a:t>
            </a: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>
            <a:off x="2375065" y="1603169"/>
            <a:ext cx="807522" cy="2018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4914404" y="1662545"/>
            <a:ext cx="999507" cy="1880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191990" y="5438899"/>
            <a:ext cx="1864426" cy="9025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ISCOOL</a:t>
            </a:r>
            <a:endParaRPr lang="en-US" dirty="0"/>
          </a:p>
        </p:txBody>
      </p:sp>
      <p:sp>
        <p:nvSpPr>
          <p:cNvPr id="16" name="Right Arrow 15"/>
          <p:cNvSpPr/>
          <p:nvPr/>
        </p:nvSpPr>
        <p:spPr>
          <a:xfrm>
            <a:off x="2052452" y="4451267"/>
            <a:ext cx="807522" cy="2018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 rot="16200000">
            <a:off x="2802577" y="3125189"/>
            <a:ext cx="1640774" cy="1642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Bent-Up Arrow 18"/>
          <p:cNvSpPr/>
          <p:nvPr/>
        </p:nvSpPr>
        <p:spPr>
          <a:xfrm>
            <a:off x="4334494" y="3669475"/>
            <a:ext cx="724394" cy="938151"/>
          </a:xfrm>
          <a:prstGeom prst="bentUpArrow">
            <a:avLst>
              <a:gd name="adj1" fmla="val 15164"/>
              <a:gd name="adj2" fmla="val 25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Bent-Up Arrow 19"/>
          <p:cNvSpPr/>
          <p:nvPr/>
        </p:nvSpPr>
        <p:spPr>
          <a:xfrm rot="5400000">
            <a:off x="5105402" y="3810989"/>
            <a:ext cx="1082633" cy="843152"/>
          </a:xfrm>
          <a:prstGeom prst="bentUpArrow">
            <a:avLst>
              <a:gd name="adj1" fmla="val 10174"/>
              <a:gd name="adj2" fmla="val 25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Bent-Up Arrow 20"/>
          <p:cNvSpPr/>
          <p:nvPr/>
        </p:nvSpPr>
        <p:spPr>
          <a:xfrm rot="5400000">
            <a:off x="3215245" y="5055920"/>
            <a:ext cx="920337" cy="878774"/>
          </a:xfrm>
          <a:prstGeom prst="bentUpArrow">
            <a:avLst>
              <a:gd name="adj1" fmla="val 15541"/>
              <a:gd name="adj2" fmla="val 21622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51793" y="4508939"/>
            <a:ext cx="8229600" cy="1781503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Example of an ion bunch recorded by the digital data acquisition. </a:t>
            </a:r>
          </a:p>
          <a:p>
            <a:r>
              <a:rPr lang="en-GB" dirty="0" smtClean="0"/>
              <a:t>Full time stamping of every event for off-line analysis.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Digital Data </a:t>
            </a:r>
            <a:r>
              <a:rPr lang="en-GB" dirty="0" err="1" smtClean="0"/>
              <a:t>Aquisition</a:t>
            </a:r>
            <a:endParaRPr lang="en-US" dirty="0"/>
          </a:p>
        </p:txBody>
      </p:sp>
      <p:pic>
        <p:nvPicPr>
          <p:cNvPr id="1157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2853" y="867103"/>
            <a:ext cx="8921147" cy="3683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Beam tuning effect</a:t>
            </a:r>
            <a:endParaRPr lang="en-US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0156" y="1466489"/>
            <a:ext cx="4213844" cy="3160383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5" name="Picture 4" descr="Run10-27volts per bin - ba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7533" y="1328468"/>
            <a:ext cx="4382822" cy="32871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82869" y="4619297"/>
            <a:ext cx="714177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Associated with a misalignment of the beam through the charge </a:t>
            </a:r>
            <a:r>
              <a:rPr lang="en-GB" sz="2400" dirty="0" smtClean="0"/>
              <a:t>exchange </a:t>
            </a:r>
            <a:r>
              <a:rPr lang="en-GB" sz="2400" dirty="0" smtClean="0"/>
              <a:t>cell. As a high voltage is applied to the cell the beam is further deflected. 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497724" y="1056290"/>
            <a:ext cx="2047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Negative voltage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85491" y="1114096"/>
            <a:ext cx="2014584" cy="383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Positive voltage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268014" y="1055659"/>
            <a:ext cx="4934607" cy="2097444"/>
          </a:xfrm>
        </p:spPr>
        <p:txBody>
          <a:bodyPr>
            <a:normAutofit/>
          </a:bodyPr>
          <a:lstStyle/>
          <a:p>
            <a:r>
              <a:rPr lang="en-GB" dirty="0" smtClean="0"/>
              <a:t>Resonant ionization of Fr</a:t>
            </a:r>
          </a:p>
          <a:p>
            <a:r>
              <a:rPr lang="en-GB" dirty="0" smtClean="0"/>
              <a:t>Two step scheme.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9904" y="0"/>
            <a:ext cx="8229600" cy="1143000"/>
          </a:xfrm>
        </p:spPr>
        <p:txBody>
          <a:bodyPr/>
          <a:lstStyle/>
          <a:p>
            <a:r>
              <a:rPr lang="en-GB" dirty="0" smtClean="0"/>
              <a:t>Results</a:t>
            </a:r>
            <a:endParaRPr lang="en-US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0631" y="577674"/>
            <a:ext cx="3738531" cy="280351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2389" y="3679853"/>
            <a:ext cx="3697452" cy="2772705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2658" y="2869333"/>
            <a:ext cx="2815592" cy="29796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Oval 7"/>
          <p:cNvSpPr/>
          <p:nvPr/>
        </p:nvSpPr>
        <p:spPr>
          <a:xfrm rot="17983537">
            <a:off x="5402" y="4755877"/>
            <a:ext cx="1984014" cy="26008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Multiply 8"/>
          <p:cNvSpPr/>
          <p:nvPr/>
        </p:nvSpPr>
        <p:spPr>
          <a:xfrm>
            <a:off x="1213944" y="3263470"/>
            <a:ext cx="882869" cy="725213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4"/>
          <p:cNvSpPr txBox="1">
            <a:spLocks/>
          </p:cNvSpPr>
          <p:nvPr/>
        </p:nvSpPr>
        <p:spPr>
          <a:xfrm>
            <a:off x="294290" y="2059397"/>
            <a:ext cx="4934607" cy="904520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lang="en-GB" sz="2700" dirty="0" smtClean="0"/>
              <a:t>1064nm laser off </a:t>
            </a:r>
            <a:endParaRPr kumimoji="0" lang="en-GB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GB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69724" y="204952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Laser on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095999" y="3352800"/>
            <a:ext cx="1160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Laser off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6" grpId="0"/>
      <p:bldP spid="1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0" y="1512859"/>
            <a:ext cx="5234152" cy="4525963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Further optimization of the 422nm (scans carried out over a range 20-200</a:t>
            </a:r>
            <a:r>
              <a:rPr lang="el-GR" dirty="0" smtClean="0"/>
              <a:t>μ</a:t>
            </a:r>
            <a:r>
              <a:rPr lang="en-GB" dirty="0" smtClean="0"/>
              <a:t>J/pulse.</a:t>
            </a:r>
          </a:p>
          <a:p>
            <a:r>
              <a:rPr lang="en-GB" dirty="0" smtClean="0"/>
              <a:t>Majority of the background is due to 422+422 non-resonant ionization. </a:t>
            </a:r>
          </a:p>
          <a:p>
            <a:r>
              <a:rPr lang="en-GB" dirty="0" smtClean="0"/>
              <a:t>With both lasers blocked the observed background is associated with </a:t>
            </a:r>
            <a:r>
              <a:rPr lang="en-GB" dirty="0" err="1" smtClean="0"/>
              <a:t>collisional</a:t>
            </a:r>
            <a:r>
              <a:rPr lang="en-GB" dirty="0" smtClean="0"/>
              <a:t> ionization. </a:t>
            </a:r>
          </a:p>
          <a:p>
            <a:r>
              <a:rPr lang="en-GB" dirty="0" smtClean="0"/>
              <a:t>Pressure ~1-2x10</a:t>
            </a:r>
            <a:r>
              <a:rPr lang="en-GB" baseline="30000" dirty="0" smtClean="0"/>
              <a:t>-8</a:t>
            </a:r>
            <a:r>
              <a:rPr lang="en-GB" dirty="0" smtClean="0"/>
              <a:t>mbar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</a:t>
            </a:r>
            <a:endParaRPr lang="en-US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16537" y="736600"/>
            <a:ext cx="3827463" cy="28702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16537" y="3798614"/>
            <a:ext cx="3827463" cy="28702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5927834" y="331076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Laser on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827985" y="3573517"/>
            <a:ext cx="1160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Laser off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5669" y="-189186"/>
            <a:ext cx="8229600" cy="1143000"/>
          </a:xfrm>
        </p:spPr>
        <p:txBody>
          <a:bodyPr/>
          <a:lstStyle/>
          <a:p>
            <a:r>
              <a:rPr lang="en-GB" dirty="0" smtClean="0"/>
              <a:t>Results: HFS of </a:t>
            </a:r>
            <a:r>
              <a:rPr lang="en-GB" baseline="30000" dirty="0" smtClean="0"/>
              <a:t>207</a:t>
            </a:r>
            <a:r>
              <a:rPr lang="en-GB" dirty="0" smtClean="0"/>
              <a:t>Fr</a:t>
            </a:r>
            <a:endParaRPr lang="en-US" dirty="0"/>
          </a:p>
        </p:txBody>
      </p:sp>
      <p:pic>
        <p:nvPicPr>
          <p:cNvPr id="7" name="Content Placeholder 6" descr="Run35and8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16620" y="1974556"/>
            <a:ext cx="5927835" cy="4663229"/>
          </a:xfrm>
        </p:spPr>
      </p:pic>
      <p:sp>
        <p:nvSpPr>
          <p:cNvPr id="8" name="Content Placeholder 17"/>
          <p:cNvSpPr txBox="1">
            <a:spLocks/>
          </p:cNvSpPr>
          <p:nvPr/>
        </p:nvSpPr>
        <p:spPr>
          <a:xfrm>
            <a:off x="0" y="708819"/>
            <a:ext cx="8087710" cy="5092891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lang="en-GB" sz="2700" dirty="0" smtClean="0"/>
              <a:t>Literature: A(S</a:t>
            </a:r>
            <a:r>
              <a:rPr lang="en-GB" sz="2700" baseline="-25000" dirty="0" smtClean="0"/>
              <a:t>1/2</a:t>
            </a:r>
            <a:r>
              <a:rPr lang="en-GB" sz="2700" dirty="0" smtClean="0"/>
              <a:t>)=8484(1)MHz I=9/2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GB" sz="2700" dirty="0" smtClean="0"/>
              <a:t>Preliminary result from this work: A(S</a:t>
            </a:r>
            <a:r>
              <a:rPr lang="en-GB" sz="2700" baseline="-25000" dirty="0" smtClean="0"/>
              <a:t>1/2</a:t>
            </a:r>
            <a:r>
              <a:rPr lang="en-GB" sz="2700" dirty="0" smtClean="0"/>
              <a:t>)=</a:t>
            </a:r>
            <a:r>
              <a:rPr lang="en-GB" sz="2700" dirty="0" smtClean="0"/>
              <a:t>8390(100)[200]MHz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GB" sz="2700" dirty="0" smtClean="0"/>
              <a:t>Low background 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en-GB" sz="2700" dirty="0" smtClean="0"/>
              <a:t>rate~0.05/s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</a:pPr>
            <a:endParaRPr lang="en-GB" sz="2700" dirty="0" smtClean="0"/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</a:pPr>
            <a:endParaRPr lang="en-GB" sz="2700" dirty="0" smtClean="0"/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GB" sz="2700" dirty="0" smtClean="0"/>
              <a:t>Efficiency~1:10</a:t>
            </a:r>
            <a:r>
              <a:rPr lang="en-GB" sz="2700" baseline="30000" dirty="0" smtClean="0"/>
              <a:t>6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GB" sz="2700" dirty="0" smtClean="0"/>
              <a:t>Low power 1064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GB" sz="2700" dirty="0" smtClean="0"/>
              <a:t>Noise in the </a:t>
            </a:r>
            <a:r>
              <a:rPr lang="en-GB" sz="2700" dirty="0" err="1" smtClean="0"/>
              <a:t>mcp</a:t>
            </a:r>
            <a:endParaRPr lang="en-GB" sz="2700" dirty="0" smtClean="0"/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GB" sz="2700" dirty="0" smtClean="0"/>
              <a:t>Transmission (10%)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endParaRPr lang="en-GB" sz="2700" dirty="0" smtClean="0"/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endParaRPr lang="en-GB" sz="2700" dirty="0" smtClean="0"/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</a:pPr>
            <a:endParaRPr lang="en-GB" sz="2700" dirty="0" smtClean="0"/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en-GB" sz="2700" dirty="0" smtClean="0"/>
              <a:t>  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endParaRPr kumimoji="0" lang="en-GB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853559"/>
            <a:ext cx="3231931" cy="15292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eftpeakhwhm7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435" y="3468415"/>
            <a:ext cx="4068306" cy="3200401"/>
          </a:xfrm>
          <a:prstGeom prst="rect">
            <a:avLst/>
          </a:prstGeom>
        </p:spPr>
      </p:pic>
      <p:pic>
        <p:nvPicPr>
          <p:cNvPr id="7" name="Content Placeholder 6" descr="chi sqr v hwhm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487079" y="248115"/>
            <a:ext cx="4357377" cy="3268033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52248"/>
            <a:ext cx="8229600" cy="1143000"/>
          </a:xfrm>
        </p:spPr>
        <p:txBody>
          <a:bodyPr/>
          <a:lstStyle/>
          <a:p>
            <a:r>
              <a:rPr lang="en-GB" dirty="0" smtClean="0"/>
              <a:t>Results: resolution</a:t>
            </a:r>
            <a:endParaRPr lang="en-US" dirty="0"/>
          </a:p>
        </p:txBody>
      </p:sp>
      <p:sp>
        <p:nvSpPr>
          <p:cNvPr id="9" name="Content Placeholder 17"/>
          <p:cNvSpPr txBox="1">
            <a:spLocks/>
          </p:cNvSpPr>
          <p:nvPr/>
        </p:nvSpPr>
        <p:spPr>
          <a:xfrm>
            <a:off x="0" y="1528625"/>
            <a:ext cx="4981903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lang="en-GB" sz="2700" dirty="0" err="1" smtClean="0"/>
              <a:t>Multiplet</a:t>
            </a:r>
            <a:r>
              <a:rPr lang="en-GB" sz="2700" dirty="0" smtClean="0"/>
              <a:t> of three transitions within the peak.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lang="en-GB" sz="2700" dirty="0" err="1" smtClean="0"/>
              <a:t>Linewidth</a:t>
            </a:r>
            <a:r>
              <a:rPr lang="en-GB" sz="2700" dirty="0" smtClean="0"/>
              <a:t> ~1GHz.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lang="en-GB" sz="2700" dirty="0" smtClean="0"/>
              <a:t>Preliminary results.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lang="en-GB" sz="2700" dirty="0" smtClean="0"/>
              <a:t>Analysis is on-going.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lang="en-GB" sz="2700" dirty="0" smtClean="0"/>
              <a:t>New laser system was used in this experiment. Characteristics of this device are under study.</a:t>
            </a:r>
            <a:endParaRPr lang="en-GB" sz="27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118721"/>
            <a:ext cx="8686800" cy="4525963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Beam line fully commissioned </a:t>
            </a:r>
          </a:p>
          <a:p>
            <a:r>
              <a:rPr lang="en-GB" dirty="0" smtClean="0"/>
              <a:t>~50% neutralization efficiency of Fr demonstrated. Beam mistuning minimized. </a:t>
            </a:r>
          </a:p>
          <a:p>
            <a:r>
              <a:rPr lang="en-GB" dirty="0" smtClean="0"/>
              <a:t>First hyperfine spectra of Fr measured.</a:t>
            </a:r>
          </a:p>
          <a:p>
            <a:r>
              <a:rPr lang="en-GB" dirty="0" smtClean="0"/>
              <a:t>Digital data acquisition demonstrated</a:t>
            </a:r>
          </a:p>
          <a:p>
            <a:r>
              <a:rPr lang="en-GB" dirty="0" smtClean="0"/>
              <a:t>Decay spectroscopy station demonstrated (Kara Lynch, the next talk)</a:t>
            </a:r>
          </a:p>
          <a:p>
            <a:r>
              <a:rPr lang="en-GB" dirty="0" smtClean="0"/>
              <a:t>Suppression of Fr (with lasers off) is ~ factor of 10000</a:t>
            </a:r>
          </a:p>
          <a:p>
            <a:r>
              <a:rPr lang="en-GB" dirty="0" smtClean="0"/>
              <a:t>Currently low experimental efficiency, can account for some this effect. </a:t>
            </a:r>
          </a:p>
          <a:p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400" dirty="0" smtClean="0"/>
              <a:t>Nuclear moment and </a:t>
            </a:r>
            <a:r>
              <a:rPr lang="en-GB" sz="4400" dirty="0" smtClean="0"/>
              <a:t>radii from laser </a:t>
            </a:r>
            <a:r>
              <a:rPr lang="en-GB" sz="4400" dirty="0" smtClean="0"/>
              <a:t>spectroscopy</a:t>
            </a:r>
            <a:endParaRPr lang="en-US" dirty="0"/>
          </a:p>
        </p:txBody>
      </p:sp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510227" y="1727851"/>
            <a:ext cx="3082925" cy="1397008"/>
            <a:chOff x="439266" y="1916419"/>
            <a:chExt cx="5259388" cy="2247807"/>
          </a:xfrm>
        </p:grpSpPr>
        <p:sp>
          <p:nvSpPr>
            <p:cNvPr id="5" name="Line 24"/>
            <p:cNvSpPr>
              <a:spLocks noChangeShapeType="1"/>
            </p:cNvSpPr>
            <p:nvPr/>
          </p:nvSpPr>
          <p:spPr bwMode="auto">
            <a:xfrm>
              <a:off x="531341" y="2681416"/>
              <a:ext cx="838200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" name="Text Box 30"/>
            <p:cNvSpPr txBox="1">
              <a:spLocks noChangeArrowheads="1"/>
            </p:cNvSpPr>
            <p:nvPr/>
          </p:nvSpPr>
          <p:spPr bwMode="auto">
            <a:xfrm>
              <a:off x="439266" y="3070354"/>
              <a:ext cx="498475" cy="51911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GB"/>
                <a:t>3s</a:t>
              </a:r>
              <a:endParaRPr lang="en-US"/>
            </a:p>
          </p:txBody>
        </p:sp>
        <p:sp>
          <p:nvSpPr>
            <p:cNvPr id="7" name="Text Box 31"/>
            <p:cNvSpPr txBox="1">
              <a:spLocks noChangeArrowheads="1"/>
            </p:cNvSpPr>
            <p:nvPr/>
          </p:nvSpPr>
          <p:spPr bwMode="auto">
            <a:xfrm>
              <a:off x="439266" y="2079754"/>
              <a:ext cx="547688" cy="51911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GB" dirty="0"/>
                <a:t>3p</a:t>
              </a:r>
              <a:endParaRPr lang="en-US" dirty="0"/>
            </a:p>
          </p:txBody>
        </p:sp>
        <p:sp>
          <p:nvSpPr>
            <p:cNvPr id="8" name="Text Box 32"/>
            <p:cNvSpPr txBox="1">
              <a:spLocks noChangeArrowheads="1"/>
            </p:cNvSpPr>
            <p:nvPr/>
          </p:nvSpPr>
          <p:spPr bwMode="auto">
            <a:xfrm>
              <a:off x="1826741" y="1916419"/>
              <a:ext cx="874712" cy="51911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GB" baseline="30000" dirty="0"/>
                <a:t>2</a:t>
              </a:r>
              <a:r>
                <a:rPr lang="en-GB" dirty="0"/>
                <a:t>P</a:t>
              </a:r>
              <a:r>
                <a:rPr lang="en-GB" baseline="-25000" dirty="0"/>
                <a:t>3/2</a:t>
              </a:r>
              <a:endParaRPr lang="en-US" baseline="30000" dirty="0"/>
            </a:p>
          </p:txBody>
        </p:sp>
        <p:sp>
          <p:nvSpPr>
            <p:cNvPr id="9" name="Text Box 35"/>
            <p:cNvSpPr txBox="1">
              <a:spLocks noChangeArrowheads="1"/>
            </p:cNvSpPr>
            <p:nvPr/>
          </p:nvSpPr>
          <p:spPr bwMode="auto">
            <a:xfrm>
              <a:off x="1826741" y="2757616"/>
              <a:ext cx="857250" cy="51911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GB" baseline="30000"/>
                <a:t>2</a:t>
              </a:r>
              <a:r>
                <a:rPr lang="en-GB"/>
                <a:t>P</a:t>
              </a:r>
              <a:r>
                <a:rPr lang="en-GB" baseline="-25000"/>
                <a:t>1/2</a:t>
              </a:r>
              <a:endParaRPr lang="en-US" baseline="30000"/>
            </a:p>
          </p:txBody>
        </p:sp>
        <p:sp>
          <p:nvSpPr>
            <p:cNvPr id="10" name="Line 36"/>
            <p:cNvSpPr>
              <a:spLocks noChangeShapeType="1"/>
            </p:cNvSpPr>
            <p:nvPr/>
          </p:nvSpPr>
          <p:spPr bwMode="auto">
            <a:xfrm>
              <a:off x="607541" y="3519616"/>
              <a:ext cx="838200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Line 37"/>
            <p:cNvSpPr>
              <a:spLocks noChangeShapeType="1"/>
            </p:cNvSpPr>
            <p:nvPr/>
          </p:nvSpPr>
          <p:spPr bwMode="auto">
            <a:xfrm>
              <a:off x="2817341" y="3519616"/>
              <a:ext cx="838200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Line 38"/>
            <p:cNvSpPr>
              <a:spLocks noChangeShapeType="1"/>
            </p:cNvSpPr>
            <p:nvPr/>
          </p:nvSpPr>
          <p:spPr bwMode="auto">
            <a:xfrm>
              <a:off x="2817341" y="2910016"/>
              <a:ext cx="838200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3" name="Line 39"/>
            <p:cNvSpPr>
              <a:spLocks noChangeShapeType="1"/>
            </p:cNvSpPr>
            <p:nvPr/>
          </p:nvSpPr>
          <p:spPr bwMode="auto">
            <a:xfrm>
              <a:off x="2817341" y="2452816"/>
              <a:ext cx="838200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Line 40"/>
            <p:cNvSpPr>
              <a:spLocks noChangeShapeType="1"/>
            </p:cNvSpPr>
            <p:nvPr/>
          </p:nvSpPr>
          <p:spPr bwMode="auto">
            <a:xfrm flipV="1">
              <a:off x="1369541" y="2452816"/>
              <a:ext cx="13716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5" name="Line 41"/>
            <p:cNvSpPr>
              <a:spLocks noChangeShapeType="1"/>
            </p:cNvSpPr>
            <p:nvPr/>
          </p:nvSpPr>
          <p:spPr bwMode="auto">
            <a:xfrm>
              <a:off x="1369541" y="2681416"/>
              <a:ext cx="14478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6" name="Line 42"/>
            <p:cNvSpPr>
              <a:spLocks noChangeShapeType="1"/>
            </p:cNvSpPr>
            <p:nvPr/>
          </p:nvSpPr>
          <p:spPr bwMode="auto">
            <a:xfrm>
              <a:off x="1445741" y="3519616"/>
              <a:ext cx="14478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" name="Text Box 43"/>
            <p:cNvSpPr txBox="1">
              <a:spLocks noChangeArrowheads="1"/>
            </p:cNvSpPr>
            <p:nvPr/>
          </p:nvSpPr>
          <p:spPr bwMode="auto">
            <a:xfrm>
              <a:off x="1742303" y="3645114"/>
              <a:ext cx="819150" cy="51911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GB" baseline="30000"/>
                <a:t>2</a:t>
              </a:r>
              <a:r>
                <a:rPr lang="en-GB"/>
                <a:t>S</a:t>
              </a:r>
              <a:r>
                <a:rPr lang="en-GB" baseline="-25000"/>
                <a:t>1/2</a:t>
              </a:r>
              <a:endParaRPr lang="en-US" baseline="30000"/>
            </a:p>
          </p:txBody>
        </p:sp>
        <p:sp>
          <p:nvSpPr>
            <p:cNvPr id="18" name="Line 48"/>
            <p:cNvSpPr>
              <a:spLocks noChangeShapeType="1"/>
            </p:cNvSpPr>
            <p:nvPr/>
          </p:nvSpPr>
          <p:spPr bwMode="auto">
            <a:xfrm>
              <a:off x="4341341" y="3824416"/>
              <a:ext cx="838200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9" name="Line 50"/>
            <p:cNvSpPr>
              <a:spLocks noChangeShapeType="1"/>
            </p:cNvSpPr>
            <p:nvPr/>
          </p:nvSpPr>
          <p:spPr bwMode="auto">
            <a:xfrm>
              <a:off x="3655541" y="3519616"/>
              <a:ext cx="685800" cy="3048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Line 51"/>
            <p:cNvSpPr>
              <a:spLocks noChangeShapeType="1"/>
            </p:cNvSpPr>
            <p:nvPr/>
          </p:nvSpPr>
          <p:spPr bwMode="auto">
            <a:xfrm>
              <a:off x="4341341" y="3367216"/>
              <a:ext cx="838200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1" name="Line 52"/>
            <p:cNvSpPr>
              <a:spLocks noChangeShapeType="1"/>
            </p:cNvSpPr>
            <p:nvPr/>
          </p:nvSpPr>
          <p:spPr bwMode="auto">
            <a:xfrm flipV="1">
              <a:off x="3655541" y="3367216"/>
              <a:ext cx="68580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2" name="Line 53"/>
            <p:cNvSpPr>
              <a:spLocks noChangeShapeType="1"/>
            </p:cNvSpPr>
            <p:nvPr/>
          </p:nvSpPr>
          <p:spPr bwMode="auto">
            <a:xfrm>
              <a:off x="4265141" y="2224216"/>
              <a:ext cx="838200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3" name="Line 54"/>
            <p:cNvSpPr>
              <a:spLocks noChangeShapeType="1"/>
            </p:cNvSpPr>
            <p:nvPr/>
          </p:nvSpPr>
          <p:spPr bwMode="auto">
            <a:xfrm>
              <a:off x="4265141" y="2452816"/>
              <a:ext cx="838200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4" name="Line 55"/>
            <p:cNvSpPr>
              <a:spLocks noChangeShapeType="1"/>
            </p:cNvSpPr>
            <p:nvPr/>
          </p:nvSpPr>
          <p:spPr bwMode="auto">
            <a:xfrm>
              <a:off x="4265141" y="2681416"/>
              <a:ext cx="838200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5" name="Line 56"/>
            <p:cNvSpPr>
              <a:spLocks noChangeShapeType="1"/>
            </p:cNvSpPr>
            <p:nvPr/>
          </p:nvSpPr>
          <p:spPr bwMode="auto">
            <a:xfrm>
              <a:off x="4265141" y="1995616"/>
              <a:ext cx="838200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" name="Line 57"/>
            <p:cNvSpPr>
              <a:spLocks noChangeShapeType="1"/>
            </p:cNvSpPr>
            <p:nvPr/>
          </p:nvSpPr>
          <p:spPr bwMode="auto">
            <a:xfrm>
              <a:off x="3655541" y="2452816"/>
              <a:ext cx="6096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7" name="Line 58"/>
            <p:cNvSpPr>
              <a:spLocks noChangeShapeType="1"/>
            </p:cNvSpPr>
            <p:nvPr/>
          </p:nvSpPr>
          <p:spPr bwMode="auto">
            <a:xfrm>
              <a:off x="3655541" y="2452816"/>
              <a:ext cx="609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8" name="Line 59"/>
            <p:cNvSpPr>
              <a:spLocks noChangeShapeType="1"/>
            </p:cNvSpPr>
            <p:nvPr/>
          </p:nvSpPr>
          <p:spPr bwMode="auto">
            <a:xfrm flipV="1">
              <a:off x="3655541" y="1995616"/>
              <a:ext cx="609600" cy="4572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9" name="Line 60"/>
            <p:cNvSpPr>
              <a:spLocks noChangeShapeType="1"/>
            </p:cNvSpPr>
            <p:nvPr/>
          </p:nvSpPr>
          <p:spPr bwMode="auto">
            <a:xfrm flipV="1">
              <a:off x="3655541" y="2224216"/>
              <a:ext cx="609600" cy="2286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0" name="Text Box 62"/>
            <p:cNvSpPr txBox="1">
              <a:spLocks noChangeArrowheads="1"/>
            </p:cNvSpPr>
            <p:nvPr/>
          </p:nvSpPr>
          <p:spPr bwMode="auto">
            <a:xfrm>
              <a:off x="5227166" y="2067054"/>
              <a:ext cx="466725" cy="51911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GB"/>
                <a:t>F</a:t>
              </a:r>
              <a:r>
                <a:rPr lang="en-GB" baseline="-25000"/>
                <a:t>j</a:t>
              </a:r>
              <a:endParaRPr lang="en-US"/>
            </a:p>
          </p:txBody>
        </p:sp>
        <p:sp>
          <p:nvSpPr>
            <p:cNvPr id="31" name="Text Box 63"/>
            <p:cNvSpPr txBox="1">
              <a:spLocks noChangeArrowheads="1"/>
            </p:cNvSpPr>
            <p:nvPr/>
          </p:nvSpPr>
          <p:spPr bwMode="auto">
            <a:xfrm>
              <a:off x="5227166" y="3349754"/>
              <a:ext cx="471488" cy="51911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GB"/>
                <a:t>F</a:t>
              </a:r>
              <a:r>
                <a:rPr lang="en-GB" baseline="-25000"/>
                <a:t>i</a:t>
              </a:r>
              <a:endParaRPr lang="en-US"/>
            </a:p>
          </p:txBody>
        </p:sp>
      </p:grpSp>
      <p:sp>
        <p:nvSpPr>
          <p:cNvPr id="32" name="Notched Right Arrow 31"/>
          <p:cNvSpPr/>
          <p:nvPr/>
        </p:nvSpPr>
        <p:spPr>
          <a:xfrm>
            <a:off x="3698522" y="2178800"/>
            <a:ext cx="877330" cy="494271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3" name="TextBox 44"/>
          <p:cNvSpPr txBox="1">
            <a:spLocks noChangeArrowheads="1"/>
          </p:cNvSpPr>
          <p:nvPr/>
        </p:nvSpPr>
        <p:spPr bwMode="auto">
          <a:xfrm>
            <a:off x="4650035" y="1771114"/>
            <a:ext cx="40386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dirty="0"/>
              <a:t>Spin, magnetic and electric</a:t>
            </a:r>
          </a:p>
          <a:p>
            <a:r>
              <a:rPr lang="en-GB" sz="2400" dirty="0"/>
              <a:t>moments , all nuclear </a:t>
            </a:r>
          </a:p>
          <a:p>
            <a:r>
              <a:rPr lang="en-GB" sz="2400" dirty="0"/>
              <a:t>observables are extracted </a:t>
            </a:r>
          </a:p>
          <a:p>
            <a:r>
              <a:rPr lang="en-GB" sz="2400" dirty="0"/>
              <a:t>without model dependence. </a:t>
            </a:r>
          </a:p>
        </p:txBody>
      </p:sp>
      <p:sp>
        <p:nvSpPr>
          <p:cNvPr id="34" name="Notched Right Arrow 33"/>
          <p:cNvSpPr/>
          <p:nvPr/>
        </p:nvSpPr>
        <p:spPr>
          <a:xfrm>
            <a:off x="3797643" y="4651589"/>
            <a:ext cx="877330" cy="494271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5" name="Text Box 5"/>
          <p:cNvSpPr txBox="1">
            <a:spLocks noChangeArrowheads="1"/>
          </p:cNvSpPr>
          <p:nvPr/>
        </p:nvSpPr>
        <p:spPr bwMode="auto">
          <a:xfrm>
            <a:off x="349250" y="5418221"/>
            <a:ext cx="37544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45720" rIns="45720">
            <a:spAutoFit/>
          </a:bodyPr>
          <a:lstStyle/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US" sz="3600" dirty="0" err="1">
                <a:latin typeface="Symbol" pitchFamily="18" charset="2"/>
                <a:cs typeface="+mn-cs"/>
              </a:rPr>
              <a:t>Dn</a:t>
            </a:r>
            <a:r>
              <a:rPr lang="en-US" sz="3600" baseline="-25000" dirty="0" err="1">
                <a:latin typeface="+mn-lt"/>
                <a:cs typeface="+mn-cs"/>
              </a:rPr>
              <a:t>IS</a:t>
            </a:r>
            <a:r>
              <a:rPr lang="en-US" sz="3600" dirty="0">
                <a:latin typeface="+mn-lt"/>
                <a:cs typeface="+mn-cs"/>
              </a:rPr>
              <a:t> = </a:t>
            </a:r>
            <a:r>
              <a:rPr lang="en-US" sz="3600" dirty="0" err="1">
                <a:solidFill>
                  <a:srgbClr val="FF0000"/>
                </a:solidFill>
                <a:latin typeface="Symbol" pitchFamily="18" charset="2"/>
                <a:cs typeface="+mn-cs"/>
              </a:rPr>
              <a:t>Dn</a:t>
            </a:r>
            <a:r>
              <a:rPr lang="en-US" sz="3600" baseline="-25000" dirty="0" err="1">
                <a:solidFill>
                  <a:srgbClr val="FF0000"/>
                </a:solidFill>
                <a:latin typeface="+mn-lt"/>
                <a:cs typeface="+mn-cs"/>
              </a:rPr>
              <a:t>MS</a:t>
            </a:r>
            <a:r>
              <a:rPr lang="en-US" sz="3600" dirty="0">
                <a:latin typeface="+mn-lt"/>
                <a:cs typeface="+mn-cs"/>
              </a:rPr>
              <a:t> +</a:t>
            </a:r>
            <a:r>
              <a:rPr lang="de-DE" sz="3600" dirty="0">
                <a:latin typeface="+mn-lt"/>
                <a:cs typeface="+mn-cs"/>
              </a:rPr>
              <a:t> </a:t>
            </a:r>
            <a:r>
              <a:rPr lang="en-US" sz="3600" dirty="0" err="1">
                <a:solidFill>
                  <a:srgbClr val="FF0000"/>
                </a:solidFill>
                <a:latin typeface="Symbol" pitchFamily="18" charset="2"/>
                <a:cs typeface="+mn-cs"/>
              </a:rPr>
              <a:t>Dn</a:t>
            </a:r>
            <a:r>
              <a:rPr lang="en-US" sz="3600" baseline="-25000" dirty="0" err="1">
                <a:solidFill>
                  <a:srgbClr val="FF0000"/>
                </a:solidFill>
                <a:latin typeface="+mn-lt"/>
                <a:cs typeface="+mn-cs"/>
              </a:rPr>
              <a:t>FS</a:t>
            </a:r>
            <a:r>
              <a:rPr lang="en-US" sz="3600" dirty="0">
                <a:latin typeface="+mn-lt"/>
                <a:cs typeface="+mn-cs"/>
              </a:rPr>
              <a:t> </a:t>
            </a:r>
          </a:p>
        </p:txBody>
      </p:sp>
      <p:sp>
        <p:nvSpPr>
          <p:cNvPr id="36" name="Line 36"/>
          <p:cNvSpPr>
            <a:spLocks noChangeShapeType="1"/>
          </p:cNvSpPr>
          <p:nvPr/>
        </p:nvSpPr>
        <p:spPr bwMode="auto">
          <a:xfrm>
            <a:off x="381000" y="5313446"/>
            <a:ext cx="492125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37" name="Line 36"/>
          <p:cNvSpPr>
            <a:spLocks noChangeShapeType="1"/>
          </p:cNvSpPr>
          <p:nvPr/>
        </p:nvSpPr>
        <p:spPr bwMode="auto">
          <a:xfrm>
            <a:off x="409575" y="4168858"/>
            <a:ext cx="492125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38" name="Line 36"/>
          <p:cNvSpPr>
            <a:spLocks noChangeShapeType="1"/>
          </p:cNvSpPr>
          <p:nvPr/>
        </p:nvSpPr>
        <p:spPr bwMode="auto">
          <a:xfrm>
            <a:off x="1176338" y="5318208"/>
            <a:ext cx="490537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39" name="Line 36"/>
          <p:cNvSpPr>
            <a:spLocks noChangeShapeType="1"/>
          </p:cNvSpPr>
          <p:nvPr/>
        </p:nvSpPr>
        <p:spPr bwMode="auto">
          <a:xfrm>
            <a:off x="1181100" y="3887871"/>
            <a:ext cx="490538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40" name="Notched Right Arrow 39"/>
          <p:cNvSpPr/>
          <p:nvPr/>
        </p:nvSpPr>
        <p:spPr>
          <a:xfrm rot="16200000">
            <a:off x="111125" y="4629234"/>
            <a:ext cx="1031875" cy="2286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41" name="Straight Connector 40"/>
          <p:cNvCxnSpPr>
            <a:stCxn id="37" idx="1"/>
          </p:cNvCxnSpPr>
          <p:nvPr/>
        </p:nvCxnSpPr>
        <p:spPr>
          <a:xfrm rot="5400000" flipH="1" flipV="1">
            <a:off x="1574006" y="3493377"/>
            <a:ext cx="3175" cy="1347788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1646238" y="3913271"/>
            <a:ext cx="603250" cy="4762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Notched Right Arrow 42"/>
          <p:cNvSpPr/>
          <p:nvPr/>
        </p:nvSpPr>
        <p:spPr>
          <a:xfrm rot="16200000">
            <a:off x="765969" y="4509377"/>
            <a:ext cx="1308100" cy="22383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44" name="Straight Arrow Connector 43"/>
          <p:cNvCxnSpPr/>
          <p:nvPr/>
        </p:nvCxnSpPr>
        <p:spPr>
          <a:xfrm rot="5400000">
            <a:off x="2305051" y="4060908"/>
            <a:ext cx="284162" cy="1587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61"/>
          <p:cNvSpPr>
            <a:spLocks noChangeArrowheads="1"/>
          </p:cNvSpPr>
          <p:nvPr/>
        </p:nvSpPr>
        <p:spPr bwMode="auto">
          <a:xfrm>
            <a:off x="574675" y="3106821"/>
            <a:ext cx="3124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n-GB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en-GB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Isotope Shift</a:t>
            </a:r>
            <a:endParaRPr lang="en-US" sz="2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6" name="TextBox 75"/>
          <p:cNvSpPr txBox="1">
            <a:spLocks noChangeArrowheads="1"/>
          </p:cNvSpPr>
          <p:nvPr/>
        </p:nvSpPr>
        <p:spPr bwMode="auto">
          <a:xfrm>
            <a:off x="2582863" y="3868821"/>
            <a:ext cx="12239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/>
              <a:t>ppm shift</a:t>
            </a:r>
          </a:p>
        </p:txBody>
      </p:sp>
      <p:sp>
        <p:nvSpPr>
          <p:cNvPr id="47" name="TextBox 76"/>
          <p:cNvSpPr txBox="1">
            <a:spLocks noChangeArrowheads="1"/>
          </p:cNvSpPr>
          <p:nvPr/>
        </p:nvSpPr>
        <p:spPr bwMode="auto">
          <a:xfrm>
            <a:off x="4799013" y="3430675"/>
            <a:ext cx="4344987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dirty="0"/>
              <a:t>Changes in nuclear charge</a:t>
            </a:r>
          </a:p>
          <a:p>
            <a:r>
              <a:rPr lang="en-GB" sz="2400" dirty="0"/>
              <a:t>radii and sensitive to changes in </a:t>
            </a:r>
            <a:r>
              <a:rPr lang="en-GB" sz="2400" dirty="0" smtClean="0"/>
              <a:t>the dynamic </a:t>
            </a:r>
            <a:r>
              <a:rPr lang="en-GB" sz="2400" dirty="0"/>
              <a:t>nature and deformation as well as volume.</a:t>
            </a:r>
          </a:p>
        </p:txBody>
      </p:sp>
      <p:pic>
        <p:nvPicPr>
          <p:cNvPr id="48" name="Picture 13" descr="step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60938" y="532455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Notched Right Arrow 48"/>
          <p:cNvSpPr/>
          <p:nvPr/>
        </p:nvSpPr>
        <p:spPr>
          <a:xfrm>
            <a:off x="5704703" y="5397114"/>
            <a:ext cx="877330" cy="494271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50" name="Picture 13" descr="step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5449971"/>
            <a:ext cx="1287462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On-going off-line tests using the CRIS beam line and ion source. </a:t>
            </a:r>
          </a:p>
          <a:p>
            <a:r>
              <a:rPr lang="en-GB" dirty="0" smtClean="0"/>
              <a:t>New atomic beam unit has been constructed to study future RIS schemes and better test the laser system.</a:t>
            </a:r>
          </a:p>
          <a:p>
            <a:r>
              <a:rPr lang="en-GB" dirty="0" smtClean="0"/>
              <a:t>Further on-line experiments planned for Fr and now also neutron rich Cu.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Outlook for 2012</a:t>
            </a:r>
            <a:endParaRPr lang="en-US" dirty="0"/>
          </a:p>
        </p:txBody>
      </p:sp>
      <p:pic>
        <p:nvPicPr>
          <p:cNvPr id="4" name="Picture 3" descr="IMAG0497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5612524" y="4495799"/>
            <a:ext cx="3231932" cy="2154621"/>
          </a:xfrm>
          <a:prstGeom prst="rect">
            <a:avLst/>
          </a:prstGeom>
        </p:spPr>
      </p:pic>
      <p:pic>
        <p:nvPicPr>
          <p:cNvPr id="5" name="Picture 4" descr="IMAG0508.jpg"/>
          <p:cNvPicPr>
            <a:picLocks noChangeAspect="1"/>
          </p:cNvPicPr>
          <p:nvPr/>
        </p:nvPicPr>
        <p:blipFill>
          <a:blip r:embed="rId3" cstate="print">
            <a:lum bright="10000"/>
          </a:blip>
          <a:srcRect t="17931" b="15862"/>
          <a:stretch>
            <a:fillRect/>
          </a:stretch>
        </p:blipFill>
        <p:spPr>
          <a:xfrm>
            <a:off x="3247697" y="4445549"/>
            <a:ext cx="2238703" cy="2223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779" y="353466"/>
            <a:ext cx="8229600" cy="2531624"/>
          </a:xfrm>
        </p:spPr>
        <p:txBody>
          <a:bodyPr>
            <a:normAutofit/>
          </a:bodyPr>
          <a:lstStyle/>
          <a:p>
            <a:r>
              <a:rPr lang="en-GB" dirty="0" smtClean="0"/>
              <a:t>Many</a:t>
            </a:r>
            <a:r>
              <a:rPr lang="en-GB" dirty="0" smtClean="0"/>
              <a:t> thanks to the ISOLDE team and all of the people involved in the CRIS project. </a:t>
            </a:r>
            <a:endParaRPr lang="en-US" dirty="0"/>
          </a:p>
        </p:txBody>
      </p:sp>
      <p:pic>
        <p:nvPicPr>
          <p:cNvPr id="21" name="Content Placeholder 6" descr="Run35and8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04441" y="2594877"/>
            <a:ext cx="4918841" cy="38694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for your attention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427" y="4300542"/>
            <a:ext cx="1829752" cy="613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6"/>
          <p:cNvGrpSpPr/>
          <p:nvPr/>
        </p:nvGrpSpPr>
        <p:grpSpPr>
          <a:xfrm>
            <a:off x="2521775" y="4624301"/>
            <a:ext cx="1466850" cy="1718310"/>
            <a:chOff x="4133850" y="4705350"/>
            <a:chExt cx="2027180" cy="2152650"/>
          </a:xfrm>
        </p:grpSpPr>
        <p:pic>
          <p:nvPicPr>
            <p:cNvPr id="10243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4858" y="4705350"/>
              <a:ext cx="1586172" cy="5410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44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133850" y="5256014"/>
              <a:ext cx="438150" cy="16019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6540" y="5117339"/>
            <a:ext cx="142875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77435" y="4618508"/>
            <a:ext cx="2251710" cy="404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1785" y="3410420"/>
            <a:ext cx="3057525" cy="983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36100" y="5281777"/>
            <a:ext cx="17145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Picture 1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88005" y="5520690"/>
            <a:ext cx="2718647" cy="868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240030" y="1532214"/>
            <a:ext cx="89039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J. </a:t>
            </a:r>
            <a:r>
              <a:rPr lang="en-US" sz="2400" dirty="0" err="1" smtClean="0"/>
              <a:t>Billowes</a:t>
            </a:r>
            <a:r>
              <a:rPr lang="en-US" sz="2400" dirty="0" smtClean="0"/>
              <a:t>, </a:t>
            </a:r>
            <a:r>
              <a:rPr lang="en-US" sz="2400" dirty="0" smtClean="0"/>
              <a:t>M.L Bissell, B</a:t>
            </a:r>
            <a:r>
              <a:rPr lang="en-US" sz="2400" dirty="0" smtClean="0"/>
              <a:t>. </a:t>
            </a:r>
            <a:r>
              <a:rPr lang="en-US" sz="2400" dirty="0" err="1" smtClean="0"/>
              <a:t>Cheal</a:t>
            </a:r>
            <a:r>
              <a:rPr lang="en-US" sz="2400" dirty="0" smtClean="0"/>
              <a:t>, T.E. </a:t>
            </a:r>
            <a:r>
              <a:rPr lang="en-US" sz="2400" dirty="0" err="1" smtClean="0"/>
              <a:t>Cocolios</a:t>
            </a:r>
            <a:r>
              <a:rPr lang="en-US" sz="2400" smtClean="0"/>
              <a:t>,  </a:t>
            </a:r>
            <a:r>
              <a:rPr lang="en-US" sz="2400" dirty="0" smtClean="0"/>
              <a:t>A. </a:t>
            </a:r>
            <a:r>
              <a:rPr lang="en-US" sz="2400" dirty="0" err="1" smtClean="0"/>
              <a:t>Dax</a:t>
            </a:r>
            <a:r>
              <a:rPr lang="en-US" sz="2400" dirty="0" smtClean="0"/>
              <a:t>, K.T</a:t>
            </a:r>
            <a:r>
              <a:rPr lang="en-US" sz="2400" dirty="0" smtClean="0"/>
              <a:t>. </a:t>
            </a:r>
            <a:r>
              <a:rPr lang="en-US" sz="2400" dirty="0" smtClean="0"/>
              <a:t>Flanagan, M</a:t>
            </a:r>
            <a:r>
              <a:rPr lang="en-US" sz="2400" dirty="0" smtClean="0"/>
              <a:t>. Hori, </a:t>
            </a:r>
            <a:r>
              <a:rPr lang="en-US" sz="2400" dirty="0" smtClean="0"/>
              <a:t>H. A. </a:t>
            </a:r>
            <a:r>
              <a:rPr lang="en-US" sz="2400" dirty="0" err="1" smtClean="0"/>
              <a:t>Khozani</a:t>
            </a:r>
            <a:r>
              <a:rPr lang="en-US" sz="2400" dirty="0" smtClean="0"/>
              <a:t>‎, </a:t>
            </a:r>
            <a:r>
              <a:rPr lang="en-US" sz="2400" dirty="0" smtClean="0"/>
              <a:t>T</a:t>
            </a:r>
            <a:r>
              <a:rPr lang="en-US" sz="2400" dirty="0" smtClean="0"/>
              <a:t>. Kobayashi</a:t>
            </a:r>
            <a:r>
              <a:rPr lang="en-US" sz="2400" dirty="0" smtClean="0"/>
              <a:t>, F</a:t>
            </a:r>
            <a:r>
              <a:rPr lang="en-US" sz="2400" dirty="0" smtClean="0"/>
              <a:t>. Le Blanc, </a:t>
            </a:r>
            <a:r>
              <a:rPr lang="en-US" sz="2400" dirty="0" smtClean="0"/>
              <a:t>O</a:t>
            </a:r>
            <a:r>
              <a:rPr lang="en-US" sz="2400" dirty="0" smtClean="0"/>
              <a:t>. </a:t>
            </a:r>
            <a:r>
              <a:rPr lang="en-US" sz="2400" dirty="0" err="1" smtClean="0"/>
              <a:t>Levinkron</a:t>
            </a:r>
            <a:r>
              <a:rPr lang="en-US" sz="2400" dirty="0" smtClean="0"/>
              <a:t>, D</a:t>
            </a:r>
            <a:r>
              <a:rPr lang="en-US" sz="2400" dirty="0" smtClean="0"/>
              <a:t>. </a:t>
            </a:r>
            <a:r>
              <a:rPr lang="en-US" sz="2400" dirty="0" err="1" smtClean="0"/>
              <a:t>Lunney</a:t>
            </a:r>
            <a:r>
              <a:rPr lang="en-US" sz="2400" dirty="0" smtClean="0"/>
              <a:t>, K.M. Lynch, G. </a:t>
            </a:r>
            <a:r>
              <a:rPr lang="en-US" sz="2400" dirty="0" err="1" smtClean="0"/>
              <a:t>Neyens</a:t>
            </a:r>
            <a:r>
              <a:rPr lang="en-US" sz="2400" dirty="0" smtClean="0"/>
              <a:t>, </a:t>
            </a:r>
            <a:r>
              <a:rPr lang="en-US" sz="2400" dirty="0" smtClean="0"/>
              <a:t>           T.J. </a:t>
            </a:r>
            <a:r>
              <a:rPr lang="en-US" sz="2400" dirty="0" smtClean="0"/>
              <a:t>Procter, </a:t>
            </a:r>
            <a:r>
              <a:rPr lang="en-US" sz="2400" dirty="0" smtClean="0"/>
              <a:t>M.M</a:t>
            </a:r>
            <a:r>
              <a:rPr lang="en-US" sz="2400" dirty="0" smtClean="0"/>
              <a:t>. </a:t>
            </a:r>
            <a:r>
              <a:rPr lang="en-US" sz="2400" dirty="0" err="1" smtClean="0"/>
              <a:t>Rajabali</a:t>
            </a:r>
            <a:r>
              <a:rPr lang="en-US" sz="2400" dirty="0" smtClean="0"/>
              <a:t>, S. </a:t>
            </a:r>
            <a:r>
              <a:rPr lang="en-US" sz="2400" dirty="0" err="1" smtClean="0"/>
              <a:t>Rothe</a:t>
            </a:r>
            <a:r>
              <a:rPr lang="en-US" sz="2400" dirty="0" smtClean="0"/>
              <a:t>, A.J. Smith, A. </a:t>
            </a:r>
            <a:r>
              <a:rPr lang="en-US" sz="2400" dirty="0" err="1" smtClean="0"/>
              <a:t>Soter</a:t>
            </a:r>
            <a:r>
              <a:rPr lang="en-US" sz="2400" dirty="0" smtClean="0"/>
              <a:t>, H.H Stroke, </a:t>
            </a:r>
            <a:r>
              <a:rPr lang="en-US" sz="2400" dirty="0" smtClean="0"/>
              <a:t>W. </a:t>
            </a:r>
            <a:r>
              <a:rPr lang="en-US" sz="2400" dirty="0" err="1" smtClean="0"/>
              <a:t>Vanderheijden</a:t>
            </a:r>
            <a:r>
              <a:rPr lang="en-US" sz="2400" dirty="0" smtClean="0"/>
              <a:t>, K</a:t>
            </a:r>
            <a:r>
              <a:rPr lang="en-US" sz="2400" dirty="0" smtClean="0"/>
              <a:t>. Wendt.  </a:t>
            </a:r>
            <a:endParaRPr 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954974" y="1144237"/>
            <a:ext cx="19111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Collaboration</a:t>
            </a:r>
            <a:endParaRPr lang="en-US" sz="2400" dirty="0"/>
          </a:p>
        </p:txBody>
      </p:sp>
      <p:pic>
        <p:nvPicPr>
          <p:cNvPr id="94212" name="Picture 4" descr="Centre de Spectrométrie Nucléaire et de Spectrométrie de Masse (CSNSM)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47737" y="3356214"/>
            <a:ext cx="1786195" cy="762110"/>
          </a:xfrm>
          <a:prstGeom prst="rect">
            <a:avLst/>
          </a:prstGeom>
          <a:noFill/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33879" y="3449488"/>
            <a:ext cx="2497447" cy="543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Sensitivity or resolution?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30352" y="393731"/>
            <a:ext cx="7772400" cy="683504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4400" b="1" i="0" u="none" strike="noStrike" kern="1200" cap="none" spc="0" normalizeH="0" baseline="0" noProof="0" dirty="0">
              <a:ln>
                <a:noFill/>
              </a:ln>
              <a:solidFill>
                <a:srgbClr val="FFC8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593" y="1912384"/>
            <a:ext cx="3859212" cy="3165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9"/>
          <p:cNvSpPr txBox="1">
            <a:spLocks noChangeArrowheads="1"/>
          </p:cNvSpPr>
          <p:nvPr/>
        </p:nvSpPr>
        <p:spPr bwMode="auto">
          <a:xfrm>
            <a:off x="204634" y="4873071"/>
            <a:ext cx="3847605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dirty="0">
                <a:latin typeface="Rockwell" pitchFamily="18" charset="0"/>
              </a:rPr>
              <a:t>  Relative Frequency (GHz)</a:t>
            </a:r>
          </a:p>
        </p:txBody>
      </p:sp>
      <p:sp>
        <p:nvSpPr>
          <p:cNvPr id="7" name="TextBox 10"/>
          <p:cNvSpPr txBox="1">
            <a:spLocks noChangeArrowheads="1"/>
          </p:cNvSpPr>
          <p:nvPr/>
        </p:nvSpPr>
        <p:spPr bwMode="auto">
          <a:xfrm>
            <a:off x="990818" y="2658509"/>
            <a:ext cx="777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baseline="30000">
                <a:solidFill>
                  <a:schemeClr val="bg1"/>
                </a:solidFill>
                <a:latin typeface="Rockwell" pitchFamily="18" charset="0"/>
              </a:rPr>
              <a:t>68</a:t>
            </a:r>
            <a:r>
              <a:rPr lang="en-GB">
                <a:solidFill>
                  <a:schemeClr val="bg1"/>
                </a:solidFill>
                <a:latin typeface="Rockwell" pitchFamily="18" charset="0"/>
              </a:rPr>
              <a:t>Cu</a:t>
            </a:r>
          </a:p>
        </p:txBody>
      </p:sp>
      <p:sp>
        <p:nvSpPr>
          <p:cNvPr id="8" name="Text Box 24"/>
          <p:cNvSpPr txBox="1">
            <a:spLocks noChangeArrowheads="1"/>
          </p:cNvSpPr>
          <p:nvPr/>
        </p:nvSpPr>
        <p:spPr bwMode="auto">
          <a:xfrm>
            <a:off x="4276311" y="2032552"/>
            <a:ext cx="4867689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r>
              <a:rPr lang="el-GR" sz="2800" dirty="0">
                <a:solidFill>
                  <a:schemeClr val="tx2"/>
                </a:solidFill>
                <a:latin typeface="Constantia" pitchFamily="18" charset="0"/>
              </a:rPr>
              <a:t>Δ</a:t>
            </a:r>
            <a:r>
              <a:rPr lang="en-GB" sz="2800" dirty="0">
                <a:solidFill>
                  <a:schemeClr val="tx2"/>
                </a:solidFill>
                <a:latin typeface="Constantia" pitchFamily="18" charset="0"/>
              </a:rPr>
              <a:t>E=const=</a:t>
            </a:r>
            <a:r>
              <a:rPr lang="el-GR" sz="2800" dirty="0">
                <a:solidFill>
                  <a:schemeClr val="tx2"/>
                </a:solidFill>
                <a:latin typeface="Constantia" pitchFamily="18" charset="0"/>
              </a:rPr>
              <a:t>δ</a:t>
            </a:r>
            <a:r>
              <a:rPr lang="en-GB" sz="2800" dirty="0">
                <a:solidFill>
                  <a:schemeClr val="tx2"/>
                </a:solidFill>
                <a:latin typeface="Constantia" pitchFamily="18" charset="0"/>
              </a:rPr>
              <a:t>(</a:t>
            </a:r>
            <a:r>
              <a:rPr lang="en-GB" sz="2800" baseline="30000" dirty="0">
                <a:solidFill>
                  <a:schemeClr val="tx2"/>
                </a:solidFill>
                <a:latin typeface="Constantia" pitchFamily="18" charset="0"/>
              </a:rPr>
              <a:t>1</a:t>
            </a:r>
            <a:r>
              <a:rPr lang="en-GB" sz="2800" dirty="0">
                <a:solidFill>
                  <a:schemeClr val="tx2"/>
                </a:solidFill>
                <a:latin typeface="Constantia" pitchFamily="18" charset="0"/>
              </a:rPr>
              <a:t>/</a:t>
            </a:r>
            <a:r>
              <a:rPr lang="en-GB" sz="2800" baseline="-25000" dirty="0">
                <a:solidFill>
                  <a:schemeClr val="tx2"/>
                </a:solidFill>
                <a:latin typeface="Constantia" pitchFamily="18" charset="0"/>
              </a:rPr>
              <a:t>2</a:t>
            </a:r>
            <a:r>
              <a:rPr lang="en-GB" sz="2800" dirty="0">
                <a:solidFill>
                  <a:schemeClr val="tx2"/>
                </a:solidFill>
                <a:latin typeface="Constantia" pitchFamily="18" charset="0"/>
              </a:rPr>
              <a:t>mv</a:t>
            </a:r>
            <a:r>
              <a:rPr lang="en-GB" sz="2800" baseline="30000" dirty="0">
                <a:solidFill>
                  <a:schemeClr val="tx2"/>
                </a:solidFill>
                <a:latin typeface="Constantia" pitchFamily="18" charset="0"/>
              </a:rPr>
              <a:t>2</a:t>
            </a:r>
            <a:r>
              <a:rPr lang="en-GB" sz="2800" dirty="0">
                <a:solidFill>
                  <a:schemeClr val="tx2"/>
                </a:solidFill>
                <a:latin typeface="Constantia" pitchFamily="18" charset="0"/>
              </a:rPr>
              <a:t>)≈</a:t>
            </a:r>
            <a:r>
              <a:rPr lang="en-GB" sz="2800" dirty="0" err="1">
                <a:solidFill>
                  <a:schemeClr val="tx2"/>
                </a:solidFill>
                <a:latin typeface="Constantia" pitchFamily="18" charset="0"/>
              </a:rPr>
              <a:t>mv</a:t>
            </a:r>
            <a:r>
              <a:rPr lang="el-GR" sz="2800" dirty="0">
                <a:solidFill>
                  <a:schemeClr val="tx2"/>
                </a:solidFill>
                <a:latin typeface="Constantia" pitchFamily="18" charset="0"/>
              </a:rPr>
              <a:t>δ</a:t>
            </a:r>
            <a:r>
              <a:rPr lang="en-GB" sz="2800" dirty="0">
                <a:solidFill>
                  <a:schemeClr val="tx2"/>
                </a:solidFill>
                <a:latin typeface="Constantia" pitchFamily="18" charset="0"/>
              </a:rPr>
              <a:t>v</a:t>
            </a:r>
            <a:endParaRPr lang="el-GR" sz="2800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571718" y="4636534"/>
            <a:ext cx="2205037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dirty="0">
                <a:latin typeface="Rockwell" pitchFamily="18" charset="0"/>
              </a:rPr>
              <a:t>  10  </a:t>
            </a:r>
          </a:p>
        </p:txBody>
      </p:sp>
      <p:sp>
        <p:nvSpPr>
          <p:cNvPr id="10" name="TextBox 10"/>
          <p:cNvSpPr txBox="1">
            <a:spLocks noChangeArrowheads="1"/>
          </p:cNvSpPr>
          <p:nvPr/>
        </p:nvSpPr>
        <p:spPr bwMode="auto">
          <a:xfrm>
            <a:off x="1562318" y="4636534"/>
            <a:ext cx="642937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dirty="0">
                <a:latin typeface="Rockwell" pitchFamily="18" charset="0"/>
              </a:rPr>
              <a:t>  0  </a:t>
            </a:r>
          </a:p>
        </p:txBody>
      </p:sp>
      <p:sp>
        <p:nvSpPr>
          <p:cNvPr id="11" name="TextBox 11"/>
          <p:cNvSpPr txBox="1">
            <a:spLocks noChangeArrowheads="1"/>
          </p:cNvSpPr>
          <p:nvPr/>
        </p:nvSpPr>
        <p:spPr bwMode="auto">
          <a:xfrm>
            <a:off x="2491005" y="4636534"/>
            <a:ext cx="642938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dirty="0">
                <a:latin typeface="Rockwell" pitchFamily="18" charset="0"/>
              </a:rPr>
              <a:t>  10  </a:t>
            </a:r>
          </a:p>
        </p:txBody>
      </p:sp>
      <p:sp>
        <p:nvSpPr>
          <p:cNvPr id="12" name="TextBox 12"/>
          <p:cNvSpPr txBox="1">
            <a:spLocks noChangeArrowheads="1"/>
          </p:cNvSpPr>
          <p:nvPr/>
        </p:nvSpPr>
        <p:spPr bwMode="auto">
          <a:xfrm>
            <a:off x="3348255" y="4636534"/>
            <a:ext cx="642938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dirty="0">
                <a:latin typeface="Rockwell" pitchFamily="18" charset="0"/>
              </a:rPr>
              <a:t>  20  </a:t>
            </a:r>
          </a:p>
        </p:txBody>
      </p:sp>
      <p:sp>
        <p:nvSpPr>
          <p:cNvPr id="13" name="TextBox 14"/>
          <p:cNvSpPr txBox="1">
            <a:spLocks noChangeArrowheads="1"/>
          </p:cNvSpPr>
          <p:nvPr/>
        </p:nvSpPr>
        <p:spPr bwMode="auto">
          <a:xfrm>
            <a:off x="5404148" y="1487099"/>
            <a:ext cx="263565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dirty="0"/>
              <a:t>Collinear Concept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440886" y="2934534"/>
            <a:ext cx="642938" cy="857250"/>
          </a:xfrm>
          <a:prstGeom prst="rect">
            <a:avLst/>
          </a:prstGeom>
          <a:solidFill>
            <a:srgbClr val="0F6FC6">
              <a:lumMod val="60000"/>
              <a:lumOff val="40000"/>
            </a:srgbClr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grpSp>
        <p:nvGrpSpPr>
          <p:cNvPr id="15" name="Group 372"/>
          <p:cNvGrpSpPr>
            <a:grpSpLocks/>
          </p:cNvGrpSpPr>
          <p:nvPr/>
        </p:nvGrpSpPr>
        <p:grpSpPr bwMode="auto">
          <a:xfrm>
            <a:off x="6512449" y="4077534"/>
            <a:ext cx="500062" cy="714375"/>
            <a:chOff x="2571736" y="3827012"/>
            <a:chExt cx="1928826" cy="2245194"/>
          </a:xfrm>
        </p:grpSpPr>
        <p:sp>
          <p:nvSpPr>
            <p:cNvPr id="16" name="Rectangle 15"/>
            <p:cNvSpPr/>
            <p:nvPr/>
          </p:nvSpPr>
          <p:spPr>
            <a:xfrm>
              <a:off x="3355514" y="5428582"/>
              <a:ext cx="361271" cy="643624"/>
            </a:xfrm>
            <a:prstGeom prst="rect">
              <a:avLst/>
            </a:prstGeom>
            <a:solidFill>
              <a:srgbClr val="0F6FC6"/>
            </a:solidFill>
            <a:ln w="25400" cap="flat" cmpd="sng" algn="ctr">
              <a:solidFill>
                <a:srgbClr val="0F6FC6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2859527" y="3827012"/>
              <a:ext cx="1353243" cy="1317180"/>
            </a:xfrm>
            <a:prstGeom prst="roundRect">
              <a:avLst/>
            </a:prstGeom>
            <a:solidFill>
              <a:srgbClr val="0F6FC6"/>
            </a:solidFill>
            <a:ln w="25400" cap="flat" cmpd="sng" algn="ctr">
              <a:solidFill>
                <a:srgbClr val="0F6FC6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2571736" y="4929650"/>
              <a:ext cx="1928826" cy="498932"/>
            </a:xfrm>
            <a:prstGeom prst="roundRect">
              <a:avLst/>
            </a:prstGeom>
            <a:solidFill>
              <a:srgbClr val="0F6FC6"/>
            </a:solidFill>
            <a:ln w="25400" cap="flat" cmpd="sng" algn="ctr">
              <a:solidFill>
                <a:srgbClr val="0F6FC6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645215" y="5428582"/>
              <a:ext cx="67354" cy="284393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F6FC6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926885" y="5428582"/>
              <a:ext cx="73479" cy="284393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F6FC6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214677" y="5428582"/>
              <a:ext cx="73479" cy="284393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F6FC6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502472" y="5428582"/>
              <a:ext cx="67354" cy="284393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F6FC6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3784142" y="5428582"/>
              <a:ext cx="73479" cy="284393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F6FC6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359729" y="5428582"/>
              <a:ext cx="67354" cy="284393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F6FC6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071934" y="5428582"/>
              <a:ext cx="73479" cy="284393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F6FC6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</p:grpSp>
      <p:sp>
        <p:nvSpPr>
          <p:cNvPr id="26" name="Oval 25"/>
          <p:cNvSpPr/>
          <p:nvPr/>
        </p:nvSpPr>
        <p:spPr>
          <a:xfrm>
            <a:off x="6583886" y="3934659"/>
            <a:ext cx="357188" cy="71437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6583886" y="3791784"/>
            <a:ext cx="357188" cy="71437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8" name="Rectangle 27"/>
          <p:cNvSpPr/>
          <p:nvPr/>
        </p:nvSpPr>
        <p:spPr>
          <a:xfrm rot="5400000">
            <a:off x="5619480" y="3041690"/>
            <a:ext cx="285750" cy="642938"/>
          </a:xfrm>
          <a:prstGeom prst="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9" name="Right Arrow 28"/>
          <p:cNvSpPr/>
          <p:nvPr/>
        </p:nvSpPr>
        <p:spPr>
          <a:xfrm>
            <a:off x="4585253" y="3291721"/>
            <a:ext cx="2927322" cy="193601"/>
          </a:xfrm>
          <a:prstGeom prst="rightArrow">
            <a:avLst>
              <a:gd name="adj1" fmla="val 50000"/>
              <a:gd name="adj2" fmla="val 133026"/>
            </a:avLst>
          </a:prstGeom>
          <a:solidFill>
            <a:srgbClr val="0F6FC6"/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5512324" y="3363159"/>
            <a:ext cx="71437" cy="71437"/>
          </a:xfrm>
          <a:prstGeom prst="ellipse">
            <a:avLst/>
          </a:prstGeom>
          <a:solidFill>
            <a:srgbClr val="10CF9B">
              <a:lumMod val="60000"/>
              <a:lumOff val="40000"/>
            </a:srgbClr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5655199" y="3363159"/>
            <a:ext cx="71437" cy="71437"/>
          </a:xfrm>
          <a:prstGeom prst="ellipse">
            <a:avLst/>
          </a:prstGeom>
          <a:solidFill>
            <a:srgbClr val="10CF9B">
              <a:lumMod val="60000"/>
              <a:lumOff val="40000"/>
            </a:srgbClr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5798074" y="3363159"/>
            <a:ext cx="71437" cy="71437"/>
          </a:xfrm>
          <a:prstGeom prst="ellipse">
            <a:avLst/>
          </a:prstGeom>
          <a:solidFill>
            <a:srgbClr val="10CF9B">
              <a:lumMod val="60000"/>
              <a:lumOff val="40000"/>
            </a:srgbClr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5940949" y="3363159"/>
            <a:ext cx="71437" cy="71437"/>
          </a:xfrm>
          <a:prstGeom prst="ellipse">
            <a:avLst/>
          </a:prstGeom>
          <a:solidFill>
            <a:srgbClr val="10CF9B">
              <a:lumMod val="60000"/>
              <a:lumOff val="40000"/>
            </a:srgbClr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6083824" y="3363159"/>
            <a:ext cx="71437" cy="71437"/>
          </a:xfrm>
          <a:prstGeom prst="ellipse">
            <a:avLst/>
          </a:prstGeom>
          <a:solidFill>
            <a:srgbClr val="10CF9B">
              <a:lumMod val="60000"/>
              <a:lumOff val="40000"/>
            </a:srgbClr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6226699" y="3363159"/>
            <a:ext cx="71437" cy="71437"/>
          </a:xfrm>
          <a:prstGeom prst="ellipse">
            <a:avLst/>
          </a:prstGeom>
          <a:solidFill>
            <a:srgbClr val="10CF9B">
              <a:lumMod val="60000"/>
              <a:lumOff val="40000"/>
            </a:srgbClr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6369574" y="3363159"/>
            <a:ext cx="71437" cy="71437"/>
          </a:xfrm>
          <a:prstGeom prst="ellipse">
            <a:avLst/>
          </a:prstGeom>
          <a:solidFill>
            <a:srgbClr val="10CF9B">
              <a:lumMod val="60000"/>
              <a:lumOff val="40000"/>
            </a:srgbClr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6512449" y="3363159"/>
            <a:ext cx="71437" cy="71437"/>
          </a:xfrm>
          <a:prstGeom prst="ellipse">
            <a:avLst/>
          </a:prstGeom>
          <a:solidFill>
            <a:srgbClr val="10CF9B">
              <a:lumMod val="60000"/>
              <a:lumOff val="40000"/>
            </a:srgbClr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6655324" y="3363159"/>
            <a:ext cx="71437" cy="71437"/>
          </a:xfrm>
          <a:prstGeom prst="ellipse">
            <a:avLst/>
          </a:prstGeom>
          <a:solidFill>
            <a:srgbClr val="10CF9B">
              <a:lumMod val="60000"/>
              <a:lumOff val="40000"/>
            </a:srgbClr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6798199" y="3363159"/>
            <a:ext cx="71437" cy="71437"/>
          </a:xfrm>
          <a:prstGeom prst="ellipse">
            <a:avLst/>
          </a:prstGeom>
          <a:solidFill>
            <a:srgbClr val="10CF9B">
              <a:lumMod val="60000"/>
              <a:lumOff val="40000"/>
            </a:srgbClr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6941074" y="3363159"/>
            <a:ext cx="71437" cy="71437"/>
          </a:xfrm>
          <a:prstGeom prst="ellipse">
            <a:avLst/>
          </a:prstGeom>
          <a:solidFill>
            <a:srgbClr val="10CF9B">
              <a:lumMod val="60000"/>
              <a:lumOff val="40000"/>
            </a:srgbClr>
          </a:solidFill>
          <a:ln w="25400" cap="flat" cmpd="sng" algn="ctr">
            <a:solidFill>
              <a:srgbClr val="0F6FC6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 rot="5400000">
            <a:off x="6543405" y="3608428"/>
            <a:ext cx="223837" cy="0"/>
          </a:xfrm>
          <a:prstGeom prst="straightConnector1">
            <a:avLst/>
          </a:prstGeom>
          <a:noFill/>
          <a:ln w="19050" cap="flat" cmpd="sng" algn="ctr">
            <a:solidFill>
              <a:srgbClr val="10CF9B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42" name="Straight Arrow Connector 41"/>
          <p:cNvCxnSpPr/>
          <p:nvPr/>
        </p:nvCxnSpPr>
        <p:spPr>
          <a:xfrm rot="5400000">
            <a:off x="6695011" y="3618747"/>
            <a:ext cx="225425" cy="0"/>
          </a:xfrm>
          <a:prstGeom prst="straightConnector1">
            <a:avLst/>
          </a:prstGeom>
          <a:noFill/>
          <a:ln w="19050" cap="flat" cmpd="sng" algn="ctr">
            <a:solidFill>
              <a:srgbClr val="10CF9B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43" name="Straight Arrow Connector 42"/>
          <p:cNvCxnSpPr/>
          <p:nvPr/>
        </p:nvCxnSpPr>
        <p:spPr>
          <a:xfrm rot="5400000">
            <a:off x="6828361" y="3618747"/>
            <a:ext cx="225425" cy="0"/>
          </a:xfrm>
          <a:prstGeom prst="straightConnector1">
            <a:avLst/>
          </a:prstGeom>
          <a:noFill/>
          <a:ln w="19050" cap="flat" cmpd="sng" algn="ctr">
            <a:solidFill>
              <a:srgbClr val="10CF9B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sp>
        <p:nvSpPr>
          <p:cNvPr id="44" name="Rectangle 43"/>
          <p:cNvSpPr/>
          <p:nvPr/>
        </p:nvSpPr>
        <p:spPr>
          <a:xfrm>
            <a:off x="6369574" y="2934534"/>
            <a:ext cx="785812" cy="1071562"/>
          </a:xfrm>
          <a:prstGeom prst="rect">
            <a:avLst/>
          </a:prstGeom>
          <a:noFill/>
          <a:ln w="25400" cap="flat" cmpd="sng" algn="ctr">
            <a:solidFill>
              <a:srgbClr val="0F6FC6">
                <a:shade val="50000"/>
              </a:srgbClr>
            </a:solidFill>
            <a:prstDash val="dash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 rot="5400000">
            <a:off x="5513117" y="4005303"/>
            <a:ext cx="428625" cy="1588"/>
          </a:xfrm>
          <a:prstGeom prst="line">
            <a:avLst/>
          </a:prstGeom>
          <a:noFill/>
          <a:ln w="9525" cap="flat" cmpd="sng" algn="ctr">
            <a:solidFill>
              <a:srgbClr val="0F6FC6">
                <a:shade val="50000"/>
                <a:satMod val="103000"/>
              </a:srgbClr>
            </a:solidFill>
            <a:prstDash val="solid"/>
          </a:ln>
          <a:effectLst/>
        </p:spPr>
      </p:cxnSp>
      <p:cxnSp>
        <p:nvCxnSpPr>
          <p:cNvPr id="46" name="Straight Arrow Connector 45"/>
          <p:cNvCxnSpPr/>
          <p:nvPr/>
        </p:nvCxnSpPr>
        <p:spPr>
          <a:xfrm flipV="1">
            <a:off x="5583761" y="3863221"/>
            <a:ext cx="357188" cy="214313"/>
          </a:xfrm>
          <a:prstGeom prst="straightConnector1">
            <a:avLst/>
          </a:prstGeom>
          <a:noFill/>
          <a:ln w="9525" cap="flat" cmpd="sng" algn="ctr">
            <a:solidFill>
              <a:srgbClr val="0F6FC6">
                <a:shade val="50000"/>
                <a:satMod val="103000"/>
              </a:srgbClr>
            </a:solidFill>
            <a:prstDash val="solid"/>
            <a:tailEnd type="arrow"/>
          </a:ln>
          <a:effectLst/>
        </p:spPr>
      </p:cxnSp>
      <p:sp>
        <p:nvSpPr>
          <p:cNvPr id="47" name="TextBox 403"/>
          <p:cNvSpPr txBox="1">
            <a:spLocks noChangeArrowheads="1"/>
          </p:cNvSpPr>
          <p:nvPr/>
        </p:nvSpPr>
        <p:spPr bwMode="auto">
          <a:xfrm>
            <a:off x="5083699" y="4148971"/>
            <a:ext cx="13160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kern="1200" dirty="0">
                <a:latin typeface="Arial" pitchFamily="34" charset="0"/>
                <a:ea typeface="+mn-ea"/>
                <a:cs typeface="Arial" pitchFamily="34" charset="0"/>
              </a:rPr>
              <a:t>Applied Doppler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kern="1200" dirty="0">
                <a:latin typeface="Arial" pitchFamily="34" charset="0"/>
                <a:ea typeface="+mn-ea"/>
                <a:cs typeface="Arial" pitchFamily="34" charset="0"/>
              </a:rPr>
              <a:t>tuning voltage</a:t>
            </a:r>
          </a:p>
        </p:txBody>
      </p:sp>
      <p:sp>
        <p:nvSpPr>
          <p:cNvPr id="48" name="TextBox 404"/>
          <p:cNvSpPr txBox="1">
            <a:spLocks noChangeArrowheads="1"/>
          </p:cNvSpPr>
          <p:nvPr/>
        </p:nvSpPr>
        <p:spPr bwMode="auto">
          <a:xfrm>
            <a:off x="7155386" y="2696471"/>
            <a:ext cx="189706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kern="1200" dirty="0">
                <a:latin typeface="Arial" pitchFamily="34" charset="0"/>
                <a:ea typeface="+mn-ea"/>
                <a:cs typeface="Arial" pitchFamily="34" charset="0"/>
              </a:rPr>
              <a:t>For ionic spectroscopy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kern="1200" dirty="0">
                <a:latin typeface="Arial" pitchFamily="34" charset="0"/>
                <a:ea typeface="+mn-ea"/>
                <a:cs typeface="Arial" pitchFamily="34" charset="0"/>
              </a:rPr>
              <a:t>Doppler  tuning voltage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kern="1200" dirty="0">
                <a:latin typeface="Arial" pitchFamily="34" charset="0"/>
                <a:ea typeface="+mn-ea"/>
                <a:cs typeface="Arial" pitchFamily="34" charset="0"/>
              </a:rPr>
              <a:t>applied to light collection 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kern="1200" dirty="0">
                <a:latin typeface="Arial" pitchFamily="34" charset="0"/>
                <a:ea typeface="+mn-ea"/>
                <a:cs typeface="Arial" pitchFamily="34" charset="0"/>
              </a:rPr>
              <a:t>        region</a:t>
            </a:r>
          </a:p>
        </p:txBody>
      </p:sp>
      <p:sp>
        <p:nvSpPr>
          <p:cNvPr id="49" name="TextBox 405"/>
          <p:cNvSpPr txBox="1">
            <a:spLocks noChangeArrowheads="1"/>
          </p:cNvSpPr>
          <p:nvPr/>
        </p:nvSpPr>
        <p:spPr bwMode="auto">
          <a:xfrm>
            <a:off x="6512449" y="4149534"/>
            <a:ext cx="509587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kern="1200" dirty="0">
                <a:solidFill>
                  <a:prstClr val="white"/>
                </a:solidFill>
                <a:latin typeface="Arial" pitchFamily="34" charset="0"/>
                <a:ea typeface="+mn-ea"/>
                <a:cs typeface="Arial" pitchFamily="34" charset="0"/>
              </a:rPr>
              <a:t>PMT</a:t>
            </a:r>
          </a:p>
        </p:txBody>
      </p:sp>
      <p:sp>
        <p:nvSpPr>
          <p:cNvPr id="50" name="TextBox 406"/>
          <p:cNvSpPr txBox="1">
            <a:spLocks noChangeArrowheads="1"/>
          </p:cNvSpPr>
          <p:nvPr/>
        </p:nvSpPr>
        <p:spPr bwMode="auto">
          <a:xfrm>
            <a:off x="5369449" y="2505909"/>
            <a:ext cx="8921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kern="1200" dirty="0">
                <a:latin typeface="Arial" pitchFamily="34" charset="0"/>
                <a:ea typeface="+mn-ea"/>
                <a:cs typeface="Arial" pitchFamily="34" charset="0"/>
              </a:rPr>
              <a:t>Charge</a:t>
            </a: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kern="1200" dirty="0">
                <a:latin typeface="Arial" pitchFamily="34" charset="0"/>
                <a:ea typeface="+mn-ea"/>
                <a:cs typeface="Arial" pitchFamily="34" charset="0"/>
              </a:rPr>
              <a:t> exchange</a:t>
            </a:r>
          </a:p>
        </p:txBody>
      </p:sp>
      <p:sp>
        <p:nvSpPr>
          <p:cNvPr id="51" name="Cloud 50"/>
          <p:cNvSpPr/>
          <p:nvPr/>
        </p:nvSpPr>
        <p:spPr>
          <a:xfrm>
            <a:off x="4081670" y="3101008"/>
            <a:ext cx="503582" cy="569844"/>
          </a:xfrm>
          <a:prstGeom prst="cloud">
            <a:avLst/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extBox 406"/>
          <p:cNvSpPr txBox="1">
            <a:spLocks noChangeArrowheads="1"/>
          </p:cNvSpPr>
          <p:nvPr/>
        </p:nvSpPr>
        <p:spPr bwMode="auto">
          <a:xfrm>
            <a:off x="3997868" y="2684814"/>
            <a:ext cx="6703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kern="1200" dirty="0" smtClean="0">
                <a:latin typeface="Arial" pitchFamily="34" charset="0"/>
                <a:ea typeface="+mn-ea"/>
                <a:cs typeface="Arial" pitchFamily="34" charset="0"/>
              </a:rPr>
              <a:t>Ion 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kern="1200" dirty="0" smtClean="0">
                <a:latin typeface="Arial" pitchFamily="34" charset="0"/>
                <a:ea typeface="+mn-ea"/>
                <a:cs typeface="Arial" pitchFamily="34" charset="0"/>
              </a:rPr>
              <a:t>Source</a:t>
            </a:r>
            <a:endParaRPr lang="en-GB" sz="1200" kern="1200" dirty="0"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3" name="TextBox 406"/>
          <p:cNvSpPr txBox="1">
            <a:spLocks noChangeArrowheads="1"/>
          </p:cNvSpPr>
          <p:nvPr/>
        </p:nvSpPr>
        <p:spPr bwMode="auto">
          <a:xfrm>
            <a:off x="4402060" y="3473318"/>
            <a:ext cx="105349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kern="1200" dirty="0" smtClean="0">
                <a:latin typeface="Arial" pitchFamily="34" charset="0"/>
                <a:ea typeface="+mn-ea"/>
                <a:cs typeface="Arial" pitchFamily="34" charset="0"/>
              </a:rPr>
              <a:t>Separator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latin typeface="Arial" pitchFamily="34" charset="0"/>
                <a:cs typeface="Arial" pitchFamily="34" charset="0"/>
              </a:rPr>
              <a:t>electrostatic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latin typeface="Arial" pitchFamily="34" charset="0"/>
                <a:cs typeface="Arial" pitchFamily="34" charset="0"/>
              </a:rPr>
              <a:t> acceleration</a:t>
            </a:r>
            <a:endParaRPr lang="en-GB" sz="1200" kern="1200" dirty="0"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7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3992" y="3662331"/>
            <a:ext cx="1743753" cy="13074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4" name="TextBox 14"/>
          <p:cNvSpPr txBox="1">
            <a:spLocks noChangeArrowheads="1"/>
          </p:cNvSpPr>
          <p:nvPr/>
        </p:nvSpPr>
        <p:spPr bwMode="auto">
          <a:xfrm>
            <a:off x="343281" y="1128860"/>
            <a:ext cx="296587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dirty="0" smtClean="0"/>
              <a:t>In-source </a:t>
            </a:r>
          </a:p>
          <a:p>
            <a:r>
              <a:rPr lang="en-GB" sz="2400" dirty="0" smtClean="0"/>
              <a:t>laser spectroscopy</a:t>
            </a:r>
            <a:endParaRPr lang="en-GB" sz="2400" dirty="0"/>
          </a:p>
        </p:txBody>
      </p:sp>
      <p:sp>
        <p:nvSpPr>
          <p:cNvPr id="75" name="Text Box 24"/>
          <p:cNvSpPr txBox="1">
            <a:spLocks noChangeArrowheads="1"/>
          </p:cNvSpPr>
          <p:nvPr/>
        </p:nvSpPr>
        <p:spPr bwMode="auto">
          <a:xfrm>
            <a:off x="426726" y="5343787"/>
            <a:ext cx="4867689" cy="64633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  <a:latin typeface="Constantia" pitchFamily="18" charset="0"/>
              </a:rPr>
              <a:t>Sensitive to sub 1 atom/s but limited by Doppler broadening to cases with large </a:t>
            </a:r>
            <a:r>
              <a:rPr lang="en-GB" dirty="0" err="1" smtClean="0">
                <a:solidFill>
                  <a:schemeClr val="tx2"/>
                </a:solidFill>
                <a:latin typeface="Constantia" pitchFamily="18" charset="0"/>
              </a:rPr>
              <a:t>hfs</a:t>
            </a:r>
            <a:endParaRPr lang="el-GR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76" name="Text Box 24"/>
          <p:cNvSpPr txBox="1">
            <a:spLocks noChangeArrowheads="1"/>
          </p:cNvSpPr>
          <p:nvPr/>
        </p:nvSpPr>
        <p:spPr bwMode="auto">
          <a:xfrm>
            <a:off x="5297590" y="5199303"/>
            <a:ext cx="3205143" cy="64633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  <a:latin typeface="Constantia" pitchFamily="18" charset="0"/>
              </a:rPr>
              <a:t>High resolution (sub 10MHz) but low sensitivity (&gt;10</a:t>
            </a:r>
            <a:r>
              <a:rPr lang="en-GB" baseline="30000" dirty="0" smtClean="0">
                <a:solidFill>
                  <a:schemeClr val="tx2"/>
                </a:solidFill>
                <a:latin typeface="Constantia" pitchFamily="18" charset="0"/>
              </a:rPr>
              <a:t>6</a:t>
            </a:r>
            <a:r>
              <a:rPr lang="en-GB" dirty="0" smtClean="0">
                <a:solidFill>
                  <a:schemeClr val="tx2"/>
                </a:solidFill>
                <a:latin typeface="Constantia" pitchFamily="18" charset="0"/>
              </a:rPr>
              <a:t> /s)</a:t>
            </a:r>
            <a:endParaRPr lang="el-GR" dirty="0">
              <a:solidFill>
                <a:schemeClr val="tx2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2" cstate="print"/>
          <a:srcRect l="790" t="6841" r="2048" b="47419"/>
          <a:stretch>
            <a:fillRect/>
          </a:stretch>
        </p:blipFill>
        <p:spPr bwMode="auto">
          <a:xfrm>
            <a:off x="881743" y="708581"/>
            <a:ext cx="7799120" cy="519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itle 1"/>
          <p:cNvSpPr txBox="1">
            <a:spLocks/>
          </p:cNvSpPr>
          <p:nvPr/>
        </p:nvSpPr>
        <p:spPr>
          <a:xfrm>
            <a:off x="445325" y="0"/>
            <a:ext cx="8229600" cy="1252728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Status of laser spectroscopy</a:t>
            </a:r>
            <a:endParaRPr kumimoji="0" lang="en-GB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04560" y="1585367"/>
            <a:ext cx="285752" cy="285752"/>
          </a:xfrm>
          <a:prstGeom prst="rect">
            <a:avLst/>
          </a:prstGeom>
          <a:solidFill>
            <a:srgbClr val="2309E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304560" y="2156871"/>
            <a:ext cx="285752" cy="28575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590312" y="1585367"/>
            <a:ext cx="1207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Since 1995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624195" y="2156871"/>
            <a:ext cx="1330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Before 1995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142844" y="3942821"/>
            <a:ext cx="4251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Z</a:t>
            </a:r>
            <a:endParaRPr lang="en-GB" sz="3200" dirty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3786182" y="5443578"/>
            <a:ext cx="1714512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357686" y="5418221"/>
            <a:ext cx="470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N</a:t>
            </a:r>
            <a:endParaRPr lang="en-GB" sz="3200" dirty="0"/>
          </a:p>
        </p:txBody>
      </p:sp>
      <p:cxnSp>
        <p:nvCxnSpPr>
          <p:cNvPr id="34" name="Straight Arrow Connector 33"/>
          <p:cNvCxnSpPr/>
          <p:nvPr/>
        </p:nvCxnSpPr>
        <p:spPr>
          <a:xfrm rot="5400000" flipH="1" flipV="1">
            <a:off x="-393735" y="4264292"/>
            <a:ext cx="1928826" cy="158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3912612" y="4858636"/>
            <a:ext cx="69217" cy="801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 flipH="1" flipV="1">
            <a:off x="3832465" y="4880493"/>
            <a:ext cx="120220" cy="1202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3997324" y="5788044"/>
            <a:ext cx="2911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J. Phys. </a:t>
            </a:r>
            <a:r>
              <a:rPr lang="en-US" i="1" dirty="0" smtClean="0"/>
              <a:t>G </a:t>
            </a:r>
            <a:r>
              <a:rPr lang="en-US" b="1" i="1" dirty="0" smtClean="0"/>
              <a:t>21</a:t>
            </a:r>
            <a:r>
              <a:rPr lang="en-US" i="1" dirty="0" smtClean="0"/>
              <a:t> 707 (1995)</a:t>
            </a:r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3615797" y="5812247"/>
            <a:ext cx="285752" cy="28575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5452714" y="3693227"/>
            <a:ext cx="369128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Gaps in chart</a:t>
            </a:r>
          </a:p>
          <a:p>
            <a:r>
              <a:rPr lang="en-GB" sz="2000" dirty="0" smtClean="0"/>
              <a:t>Production difficulties</a:t>
            </a:r>
          </a:p>
          <a:p>
            <a:r>
              <a:rPr lang="en-GB" sz="2000" dirty="0" smtClean="0"/>
              <a:t>Half life</a:t>
            </a:r>
          </a:p>
          <a:p>
            <a:r>
              <a:rPr lang="en-GB" sz="2000" dirty="0" smtClean="0"/>
              <a:t>Chemistry</a:t>
            </a:r>
          </a:p>
          <a:p>
            <a:r>
              <a:rPr lang="en-GB" sz="2000" dirty="0" smtClean="0"/>
              <a:t>Atomic physics</a:t>
            </a:r>
            <a:endParaRPr lang="en-US" sz="2000" dirty="0"/>
          </a:p>
        </p:txBody>
      </p:sp>
      <p:sp>
        <p:nvSpPr>
          <p:cNvPr id="46" name="Rectangle 45"/>
          <p:cNvSpPr/>
          <p:nvPr/>
        </p:nvSpPr>
        <p:spPr>
          <a:xfrm>
            <a:off x="3627672" y="6202889"/>
            <a:ext cx="285752" cy="285752"/>
          </a:xfrm>
          <a:prstGeom prst="rect">
            <a:avLst/>
          </a:prstGeom>
          <a:solidFill>
            <a:srgbClr val="2309E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/>
          <p:cNvSpPr txBox="1"/>
          <p:nvPr/>
        </p:nvSpPr>
        <p:spPr>
          <a:xfrm>
            <a:off x="3908271" y="6189826"/>
            <a:ext cx="3348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J. Phys. </a:t>
            </a:r>
            <a:r>
              <a:rPr lang="en-US" i="1" dirty="0" smtClean="0"/>
              <a:t>G </a:t>
            </a:r>
            <a:r>
              <a:rPr lang="en-US" b="1" dirty="0" smtClean="0"/>
              <a:t>37</a:t>
            </a:r>
            <a:r>
              <a:rPr lang="en-US" dirty="0" smtClean="0"/>
              <a:t> 113101</a:t>
            </a:r>
            <a:r>
              <a:rPr lang="en-US" i="1" dirty="0" smtClean="0"/>
              <a:t>(</a:t>
            </a:r>
            <a:r>
              <a:rPr lang="en-US" i="1" dirty="0" smtClean="0"/>
              <a:t>2010</a:t>
            </a:r>
            <a:r>
              <a:rPr lang="en-US" i="1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155448"/>
            <a:ext cx="8229600" cy="1252728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Collinear Resonant Ionization Spectroscopy (CRIS)</a:t>
            </a:r>
            <a:endParaRPr kumimoji="0" lang="en-GB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723" y="1060788"/>
            <a:ext cx="8229600" cy="26177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97979"/>
            <a:ext cx="2500330" cy="26460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57520" y="1214980"/>
            <a:ext cx="39878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5613" y="3347556"/>
            <a:ext cx="3074297" cy="25225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5929322" y="4143380"/>
            <a:ext cx="303640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Combining high resolution</a:t>
            </a:r>
          </a:p>
          <a:p>
            <a:r>
              <a:rPr lang="en-GB" b="1" dirty="0" smtClean="0"/>
              <a:t>nature of collinear beams</a:t>
            </a:r>
          </a:p>
          <a:p>
            <a:r>
              <a:rPr lang="en-GB" b="1" dirty="0" smtClean="0"/>
              <a:t>method with high sensitivity</a:t>
            </a:r>
          </a:p>
          <a:p>
            <a:r>
              <a:rPr lang="en-GB" b="1" dirty="0" smtClean="0"/>
              <a:t>of in-source spectroscopy.</a:t>
            </a:r>
          </a:p>
          <a:p>
            <a:r>
              <a:rPr lang="en-GB" b="1" dirty="0" smtClean="0"/>
              <a:t>Allowing extraction of </a:t>
            </a:r>
          </a:p>
          <a:p>
            <a:r>
              <a:rPr lang="en-GB" b="1" dirty="0" smtClean="0"/>
              <a:t>B factors and </a:t>
            </a:r>
            <a:r>
              <a:rPr lang="en-GB" b="1" dirty="0" err="1" smtClean="0"/>
              <a:t>quadrupole</a:t>
            </a:r>
            <a:r>
              <a:rPr lang="en-GB" b="1" dirty="0" smtClean="0"/>
              <a:t> </a:t>
            </a:r>
          </a:p>
          <a:p>
            <a:r>
              <a:rPr lang="en-GB" b="1" dirty="0" smtClean="0"/>
              <a:t>moments.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45612" y="5692868"/>
            <a:ext cx="308017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  Relative Frequency </a:t>
            </a:r>
            <a:r>
              <a:rPr lang="en-GB" dirty="0" smtClean="0"/>
              <a:t>       </a:t>
            </a:r>
          </a:p>
          <a:p>
            <a:r>
              <a:rPr lang="en-GB" dirty="0" smtClean="0"/>
              <a:t> </a:t>
            </a:r>
            <a:r>
              <a:rPr lang="en-GB" dirty="0" smtClean="0"/>
              <a:t>          </a:t>
            </a:r>
            <a:r>
              <a:rPr lang="en-GB" dirty="0" smtClean="0"/>
              <a:t>(</a:t>
            </a:r>
            <a:r>
              <a:rPr lang="en-GB" dirty="0" smtClean="0"/>
              <a:t>GHz)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274241" y="3704746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aseline="30000" dirty="0" smtClean="0">
                <a:solidFill>
                  <a:schemeClr val="bg1"/>
                </a:solidFill>
              </a:rPr>
              <a:t>68</a:t>
            </a:r>
            <a:r>
              <a:rPr lang="en-GB" dirty="0" smtClean="0">
                <a:solidFill>
                  <a:schemeClr val="bg1"/>
                </a:solidFill>
              </a:rPr>
              <a:t>Cu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59927" y="5419258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3059927" y="5490696"/>
            <a:ext cx="2714644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988489" y="5419258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3873041" y="5419258"/>
            <a:ext cx="30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646414" y="5421533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5440270" y="5430629"/>
            <a:ext cx="417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</a:t>
            </a:r>
            <a:endParaRPr lang="en-GB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3782203" y="4748367"/>
            <a:ext cx="566382" cy="2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2891605" y="3500397"/>
            <a:ext cx="303744" cy="18894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3249941" y="4263871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4GHz</a:t>
            </a:r>
            <a:endParaRPr lang="en-GB" dirty="0"/>
          </a:p>
        </p:txBody>
      </p:sp>
      <p:cxnSp>
        <p:nvCxnSpPr>
          <p:cNvPr id="21" name="Straight Connector 20"/>
          <p:cNvCxnSpPr/>
          <p:nvPr/>
        </p:nvCxnSpPr>
        <p:spPr>
          <a:xfrm rot="16200000" flipV="1">
            <a:off x="4682955" y="4250223"/>
            <a:ext cx="450376" cy="450376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362233" y="3990916"/>
            <a:ext cx="853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30MHz</a:t>
            </a:r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6000750" y="6177379"/>
            <a:ext cx="29489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n-NO" sz="1400" dirty="0" smtClean="0"/>
              <a:t>Yu. A. Kudriavtsev and V. S. Letokhov, </a:t>
            </a:r>
          </a:p>
          <a:p>
            <a:r>
              <a:rPr lang="en-US" sz="1400" i="1" dirty="0" smtClean="0"/>
              <a:t>Appl. Phys.</a:t>
            </a:r>
            <a:r>
              <a:rPr lang="en-US" sz="1400" dirty="0" smtClean="0"/>
              <a:t> </a:t>
            </a:r>
            <a:r>
              <a:rPr lang="en-US" sz="1400" b="1" dirty="0" smtClean="0"/>
              <a:t>B29</a:t>
            </a:r>
            <a:r>
              <a:rPr lang="en-US" sz="1400" dirty="0" smtClean="0"/>
              <a:t>  219 (1982)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7"/>
          <p:cNvGrpSpPr>
            <a:grpSpLocks/>
          </p:cNvGrpSpPr>
          <p:nvPr/>
        </p:nvGrpSpPr>
        <p:grpSpPr bwMode="auto">
          <a:xfrm>
            <a:off x="-21614" y="1008992"/>
            <a:ext cx="4981292" cy="4662507"/>
            <a:chOff x="171" y="903"/>
            <a:chExt cx="3457" cy="3050"/>
          </a:xfrm>
        </p:grpSpPr>
        <p:pic>
          <p:nvPicPr>
            <p:cNvPr id="17" name="Picture 1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5" y="903"/>
              <a:ext cx="3413" cy="3050"/>
            </a:xfrm>
            <a:prstGeom prst="rect">
              <a:avLst/>
            </a:prstGeom>
            <a:noFill/>
          </p:spPr>
        </p:pic>
        <p:sp>
          <p:nvSpPr>
            <p:cNvPr id="18" name="Text Box 5"/>
            <p:cNvSpPr txBox="1">
              <a:spLocks noChangeArrowheads="1"/>
            </p:cNvSpPr>
            <p:nvPr/>
          </p:nvSpPr>
          <p:spPr bwMode="auto">
            <a:xfrm>
              <a:off x="894" y="3633"/>
              <a:ext cx="2261" cy="288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r>
                <a:rPr lang="en-GB" sz="2400" dirty="0"/>
                <a:t>Relative frequency (MHz)</a:t>
              </a:r>
              <a:endParaRPr lang="en-US" sz="2400" dirty="0"/>
            </a:p>
          </p:txBody>
        </p:sp>
        <p:sp>
          <p:nvSpPr>
            <p:cNvPr id="19" name="Rectangle 7"/>
            <p:cNvSpPr>
              <a:spLocks noChangeArrowheads="1"/>
            </p:cNvSpPr>
            <p:nvPr/>
          </p:nvSpPr>
          <p:spPr bwMode="auto">
            <a:xfrm>
              <a:off x="722" y="3521"/>
              <a:ext cx="2294" cy="1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Text Box 8"/>
            <p:cNvSpPr txBox="1">
              <a:spLocks noChangeArrowheads="1"/>
            </p:cNvSpPr>
            <p:nvPr/>
          </p:nvSpPr>
          <p:spPr bwMode="auto">
            <a:xfrm>
              <a:off x="1282" y="3503"/>
              <a:ext cx="444" cy="25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2000" dirty="0"/>
                <a:t>2000</a:t>
              </a:r>
              <a:endParaRPr lang="en-US" sz="2000" dirty="0"/>
            </a:p>
          </p:txBody>
        </p:sp>
        <p:sp>
          <p:nvSpPr>
            <p:cNvPr id="21" name="Text Box 10"/>
            <p:cNvSpPr txBox="1">
              <a:spLocks noChangeArrowheads="1"/>
            </p:cNvSpPr>
            <p:nvPr/>
          </p:nvSpPr>
          <p:spPr bwMode="auto">
            <a:xfrm>
              <a:off x="2187" y="3504"/>
              <a:ext cx="449" cy="25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2000" dirty="0"/>
                <a:t>4000</a:t>
              </a:r>
              <a:endParaRPr lang="en-US" sz="2000" dirty="0"/>
            </a:p>
          </p:txBody>
        </p:sp>
        <p:sp>
          <p:nvSpPr>
            <p:cNvPr id="22" name="Rectangle 12"/>
            <p:cNvSpPr>
              <a:spLocks noChangeArrowheads="1"/>
            </p:cNvSpPr>
            <p:nvPr/>
          </p:nvSpPr>
          <p:spPr bwMode="auto">
            <a:xfrm rot="5400000">
              <a:off x="-663" y="2356"/>
              <a:ext cx="2294" cy="21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Text Box 11"/>
            <p:cNvSpPr txBox="1">
              <a:spLocks noChangeArrowheads="1"/>
            </p:cNvSpPr>
            <p:nvPr/>
          </p:nvSpPr>
          <p:spPr bwMode="auto">
            <a:xfrm rot="16200000">
              <a:off x="-450" y="2059"/>
              <a:ext cx="1561" cy="32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square">
              <a:spAutoFit/>
            </a:bodyPr>
            <a:lstStyle/>
            <a:p>
              <a:r>
                <a:rPr lang="en-GB" sz="2400" dirty="0"/>
                <a:t>Ion Counts</a:t>
              </a:r>
              <a:endParaRPr lang="en-US" sz="2400" dirty="0"/>
            </a:p>
          </p:txBody>
        </p:sp>
        <p:sp>
          <p:nvSpPr>
            <p:cNvPr id="24" name="Text Box 13"/>
            <p:cNvSpPr txBox="1">
              <a:spLocks noChangeArrowheads="1"/>
            </p:cNvSpPr>
            <p:nvPr/>
          </p:nvSpPr>
          <p:spPr bwMode="auto">
            <a:xfrm>
              <a:off x="372" y="1917"/>
              <a:ext cx="274" cy="25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2000" dirty="0"/>
                <a:t>50</a:t>
              </a:r>
              <a:endParaRPr lang="en-US" sz="2000" dirty="0"/>
            </a:p>
          </p:txBody>
        </p:sp>
        <p:sp>
          <p:nvSpPr>
            <p:cNvPr id="25" name="Text Box 14"/>
            <p:cNvSpPr txBox="1">
              <a:spLocks noChangeArrowheads="1"/>
            </p:cNvSpPr>
            <p:nvPr/>
          </p:nvSpPr>
          <p:spPr bwMode="auto">
            <a:xfrm>
              <a:off x="358" y="2817"/>
              <a:ext cx="273" cy="25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2000" dirty="0"/>
                <a:t>30</a:t>
              </a:r>
              <a:endParaRPr lang="en-US" sz="20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Previous CRIS at JYFL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4682359" y="1227652"/>
            <a:ext cx="4175921" cy="11056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846120" y="1299090"/>
            <a:ext cx="40121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1:30 From Jyvaskyla off-line tests 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4692870" y="2530935"/>
            <a:ext cx="4175921" cy="14419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4856631" y="2649669"/>
            <a:ext cx="40121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Factor of 1000 improvement on photon detection</a:t>
            </a:r>
            <a:endParaRPr lang="en-GB" sz="2800" dirty="0" smtClean="0"/>
          </a:p>
        </p:txBody>
      </p:sp>
      <p:sp>
        <p:nvSpPr>
          <p:cNvPr id="28" name="Rounded Rectangle 27"/>
          <p:cNvSpPr/>
          <p:nvPr/>
        </p:nvSpPr>
        <p:spPr>
          <a:xfrm>
            <a:off x="4687616" y="5312980"/>
            <a:ext cx="4175921" cy="102475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4756784" y="5371848"/>
            <a:ext cx="40121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High background rate 5cts/bunch</a:t>
            </a:r>
            <a:endParaRPr lang="en-GB" sz="2800" dirty="0" smtClean="0"/>
          </a:p>
        </p:txBody>
      </p:sp>
      <p:sp>
        <p:nvSpPr>
          <p:cNvPr id="30" name="Rounded Rectangle 29"/>
          <p:cNvSpPr/>
          <p:nvPr/>
        </p:nvSpPr>
        <p:spPr>
          <a:xfrm>
            <a:off x="4729655" y="4275652"/>
            <a:ext cx="4055053" cy="7850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4772548" y="4394386"/>
            <a:ext cx="4012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150MHz </a:t>
            </a:r>
            <a:r>
              <a:rPr lang="en-GB" sz="2800" dirty="0" err="1" smtClean="0"/>
              <a:t>linewidth</a:t>
            </a:r>
            <a:endParaRPr lang="en-GB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60610"/>
            <a:ext cx="8229600" cy="4525963"/>
          </a:xfrm>
        </p:spPr>
        <p:txBody>
          <a:bodyPr/>
          <a:lstStyle/>
          <a:p>
            <a:r>
              <a:rPr lang="en-GB" dirty="0" smtClean="0"/>
              <a:t>Proposal to the INTC accepted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 in 2008</a:t>
            </a:r>
            <a:endParaRPr lang="en-US" dirty="0"/>
          </a:p>
        </p:txBody>
      </p:sp>
      <p:pic>
        <p:nvPicPr>
          <p:cNvPr id="4" name="Picture 2" descr="C:\Documents and Settings\Kieran Flanagan\My Documents\_Copy of WD Sync 07-31-2009\C\Users\ktf\Documents\COMPLIS Photos\P32602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58836" y="1970243"/>
            <a:ext cx="5676406" cy="424738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2090056"/>
            <a:ext cx="326571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New beam line to be</a:t>
            </a:r>
          </a:p>
          <a:p>
            <a:r>
              <a:rPr lang="en-GB" dirty="0" smtClean="0"/>
              <a:t>l</a:t>
            </a:r>
            <a:r>
              <a:rPr lang="en-GB" dirty="0" smtClean="0"/>
              <a:t>ocated in the old </a:t>
            </a:r>
          </a:p>
          <a:p>
            <a:r>
              <a:rPr lang="en-GB" dirty="0" smtClean="0"/>
              <a:t>COMPLIS area.</a:t>
            </a:r>
          </a:p>
          <a:p>
            <a:endParaRPr lang="en-GB" dirty="0" smtClean="0"/>
          </a:p>
          <a:p>
            <a:r>
              <a:rPr lang="en-GB" dirty="0" smtClean="0"/>
              <a:t>COMPLIS decommissioning</a:t>
            </a:r>
          </a:p>
          <a:p>
            <a:r>
              <a:rPr lang="en-GB" dirty="0" smtClean="0"/>
              <a:t>s</a:t>
            </a:r>
            <a:r>
              <a:rPr lang="en-GB" dirty="0" smtClean="0"/>
              <a:t>cheduled for the summer </a:t>
            </a:r>
          </a:p>
          <a:p>
            <a:r>
              <a:rPr lang="en-GB" dirty="0" smtClean="0"/>
              <a:t>o</a:t>
            </a:r>
            <a:r>
              <a:rPr lang="en-GB" dirty="0" smtClean="0"/>
              <a:t>f 2008.</a:t>
            </a:r>
          </a:p>
          <a:p>
            <a:endParaRPr lang="en-GB" dirty="0" smtClean="0"/>
          </a:p>
          <a:p>
            <a:r>
              <a:rPr lang="en-GB" dirty="0" smtClean="0"/>
              <a:t>Design work for new beam line started in spring of 2008.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22" descr="cris-poster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38795" y="2058391"/>
            <a:ext cx="7505205" cy="409670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39012"/>
            <a:ext cx="8229600" cy="1143000"/>
          </a:xfrm>
        </p:spPr>
        <p:txBody>
          <a:bodyPr/>
          <a:lstStyle/>
          <a:p>
            <a:r>
              <a:rPr lang="en-GB" dirty="0" smtClean="0"/>
              <a:t>Technical Design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129" y="1341901"/>
            <a:ext cx="3012889" cy="2161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3378530" y="1079297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Basic scheme went through several iterations before converging on the final </a:t>
            </a:r>
            <a:r>
              <a:rPr lang="en-GB" dirty="0" smtClean="0"/>
              <a:t>design in 2008.</a:t>
            </a:r>
            <a:endParaRPr lang="en-GB" dirty="0" smtClean="0"/>
          </a:p>
          <a:p>
            <a:r>
              <a:rPr lang="en-GB" dirty="0" smtClean="0"/>
              <a:t>UHV requirements constrained the design and forced the beam line to be ~3m in length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12696</TotalTime>
  <Words>1235</Words>
  <Application>Microsoft Office PowerPoint</Application>
  <PresentationFormat>On-screen Show (4:3)</PresentationFormat>
  <Paragraphs>238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Concourse</vt:lpstr>
      <vt:lpstr>Status of the CRIS experiment </vt:lpstr>
      <vt:lpstr>Outline of talk</vt:lpstr>
      <vt:lpstr>Nuclear moment and radii from laser spectroscopy</vt:lpstr>
      <vt:lpstr>Sensitivity or resolution?</vt:lpstr>
      <vt:lpstr>Slide 5</vt:lpstr>
      <vt:lpstr>Slide 6</vt:lpstr>
      <vt:lpstr>Previous CRIS at JYFL</vt:lpstr>
      <vt:lpstr>Status in 2008</vt:lpstr>
      <vt:lpstr>Technical Design</vt:lpstr>
      <vt:lpstr>November 2008</vt:lpstr>
      <vt:lpstr>April 2009</vt:lpstr>
      <vt:lpstr>2009: Vacuum testing</vt:lpstr>
      <vt:lpstr>2010: Ion optics installation</vt:lpstr>
      <vt:lpstr>Ion optic tuning</vt:lpstr>
      <vt:lpstr>2010: Installation of lasers</vt:lpstr>
      <vt:lpstr>October 2010</vt:lpstr>
      <vt:lpstr>2011:Off-line ion source</vt:lpstr>
      <vt:lpstr>Ion source tests</vt:lpstr>
      <vt:lpstr>MCP detector installed and tested</vt:lpstr>
      <vt:lpstr>Re-ordering of quantum states in Francium </vt:lpstr>
      <vt:lpstr>On-line run 2011</vt:lpstr>
      <vt:lpstr>Data Acquisition</vt:lpstr>
      <vt:lpstr>Digital Data Aquisition</vt:lpstr>
      <vt:lpstr>Beam tuning effect</vt:lpstr>
      <vt:lpstr>Results</vt:lpstr>
      <vt:lpstr>Results</vt:lpstr>
      <vt:lpstr>Results: HFS of 207Fr</vt:lpstr>
      <vt:lpstr>Results: resolution</vt:lpstr>
      <vt:lpstr>Summary</vt:lpstr>
      <vt:lpstr>Outlook for 2012</vt:lpstr>
      <vt:lpstr>Many thanks to the ISOLDE team and all of the people involved in the CRIS project. </vt:lpstr>
      <vt:lpstr>Thank you for your attention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Collinear resonant ionization laser spectroscopy of rare francium isotopes</dc:title>
  <dc:creator>ktf</dc:creator>
  <cp:lastModifiedBy>Your User Name</cp:lastModifiedBy>
  <cp:revision>388</cp:revision>
  <dcterms:created xsi:type="dcterms:W3CDTF">2008-01-24T14:44:18Z</dcterms:created>
  <dcterms:modified xsi:type="dcterms:W3CDTF">2011-12-06T15:18:50Z</dcterms:modified>
</cp:coreProperties>
</file>