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802" r:id="rId1"/>
  </p:sldMasterIdLst>
  <p:notesMasterIdLst>
    <p:notesMasterId r:id="rId34"/>
  </p:notesMasterIdLst>
  <p:handoutMasterIdLst>
    <p:handoutMasterId r:id="rId35"/>
  </p:handoutMasterIdLst>
  <p:sldIdLst>
    <p:sldId id="301" r:id="rId2"/>
    <p:sldId id="302" r:id="rId3"/>
    <p:sldId id="303" r:id="rId4"/>
    <p:sldId id="304" r:id="rId5"/>
    <p:sldId id="305" r:id="rId6"/>
    <p:sldId id="307" r:id="rId7"/>
    <p:sldId id="308" r:id="rId8"/>
    <p:sldId id="310" r:id="rId9"/>
    <p:sldId id="311" r:id="rId10"/>
    <p:sldId id="312" r:id="rId11"/>
    <p:sldId id="313" r:id="rId12"/>
    <p:sldId id="314" r:id="rId13"/>
    <p:sldId id="318" r:id="rId14"/>
    <p:sldId id="326" r:id="rId15"/>
    <p:sldId id="325" r:id="rId16"/>
    <p:sldId id="315" r:id="rId17"/>
    <p:sldId id="317" r:id="rId18"/>
    <p:sldId id="330" r:id="rId19"/>
    <p:sldId id="331" r:id="rId20"/>
    <p:sldId id="323" r:id="rId21"/>
    <p:sldId id="328" r:id="rId22"/>
    <p:sldId id="327" r:id="rId23"/>
    <p:sldId id="329" r:id="rId24"/>
    <p:sldId id="319" r:id="rId25"/>
    <p:sldId id="320" r:id="rId26"/>
    <p:sldId id="321" r:id="rId27"/>
    <p:sldId id="284" r:id="rId28"/>
    <p:sldId id="285" r:id="rId29"/>
    <p:sldId id="333" r:id="rId30"/>
    <p:sldId id="264" r:id="rId31"/>
    <p:sldId id="262" r:id="rId32"/>
    <p:sldId id="29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A4"/>
    <a:srgbClr val="B02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1275" autoAdjust="0"/>
  </p:normalViewPr>
  <p:slideViewPr>
    <p:cSldViewPr snapToGrid="0" snapToObjects="1">
      <p:cViewPr varScale="1">
        <p:scale>
          <a:sx n="109" d="100"/>
          <a:sy n="109" d="100"/>
        </p:scale>
        <p:origin x="-6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353B7-0532-7140-9F29-FD42913C6EA3}" type="datetime1">
              <a:rPr lang="en-GB" smtClean="0"/>
              <a:t>05/01/2012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EE3EE-4FBF-FC4B-92F9-FC0339C34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629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65BB6-E2E8-3C4F-B2A4-1466A65CF56E}" type="datetime1">
              <a:rPr lang="en-GB" smtClean="0"/>
              <a:t>05/01/2012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EC9EA-906A-1B4B-8FE3-D51E4538A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456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714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39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166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252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5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 + </a:t>
            </a:r>
            <a:r>
              <a:rPr lang="en-US" dirty="0" err="1" smtClean="0"/>
              <a:t>CsCl</a:t>
            </a:r>
            <a:r>
              <a:rPr lang="en-US" dirty="0" smtClean="0"/>
              <a:t> -&gt; </a:t>
            </a:r>
            <a:r>
              <a:rPr lang="en-US" dirty="0" err="1" smtClean="0"/>
              <a:t>KCl</a:t>
            </a:r>
            <a:r>
              <a:rPr lang="en-US" dirty="0" smtClean="0"/>
              <a:t> + 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28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49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65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68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(05/12/2011 09:36) -----</a:t>
            </a:r>
          </a:p>
          <a:p>
            <a:r>
              <a:rPr lang="en-US"/>
              <a:t>Energy res of Gd line?</a:t>
            </a:r>
          </a:p>
          <a:p>
            <a:r>
              <a:rPr lang="en-US"/>
              <a:t>Energy dependence?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874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17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5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56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EC9EA-906A-1B4B-8FE3-D51E4538AE2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01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9094" y="1905000"/>
            <a:ext cx="7543800" cy="2593975"/>
          </a:xfrm>
        </p:spPr>
        <p:txBody>
          <a:bodyPr anchor="b"/>
          <a:lstStyle>
            <a:lvl1pPr>
              <a:defRPr sz="4800" cap="small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9094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eaLnBrk="1" latinLnBrk="0" hangingPunct="1"/>
            <a:r>
              <a:rPr lang="en-GB" smtClean="0"/>
              <a:t>6 December 2011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ISOLDE Workshop and Users Meeting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2576" y="274638"/>
            <a:ext cx="1752600" cy="5851525"/>
          </a:xfrm>
        </p:spPr>
        <p:txBody>
          <a:bodyPr vert="eaVert" anchor="b" anchorCtr="0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0376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90600" y="1601694"/>
            <a:ext cx="8153400" cy="4495800"/>
          </a:xfrm>
        </p:spPr>
        <p:txBody>
          <a:bodyPr/>
          <a:lstStyle>
            <a:lvl3pPr>
              <a:defRPr sz="2600"/>
            </a:lvl3pPr>
          </a:lstStyle>
          <a:p>
            <a:pPr lvl="0" eaLnBrk="1" latinLnBrk="0" hangingPunct="1"/>
            <a:r>
              <a:rPr lang="en-GB" dirty="0" smtClean="0"/>
              <a:t>Click to edit Master text styles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</p:txBody>
      </p:sp>
      <p:sp>
        <p:nvSpPr>
          <p:cNvPr id="12" name="Title Placeholder 21"/>
          <p:cNvSpPr>
            <a:spLocks noGrp="1"/>
          </p:cNvSpPr>
          <p:nvPr>
            <p:ph type="title"/>
          </p:nvPr>
        </p:nvSpPr>
        <p:spPr>
          <a:xfrm>
            <a:off x="987552" y="230094"/>
            <a:ext cx="6530622" cy="730956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>
              <a:defRPr sz="4000"/>
            </a:lvl1pPr>
          </a:lstStyle>
          <a:p>
            <a:r>
              <a:rPr kumimoji="0" lang="en-GB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902" y="5486399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902" y="3852862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786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186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786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786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86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86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978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1976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1977" y="381000"/>
            <a:ext cx="7772400" cy="494284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870" y="5501374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33870" y="6102096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786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786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85801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5486400"/>
            <a:ext cx="685801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5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229878" y="3690171"/>
            <a:ext cx="3084457" cy="3657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ISOLDE Workshop and Users Meeting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376439" y="1115507"/>
            <a:ext cx="1377577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eaLnBrk="1" latinLnBrk="0" hangingPunct="1"/>
            <a:r>
              <a:rPr lang="en-GB" smtClean="0"/>
              <a:t>6 December 2011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795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5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4" Type="http://schemas.openxmlformats.org/officeDocument/2006/relationships/image" Target="../media/image37.tiff"/><Relationship Id="rId5" Type="http://schemas.openxmlformats.org/officeDocument/2006/relationships/image" Target="../media/image38.tiff"/><Relationship Id="rId6" Type="http://schemas.openxmlformats.org/officeDocument/2006/relationships/image" Target="../media/image39.tiff"/><Relationship Id="rId7" Type="http://schemas.openxmlformats.org/officeDocument/2006/relationships/image" Target="../media/image40.tiff"/><Relationship Id="rId8" Type="http://schemas.openxmlformats.org/officeDocument/2006/relationships/image" Target="../media/image41.png"/><Relationship Id="rId9" Type="http://schemas.openxmlformats.org/officeDocument/2006/relationships/image" Target="../media/image42.jpg"/><Relationship Id="rId10" Type="http://schemas.openxmlformats.org/officeDocument/2006/relationships/image" Target="../media/image4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4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5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tiff"/><Relationship Id="rId5" Type="http://schemas.openxmlformats.org/officeDocument/2006/relationships/image" Target="../media/image10.tiff"/><Relationship Id="rId6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Laser assisted decay spectroscopy at the cris beam line at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Kara M Lynch</a:t>
            </a:r>
          </a:p>
          <a:p>
            <a:r>
              <a:rPr lang="en-US" dirty="0" smtClean="0"/>
              <a:t>CERN Doctoral Student</a:t>
            </a:r>
          </a:p>
          <a:p>
            <a:r>
              <a:rPr lang="en-US" dirty="0" smtClean="0"/>
              <a:t>The University of Manchester</a:t>
            </a:r>
            <a:endParaRPr lang="en-US" dirty="0"/>
          </a:p>
        </p:txBody>
      </p:sp>
      <p:pic>
        <p:nvPicPr>
          <p:cNvPr id="4" name="Picture 3" descr="ISOLDE Logo 201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3" y="4019508"/>
            <a:ext cx="2129864" cy="42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10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CRIS beam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786" y="5648961"/>
            <a:ext cx="5384802" cy="90424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Collinear geometry gives a reduction in the thermal Doppler broadening by a factor of </a:t>
            </a:r>
            <a:r>
              <a:rPr lang="en-US" dirty="0" smtClean="0"/>
              <a:t>10</a:t>
            </a:r>
            <a:r>
              <a:rPr lang="en-US" baseline="30000" dirty="0" smtClean="0"/>
              <a:t>3</a:t>
            </a:r>
            <a:r>
              <a:rPr lang="en-US" dirty="0" smtClean="0"/>
              <a:t>, improving resolution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9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cris_decay_statio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624" y="2001097"/>
            <a:ext cx="6364181" cy="306535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7187150" y="1689713"/>
            <a:ext cx="454564" cy="374914"/>
          </a:xfrm>
          <a:prstGeom prst="straightConnector1">
            <a:avLst/>
          </a:prstGeom>
          <a:ln w="38100" cmpd="sng">
            <a:solidFill>
              <a:srgbClr val="BE0204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41714" y="1295019"/>
            <a:ext cx="14133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97FD5"/>
                </a:solidFill>
              </a:rPr>
              <a:t>Radioactive bunched ion beam from ISOLDE</a:t>
            </a:r>
            <a:endParaRPr lang="en-US" sz="1600" dirty="0">
              <a:solidFill>
                <a:srgbClr val="297FD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5438" y="2622998"/>
            <a:ext cx="1319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</a:t>
            </a:r>
            <a:r>
              <a:rPr lang="en-US" sz="1600" dirty="0" smtClean="0"/>
              <a:t>table beam from off line ion source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501293" y="1764008"/>
            <a:ext cx="2266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Charge exchange cell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828952" y="2113992"/>
            <a:ext cx="17408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97FD5"/>
                </a:solidFill>
              </a:rPr>
              <a:t>Doppler tuning voltage applied</a:t>
            </a:r>
            <a:endParaRPr lang="en-US" sz="1600" dirty="0">
              <a:solidFill>
                <a:srgbClr val="297FD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0534" y="4076113"/>
            <a:ext cx="1379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PMT: </a:t>
            </a:r>
            <a:r>
              <a:rPr lang="en-US" sz="1600" dirty="0" smtClean="0">
                <a:solidFill>
                  <a:schemeClr val="accent5"/>
                </a:solidFill>
              </a:rPr>
              <a:t>fluorescence detection</a:t>
            </a:r>
            <a:endParaRPr lang="en-US" sz="1600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70260" y="2407555"/>
            <a:ext cx="14576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UHV interaction </a:t>
            </a:r>
          </a:p>
          <a:p>
            <a:r>
              <a:rPr lang="en-US" sz="1600" dirty="0" smtClean="0"/>
              <a:t>region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2355844" y="2908769"/>
            <a:ext cx="137999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MCP: </a:t>
            </a:r>
            <a:r>
              <a:rPr lang="en-US" sz="1600" dirty="0" smtClean="0">
                <a:solidFill>
                  <a:srgbClr val="5AA2AE"/>
                </a:solidFill>
              </a:rPr>
              <a:t>ion detection</a:t>
            </a:r>
            <a:endParaRPr lang="en-US" sz="1600" dirty="0">
              <a:solidFill>
                <a:srgbClr val="5AA2A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44047" y="4650949"/>
            <a:ext cx="20523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Decay spectroscopy station: </a:t>
            </a:r>
            <a:r>
              <a:rPr lang="en-US" sz="1600" dirty="0" smtClean="0">
                <a:solidFill>
                  <a:srgbClr val="5AA2AE"/>
                </a:solidFill>
              </a:rPr>
              <a:t>decay measurements</a:t>
            </a:r>
            <a:endParaRPr lang="en-US" sz="1600" dirty="0">
              <a:solidFill>
                <a:srgbClr val="5AA2A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4144" y="4076113"/>
            <a:ext cx="1168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97FD5"/>
                </a:solidFill>
              </a:rPr>
              <a:t>Si detectors</a:t>
            </a:r>
            <a:endParaRPr lang="en-US" sz="1600" dirty="0">
              <a:solidFill>
                <a:srgbClr val="297FD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974" y="3763977"/>
            <a:ext cx="1249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297FD5"/>
                </a:solidFill>
              </a:rPr>
              <a:t>Ge</a:t>
            </a:r>
            <a:r>
              <a:rPr lang="en-US" sz="1600" dirty="0" smtClean="0">
                <a:solidFill>
                  <a:srgbClr val="297FD5"/>
                </a:solidFill>
              </a:rPr>
              <a:t> detectors</a:t>
            </a:r>
            <a:endParaRPr lang="en-US" sz="1600" dirty="0">
              <a:solidFill>
                <a:srgbClr val="297FD5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370260" y="2895882"/>
            <a:ext cx="1588927" cy="306645"/>
          </a:xfrm>
          <a:prstGeom prst="straightConnector1">
            <a:avLst/>
          </a:prstGeom>
          <a:ln>
            <a:solidFill>
              <a:schemeClr val="tx2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184104" y="2822240"/>
            <a:ext cx="771367" cy="147284"/>
          </a:xfrm>
          <a:prstGeom prst="straightConnector1">
            <a:avLst/>
          </a:prstGeom>
          <a:ln w="57150" cmpd="sng">
            <a:solidFill>
              <a:schemeClr val="accent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10371" y="3078249"/>
            <a:ext cx="658833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97FD5"/>
                </a:solidFill>
              </a:rPr>
              <a:t>Laser beam</a:t>
            </a:r>
            <a:endParaRPr lang="en-US" sz="1600" dirty="0">
              <a:solidFill>
                <a:srgbClr val="297FD5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23021" y="5583535"/>
            <a:ext cx="1962650" cy="923330"/>
          </a:xfrm>
          <a:prstGeom prst="rect">
            <a:avLst/>
          </a:prstGeom>
          <a:noFill/>
          <a:ln w="57150" cmpd="sng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ΔE = </a:t>
            </a:r>
            <a:r>
              <a:rPr lang="en-US" dirty="0" err="1" smtClean="0"/>
              <a:t>δ</a:t>
            </a:r>
            <a:r>
              <a:rPr lang="en-US" dirty="0" smtClean="0"/>
              <a:t>(½ mv</a:t>
            </a:r>
            <a:r>
              <a:rPr lang="en-US" baseline="30000" dirty="0" smtClean="0"/>
              <a:t>2</a:t>
            </a:r>
            <a:r>
              <a:rPr lang="en-US" dirty="0" smtClean="0"/>
              <a:t>) </a:t>
            </a:r>
          </a:p>
          <a:p>
            <a:r>
              <a:rPr lang="en-US" dirty="0"/>
              <a:t> </a:t>
            </a:r>
            <a:r>
              <a:rPr lang="en-US" dirty="0" smtClean="0"/>
              <a:t>     = </a:t>
            </a:r>
            <a:r>
              <a:rPr lang="en-US" dirty="0" err="1" smtClean="0"/>
              <a:t>mvδv</a:t>
            </a:r>
            <a:endParaRPr lang="en-US" dirty="0" smtClean="0"/>
          </a:p>
          <a:p>
            <a:r>
              <a:rPr lang="en-US" dirty="0" smtClean="0"/>
              <a:t>      ≈ constant</a:t>
            </a:r>
            <a:endParaRPr lang="en-US" baseline="30000" dirty="0"/>
          </a:p>
        </p:txBody>
      </p:sp>
      <p:sp>
        <p:nvSpPr>
          <p:cNvPr id="23" name="Oval 22"/>
          <p:cNvSpPr/>
          <p:nvPr/>
        </p:nvSpPr>
        <p:spPr>
          <a:xfrm>
            <a:off x="1845932" y="3493546"/>
            <a:ext cx="798115" cy="1047478"/>
          </a:xfrm>
          <a:prstGeom prst="ellipse">
            <a:avLst/>
          </a:prstGeom>
          <a:noFill/>
          <a:ln w="5715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680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 smtClean="0"/>
              <a:t>The decay spectroscopy station</a:t>
            </a:r>
            <a:endParaRPr lang="en-US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786" y="4110448"/>
            <a:ext cx="7506449" cy="2290352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Rotating wheel implantation system</a:t>
            </a:r>
          </a:p>
          <a:p>
            <a:r>
              <a:rPr lang="en-US" sz="2400" dirty="0"/>
              <a:t>10 carbon foils</a:t>
            </a:r>
          </a:p>
          <a:p>
            <a:r>
              <a:rPr lang="en-US" sz="2400" dirty="0"/>
              <a:t>Two Si detectors for alpha-decay detection either side of carbon foil</a:t>
            </a:r>
          </a:p>
          <a:p>
            <a:r>
              <a:rPr lang="en-US" sz="2400" dirty="0"/>
              <a:t>Ge detectors for gamma-ray detection</a:t>
            </a:r>
          </a:p>
          <a:p>
            <a:r>
              <a:rPr lang="en-US" sz="2400" dirty="0"/>
              <a:t>Steel wheel rotates and </a:t>
            </a:r>
            <a:r>
              <a:rPr lang="en-US" sz="2400" dirty="0" smtClean="0"/>
              <a:t>a new ion bunch is implanted into the fresh carbon foil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10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_526453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706" y="1417637"/>
            <a:ext cx="3535080" cy="2651310"/>
          </a:xfrm>
          <a:prstGeom prst="rect">
            <a:avLst/>
          </a:prstGeom>
        </p:spPr>
      </p:pic>
      <p:pic>
        <p:nvPicPr>
          <p:cNvPr id="11" name="Picture 10" descr="Windmill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86" y="1417637"/>
            <a:ext cx="3786096" cy="269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50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Characterizing the </a:t>
            </a:r>
            <a:r>
              <a:rPr lang="en-US" dirty="0" err="1" smtClean="0"/>
              <a:t>dss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11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371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ata_tal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235" y="1937780"/>
            <a:ext cx="6560294" cy="49202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300" dirty="0" smtClean="0"/>
              <a:t>Energy resolution measurements</a:t>
            </a:r>
            <a:endParaRPr lang="en-US" sz="4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786" y="1600200"/>
            <a:ext cx="7620000" cy="954741"/>
          </a:xfrm>
        </p:spPr>
        <p:txBody>
          <a:bodyPr/>
          <a:lstStyle/>
          <a:p>
            <a:r>
              <a:rPr lang="en-US" dirty="0"/>
              <a:t>The energy resolution of the </a:t>
            </a:r>
            <a:r>
              <a:rPr lang="en-US" dirty="0" smtClean="0"/>
              <a:t>SLD silicon </a:t>
            </a:r>
            <a:r>
              <a:rPr lang="en-US" dirty="0"/>
              <a:t>detector was calculated </a:t>
            </a:r>
            <a:r>
              <a:rPr lang="en-US" dirty="0" smtClean="0"/>
              <a:t>off line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12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7928" y="3062751"/>
            <a:ext cx="3005951" cy="369332"/>
          </a:xfrm>
          <a:prstGeom prst="rect">
            <a:avLst/>
          </a:prstGeom>
          <a:noFill/>
          <a:ln w="57150" cmpd="sng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da-DK" dirty="0" smtClean="0"/>
              <a:t>17.8 </a:t>
            </a:r>
            <a:r>
              <a:rPr lang="da-DK" dirty="0"/>
              <a:t>± </a:t>
            </a:r>
            <a:r>
              <a:rPr lang="da-DK" dirty="0" smtClean="0"/>
              <a:t>0.2 </a:t>
            </a:r>
            <a:r>
              <a:rPr lang="da-DK" dirty="0" err="1"/>
              <a:t>keV</a:t>
            </a:r>
            <a:r>
              <a:rPr lang="da-DK" dirty="0"/>
              <a:t> at 5.485 </a:t>
            </a:r>
            <a:r>
              <a:rPr lang="da-DK" dirty="0" err="1" smtClean="0"/>
              <a:t>MeV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240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nergy resolution for ANU and SLD detectors - for tal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374" y="2046192"/>
            <a:ext cx="6415743" cy="4811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300" dirty="0" smtClean="0"/>
              <a:t>Energy resolution measurements</a:t>
            </a:r>
            <a:endParaRPr lang="en-US" sz="4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786" y="1600200"/>
            <a:ext cx="7620000" cy="954741"/>
          </a:xfrm>
        </p:spPr>
        <p:txBody>
          <a:bodyPr/>
          <a:lstStyle/>
          <a:p>
            <a:r>
              <a:rPr lang="en-US" dirty="0"/>
              <a:t>The energy resolution of the </a:t>
            </a:r>
            <a:r>
              <a:rPr lang="en-US" dirty="0" smtClean="0"/>
              <a:t>silicon detectors was also calculated on line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13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8374" y="2699620"/>
            <a:ext cx="3745662" cy="646331"/>
          </a:xfrm>
          <a:prstGeom prst="rect">
            <a:avLst/>
          </a:prstGeom>
          <a:solidFill>
            <a:schemeClr val="bg1"/>
          </a:solidFill>
          <a:ln w="57150" cmpd="sng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da-DK" dirty="0" smtClean="0"/>
              <a:t>ANU:	26.4 </a:t>
            </a:r>
            <a:r>
              <a:rPr lang="da-DK" dirty="0"/>
              <a:t>± </a:t>
            </a:r>
            <a:r>
              <a:rPr lang="da-DK" dirty="0" smtClean="0"/>
              <a:t>0.4 </a:t>
            </a:r>
            <a:r>
              <a:rPr lang="da-DK" dirty="0" err="1"/>
              <a:t>keV</a:t>
            </a:r>
            <a:r>
              <a:rPr lang="da-DK" dirty="0"/>
              <a:t> at </a:t>
            </a:r>
            <a:r>
              <a:rPr lang="en-US" dirty="0" smtClean="0"/>
              <a:t>6.126</a:t>
            </a:r>
            <a:r>
              <a:rPr lang="da-DK" dirty="0" smtClean="0"/>
              <a:t> </a:t>
            </a:r>
            <a:r>
              <a:rPr lang="da-DK" dirty="0" err="1" smtClean="0"/>
              <a:t>MeV</a:t>
            </a:r>
            <a:endParaRPr lang="da-DK" dirty="0" smtClean="0"/>
          </a:p>
          <a:p>
            <a:r>
              <a:rPr lang="da-DK" dirty="0" smtClean="0"/>
              <a:t>SLD: 	</a:t>
            </a:r>
            <a:r>
              <a:rPr lang="en-US" dirty="0" smtClean="0"/>
              <a:t>39.5 </a:t>
            </a:r>
            <a:r>
              <a:rPr lang="en-US" dirty="0"/>
              <a:t>±</a:t>
            </a:r>
            <a:r>
              <a:rPr lang="en-US" dirty="0" smtClean="0"/>
              <a:t> 0.4 </a:t>
            </a:r>
            <a:r>
              <a:rPr lang="en-US" dirty="0" err="1" smtClean="0"/>
              <a:t>kev</a:t>
            </a:r>
            <a:r>
              <a:rPr lang="en-US" dirty="0" smtClean="0"/>
              <a:t> at </a:t>
            </a:r>
            <a:r>
              <a:rPr lang="en-US" dirty="0"/>
              <a:t>6.126</a:t>
            </a:r>
            <a:r>
              <a:rPr lang="da-DK" dirty="0"/>
              <a:t> </a:t>
            </a:r>
            <a:r>
              <a:rPr lang="da-DK" dirty="0" err="1" smtClean="0"/>
              <a:t>MeV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54876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fficiency - corrected - new - tal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86" y="2631514"/>
            <a:ext cx="5635315" cy="42264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of the Ge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786" y="1600200"/>
            <a:ext cx="5482742" cy="1253565"/>
          </a:xfrm>
        </p:spPr>
        <p:txBody>
          <a:bodyPr/>
          <a:lstStyle/>
          <a:p>
            <a:r>
              <a:rPr lang="en-US" dirty="0" smtClean="0"/>
              <a:t>The efficiency of the Ge detector was corrected for the presence of the two SLD and ANU silicon detectors in the chamber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14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9183" y="5880690"/>
            <a:ext cx="1124074" cy="369332"/>
          </a:xfrm>
          <a:prstGeom prst="rect">
            <a:avLst/>
          </a:prstGeom>
          <a:noFill/>
          <a:ln w="57150" cmpd="sng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 ± 1 %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237511" y="4024526"/>
            <a:ext cx="2693675" cy="2022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SLD detector had no effect</a:t>
            </a:r>
          </a:p>
          <a:p>
            <a:r>
              <a:rPr lang="en-US" dirty="0" smtClean="0"/>
              <a:t>The ANU detector attenuated the gammas rays by:</a:t>
            </a:r>
            <a:endParaRPr lang="en-US" dirty="0"/>
          </a:p>
        </p:txBody>
      </p:sp>
      <p:pic>
        <p:nvPicPr>
          <p:cNvPr id="11" name="Picture 10" descr="Windmil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283" y="1519033"/>
            <a:ext cx="2451896" cy="245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02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Attenuation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attenuation of the gamma rays by the steel windmill was measured: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Blue</a:t>
            </a:r>
            <a:r>
              <a:rPr lang="en-US" dirty="0" smtClean="0"/>
              <a:t> </a:t>
            </a:r>
            <a:r>
              <a:rPr lang="en-US" dirty="0"/>
              <a:t>spectrum shows </a:t>
            </a:r>
            <a:r>
              <a:rPr lang="en-US" baseline="30000" dirty="0"/>
              <a:t>60</a:t>
            </a:r>
            <a:r>
              <a:rPr lang="en-US" dirty="0"/>
              <a:t>Co in front of Ge detector, </a:t>
            </a:r>
            <a:r>
              <a:rPr lang="en-US" baseline="30000" dirty="0"/>
              <a:t>152</a:t>
            </a:r>
            <a:r>
              <a:rPr lang="en-US" dirty="0"/>
              <a:t>Eu at 120°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Red</a:t>
            </a:r>
            <a:r>
              <a:rPr lang="en-US" dirty="0"/>
              <a:t> spectrum shows </a:t>
            </a:r>
            <a:r>
              <a:rPr lang="en-US" baseline="30000" dirty="0"/>
              <a:t>152</a:t>
            </a:r>
            <a:r>
              <a:rPr lang="en-US" dirty="0"/>
              <a:t>Eu in front of Ge detector, </a:t>
            </a:r>
            <a:r>
              <a:rPr lang="en-US" baseline="30000" dirty="0"/>
              <a:t>60</a:t>
            </a:r>
            <a:r>
              <a:rPr lang="en-US" dirty="0"/>
              <a:t>Co at 120°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15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Source_setup_blu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588" y="3320337"/>
            <a:ext cx="2473365" cy="3080463"/>
          </a:xfrm>
          <a:prstGeom prst="rect">
            <a:avLst/>
          </a:prstGeom>
        </p:spPr>
      </p:pic>
      <p:pic>
        <p:nvPicPr>
          <p:cNvPr id="9" name="Picture 8" descr="Source_setup_r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953" y="3320337"/>
            <a:ext cx="2468217" cy="308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158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Ge_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6" r="8161"/>
          <a:stretch/>
        </p:blipFill>
        <p:spPr>
          <a:xfrm>
            <a:off x="709269" y="977539"/>
            <a:ext cx="5859273" cy="5067661"/>
          </a:xfrm>
          <a:prstGeom prst="rect">
            <a:avLst/>
          </a:prstGeom>
        </p:spPr>
      </p:pic>
      <p:pic>
        <p:nvPicPr>
          <p:cNvPr id="20" name="Picture 19" descr="Ge_zoom_4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3" r="56382"/>
          <a:stretch/>
        </p:blipFill>
        <p:spPr>
          <a:xfrm>
            <a:off x="6475032" y="977540"/>
            <a:ext cx="2647072" cy="5061114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Attenuation measurements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16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68824" y="6038653"/>
            <a:ext cx="6625336" cy="430887"/>
          </a:xfrm>
          <a:prstGeom prst="rect">
            <a:avLst/>
          </a:prstGeom>
          <a:noFill/>
          <a:ln w="57150" cmpd="sng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a-DK" sz="2200" dirty="0" smtClean="0"/>
              <a:t>Large </a:t>
            </a:r>
            <a:r>
              <a:rPr lang="da-DK" sz="2200" dirty="0" err="1" smtClean="0"/>
              <a:t>attenuation</a:t>
            </a:r>
            <a:r>
              <a:rPr lang="da-DK" sz="2200" dirty="0" smtClean="0"/>
              <a:t> of the gamma </a:t>
            </a:r>
            <a:r>
              <a:rPr lang="da-DK" sz="2200" dirty="0" err="1" smtClean="0"/>
              <a:t>rays</a:t>
            </a:r>
            <a:r>
              <a:rPr lang="da-DK" sz="2200" dirty="0" smtClean="0"/>
              <a:t> by the </a:t>
            </a:r>
            <a:r>
              <a:rPr lang="da-DK" sz="2200" dirty="0" err="1" smtClean="0"/>
              <a:t>steel</a:t>
            </a:r>
            <a:r>
              <a:rPr lang="da-DK" sz="2200" dirty="0" smtClean="0"/>
              <a:t> </a:t>
            </a:r>
            <a:r>
              <a:rPr lang="da-DK" sz="2200" dirty="0" err="1" smtClean="0"/>
              <a:t>wheel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13271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ris-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57" y="2287033"/>
            <a:ext cx="4104255" cy="42820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Attenuation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786" y="1600200"/>
            <a:ext cx="7620000" cy="1047297"/>
          </a:xfrm>
        </p:spPr>
        <p:txBody>
          <a:bodyPr/>
          <a:lstStyle/>
          <a:p>
            <a:r>
              <a:rPr lang="en-US" dirty="0"/>
              <a:t>The attenuation of the gamma rays by </a:t>
            </a:r>
            <a:r>
              <a:rPr lang="en-US" dirty="0" smtClean="0"/>
              <a:t>the wall of the steel chamber was </a:t>
            </a:r>
            <a:r>
              <a:rPr lang="en-US" dirty="0"/>
              <a:t>measured with </a:t>
            </a:r>
            <a:r>
              <a:rPr lang="en-US" baseline="30000" dirty="0"/>
              <a:t>241</a:t>
            </a:r>
            <a:r>
              <a:rPr lang="en-US" dirty="0"/>
              <a:t>Am and </a:t>
            </a:r>
            <a:r>
              <a:rPr lang="en-US" baseline="30000" dirty="0"/>
              <a:t>154</a:t>
            </a:r>
            <a:r>
              <a:rPr lang="en-US" dirty="0"/>
              <a:t>Eu </a:t>
            </a:r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17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9441" y="5550820"/>
            <a:ext cx="1414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 detectors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406643" y="3887364"/>
            <a:ext cx="1457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Steel wheel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54239" y="4621317"/>
            <a:ext cx="1628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Carbon foil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9694" y="3393747"/>
            <a:ext cx="2230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Steel chamber wall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679006" y="5768763"/>
            <a:ext cx="1122296" cy="0"/>
          </a:xfrm>
          <a:prstGeom prst="straightConnector1">
            <a:avLst/>
          </a:prstGeom>
          <a:ln w="5715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460013" y="4847853"/>
            <a:ext cx="1122296" cy="0"/>
          </a:xfrm>
          <a:prstGeom prst="straightConnector1">
            <a:avLst/>
          </a:prstGeom>
          <a:ln w="5715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783084" y="4105828"/>
            <a:ext cx="1122296" cy="0"/>
          </a:xfrm>
          <a:prstGeom prst="straightConnector1">
            <a:avLst/>
          </a:prstGeom>
          <a:ln w="5715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165402" y="3622840"/>
            <a:ext cx="1122296" cy="0"/>
          </a:xfrm>
          <a:prstGeom prst="straightConnector1">
            <a:avLst/>
          </a:prstGeom>
          <a:ln w="5715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944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ttenuation_plot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597" y="1987176"/>
            <a:ext cx="6433979" cy="48589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Attenuation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attenuation of the gamma rays by </a:t>
            </a:r>
            <a:r>
              <a:rPr lang="en-US" dirty="0" smtClean="0"/>
              <a:t>the wall of the steel chamber was measured with </a:t>
            </a:r>
            <a:r>
              <a:rPr lang="en-US" baseline="30000" dirty="0" smtClean="0"/>
              <a:t>241</a:t>
            </a:r>
            <a:r>
              <a:rPr lang="en-US" dirty="0" smtClean="0"/>
              <a:t>Am and </a:t>
            </a:r>
            <a:r>
              <a:rPr lang="en-US" baseline="30000" dirty="0" smtClean="0"/>
              <a:t>154</a:t>
            </a:r>
            <a:r>
              <a:rPr lang="en-US" dirty="0" smtClean="0"/>
              <a:t>Eu sources: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18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98199" y="2772772"/>
            <a:ext cx="2232796" cy="1138773"/>
          </a:xfrm>
          <a:prstGeom prst="rect">
            <a:avLst/>
          </a:prstGeom>
          <a:noFill/>
          <a:ln w="57150" cmpd="sng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/>
              <a:t>92% </a:t>
            </a:r>
            <a:r>
              <a:rPr lang="en-US" sz="2200" dirty="0" smtClean="0"/>
              <a:t>at 59 </a:t>
            </a:r>
            <a:r>
              <a:rPr lang="en-US" sz="2200" dirty="0" err="1" smtClean="0"/>
              <a:t>keV</a:t>
            </a:r>
            <a:endParaRPr lang="en-US" sz="2200" dirty="0" smtClean="0"/>
          </a:p>
          <a:p>
            <a:r>
              <a:rPr lang="en-US" sz="2200" dirty="0" smtClean="0"/>
              <a:t>52</a:t>
            </a:r>
            <a:r>
              <a:rPr lang="en-US" sz="2200" dirty="0"/>
              <a:t>% </a:t>
            </a:r>
            <a:r>
              <a:rPr lang="en-US" sz="2200" dirty="0" smtClean="0"/>
              <a:t>at </a:t>
            </a:r>
            <a:r>
              <a:rPr lang="en-US" sz="2200" dirty="0"/>
              <a:t>123 </a:t>
            </a:r>
            <a:r>
              <a:rPr lang="en-US" sz="2200" dirty="0" err="1" smtClean="0"/>
              <a:t>keV</a:t>
            </a:r>
            <a:endParaRPr lang="en-US" sz="2200" dirty="0" smtClean="0"/>
          </a:p>
          <a:p>
            <a:r>
              <a:rPr lang="en-US" sz="2200" dirty="0" smtClean="0"/>
              <a:t>&lt; 18% at 591 </a:t>
            </a:r>
            <a:r>
              <a:rPr lang="en-US" sz="2200" dirty="0" err="1" smtClean="0"/>
              <a:t>keV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475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Collinear resonant ionization spectroscopy</a:t>
            </a:r>
          </a:p>
          <a:p>
            <a:pPr lvl="1"/>
            <a:r>
              <a:rPr lang="en-US" dirty="0" smtClean="0"/>
              <a:t>Selectivity of resonant ionization</a:t>
            </a:r>
            <a:endParaRPr lang="en-US" dirty="0"/>
          </a:p>
          <a:p>
            <a:r>
              <a:rPr lang="en-US" dirty="0"/>
              <a:t>Laser assisted decay spectroscopy</a:t>
            </a:r>
          </a:p>
          <a:p>
            <a:pPr lvl="1"/>
            <a:r>
              <a:rPr lang="en-US" dirty="0"/>
              <a:t>Physics case of low-lying isomer in </a:t>
            </a:r>
            <a:r>
              <a:rPr lang="en-US" baseline="30000" dirty="0"/>
              <a:t>204</a:t>
            </a:r>
            <a:r>
              <a:rPr lang="en-US" dirty="0"/>
              <a:t>Fr</a:t>
            </a:r>
          </a:p>
          <a:p>
            <a:r>
              <a:rPr lang="en-US" dirty="0"/>
              <a:t>The CRIS beam line at </a:t>
            </a:r>
            <a:r>
              <a:rPr lang="en-US" dirty="0" smtClean="0"/>
              <a:t>ISOLDE</a:t>
            </a:r>
          </a:p>
          <a:p>
            <a:r>
              <a:rPr lang="en-US" dirty="0" smtClean="0"/>
              <a:t>Characterizing the decay spectroscopy station</a:t>
            </a:r>
          </a:p>
          <a:p>
            <a:pPr lvl="1"/>
            <a:r>
              <a:rPr lang="en-US" dirty="0" smtClean="0"/>
              <a:t>Energy resolution, attenuation and efficiency measurements</a:t>
            </a:r>
            <a:endParaRPr lang="en-US" dirty="0"/>
          </a:p>
          <a:p>
            <a:r>
              <a:rPr lang="en-US" dirty="0" smtClean="0"/>
              <a:t>Recent results from the on line run IS471</a:t>
            </a:r>
          </a:p>
          <a:p>
            <a:pPr lvl="1"/>
            <a:r>
              <a:rPr lang="en-US" dirty="0" smtClean="0"/>
              <a:t>Laser assisted decay spectroscopy of </a:t>
            </a:r>
            <a:r>
              <a:rPr lang="en-US" baseline="30000" dirty="0" smtClean="0"/>
              <a:t>207</a:t>
            </a:r>
            <a:r>
              <a:rPr lang="en-US" dirty="0" smtClean="0"/>
              <a:t>Fr</a:t>
            </a:r>
          </a:p>
          <a:p>
            <a:pPr lvl="1"/>
            <a:r>
              <a:rPr lang="en-US" dirty="0" smtClean="0"/>
              <a:t>Decay spectroscopy of </a:t>
            </a:r>
            <a:r>
              <a:rPr lang="en-US" baseline="30000" dirty="0" smtClean="0"/>
              <a:t>204</a:t>
            </a:r>
            <a:r>
              <a:rPr lang="en-US" dirty="0" smtClean="0"/>
              <a:t>Fr</a:t>
            </a:r>
            <a:endParaRPr lang="en-US" dirty="0"/>
          </a:p>
          <a:p>
            <a:r>
              <a:rPr lang="en-US" dirty="0"/>
              <a:t>Outlook and Summary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16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results from is471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19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82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r207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486" y="1417638"/>
            <a:ext cx="7200839" cy="5440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assisted decay spectroscopy of </a:t>
            </a:r>
            <a:r>
              <a:rPr lang="en-US" baseline="30000" dirty="0" smtClean="0"/>
              <a:t>207</a:t>
            </a:r>
            <a:r>
              <a:rPr lang="en-US" dirty="0" smtClean="0"/>
              <a:t>Fr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20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Fr207_zoom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0" t="26660" r="45902" b="6202"/>
          <a:stretch/>
        </p:blipFill>
        <p:spPr>
          <a:xfrm>
            <a:off x="2660271" y="2134999"/>
            <a:ext cx="3251445" cy="35347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80625" y="2986207"/>
            <a:ext cx="1068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>
                <a:solidFill>
                  <a:schemeClr val="accent2"/>
                </a:solidFill>
              </a:rPr>
              <a:t>207</a:t>
            </a:r>
            <a:r>
              <a:rPr lang="en-US" dirty="0" smtClean="0">
                <a:solidFill>
                  <a:schemeClr val="accent2"/>
                </a:solidFill>
              </a:rPr>
              <a:t>Fr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6768 </a:t>
            </a:r>
            <a:r>
              <a:rPr lang="en-US" dirty="0" err="1" smtClean="0">
                <a:solidFill>
                  <a:schemeClr val="accent2"/>
                </a:solidFill>
              </a:rPr>
              <a:t>keV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12842" y="4347268"/>
            <a:ext cx="1234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smtClean="0">
                <a:solidFill>
                  <a:schemeClr val="accent2"/>
                </a:solidFill>
              </a:rPr>
              <a:t>203</a:t>
            </a:r>
            <a:r>
              <a:rPr lang="en-US" smtClean="0">
                <a:solidFill>
                  <a:schemeClr val="accent2"/>
                </a:solidFill>
              </a:rPr>
              <a:t>At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6087.4 </a:t>
            </a:r>
            <a:r>
              <a:rPr lang="en-US" dirty="0" err="1" smtClean="0">
                <a:solidFill>
                  <a:schemeClr val="accent2"/>
                </a:solidFill>
              </a:rPr>
              <a:t>keV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46057" y="5768740"/>
            <a:ext cx="700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βetas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942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204Fr_gamma_tal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86" y="2030099"/>
            <a:ext cx="6437201" cy="4827901"/>
          </a:xfrm>
          <a:prstGeom prst="rect">
            <a:avLst/>
          </a:prstGeom>
        </p:spPr>
      </p:pic>
      <p:pic>
        <p:nvPicPr>
          <p:cNvPr id="10" name="Picture 9" descr="204Fr_alpha_tal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658" y="1026963"/>
            <a:ext cx="5717395" cy="428804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Decay spectroscopy of </a:t>
            </a:r>
            <a:r>
              <a:rPr lang="en-US" baseline="30000" dirty="0" smtClean="0"/>
              <a:t>204</a:t>
            </a:r>
            <a:r>
              <a:rPr lang="en-US" dirty="0" smtClean="0"/>
              <a:t>Fr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21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07125" y="2102153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rgbClr val="FF0000"/>
                </a:solidFill>
              </a:rPr>
              <a:t>204</a:t>
            </a:r>
            <a:r>
              <a:rPr lang="en-US" dirty="0" smtClean="0">
                <a:solidFill>
                  <a:srgbClr val="FF0000"/>
                </a:solidFill>
              </a:rPr>
              <a:t>Fr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69223" y="35465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rgbClr val="FF0000"/>
                </a:solidFill>
              </a:rPr>
              <a:t>200</a:t>
            </a:r>
            <a:r>
              <a:rPr lang="en-US" dirty="0" smtClean="0">
                <a:solidFill>
                  <a:srgbClr val="FF0000"/>
                </a:solidFill>
              </a:rPr>
              <a:t>At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88657" y="4334808"/>
            <a:ext cx="65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rgbClr val="FF0000"/>
                </a:solidFill>
              </a:rPr>
              <a:t>200</a:t>
            </a:r>
            <a:r>
              <a:rPr lang="en-US" dirty="0" smtClean="0">
                <a:solidFill>
                  <a:srgbClr val="FF0000"/>
                </a:solidFill>
              </a:rPr>
              <a:t>Po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23443" y="4331005"/>
            <a:ext cx="700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βetas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611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0-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4" y="1430851"/>
            <a:ext cx="4182860" cy="2222759"/>
          </a:xfrm>
          <a:prstGeom prst="rect">
            <a:avLst/>
          </a:prstGeom>
        </p:spPr>
      </p:pic>
      <p:pic>
        <p:nvPicPr>
          <p:cNvPr id="12" name="Picture 11" descr="204 Fr - Gammas - zoom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" t="8396" r="8904" b="4581"/>
          <a:stretch/>
        </p:blipFill>
        <p:spPr>
          <a:xfrm>
            <a:off x="724804" y="4027368"/>
            <a:ext cx="3923987" cy="2640133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407835" y="4170244"/>
            <a:ext cx="1121431" cy="73274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204 Fr - Alphas - zoom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" t="8075" r="8492" b="4368"/>
          <a:stretch/>
        </p:blipFill>
        <p:spPr>
          <a:xfrm>
            <a:off x="5127625" y="1706104"/>
            <a:ext cx="3656542" cy="2473738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Decay spectroscopy of </a:t>
            </a:r>
            <a:r>
              <a:rPr lang="en-US" baseline="30000" dirty="0" smtClean="0"/>
              <a:t>204</a:t>
            </a:r>
            <a:r>
              <a:rPr lang="en-US" dirty="0" smtClean="0"/>
              <a:t>Fr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22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22839" y="1336771"/>
            <a:ext cx="2956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he alphas emitted from </a:t>
            </a:r>
            <a:r>
              <a:rPr lang="en-US" baseline="30000" dirty="0" smtClean="0">
                <a:solidFill>
                  <a:srgbClr val="FF0000"/>
                </a:solidFill>
              </a:rPr>
              <a:t>204</a:t>
            </a:r>
            <a:r>
              <a:rPr lang="en-US" dirty="0" smtClean="0">
                <a:solidFill>
                  <a:srgbClr val="FF0000"/>
                </a:solidFill>
              </a:rPr>
              <a:t>Fr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00414" y="1908776"/>
            <a:ext cx="1058329" cy="73274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823292" y="2799567"/>
            <a:ext cx="80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204m1</a:t>
            </a:r>
            <a:r>
              <a:rPr lang="en-US" dirty="0" smtClean="0"/>
              <a:t>Fr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226351" y="2146157"/>
            <a:ext cx="80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rgbClr val="FF0000"/>
                </a:solidFill>
              </a:rPr>
              <a:t>204m2</a:t>
            </a:r>
            <a:r>
              <a:rPr lang="en-US" dirty="0" smtClean="0">
                <a:solidFill>
                  <a:srgbClr val="FF0000"/>
                </a:solidFill>
              </a:rPr>
              <a:t>Fr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35338" y="2146157"/>
            <a:ext cx="67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chemeClr val="accent2"/>
                </a:solidFill>
              </a:rPr>
              <a:t>204g</a:t>
            </a:r>
            <a:r>
              <a:rPr lang="en-US" dirty="0" smtClean="0">
                <a:solidFill>
                  <a:schemeClr val="accent2"/>
                </a:solidFill>
              </a:rPr>
              <a:t>Fr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4804" y="3653610"/>
            <a:ext cx="2346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The gammas detected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3111306" y="5077721"/>
            <a:ext cx="359832" cy="618279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69555" y="4251687"/>
            <a:ext cx="1113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rgbClr val="FF0000"/>
                </a:solidFill>
              </a:rPr>
              <a:t>204m2</a:t>
            </a:r>
            <a:r>
              <a:rPr lang="en-US" dirty="0" smtClean="0">
                <a:solidFill>
                  <a:srgbClr val="FF0000"/>
                </a:solidFill>
              </a:rPr>
              <a:t>Fr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230.9 </a:t>
            </a:r>
            <a:r>
              <a:rPr lang="en-US" dirty="0" err="1" smtClean="0">
                <a:solidFill>
                  <a:srgbClr val="FF0000"/>
                </a:solidFill>
              </a:rPr>
              <a:t>keV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4529267" y="4129296"/>
            <a:ext cx="4254900" cy="2415814"/>
          </a:xfrm>
        </p:spPr>
        <p:txBody>
          <a:bodyPr>
            <a:noAutofit/>
          </a:bodyPr>
          <a:lstStyle/>
          <a:p>
            <a:r>
              <a:rPr lang="en-US" dirty="0" smtClean="0"/>
              <a:t>Using the characteristic </a:t>
            </a:r>
            <a:r>
              <a:rPr lang="en-US" dirty="0" err="1" smtClean="0"/>
              <a:t>H</a:t>
            </a:r>
            <a:r>
              <a:rPr lang="en-US" cap="small" dirty="0" err="1" smtClean="0"/>
              <a:t>fs</a:t>
            </a:r>
            <a:r>
              <a:rPr lang="en-US" dirty="0" smtClean="0"/>
              <a:t> of each isotope, a pure </a:t>
            </a:r>
            <a:r>
              <a:rPr lang="en-US" cap="small" dirty="0" err="1" smtClean="0"/>
              <a:t>Gs</a:t>
            </a:r>
            <a:r>
              <a:rPr lang="en-US" dirty="0" smtClean="0"/>
              <a:t> or isomeric beam can be studied</a:t>
            </a:r>
          </a:p>
          <a:p>
            <a:r>
              <a:rPr lang="en-US" dirty="0" smtClean="0"/>
              <a:t>Tuning the lasers on resonance, the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</a:rPr>
              <a:t>blue</a:t>
            </a:r>
            <a:r>
              <a:rPr lang="en-US" dirty="0" smtClean="0"/>
              <a:t> spectrum would be obtained for </a:t>
            </a:r>
            <a:r>
              <a:rPr lang="en-US" baseline="30000" dirty="0" smtClean="0">
                <a:solidFill>
                  <a:srgbClr val="297FD5"/>
                </a:solidFill>
              </a:rPr>
              <a:t>204g</a:t>
            </a:r>
            <a:r>
              <a:rPr lang="en-US" dirty="0" smtClean="0">
                <a:solidFill>
                  <a:srgbClr val="297FD5"/>
                </a:solidFill>
              </a:rPr>
              <a:t>Fr</a:t>
            </a:r>
            <a:r>
              <a:rPr lang="en-US" dirty="0" smtClean="0"/>
              <a:t> and the</a:t>
            </a:r>
            <a:r>
              <a:rPr lang="en-US" dirty="0" smtClean="0">
                <a:solidFill>
                  <a:srgbClr val="297FD5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red </a:t>
            </a:r>
            <a:r>
              <a:rPr lang="en-US" dirty="0"/>
              <a:t>spectrum for </a:t>
            </a:r>
            <a:r>
              <a:rPr lang="en-US" baseline="30000" dirty="0" smtClean="0">
                <a:solidFill>
                  <a:srgbClr val="FF0000"/>
                </a:solidFill>
              </a:rPr>
              <a:t>204m2</a:t>
            </a:r>
            <a:r>
              <a:rPr lang="en-US" dirty="0" smtClean="0">
                <a:solidFill>
                  <a:srgbClr val="FF0000"/>
                </a:solidFill>
              </a:rPr>
              <a:t>Fr</a:t>
            </a:r>
            <a:endParaRPr lang="en-US" dirty="0">
              <a:solidFill>
                <a:srgbClr val="297F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724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Finalize the data analysis from on line run IS471 in November 2011</a:t>
            </a:r>
          </a:p>
          <a:p>
            <a:r>
              <a:rPr lang="en-US" dirty="0" smtClean="0"/>
              <a:t>Preparation for laser </a:t>
            </a:r>
            <a:r>
              <a:rPr lang="en-US" dirty="0"/>
              <a:t>a</a:t>
            </a:r>
            <a:r>
              <a:rPr lang="en-US" dirty="0" smtClean="0"/>
              <a:t>ssisted </a:t>
            </a:r>
            <a:r>
              <a:rPr lang="en-US" dirty="0"/>
              <a:t>d</a:t>
            </a:r>
            <a:r>
              <a:rPr lang="en-US" dirty="0" smtClean="0"/>
              <a:t>ecay </a:t>
            </a:r>
            <a:r>
              <a:rPr lang="en-US" dirty="0"/>
              <a:t>s</a:t>
            </a:r>
            <a:r>
              <a:rPr lang="en-US" dirty="0" smtClean="0"/>
              <a:t>pectroscopy of: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remaining francium isotopes </a:t>
            </a:r>
            <a:r>
              <a:rPr lang="en-US" baseline="30000" dirty="0" smtClean="0"/>
              <a:t>201 – 206, 218, 219</a:t>
            </a:r>
            <a:r>
              <a:rPr lang="en-US" dirty="0" smtClean="0"/>
              <a:t>Fr</a:t>
            </a:r>
          </a:p>
          <a:p>
            <a:pPr lvl="2"/>
            <a:r>
              <a:rPr lang="en-US" dirty="0" smtClean="0"/>
              <a:t>the detailed study of the two isomers of </a:t>
            </a:r>
            <a:r>
              <a:rPr lang="en-US" baseline="30000" dirty="0" smtClean="0"/>
              <a:t>202</a:t>
            </a:r>
            <a:r>
              <a:rPr lang="en-US" dirty="0" smtClean="0"/>
              <a:t>Fr for </a:t>
            </a:r>
            <a:r>
              <a:rPr lang="en-US" dirty="0">
                <a:solidFill>
                  <a:srgbClr val="000000"/>
                </a:solidFill>
              </a:rPr>
              <a:t>β</a:t>
            </a:r>
            <a:r>
              <a:rPr lang="en-US" dirty="0" smtClean="0"/>
              <a:t>-delayed fission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eutron-rich copper isotopes </a:t>
            </a:r>
            <a:r>
              <a:rPr lang="en-US" baseline="30000" dirty="0" smtClean="0"/>
              <a:t>76 - 78</a:t>
            </a:r>
            <a:r>
              <a:rPr lang="en-US" dirty="0" smtClean="0"/>
              <a:t>Cu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earch for isomers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nd understanding their decay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23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434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selectivity of collinear resonant ionization spectroscopy to perform decay spectroscopy on pure isomeric beams e.g. </a:t>
            </a:r>
            <a:r>
              <a:rPr lang="en-US" baseline="30000" dirty="0" smtClean="0"/>
              <a:t>204</a:t>
            </a:r>
            <a:r>
              <a:rPr lang="en-US" dirty="0" smtClean="0"/>
              <a:t>Fr</a:t>
            </a:r>
          </a:p>
          <a:p>
            <a:pPr lvl="1"/>
            <a:r>
              <a:rPr lang="en-US" dirty="0" smtClean="0"/>
              <a:t>Laser spectroscopy provides spin, moments and change in mean square charge radii</a:t>
            </a:r>
          </a:p>
          <a:p>
            <a:pPr lvl="1"/>
            <a:r>
              <a:rPr lang="en-US" dirty="0" smtClean="0"/>
              <a:t>Decay spectroscopy provides level scheme of the daughter nucleus</a:t>
            </a:r>
          </a:p>
          <a:p>
            <a:r>
              <a:rPr lang="en-US" dirty="0" smtClean="0"/>
              <a:t>Laser assisted decay spectroscopy has been performed on </a:t>
            </a:r>
            <a:r>
              <a:rPr lang="en-US" baseline="30000" dirty="0" smtClean="0"/>
              <a:t>207</a:t>
            </a:r>
            <a:r>
              <a:rPr lang="en-US" dirty="0" smtClean="0"/>
              <a:t>Fr in November 2011</a:t>
            </a:r>
          </a:p>
          <a:p>
            <a:r>
              <a:rPr lang="en-US" dirty="0" smtClean="0"/>
              <a:t>Future experimental campaigns involve the remaining francium isotopes and copper isotopes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24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284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CRIS Collaboration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5844059" y="4399873"/>
            <a:ext cx="1984977" cy="3911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S</a:t>
            </a:r>
            <a:r>
              <a:rPr lang="en-US" sz="1800" dirty="0"/>
              <a:t>. </a:t>
            </a:r>
            <a:r>
              <a:rPr lang="en-US" sz="1800" dirty="0" err="1" smtClean="0"/>
              <a:t>Rothe</a:t>
            </a:r>
            <a:r>
              <a:rPr lang="en-US" sz="1800" dirty="0" smtClean="0"/>
              <a:t>, </a:t>
            </a:r>
            <a:r>
              <a:rPr lang="en-US" sz="1800" dirty="0"/>
              <a:t>K. Wendt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52319" y="1830859"/>
            <a:ext cx="5729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J. </a:t>
            </a:r>
            <a:r>
              <a:rPr lang="en-US" dirty="0" err="1"/>
              <a:t>Billowes</a:t>
            </a:r>
            <a:r>
              <a:rPr lang="en-US" dirty="0" smtClean="0"/>
              <a:t>, </a:t>
            </a:r>
            <a:r>
              <a:rPr lang="en-US" dirty="0"/>
              <a:t>B. </a:t>
            </a:r>
            <a:r>
              <a:rPr lang="en-US" dirty="0" err="1"/>
              <a:t>Cheal</a:t>
            </a:r>
            <a:r>
              <a:rPr lang="en-US" dirty="0"/>
              <a:t>, K.T. Flanagan</a:t>
            </a:r>
            <a:r>
              <a:rPr lang="en-US" dirty="0" smtClean="0"/>
              <a:t>, </a:t>
            </a:r>
            <a:r>
              <a:rPr lang="en-US" dirty="0"/>
              <a:t>T.J. Procter, A. </a:t>
            </a:r>
            <a:r>
              <a:rPr lang="en-US" dirty="0" smtClean="0"/>
              <a:t>Smith.  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75600" y="2462056"/>
            <a:ext cx="6043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M. Bissell</a:t>
            </a:r>
            <a:r>
              <a:rPr lang="en-US" dirty="0" smtClean="0"/>
              <a:t>, </a:t>
            </a:r>
            <a:r>
              <a:rPr lang="en-US" dirty="0"/>
              <a:t>S. De </a:t>
            </a:r>
            <a:r>
              <a:rPr lang="en-US" dirty="0" err="1"/>
              <a:t>Schepper</a:t>
            </a:r>
            <a:r>
              <a:rPr lang="en-US" dirty="0"/>
              <a:t>, K. </a:t>
            </a:r>
            <a:r>
              <a:rPr lang="en-US" dirty="0" err="1"/>
              <a:t>Dewolf</a:t>
            </a:r>
            <a:r>
              <a:rPr lang="en-US" dirty="0"/>
              <a:t>, G. </a:t>
            </a:r>
            <a:r>
              <a:rPr lang="en-US" dirty="0" err="1"/>
              <a:t>Neyens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M.M</a:t>
            </a:r>
            <a:r>
              <a:rPr lang="en-US" dirty="0"/>
              <a:t>. </a:t>
            </a:r>
            <a:r>
              <a:rPr lang="en-US" dirty="0" err="1"/>
              <a:t>Rajabali</a:t>
            </a:r>
            <a:r>
              <a:rPr lang="en-US" dirty="0"/>
              <a:t>, W. </a:t>
            </a:r>
            <a:r>
              <a:rPr lang="en-US" dirty="0" err="1"/>
              <a:t>Vanderheijden</a:t>
            </a:r>
            <a:r>
              <a:rPr lang="en-US" dirty="0"/>
              <a:t>, P. </a:t>
            </a:r>
            <a:r>
              <a:rPr lang="en-US" dirty="0" err="1"/>
              <a:t>Vingerhoets</a:t>
            </a:r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885" y="5234559"/>
            <a:ext cx="1128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F. Le </a:t>
            </a:r>
            <a:r>
              <a:rPr lang="en-US" dirty="0" smtClean="0"/>
              <a:t>Blanc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81681" y="3478021"/>
            <a:ext cx="2185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T.E. </a:t>
            </a:r>
            <a:r>
              <a:rPr lang="en-US" dirty="0" err="1"/>
              <a:t>Cocolios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K.M</a:t>
            </a:r>
            <a:r>
              <a:rPr lang="en-US" dirty="0"/>
              <a:t>. Lynch, B. </a:t>
            </a:r>
            <a:r>
              <a:rPr lang="en-US" dirty="0" smtClean="0"/>
              <a:t>Marsh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60921" y="3534604"/>
            <a:ext cx="238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R. </a:t>
            </a:r>
            <a:r>
              <a:rPr lang="en-US" dirty="0" err="1"/>
              <a:t>Hayano</a:t>
            </a:r>
            <a:r>
              <a:rPr lang="en-US" dirty="0"/>
              <a:t>, </a:t>
            </a:r>
            <a:r>
              <a:rPr lang="en-US" dirty="0" smtClean="0"/>
              <a:t>T</a:t>
            </a:r>
            <a:r>
              <a:rPr lang="en-US" dirty="0"/>
              <a:t>. Kobayashi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88431" y="5168873"/>
            <a:ext cx="2102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M. </a:t>
            </a:r>
            <a:r>
              <a:rPr lang="en-US" dirty="0" smtClean="0"/>
              <a:t>Hori, </a:t>
            </a:r>
          </a:p>
          <a:p>
            <a:r>
              <a:rPr lang="hu-HU" dirty="0" smtClean="0"/>
              <a:t>H. </a:t>
            </a:r>
            <a:r>
              <a:rPr lang="hu-HU" dirty="0"/>
              <a:t>Aghai </a:t>
            </a:r>
            <a:r>
              <a:rPr lang="hu-HU" dirty="0" smtClean="0"/>
              <a:t>Khozani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615886" y="4425671"/>
            <a:ext cx="120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 </a:t>
            </a:r>
            <a:r>
              <a:rPr lang="en-US" dirty="0" smtClean="0"/>
              <a:t>Simpson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219529" y="607397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H.H. </a:t>
            </a:r>
            <a:r>
              <a:rPr lang="en-US" dirty="0" smtClean="0"/>
              <a:t>Stroke</a:t>
            </a:r>
            <a:endParaRPr lang="en-US" dirty="0"/>
          </a:p>
        </p:txBody>
      </p:sp>
      <p:pic>
        <p:nvPicPr>
          <p:cNvPr id="16" name="Picture 15" descr="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751" y="2585465"/>
            <a:ext cx="1456318" cy="496729"/>
          </a:xfrm>
          <a:prstGeom prst="rect">
            <a:avLst/>
          </a:prstGeom>
        </p:spPr>
      </p:pic>
      <p:pic>
        <p:nvPicPr>
          <p:cNvPr id="17" name="Picture 16" descr="6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153" y="5234559"/>
            <a:ext cx="1180732" cy="511651"/>
          </a:xfrm>
          <a:prstGeom prst="rect">
            <a:avLst/>
          </a:prstGeom>
        </p:spPr>
      </p:pic>
      <p:pic>
        <p:nvPicPr>
          <p:cNvPr id="18" name="Picture 17" descr="7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051" y="4399873"/>
            <a:ext cx="1471008" cy="510923"/>
          </a:xfrm>
          <a:prstGeom prst="rect">
            <a:avLst/>
          </a:prstGeom>
        </p:spPr>
      </p:pic>
      <p:pic>
        <p:nvPicPr>
          <p:cNvPr id="19" name="Picture 18" descr="8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6" y="5202118"/>
            <a:ext cx="1681494" cy="620725"/>
          </a:xfrm>
          <a:prstGeom prst="rect">
            <a:avLst/>
          </a:prstGeom>
        </p:spPr>
      </p:pic>
      <p:pic>
        <p:nvPicPr>
          <p:cNvPr id="20" name="Picture 19" descr="9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411" y="6046484"/>
            <a:ext cx="2523118" cy="440184"/>
          </a:xfrm>
          <a:prstGeom prst="rect">
            <a:avLst/>
          </a:prstGeom>
        </p:spPr>
      </p:pic>
      <p:pic>
        <p:nvPicPr>
          <p:cNvPr id="21" name="Picture 20" descr="10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153" y="3522563"/>
            <a:ext cx="1444768" cy="424008"/>
          </a:xfrm>
          <a:prstGeom prst="rect">
            <a:avLst/>
          </a:prstGeom>
        </p:spPr>
      </p:pic>
      <p:pic>
        <p:nvPicPr>
          <p:cNvPr id="22" name="Picture 21" descr="Manchester_University_Logo_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94" y="1794613"/>
            <a:ext cx="1710925" cy="532498"/>
          </a:xfrm>
          <a:prstGeom prst="rect">
            <a:avLst/>
          </a:prstGeom>
        </p:spPr>
      </p:pic>
      <p:pic>
        <p:nvPicPr>
          <p:cNvPr id="23" name="Picture 22" descr="cern-logo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35" y="3403316"/>
            <a:ext cx="794467" cy="799984"/>
          </a:xfrm>
          <a:prstGeom prst="rect">
            <a:avLst/>
          </a:prstGeom>
        </p:spPr>
      </p:pic>
      <p:pic>
        <p:nvPicPr>
          <p:cNvPr id="24" name="Picture 23" descr="12.tif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760" y="4339091"/>
            <a:ext cx="1123525" cy="54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93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26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33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17"/>
    </mc:Choice>
    <mc:Fallback xmlns="">
      <p:transition xmlns:p14="http://schemas.microsoft.com/office/powerpoint/2010/main" spd="slow" advTm="641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27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1"/>
    </mc:Choice>
    <mc:Fallback xmlns="">
      <p:transition xmlns:p14="http://schemas.microsoft.com/office/powerpoint/2010/main" spd="slow" advTm="170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 smtClean="0"/>
              <a:t>The decay spectroscopy station</a:t>
            </a:r>
            <a:endParaRPr lang="en-US" sz="4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28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pic>
        <p:nvPicPr>
          <p:cNvPr id="12" name="Picture 11" descr="IMAG048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056" y="1600574"/>
            <a:ext cx="3211005" cy="481650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81299" y="4268560"/>
            <a:ext cx="1428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Ge detector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85087" y="3551212"/>
            <a:ext cx="1677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X-ray detector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335891" y="4151377"/>
            <a:ext cx="2252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Decay spectroscopy </a:t>
            </a:r>
          </a:p>
          <a:p>
            <a:r>
              <a:rPr lang="en-US" sz="2000" dirty="0" smtClean="0"/>
              <a:t>station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6981986" y="3751267"/>
            <a:ext cx="1729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CRIS beam line</a:t>
            </a:r>
            <a:endParaRPr lang="en-US" sz="20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448090" y="4494911"/>
            <a:ext cx="1330463" cy="0"/>
          </a:xfrm>
          <a:prstGeom prst="straightConnector1">
            <a:avLst/>
          </a:prstGeom>
          <a:ln w="5715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747374" y="3790540"/>
            <a:ext cx="1719705" cy="0"/>
          </a:xfrm>
          <a:prstGeom prst="straightConnector1">
            <a:avLst/>
          </a:prstGeom>
          <a:ln w="5715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374135" y="3951322"/>
            <a:ext cx="1607851" cy="0"/>
          </a:xfrm>
          <a:prstGeom prst="straightConnector1">
            <a:avLst/>
          </a:prstGeom>
          <a:ln w="5715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728040" y="4494911"/>
            <a:ext cx="1607851" cy="0"/>
          </a:xfrm>
          <a:prstGeom prst="straightConnector1">
            <a:avLst/>
          </a:prstGeom>
          <a:ln w="5715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701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ris_decay_statio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86" y="3182291"/>
            <a:ext cx="7628243" cy="36741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CRIS beam line facility at ISOLDE</a:t>
            </a:r>
          </a:p>
          <a:p>
            <a:pPr lvl="1"/>
            <a:r>
              <a:rPr lang="en-US" dirty="0" smtClean="0"/>
              <a:t>Laser spectroscopy: spin and moments from parent nucleus</a:t>
            </a:r>
          </a:p>
          <a:p>
            <a:pPr lvl="1"/>
            <a:r>
              <a:rPr lang="en-US" dirty="0" smtClean="0"/>
              <a:t>Decay spectroscopy: level scheme from daughter nucleus</a:t>
            </a:r>
          </a:p>
          <a:p>
            <a:r>
              <a:rPr lang="en-US" dirty="0" smtClean="0"/>
              <a:t>This allows for spectroscopy measurements to be performed on pure ground state or isomeric beams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844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Ionization of francium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9786" y="1600200"/>
            <a:ext cx="4279155" cy="4244972"/>
          </a:xfrm>
        </p:spPr>
        <p:txBody>
          <a:bodyPr>
            <a:normAutofit/>
          </a:bodyPr>
          <a:lstStyle/>
          <a:p>
            <a:r>
              <a:rPr lang="en-US" dirty="0" smtClean="0"/>
              <a:t>Beam collinearly overlapped with the two laser beams</a:t>
            </a:r>
          </a:p>
          <a:p>
            <a:pPr lvl="1"/>
            <a:r>
              <a:rPr lang="en-US" sz="2200" dirty="0" smtClean="0">
                <a:solidFill>
                  <a:schemeClr val="accent2"/>
                </a:solidFill>
              </a:rPr>
              <a:t>422nm</a:t>
            </a:r>
          </a:p>
          <a:p>
            <a:pPr lvl="1"/>
            <a:r>
              <a:rPr lang="en-US" sz="2200" dirty="0" smtClean="0">
                <a:solidFill>
                  <a:srgbClr val="FF0000"/>
                </a:solidFill>
              </a:rPr>
              <a:t>1064nm</a:t>
            </a:r>
          </a:p>
          <a:p>
            <a:r>
              <a:rPr lang="en-US" dirty="0" smtClean="0"/>
              <a:t>Atoms resonantly ionized when on resonance with the laser</a:t>
            </a:r>
          </a:p>
          <a:p>
            <a:r>
              <a:rPr lang="en-US" dirty="0" smtClean="0"/>
              <a:t>Pulsed amplified </a:t>
            </a:r>
            <a:r>
              <a:rPr lang="en-US" dirty="0" err="1" smtClean="0"/>
              <a:t>TiSa</a:t>
            </a:r>
            <a:r>
              <a:rPr lang="en-US" dirty="0" smtClean="0"/>
              <a:t> laser used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29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3" name="Picture 2" descr="Fr ionisatio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882" y="1159906"/>
            <a:ext cx="2944799" cy="4750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20416" y="5956749"/>
            <a:ext cx="2769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>
                <a:solidFill>
                  <a:schemeClr val="accent2"/>
                </a:solidFill>
              </a:rPr>
              <a:t>Ionization scheme of francium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08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63"/>
    </mc:Choice>
    <mc:Fallback xmlns="">
      <p:transition xmlns:p14="http://schemas.microsoft.com/office/powerpoint/2010/main" spd="slow" advTm="1236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CRIS ion source</a:t>
            </a:r>
            <a:endParaRPr lang="en-US" dirty="0"/>
          </a:p>
        </p:txBody>
      </p:sp>
      <p:pic>
        <p:nvPicPr>
          <p:cNvPr id="10" name="Content Placeholder 9" descr="ion_sourc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66" b="28266"/>
          <a:stretch>
            <a:fillRect/>
          </a:stretch>
        </p:blipFill>
        <p:spPr>
          <a:xfrm>
            <a:off x="1069786" y="3766033"/>
            <a:ext cx="3682383" cy="2319508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30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5" name="Picture 4" descr="ion_source_schemati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588" y="3507550"/>
            <a:ext cx="3983316" cy="2880521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069786" y="1600200"/>
            <a:ext cx="7620000" cy="235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Off line ion source produces Cs</a:t>
            </a:r>
            <a:r>
              <a:rPr lang="en-US" baseline="30000" dirty="0" smtClean="0"/>
              <a:t>+</a:t>
            </a:r>
            <a:r>
              <a:rPr lang="en-US" dirty="0" smtClean="0"/>
              <a:t> ions</a:t>
            </a:r>
          </a:p>
          <a:p>
            <a:r>
              <a:rPr lang="en-US" dirty="0" err="1" smtClean="0"/>
              <a:t>Einzel</a:t>
            </a:r>
            <a:r>
              <a:rPr lang="en-US" dirty="0" smtClean="0"/>
              <a:t> lens focuses the ion beam</a:t>
            </a:r>
          </a:p>
          <a:p>
            <a:r>
              <a:rPr lang="en-US" dirty="0" smtClean="0"/>
              <a:t>90</a:t>
            </a:r>
            <a:r>
              <a:rPr lang="en-US" dirty="0"/>
              <a:t>°</a:t>
            </a:r>
            <a:r>
              <a:rPr lang="en-US" dirty="0" smtClean="0"/>
              <a:t> bend deflects the ion down the beam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02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111"/>
    </mc:Choice>
    <mc:Fallback xmlns="">
      <p:transition xmlns:p14="http://schemas.microsoft.com/office/powerpoint/2010/main" spd="slow" advTm="4511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00" y="3307315"/>
            <a:ext cx="4099290" cy="35719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22719" y="5082426"/>
            <a:ext cx="1977788" cy="923330"/>
          </a:xfrm>
          <a:prstGeom prst="rect">
            <a:avLst/>
          </a:prstGeom>
          <a:noFill/>
          <a:ln w="57150" cmpd="sng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200 ions per bunch</a:t>
            </a:r>
          </a:p>
          <a:p>
            <a:pPr algn="ctr"/>
            <a:r>
              <a:rPr lang="en-US" dirty="0"/>
              <a:t>6 scans</a:t>
            </a:r>
          </a:p>
          <a:p>
            <a:pPr algn="ctr"/>
            <a:r>
              <a:rPr lang="pl-PL" dirty="0"/>
              <a:t>1:30 </a:t>
            </a:r>
            <a:r>
              <a:rPr lang="pl-PL" dirty="0" err="1" smtClean="0"/>
              <a:t>efficiency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37288" y="3748125"/>
            <a:ext cx="2234544" cy="923330"/>
          </a:xfrm>
          <a:prstGeom prst="rect">
            <a:avLst/>
          </a:prstGeom>
          <a:noFill/>
          <a:ln w="571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Ion detection</a:t>
            </a:r>
          </a:p>
          <a:p>
            <a:r>
              <a:rPr lang="en-US" dirty="0" smtClean="0"/>
              <a:t>Fitted spectrum</a:t>
            </a:r>
          </a:p>
          <a:p>
            <a:r>
              <a:rPr lang="en-US" dirty="0" smtClean="0"/>
              <a:t>Fluorescence detection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5304395" y="3949005"/>
            <a:ext cx="532893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304395" y="4484405"/>
            <a:ext cx="532893" cy="1"/>
          </a:xfrm>
          <a:prstGeom prst="line">
            <a:avLst/>
          </a:prstGeom>
          <a:ln>
            <a:solidFill>
              <a:srgbClr val="B021E3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304395" y="4229221"/>
            <a:ext cx="532893" cy="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31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detection vs. fluorescence detection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069786" y="1605843"/>
            <a:ext cx="7620000" cy="235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Higher energy resolution with fluorescence detection</a:t>
            </a:r>
          </a:p>
          <a:p>
            <a:pPr lvl="1"/>
            <a:r>
              <a:rPr lang="en-US" dirty="0"/>
              <a:t>high powered pulsed laser causes power broadening </a:t>
            </a:r>
          </a:p>
          <a:p>
            <a:r>
              <a:rPr lang="en-US" dirty="0"/>
              <a:t>Ion detection is a factor of 10</a:t>
            </a:r>
            <a:r>
              <a:rPr lang="en-US" baseline="30000" dirty="0"/>
              <a:t>3</a:t>
            </a:r>
            <a:r>
              <a:rPr lang="en-US" dirty="0"/>
              <a:t> more efficient than fluorescence </a:t>
            </a:r>
            <a:r>
              <a:rPr lang="en-US" dirty="0" smtClean="0"/>
              <a:t>detection</a:t>
            </a:r>
          </a:p>
          <a:p>
            <a:pPr marL="708660" lvl="2">
              <a:buClr>
                <a:schemeClr val="accent1"/>
              </a:buClr>
            </a:pPr>
            <a:r>
              <a:rPr lang="en-US" sz="2000" dirty="0"/>
              <a:t>sacrifice resolution for the ability to detect rare isotopes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4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565"/>
    </mc:Choice>
    <mc:Fallback xmlns="">
      <p:transition xmlns:p14="http://schemas.microsoft.com/office/powerpoint/2010/main" spd="slow" advTm="9356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Collinear resonant ionization spectroscopy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resolution of </a:t>
            </a:r>
            <a:r>
              <a:rPr lang="en-US" dirty="0"/>
              <a:t>collinear spectroscopy and the sensitivity of ion </a:t>
            </a:r>
            <a:r>
              <a:rPr lang="en-US" dirty="0" smtClean="0"/>
              <a:t>detection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3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0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spectroscopy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214" y="1600200"/>
            <a:ext cx="7620000" cy="4219766"/>
          </a:xfrm>
        </p:spPr>
        <p:txBody>
          <a:bodyPr>
            <a:normAutofit/>
          </a:bodyPr>
          <a:lstStyle/>
          <a:p>
            <a:r>
              <a:rPr lang="en-US" dirty="0" smtClean="0"/>
              <a:t>Scan the frequency, probing an isotope’s hyperfine structure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Nuclear parameters extracted with model-independence: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</a:t>
            </a:fld>
            <a:endParaRPr kumimoji="0" lang="en-US" dirty="0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21733" y="2527035"/>
            <a:ext cx="3643932" cy="2430596"/>
            <a:chOff x="685800" y="2632471"/>
            <a:chExt cx="3996267" cy="24305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685800" y="4876800"/>
              <a:ext cx="13716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760133" y="3418019"/>
              <a:ext cx="1921934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85800" y="3019929"/>
              <a:ext cx="13716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760133" y="3165202"/>
              <a:ext cx="1921934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760133" y="2893085"/>
              <a:ext cx="1921934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760133" y="2643880"/>
              <a:ext cx="1921934" cy="251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057400" y="3019929"/>
              <a:ext cx="702733" cy="39808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057400" y="3019929"/>
              <a:ext cx="702733" cy="14527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057400" y="2893085"/>
              <a:ext cx="702733" cy="12684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057400" y="2643880"/>
              <a:ext cx="702733" cy="36506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057400" y="4876800"/>
              <a:ext cx="702733" cy="18626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057400" y="4673600"/>
              <a:ext cx="702733" cy="203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985316" y="3157403"/>
              <a:ext cx="19966" cy="1516197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4151933" y="2904587"/>
              <a:ext cx="0" cy="1769013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4329732" y="2632471"/>
              <a:ext cx="0" cy="2041129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760133" y="4673600"/>
              <a:ext cx="1921934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3073399" y="3418018"/>
              <a:ext cx="15001" cy="1645049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3237533" y="3165203"/>
              <a:ext cx="0" cy="1897864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3415332" y="2893086"/>
              <a:ext cx="0" cy="2169981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760133" y="5063067"/>
              <a:ext cx="1921934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1729594" y="2095860"/>
            <a:ext cx="4180564" cy="3023155"/>
            <a:chOff x="685800" y="2201296"/>
            <a:chExt cx="4578478" cy="3023155"/>
          </a:xfrm>
        </p:grpSpPr>
        <p:sp>
          <p:nvSpPr>
            <p:cNvPr id="29" name="TextBox 28"/>
            <p:cNvSpPr txBox="1"/>
            <p:nvPr/>
          </p:nvSpPr>
          <p:spPr>
            <a:xfrm>
              <a:off x="846667" y="4515935"/>
              <a:ext cx="835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7s</a:t>
              </a:r>
              <a:r>
                <a:rPr lang="en-US" baseline="30000" dirty="0" smtClean="0"/>
                <a:t>2</a:t>
              </a:r>
              <a:r>
                <a:rPr lang="en-US" dirty="0" smtClean="0"/>
                <a:t>S</a:t>
              </a:r>
              <a:r>
                <a:rPr lang="en-US" baseline="-25000" dirty="0" smtClean="0"/>
                <a:t>1/2</a:t>
              </a:r>
              <a:endParaRPr lang="en-US" baseline="-250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46667" y="2651782"/>
              <a:ext cx="886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8p</a:t>
              </a:r>
              <a:r>
                <a:rPr lang="en-US" baseline="30000" dirty="0" smtClean="0"/>
                <a:t>2</a:t>
              </a:r>
              <a:r>
                <a:rPr lang="en-US" dirty="0"/>
                <a:t>P</a:t>
              </a:r>
              <a:r>
                <a:rPr lang="en-US" baseline="-25000" dirty="0" smtClean="0"/>
                <a:t>3/2</a:t>
              </a:r>
              <a:endParaRPr lang="en-US" baseline="-250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85800" y="2201296"/>
              <a:ext cx="7307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5">
                      <a:lumMod val="75000"/>
                    </a:schemeClr>
                  </a:solidFill>
                </a:rPr>
                <a:t>I</a:t>
              </a:r>
              <a:r>
                <a:rPr lang="en-US" sz="1400" dirty="0" smtClean="0">
                  <a:solidFill>
                    <a:schemeClr val="accent5">
                      <a:lumMod val="75000"/>
                    </a:schemeClr>
                  </a:solidFill>
                </a:rPr>
                <a:t> = 9/2</a:t>
              </a:r>
              <a:endParaRPr lang="en-US" sz="14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682067" y="2459214"/>
              <a:ext cx="5811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F = 6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82067" y="2717485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F = 5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82067" y="2995925"/>
              <a:ext cx="5811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F = 4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82067" y="3240274"/>
              <a:ext cx="5811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F = 3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82067" y="4872214"/>
              <a:ext cx="5811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F = 4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667959" y="4495856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F = 5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46667" y="3086385"/>
              <a:ext cx="7270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297FD5"/>
                  </a:solidFill>
                </a:rPr>
                <a:t>J = 3/2</a:t>
              </a:r>
              <a:endParaRPr lang="en-US" sz="1400" dirty="0">
                <a:solidFill>
                  <a:srgbClr val="297FD5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46667" y="4916674"/>
              <a:ext cx="7270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297FD5"/>
                  </a:solidFill>
                </a:rPr>
                <a:t>J = 1/2</a:t>
              </a:r>
              <a:endParaRPr lang="en-US" sz="1400" dirty="0">
                <a:solidFill>
                  <a:srgbClr val="297FD5"/>
                </a:solidFill>
              </a:endParaRPr>
            </a:p>
          </p:txBody>
        </p:sp>
      </p:grpSp>
      <p:pic>
        <p:nvPicPr>
          <p:cNvPr id="55" name="Picture 54" descr="Eq6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543" y="5972943"/>
            <a:ext cx="1062501" cy="392308"/>
          </a:xfrm>
          <a:prstGeom prst="rect">
            <a:avLst/>
          </a:prstGeom>
        </p:spPr>
      </p:pic>
      <p:pic>
        <p:nvPicPr>
          <p:cNvPr id="56" name="Picture 55" descr="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287" y="6051150"/>
            <a:ext cx="379841" cy="320900"/>
          </a:xfrm>
          <a:prstGeom prst="rect">
            <a:avLst/>
          </a:prstGeom>
        </p:spPr>
      </p:pic>
      <p:pic>
        <p:nvPicPr>
          <p:cNvPr id="57" name="Picture 56" descr="2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555" y="6049301"/>
            <a:ext cx="339493" cy="328884"/>
          </a:xfrm>
          <a:prstGeom prst="rect">
            <a:avLst/>
          </a:prstGeom>
        </p:spPr>
      </p:pic>
      <p:pic>
        <p:nvPicPr>
          <p:cNvPr id="58" name="Picture 57" descr="3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034" y="5845312"/>
            <a:ext cx="203672" cy="312297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771301" y="5795177"/>
            <a:ext cx="134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Nuclear spin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400148" y="5731854"/>
            <a:ext cx="2059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Electric </a:t>
            </a:r>
            <a:r>
              <a:rPr lang="en-US" dirty="0" err="1" smtClean="0"/>
              <a:t>quadrupole</a:t>
            </a:r>
            <a:r>
              <a:rPr lang="en-US" dirty="0" smtClean="0"/>
              <a:t> </a:t>
            </a:r>
          </a:p>
          <a:p>
            <a:r>
              <a:rPr lang="en-US" dirty="0" smtClean="0"/>
              <a:t>moment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4655527" y="5697574"/>
            <a:ext cx="2059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Magnetic dipole </a:t>
            </a:r>
          </a:p>
          <a:p>
            <a:r>
              <a:rPr lang="en-US" dirty="0" smtClean="0"/>
              <a:t>moment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6516218" y="5660646"/>
            <a:ext cx="2366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in mean square charge radii </a:t>
            </a:r>
            <a:endParaRPr lang="en-US" dirty="0"/>
          </a:p>
        </p:txBody>
      </p:sp>
      <p:grpSp>
        <p:nvGrpSpPr>
          <p:cNvPr id="64" name="Group 63"/>
          <p:cNvGrpSpPr/>
          <p:nvPr/>
        </p:nvGrpSpPr>
        <p:grpSpPr>
          <a:xfrm>
            <a:off x="6516218" y="2290240"/>
            <a:ext cx="1293325" cy="2251944"/>
            <a:chOff x="5972897" y="3470112"/>
            <a:chExt cx="1293325" cy="2251944"/>
          </a:xfrm>
        </p:grpSpPr>
        <p:cxnSp>
          <p:nvCxnSpPr>
            <p:cNvPr id="65" name="Straight Arrow Connector 64"/>
            <p:cNvCxnSpPr>
              <a:cxnSpLocks/>
            </p:cNvCxnSpPr>
            <p:nvPr/>
          </p:nvCxnSpPr>
          <p:spPr>
            <a:xfrm flipV="1">
              <a:off x="6399389" y="3654778"/>
              <a:ext cx="0" cy="206727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cxnSpLocks/>
            </p:cNvCxnSpPr>
            <p:nvPr/>
          </p:nvCxnSpPr>
          <p:spPr>
            <a:xfrm flipV="1">
              <a:off x="6399389" y="4748389"/>
              <a:ext cx="716844" cy="973667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arrow"/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cxnSpLocks/>
            </p:cNvCxnSpPr>
            <p:nvPr/>
          </p:nvCxnSpPr>
          <p:spPr>
            <a:xfrm flipH="1" flipV="1">
              <a:off x="6963833" y="4035778"/>
              <a:ext cx="152400" cy="71261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cxnSpLocks/>
            </p:cNvCxnSpPr>
            <p:nvPr/>
          </p:nvCxnSpPr>
          <p:spPr>
            <a:xfrm flipV="1">
              <a:off x="6399389" y="4035778"/>
              <a:ext cx="564444" cy="1686278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/>
            <p:cNvSpPr/>
            <p:nvPr/>
          </p:nvSpPr>
          <p:spPr>
            <a:xfrm rot="1297995">
              <a:off x="6403864" y="4470972"/>
              <a:ext cx="711258" cy="296334"/>
            </a:xfrm>
            <a:prstGeom prst="ellipse">
              <a:avLst/>
            </a:prstGeom>
            <a:noFill/>
            <a:ln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0" name="Straight Connector 69"/>
            <p:cNvCxnSpPr/>
            <p:nvPr/>
          </p:nvCxnSpPr>
          <p:spPr>
            <a:xfrm flipH="1">
              <a:off x="6399389" y="4035778"/>
              <a:ext cx="564444" cy="0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6117167" y="3470112"/>
              <a:ext cx="285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737589" y="5153947"/>
              <a:ext cx="2428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417B85"/>
                  </a:solidFill>
                </a:rPr>
                <a:t>I</a:t>
              </a:r>
              <a:endParaRPr lang="en-US" dirty="0">
                <a:solidFill>
                  <a:srgbClr val="417B85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007956" y="4103355"/>
              <a:ext cx="2582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/>
                  </a:solidFill>
                </a:rPr>
                <a:t>J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594705" y="4061022"/>
              <a:ext cx="285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F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972897" y="3976765"/>
              <a:ext cx="430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tx2"/>
                  </a:solidFill>
                </a:rPr>
                <a:t>M</a:t>
              </a:r>
              <a:r>
                <a:rPr lang="en-US" baseline="-25000" dirty="0" err="1" smtClean="0">
                  <a:solidFill>
                    <a:schemeClr val="tx2"/>
                  </a:solidFill>
                </a:rPr>
                <a:t>z</a:t>
              </a:r>
              <a:endParaRPr lang="en-US" baseline="-25000" dirty="0">
                <a:solidFill>
                  <a:schemeClr val="tx2"/>
                </a:solidFill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6516218" y="4471663"/>
            <a:ext cx="13981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F</a:t>
            </a:r>
            <a:r>
              <a:rPr lang="en-US" sz="3200" b="1" dirty="0" smtClean="0"/>
              <a:t> = </a:t>
            </a:r>
            <a:r>
              <a:rPr lang="en-US" sz="3200" b="1" dirty="0" smtClean="0">
                <a:solidFill>
                  <a:srgbClr val="417B85"/>
                </a:solidFill>
              </a:rPr>
              <a:t>I</a:t>
            </a:r>
            <a:r>
              <a:rPr lang="en-US" sz="3200" b="1" dirty="0" smtClean="0"/>
              <a:t> + </a:t>
            </a:r>
            <a:r>
              <a:rPr lang="en-US" sz="3200" b="1" dirty="0" smtClean="0">
                <a:solidFill>
                  <a:srgbClr val="297FD5"/>
                </a:solidFill>
              </a:rPr>
              <a:t>J</a:t>
            </a:r>
            <a:endParaRPr lang="en-US" sz="3200" b="1" dirty="0">
              <a:solidFill>
                <a:srgbClr val="297FD5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13966" y="2076107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/>
              <a:t>204</a:t>
            </a:r>
            <a:r>
              <a:rPr lang="en-US" b="1" dirty="0" smtClean="0"/>
              <a:t>Fr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43089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785" y="1600200"/>
            <a:ext cx="7599569" cy="5116280"/>
          </a:xfrm>
        </p:spPr>
        <p:txBody>
          <a:bodyPr>
            <a:noAutofit/>
          </a:bodyPr>
          <a:lstStyle/>
          <a:p>
            <a:r>
              <a:rPr lang="en-US" dirty="0" smtClean="0"/>
              <a:t>When the laser frequency is on resonance with a </a:t>
            </a:r>
            <a:r>
              <a:rPr lang="en-US" cap="small" dirty="0" err="1" smtClean="0"/>
              <a:t>Hf</a:t>
            </a:r>
            <a:r>
              <a:rPr lang="en-US" dirty="0" smtClean="0"/>
              <a:t> transition, the isotope is resonantly ionized</a:t>
            </a:r>
          </a:p>
          <a:p>
            <a:r>
              <a:rPr lang="en-US" dirty="0" smtClean="0"/>
              <a:t>Resonant ionization selects the isotope of interest</a:t>
            </a:r>
          </a:p>
          <a:p>
            <a:pPr marL="11430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sz="1500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Analogous to the mass resolution in mass spectrometry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Selectivity of resonant ionization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5</a:t>
            </a:fld>
            <a:endParaRPr kumimoji="0" lang="en-US" dirty="0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845688" y="2709827"/>
            <a:ext cx="3737323" cy="1995867"/>
            <a:chOff x="5000601" y="1705854"/>
            <a:chExt cx="3958593" cy="220746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77624" y="2000670"/>
              <a:ext cx="1981570" cy="175876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5000601" y="2000670"/>
              <a:ext cx="1981570" cy="1758763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5670230" y="2876793"/>
              <a:ext cx="252526" cy="0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776013" y="1969292"/>
              <a:ext cx="2412316" cy="0"/>
            </a:xfrm>
            <a:prstGeom prst="straightConnector1">
              <a:avLst/>
            </a:prstGeom>
            <a:ln>
              <a:solidFill>
                <a:schemeClr val="accent5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 descr="14.tif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2360" y="1705854"/>
              <a:ext cx="490528" cy="211600"/>
            </a:xfrm>
            <a:prstGeom prst="rect">
              <a:avLst/>
            </a:prstGeom>
          </p:spPr>
        </p:pic>
        <p:pic>
          <p:nvPicPr>
            <p:cNvPr id="13" name="Picture 12" descr="15.tif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7309" y="2950827"/>
              <a:ext cx="172412" cy="18318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346611" y="3605544"/>
              <a:ext cx="8588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Isotope A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68263" y="3605544"/>
              <a:ext cx="8401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Isotope B</a:t>
              </a:r>
              <a:endParaRPr lang="en-US" sz="14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8048172" y="2876793"/>
              <a:ext cx="252526" cy="0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 descr="15.tif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5251" y="2950827"/>
              <a:ext cx="172412" cy="183188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1711165" y="4019900"/>
            <a:ext cx="2373630" cy="2004579"/>
            <a:chOff x="199792" y="3386377"/>
            <a:chExt cx="3656656" cy="3244705"/>
          </a:xfrm>
        </p:grpSpPr>
        <p:sp>
          <p:nvSpPr>
            <p:cNvPr id="19" name="Rectangle 18"/>
            <p:cNvSpPr/>
            <p:nvPr/>
          </p:nvSpPr>
          <p:spPr>
            <a:xfrm>
              <a:off x="612648" y="3421651"/>
              <a:ext cx="1456915" cy="183436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prstClr val="white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612648" y="3605087"/>
              <a:ext cx="145691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1023023" y="5514163"/>
              <a:ext cx="0" cy="811777"/>
            </a:xfrm>
            <a:prstGeom prst="straightConnector1">
              <a:avLst/>
            </a:prstGeom>
            <a:ln w="57150" cmpd="sng"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1304304" y="4467676"/>
              <a:ext cx="0" cy="1046486"/>
            </a:xfrm>
            <a:prstGeom prst="straightConnector1">
              <a:avLst/>
            </a:prstGeom>
            <a:ln w="57150" cmpd="sng"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1645778" y="3605087"/>
              <a:ext cx="0" cy="862592"/>
            </a:xfrm>
            <a:prstGeom prst="straightConnector1">
              <a:avLst/>
            </a:prstGeom>
            <a:ln w="57150" cmpd="sng">
              <a:solidFill>
                <a:schemeClr val="tx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12648" y="4467678"/>
              <a:ext cx="145691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12648" y="5514162"/>
              <a:ext cx="145691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12648" y="6325939"/>
              <a:ext cx="145691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936565" y="6323305"/>
              <a:ext cx="8588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Isotope A</a:t>
              </a:r>
              <a:endParaRPr lang="en-US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9792" y="6169416"/>
              <a:ext cx="4128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GS</a:t>
              </a:r>
              <a:endParaRPr lang="en-US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3307" y="5360275"/>
              <a:ext cx="3293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</a:t>
              </a:r>
              <a:r>
                <a:rPr lang="en-US" sz="1400" baseline="-25000" dirty="0" smtClean="0"/>
                <a:t>1</a:t>
              </a:r>
              <a:endParaRPr lang="en-US" sz="1400" baseline="-250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83307" y="4313790"/>
              <a:ext cx="3293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</a:t>
              </a:r>
              <a:r>
                <a:rPr lang="en-US" sz="1400" baseline="-25000" dirty="0"/>
                <a:t>2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78300" y="3386377"/>
              <a:ext cx="3137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IP</a:t>
              </a:r>
              <a:endParaRPr lang="en-US" sz="1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205685" y="5707751"/>
              <a:ext cx="45755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chemeClr val="accent5"/>
                  </a:solidFill>
                </a:rPr>
                <a:t>S</a:t>
              </a:r>
              <a:r>
                <a:rPr lang="en-US" sz="2400" b="1" baseline="-25000" dirty="0" smtClean="0">
                  <a:solidFill>
                    <a:schemeClr val="accent5"/>
                  </a:solidFill>
                </a:rPr>
                <a:t>1</a:t>
              </a:r>
              <a:endParaRPr lang="en-US" sz="2400" b="1" baseline="-25000" dirty="0">
                <a:solidFill>
                  <a:schemeClr val="accent5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25732" y="4801908"/>
              <a:ext cx="4575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chemeClr val="accent2"/>
                  </a:solidFill>
                </a:rPr>
                <a:t>S</a:t>
              </a:r>
              <a:r>
                <a:rPr lang="en-US" sz="2400" b="1" baseline="-25000" dirty="0">
                  <a:solidFill>
                    <a:schemeClr val="accent2"/>
                  </a:solidFill>
                </a:rPr>
                <a:t>2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399533" y="3421651"/>
              <a:ext cx="1456915" cy="183436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prstClr val="white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2399533" y="3605087"/>
              <a:ext cx="145691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399533" y="4313790"/>
              <a:ext cx="145691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723450" y="6323305"/>
              <a:ext cx="8401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Isotope B</a:t>
              </a:r>
              <a:endParaRPr lang="en-US" sz="1400" dirty="0"/>
            </a:p>
          </p:txBody>
        </p:sp>
        <p:cxnSp>
          <p:nvCxnSpPr>
            <p:cNvPr id="38" name="Straight Connector 37"/>
            <p:cNvCxnSpPr/>
            <p:nvPr/>
          </p:nvCxnSpPr>
          <p:spPr>
            <a:xfrm flipV="1">
              <a:off x="2069563" y="4313790"/>
              <a:ext cx="329970" cy="15388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082043" y="5356725"/>
              <a:ext cx="329970" cy="15388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2833425" y="5360425"/>
              <a:ext cx="0" cy="965514"/>
            </a:xfrm>
            <a:prstGeom prst="straightConnector1">
              <a:avLst/>
            </a:prstGeom>
            <a:ln w="57150" cmpd="sng"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3114706" y="4313939"/>
              <a:ext cx="0" cy="1046486"/>
            </a:xfrm>
            <a:prstGeom prst="straightConnector1">
              <a:avLst/>
            </a:prstGeom>
            <a:ln w="57150" cmpd="sng"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3455251" y="3605087"/>
              <a:ext cx="0" cy="699434"/>
            </a:xfrm>
            <a:prstGeom prst="straightConnector1">
              <a:avLst/>
            </a:prstGeom>
            <a:ln w="57150" cmpd="sng">
              <a:solidFill>
                <a:schemeClr val="tx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399533" y="5360275"/>
              <a:ext cx="145691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399533" y="6325939"/>
              <a:ext cx="145691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Content Placeholder 2"/>
          <p:cNvSpPr txBox="1">
            <a:spLocks/>
          </p:cNvSpPr>
          <p:nvPr/>
        </p:nvSpPr>
        <p:spPr>
          <a:xfrm>
            <a:off x="4692996" y="5301924"/>
            <a:ext cx="4038414" cy="838671"/>
          </a:xfrm>
          <a:prstGeom prst="rect">
            <a:avLst/>
          </a:prstGeom>
          <a:ln w="57150" cmpd="sng"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sz="2000" dirty="0"/>
              <a:t>The higher the number of excitation steps, the greater the </a:t>
            </a:r>
            <a:r>
              <a:rPr lang="en-US" sz="2000" dirty="0" smtClean="0"/>
              <a:t>selectivity</a:t>
            </a:r>
            <a:endParaRPr lang="en-US" sz="2000" dirty="0"/>
          </a:p>
        </p:txBody>
      </p:sp>
      <p:pic>
        <p:nvPicPr>
          <p:cNvPr id="46" name="Picture 45" descr="13.tiff"/>
          <p:cNvPicPr>
            <a:picLocks noChangeAspect="1"/>
          </p:cNvPicPr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105" y="2976383"/>
            <a:ext cx="1946526" cy="721223"/>
          </a:xfrm>
          <a:prstGeom prst="rect">
            <a:avLst/>
          </a:prstGeom>
          <a:ln w="5715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47" name="TextBox 46"/>
          <p:cNvSpPr txBox="1"/>
          <p:nvPr/>
        </p:nvSpPr>
        <p:spPr>
          <a:xfrm>
            <a:off x="4973898" y="4645760"/>
            <a:ext cx="1755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S = </a:t>
            </a:r>
            <a:r>
              <a:rPr lang="en-US" sz="2800" b="1" i="1" dirty="0" smtClean="0">
                <a:solidFill>
                  <a:schemeClr val="accent2"/>
                </a:solidFill>
              </a:rPr>
              <a:t>S</a:t>
            </a:r>
            <a:r>
              <a:rPr lang="en-US" sz="2800" b="1" baseline="-25000" dirty="0" smtClean="0">
                <a:solidFill>
                  <a:schemeClr val="accent2"/>
                </a:solidFill>
              </a:rPr>
              <a:t>1</a:t>
            </a:r>
            <a:r>
              <a:rPr lang="en-US" sz="2800" b="1" baseline="-25000" dirty="0" smtClean="0">
                <a:solidFill>
                  <a:schemeClr val="accent1"/>
                </a:solidFill>
              </a:rPr>
              <a:t> </a:t>
            </a:r>
            <a:r>
              <a:rPr lang="en-US" sz="2800" b="1" dirty="0" smtClean="0"/>
              <a:t>×</a:t>
            </a:r>
            <a:r>
              <a:rPr lang="en-US" sz="2800" b="1" dirty="0" smtClean="0">
                <a:solidFill>
                  <a:schemeClr val="tx2"/>
                </a:solidFill>
              </a:rPr>
              <a:t> </a:t>
            </a:r>
            <a:r>
              <a:rPr lang="en-US" sz="2800" b="1" i="1" dirty="0" smtClean="0">
                <a:solidFill>
                  <a:srgbClr val="5AA2AE"/>
                </a:solidFill>
              </a:rPr>
              <a:t>S</a:t>
            </a:r>
            <a:r>
              <a:rPr lang="en-US" sz="2800" b="1" baseline="-25000" dirty="0" smtClean="0">
                <a:solidFill>
                  <a:srgbClr val="5AA2AE"/>
                </a:solidFill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044146" y="4645760"/>
            <a:ext cx="1438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/>
              <a:t>S </a:t>
            </a:r>
            <a:r>
              <a:rPr lang="en-US" sz="2800" b="1" i="1" dirty="0" smtClean="0"/>
              <a:t>= </a:t>
            </a:r>
            <a:r>
              <a:rPr lang="en-US" sz="2800" b="1" dirty="0" smtClean="0">
                <a:latin typeface="Arial Black"/>
                <a:cs typeface="Arial Black"/>
              </a:rPr>
              <a:t>∏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i="1" baseline="-25000" dirty="0" err="1" smtClean="0"/>
              <a:t>n</a:t>
            </a:r>
            <a:endParaRPr lang="en-US" sz="2800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1290878" y="3022280"/>
            <a:ext cx="1452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Selectivity of an isotope is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228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assisted decay spectroscopy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Due to the high </a:t>
            </a:r>
            <a:r>
              <a:rPr lang="en-US" dirty="0"/>
              <a:t>selectivity of collinear spectroscopy, sensitive secondary experiments can be </a:t>
            </a:r>
            <a:r>
              <a:rPr lang="en-US" dirty="0" smtClean="0"/>
              <a:t>performed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6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87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case of </a:t>
            </a:r>
            <a:r>
              <a:rPr lang="en-US" baseline="30000" dirty="0" smtClean="0"/>
              <a:t>204</a:t>
            </a:r>
            <a:r>
              <a:rPr lang="en-US" dirty="0" smtClean="0"/>
              <a:t>Fr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786" y="1753134"/>
            <a:ext cx="4667625" cy="2701922"/>
          </a:xfrm>
        </p:spPr>
        <p:txBody>
          <a:bodyPr/>
          <a:lstStyle/>
          <a:p>
            <a:r>
              <a:rPr lang="en-US" baseline="30000" dirty="0"/>
              <a:t>204g</a:t>
            </a:r>
            <a:r>
              <a:rPr lang="en-US" dirty="0"/>
              <a:t>Fr and </a:t>
            </a:r>
            <a:r>
              <a:rPr lang="en-US" baseline="30000" dirty="0"/>
              <a:t>204m1</a:t>
            </a:r>
            <a:r>
              <a:rPr lang="en-US" dirty="0"/>
              <a:t>Fr are within </a:t>
            </a:r>
            <a:r>
              <a:rPr lang="en-US" dirty="0" smtClean="0"/>
              <a:t>41 </a:t>
            </a:r>
            <a:r>
              <a:rPr lang="en-US" dirty="0" err="1"/>
              <a:t>keV</a:t>
            </a:r>
            <a:r>
              <a:rPr lang="en-US" dirty="0"/>
              <a:t> of each </a:t>
            </a:r>
            <a:r>
              <a:rPr lang="en-US" dirty="0" smtClean="0"/>
              <a:t>other</a:t>
            </a:r>
          </a:p>
          <a:p>
            <a:r>
              <a:rPr lang="en-US" dirty="0" smtClean="0"/>
              <a:t>Different spins leads to different </a:t>
            </a:r>
            <a:r>
              <a:rPr lang="en-US" cap="small" dirty="0" err="1" smtClean="0"/>
              <a:t>Hfs</a:t>
            </a:r>
            <a:endParaRPr lang="en-US" cap="small" dirty="0"/>
          </a:p>
          <a:p>
            <a:r>
              <a:rPr lang="en-US" dirty="0"/>
              <a:t>Decay spectroscopy can be performed on pure isomeric beams with a suppression of the ground state by a factor of </a:t>
            </a:r>
            <a:r>
              <a:rPr lang="en-US" dirty="0" smtClean="0"/>
              <a:t>10</a:t>
            </a:r>
            <a:r>
              <a:rPr lang="en-US" baseline="30000" dirty="0" smtClean="0"/>
              <a:t>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7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Fr isotop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1" y="1244969"/>
            <a:ext cx="8462009" cy="373937"/>
          </a:xfrm>
          <a:prstGeom prst="rect">
            <a:avLst/>
          </a:prstGeom>
        </p:spPr>
      </p:pic>
      <p:pic>
        <p:nvPicPr>
          <p:cNvPr id="9" name="Picture 8" descr="204Fr level schem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165" y="1753134"/>
            <a:ext cx="2840133" cy="2470168"/>
          </a:xfrm>
          <a:prstGeom prst="rect">
            <a:avLst/>
          </a:prstGeom>
        </p:spPr>
      </p:pic>
      <p:pic>
        <p:nvPicPr>
          <p:cNvPr id="10" name="Picture 9" descr="204Fr decay 3+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1" y="4476750"/>
            <a:ext cx="4318183" cy="2369693"/>
          </a:xfrm>
          <a:prstGeom prst="rect">
            <a:avLst/>
          </a:prstGeom>
        </p:spPr>
      </p:pic>
      <p:pic>
        <p:nvPicPr>
          <p:cNvPr id="16" name="Picture 15" descr="204Fr decay 7+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250" y="4455056"/>
            <a:ext cx="4349749" cy="232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270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cris beam 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GB" smtClean="0"/>
              <a:t>6 December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ISOLDE Workshop and Users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8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146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5032</TotalTime>
  <Words>1471</Words>
  <Application>Microsoft Macintosh PowerPoint</Application>
  <PresentationFormat>On-screen Show (4:3)</PresentationFormat>
  <Paragraphs>337</Paragraphs>
  <Slides>32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Adjacency</vt:lpstr>
      <vt:lpstr>Laser assisted decay spectroscopy at the cris beam line at</vt:lpstr>
      <vt:lpstr>Outline</vt:lpstr>
      <vt:lpstr>Introduction</vt:lpstr>
      <vt:lpstr>Collinear resonant ionization spectroscopy</vt:lpstr>
      <vt:lpstr>Laser spectroscopy</vt:lpstr>
      <vt:lpstr>Selectivity of resonant ionization</vt:lpstr>
      <vt:lpstr>Laser assisted decay spectroscopy</vt:lpstr>
      <vt:lpstr>Physics case of 204Fr</vt:lpstr>
      <vt:lpstr>The cris beam line</vt:lpstr>
      <vt:lpstr>Layout of the CRIS beam line</vt:lpstr>
      <vt:lpstr>The decay spectroscopy station</vt:lpstr>
      <vt:lpstr>Characterizing the dss</vt:lpstr>
      <vt:lpstr>Energy resolution measurements</vt:lpstr>
      <vt:lpstr>Energy resolution measurements</vt:lpstr>
      <vt:lpstr>Efficiency of the Ge detector</vt:lpstr>
      <vt:lpstr>Attenuation measurements</vt:lpstr>
      <vt:lpstr>Attenuation measurements</vt:lpstr>
      <vt:lpstr>Attenuation measurements</vt:lpstr>
      <vt:lpstr>Attenuation measurements</vt:lpstr>
      <vt:lpstr>Recent results from is471</vt:lpstr>
      <vt:lpstr>Laser assisted decay spectroscopy of 207Fr</vt:lpstr>
      <vt:lpstr>Decay spectroscopy of 204Fr</vt:lpstr>
      <vt:lpstr>Decay spectroscopy of 204Fr</vt:lpstr>
      <vt:lpstr>Outlook</vt:lpstr>
      <vt:lpstr>Summary</vt:lpstr>
      <vt:lpstr>The CRIS Collaboration</vt:lpstr>
      <vt:lpstr>Thanks for your attention</vt:lpstr>
      <vt:lpstr>Back up slides</vt:lpstr>
      <vt:lpstr>The decay spectroscopy station</vt:lpstr>
      <vt:lpstr>Ionization of francium</vt:lpstr>
      <vt:lpstr>The CRIS ion source</vt:lpstr>
      <vt:lpstr>Ion detection vs. fluorescence detection</vt:lpstr>
    </vt:vector>
  </TitlesOfParts>
  <Company>Student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year summary presentation</dc:title>
  <dc:creator>Kara Lynch</dc:creator>
  <cp:lastModifiedBy>Kara Lynch</cp:lastModifiedBy>
  <cp:revision>287</cp:revision>
  <dcterms:created xsi:type="dcterms:W3CDTF">2011-06-06T12:03:42Z</dcterms:created>
  <dcterms:modified xsi:type="dcterms:W3CDTF">2012-01-05T09:12:09Z</dcterms:modified>
</cp:coreProperties>
</file>