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63" r:id="rId5"/>
    <p:sldId id="333" r:id="rId6"/>
    <p:sldId id="339" r:id="rId7"/>
    <p:sldId id="338" r:id="rId8"/>
    <p:sldId id="334" r:id="rId9"/>
    <p:sldId id="340" r:id="rId10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09" autoAdjust="0"/>
    <p:restoredTop sz="94660"/>
  </p:normalViewPr>
  <p:slideViewPr>
    <p:cSldViewPr snapToObjects="1" showGuides="1">
      <p:cViewPr varScale="1">
        <p:scale>
          <a:sx n="147" d="100"/>
          <a:sy n="147" d="100"/>
        </p:scale>
        <p:origin x="616" y="19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492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Q. Xu,12th HL-LHC Collaboration Meeting, 19-22 Sep 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0"/>
              <a:t>单击图标添加图片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/>
              <a:t>Q. Xu,12th HL-LHC Collaboration Meeting, 19-22 Sep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ctrTitle"/>
          </p:nvPr>
        </p:nvSpPr>
        <p:spPr>
          <a:xfrm>
            <a:off x="342900" y="2050862"/>
            <a:ext cx="8458200" cy="897632"/>
          </a:xfrm>
        </p:spPr>
        <p:txBody>
          <a:bodyPr/>
          <a:lstStyle/>
          <a:p>
            <a:pPr algn="ctr"/>
            <a:r>
              <a:rPr lang="en-US" altLang="zh-CN" sz="3200" dirty="0">
                <a:solidFill>
                  <a:schemeClr val="tx1"/>
                </a:solidFill>
                <a:latin typeface="Book Antiqua" panose="02040602050305030304" pitchFamily="18" charset="0"/>
              </a:rPr>
              <a:t>Progress Report of the MCBRD Magnets</a:t>
            </a:r>
            <a:r>
              <a:rPr lang="en-US" altLang="zh-CN" sz="1000" dirty="0">
                <a:solidFill>
                  <a:schemeClr val="bg1"/>
                </a:solidFill>
                <a:latin typeface="Book Antiqua" panose="02040602050305030304" pitchFamily="18" charset="0"/>
              </a:rPr>
              <a:t>3</a:t>
            </a:r>
            <a:br>
              <a:rPr lang="en-US" altLang="zh-CN" sz="1000" dirty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en-US" altLang="zh-CN" sz="1000" dirty="0">
                <a:solidFill>
                  <a:schemeClr val="bg1"/>
                </a:solidFill>
                <a:latin typeface="Book Antiqua" panose="02040602050305030304" pitchFamily="18" charset="0"/>
              </a:rPr>
              <a:t>()</a:t>
            </a:r>
            <a:br>
              <a:rPr lang="en-US" altLang="zh-CN" sz="3200" dirty="0">
                <a:solidFill>
                  <a:schemeClr val="tx1"/>
                </a:solidFill>
                <a:latin typeface="Book Antiqua" panose="02040602050305030304" pitchFamily="18" charset="0"/>
              </a:rPr>
            </a:br>
            <a:r>
              <a:rPr lang="en-US" altLang="zh-CN" sz="3200" dirty="0">
                <a:solidFill>
                  <a:schemeClr val="tx1"/>
                </a:solidFill>
                <a:latin typeface="Book Antiqua" panose="02040602050305030304" pitchFamily="18" charset="0"/>
              </a:rPr>
              <a:t>(2025.04.14)</a:t>
            </a:r>
            <a:endParaRPr lang="en-GB" sz="3200" dirty="0">
              <a:latin typeface="Book Antiqua" panose="0204060205030503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7CD8068-AAC0-40A5-A6B9-AB04185A85F5}"/>
              </a:ext>
            </a:extLst>
          </p:cNvPr>
          <p:cNvSpPr/>
          <p:nvPr/>
        </p:nvSpPr>
        <p:spPr>
          <a:xfrm>
            <a:off x="597230" y="3333750"/>
            <a:ext cx="80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err="1">
                <a:solidFill>
                  <a:schemeClr val="accent5"/>
                </a:solidFill>
                <a:ea typeface="+mj-ea"/>
                <a:cs typeface="+mj-cs"/>
              </a:rPr>
              <a:t>Yingzhe</a:t>
            </a:r>
            <a:r>
              <a:rPr lang="en-US" altLang="zh-CN" sz="2000" dirty="0">
                <a:solidFill>
                  <a:schemeClr val="accent5"/>
                </a:solidFill>
                <a:ea typeface="+mj-ea"/>
                <a:cs typeface="+mj-cs"/>
              </a:rPr>
              <a:t> Wang</a:t>
            </a: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BD949CCD-B575-49A2-9B47-5CE8FF5F66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8" b="-1"/>
          <a:stretch/>
        </p:blipFill>
        <p:spPr>
          <a:xfrm>
            <a:off x="5624241" y="36453"/>
            <a:ext cx="749401" cy="687364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3FE6B4F5-DB9D-4886-9E58-4E1CE4AFE4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4" r="4948"/>
          <a:stretch/>
        </p:blipFill>
        <p:spPr>
          <a:xfrm>
            <a:off x="6373642" y="36453"/>
            <a:ext cx="675943" cy="70339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9D8BA0F-BC47-44E2-A996-5370D37F10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2" t="34860" r="18022" b="35424"/>
          <a:stretch/>
        </p:blipFill>
        <p:spPr>
          <a:xfrm>
            <a:off x="7811239" y="150493"/>
            <a:ext cx="1188991" cy="552460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EE650976-CF6B-4F71-A59B-19E746AEE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649" y="150493"/>
            <a:ext cx="645322" cy="51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>
            <a:extLst>
              <a:ext uri="{FF2B5EF4-FFF2-40B4-BE49-F238E27FC236}">
                <a16:creationId xmlns:a16="http://schemas.microsoft.com/office/drawing/2014/main" id="{A8F0AD77-7065-414F-BE72-7165489C7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7799"/>
            <a:ext cx="6419277" cy="540000"/>
          </a:xfrm>
        </p:spPr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Progress of series production</a:t>
            </a:r>
            <a:endParaRPr lang="zh-CN" altLang="en-US" dirty="0">
              <a:latin typeface="Book Antiqua" panose="02040602050305030304" pitchFamily="18" charset="0"/>
            </a:endParaRP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E9C9F725-7FF8-673F-7073-6CC4D8C5B2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636FC6E2-FA7C-4701-ADCB-DB35373B6F5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2A02CD2-B851-8537-916A-FE1A0DFC1B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282336"/>
              </p:ext>
            </p:extLst>
          </p:nvPr>
        </p:nvGraphicFramePr>
        <p:xfrm>
          <a:off x="228601" y="668482"/>
          <a:ext cx="8610601" cy="36176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3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63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09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17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017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12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30096">
                <a:tc>
                  <a:txBody>
                    <a:bodyPr/>
                    <a:lstStyle/>
                    <a:p>
                      <a:pPr algn="ctr" fontAlgn="b"/>
                      <a:endParaRPr lang="en-US" sz="1050" b="1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Nickname CERN</a:t>
                      </a:r>
                      <a:endParaRPr lang="en-US" sz="1050" b="1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Manufacturer</a:t>
                      </a:r>
                      <a:endParaRPr lang="en-US" sz="1050" b="1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Remarks</a:t>
                      </a:r>
                      <a:endParaRPr lang="en-US" sz="1050" b="1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Status</a:t>
                      </a:r>
                      <a:endParaRPr lang="en-US" sz="1050" b="1" i="0" u="none" strike="noStrike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Location</a:t>
                      </a:r>
                      <a:endParaRPr lang="en-US" sz="1050" b="1" i="0" u="none" strike="noStrike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824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i="1" u="sng" strike="noStrike" dirty="0">
                          <a:solidFill>
                            <a:srgbClr val="FF0000"/>
                          </a:solidFill>
                          <a:effectLst/>
                        </a:rPr>
                        <a:t>MCBRD05</a:t>
                      </a:r>
                      <a:endParaRPr lang="en-US" altLang="zh-CN" sz="1000" b="0" i="1" u="sng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1" u="sng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On the way to CERN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-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AP1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>
                          <a:effectLst/>
                        </a:rPr>
                        <a:t>MCBRD_CB18</a:t>
                      </a: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532A,</a:t>
                      </a:r>
                      <a:r>
                        <a:rPr lang="en-US" altLang="zh-CN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 42 quenches</a:t>
                      </a:r>
                      <a:endParaRPr lang="zh-CN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394A (3 quenches); 422A (+6 quenches)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2162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AP2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>
                          <a:effectLst/>
                        </a:rPr>
                        <a:t>MCBRD_CB19</a:t>
                      </a: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530A,</a:t>
                      </a:r>
                      <a:r>
                        <a:rPr lang="en-US" altLang="zh-CN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 68 quenches</a:t>
                      </a:r>
                      <a:endParaRPr lang="zh-CN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394A (7 quenches); 422A (+10 quenches)</a:t>
                      </a:r>
                      <a:endParaRPr lang="zh-CN" altLang="en-US" sz="1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111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MCBRD06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CERN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AP1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>
                          <a:effectLst/>
                        </a:rPr>
                        <a:t>MCBRD_CB14</a:t>
                      </a: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 (30+34 quenches)</a:t>
                      </a:r>
                      <a:endParaRPr lang="zh-CN" altLang="en-US" sz="10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AP2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>
                          <a:effectLst/>
                        </a:rPr>
                        <a:t>MCBRD_CB21</a:t>
                      </a: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 (119quenches) </a:t>
                      </a: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207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MCBRD07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On the way to CERN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AP1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>
                          <a:effectLst/>
                        </a:rPr>
                        <a:t>MCBRD_CB20</a:t>
                      </a: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(68 quenches)</a:t>
                      </a: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AP2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MCBRD_CB23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(76 quenches) </a:t>
                      </a:r>
                      <a:endParaRPr lang="zh-CN" altLang="en-US" sz="1000" b="1" i="0" u="none" kern="12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3.2KV-20.4GΩ</a:t>
                      </a:r>
                      <a:endParaRPr lang="zh-CN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MCBRD_CB22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i="0" u="none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489A (124 quenches), put in quarantine </a:t>
                      </a:r>
                      <a:endParaRPr lang="zh-CN" altLang="en-US" sz="1000" b="1" i="0" u="none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3.2kV-71GΩ</a:t>
                      </a:r>
                      <a:endParaRPr lang="zh-CN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IHEP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824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1" u="sng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MCBRD08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i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824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1" u="sng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MCBRD_CB24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A(147 quenches)</a:t>
                      </a: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  <a:ea typeface="+mn-ea"/>
                          <a:cs typeface="+mn-cs"/>
                        </a:rPr>
                        <a:t>3.2kV-35GΩ</a:t>
                      </a:r>
                      <a:endParaRPr lang="zh-CN" altLang="en-US" sz="1000" b="0" i="0" u="none" strike="noStrike" kern="1200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  <a:ea typeface="+mn-ea"/>
                        <a:cs typeface="+mn-cs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IHEP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1" u="sng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MCBRD_CB25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501A(20 quenches)</a:t>
                      </a: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3.2kV-49.9GΩ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IHEP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1" u="sng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MCBRD09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Yoke</a:t>
                      </a:r>
                      <a:r>
                        <a:rPr lang="en-US" altLang="zh-CN" sz="10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 lamination will be ready by the end of May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1" u="sng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MCBRD_CB26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3.2kV-93.2GΩ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IHEP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1" u="sng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MCBRD_CB27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Waiting for VPI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1" u="sng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MCBRD10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Yoke</a:t>
                      </a:r>
                      <a:r>
                        <a:rPr lang="en-US" altLang="zh-CN" sz="10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 lamination will be ready by the end of August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MCBRD_CB28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MCBRD_CB29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F337CD5E-0B4D-5F40-97EA-76B3AFA62F15}"/>
              </a:ext>
            </a:extLst>
          </p:cNvPr>
          <p:cNvSpPr txBox="1"/>
          <p:nvPr/>
        </p:nvSpPr>
        <p:spPr>
          <a:xfrm>
            <a:off x="1915885" y="4369720"/>
            <a:ext cx="69342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400" dirty="0"/>
              <a:t>CB24 reached 530A after 147 quenches.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400" dirty="0"/>
              <a:t>CB25 reached 500A after 20 quenches.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sz="1400" dirty="0"/>
              <a:t>Training of CB25 stopped due to some insulation problem of </a:t>
            </a:r>
            <a:r>
              <a:rPr kumimoji="1" lang="en-US" altLang="zh-CN" sz="1400" dirty="0" err="1"/>
              <a:t>Vtaps</a:t>
            </a:r>
            <a:r>
              <a:rPr kumimoji="1" lang="en-US" altLang="zh-CN" sz="1400" dirty="0"/>
              <a:t>. </a:t>
            </a:r>
            <a:endParaRPr kumimoji="1"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17232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Training history of CB25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C04D048-5ADE-6F4B-B8B6-0F882BBFA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882650"/>
            <a:ext cx="5981700" cy="337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376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Training history of CB24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C0BD955-C41E-C74B-9765-E527BED0B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984250"/>
            <a:ext cx="7391400" cy="3175000"/>
          </a:xfrm>
          <a:prstGeom prst="rect">
            <a:avLst/>
          </a:prstGeom>
        </p:spPr>
      </p:pic>
      <p:cxnSp>
        <p:nvCxnSpPr>
          <p:cNvPr id="7" name="直线连接符 6">
            <a:extLst>
              <a:ext uri="{FF2B5EF4-FFF2-40B4-BE49-F238E27FC236}">
                <a16:creationId xmlns:a16="http://schemas.microsoft.com/office/drawing/2014/main" id="{5D53DC2F-1387-F34C-8AF5-580732EE9FE6}"/>
              </a:ext>
            </a:extLst>
          </p:cNvPr>
          <p:cNvCxnSpPr/>
          <p:nvPr/>
        </p:nvCxnSpPr>
        <p:spPr>
          <a:xfrm>
            <a:off x="6172200" y="1581150"/>
            <a:ext cx="0" cy="220980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218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:a16="http://schemas.microsoft.com/office/drawing/2014/main" id="{91537086-7DDB-A64A-A0A2-6A538CF9B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7799"/>
            <a:ext cx="6419277" cy="540000"/>
          </a:xfrm>
        </p:spPr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Training history of all apertures</a:t>
            </a:r>
            <a:endParaRPr lang="zh-CN" altLang="en-US" dirty="0">
              <a:latin typeface="Book Antiqua" panose="0204060205030503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0C28B5D-6985-7F4A-93BD-75302CCA96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557799"/>
            <a:ext cx="7738055" cy="4460506"/>
          </a:xfrm>
          <a:prstGeom prst="rect">
            <a:avLst/>
          </a:prstGeom>
        </p:spPr>
      </p:pic>
      <p:cxnSp>
        <p:nvCxnSpPr>
          <p:cNvPr id="7" name="直线箭头连接符 6">
            <a:extLst>
              <a:ext uri="{FF2B5EF4-FFF2-40B4-BE49-F238E27FC236}">
                <a16:creationId xmlns:a16="http://schemas.microsoft.com/office/drawing/2014/main" id="{7D5F86F6-D40A-DE43-B491-0AC49D427E6E}"/>
              </a:ext>
            </a:extLst>
          </p:cNvPr>
          <p:cNvCxnSpPr>
            <a:cxnSpLocks/>
          </p:cNvCxnSpPr>
          <p:nvPr/>
        </p:nvCxnSpPr>
        <p:spPr>
          <a:xfrm flipH="1" flipV="1">
            <a:off x="1524000" y="971550"/>
            <a:ext cx="354385" cy="38100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EDF3E3F7-7F90-9B43-BC6A-B176CAF5B7C7}"/>
              </a:ext>
            </a:extLst>
          </p:cNvPr>
          <p:cNvSpPr txBox="1"/>
          <p:nvPr/>
        </p:nvSpPr>
        <p:spPr>
          <a:xfrm>
            <a:off x="1066800" y="66675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CB25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6894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F31A6B-E8C4-1A41-94FB-B68C5549A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lhcmcbrd0064</a:t>
            </a:r>
            <a:endParaRPr kumimoji="1" lang="zh-CN" altLang="en-US" dirty="0"/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9EBC0473-78C9-0748-9D61-DA5B4FE505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6015" y="692961"/>
            <a:ext cx="6051970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7025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856CA50D-0D51-450F-A127-6005633823BA}" vid="{1D9144F7-0608-4D20-A6EA-58148034E5D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purl.org/dc/terms/"/>
    <ds:schemaRef ds:uri="8946e33d-fd2f-4ae4-8ee9-d90c129cdf9e"/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CSR2019-Presentation_Template_Collab_101019</Template>
  <TotalTime>38027</TotalTime>
  <Words>239</Words>
  <Application>Microsoft Macintosh PowerPoint</Application>
  <PresentationFormat>全屏显示(16:9)</PresentationFormat>
  <Paragraphs>79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等线</vt:lpstr>
      <vt:lpstr>Arial</vt:lpstr>
      <vt:lpstr>Book Antiqua</vt:lpstr>
      <vt:lpstr>Calibri</vt:lpstr>
      <vt:lpstr>Times New Roman</vt:lpstr>
      <vt:lpstr>Wingdings</vt:lpstr>
      <vt:lpstr>Thème Office</vt:lpstr>
      <vt:lpstr>Progress Report of the MCBRD Magnets3 () (2025.04.14)</vt:lpstr>
      <vt:lpstr>Progress of series production</vt:lpstr>
      <vt:lpstr>Training history of CB25</vt:lpstr>
      <vt:lpstr>Training history of CB24</vt:lpstr>
      <vt:lpstr>Training history of all apertures</vt:lpstr>
      <vt:lpstr>lhcmcbrd0064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2019 WPXX – Collaboration Description</dc:title>
  <dc:creator>unknown</dc:creator>
  <cp:lastModifiedBy>zhe zhe</cp:lastModifiedBy>
  <cp:revision>334</cp:revision>
  <cp:lastPrinted>2019-10-10T13:21:14Z</cp:lastPrinted>
  <dcterms:created xsi:type="dcterms:W3CDTF">2019-11-02T02:03:49Z</dcterms:created>
  <dcterms:modified xsi:type="dcterms:W3CDTF">2025-04-14T08:20:44Z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