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8" r:id="rId2"/>
  </p:sldMasterIdLst>
  <p:notesMasterIdLst>
    <p:notesMasterId r:id="rId17"/>
  </p:notesMasterIdLst>
  <p:sldIdLst>
    <p:sldId id="280" r:id="rId3"/>
    <p:sldId id="548" r:id="rId4"/>
    <p:sldId id="604" r:id="rId5"/>
    <p:sldId id="537" r:id="rId6"/>
    <p:sldId id="540" r:id="rId7"/>
    <p:sldId id="3094" r:id="rId8"/>
    <p:sldId id="298" r:id="rId9"/>
    <p:sldId id="608" r:id="rId10"/>
    <p:sldId id="2147196668" r:id="rId11"/>
    <p:sldId id="3043" r:id="rId12"/>
    <p:sldId id="2147196666" r:id="rId13"/>
    <p:sldId id="3090" r:id="rId14"/>
    <p:sldId id="341" r:id="rId15"/>
    <p:sldId id="541" r:id="rId16"/>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ristophe Celce" initials="CC" lastIdx="1" clrIdx="0">
    <p:extLst>
      <p:ext uri="{19B8F6BF-5375-455C-9EA6-DF929625EA0E}">
        <p15:presenceInfo xmlns:p15="http://schemas.microsoft.com/office/powerpoint/2012/main" userId="S-1-5-21-1526224874-1540688658-1361462980-682385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CCE"/>
    <a:srgbClr val="B9DEFF"/>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43" autoAdjust="0"/>
    <p:restoredTop sz="75828" autoAdjust="0"/>
  </p:normalViewPr>
  <p:slideViewPr>
    <p:cSldViewPr snapToGrid="0">
      <p:cViewPr varScale="1">
        <p:scale>
          <a:sx n="85" d="100"/>
          <a:sy n="85" d="100"/>
        </p:scale>
        <p:origin x="1376" y="176"/>
      </p:cViewPr>
      <p:guideLst>
        <p:guide orient="horz" pos="2160"/>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Sheet1!$B$4</c:f>
              <c:strCache>
                <c:ptCount val="1"/>
                <c:pt idx="0">
                  <c:v>Produit</c:v>
                </c:pt>
              </c:strCache>
            </c:strRef>
          </c:tx>
          <c:spPr>
            <a:solidFill>
              <a:srgbClr val="FF0000"/>
            </a:solidFill>
            <a:ln>
              <a:solidFill>
                <a:srgbClr val="FF0000"/>
              </a:solidFill>
            </a:ln>
            <a:effectLst/>
          </c:spPr>
          <c:invertIfNegative val="0"/>
          <c:dPt>
            <c:idx val="11"/>
            <c:invertIfNegative val="0"/>
            <c:bubble3D val="0"/>
            <c:spPr>
              <a:solidFill>
                <a:srgbClr val="FF0000"/>
              </a:solidFill>
              <a:ln>
                <a:solidFill>
                  <a:srgbClr val="FF0000"/>
                </a:solidFill>
              </a:ln>
              <a:effectLst/>
            </c:spPr>
            <c:extLst>
              <c:ext xmlns:c16="http://schemas.microsoft.com/office/drawing/2014/chart" uri="{C3380CC4-5D6E-409C-BE32-E72D297353CC}">
                <c16:uniqueId val="{00000001-E74C-44E1-8120-B7A5417D3C7C}"/>
              </c:ext>
            </c:extLst>
          </c:dPt>
          <c:dPt>
            <c:idx val="12"/>
            <c:invertIfNegative val="0"/>
            <c:bubble3D val="0"/>
            <c:spPr>
              <a:solidFill>
                <a:srgbClr val="FF0000"/>
              </a:solidFill>
              <a:ln>
                <a:solidFill>
                  <a:srgbClr val="FF0000"/>
                </a:solidFill>
              </a:ln>
              <a:effectLst/>
            </c:spPr>
            <c:extLst>
              <c:ext xmlns:c16="http://schemas.microsoft.com/office/drawing/2014/chart" uri="{C3380CC4-5D6E-409C-BE32-E72D297353CC}">
                <c16:uniqueId val="{00000003-E74C-44E1-8120-B7A5417D3C7C}"/>
              </c:ext>
            </c:extLst>
          </c:dPt>
          <c:dPt>
            <c:idx val="13"/>
            <c:invertIfNegative val="0"/>
            <c:bubble3D val="0"/>
            <c:spPr>
              <a:solidFill>
                <a:srgbClr val="FF0000"/>
              </a:solidFill>
              <a:ln>
                <a:solidFill>
                  <a:srgbClr val="FF0000"/>
                </a:solidFill>
              </a:ln>
              <a:effectLst/>
            </c:spPr>
            <c:extLst>
              <c:ext xmlns:c16="http://schemas.microsoft.com/office/drawing/2014/chart" uri="{C3380CC4-5D6E-409C-BE32-E72D297353CC}">
                <c16:uniqueId val="{00000005-E74C-44E1-8120-B7A5417D3C7C}"/>
              </c:ext>
            </c:extLst>
          </c:dPt>
          <c:dPt>
            <c:idx val="14"/>
            <c:invertIfNegative val="0"/>
            <c:bubble3D val="0"/>
            <c:spPr>
              <a:solidFill>
                <a:srgbClr val="A0252B">
                  <a:lumMod val="20000"/>
                  <a:lumOff val="80000"/>
                </a:srgbClr>
              </a:solidFill>
              <a:ln>
                <a:solidFill>
                  <a:srgbClr val="A0252B">
                    <a:lumMod val="20000"/>
                    <a:lumOff val="80000"/>
                  </a:srgbClr>
                </a:solidFill>
              </a:ln>
              <a:effectLst/>
            </c:spPr>
            <c:extLst>
              <c:ext xmlns:c16="http://schemas.microsoft.com/office/drawing/2014/chart" uri="{C3380CC4-5D6E-409C-BE32-E72D297353CC}">
                <c16:uniqueId val="{00000007-E74C-44E1-8120-B7A5417D3C7C}"/>
              </c:ext>
            </c:extLst>
          </c:dPt>
          <c:dPt>
            <c:idx val="15"/>
            <c:invertIfNegative val="0"/>
            <c:bubble3D val="0"/>
            <c:spPr>
              <a:solidFill>
                <a:srgbClr val="A0252B">
                  <a:lumMod val="20000"/>
                  <a:lumOff val="80000"/>
                </a:srgbClr>
              </a:solidFill>
              <a:ln>
                <a:solidFill>
                  <a:srgbClr val="A0252B">
                    <a:lumMod val="20000"/>
                    <a:lumOff val="80000"/>
                  </a:srgbClr>
                </a:solidFill>
              </a:ln>
              <a:effectLst/>
            </c:spPr>
            <c:extLst>
              <c:ext xmlns:c16="http://schemas.microsoft.com/office/drawing/2014/chart" uri="{C3380CC4-5D6E-409C-BE32-E72D297353CC}">
                <c16:uniqueId val="{00000009-E74C-44E1-8120-B7A5417D3C7C}"/>
              </c:ext>
            </c:extLst>
          </c:dPt>
          <c:dPt>
            <c:idx val="16"/>
            <c:invertIfNegative val="0"/>
            <c:bubble3D val="0"/>
            <c:spPr>
              <a:solidFill>
                <a:srgbClr val="A0252B">
                  <a:lumMod val="20000"/>
                  <a:lumOff val="80000"/>
                </a:srgbClr>
              </a:solidFill>
              <a:ln>
                <a:solidFill>
                  <a:srgbClr val="A0252B">
                    <a:lumMod val="20000"/>
                    <a:lumOff val="80000"/>
                  </a:srgbClr>
                </a:solidFill>
              </a:ln>
              <a:effectLst/>
            </c:spPr>
            <c:extLst>
              <c:ext xmlns:c16="http://schemas.microsoft.com/office/drawing/2014/chart" uri="{C3380CC4-5D6E-409C-BE32-E72D297353CC}">
                <c16:uniqueId val="{0000000B-E74C-44E1-8120-B7A5417D3C7C}"/>
              </c:ext>
            </c:extLst>
          </c:dPt>
          <c:dPt>
            <c:idx val="17"/>
            <c:invertIfNegative val="0"/>
            <c:bubble3D val="0"/>
            <c:spPr>
              <a:solidFill>
                <a:srgbClr val="A0252B">
                  <a:lumMod val="20000"/>
                  <a:lumOff val="80000"/>
                </a:srgbClr>
              </a:solidFill>
              <a:ln>
                <a:solidFill>
                  <a:srgbClr val="A0252B">
                    <a:lumMod val="20000"/>
                    <a:lumOff val="80000"/>
                  </a:srgbClr>
                </a:solidFill>
              </a:ln>
              <a:effectLst/>
            </c:spPr>
            <c:extLst>
              <c:ext xmlns:c16="http://schemas.microsoft.com/office/drawing/2014/chart" uri="{C3380CC4-5D6E-409C-BE32-E72D297353CC}">
                <c16:uniqueId val="{0000000D-E74C-44E1-8120-B7A5417D3C7C}"/>
              </c:ext>
            </c:extLst>
          </c:dPt>
          <c:dPt>
            <c:idx val="18"/>
            <c:invertIfNegative val="0"/>
            <c:bubble3D val="0"/>
            <c:spPr>
              <a:solidFill>
                <a:srgbClr val="F3CCCE"/>
              </a:solidFill>
              <a:ln>
                <a:solidFill>
                  <a:srgbClr val="F3CCCE"/>
                </a:solidFill>
              </a:ln>
              <a:effectLst/>
            </c:spPr>
            <c:extLst>
              <c:ext xmlns:c16="http://schemas.microsoft.com/office/drawing/2014/chart" uri="{C3380CC4-5D6E-409C-BE32-E72D297353CC}">
                <c16:uniqueId val="{0000001E-E74C-44E1-8120-B7A5417D3C7C}"/>
              </c:ext>
            </c:extLst>
          </c:dPt>
          <c:cat>
            <c:numRef>
              <c:f>Sheet1!$A$35:$A$53</c:f>
              <c:numCache>
                <c:formatCode>General</c:formatCode>
                <c:ptCount val="19"/>
                <c:pt idx="0">
                  <c:v>2011</c:v>
                </c:pt>
                <c:pt idx="1">
                  <c:v>2012</c:v>
                </c:pt>
                <c:pt idx="2">
                  <c:v>2013</c:v>
                </c:pt>
                <c:pt idx="3">
                  <c:v>2014</c:v>
                </c:pt>
                <c:pt idx="4">
                  <c:v>2015</c:v>
                </c:pt>
                <c:pt idx="5">
                  <c:v>2016</c:v>
                </c:pt>
                <c:pt idx="6">
                  <c:v>2017</c:v>
                </c:pt>
                <c:pt idx="7">
                  <c:v>2018</c:v>
                </c:pt>
                <c:pt idx="8">
                  <c:v>2019</c:v>
                </c:pt>
                <c:pt idx="9">
                  <c:v>2020</c:v>
                </c:pt>
                <c:pt idx="10">
                  <c:v>2021</c:v>
                </c:pt>
                <c:pt idx="11">
                  <c:v>2022</c:v>
                </c:pt>
                <c:pt idx="12">
                  <c:v>2023</c:v>
                </c:pt>
                <c:pt idx="13">
                  <c:v>2024</c:v>
                </c:pt>
                <c:pt idx="14">
                  <c:v>2025</c:v>
                </c:pt>
                <c:pt idx="15">
                  <c:v>2026</c:v>
                </c:pt>
                <c:pt idx="16">
                  <c:v>2027</c:v>
                </c:pt>
                <c:pt idx="17">
                  <c:v>2028</c:v>
                </c:pt>
                <c:pt idx="18">
                  <c:v>2029</c:v>
                </c:pt>
              </c:numCache>
            </c:numRef>
          </c:cat>
          <c:val>
            <c:numRef>
              <c:f>Sheet1!$B$35:$B$53</c:f>
              <c:numCache>
                <c:formatCode>General</c:formatCode>
                <c:ptCount val="19"/>
                <c:pt idx="0">
                  <c:v>740</c:v>
                </c:pt>
                <c:pt idx="1">
                  <c:v>529</c:v>
                </c:pt>
                <c:pt idx="2">
                  <c:v>1030</c:v>
                </c:pt>
                <c:pt idx="3">
                  <c:v>792</c:v>
                </c:pt>
                <c:pt idx="4">
                  <c:v>495</c:v>
                </c:pt>
                <c:pt idx="5">
                  <c:v>315</c:v>
                </c:pt>
                <c:pt idx="6">
                  <c:v>684</c:v>
                </c:pt>
                <c:pt idx="7">
                  <c:v>475</c:v>
                </c:pt>
                <c:pt idx="8">
                  <c:v>980</c:v>
                </c:pt>
                <c:pt idx="9">
                  <c:v>601</c:v>
                </c:pt>
                <c:pt idx="10">
                  <c:v>449</c:v>
                </c:pt>
                <c:pt idx="11">
                  <c:v>399</c:v>
                </c:pt>
                <c:pt idx="12">
                  <c:v>331</c:v>
                </c:pt>
                <c:pt idx="13">
                  <c:v>340</c:v>
                </c:pt>
                <c:pt idx="14">
                  <c:v>504</c:v>
                </c:pt>
                <c:pt idx="15">
                  <c:v>1734</c:v>
                </c:pt>
                <c:pt idx="16">
                  <c:v>764</c:v>
                </c:pt>
                <c:pt idx="17">
                  <c:v>500</c:v>
                </c:pt>
                <c:pt idx="18">
                  <c:v>500</c:v>
                </c:pt>
              </c:numCache>
            </c:numRef>
          </c:val>
          <c:extLst>
            <c:ext xmlns:c16="http://schemas.microsoft.com/office/drawing/2014/chart" uri="{C3380CC4-5D6E-409C-BE32-E72D297353CC}">
              <c16:uniqueId val="{0000000E-E74C-44E1-8120-B7A5417D3C7C}"/>
            </c:ext>
          </c:extLst>
        </c:ser>
        <c:ser>
          <c:idx val="1"/>
          <c:order val="1"/>
          <c:tx>
            <c:strRef>
              <c:f>Sheet1!$C$4</c:f>
              <c:strCache>
                <c:ptCount val="1"/>
                <c:pt idx="0">
                  <c:v>Eliminé</c:v>
                </c:pt>
              </c:strCache>
            </c:strRef>
          </c:tx>
          <c:spPr>
            <a:solidFill>
              <a:srgbClr val="00B0F0"/>
            </a:solidFill>
            <a:ln>
              <a:solidFill>
                <a:srgbClr val="00B0F0"/>
              </a:solidFill>
            </a:ln>
            <a:effectLst/>
          </c:spPr>
          <c:invertIfNegative val="0"/>
          <c:dPt>
            <c:idx val="11"/>
            <c:invertIfNegative val="0"/>
            <c:bubble3D val="0"/>
            <c:spPr>
              <a:solidFill>
                <a:srgbClr val="00B0F0"/>
              </a:solidFill>
              <a:ln>
                <a:solidFill>
                  <a:srgbClr val="00B0F0"/>
                </a:solidFill>
              </a:ln>
              <a:effectLst/>
            </c:spPr>
            <c:extLst>
              <c:ext xmlns:c16="http://schemas.microsoft.com/office/drawing/2014/chart" uri="{C3380CC4-5D6E-409C-BE32-E72D297353CC}">
                <c16:uniqueId val="{00000010-E74C-44E1-8120-B7A5417D3C7C}"/>
              </c:ext>
            </c:extLst>
          </c:dPt>
          <c:dPt>
            <c:idx val="12"/>
            <c:invertIfNegative val="0"/>
            <c:bubble3D val="0"/>
            <c:spPr>
              <a:solidFill>
                <a:srgbClr val="00B0F0"/>
              </a:solidFill>
              <a:ln>
                <a:solidFill>
                  <a:srgbClr val="00B0F0"/>
                </a:solidFill>
              </a:ln>
              <a:effectLst/>
            </c:spPr>
            <c:extLst>
              <c:ext xmlns:c16="http://schemas.microsoft.com/office/drawing/2014/chart" uri="{C3380CC4-5D6E-409C-BE32-E72D297353CC}">
                <c16:uniqueId val="{00000012-E74C-44E1-8120-B7A5417D3C7C}"/>
              </c:ext>
            </c:extLst>
          </c:dPt>
          <c:dPt>
            <c:idx val="13"/>
            <c:invertIfNegative val="0"/>
            <c:bubble3D val="0"/>
            <c:spPr>
              <a:solidFill>
                <a:srgbClr val="00B0F0"/>
              </a:solidFill>
              <a:ln>
                <a:solidFill>
                  <a:srgbClr val="00B0F0"/>
                </a:solidFill>
              </a:ln>
              <a:effectLst/>
            </c:spPr>
            <c:extLst>
              <c:ext xmlns:c16="http://schemas.microsoft.com/office/drawing/2014/chart" uri="{C3380CC4-5D6E-409C-BE32-E72D297353CC}">
                <c16:uniqueId val="{00000014-E74C-44E1-8120-B7A5417D3C7C}"/>
              </c:ext>
            </c:extLst>
          </c:dPt>
          <c:dPt>
            <c:idx val="14"/>
            <c:invertIfNegative val="0"/>
            <c:bubble3D val="0"/>
            <c:spPr>
              <a:solidFill>
                <a:srgbClr val="0055A0">
                  <a:lumMod val="20000"/>
                  <a:lumOff val="80000"/>
                </a:srgbClr>
              </a:solidFill>
              <a:ln>
                <a:solidFill>
                  <a:srgbClr val="0055A0">
                    <a:lumMod val="20000"/>
                    <a:lumOff val="80000"/>
                  </a:srgbClr>
                </a:solidFill>
              </a:ln>
              <a:effectLst/>
            </c:spPr>
            <c:extLst>
              <c:ext xmlns:c16="http://schemas.microsoft.com/office/drawing/2014/chart" uri="{C3380CC4-5D6E-409C-BE32-E72D297353CC}">
                <c16:uniqueId val="{00000016-E74C-44E1-8120-B7A5417D3C7C}"/>
              </c:ext>
            </c:extLst>
          </c:dPt>
          <c:dPt>
            <c:idx val="15"/>
            <c:invertIfNegative val="0"/>
            <c:bubble3D val="0"/>
            <c:spPr>
              <a:solidFill>
                <a:srgbClr val="0055A0">
                  <a:lumMod val="20000"/>
                  <a:lumOff val="80000"/>
                </a:srgbClr>
              </a:solidFill>
              <a:ln>
                <a:solidFill>
                  <a:srgbClr val="0055A0">
                    <a:lumMod val="20000"/>
                    <a:lumOff val="80000"/>
                  </a:srgbClr>
                </a:solidFill>
              </a:ln>
              <a:effectLst/>
            </c:spPr>
            <c:extLst>
              <c:ext xmlns:c16="http://schemas.microsoft.com/office/drawing/2014/chart" uri="{C3380CC4-5D6E-409C-BE32-E72D297353CC}">
                <c16:uniqueId val="{00000018-E74C-44E1-8120-B7A5417D3C7C}"/>
              </c:ext>
            </c:extLst>
          </c:dPt>
          <c:dPt>
            <c:idx val="16"/>
            <c:invertIfNegative val="0"/>
            <c:bubble3D val="0"/>
            <c:spPr>
              <a:solidFill>
                <a:srgbClr val="0055A0">
                  <a:lumMod val="20000"/>
                  <a:lumOff val="80000"/>
                </a:srgbClr>
              </a:solidFill>
              <a:ln>
                <a:solidFill>
                  <a:srgbClr val="0055A0">
                    <a:lumMod val="20000"/>
                    <a:lumOff val="80000"/>
                  </a:srgbClr>
                </a:solidFill>
              </a:ln>
              <a:effectLst/>
            </c:spPr>
            <c:extLst>
              <c:ext xmlns:c16="http://schemas.microsoft.com/office/drawing/2014/chart" uri="{C3380CC4-5D6E-409C-BE32-E72D297353CC}">
                <c16:uniqueId val="{0000001A-E74C-44E1-8120-B7A5417D3C7C}"/>
              </c:ext>
            </c:extLst>
          </c:dPt>
          <c:dPt>
            <c:idx val="17"/>
            <c:invertIfNegative val="0"/>
            <c:bubble3D val="0"/>
            <c:spPr>
              <a:solidFill>
                <a:srgbClr val="0055A0">
                  <a:lumMod val="20000"/>
                  <a:lumOff val="80000"/>
                </a:srgbClr>
              </a:solidFill>
              <a:ln>
                <a:solidFill>
                  <a:srgbClr val="0055A0">
                    <a:lumMod val="20000"/>
                    <a:lumOff val="80000"/>
                  </a:srgbClr>
                </a:solidFill>
              </a:ln>
              <a:effectLst/>
            </c:spPr>
            <c:extLst>
              <c:ext xmlns:c16="http://schemas.microsoft.com/office/drawing/2014/chart" uri="{C3380CC4-5D6E-409C-BE32-E72D297353CC}">
                <c16:uniqueId val="{0000001C-E74C-44E1-8120-B7A5417D3C7C}"/>
              </c:ext>
            </c:extLst>
          </c:dPt>
          <c:dPt>
            <c:idx val="18"/>
            <c:invertIfNegative val="0"/>
            <c:bubble3D val="0"/>
            <c:spPr>
              <a:solidFill>
                <a:srgbClr val="B9DEFF"/>
              </a:solidFill>
              <a:ln>
                <a:solidFill>
                  <a:srgbClr val="B9DEFF"/>
                </a:solidFill>
              </a:ln>
              <a:effectLst/>
            </c:spPr>
            <c:extLst>
              <c:ext xmlns:c16="http://schemas.microsoft.com/office/drawing/2014/chart" uri="{C3380CC4-5D6E-409C-BE32-E72D297353CC}">
                <c16:uniqueId val="{0000001F-E74C-44E1-8120-B7A5417D3C7C}"/>
              </c:ext>
            </c:extLst>
          </c:dPt>
          <c:cat>
            <c:numRef>
              <c:f>Sheet1!$A$35:$A$53</c:f>
              <c:numCache>
                <c:formatCode>General</c:formatCode>
                <c:ptCount val="19"/>
                <c:pt idx="0">
                  <c:v>2011</c:v>
                </c:pt>
                <c:pt idx="1">
                  <c:v>2012</c:v>
                </c:pt>
                <c:pt idx="2">
                  <c:v>2013</c:v>
                </c:pt>
                <c:pt idx="3">
                  <c:v>2014</c:v>
                </c:pt>
                <c:pt idx="4">
                  <c:v>2015</c:v>
                </c:pt>
                <c:pt idx="5">
                  <c:v>2016</c:v>
                </c:pt>
                <c:pt idx="6">
                  <c:v>2017</c:v>
                </c:pt>
                <c:pt idx="7">
                  <c:v>2018</c:v>
                </c:pt>
                <c:pt idx="8">
                  <c:v>2019</c:v>
                </c:pt>
                <c:pt idx="9">
                  <c:v>2020</c:v>
                </c:pt>
                <c:pt idx="10">
                  <c:v>2021</c:v>
                </c:pt>
                <c:pt idx="11">
                  <c:v>2022</c:v>
                </c:pt>
                <c:pt idx="12">
                  <c:v>2023</c:v>
                </c:pt>
                <c:pt idx="13">
                  <c:v>2024</c:v>
                </c:pt>
                <c:pt idx="14">
                  <c:v>2025</c:v>
                </c:pt>
                <c:pt idx="15">
                  <c:v>2026</c:v>
                </c:pt>
                <c:pt idx="16">
                  <c:v>2027</c:v>
                </c:pt>
                <c:pt idx="17">
                  <c:v>2028</c:v>
                </c:pt>
                <c:pt idx="18">
                  <c:v>2029</c:v>
                </c:pt>
              </c:numCache>
            </c:numRef>
          </c:cat>
          <c:val>
            <c:numRef>
              <c:f>Sheet1!$C$35:$C$53</c:f>
              <c:numCache>
                <c:formatCode>General</c:formatCode>
                <c:ptCount val="19"/>
                <c:pt idx="0">
                  <c:v>4.4000000000000004</c:v>
                </c:pt>
                <c:pt idx="1">
                  <c:v>384</c:v>
                </c:pt>
                <c:pt idx="2">
                  <c:v>307</c:v>
                </c:pt>
                <c:pt idx="3">
                  <c:v>0</c:v>
                </c:pt>
                <c:pt idx="4">
                  <c:v>400</c:v>
                </c:pt>
                <c:pt idx="5">
                  <c:v>1130</c:v>
                </c:pt>
                <c:pt idx="6">
                  <c:v>3222</c:v>
                </c:pt>
                <c:pt idx="7">
                  <c:v>1078</c:v>
                </c:pt>
                <c:pt idx="8">
                  <c:v>1292</c:v>
                </c:pt>
                <c:pt idx="9">
                  <c:v>624</c:v>
                </c:pt>
                <c:pt idx="10">
                  <c:v>547</c:v>
                </c:pt>
                <c:pt idx="11">
                  <c:v>996</c:v>
                </c:pt>
                <c:pt idx="12">
                  <c:v>985</c:v>
                </c:pt>
                <c:pt idx="13">
                  <c:v>761</c:v>
                </c:pt>
                <c:pt idx="14">
                  <c:v>600</c:v>
                </c:pt>
                <c:pt idx="15">
                  <c:v>1000</c:v>
                </c:pt>
                <c:pt idx="16">
                  <c:v>1000</c:v>
                </c:pt>
                <c:pt idx="17">
                  <c:v>1000</c:v>
                </c:pt>
                <c:pt idx="18">
                  <c:v>600</c:v>
                </c:pt>
              </c:numCache>
            </c:numRef>
          </c:val>
          <c:extLst>
            <c:ext xmlns:c16="http://schemas.microsoft.com/office/drawing/2014/chart" uri="{C3380CC4-5D6E-409C-BE32-E72D297353CC}">
              <c16:uniqueId val="{0000001D-E74C-44E1-8120-B7A5417D3C7C}"/>
            </c:ext>
          </c:extLst>
        </c:ser>
        <c:dLbls>
          <c:showLegendKey val="0"/>
          <c:showVal val="0"/>
          <c:showCatName val="0"/>
          <c:showSerName val="0"/>
          <c:showPercent val="0"/>
          <c:showBubbleSize val="0"/>
        </c:dLbls>
        <c:gapWidth val="219"/>
        <c:overlap val="-27"/>
        <c:axId val="559688424"/>
        <c:axId val="559689080"/>
      </c:barChart>
      <c:dateAx>
        <c:axId val="559688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fr-FR"/>
          </a:p>
        </c:txPr>
        <c:crossAx val="559689080"/>
        <c:crosses val="autoZero"/>
        <c:auto val="0"/>
        <c:lblOffset val="100"/>
        <c:baseTimeUnit val="days"/>
      </c:dateAx>
      <c:valAx>
        <c:axId val="55968908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r>
                  <a:rPr lang="en-US" sz="1200" b="1" dirty="0"/>
                  <a:t>Volume (m</a:t>
                </a:r>
                <a:r>
                  <a:rPr lang="en-US" sz="1200" b="1" baseline="30000" dirty="0"/>
                  <a:t>3</a:t>
                </a:r>
                <a:r>
                  <a:rPr lang="en-US" sz="1200" b="1" baseline="0" dirty="0"/>
                  <a:t> </a:t>
                </a:r>
                <a:r>
                  <a:rPr lang="en-US" sz="1200" b="1" baseline="0" dirty="0" err="1"/>
                  <a:t>b.t.</a:t>
                </a:r>
                <a:r>
                  <a:rPr lang="en-US" sz="1200" b="1" dirty="0"/>
                  <a:t>)</a:t>
                </a: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fr-FR"/>
          </a:p>
        </c:txPr>
        <c:crossAx val="559688424"/>
        <c:crosses val="autoZero"/>
        <c:crossBetween val="between"/>
      </c:valAx>
      <c:spPr>
        <a:noFill/>
        <a:ln>
          <a:noFill/>
        </a:ln>
        <a:effectLst/>
      </c:spPr>
    </c:plotArea>
    <c:legend>
      <c:legendPos val="b"/>
      <c:layout>
        <c:manualLayout>
          <c:xMode val="edge"/>
          <c:yMode val="edge"/>
          <c:x val="0.75963683839085161"/>
          <c:y val="6.0677583938679322E-2"/>
          <c:w val="0.22262841517806295"/>
          <c:h val="8.0044221263181878E-2"/>
        </c:manualLayout>
      </c:layout>
      <c:overlay val="0"/>
      <c:spPr>
        <a:noFill/>
        <a:ln>
          <a:noFill/>
        </a:ln>
        <a:effectLst/>
      </c:spPr>
      <c:txPr>
        <a:bodyPr rot="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ECB1E0F6-951C-425C-9332-0C102B531294}" type="datetimeFigureOut">
              <a:rPr lang="en-GB" smtClean="0"/>
              <a:t>14/05/2025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3AAFAC84-B53D-4C74-88DB-C6F7F1D6CFFE}" type="slidenum">
              <a:rPr lang="en-GB" smtClean="0"/>
              <a:t>‹#›</a:t>
            </a:fld>
            <a:endParaRPr lang="en-GB"/>
          </a:p>
        </p:txBody>
      </p:sp>
    </p:spTree>
    <p:extLst>
      <p:ext uri="{BB962C8B-B14F-4D97-AF65-F5344CB8AC3E}">
        <p14:creationId xmlns:p14="http://schemas.microsoft.com/office/powerpoint/2010/main" val="4085014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1</a:t>
            </a:fld>
            <a:endParaRPr lang="en-GB"/>
          </a:p>
        </p:txBody>
      </p:sp>
    </p:spTree>
    <p:extLst>
      <p:ext uri="{BB962C8B-B14F-4D97-AF65-F5344CB8AC3E}">
        <p14:creationId xmlns:p14="http://schemas.microsoft.com/office/powerpoint/2010/main" val="3423387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2</a:t>
            </a:fld>
            <a:endParaRPr lang="en-GB"/>
          </a:p>
        </p:txBody>
      </p:sp>
    </p:spTree>
    <p:extLst>
      <p:ext uri="{BB962C8B-B14F-4D97-AF65-F5344CB8AC3E}">
        <p14:creationId xmlns:p14="http://schemas.microsoft.com/office/powerpoint/2010/main" val="5826532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821F87-EFBE-4171-A2A2-71EF8C0AE0BC}" type="slidenum">
              <a:rPr lang="en-GB" smtClean="0"/>
              <a:t>3</a:t>
            </a:fld>
            <a:endParaRPr lang="en-GB"/>
          </a:p>
        </p:txBody>
      </p:sp>
    </p:spTree>
    <p:extLst>
      <p:ext uri="{BB962C8B-B14F-4D97-AF65-F5344CB8AC3E}">
        <p14:creationId xmlns:p14="http://schemas.microsoft.com/office/powerpoint/2010/main" val="923056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3AAFAC84-B53D-4C74-88DB-C6F7F1D6CFFE}" type="slidenum">
              <a:rPr lang="en-GB" smtClean="0"/>
              <a:t>5</a:t>
            </a:fld>
            <a:endParaRPr lang="en-GB"/>
          </a:p>
        </p:txBody>
      </p:sp>
    </p:spTree>
    <p:extLst>
      <p:ext uri="{BB962C8B-B14F-4D97-AF65-F5344CB8AC3E}">
        <p14:creationId xmlns:p14="http://schemas.microsoft.com/office/powerpoint/2010/main" val="1415648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8</a:t>
            </a:fld>
            <a:endParaRPr lang="en-GB"/>
          </a:p>
        </p:txBody>
      </p:sp>
    </p:spTree>
    <p:extLst>
      <p:ext uri="{BB962C8B-B14F-4D97-AF65-F5344CB8AC3E}">
        <p14:creationId xmlns:p14="http://schemas.microsoft.com/office/powerpoint/2010/main" val="12779517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10</a:t>
            </a:fld>
            <a:endParaRPr lang="en-GB" dirty="0"/>
          </a:p>
        </p:txBody>
      </p:sp>
    </p:spTree>
    <p:extLst>
      <p:ext uri="{BB962C8B-B14F-4D97-AF65-F5344CB8AC3E}">
        <p14:creationId xmlns:p14="http://schemas.microsoft.com/office/powerpoint/2010/main" val="3956803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2870A7-EC91-4D8C-28BE-7A4D5B12026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B9B3ED-7108-2620-C816-7295AC81FB3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0ADD40A-B5E8-DCEE-4E16-894803C367E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868827A-73EB-F070-637F-09668D4101BA}"/>
              </a:ext>
            </a:extLst>
          </p:cNvPr>
          <p:cNvSpPr>
            <a:spLocks noGrp="1"/>
          </p:cNvSpPr>
          <p:nvPr>
            <p:ph type="sldNum" sz="quarter" idx="5"/>
          </p:nvPr>
        </p:nvSpPr>
        <p:spPr/>
        <p:txBody>
          <a:bodyPr/>
          <a:lstStyle/>
          <a:p>
            <a:fld id="{3AAFAC84-B53D-4C74-88DB-C6F7F1D6CFFE}" type="slidenum">
              <a:rPr lang="en-GB" smtClean="0"/>
              <a:t>11</a:t>
            </a:fld>
            <a:endParaRPr lang="en-GB"/>
          </a:p>
        </p:txBody>
      </p:sp>
    </p:spTree>
    <p:extLst>
      <p:ext uri="{BB962C8B-B14F-4D97-AF65-F5344CB8AC3E}">
        <p14:creationId xmlns:p14="http://schemas.microsoft.com/office/powerpoint/2010/main" val="3770171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p:spPr>
        <p:txBody>
          <a:bodyPr anchor="b">
            <a:normAutofit/>
          </a:bodyPr>
          <a:lstStyle>
            <a:lvl1pPr algn="l">
              <a:defRPr sz="4600">
                <a:solidFill>
                  <a:schemeClr val="tx1"/>
                </a:solidFill>
                <a:latin typeface="+mj-lt"/>
              </a:defRPr>
            </a:lvl1pPr>
          </a:lstStyle>
          <a:p>
            <a:r>
              <a:rPr lang="en-US"/>
              <a:t>Click to edit Master title style</a:t>
            </a:r>
            <a:endParaRPr lang="en-GB" dirty="0"/>
          </a:p>
        </p:txBody>
      </p:sp>
      <p:sp>
        <p:nvSpPr>
          <p:cNvPr id="3" name="Subtitle 2"/>
          <p:cNvSpPr>
            <a:spLocks noGrp="1"/>
          </p:cNvSpPr>
          <p:nvPr>
            <p:ph type="subTitle" idx="1"/>
          </p:nvPr>
        </p:nvSpPr>
        <p:spPr>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r>
              <a:rPr lang="en-US"/>
              <a:t>13/05/2025</a:t>
            </a:r>
            <a:endParaRPr lang="en-GB"/>
          </a:p>
        </p:txBody>
      </p:sp>
      <p:sp>
        <p:nvSpPr>
          <p:cNvPr id="5" name="Footer Placeholder 4"/>
          <p:cNvSpPr>
            <a:spLocks noGrp="1"/>
          </p:cNvSpPr>
          <p:nvPr>
            <p:ph type="ftr" sz="quarter" idx="11"/>
          </p:nvPr>
        </p:nvSpPr>
        <p:spPr/>
        <p:txBody>
          <a:bodyPr/>
          <a:lstStyle/>
          <a:p>
            <a:r>
              <a:rPr lang="en-GB"/>
              <a:t>DSOC #3 - 2025 - EDMS 3299882</a:t>
            </a:r>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809883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op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pic>
        <p:nvPicPr>
          <p:cNvPr id="4" name="Picture 3">
            <a:extLst>
              <a:ext uri="{FF2B5EF4-FFF2-40B4-BE49-F238E27FC236}">
                <a16:creationId xmlns:a16="http://schemas.microsoft.com/office/drawing/2014/main" id="{C1F4E0A6-B000-E949-B7B2-BBB44381C07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311" y="0"/>
            <a:ext cx="12372622" cy="6950767"/>
          </a:xfrm>
          <a:prstGeom prst="rect">
            <a:avLst/>
          </a:prstGeom>
        </p:spPr>
      </p:pic>
    </p:spTree>
    <p:extLst>
      <p:ext uri="{BB962C8B-B14F-4D97-AF65-F5344CB8AC3E}">
        <p14:creationId xmlns:p14="http://schemas.microsoft.com/office/powerpoint/2010/main" val="2204021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il Slide">
    <p:spTree>
      <p:nvGrpSpPr>
        <p:cNvPr id="1" name=""/>
        <p:cNvGrpSpPr/>
        <p:nvPr/>
      </p:nvGrpSpPr>
      <p:grpSpPr>
        <a:xfrm>
          <a:off x="0" y="0"/>
          <a:ext cx="0" cy="0"/>
          <a:chOff x="0" y="0"/>
          <a:chExt cx="0" cy="0"/>
        </a:xfrm>
      </p:grpSpPr>
      <p:grpSp>
        <p:nvGrpSpPr>
          <p:cNvPr id="2" name="Group 1"/>
          <p:cNvGrpSpPr/>
          <p:nvPr userDrawn="1"/>
        </p:nvGrpSpPr>
        <p:grpSpPr>
          <a:xfrm>
            <a:off x="5248625" y="2582248"/>
            <a:ext cx="1694751" cy="1693505"/>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gr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260042" y="4300467"/>
            <a:ext cx="1671914" cy="227159"/>
          </a:xfrm>
          <a:prstGeom prst="rect">
            <a:avLst/>
          </a:prstGeom>
        </p:spPr>
      </p:pic>
    </p:spTree>
    <p:extLst>
      <p:ext uri="{BB962C8B-B14F-4D97-AF65-F5344CB8AC3E}">
        <p14:creationId xmlns:p14="http://schemas.microsoft.com/office/powerpoint/2010/main" val="36421474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grpSp>
        <p:nvGrpSpPr>
          <p:cNvPr id="2" name="Group 4"/>
          <p:cNvGrpSpPr>
            <a:grpSpLocks noChangeAspect="1"/>
          </p:cNvGrpSpPr>
          <p:nvPr userDrawn="1"/>
        </p:nvGrpSpPr>
        <p:grpSpPr bwMode="auto">
          <a:xfrm>
            <a:off x="5260975" y="2603500"/>
            <a:ext cx="1670050" cy="1651000"/>
            <a:chOff x="3314" y="1640"/>
            <a:chExt cx="1052" cy="1040"/>
          </a:xfrm>
          <a:solidFill>
            <a:schemeClr val="tx1"/>
          </a:solidFill>
        </p:grpSpPr>
        <p:sp>
          <p:nvSpPr>
            <p:cNvPr id="4" name="Freeform 5"/>
            <p:cNvSpPr>
              <a:spLocks/>
            </p:cNvSpPr>
            <p:nvPr userDrawn="1"/>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 name="Freeform 6"/>
            <p:cNvSpPr>
              <a:spLocks/>
            </p:cNvSpPr>
            <p:nvPr userDrawn="1"/>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7"/>
            <p:cNvSpPr>
              <a:spLocks noEditPoints="1"/>
            </p:cNvSpPr>
            <p:nvPr userDrawn="1"/>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8"/>
            <p:cNvSpPr>
              <a:spLocks/>
            </p:cNvSpPr>
            <p:nvPr userDrawn="1"/>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9"/>
            <p:cNvSpPr>
              <a:spLocks/>
            </p:cNvSpPr>
            <p:nvPr userDrawn="1"/>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10"/>
            <p:cNvSpPr>
              <a:spLocks/>
            </p:cNvSpPr>
            <p:nvPr userDrawn="1"/>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11"/>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12"/>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13"/>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14"/>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5"/>
            <p:cNvSpPr>
              <a:spLocks/>
            </p:cNvSpPr>
            <p:nvPr userDrawn="1"/>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9870033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type="title" userDrawn="1">
  <p:cSld name="Title Slide">
    <p:spTree>
      <p:nvGrpSpPr>
        <p:cNvPr id="1" name=""/>
        <p:cNvGrpSpPr/>
        <p:nvPr/>
      </p:nvGrpSpPr>
      <p:grpSpPr bwMode="auto">
        <a:xfrm>
          <a:off x="0" y="0"/>
          <a:ext cx="0" cy="0"/>
          <a:chOff x="0" y="0"/>
          <a:chExt cx="0" cy="0"/>
        </a:xfrm>
      </p:grpSpPr>
      <p:pic>
        <p:nvPicPr>
          <p:cNvPr id="4" name="Picture 6"/>
          <p:cNvPicPr>
            <a:picLocks noChangeAspect="1"/>
          </p:cNvPicPr>
          <p:nvPr userDrawn="1"/>
        </p:nvPicPr>
        <p:blipFill>
          <a:blip r:embed="rId2"/>
          <a:stretch/>
        </p:blipFill>
        <p:spPr bwMode="auto">
          <a:xfrm>
            <a:off x="-97931" y="0"/>
            <a:ext cx="12372622" cy="6950767"/>
          </a:xfrm>
          <a:prstGeom prst="rect">
            <a:avLst/>
          </a:prstGeom>
        </p:spPr>
      </p:pic>
      <p:sp>
        <p:nvSpPr>
          <p:cNvPr id="5" name="Title 1"/>
          <p:cNvSpPr>
            <a:spLocks noGrp="1"/>
          </p:cNvSpPr>
          <p:nvPr>
            <p:ph type="ctrTitle"/>
          </p:nvPr>
        </p:nvSpPr>
        <p:spPr bwMode="auto">
          <a:xfrm>
            <a:off x="422744" y="2083241"/>
            <a:ext cx="11346512" cy="2118485"/>
          </a:xfrm>
        </p:spPr>
        <p:txBody>
          <a:bodyPr lIns="0" tIns="0" rIns="0" bIns="0" anchor="b" anchorCtr="0">
            <a:normAutofit/>
          </a:bodyPr>
          <a:lstStyle>
            <a:lvl1pPr algn="l">
              <a:defRPr sz="5000">
                <a:solidFill>
                  <a:schemeClr val="bg1"/>
                </a:solidFill>
                <a:latin typeface="Arial"/>
                <a:cs typeface="Arial"/>
              </a:defRPr>
            </a:lvl1pPr>
          </a:lstStyle>
          <a:p>
            <a:pPr>
              <a:defRPr/>
            </a:pPr>
            <a:r>
              <a:rPr lang="en-GB"/>
              <a:t>Click to edit Master title style</a:t>
            </a:r>
            <a:endParaRPr/>
          </a:p>
        </p:txBody>
      </p:sp>
      <p:sp>
        <p:nvSpPr>
          <p:cNvPr id="6" name="Subtitle 2"/>
          <p:cNvSpPr>
            <a:spLocks noGrp="1"/>
          </p:cNvSpPr>
          <p:nvPr>
            <p:ph type="subTitle" idx="1"/>
          </p:nvPr>
        </p:nvSpPr>
        <p:spPr bwMode="auto">
          <a:xfrm>
            <a:off x="397565" y="5860111"/>
            <a:ext cx="5820355" cy="997889"/>
          </a:xfrm>
        </p:spPr>
        <p:txBody>
          <a:bodyPr lIns="0" tIns="0" rIns="0" bIns="0"/>
          <a:lstStyle>
            <a:lvl1pPr marL="0" indent="0" algn="l">
              <a:buNone/>
              <a:defRPr sz="2000">
                <a:solidFill>
                  <a:schemeClr val="bg1"/>
                </a:solidFill>
                <a:latin typeface="Arial"/>
                <a:cs typeface="Aria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Click to edit Master subtitle style</a:t>
            </a:r>
            <a:endParaRPr/>
          </a:p>
        </p:txBody>
      </p:sp>
      <p:sp>
        <p:nvSpPr>
          <p:cNvPr id="7" name="Text Placeholder 4"/>
          <p:cNvSpPr>
            <a:spLocks noGrp="1"/>
          </p:cNvSpPr>
          <p:nvPr>
            <p:ph type="body" sz="quarter" idx="10" hasCustomPrompt="1"/>
          </p:nvPr>
        </p:nvSpPr>
        <p:spPr bwMode="auto">
          <a:xfrm>
            <a:off x="7664605" y="6359054"/>
            <a:ext cx="4215160" cy="498945"/>
          </a:xfrm>
          <a:prstGeom prst="rect">
            <a:avLst/>
          </a:prstGeom>
        </p:spPr>
        <p:txBody>
          <a:bodyPr rIns="0"/>
          <a:lstStyle>
            <a:lvl1pPr marL="0" indent="0" algn="r">
              <a:buNone/>
              <a:defRPr sz="1800">
                <a:solidFill>
                  <a:schemeClr val="bg1"/>
                </a:solidFill>
                <a:latin typeface="Arial"/>
                <a:cs typeface="Arial"/>
              </a:defRPr>
            </a:lvl1pPr>
            <a:lvl2pPr marL="457200" indent="0" algn="r">
              <a:buNone/>
              <a:defRPr>
                <a:solidFill>
                  <a:schemeClr val="bg1"/>
                </a:solidFill>
              </a:defRPr>
            </a:lvl2pPr>
            <a:lvl3pPr marL="914400" indent="0" algn="r">
              <a:buNone/>
              <a:defRPr>
                <a:solidFill>
                  <a:schemeClr val="bg1"/>
                </a:solidFill>
              </a:defRPr>
            </a:lvl3pPr>
            <a:lvl4pPr marL="1371600" indent="0" algn="r">
              <a:buNone/>
              <a:defRPr>
                <a:solidFill>
                  <a:schemeClr val="bg1"/>
                </a:solidFill>
              </a:defRPr>
            </a:lvl4pPr>
            <a:lvl5pPr marL="1828800" indent="0" algn="r">
              <a:buNone/>
              <a:defRPr>
                <a:solidFill>
                  <a:schemeClr val="bg1"/>
                </a:solidFill>
              </a:defRPr>
            </a:lvl5pPr>
          </a:lstStyle>
          <a:p>
            <a:pPr>
              <a:defRPr/>
            </a:pPr>
            <a:r>
              <a:rPr lang="en-GB"/>
              <a:t>Click to edit Master subtitle style</a:t>
            </a:r>
            <a:endParaRPr/>
          </a:p>
        </p:txBody>
      </p:sp>
    </p:spTree>
    <p:extLst>
      <p:ext uri="{BB962C8B-B14F-4D97-AF65-F5344CB8AC3E}">
        <p14:creationId xmlns:p14="http://schemas.microsoft.com/office/powerpoint/2010/main" val="482408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a:t>Click to edit Master title style</a:t>
            </a:r>
            <a:endParaRPr lang="en-GB" dirty="0"/>
          </a:p>
        </p:txBody>
      </p:sp>
      <p:sp>
        <p:nvSpPr>
          <p:cNvPr id="3" name="Content Placeholder 2"/>
          <p:cNvSpPr>
            <a:spLocks noGrp="1"/>
          </p:cNvSpPr>
          <p:nvPr>
            <p:ph idx="1" hasCustomPrompt="1"/>
          </p:nvPr>
        </p:nvSpPr>
        <p:spPr/>
        <p:txBody>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10"/>
          </p:nvPr>
        </p:nvSpPr>
        <p:spPr/>
        <p:txBody>
          <a:bodyPr/>
          <a:lstStyle/>
          <a:p>
            <a:r>
              <a:rPr lang="en-US"/>
              <a:t>13/05/2025</a:t>
            </a:r>
            <a:endParaRPr lang="en-GB"/>
          </a:p>
        </p:txBody>
      </p:sp>
      <p:sp>
        <p:nvSpPr>
          <p:cNvPr id="5" name="Footer Placeholder 4"/>
          <p:cNvSpPr>
            <a:spLocks noGrp="1"/>
          </p:cNvSpPr>
          <p:nvPr>
            <p:ph type="ftr" sz="quarter" idx="11"/>
          </p:nvPr>
        </p:nvSpPr>
        <p:spPr/>
        <p:txBody>
          <a:bodyPr/>
          <a:lstStyle/>
          <a:p>
            <a:r>
              <a:rPr lang="en-GB"/>
              <a:t>DSOC #3 - 2025 - EDMS 3299882</a:t>
            </a:r>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410386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hasCustomPrompt="1"/>
          </p:nvPr>
        </p:nvSpPr>
        <p:spPr>
          <a:xfrm>
            <a:off x="838200" y="1825625"/>
            <a:ext cx="5181600" cy="4196234"/>
          </a:xfrm>
        </p:spPr>
        <p:txBody>
          <a:body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hasCustomPrompt="1"/>
          </p:nvPr>
        </p:nvSpPr>
        <p:spPr>
          <a:xfrm>
            <a:off x="6172200" y="1825625"/>
            <a:ext cx="5181600" cy="4196234"/>
          </a:xfrm>
        </p:spPr>
        <p:txBody>
          <a:bodyPr/>
          <a:lstStyle/>
          <a:p>
            <a:pPr lvl="0"/>
            <a:r>
              <a:rPr lang="en-US" dirty="0"/>
              <a:t>Click to edit Master text styles</a:t>
            </a:r>
          </a:p>
          <a:p>
            <a:pPr lvl="1"/>
            <a:r>
              <a:rPr lang="en-US" dirty="0"/>
              <a:t>Second level</a:t>
            </a:r>
          </a:p>
          <a:p>
            <a:pPr lvl="2"/>
            <a:r>
              <a:rPr lang="en-US" dirty="0"/>
              <a:t>Third level</a:t>
            </a:r>
          </a:p>
        </p:txBody>
      </p:sp>
      <p:sp>
        <p:nvSpPr>
          <p:cNvPr id="5" name="Date Placeholder 4"/>
          <p:cNvSpPr>
            <a:spLocks noGrp="1"/>
          </p:cNvSpPr>
          <p:nvPr>
            <p:ph type="dt" sz="half" idx="10"/>
          </p:nvPr>
        </p:nvSpPr>
        <p:spPr/>
        <p:txBody>
          <a:bodyPr/>
          <a:lstStyle/>
          <a:p>
            <a:r>
              <a:rPr lang="en-US"/>
              <a:t>13/05/2025</a:t>
            </a:r>
            <a:endParaRPr lang="en-GB"/>
          </a:p>
        </p:txBody>
      </p:sp>
      <p:sp>
        <p:nvSpPr>
          <p:cNvPr id="6" name="Footer Placeholder 5"/>
          <p:cNvSpPr>
            <a:spLocks noGrp="1"/>
          </p:cNvSpPr>
          <p:nvPr>
            <p:ph type="ftr" sz="quarter" idx="11"/>
          </p:nvPr>
        </p:nvSpPr>
        <p:spPr/>
        <p:txBody>
          <a:bodyPr/>
          <a:lstStyle/>
          <a:p>
            <a:r>
              <a:rPr lang="en-GB"/>
              <a:t>DSOC #3 - 2025 - EDMS 3299882</a:t>
            </a:r>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914988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hasCustomPrompt="1"/>
          </p:nvPr>
        </p:nvSpPr>
        <p:spPr>
          <a:xfrm>
            <a:off x="838200" y="1825625"/>
            <a:ext cx="3420000" cy="4101042"/>
          </a:xfrm>
        </p:spPr>
        <p:txBody>
          <a:body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hasCustomPrompt="1"/>
          </p:nvPr>
        </p:nvSpPr>
        <p:spPr>
          <a:xfrm>
            <a:off x="4386000" y="1825625"/>
            <a:ext cx="3420000" cy="4101042"/>
          </a:xfrm>
        </p:spPr>
        <p:txBody>
          <a:bodyPr/>
          <a:lstStyle/>
          <a:p>
            <a:pPr lvl="0"/>
            <a:r>
              <a:rPr lang="en-US" dirty="0"/>
              <a:t>Click to edit Master text styles</a:t>
            </a:r>
          </a:p>
          <a:p>
            <a:pPr lvl="1"/>
            <a:r>
              <a:rPr lang="en-US" dirty="0"/>
              <a:t>Second level</a:t>
            </a:r>
          </a:p>
          <a:p>
            <a:pPr lvl="2"/>
            <a:r>
              <a:rPr lang="en-US" dirty="0"/>
              <a:t>Third level</a:t>
            </a:r>
          </a:p>
        </p:txBody>
      </p:sp>
      <p:sp>
        <p:nvSpPr>
          <p:cNvPr id="5" name="Date Placeholder 4"/>
          <p:cNvSpPr>
            <a:spLocks noGrp="1"/>
          </p:cNvSpPr>
          <p:nvPr>
            <p:ph type="dt" sz="half" idx="10"/>
          </p:nvPr>
        </p:nvSpPr>
        <p:spPr/>
        <p:txBody>
          <a:bodyPr/>
          <a:lstStyle/>
          <a:p>
            <a:r>
              <a:rPr lang="en-US"/>
              <a:t>13/05/2025</a:t>
            </a:r>
            <a:endParaRPr lang="en-GB"/>
          </a:p>
        </p:txBody>
      </p:sp>
      <p:sp>
        <p:nvSpPr>
          <p:cNvPr id="6" name="Footer Placeholder 5"/>
          <p:cNvSpPr>
            <a:spLocks noGrp="1"/>
          </p:cNvSpPr>
          <p:nvPr>
            <p:ph type="ftr" sz="quarter" idx="11"/>
          </p:nvPr>
        </p:nvSpPr>
        <p:spPr/>
        <p:txBody>
          <a:bodyPr/>
          <a:lstStyle/>
          <a:p>
            <a:r>
              <a:rPr lang="en-GB"/>
              <a:t>DSOC #3 - 2025 - EDMS 3299882</a:t>
            </a:r>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
        <p:nvSpPr>
          <p:cNvPr id="8" name="Content Placeholder 3">
            <a:extLst>
              <a:ext uri="{FF2B5EF4-FFF2-40B4-BE49-F238E27FC236}">
                <a16:creationId xmlns:a16="http://schemas.microsoft.com/office/drawing/2014/main" id="{18668C51-C960-0D4C-BFF7-F96E45146457}"/>
              </a:ext>
            </a:extLst>
          </p:cNvPr>
          <p:cNvSpPr>
            <a:spLocks noGrp="1"/>
          </p:cNvSpPr>
          <p:nvPr>
            <p:ph sz="half" idx="13" hasCustomPrompt="1"/>
          </p:nvPr>
        </p:nvSpPr>
        <p:spPr>
          <a:xfrm>
            <a:off x="7933800" y="1825625"/>
            <a:ext cx="3420000" cy="4101042"/>
          </a:xfrm>
        </p:spPr>
        <p:txBody>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56960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chemeClr val="tx1"/>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hasCustomPrompt="1"/>
          </p:nvPr>
        </p:nvSpPr>
        <p:spPr>
          <a:xfrm>
            <a:off x="839788" y="2505075"/>
            <a:ext cx="5157787"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hasCustomPrompt="1"/>
          </p:nvPr>
        </p:nvSpPr>
        <p:spPr>
          <a:xfrm>
            <a:off x="6172200" y="2505075"/>
            <a:ext cx="5183188"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
        <p:nvSpPr>
          <p:cNvPr id="7" name="Date Placeholder 6"/>
          <p:cNvSpPr>
            <a:spLocks noGrp="1"/>
          </p:cNvSpPr>
          <p:nvPr>
            <p:ph type="dt" sz="half" idx="10"/>
          </p:nvPr>
        </p:nvSpPr>
        <p:spPr/>
        <p:txBody>
          <a:bodyPr/>
          <a:lstStyle/>
          <a:p>
            <a:r>
              <a:rPr lang="en-US"/>
              <a:t>13/05/2025</a:t>
            </a:r>
            <a:endParaRPr lang="en-GB"/>
          </a:p>
        </p:txBody>
      </p:sp>
      <p:sp>
        <p:nvSpPr>
          <p:cNvPr id="8" name="Footer Placeholder 7"/>
          <p:cNvSpPr>
            <a:spLocks noGrp="1"/>
          </p:cNvSpPr>
          <p:nvPr>
            <p:ph type="ftr" sz="quarter" idx="11"/>
          </p:nvPr>
        </p:nvSpPr>
        <p:spPr/>
        <p:txBody>
          <a:bodyPr/>
          <a:lstStyle/>
          <a:p>
            <a:r>
              <a:rPr lang="en-GB"/>
              <a:t>DSOC #3 - 2025 - EDMS 3299882</a:t>
            </a:r>
          </a:p>
        </p:txBody>
      </p:sp>
      <p:sp>
        <p:nvSpPr>
          <p:cNvPr id="9" name="Slide Number Placeholder 8"/>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161315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Date Placeholder 2"/>
          <p:cNvSpPr>
            <a:spLocks noGrp="1"/>
          </p:cNvSpPr>
          <p:nvPr>
            <p:ph type="dt" sz="half" idx="10"/>
          </p:nvPr>
        </p:nvSpPr>
        <p:spPr/>
        <p:txBody>
          <a:bodyPr/>
          <a:lstStyle/>
          <a:p>
            <a:r>
              <a:rPr lang="en-US"/>
              <a:t>13/05/2025</a:t>
            </a:r>
            <a:endParaRPr lang="en-GB"/>
          </a:p>
        </p:txBody>
      </p:sp>
      <p:sp>
        <p:nvSpPr>
          <p:cNvPr id="4" name="Footer Placeholder 3"/>
          <p:cNvSpPr>
            <a:spLocks noGrp="1"/>
          </p:cNvSpPr>
          <p:nvPr>
            <p:ph type="ftr" sz="quarter" idx="11"/>
          </p:nvPr>
        </p:nvSpPr>
        <p:spPr/>
        <p:txBody>
          <a:bodyPr/>
          <a:lstStyle/>
          <a:p>
            <a:r>
              <a:rPr lang="en-GB"/>
              <a:t>DSOC #3 - 2025 - EDMS 3299882</a:t>
            </a:r>
          </a:p>
        </p:txBody>
      </p:sp>
      <p:sp>
        <p:nvSpPr>
          <p:cNvPr id="5" name="Slide Number Placeholder 4"/>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273954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13/05/2025</a:t>
            </a:r>
            <a:endParaRPr lang="en-GB"/>
          </a:p>
        </p:txBody>
      </p:sp>
      <p:sp>
        <p:nvSpPr>
          <p:cNvPr id="3" name="Footer Placeholder 2"/>
          <p:cNvSpPr>
            <a:spLocks noGrp="1"/>
          </p:cNvSpPr>
          <p:nvPr>
            <p:ph type="ftr" sz="quarter" idx="11"/>
          </p:nvPr>
        </p:nvSpPr>
        <p:spPr/>
        <p:txBody>
          <a:bodyPr/>
          <a:lstStyle/>
          <a:p>
            <a:r>
              <a:rPr lang="en-GB"/>
              <a:t>DSOC #3 - 2025 - EDMS 3299882</a:t>
            </a:r>
          </a:p>
        </p:txBody>
      </p:sp>
      <p:sp>
        <p:nvSpPr>
          <p:cNvPr id="4" name="Slide Number Placeholder 3"/>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74816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a:t>Click to edit Master title style</a:t>
            </a:r>
            <a:endParaRPr lang="en-GB"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13/05/2025</a:t>
            </a:r>
            <a:endParaRPr lang="en-GB"/>
          </a:p>
        </p:txBody>
      </p:sp>
      <p:sp>
        <p:nvSpPr>
          <p:cNvPr id="6" name="Footer Placeholder 5"/>
          <p:cNvSpPr>
            <a:spLocks noGrp="1"/>
          </p:cNvSpPr>
          <p:nvPr>
            <p:ph type="ftr" sz="quarter" idx="11"/>
          </p:nvPr>
        </p:nvSpPr>
        <p:spPr/>
        <p:txBody>
          <a:bodyPr/>
          <a:lstStyle/>
          <a:p>
            <a:r>
              <a:rPr lang="en-GB"/>
              <a:t>DSOC #3 - 2025 - EDMS 3299882</a:t>
            </a:r>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669696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a:t>Click to edit Master title style</a:t>
            </a:r>
            <a:endParaRPr lang="en-GB"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13/05/2025</a:t>
            </a:r>
            <a:endParaRPr lang="en-GB"/>
          </a:p>
        </p:txBody>
      </p:sp>
      <p:sp>
        <p:nvSpPr>
          <p:cNvPr id="6" name="Footer Placeholder 5"/>
          <p:cNvSpPr>
            <a:spLocks noGrp="1"/>
          </p:cNvSpPr>
          <p:nvPr>
            <p:ph type="ftr" sz="quarter" idx="11"/>
          </p:nvPr>
        </p:nvSpPr>
        <p:spPr/>
        <p:txBody>
          <a:bodyPr/>
          <a:lstStyle/>
          <a:p>
            <a:r>
              <a:rPr lang="en-GB"/>
              <a:t>DSOC #3 - 2025 - EDMS 3299882</a:t>
            </a:r>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4211213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B7785C4-FD67-2C48-B0F4-5E5BCF05C23A}"/>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0" y="6030932"/>
            <a:ext cx="12192000" cy="847369"/>
          </a:xfrm>
          <a:prstGeom prst="rect">
            <a:avLst/>
          </a:prstGeom>
        </p:spPr>
      </p:pic>
      <p:pic>
        <p:nvPicPr>
          <p:cNvPr id="12" name="Picture 11"/>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28608" y="6138369"/>
            <a:ext cx="643409" cy="636425"/>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18529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1137351" y="6262302"/>
            <a:ext cx="872071" cy="365125"/>
          </a:xfrm>
          <a:prstGeom prst="rect">
            <a:avLst/>
          </a:prstGeom>
        </p:spPr>
        <p:txBody>
          <a:bodyPr vert="horz" lIns="0" tIns="45720" rIns="91440" bIns="45720" rtlCol="0" anchor="ctr"/>
          <a:lstStyle>
            <a:lvl1pPr algn="l">
              <a:defRPr sz="1000">
                <a:solidFill>
                  <a:schemeClr val="bg1"/>
                </a:solidFill>
              </a:defRPr>
            </a:lvl1pPr>
          </a:lstStyle>
          <a:p>
            <a:r>
              <a:rPr lang="en-US"/>
              <a:t>13/05/2025</a:t>
            </a:r>
            <a:endParaRPr lang="en-GB" dirty="0"/>
          </a:p>
        </p:txBody>
      </p:sp>
      <p:sp>
        <p:nvSpPr>
          <p:cNvPr id="5" name="Footer Placeholder 4"/>
          <p:cNvSpPr>
            <a:spLocks noGrp="1"/>
          </p:cNvSpPr>
          <p:nvPr>
            <p:ph type="ftr" sz="quarter" idx="3"/>
          </p:nvPr>
        </p:nvSpPr>
        <p:spPr>
          <a:xfrm>
            <a:off x="2167468" y="6262302"/>
            <a:ext cx="4572000" cy="365125"/>
          </a:xfrm>
          <a:prstGeom prst="rect">
            <a:avLst/>
          </a:prstGeom>
        </p:spPr>
        <p:txBody>
          <a:bodyPr vert="horz" lIns="91440" tIns="45720" rIns="91440" bIns="45720" rtlCol="0" anchor="ctr"/>
          <a:lstStyle>
            <a:lvl1pPr algn="ctr">
              <a:defRPr sz="1000">
                <a:solidFill>
                  <a:schemeClr val="bg1"/>
                </a:solidFill>
              </a:defRPr>
            </a:lvl1pPr>
          </a:lstStyle>
          <a:p>
            <a:r>
              <a:rPr lang="en-GB"/>
              <a:t>DSOC #3 - 2025 - EDMS 3299882</a:t>
            </a:r>
            <a:endParaRPr lang="en-GB" dirty="0"/>
          </a:p>
        </p:txBody>
      </p:sp>
      <p:sp>
        <p:nvSpPr>
          <p:cNvPr id="6" name="Slide Number Placeholder 5"/>
          <p:cNvSpPr>
            <a:spLocks noGrp="1"/>
          </p:cNvSpPr>
          <p:nvPr>
            <p:ph type="sldNum" sz="quarter" idx="4"/>
          </p:nvPr>
        </p:nvSpPr>
        <p:spPr>
          <a:xfrm>
            <a:off x="11424361" y="6278898"/>
            <a:ext cx="482600" cy="331932"/>
          </a:xfrm>
          <a:prstGeom prst="rect">
            <a:avLst/>
          </a:prstGeom>
        </p:spPr>
        <p:txBody>
          <a:bodyPr vert="horz" lIns="91440" tIns="45720" rIns="0" bIns="45720" rtlCol="0" anchor="ctr"/>
          <a:lstStyle>
            <a:lvl1pPr algn="r">
              <a:defRPr sz="1000">
                <a:solidFill>
                  <a:schemeClr val="bg1"/>
                </a:solidFill>
              </a:defRPr>
            </a:lvl1pPr>
          </a:lstStyle>
          <a:p>
            <a:fld id="{BCD55979-00CC-4874-A80E-0959E76EB92F}" type="slidenum">
              <a:rPr lang="en-GB" smtClean="0"/>
              <a:pPr/>
              <a:t>‹#›</a:t>
            </a:fld>
            <a:endParaRPr lang="en-GB" dirty="0"/>
          </a:p>
        </p:txBody>
      </p:sp>
    </p:spTree>
    <p:extLst>
      <p:ext uri="{BB962C8B-B14F-4D97-AF65-F5344CB8AC3E}">
        <p14:creationId xmlns:p14="http://schemas.microsoft.com/office/powerpoint/2010/main" val="2205000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62" r:id="rId4"/>
    <p:sldLayoutId id="2147483653" r:id="rId5"/>
    <p:sldLayoutId id="2147483654" r:id="rId6"/>
    <p:sldLayoutId id="2147483655" r:id="rId7"/>
    <p:sldLayoutId id="2147483656" r:id="rId8"/>
    <p:sldLayoutId id="2147483657" r:id="rId9"/>
  </p:sldLayoutIdLst>
  <p:hf hdr="0"/>
  <p:txStyles>
    <p:title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71161"/>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3" r:id="rId4"/>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hyperlink" Target="https://edms.cern.ch/document/1319771"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edms.cern.ch/document/3161491/6"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hyperlink" Target="https://indico.cern.ch/event/1456577/"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s://edms.cern.ch/document/2428332/LAST_RELEASED"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cern.ch/hse-rp-rwm/public-porta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7DCC8-8197-43F4-9932-129C66DFE171}"/>
              </a:ext>
            </a:extLst>
          </p:cNvPr>
          <p:cNvSpPr>
            <a:spLocks noGrp="1"/>
          </p:cNvSpPr>
          <p:nvPr>
            <p:ph type="ctrTitle"/>
          </p:nvPr>
        </p:nvSpPr>
        <p:spPr>
          <a:xfrm>
            <a:off x="422744" y="2083241"/>
            <a:ext cx="11769256" cy="2118485"/>
          </a:xfrm>
        </p:spPr>
        <p:txBody>
          <a:bodyPr>
            <a:normAutofit/>
          </a:bodyPr>
          <a:lstStyle/>
          <a:p>
            <a:r>
              <a:rPr lang="fr-FR" sz="4800" dirty="0"/>
              <a:t>Estimations des déchets radioactifs futurs</a:t>
            </a:r>
            <a:endParaRPr lang="en-GB" sz="4800" dirty="0"/>
          </a:p>
        </p:txBody>
      </p:sp>
      <p:sp>
        <p:nvSpPr>
          <p:cNvPr id="3" name="Subtitle 2">
            <a:extLst>
              <a:ext uri="{FF2B5EF4-FFF2-40B4-BE49-F238E27FC236}">
                <a16:creationId xmlns:a16="http://schemas.microsoft.com/office/drawing/2014/main" id="{F6AE8C2E-5BCA-42A3-9673-70B958C36263}"/>
              </a:ext>
            </a:extLst>
          </p:cNvPr>
          <p:cNvSpPr>
            <a:spLocks noGrp="1"/>
          </p:cNvSpPr>
          <p:nvPr>
            <p:ph type="subTitle" idx="1"/>
          </p:nvPr>
        </p:nvSpPr>
        <p:spPr>
          <a:xfrm>
            <a:off x="433135" y="5590307"/>
            <a:ext cx="5820355" cy="779226"/>
          </a:xfrm>
        </p:spPr>
        <p:txBody>
          <a:bodyPr/>
          <a:lstStyle/>
          <a:p>
            <a:r>
              <a:rPr lang="fr-FR" dirty="0"/>
              <a:t>G. Dumont (HSE-RP-RWM)</a:t>
            </a:r>
          </a:p>
          <a:p>
            <a:r>
              <a:rPr lang="fr-FR" dirty="0"/>
              <a:t>DSOC #3 – 2025 </a:t>
            </a:r>
          </a:p>
          <a:p>
            <a:r>
              <a:rPr lang="fr-FR" dirty="0"/>
              <a:t>13/05/2025</a:t>
            </a:r>
            <a:endParaRPr lang="en-GB" dirty="0"/>
          </a:p>
        </p:txBody>
      </p:sp>
      <p:sp>
        <p:nvSpPr>
          <p:cNvPr id="4" name="Text Placeholder 3">
            <a:extLst>
              <a:ext uri="{FF2B5EF4-FFF2-40B4-BE49-F238E27FC236}">
                <a16:creationId xmlns:a16="http://schemas.microsoft.com/office/drawing/2014/main" id="{E0C6D5C1-41F5-4AE7-A206-EA86C705DFCF}"/>
              </a:ext>
            </a:extLst>
          </p:cNvPr>
          <p:cNvSpPr>
            <a:spLocks noGrp="1"/>
          </p:cNvSpPr>
          <p:nvPr>
            <p:ph type="body" sz="quarter" idx="10"/>
          </p:nvPr>
        </p:nvSpPr>
        <p:spPr/>
        <p:txBody>
          <a:bodyPr/>
          <a:lstStyle/>
          <a:p>
            <a:r>
              <a:rPr lang="fr-FR" dirty="0"/>
              <a:t>EDMS </a:t>
            </a:r>
            <a:r>
              <a:rPr lang="en-GB" dirty="0"/>
              <a:t>3299882 </a:t>
            </a:r>
            <a:r>
              <a:rPr lang="fr-FR" dirty="0"/>
              <a:t> </a:t>
            </a:r>
            <a:endParaRPr lang="en-GB" dirty="0"/>
          </a:p>
        </p:txBody>
      </p:sp>
    </p:spTree>
    <p:extLst>
      <p:ext uri="{BB962C8B-B14F-4D97-AF65-F5344CB8AC3E}">
        <p14:creationId xmlns:p14="http://schemas.microsoft.com/office/powerpoint/2010/main" val="580755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p:txBody>
          <a:bodyPr/>
          <a:lstStyle/>
          <a:p>
            <a:r>
              <a:rPr lang="en-GB"/>
              <a:t>DSOC #3 - 2025 - EDMS 3299882</a:t>
            </a:r>
            <a:endParaRPr lang="fr-FR"/>
          </a:p>
        </p:txBody>
      </p:sp>
      <p:sp>
        <p:nvSpPr>
          <p:cNvPr id="5" name="Slide Number Placeholder 4"/>
          <p:cNvSpPr>
            <a:spLocks noGrp="1"/>
          </p:cNvSpPr>
          <p:nvPr>
            <p:ph type="sldNum" sz="quarter" idx="12"/>
          </p:nvPr>
        </p:nvSpPr>
        <p:spPr/>
        <p:txBody>
          <a:bodyPr/>
          <a:lstStyle/>
          <a:p>
            <a:fld id="{BCD55979-00CC-4874-A80E-0959E76EB92F}" type="slidenum">
              <a:rPr lang="fr-FR" smtClean="0"/>
              <a:t>10</a:t>
            </a:fld>
            <a:endParaRPr lang="fr-FR"/>
          </a:p>
        </p:txBody>
      </p:sp>
      <p:sp>
        <p:nvSpPr>
          <p:cNvPr id="4" name="Date Placeholder 3">
            <a:extLst>
              <a:ext uri="{FF2B5EF4-FFF2-40B4-BE49-F238E27FC236}">
                <a16:creationId xmlns:a16="http://schemas.microsoft.com/office/drawing/2014/main" id="{2B93E049-737A-49E1-A88B-178CD4499CD3}"/>
              </a:ext>
            </a:extLst>
          </p:cNvPr>
          <p:cNvSpPr>
            <a:spLocks noGrp="1"/>
          </p:cNvSpPr>
          <p:nvPr>
            <p:ph type="dt" sz="half" idx="2"/>
          </p:nvPr>
        </p:nvSpPr>
        <p:spPr>
          <a:xfrm>
            <a:off x="1137351" y="6262302"/>
            <a:ext cx="872071" cy="328279"/>
          </a:xfrm>
          <a:prstGeom prst="rect">
            <a:avLst/>
          </a:prstGeom>
        </p:spPr>
        <p:txBody>
          <a:bodyPr vert="horz" lIns="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13/05/2025</a:t>
            </a:r>
            <a:endParaRPr lang="fr-FR"/>
          </a:p>
        </p:txBody>
      </p:sp>
      <p:sp>
        <p:nvSpPr>
          <p:cNvPr id="10" name="Title 1">
            <a:extLst>
              <a:ext uri="{FF2B5EF4-FFF2-40B4-BE49-F238E27FC236}">
                <a16:creationId xmlns:a16="http://schemas.microsoft.com/office/drawing/2014/main" id="{A15408B4-6DF2-4987-AC87-DB6DFE162CD6}"/>
              </a:ext>
            </a:extLst>
          </p:cNvPr>
          <p:cNvSpPr txBox="1">
            <a:spLocks/>
          </p:cNvSpPr>
          <p:nvPr/>
        </p:nvSpPr>
        <p:spPr>
          <a:xfrm>
            <a:off x="345831" y="2367"/>
            <a:ext cx="11335886" cy="1110182"/>
          </a:xfrm>
          <a:prstGeom prst="rect">
            <a:avLst/>
          </a:prstGeom>
        </p:spPr>
        <p:txBody>
          <a:bodyPr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fr-FR" sz="3600" dirty="0"/>
              <a:t>Etude Déchets</a:t>
            </a:r>
            <a:endParaRPr lang="fr-FR" sz="3600" i="1" dirty="0"/>
          </a:p>
        </p:txBody>
      </p:sp>
      <p:pic>
        <p:nvPicPr>
          <p:cNvPr id="3" name="Picture 2">
            <a:extLst>
              <a:ext uri="{FF2B5EF4-FFF2-40B4-BE49-F238E27FC236}">
                <a16:creationId xmlns:a16="http://schemas.microsoft.com/office/drawing/2014/main" id="{122DB6DB-6C60-0D14-9550-C51FECD96E27}"/>
              </a:ext>
            </a:extLst>
          </p:cNvPr>
          <p:cNvPicPr>
            <a:picLocks noChangeAspect="1"/>
          </p:cNvPicPr>
          <p:nvPr/>
        </p:nvPicPr>
        <p:blipFill>
          <a:blip r:embed="rId3"/>
          <a:stretch>
            <a:fillRect/>
          </a:stretch>
        </p:blipFill>
        <p:spPr>
          <a:xfrm>
            <a:off x="8175806" y="452582"/>
            <a:ext cx="3697675" cy="5301430"/>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1AA20175-B821-6288-59A7-62A86B8C54B1}"/>
              </a:ext>
            </a:extLst>
          </p:cNvPr>
          <p:cNvSpPr txBox="1"/>
          <p:nvPr/>
        </p:nvSpPr>
        <p:spPr>
          <a:xfrm>
            <a:off x="345830" y="1112549"/>
            <a:ext cx="3627041" cy="4401205"/>
          </a:xfrm>
          <a:prstGeom prst="rect">
            <a:avLst/>
          </a:prstGeom>
          <a:solidFill>
            <a:schemeClr val="bg1"/>
          </a:solidFill>
          <a:ln>
            <a:noFill/>
          </a:ln>
        </p:spPr>
        <p:txBody>
          <a:bodyPr wrap="square" rtlCol="0">
            <a:spAutoFit/>
          </a:bodyPr>
          <a:lstStyle/>
          <a:p>
            <a:r>
              <a:rPr lang="fr-FR" sz="1400" b="1" dirty="0">
                <a:solidFill>
                  <a:srgbClr val="00B0F0"/>
                </a:solidFill>
              </a:rPr>
              <a:t>Pour plus d’information, vous pouvez consulter l’étude Déchets radioactifs: </a:t>
            </a:r>
            <a:r>
              <a:rPr lang="fr-FR" sz="1400" dirty="0">
                <a:hlinkClick r:id="rId4"/>
              </a:rPr>
              <a:t>EDMS 1319771</a:t>
            </a:r>
            <a:r>
              <a:rPr lang="fr-FR" sz="1400" dirty="0"/>
              <a:t> </a:t>
            </a:r>
          </a:p>
          <a:p>
            <a:endParaRPr lang="fr-FR" sz="1400" dirty="0"/>
          </a:p>
          <a:p>
            <a:r>
              <a:rPr lang="fr-FR" sz="1400" dirty="0"/>
              <a:t>Cette étude est une exigence de l’accord tripartite.</a:t>
            </a:r>
          </a:p>
          <a:p>
            <a:endParaRPr lang="fr-FR" sz="1400" dirty="0"/>
          </a:p>
          <a:p>
            <a:r>
              <a:rPr lang="fr-FR" sz="1400" dirty="0"/>
              <a:t>La dernière version 3.2 (état au 31 décembre 2023) a été homologuée par l’ASN et l’OFSP le 12 décembre 2024.</a:t>
            </a:r>
          </a:p>
          <a:p>
            <a:endParaRPr lang="fr-FR" sz="1400" dirty="0"/>
          </a:p>
          <a:p>
            <a:r>
              <a:rPr lang="fr-FR" sz="1400" dirty="0"/>
              <a:t>L’étude Déchets radioactifs décrit la gestion des Déchets mise en place par le CERN, dresse l’inventaire des Déchets produits, stockés, éliminés ainsi que les prévisions de nouvelles filières et les objectifs d’éliminations à court, moyen (5 ans) et long-terme (20 ans).</a:t>
            </a:r>
          </a:p>
          <a:p>
            <a:endParaRPr lang="fr-FR" sz="1400" dirty="0"/>
          </a:p>
          <a:p>
            <a:r>
              <a:rPr lang="fr-FR" sz="1400" dirty="0"/>
              <a:t>L’Etude doit être mise à jour tous les 5 ans.</a:t>
            </a:r>
            <a:endParaRPr lang="en-GB" sz="1400" dirty="0"/>
          </a:p>
        </p:txBody>
      </p:sp>
      <p:pic>
        <p:nvPicPr>
          <p:cNvPr id="12" name="Picture 11">
            <a:extLst>
              <a:ext uri="{FF2B5EF4-FFF2-40B4-BE49-F238E27FC236}">
                <a16:creationId xmlns:a16="http://schemas.microsoft.com/office/drawing/2014/main" id="{8548E919-DB57-90D0-46BE-A67F4667378F}"/>
              </a:ext>
            </a:extLst>
          </p:cNvPr>
          <p:cNvPicPr>
            <a:picLocks noChangeAspect="1"/>
          </p:cNvPicPr>
          <p:nvPr/>
        </p:nvPicPr>
        <p:blipFill>
          <a:blip r:embed="rId5"/>
          <a:stretch>
            <a:fillRect/>
          </a:stretch>
        </p:blipFill>
        <p:spPr>
          <a:xfrm>
            <a:off x="4206723" y="452582"/>
            <a:ext cx="3735232" cy="5301430"/>
          </a:xfrm>
          <a:prstGeom prst="rect">
            <a:avLst/>
          </a:prstGeom>
          <a:effectLst>
            <a:outerShdw blurRad="292100" dist="139700" dir="2700000" algn="tl" rotWithShape="0">
              <a:prstClr val="black">
                <a:alpha val="65000"/>
              </a:prstClr>
            </a:outerShdw>
          </a:effectLst>
        </p:spPr>
      </p:pic>
    </p:spTree>
    <p:extLst>
      <p:ext uri="{BB962C8B-B14F-4D97-AF65-F5344CB8AC3E}">
        <p14:creationId xmlns:p14="http://schemas.microsoft.com/office/powerpoint/2010/main" val="3905225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F58ABB-2AA8-C089-3241-2367B37FC9BF}"/>
            </a:ext>
          </a:extLst>
        </p:cNvPr>
        <p:cNvGrpSpPr/>
        <p:nvPr/>
      </p:nvGrpSpPr>
      <p:grpSpPr>
        <a:xfrm>
          <a:off x="0" y="0"/>
          <a:ext cx="0" cy="0"/>
          <a:chOff x="0" y="0"/>
          <a:chExt cx="0" cy="0"/>
        </a:xfrm>
      </p:grpSpPr>
      <p:sp>
        <p:nvSpPr>
          <p:cNvPr id="5" name="Date Placeholder 4">
            <a:extLst>
              <a:ext uri="{FF2B5EF4-FFF2-40B4-BE49-F238E27FC236}">
                <a16:creationId xmlns:a16="http://schemas.microsoft.com/office/drawing/2014/main" id="{9482D8D5-4474-450D-0865-9F3B5CB35AC0}"/>
              </a:ext>
            </a:extLst>
          </p:cNvPr>
          <p:cNvSpPr>
            <a:spLocks noGrp="1"/>
          </p:cNvSpPr>
          <p:nvPr>
            <p:ph type="dt" sz="half" idx="10"/>
          </p:nvPr>
        </p:nvSpPr>
        <p:spPr/>
        <p:txBody>
          <a:bodyPr/>
          <a:lstStyle/>
          <a:p>
            <a:r>
              <a:rPr lang="en-US"/>
              <a:t>13/05/2025</a:t>
            </a:r>
            <a:endParaRPr lang="en-GB" dirty="0"/>
          </a:p>
        </p:txBody>
      </p:sp>
      <p:sp>
        <p:nvSpPr>
          <p:cNvPr id="6" name="Footer Placeholder 5">
            <a:extLst>
              <a:ext uri="{FF2B5EF4-FFF2-40B4-BE49-F238E27FC236}">
                <a16:creationId xmlns:a16="http://schemas.microsoft.com/office/drawing/2014/main" id="{38C07FBC-FA64-739E-A783-B333C48915D7}"/>
              </a:ext>
            </a:extLst>
          </p:cNvPr>
          <p:cNvSpPr>
            <a:spLocks noGrp="1"/>
          </p:cNvSpPr>
          <p:nvPr>
            <p:ph type="ftr" sz="quarter" idx="11"/>
          </p:nvPr>
        </p:nvSpPr>
        <p:spPr/>
        <p:txBody>
          <a:bodyPr/>
          <a:lstStyle/>
          <a:p>
            <a:r>
              <a:rPr lang="en-GB"/>
              <a:t>DSOC #3 - 2025 - EDMS 3299882</a:t>
            </a:r>
            <a:endParaRPr lang="en-GB" dirty="0"/>
          </a:p>
        </p:txBody>
      </p:sp>
      <p:sp>
        <p:nvSpPr>
          <p:cNvPr id="7" name="Slide Number Placeholder 6">
            <a:extLst>
              <a:ext uri="{FF2B5EF4-FFF2-40B4-BE49-F238E27FC236}">
                <a16:creationId xmlns:a16="http://schemas.microsoft.com/office/drawing/2014/main" id="{8C4C76A0-BDEB-E823-87C7-94D75BE3FDB0}"/>
              </a:ext>
            </a:extLst>
          </p:cNvPr>
          <p:cNvSpPr>
            <a:spLocks noGrp="1"/>
          </p:cNvSpPr>
          <p:nvPr>
            <p:ph type="sldNum" sz="quarter" idx="12"/>
          </p:nvPr>
        </p:nvSpPr>
        <p:spPr/>
        <p:txBody>
          <a:bodyPr/>
          <a:lstStyle/>
          <a:p>
            <a:fld id="{BCD55979-00CC-4874-A80E-0959E76EB92F}" type="slidenum">
              <a:rPr lang="en-GB" smtClean="0"/>
              <a:t>11</a:t>
            </a:fld>
            <a:endParaRPr lang="en-GB"/>
          </a:p>
        </p:txBody>
      </p:sp>
      <p:sp>
        <p:nvSpPr>
          <p:cNvPr id="12" name="Title 1">
            <a:extLst>
              <a:ext uri="{FF2B5EF4-FFF2-40B4-BE49-F238E27FC236}">
                <a16:creationId xmlns:a16="http://schemas.microsoft.com/office/drawing/2014/main" id="{40477A1D-E993-ECC6-9750-F17977F8B687}"/>
              </a:ext>
            </a:extLst>
          </p:cNvPr>
          <p:cNvSpPr txBox="1">
            <a:spLocks/>
          </p:cNvSpPr>
          <p:nvPr/>
        </p:nvSpPr>
        <p:spPr>
          <a:xfrm>
            <a:off x="771523" y="80774"/>
            <a:ext cx="11214870" cy="96932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2800" b="1" dirty="0">
                <a:latin typeface="Arial"/>
              </a:rPr>
              <a:t>Horizon 2030 – Environmental objective for </a:t>
            </a:r>
            <a:r>
              <a:rPr kumimoji="0" lang="en-GB" sz="2800" b="1" i="0" u="none" strike="noStrike" kern="1200" cap="none" spc="0" normalizeH="0" baseline="0" dirty="0">
                <a:ln>
                  <a:noFill/>
                </a:ln>
                <a:effectLst/>
                <a:uLnTx/>
                <a:uFillTx/>
                <a:latin typeface="Arial"/>
                <a:ea typeface="+mj-ea"/>
                <a:cs typeface="Arial" panose="020B0604020202020204" pitchFamily="34" charset="0"/>
              </a:rPr>
              <a:t>Radioactive Waste</a:t>
            </a:r>
          </a:p>
        </p:txBody>
      </p:sp>
      <p:sp>
        <p:nvSpPr>
          <p:cNvPr id="8" name="Content Placeholder 2">
            <a:extLst>
              <a:ext uri="{FF2B5EF4-FFF2-40B4-BE49-F238E27FC236}">
                <a16:creationId xmlns:a16="http://schemas.microsoft.com/office/drawing/2014/main" id="{E9395A43-8123-DD6A-9827-CE7717359173}"/>
              </a:ext>
            </a:extLst>
          </p:cNvPr>
          <p:cNvSpPr txBox="1">
            <a:spLocks/>
          </p:cNvSpPr>
          <p:nvPr/>
        </p:nvSpPr>
        <p:spPr>
          <a:xfrm>
            <a:off x="205605" y="1170212"/>
            <a:ext cx="6354683" cy="45813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00000"/>
              </a:lnSpc>
              <a:buNone/>
              <a:defRPr/>
            </a:pPr>
            <a:endParaRPr kumimoji="0" lang="de-DE" sz="2200" b="0" i="0" u="none" strike="noStrike" kern="1200" cap="none" spc="0" normalizeH="0" baseline="0" dirty="0">
              <a:ln>
                <a:noFill/>
              </a:ln>
              <a:effectLst/>
              <a:uLnTx/>
              <a:uFillTx/>
              <a:latin typeface="Arial"/>
            </a:endParaRPr>
          </a:p>
        </p:txBody>
      </p:sp>
      <p:sp>
        <p:nvSpPr>
          <p:cNvPr id="2" name="Content Placeholder 2">
            <a:extLst>
              <a:ext uri="{FF2B5EF4-FFF2-40B4-BE49-F238E27FC236}">
                <a16:creationId xmlns:a16="http://schemas.microsoft.com/office/drawing/2014/main" id="{4C22E5F7-0C29-57F7-8888-570146E2A0D8}"/>
              </a:ext>
            </a:extLst>
          </p:cNvPr>
          <p:cNvSpPr txBox="1">
            <a:spLocks/>
          </p:cNvSpPr>
          <p:nvPr/>
        </p:nvSpPr>
        <p:spPr>
          <a:xfrm>
            <a:off x="361951" y="1092447"/>
            <a:ext cx="11058524" cy="417064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buFont typeface="Wingdings" panose="05000000000000000000" pitchFamily="2" charset="2"/>
              <a:buChar char="q"/>
              <a:defRPr/>
            </a:pPr>
            <a:endParaRPr kumimoji="0" lang="de-DE" sz="2200" b="0" i="0" u="none" strike="noStrike" kern="1200" cap="none" spc="0" normalizeH="0" baseline="0" dirty="0">
              <a:ln>
                <a:noFill/>
              </a:ln>
              <a:effectLst/>
              <a:uLnTx/>
              <a:uFillTx/>
              <a:latin typeface="Arial"/>
            </a:endParaRPr>
          </a:p>
        </p:txBody>
      </p:sp>
      <p:sp>
        <p:nvSpPr>
          <p:cNvPr id="3" name="Content Placeholder 2">
            <a:extLst>
              <a:ext uri="{FF2B5EF4-FFF2-40B4-BE49-F238E27FC236}">
                <a16:creationId xmlns:a16="http://schemas.microsoft.com/office/drawing/2014/main" id="{EFA61A4B-C86A-7761-448F-8099B0CD408B}"/>
              </a:ext>
            </a:extLst>
          </p:cNvPr>
          <p:cNvSpPr txBox="1">
            <a:spLocks/>
          </p:cNvSpPr>
          <p:nvPr/>
        </p:nvSpPr>
        <p:spPr>
          <a:xfrm>
            <a:off x="205606" y="1170212"/>
            <a:ext cx="10274034" cy="451479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defRPr/>
            </a:pPr>
            <a:endParaRPr kumimoji="0" lang="en-GB" sz="2000" i="0" u="none" strike="noStrike" kern="1200" cap="none" spc="0" normalizeH="0" baseline="0" dirty="0">
              <a:ln>
                <a:noFill/>
              </a:ln>
              <a:uLnTx/>
              <a:uFillTx/>
              <a:latin typeface="Arial"/>
            </a:endParaRPr>
          </a:p>
        </p:txBody>
      </p:sp>
      <p:graphicFrame>
        <p:nvGraphicFramePr>
          <p:cNvPr id="4" name="Table 8">
            <a:extLst>
              <a:ext uri="{FF2B5EF4-FFF2-40B4-BE49-F238E27FC236}">
                <a16:creationId xmlns:a16="http://schemas.microsoft.com/office/drawing/2014/main" id="{406BAEFE-E6FF-D48D-19AC-EC2F2B0A5E12}"/>
              </a:ext>
            </a:extLst>
          </p:cNvPr>
          <p:cNvGraphicFramePr>
            <a:graphicFrameLocks noGrp="1"/>
          </p:cNvGraphicFramePr>
          <p:nvPr>
            <p:extLst>
              <p:ext uri="{D42A27DB-BD31-4B8C-83A1-F6EECF244321}">
                <p14:modId xmlns:p14="http://schemas.microsoft.com/office/powerpoint/2010/main" val="3701191534"/>
              </p:ext>
            </p:extLst>
          </p:nvPr>
        </p:nvGraphicFramePr>
        <p:xfrm>
          <a:off x="771524" y="1136625"/>
          <a:ext cx="11214870" cy="2326940"/>
        </p:xfrm>
        <a:graphic>
          <a:graphicData uri="http://schemas.openxmlformats.org/drawingml/2006/table">
            <a:tbl>
              <a:tblPr firstRow="1" bandRow="1">
                <a:tableStyleId>{8EC20E35-A176-4012-BC5E-935CFFF8708E}</a:tableStyleId>
              </a:tblPr>
              <a:tblGrid>
                <a:gridCol w="2260592">
                  <a:extLst>
                    <a:ext uri="{9D8B030D-6E8A-4147-A177-3AD203B41FA5}">
                      <a16:colId xmlns:a16="http://schemas.microsoft.com/office/drawing/2014/main" val="1055222239"/>
                    </a:ext>
                  </a:extLst>
                </a:gridCol>
                <a:gridCol w="8954278">
                  <a:extLst>
                    <a:ext uri="{9D8B030D-6E8A-4147-A177-3AD203B41FA5}">
                      <a16:colId xmlns:a16="http://schemas.microsoft.com/office/drawing/2014/main" val="787348158"/>
                    </a:ext>
                  </a:extLst>
                </a:gridCol>
              </a:tblGrid>
              <a:tr h="319469">
                <a:tc>
                  <a:txBody>
                    <a:bodyPr/>
                    <a:lstStyle/>
                    <a:p>
                      <a:r>
                        <a:rPr lang="en-GB" b="0" i="1" noProof="0" dirty="0">
                          <a:solidFill>
                            <a:schemeClr val="bg1"/>
                          </a:solidFill>
                          <a:effectLst>
                            <a:outerShdw blurRad="38100" dist="38100" dir="2700000" algn="tl">
                              <a:srgbClr val="000000">
                                <a:alpha val="43137"/>
                              </a:srgbClr>
                            </a:outerShdw>
                          </a:effectLst>
                        </a:rPr>
                        <a:t>Objective </a:t>
                      </a:r>
                    </a:p>
                  </a:txBody>
                  <a:tcPr/>
                </a:tc>
                <a:tc>
                  <a:txBody>
                    <a:bodyPr/>
                    <a:lstStyle/>
                    <a:p>
                      <a:r>
                        <a:rPr lang="en-GB" sz="1800" b="0" i="1" kern="1200" noProof="0" dirty="0">
                          <a:solidFill>
                            <a:schemeClr val="lt1"/>
                          </a:solidFill>
                          <a:effectLst>
                            <a:outerShdw blurRad="38100" dist="38100" dir="2700000" algn="tl">
                              <a:srgbClr val="000000">
                                <a:alpha val="43137"/>
                              </a:srgbClr>
                            </a:outerShdw>
                          </a:effectLst>
                          <a:latin typeface="+mn-lt"/>
                          <a:ea typeface="+mn-ea"/>
                          <a:cs typeface="+mn-cs"/>
                        </a:rPr>
                        <a:t>Limit the production of radioactive waste resulting from the Organization’s activities</a:t>
                      </a:r>
                    </a:p>
                  </a:txBody>
                  <a:tcPr/>
                </a:tc>
                <a:extLst>
                  <a:ext uri="{0D108BD9-81ED-4DB2-BD59-A6C34878D82A}">
                    <a16:rowId xmlns:a16="http://schemas.microsoft.com/office/drawing/2014/main" val="3910536235"/>
                  </a:ext>
                </a:extLst>
              </a:tr>
              <a:tr h="498140">
                <a:tc>
                  <a:txBody>
                    <a:bodyPr/>
                    <a:lstStyle/>
                    <a:p>
                      <a:r>
                        <a:rPr lang="en-GB" b="0" i="1" noProof="0" dirty="0">
                          <a:effectLst>
                            <a:outerShdw blurRad="38100" dist="38100" dir="2700000" algn="tl">
                              <a:srgbClr val="000000">
                                <a:alpha val="43137"/>
                              </a:srgbClr>
                            </a:outerShdw>
                          </a:effectLst>
                        </a:rPr>
                        <a:t>Target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1" kern="1200" noProof="0" dirty="0">
                          <a:solidFill>
                            <a:schemeClr val="dk1"/>
                          </a:solidFill>
                          <a:effectLst>
                            <a:outerShdw blurRad="38100" dist="38100" dir="2700000" algn="tl">
                              <a:srgbClr val="000000">
                                <a:alpha val="43137"/>
                              </a:srgbClr>
                            </a:outerShdw>
                          </a:effectLst>
                          <a:latin typeface="+mn-lt"/>
                          <a:ea typeface="+mn-ea"/>
                          <a:cs typeface="+mn-cs"/>
                        </a:rPr>
                        <a:t>Keep the recycled waste from clearance of former radioactive waste above 55 tons/y</a:t>
                      </a:r>
                    </a:p>
                  </a:txBody>
                  <a:tcPr/>
                </a:tc>
                <a:extLst>
                  <a:ext uri="{0D108BD9-81ED-4DB2-BD59-A6C34878D82A}">
                    <a16:rowId xmlns:a16="http://schemas.microsoft.com/office/drawing/2014/main" val="1585420338"/>
                  </a:ext>
                </a:extLst>
              </a:tr>
              <a:tr h="1418328">
                <a:tc>
                  <a:txBody>
                    <a:bodyPr/>
                    <a:lstStyle/>
                    <a:p>
                      <a:endParaRPr lang="en-GB" sz="1800" i="1" noProof="0" dirty="0">
                        <a:solidFill>
                          <a:schemeClr val="accent2">
                            <a:lumMod val="75000"/>
                          </a:schemeClr>
                        </a:solidFill>
                      </a:endParaRPr>
                    </a:p>
                    <a:p>
                      <a:r>
                        <a:rPr lang="en-GB" sz="1800" i="1" noProof="0" dirty="0">
                          <a:solidFill>
                            <a:schemeClr val="accent2">
                              <a:lumMod val="75000"/>
                            </a:schemeClr>
                          </a:solidFill>
                        </a:rPr>
                        <a:t>Technical feasibility</a:t>
                      </a:r>
                    </a:p>
                    <a:p>
                      <a:pPr marL="0" lvl="0" indent="0" algn="just">
                        <a:buFontTx/>
                        <a:buNone/>
                      </a:pPr>
                      <a:endParaRPr lang="en-GB" sz="1800" kern="1200" dirty="0">
                        <a:solidFill>
                          <a:schemeClr val="dk1"/>
                        </a:solidFill>
                        <a:effectLst/>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n-GB" sz="1800" i="1" noProof="0" dirty="0">
                        <a:solidFill>
                          <a:schemeClr val="accent2">
                            <a:lumMod val="50000"/>
                          </a:schemeClr>
                        </a:solidFill>
                      </a:endParaRPr>
                    </a:p>
                    <a:p>
                      <a:pPr marL="0" lvl="0" indent="0" algn="just">
                        <a:buFontTx/>
                        <a:buNone/>
                      </a:pPr>
                      <a:endParaRPr lang="en-GB" sz="1800" i="1" noProof="0" dirty="0">
                        <a:solidFill>
                          <a:schemeClr val="accent2">
                            <a:lumMod val="75000"/>
                          </a:schemeClr>
                        </a:solidFill>
                      </a:endParaRPr>
                    </a:p>
                  </a:txBody>
                  <a:tcPr/>
                </a:tc>
                <a:tc>
                  <a:txBody>
                    <a:bodyPr/>
                    <a:lstStyle/>
                    <a:p>
                      <a:pPr marL="0" lvl="0" indent="0" algn="l">
                        <a:buFontTx/>
                        <a:buNone/>
                      </a:pPr>
                      <a:endParaRPr lang="en-GB" sz="1800" kern="1200" noProof="0" dirty="0">
                        <a:solidFill>
                          <a:schemeClr val="dk1"/>
                        </a:solidFill>
                        <a:effectLst/>
                        <a:latin typeface="+mn-lt"/>
                        <a:ea typeface="+mn-ea"/>
                        <a:cs typeface="+mn-cs"/>
                      </a:endParaRPr>
                    </a:p>
                    <a:p>
                      <a:pPr marL="285750" lvl="0" indent="-285750" algn="l">
                        <a:buFontTx/>
                        <a:buChar char="-"/>
                      </a:pPr>
                      <a:r>
                        <a:rPr lang="en-GB" sz="1800" kern="1200" noProof="0" dirty="0">
                          <a:solidFill>
                            <a:schemeClr val="dk1"/>
                          </a:solidFill>
                          <a:effectLst/>
                          <a:latin typeface="+mn-lt"/>
                          <a:ea typeface="+mn-ea"/>
                          <a:cs typeface="+mn-cs"/>
                        </a:rPr>
                        <a:t>Follow-up of the Radioactive Waste Program</a:t>
                      </a:r>
                    </a:p>
                    <a:p>
                      <a:pPr marL="285750" lvl="0" indent="-285750" algn="l">
                        <a:buFontTx/>
                        <a:buChar char="-"/>
                      </a:pPr>
                      <a:r>
                        <a:rPr lang="en-GB" sz="1800" kern="1200" noProof="0" dirty="0">
                          <a:solidFill>
                            <a:schemeClr val="dk1"/>
                          </a:solidFill>
                          <a:effectLst/>
                          <a:latin typeface="+mn-lt"/>
                          <a:ea typeface="+mn-ea"/>
                          <a:cs typeface="+mn-cs"/>
                        </a:rPr>
                        <a:t>Continue the operation of the radioactive waste treatment centre</a:t>
                      </a:r>
                    </a:p>
                    <a:p>
                      <a:pPr marL="285750" lvl="0" indent="-285750" algn="l">
                        <a:buFontTx/>
                        <a:buChar char="-"/>
                      </a:pPr>
                      <a:r>
                        <a:rPr lang="en-GB" sz="1800" kern="1200" noProof="0" dirty="0">
                          <a:solidFill>
                            <a:schemeClr val="dk1"/>
                          </a:solidFill>
                          <a:effectLst/>
                          <a:latin typeface="+mn-lt"/>
                          <a:ea typeface="+mn-ea"/>
                          <a:cs typeface="+mn-cs"/>
                        </a:rPr>
                        <a:t>Prospective waste zoning studies</a:t>
                      </a:r>
                    </a:p>
                    <a:p>
                      <a:pPr marL="285750" lvl="0" indent="-285750" algn="l">
                        <a:buFontTx/>
                        <a:buChar char="-"/>
                      </a:pPr>
                      <a:endParaRPr lang="en-GB" sz="1800" kern="1200" noProof="0" dirty="0">
                        <a:solidFill>
                          <a:schemeClr val="dk1"/>
                        </a:solidFill>
                        <a:effectLst/>
                        <a:latin typeface="+mn-lt"/>
                        <a:ea typeface="+mn-ea"/>
                        <a:cs typeface="+mn-cs"/>
                      </a:endParaRPr>
                    </a:p>
                  </a:txBody>
                  <a:tcPr/>
                </a:tc>
                <a:extLst>
                  <a:ext uri="{0D108BD9-81ED-4DB2-BD59-A6C34878D82A}">
                    <a16:rowId xmlns:a16="http://schemas.microsoft.com/office/drawing/2014/main" val="2484399979"/>
                  </a:ext>
                </a:extLst>
              </a:tr>
            </a:tbl>
          </a:graphicData>
        </a:graphic>
      </p:graphicFrame>
      <p:sp>
        <p:nvSpPr>
          <p:cNvPr id="9" name="TextBox 8">
            <a:extLst>
              <a:ext uri="{FF2B5EF4-FFF2-40B4-BE49-F238E27FC236}">
                <a16:creationId xmlns:a16="http://schemas.microsoft.com/office/drawing/2014/main" id="{6A04D00E-8BA1-8BD5-8AF2-308285D192F9}"/>
              </a:ext>
            </a:extLst>
          </p:cNvPr>
          <p:cNvSpPr txBox="1"/>
          <p:nvPr/>
        </p:nvSpPr>
        <p:spPr>
          <a:xfrm>
            <a:off x="771522" y="4131234"/>
            <a:ext cx="11135439" cy="646331"/>
          </a:xfrm>
          <a:prstGeom prst="rect">
            <a:avLst/>
          </a:prstGeom>
          <a:noFill/>
        </p:spPr>
        <p:txBody>
          <a:bodyPr wrap="square" rtlCol="0">
            <a:spAutoFit/>
          </a:bodyPr>
          <a:lstStyle/>
          <a:p>
            <a:r>
              <a:rPr lang="en-US" dirty="0"/>
              <a:t>For reference: </a:t>
            </a:r>
            <a:r>
              <a:rPr lang="en-US" b="0" u="none" strike="noStrike" dirty="0">
                <a:solidFill>
                  <a:srgbClr val="0645AD"/>
                </a:solidFill>
                <a:effectLst/>
                <a:latin typeface="Helvetica Neue" panose="02000503000000020004" pitchFamily="2" charset="0"/>
                <a:hlinkClick r:id="rId3"/>
              </a:rPr>
              <a:t>https://edms.cern.ch/document/3161491/6</a:t>
            </a:r>
            <a:endParaRPr lang="en-US" b="0" dirty="0">
              <a:effectLst/>
              <a:latin typeface="Helvetica Neue" panose="02000503000000020004" pitchFamily="2" charset="0"/>
            </a:endParaRPr>
          </a:p>
          <a:p>
            <a:r>
              <a:rPr lang="en-US" dirty="0"/>
              <a:t>You can find back all environmental objectives at the Horizon 2030 at CERN and the Environment </a:t>
            </a:r>
            <a:r>
              <a:rPr lang="en-US" dirty="0">
                <a:hlinkClick r:id="rId4"/>
              </a:rPr>
              <a:t>Town Hall</a:t>
            </a:r>
            <a:endParaRPr lang="en-US" dirty="0"/>
          </a:p>
        </p:txBody>
      </p:sp>
    </p:spTree>
    <p:extLst>
      <p:ext uri="{BB962C8B-B14F-4D97-AF65-F5344CB8AC3E}">
        <p14:creationId xmlns:p14="http://schemas.microsoft.com/office/powerpoint/2010/main" val="27345386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676D9-3301-4CDE-A69A-A944712847BE}"/>
              </a:ext>
            </a:extLst>
          </p:cNvPr>
          <p:cNvSpPr>
            <a:spLocks noGrp="1"/>
          </p:cNvSpPr>
          <p:nvPr>
            <p:ph type="title"/>
          </p:nvPr>
        </p:nvSpPr>
        <p:spPr>
          <a:xfrm>
            <a:off x="729467" y="0"/>
            <a:ext cx="11177493" cy="1159200"/>
          </a:xfrm>
        </p:spPr>
        <p:txBody>
          <a:bodyPr>
            <a:normAutofit/>
          </a:bodyPr>
          <a:lstStyle/>
          <a:p>
            <a:r>
              <a:rPr lang="en-GB" sz="3200" b="1" dirty="0"/>
              <a:t>CADRA – </a:t>
            </a:r>
            <a:r>
              <a:rPr lang="en-GB" sz="3200" b="1" dirty="0" err="1"/>
              <a:t>Critères</a:t>
            </a:r>
            <a:r>
              <a:rPr lang="en-GB" sz="3200" b="1" dirty="0"/>
              <a:t> </a:t>
            </a:r>
            <a:r>
              <a:rPr lang="en-GB" sz="3200" b="1" dirty="0" err="1"/>
              <a:t>d’Acceptation</a:t>
            </a:r>
            <a:r>
              <a:rPr lang="en-GB" sz="3200" b="1" dirty="0"/>
              <a:t> des </a:t>
            </a:r>
            <a:r>
              <a:rPr lang="en-GB" sz="3200" b="1" dirty="0" err="1"/>
              <a:t>Déchets</a:t>
            </a:r>
            <a:r>
              <a:rPr lang="en-GB" sz="3200" b="1" dirty="0"/>
              <a:t> </a:t>
            </a:r>
            <a:r>
              <a:rPr lang="en-GB" sz="3200" b="1" dirty="0" err="1"/>
              <a:t>Radioatifs</a:t>
            </a:r>
            <a:endParaRPr lang="en-GB" sz="3200" b="1" dirty="0"/>
          </a:p>
        </p:txBody>
      </p:sp>
      <p:sp>
        <p:nvSpPr>
          <p:cNvPr id="5" name="Footer Placeholder 4">
            <a:extLst>
              <a:ext uri="{FF2B5EF4-FFF2-40B4-BE49-F238E27FC236}">
                <a16:creationId xmlns:a16="http://schemas.microsoft.com/office/drawing/2014/main" id="{15803F98-1FF9-4C25-8977-8030F600B2BC}"/>
              </a:ext>
            </a:extLst>
          </p:cNvPr>
          <p:cNvSpPr>
            <a:spLocks noGrp="1"/>
          </p:cNvSpPr>
          <p:nvPr>
            <p:ph type="ftr" sz="quarter" idx="11"/>
          </p:nvPr>
        </p:nvSpPr>
        <p:spPr/>
        <p:txBody>
          <a:bodyPr/>
          <a:lstStyle/>
          <a:p>
            <a:r>
              <a:rPr lang="en-GB"/>
              <a:t>DSOC #3 - 2025 - EDMS 3299882</a:t>
            </a:r>
            <a:endParaRPr lang="en-GB" dirty="0"/>
          </a:p>
        </p:txBody>
      </p:sp>
      <p:sp>
        <p:nvSpPr>
          <p:cNvPr id="6" name="Slide Number Placeholder 5">
            <a:extLst>
              <a:ext uri="{FF2B5EF4-FFF2-40B4-BE49-F238E27FC236}">
                <a16:creationId xmlns:a16="http://schemas.microsoft.com/office/drawing/2014/main" id="{0338292E-EEC4-47DB-BD45-BCC972752EEE}"/>
              </a:ext>
            </a:extLst>
          </p:cNvPr>
          <p:cNvSpPr>
            <a:spLocks noGrp="1"/>
          </p:cNvSpPr>
          <p:nvPr>
            <p:ph type="sldNum" sz="quarter" idx="12"/>
          </p:nvPr>
        </p:nvSpPr>
        <p:spPr/>
        <p:txBody>
          <a:bodyPr/>
          <a:lstStyle/>
          <a:p>
            <a:fld id="{BCD55979-00CC-4874-A80E-0959E76EB92F}" type="slidenum">
              <a:rPr lang="en-GB" smtClean="0"/>
              <a:t>12</a:t>
            </a:fld>
            <a:endParaRPr lang="en-GB" dirty="0"/>
          </a:p>
        </p:txBody>
      </p:sp>
      <p:pic>
        <p:nvPicPr>
          <p:cNvPr id="11" name="Content Placeholder 5">
            <a:extLst>
              <a:ext uri="{FF2B5EF4-FFF2-40B4-BE49-F238E27FC236}">
                <a16:creationId xmlns:a16="http://schemas.microsoft.com/office/drawing/2014/main" id="{73FF8B50-1FC7-4807-BFC6-C568CB98DA61}"/>
              </a:ext>
            </a:extLst>
          </p:cNvPr>
          <p:cNvPicPr>
            <a:picLocks noGrp="1" noChangeAspect="1"/>
          </p:cNvPicPr>
          <p:nvPr>
            <p:ph sz="half" idx="1"/>
          </p:nvPr>
        </p:nvPicPr>
        <p:blipFill>
          <a:blip r:embed="rId2"/>
          <a:stretch>
            <a:fillRect/>
          </a:stretch>
        </p:blipFill>
        <p:spPr>
          <a:xfrm>
            <a:off x="729469" y="1496855"/>
            <a:ext cx="3174827" cy="4432274"/>
          </a:xfrm>
          <a:prstGeom prst="rect">
            <a:avLst/>
          </a:prstGeom>
        </p:spPr>
      </p:pic>
      <p:pic>
        <p:nvPicPr>
          <p:cNvPr id="12" name="Content Placeholder 11">
            <a:extLst>
              <a:ext uri="{FF2B5EF4-FFF2-40B4-BE49-F238E27FC236}">
                <a16:creationId xmlns:a16="http://schemas.microsoft.com/office/drawing/2014/main" id="{C32B341E-A543-473C-A013-AC164C65CB37}"/>
              </a:ext>
            </a:extLst>
          </p:cNvPr>
          <p:cNvPicPr>
            <a:picLocks noGrp="1" noChangeAspect="1"/>
          </p:cNvPicPr>
          <p:nvPr>
            <p:ph sz="half" idx="2"/>
          </p:nvPr>
        </p:nvPicPr>
        <p:blipFill>
          <a:blip r:embed="rId3"/>
          <a:stretch>
            <a:fillRect/>
          </a:stretch>
        </p:blipFill>
        <p:spPr>
          <a:xfrm>
            <a:off x="4169773" y="1496854"/>
            <a:ext cx="3019665" cy="4432274"/>
          </a:xfrm>
          <a:prstGeom prst="rect">
            <a:avLst/>
          </a:prstGeom>
        </p:spPr>
      </p:pic>
      <p:pic>
        <p:nvPicPr>
          <p:cNvPr id="13" name="Image 6">
            <a:extLst>
              <a:ext uri="{FF2B5EF4-FFF2-40B4-BE49-F238E27FC236}">
                <a16:creationId xmlns:a16="http://schemas.microsoft.com/office/drawing/2014/main" id="{4859170F-44A1-48C3-A64B-3F058428A2A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81237" y="3408502"/>
            <a:ext cx="3302527" cy="2474854"/>
          </a:xfrm>
          <a:prstGeom prst="rect">
            <a:avLst/>
          </a:prstGeom>
        </p:spPr>
      </p:pic>
      <p:sp>
        <p:nvSpPr>
          <p:cNvPr id="14" name="Arrow: Right 13">
            <a:extLst>
              <a:ext uri="{FF2B5EF4-FFF2-40B4-BE49-F238E27FC236}">
                <a16:creationId xmlns:a16="http://schemas.microsoft.com/office/drawing/2014/main" id="{80C558CF-8333-416A-A155-A04A3946CA0E}"/>
              </a:ext>
            </a:extLst>
          </p:cNvPr>
          <p:cNvSpPr/>
          <p:nvPr/>
        </p:nvSpPr>
        <p:spPr>
          <a:xfrm>
            <a:off x="7367351" y="4538505"/>
            <a:ext cx="590598" cy="2774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5" name="Picture 14">
            <a:extLst>
              <a:ext uri="{FF2B5EF4-FFF2-40B4-BE49-F238E27FC236}">
                <a16:creationId xmlns:a16="http://schemas.microsoft.com/office/drawing/2014/main" id="{9D198BC7-7D26-450D-B282-FF7E3FEC18A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39863" y="3480421"/>
            <a:ext cx="413937" cy="413937"/>
          </a:xfrm>
          <a:prstGeom prst="rect">
            <a:avLst/>
          </a:prstGeom>
        </p:spPr>
      </p:pic>
      <p:sp>
        <p:nvSpPr>
          <p:cNvPr id="3" name="Date Placeholder 2">
            <a:extLst>
              <a:ext uri="{FF2B5EF4-FFF2-40B4-BE49-F238E27FC236}">
                <a16:creationId xmlns:a16="http://schemas.microsoft.com/office/drawing/2014/main" id="{7F0D2A80-82F2-4CF7-AD85-F2BD9C7DD741}"/>
              </a:ext>
            </a:extLst>
          </p:cNvPr>
          <p:cNvSpPr>
            <a:spLocks noGrp="1"/>
          </p:cNvSpPr>
          <p:nvPr>
            <p:ph type="dt" sz="half" idx="13"/>
          </p:nvPr>
        </p:nvSpPr>
        <p:spPr>
          <a:xfrm>
            <a:off x="1137351" y="6262302"/>
            <a:ext cx="872071" cy="328279"/>
          </a:xfrm>
          <a:prstGeom prst="rect">
            <a:avLst/>
          </a:prstGeom>
        </p:spPr>
        <p:txBody>
          <a:bodyPr vert="horz" lIns="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13/05/2025</a:t>
            </a:r>
            <a:endParaRPr lang="en-GB" dirty="0"/>
          </a:p>
        </p:txBody>
      </p:sp>
      <p:pic>
        <p:nvPicPr>
          <p:cNvPr id="7" name="Picture 6">
            <a:extLst>
              <a:ext uri="{FF2B5EF4-FFF2-40B4-BE49-F238E27FC236}">
                <a16:creationId xmlns:a16="http://schemas.microsoft.com/office/drawing/2014/main" id="{2CFFF841-1F79-97A8-6D4C-357687D7B166}"/>
              </a:ext>
            </a:extLst>
          </p:cNvPr>
          <p:cNvPicPr>
            <a:picLocks noChangeAspect="1"/>
          </p:cNvPicPr>
          <p:nvPr/>
        </p:nvPicPr>
        <p:blipFill rotWithShape="1">
          <a:blip r:embed="rId6"/>
          <a:srcRect b="7649"/>
          <a:stretch/>
        </p:blipFill>
        <p:spPr>
          <a:xfrm>
            <a:off x="8056101" y="1480166"/>
            <a:ext cx="3327663" cy="1825009"/>
          </a:xfrm>
          <a:prstGeom prst="rect">
            <a:avLst/>
          </a:prstGeom>
        </p:spPr>
      </p:pic>
      <p:cxnSp>
        <p:nvCxnSpPr>
          <p:cNvPr id="9" name="Straight Arrow Connector 8">
            <a:extLst>
              <a:ext uri="{FF2B5EF4-FFF2-40B4-BE49-F238E27FC236}">
                <a16:creationId xmlns:a16="http://schemas.microsoft.com/office/drawing/2014/main" id="{1CE70F6E-99F8-B027-F9F0-2CD0F1D1287D}"/>
              </a:ext>
            </a:extLst>
          </p:cNvPr>
          <p:cNvCxnSpPr/>
          <p:nvPr/>
        </p:nvCxnSpPr>
        <p:spPr>
          <a:xfrm flipH="1">
            <a:off x="7189438" y="2047875"/>
            <a:ext cx="1173512" cy="0"/>
          </a:xfrm>
          <a:prstGeom prst="straightConnector1">
            <a:avLst/>
          </a:prstGeom>
          <a:ln w="22225">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 name="Diagonal Stripe 3">
            <a:extLst>
              <a:ext uri="{FF2B5EF4-FFF2-40B4-BE49-F238E27FC236}">
                <a16:creationId xmlns:a16="http://schemas.microsoft.com/office/drawing/2014/main" id="{007D64B8-3D79-D47F-D4B9-537782E4BC2D}"/>
              </a:ext>
            </a:extLst>
          </p:cNvPr>
          <p:cNvSpPr/>
          <p:nvPr/>
        </p:nvSpPr>
        <p:spPr>
          <a:xfrm rot="16200000">
            <a:off x="20780" y="2265216"/>
            <a:ext cx="3751118" cy="3792686"/>
          </a:xfrm>
          <a:prstGeom prst="diagStripe">
            <a:avLst>
              <a:gd name="adj" fmla="val 60946"/>
            </a:avLst>
          </a:prstGeom>
          <a:ln>
            <a:noFill/>
          </a:ln>
        </p:spPr>
        <p:style>
          <a:lnRef idx="2">
            <a:schemeClr val="accent1">
              <a:shade val="15000"/>
            </a:schemeClr>
          </a:lnRef>
          <a:fillRef idx="1">
            <a:schemeClr val="accent1"/>
          </a:fillRef>
          <a:effectRef idx="0">
            <a:schemeClr val="accent1"/>
          </a:effectRef>
          <a:fontRef idx="minor">
            <a:schemeClr val="lt1"/>
          </a:fontRef>
        </p:style>
        <p:txBody>
          <a:bodyPr vert="vert" rtlCol="0" anchor="ctr">
            <a:scene3d>
              <a:camera prst="orthographicFront">
                <a:rot lat="0" lon="0" rev="18900000"/>
              </a:camera>
              <a:lightRig rig="threePt" dir="t"/>
            </a:scene3d>
          </a:bodyPr>
          <a:lstStyle/>
          <a:p>
            <a:pPr algn="ctr"/>
            <a:r>
              <a:rPr lang="fr-FR" dirty="0">
                <a:solidFill>
                  <a:schemeClr val="bg1"/>
                </a:solidFill>
              </a:rPr>
              <a:t>Mise à jour en cours</a:t>
            </a:r>
            <a:br>
              <a:rPr lang="fr-FR" dirty="0">
                <a:solidFill>
                  <a:schemeClr val="bg1"/>
                </a:solidFill>
              </a:rPr>
            </a:br>
            <a:r>
              <a:rPr lang="fr-FR" dirty="0">
                <a:solidFill>
                  <a:schemeClr val="bg1"/>
                </a:solidFill>
              </a:rPr>
              <a:t>Nouvelle version dans </a:t>
            </a:r>
          </a:p>
          <a:p>
            <a:pPr algn="ctr"/>
            <a:r>
              <a:rPr lang="fr-FR" dirty="0">
                <a:solidFill>
                  <a:schemeClr val="bg1"/>
                </a:solidFill>
              </a:rPr>
              <a:t>quelques semaines</a:t>
            </a:r>
            <a:endParaRPr lang="en-GB" dirty="0">
              <a:solidFill>
                <a:schemeClr val="bg1"/>
              </a:solidFill>
            </a:endParaRPr>
          </a:p>
        </p:txBody>
      </p:sp>
    </p:spTree>
    <p:extLst>
      <p:ext uri="{BB962C8B-B14F-4D97-AF65-F5344CB8AC3E}">
        <p14:creationId xmlns:p14="http://schemas.microsoft.com/office/powerpoint/2010/main" val="1823820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251AF05-1C30-4FF7-A054-7E1141EB6DC9}"/>
              </a:ext>
            </a:extLst>
          </p:cNvPr>
          <p:cNvSpPr>
            <a:spLocks noGrp="1"/>
          </p:cNvSpPr>
          <p:nvPr>
            <p:ph type="sldNum" sz="quarter" idx="12"/>
          </p:nvPr>
        </p:nvSpPr>
        <p:spPr/>
        <p:txBody>
          <a:bodyPr/>
          <a:lstStyle/>
          <a:p>
            <a:fld id="{BCD55979-00CC-4874-A80E-0959E76EB92F}" type="slidenum">
              <a:rPr lang="en-GB" smtClean="0"/>
              <a:t>13</a:t>
            </a:fld>
            <a:endParaRPr lang="en-GB" dirty="0"/>
          </a:p>
        </p:txBody>
      </p:sp>
      <p:pic>
        <p:nvPicPr>
          <p:cNvPr id="6" name="Picture 5">
            <a:extLst>
              <a:ext uri="{FF2B5EF4-FFF2-40B4-BE49-F238E27FC236}">
                <a16:creationId xmlns:a16="http://schemas.microsoft.com/office/drawing/2014/main" id="{FBF3926C-48D2-43A6-8BBD-DB5075E94F26}"/>
              </a:ext>
            </a:extLst>
          </p:cNvPr>
          <p:cNvPicPr>
            <a:picLocks noChangeAspect="1"/>
          </p:cNvPicPr>
          <p:nvPr/>
        </p:nvPicPr>
        <p:blipFill>
          <a:blip r:embed="rId2"/>
          <a:stretch>
            <a:fillRect/>
          </a:stretch>
        </p:blipFill>
        <p:spPr>
          <a:xfrm>
            <a:off x="2495550" y="731287"/>
            <a:ext cx="9696450" cy="4552950"/>
          </a:xfrm>
          <a:prstGeom prst="rect">
            <a:avLst/>
          </a:prstGeom>
        </p:spPr>
      </p:pic>
      <p:sp>
        <p:nvSpPr>
          <p:cNvPr id="2" name="Date Placeholder 1">
            <a:extLst>
              <a:ext uri="{FF2B5EF4-FFF2-40B4-BE49-F238E27FC236}">
                <a16:creationId xmlns:a16="http://schemas.microsoft.com/office/drawing/2014/main" id="{A7E94B7C-2256-8B67-1ADE-FBE5E41B5BC7}"/>
              </a:ext>
            </a:extLst>
          </p:cNvPr>
          <p:cNvSpPr>
            <a:spLocks noGrp="1"/>
          </p:cNvSpPr>
          <p:nvPr>
            <p:ph type="dt" sz="half" idx="10"/>
          </p:nvPr>
        </p:nvSpPr>
        <p:spPr/>
        <p:txBody>
          <a:bodyPr/>
          <a:lstStyle/>
          <a:p>
            <a:r>
              <a:rPr lang="en-US"/>
              <a:t>13/05/2025</a:t>
            </a:r>
            <a:endParaRPr lang="en-GB"/>
          </a:p>
        </p:txBody>
      </p:sp>
      <p:sp>
        <p:nvSpPr>
          <p:cNvPr id="3" name="Footer Placeholder 2">
            <a:extLst>
              <a:ext uri="{FF2B5EF4-FFF2-40B4-BE49-F238E27FC236}">
                <a16:creationId xmlns:a16="http://schemas.microsoft.com/office/drawing/2014/main" id="{AB2E3381-0959-01B6-3477-A9D093C7CB1B}"/>
              </a:ext>
            </a:extLst>
          </p:cNvPr>
          <p:cNvSpPr>
            <a:spLocks noGrp="1"/>
          </p:cNvSpPr>
          <p:nvPr>
            <p:ph type="ftr" sz="quarter" idx="11"/>
          </p:nvPr>
        </p:nvSpPr>
        <p:spPr/>
        <p:txBody>
          <a:bodyPr/>
          <a:lstStyle/>
          <a:p>
            <a:r>
              <a:rPr lang="en-GB"/>
              <a:t>DSOC #3 - 2025 - EDMS 3299882</a:t>
            </a:r>
          </a:p>
        </p:txBody>
      </p:sp>
    </p:spTree>
    <p:extLst>
      <p:ext uri="{BB962C8B-B14F-4D97-AF65-F5344CB8AC3E}">
        <p14:creationId xmlns:p14="http://schemas.microsoft.com/office/powerpoint/2010/main" val="20578338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35509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B912674A-1CFB-6975-BBE5-C122EA46DAD1}"/>
              </a:ext>
            </a:extLst>
          </p:cNvPr>
          <p:cNvGraphicFramePr>
            <a:graphicFrameLocks/>
          </p:cNvGraphicFramePr>
          <p:nvPr>
            <p:extLst>
              <p:ext uri="{D42A27DB-BD31-4B8C-83A1-F6EECF244321}">
                <p14:modId xmlns:p14="http://schemas.microsoft.com/office/powerpoint/2010/main" val="1358860472"/>
              </p:ext>
            </p:extLst>
          </p:nvPr>
        </p:nvGraphicFramePr>
        <p:xfrm>
          <a:off x="404694" y="3468598"/>
          <a:ext cx="11019667" cy="2890771"/>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345042" y="-4739"/>
            <a:ext cx="10885335" cy="1325563"/>
          </a:xfrm>
        </p:spPr>
        <p:txBody>
          <a:bodyPr>
            <a:normAutofit/>
          </a:bodyPr>
          <a:lstStyle/>
          <a:p>
            <a:r>
              <a:rPr lang="fr-CH" sz="3200" b="1" dirty="0"/>
              <a:t>Processus de gestion des déchets radioactifs</a:t>
            </a:r>
            <a:endParaRPr lang="en-GB" sz="3200" b="1" dirty="0"/>
          </a:p>
        </p:txBody>
      </p:sp>
      <p:sp>
        <p:nvSpPr>
          <p:cNvPr id="15" name="Footer Placeholder 3">
            <a:extLst>
              <a:ext uri="{FF2B5EF4-FFF2-40B4-BE49-F238E27FC236}">
                <a16:creationId xmlns:a16="http://schemas.microsoft.com/office/drawing/2014/main" id="{BE4B1B34-244C-AF4E-B145-48038058D24F}"/>
              </a:ext>
            </a:extLst>
          </p:cNvPr>
          <p:cNvSpPr>
            <a:spLocks noGrp="1"/>
          </p:cNvSpPr>
          <p:nvPr>
            <p:ph type="ftr" sz="quarter" idx="11"/>
          </p:nvPr>
        </p:nvSpPr>
        <p:spPr/>
        <p:txBody>
          <a:bodyPr/>
          <a:lstStyle/>
          <a:p>
            <a:r>
              <a:rPr lang="en-GB" dirty="0"/>
              <a:t>DSOC #3 - 2025 - EDMS 3299882</a:t>
            </a:r>
            <a:endParaRPr lang="en-US" dirty="0"/>
          </a:p>
        </p:txBody>
      </p:sp>
      <p:sp>
        <p:nvSpPr>
          <p:cNvPr id="34" name="Date Placeholder 33">
            <a:extLst>
              <a:ext uri="{FF2B5EF4-FFF2-40B4-BE49-F238E27FC236}">
                <a16:creationId xmlns:a16="http://schemas.microsoft.com/office/drawing/2014/main" id="{0234FEEC-ED07-4B35-AA5B-773A8DB6DB37}"/>
              </a:ext>
            </a:extLst>
          </p:cNvPr>
          <p:cNvSpPr>
            <a:spLocks noGrp="1"/>
          </p:cNvSpPr>
          <p:nvPr>
            <p:ph type="dt" sz="half" idx="10"/>
          </p:nvPr>
        </p:nvSpPr>
        <p:spPr>
          <a:xfrm>
            <a:off x="1137351" y="6262302"/>
            <a:ext cx="872071" cy="365125"/>
          </a:xfrm>
          <a:prstGeom prst="rect">
            <a:avLst/>
          </a:prstGeom>
        </p:spPr>
        <p:txBody>
          <a:bodyPr vert="horz" lIns="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13/05/2025</a:t>
            </a:r>
            <a:endParaRPr lang="en-GB" dirty="0"/>
          </a:p>
        </p:txBody>
      </p:sp>
      <p:sp>
        <p:nvSpPr>
          <p:cNvPr id="3" name="Slide Number Placeholder 2">
            <a:extLst>
              <a:ext uri="{FF2B5EF4-FFF2-40B4-BE49-F238E27FC236}">
                <a16:creationId xmlns:a16="http://schemas.microsoft.com/office/drawing/2014/main" id="{1F8B46D1-A5F1-4A73-97E8-A20EE74ACA12}"/>
              </a:ext>
            </a:extLst>
          </p:cNvPr>
          <p:cNvSpPr>
            <a:spLocks noGrp="1"/>
          </p:cNvSpPr>
          <p:nvPr>
            <p:ph type="sldNum" sz="quarter" idx="12"/>
          </p:nvPr>
        </p:nvSpPr>
        <p:spPr/>
        <p:txBody>
          <a:bodyPr/>
          <a:lstStyle/>
          <a:p>
            <a:fld id="{BCD55979-00CC-4874-A80E-0959E76EB92F}" type="slidenum">
              <a:rPr lang="en-GB" smtClean="0"/>
              <a:t>2</a:t>
            </a:fld>
            <a:endParaRPr lang="en-GB"/>
          </a:p>
        </p:txBody>
      </p:sp>
      <p:sp>
        <p:nvSpPr>
          <p:cNvPr id="20" name="Rectangle 19">
            <a:extLst>
              <a:ext uri="{FF2B5EF4-FFF2-40B4-BE49-F238E27FC236}">
                <a16:creationId xmlns:a16="http://schemas.microsoft.com/office/drawing/2014/main" id="{3D38A281-3872-4C07-87C9-0F2B55EE6BF5}"/>
              </a:ext>
            </a:extLst>
          </p:cNvPr>
          <p:cNvSpPr/>
          <p:nvPr/>
        </p:nvSpPr>
        <p:spPr>
          <a:xfrm>
            <a:off x="9474437" y="1073988"/>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ounded Rectangle 1">
            <a:extLst>
              <a:ext uri="{FF2B5EF4-FFF2-40B4-BE49-F238E27FC236}">
                <a16:creationId xmlns:a16="http://schemas.microsoft.com/office/drawing/2014/main" id="{B7C0C368-377C-430A-81AD-3EC416626CFB}"/>
              </a:ext>
            </a:extLst>
          </p:cNvPr>
          <p:cNvSpPr/>
          <p:nvPr/>
        </p:nvSpPr>
        <p:spPr>
          <a:xfrm>
            <a:off x="3754654" y="1695875"/>
            <a:ext cx="3328389" cy="1134484"/>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B677F8E9-8DC1-4418-977A-8A95F90109EB}"/>
              </a:ext>
            </a:extLst>
          </p:cNvPr>
          <p:cNvSpPr txBox="1"/>
          <p:nvPr/>
        </p:nvSpPr>
        <p:spPr>
          <a:xfrm>
            <a:off x="5079916" y="1693635"/>
            <a:ext cx="655949" cy="246221"/>
          </a:xfrm>
          <a:prstGeom prst="rect">
            <a:avLst/>
          </a:prstGeom>
          <a:noFill/>
        </p:spPr>
        <p:txBody>
          <a:bodyPr wrap="none" rtlCol="0">
            <a:spAutoFit/>
          </a:bodyPr>
          <a:lstStyle/>
          <a:p>
            <a:r>
              <a:rPr lang="en-GB" sz="1000" b="1" dirty="0">
                <a:solidFill>
                  <a:srgbClr val="00B050"/>
                </a:solidFill>
              </a:rPr>
              <a:t>RWTCS</a:t>
            </a:r>
          </a:p>
        </p:txBody>
      </p:sp>
      <p:sp>
        <p:nvSpPr>
          <p:cNvPr id="25" name="TextBox 24">
            <a:extLst>
              <a:ext uri="{FF2B5EF4-FFF2-40B4-BE49-F238E27FC236}">
                <a16:creationId xmlns:a16="http://schemas.microsoft.com/office/drawing/2014/main" id="{ABC81D0C-0B44-4D4C-9C39-A394533729C3}"/>
              </a:ext>
            </a:extLst>
          </p:cNvPr>
          <p:cNvSpPr txBox="1"/>
          <p:nvPr/>
        </p:nvSpPr>
        <p:spPr>
          <a:xfrm>
            <a:off x="3742370" y="2112311"/>
            <a:ext cx="1346844" cy="338554"/>
          </a:xfrm>
          <a:prstGeom prst="rect">
            <a:avLst/>
          </a:prstGeom>
          <a:noFill/>
        </p:spPr>
        <p:txBody>
          <a:bodyPr wrap="none" rtlCol="0">
            <a:spAutoFit/>
          </a:bodyPr>
          <a:lstStyle/>
          <a:p>
            <a:r>
              <a:rPr lang="en-GB" sz="1600" dirty="0"/>
              <a:t>Entreposage</a:t>
            </a:r>
          </a:p>
        </p:txBody>
      </p:sp>
      <p:sp>
        <p:nvSpPr>
          <p:cNvPr id="26" name="TextBox 25">
            <a:extLst>
              <a:ext uri="{FF2B5EF4-FFF2-40B4-BE49-F238E27FC236}">
                <a16:creationId xmlns:a16="http://schemas.microsoft.com/office/drawing/2014/main" id="{ACC84573-9E21-402B-B9FF-56915EF861AD}"/>
              </a:ext>
            </a:extLst>
          </p:cNvPr>
          <p:cNvSpPr txBox="1"/>
          <p:nvPr/>
        </p:nvSpPr>
        <p:spPr>
          <a:xfrm>
            <a:off x="5918989" y="2112311"/>
            <a:ext cx="1158074" cy="338554"/>
          </a:xfrm>
          <a:prstGeom prst="rect">
            <a:avLst/>
          </a:prstGeom>
          <a:noFill/>
        </p:spPr>
        <p:txBody>
          <a:bodyPr wrap="none" rtlCol="0">
            <a:spAutoFit/>
          </a:bodyPr>
          <a:lstStyle/>
          <a:p>
            <a:r>
              <a:rPr lang="en-GB" sz="1600" dirty="0"/>
              <a:t>Traitement</a:t>
            </a:r>
          </a:p>
        </p:txBody>
      </p:sp>
      <p:sp>
        <p:nvSpPr>
          <p:cNvPr id="33" name="TextBox 32">
            <a:extLst>
              <a:ext uri="{FF2B5EF4-FFF2-40B4-BE49-F238E27FC236}">
                <a16:creationId xmlns:a16="http://schemas.microsoft.com/office/drawing/2014/main" id="{AA4EC366-9DC3-462D-BFB9-A5241C55E719}"/>
              </a:ext>
            </a:extLst>
          </p:cNvPr>
          <p:cNvSpPr txBox="1"/>
          <p:nvPr/>
        </p:nvSpPr>
        <p:spPr>
          <a:xfrm>
            <a:off x="4049446" y="923216"/>
            <a:ext cx="1728743" cy="584775"/>
          </a:xfrm>
          <a:prstGeom prst="rect">
            <a:avLst/>
          </a:prstGeom>
          <a:noFill/>
        </p:spPr>
        <p:txBody>
          <a:bodyPr wrap="none" rtlCol="0">
            <a:spAutoFit/>
          </a:bodyPr>
          <a:lstStyle/>
          <a:p>
            <a:r>
              <a:rPr lang="en-GB" sz="1600" dirty="0"/>
              <a:t>Production</a:t>
            </a:r>
          </a:p>
          <a:p>
            <a:r>
              <a:rPr lang="en-GB" sz="1600" dirty="0"/>
              <a:t>Tri, (</a:t>
            </a:r>
            <a:r>
              <a:rPr lang="en-GB" sz="1600" dirty="0" err="1"/>
              <a:t>Démontage</a:t>
            </a:r>
            <a:r>
              <a:rPr lang="en-GB" sz="1600" dirty="0"/>
              <a:t>)</a:t>
            </a:r>
          </a:p>
        </p:txBody>
      </p:sp>
      <p:sp>
        <p:nvSpPr>
          <p:cNvPr id="35" name="TextBox 34">
            <a:extLst>
              <a:ext uri="{FF2B5EF4-FFF2-40B4-BE49-F238E27FC236}">
                <a16:creationId xmlns:a16="http://schemas.microsoft.com/office/drawing/2014/main" id="{48AF3AD2-7301-4B8E-95AA-3DC575DDE2EF}"/>
              </a:ext>
            </a:extLst>
          </p:cNvPr>
          <p:cNvSpPr txBox="1"/>
          <p:nvPr/>
        </p:nvSpPr>
        <p:spPr>
          <a:xfrm>
            <a:off x="4006372" y="3136927"/>
            <a:ext cx="1242648" cy="338554"/>
          </a:xfrm>
          <a:prstGeom prst="rect">
            <a:avLst/>
          </a:prstGeom>
          <a:noFill/>
        </p:spPr>
        <p:txBody>
          <a:bodyPr wrap="none" rtlCol="0">
            <a:spAutoFit/>
          </a:bodyPr>
          <a:lstStyle/>
          <a:p>
            <a:pPr algn="ctr"/>
            <a:r>
              <a:rPr lang="en-GB" sz="1600" dirty="0"/>
              <a:t>Elimination </a:t>
            </a:r>
          </a:p>
        </p:txBody>
      </p:sp>
      <p:sp>
        <p:nvSpPr>
          <p:cNvPr id="36" name="Left-Right Arrow 10">
            <a:extLst>
              <a:ext uri="{FF2B5EF4-FFF2-40B4-BE49-F238E27FC236}">
                <a16:creationId xmlns:a16="http://schemas.microsoft.com/office/drawing/2014/main" id="{1CEE7EF8-606D-46DF-AECC-2047E789657A}"/>
              </a:ext>
            </a:extLst>
          </p:cNvPr>
          <p:cNvSpPr/>
          <p:nvPr/>
        </p:nvSpPr>
        <p:spPr>
          <a:xfrm>
            <a:off x="5230257" y="2219175"/>
            <a:ext cx="512669" cy="152030"/>
          </a:xfrm>
          <a:prstGeom prst="lef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Left Arrow 24">
            <a:extLst>
              <a:ext uri="{FF2B5EF4-FFF2-40B4-BE49-F238E27FC236}">
                <a16:creationId xmlns:a16="http://schemas.microsoft.com/office/drawing/2014/main" id="{CC8AA66A-FFC6-46D5-AB12-0BA727BDC4DD}"/>
              </a:ext>
            </a:extLst>
          </p:cNvPr>
          <p:cNvSpPr/>
          <p:nvPr/>
        </p:nvSpPr>
        <p:spPr>
          <a:xfrm rot="16200000">
            <a:off x="4318021" y="2733039"/>
            <a:ext cx="493324" cy="197042"/>
          </a:xfrm>
          <a:prstGeom prst="lef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Left Arrow 28">
            <a:extLst>
              <a:ext uri="{FF2B5EF4-FFF2-40B4-BE49-F238E27FC236}">
                <a16:creationId xmlns:a16="http://schemas.microsoft.com/office/drawing/2014/main" id="{BE2FB278-58FB-4ADE-B35A-BF5C27E3ADAC}"/>
              </a:ext>
            </a:extLst>
          </p:cNvPr>
          <p:cNvSpPr/>
          <p:nvPr/>
        </p:nvSpPr>
        <p:spPr>
          <a:xfrm rot="16200000">
            <a:off x="4318021" y="1718760"/>
            <a:ext cx="493324" cy="197042"/>
          </a:xfrm>
          <a:prstGeom prst="lef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C9923E07-1813-4BEE-A929-928A011BC188}"/>
              </a:ext>
            </a:extLst>
          </p:cNvPr>
          <p:cNvSpPr/>
          <p:nvPr/>
        </p:nvSpPr>
        <p:spPr>
          <a:xfrm>
            <a:off x="391070" y="923216"/>
            <a:ext cx="11033292" cy="25231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a:extLst>
              <a:ext uri="{FF2B5EF4-FFF2-40B4-BE49-F238E27FC236}">
                <a16:creationId xmlns:a16="http://schemas.microsoft.com/office/drawing/2014/main" id="{A3EC6088-C8E2-49C7-BDD1-10B7CD816D37}"/>
              </a:ext>
            </a:extLst>
          </p:cNvPr>
          <p:cNvSpPr txBox="1"/>
          <p:nvPr/>
        </p:nvSpPr>
        <p:spPr>
          <a:xfrm>
            <a:off x="4075670" y="3460379"/>
            <a:ext cx="780983" cy="338554"/>
          </a:xfrm>
          <a:prstGeom prst="rect">
            <a:avLst/>
          </a:prstGeom>
          <a:noFill/>
        </p:spPr>
        <p:txBody>
          <a:bodyPr wrap="none" rtlCol="0">
            <a:spAutoFit/>
          </a:bodyPr>
          <a:lstStyle/>
          <a:p>
            <a:r>
              <a:rPr lang="en-GB" sz="800" b="1" dirty="0" err="1"/>
              <a:t>Cavités</a:t>
            </a:r>
            <a:r>
              <a:rPr lang="en-GB" sz="800" b="1" dirty="0"/>
              <a:t> LEP</a:t>
            </a:r>
          </a:p>
          <a:p>
            <a:r>
              <a:rPr lang="en-GB" sz="800" b="1" dirty="0"/>
              <a:t>2000 m</a:t>
            </a:r>
            <a:r>
              <a:rPr lang="en-GB" sz="800" b="1" baseline="30000" dirty="0"/>
              <a:t>3</a:t>
            </a:r>
          </a:p>
        </p:txBody>
      </p:sp>
      <p:cxnSp>
        <p:nvCxnSpPr>
          <p:cNvPr id="44" name="Straight Arrow Connector 43">
            <a:extLst>
              <a:ext uri="{FF2B5EF4-FFF2-40B4-BE49-F238E27FC236}">
                <a16:creationId xmlns:a16="http://schemas.microsoft.com/office/drawing/2014/main" id="{29A80ACF-D1B2-4F99-9AF0-BF8FC8CA52DB}"/>
              </a:ext>
            </a:extLst>
          </p:cNvPr>
          <p:cNvCxnSpPr>
            <a:cxnSpLocks/>
            <a:stCxn id="43" idx="2"/>
          </p:cNvCxnSpPr>
          <p:nvPr/>
        </p:nvCxnSpPr>
        <p:spPr>
          <a:xfrm>
            <a:off x="4466162" y="3798933"/>
            <a:ext cx="197042" cy="256757"/>
          </a:xfrm>
          <a:prstGeom prst="straightConnector1">
            <a:avLst/>
          </a:prstGeom>
          <a:ln w="190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73B7F46-6105-4BDA-8357-2C094A4C3BDB}"/>
              </a:ext>
            </a:extLst>
          </p:cNvPr>
          <p:cNvCxnSpPr>
            <a:cxnSpLocks/>
          </p:cNvCxnSpPr>
          <p:nvPr/>
        </p:nvCxnSpPr>
        <p:spPr>
          <a:xfrm>
            <a:off x="3903606" y="1636595"/>
            <a:ext cx="301241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02FC350C-B9D7-468F-A757-8B5C7B2A4950}"/>
              </a:ext>
            </a:extLst>
          </p:cNvPr>
          <p:cNvSpPr txBox="1"/>
          <p:nvPr/>
        </p:nvSpPr>
        <p:spPr>
          <a:xfrm>
            <a:off x="5317959" y="1431796"/>
            <a:ext cx="1759104" cy="246221"/>
          </a:xfrm>
          <a:prstGeom prst="rect">
            <a:avLst/>
          </a:prstGeom>
          <a:noFill/>
        </p:spPr>
        <p:txBody>
          <a:bodyPr wrap="square" rtlCol="0">
            <a:spAutoFit/>
          </a:bodyPr>
          <a:lstStyle/>
          <a:p>
            <a:r>
              <a:rPr lang="en-GB" sz="1000" b="1" dirty="0">
                <a:solidFill>
                  <a:srgbClr val="FF0000"/>
                </a:solidFill>
              </a:rPr>
              <a:t>CADRA EDMS : 1364231</a:t>
            </a:r>
          </a:p>
        </p:txBody>
      </p:sp>
      <p:sp>
        <p:nvSpPr>
          <p:cNvPr id="46" name="Right Brace 45">
            <a:extLst>
              <a:ext uri="{FF2B5EF4-FFF2-40B4-BE49-F238E27FC236}">
                <a16:creationId xmlns:a16="http://schemas.microsoft.com/office/drawing/2014/main" id="{9197ECDC-18D2-45C8-B754-F3F07A73176E}"/>
              </a:ext>
            </a:extLst>
          </p:cNvPr>
          <p:cNvSpPr/>
          <p:nvPr/>
        </p:nvSpPr>
        <p:spPr>
          <a:xfrm rot="16200000">
            <a:off x="9845873" y="3307758"/>
            <a:ext cx="246220" cy="252279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47" name="TextBox 46">
            <a:extLst>
              <a:ext uri="{FF2B5EF4-FFF2-40B4-BE49-F238E27FC236}">
                <a16:creationId xmlns:a16="http://schemas.microsoft.com/office/drawing/2014/main" id="{0B0B2204-7792-4E33-8AF0-BD45E1A42F18}"/>
              </a:ext>
            </a:extLst>
          </p:cNvPr>
          <p:cNvSpPr txBox="1"/>
          <p:nvPr/>
        </p:nvSpPr>
        <p:spPr>
          <a:xfrm>
            <a:off x="9497539" y="4194583"/>
            <a:ext cx="942887" cy="246221"/>
          </a:xfrm>
          <a:prstGeom prst="rect">
            <a:avLst/>
          </a:prstGeom>
          <a:noFill/>
        </p:spPr>
        <p:txBody>
          <a:bodyPr wrap="none" rtlCol="0">
            <a:spAutoFit/>
          </a:bodyPr>
          <a:lstStyle/>
          <a:p>
            <a:r>
              <a:rPr lang="fr-FR" sz="1000" b="1" dirty="0"/>
              <a:t>Prévisionnel</a:t>
            </a:r>
            <a:endParaRPr lang="en-GB" b="1" dirty="0"/>
          </a:p>
        </p:txBody>
      </p:sp>
      <p:pic>
        <p:nvPicPr>
          <p:cNvPr id="48" name="Content Placeholder 15" descr="A picture containing indoor, wall, ceiling, scene&#10;&#10;Description automatically generated">
            <a:extLst>
              <a:ext uri="{FF2B5EF4-FFF2-40B4-BE49-F238E27FC236}">
                <a16:creationId xmlns:a16="http://schemas.microsoft.com/office/drawing/2014/main" id="{B4AD5275-CC82-4118-ACA6-4B9F8F054F0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34" t="8010" r="13261" b="3820"/>
          <a:stretch/>
        </p:blipFill>
        <p:spPr>
          <a:xfrm>
            <a:off x="556064" y="1056432"/>
            <a:ext cx="3033596" cy="2278951"/>
          </a:xfrm>
          <a:prstGeom prst="rect">
            <a:avLst/>
          </a:prstGeom>
        </p:spPr>
      </p:pic>
      <p:pic>
        <p:nvPicPr>
          <p:cNvPr id="49" name="Espace réservé du contenu 3">
            <a:extLst>
              <a:ext uri="{FF2B5EF4-FFF2-40B4-BE49-F238E27FC236}">
                <a16:creationId xmlns:a16="http://schemas.microsoft.com/office/drawing/2014/main" id="{3270FEB9-EA2F-4320-A853-07914310ED1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94600" y="1058434"/>
            <a:ext cx="4004740" cy="2274262"/>
          </a:xfrm>
          <a:prstGeom prst="rect">
            <a:avLst/>
          </a:prstGeom>
        </p:spPr>
      </p:pic>
    </p:spTree>
    <p:extLst>
      <p:ext uri="{BB962C8B-B14F-4D97-AF65-F5344CB8AC3E}">
        <p14:creationId xmlns:p14="http://schemas.microsoft.com/office/powerpoint/2010/main" val="498102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1401226-F63E-2CBD-6D6C-0F9690BBB16A}"/>
              </a:ext>
            </a:extLst>
          </p:cNvPr>
          <p:cNvGrpSpPr/>
          <p:nvPr/>
        </p:nvGrpSpPr>
        <p:grpSpPr>
          <a:xfrm>
            <a:off x="10386060" y="1169097"/>
            <a:ext cx="1681335" cy="1580400"/>
            <a:chOff x="7664126" y="1169097"/>
            <a:chExt cx="1681335" cy="1580400"/>
          </a:xfrm>
        </p:grpSpPr>
        <p:pic>
          <p:nvPicPr>
            <p:cNvPr id="14" name="Picture 13" descr="A picture containing bicycle, building&#10;&#10;Description automatically generated">
              <a:extLst>
                <a:ext uri="{FF2B5EF4-FFF2-40B4-BE49-F238E27FC236}">
                  <a16:creationId xmlns:a16="http://schemas.microsoft.com/office/drawing/2014/main" id="{084A6469-DDCA-2B14-13C1-1DC9586C8487}"/>
                </a:ext>
              </a:extLst>
            </p:cNvPr>
            <p:cNvPicPr>
              <a:picLocks noChangeAspect="1"/>
            </p:cNvPicPr>
            <p:nvPr/>
          </p:nvPicPr>
          <p:blipFill rotWithShape="1">
            <a:blip r:embed="rId3"/>
            <a:srcRect l="19776" r="20381"/>
            <a:stretch/>
          </p:blipFill>
          <p:spPr>
            <a:xfrm>
              <a:off x="7664126" y="1169097"/>
              <a:ext cx="1681335" cy="1580400"/>
            </a:xfrm>
            <a:prstGeom prst="rect">
              <a:avLst/>
            </a:prstGeom>
          </p:spPr>
        </p:pic>
        <p:sp>
          <p:nvSpPr>
            <p:cNvPr id="15" name="TextBox 14">
              <a:extLst>
                <a:ext uri="{FF2B5EF4-FFF2-40B4-BE49-F238E27FC236}">
                  <a16:creationId xmlns:a16="http://schemas.microsoft.com/office/drawing/2014/main" id="{158F46C3-F802-D1D3-7733-6D522960145A}"/>
                </a:ext>
              </a:extLst>
            </p:cNvPr>
            <p:cNvSpPr txBox="1"/>
            <p:nvPr/>
          </p:nvSpPr>
          <p:spPr>
            <a:xfrm>
              <a:off x="7914880" y="1212694"/>
              <a:ext cx="1384686" cy="215444"/>
            </a:xfrm>
            <a:prstGeom prst="rect">
              <a:avLst/>
            </a:prstGeom>
            <a:solidFill>
              <a:schemeClr val="bg1"/>
            </a:solid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b="1" dirty="0">
                  <a:solidFill>
                    <a:schemeClr val="accent6"/>
                  </a:solidFill>
                  <a:cs typeface="Segoe UI Light" panose="020B0502040204020203" pitchFamily="34" charset="0"/>
                </a:rPr>
                <a:t>ANDRA CIRES (France)</a:t>
              </a:r>
            </a:p>
          </p:txBody>
        </p:sp>
      </p:grpSp>
      <p:grpSp>
        <p:nvGrpSpPr>
          <p:cNvPr id="16" name="Group 15">
            <a:extLst>
              <a:ext uri="{FF2B5EF4-FFF2-40B4-BE49-F238E27FC236}">
                <a16:creationId xmlns:a16="http://schemas.microsoft.com/office/drawing/2014/main" id="{43DCF5CA-8C1C-8CC5-3388-ADFAD2FB0299}"/>
              </a:ext>
            </a:extLst>
          </p:cNvPr>
          <p:cNvGrpSpPr/>
          <p:nvPr/>
        </p:nvGrpSpPr>
        <p:grpSpPr>
          <a:xfrm>
            <a:off x="9401626" y="2825071"/>
            <a:ext cx="2665769" cy="1499495"/>
            <a:chOff x="7584361" y="1075602"/>
            <a:chExt cx="3840000" cy="2160000"/>
          </a:xfrm>
        </p:grpSpPr>
        <p:pic>
          <p:nvPicPr>
            <p:cNvPr id="17" name="Picture 16">
              <a:extLst>
                <a:ext uri="{FF2B5EF4-FFF2-40B4-BE49-F238E27FC236}">
                  <a16:creationId xmlns:a16="http://schemas.microsoft.com/office/drawing/2014/main" id="{CE795415-2758-E627-4AC7-28C1D010B01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84361" y="1075602"/>
              <a:ext cx="3840000" cy="2160000"/>
            </a:xfrm>
            <a:prstGeom prst="rect">
              <a:avLst/>
            </a:prstGeom>
          </p:spPr>
        </p:pic>
        <p:sp>
          <p:nvSpPr>
            <p:cNvPr id="18" name="TextBox 17">
              <a:extLst>
                <a:ext uri="{FF2B5EF4-FFF2-40B4-BE49-F238E27FC236}">
                  <a16:creationId xmlns:a16="http://schemas.microsoft.com/office/drawing/2014/main" id="{7B0B7016-3B49-A84B-67A0-B16CA74CBC05}"/>
                </a:ext>
              </a:extLst>
            </p:cNvPr>
            <p:cNvSpPr txBox="1"/>
            <p:nvPr/>
          </p:nvSpPr>
          <p:spPr>
            <a:xfrm>
              <a:off x="9604582" y="1133262"/>
              <a:ext cx="1747412" cy="309089"/>
            </a:xfrm>
            <a:prstGeom prst="rect">
              <a:avLst/>
            </a:prstGeom>
            <a:solidFill>
              <a:schemeClr val="bg1"/>
            </a:solidFill>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spcBef>
                  <a:spcPct val="50000"/>
                </a:spcBef>
              </a:pPr>
              <a:r>
                <a:rPr lang="en-GB" sz="800" b="1" dirty="0">
                  <a:solidFill>
                    <a:schemeClr val="accent6">
                      <a:lumMod val="50000"/>
                    </a:schemeClr>
                  </a:solidFill>
                </a:rPr>
                <a:t>ANDRA CSA (Aube)</a:t>
              </a:r>
            </a:p>
          </p:txBody>
        </p:sp>
      </p:grpSp>
      <p:grpSp>
        <p:nvGrpSpPr>
          <p:cNvPr id="20" name="Group 19">
            <a:extLst>
              <a:ext uri="{FF2B5EF4-FFF2-40B4-BE49-F238E27FC236}">
                <a16:creationId xmlns:a16="http://schemas.microsoft.com/office/drawing/2014/main" id="{04F1B8B3-F6DC-C121-3B55-B46BBF628079}"/>
              </a:ext>
            </a:extLst>
          </p:cNvPr>
          <p:cNvGrpSpPr/>
          <p:nvPr/>
        </p:nvGrpSpPr>
        <p:grpSpPr>
          <a:xfrm>
            <a:off x="9963835" y="4397075"/>
            <a:ext cx="2103560" cy="1575875"/>
            <a:chOff x="10051619" y="3381250"/>
            <a:chExt cx="2103560" cy="1575875"/>
          </a:xfrm>
        </p:grpSpPr>
        <p:pic>
          <p:nvPicPr>
            <p:cNvPr id="22" name="Picture 2">
              <a:extLst>
                <a:ext uri="{FF2B5EF4-FFF2-40B4-BE49-F238E27FC236}">
                  <a16:creationId xmlns:a16="http://schemas.microsoft.com/office/drawing/2014/main" id="{023ACEB6-3829-2D76-EF48-9F61DBD85DEB}"/>
                </a:ext>
              </a:extLst>
            </p:cNvPr>
            <p:cNvPicPr>
              <a:picLocks noChangeAspect="1" noChangeArrowheads="1"/>
            </p:cNvPicPr>
            <p:nvPr/>
          </p:nvPicPr>
          <p:blipFill>
            <a:blip r:embed="rId5"/>
            <a:srcRect/>
            <a:stretch>
              <a:fillRect/>
            </a:stretch>
          </p:blipFill>
          <p:spPr bwMode="auto">
            <a:xfrm>
              <a:off x="10051619" y="3381250"/>
              <a:ext cx="2103560" cy="1575875"/>
            </a:xfrm>
            <a:prstGeom prst="rect">
              <a:avLst/>
            </a:prstGeom>
            <a:noFill/>
            <a:ln w="9525">
              <a:noFill/>
              <a:miter lim="800000"/>
              <a:headEnd/>
              <a:tailEnd/>
            </a:ln>
          </p:spPr>
        </p:pic>
        <p:pic>
          <p:nvPicPr>
            <p:cNvPr id="23" name="Picture 22" descr="A picture containing text&#10;&#10;Description automatically generated">
              <a:extLst>
                <a:ext uri="{FF2B5EF4-FFF2-40B4-BE49-F238E27FC236}">
                  <a16:creationId xmlns:a16="http://schemas.microsoft.com/office/drawing/2014/main" id="{6C3A2034-F8DA-7D10-F893-1B6C9B88E36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008643" y="3433104"/>
              <a:ext cx="1080000" cy="386100"/>
            </a:xfrm>
            <a:prstGeom prst="rect">
              <a:avLst/>
            </a:prstGeom>
          </p:spPr>
        </p:pic>
      </p:grpSp>
      <p:sp>
        <p:nvSpPr>
          <p:cNvPr id="7" name="Title 1">
            <a:extLst>
              <a:ext uri="{FF2B5EF4-FFF2-40B4-BE49-F238E27FC236}">
                <a16:creationId xmlns:a16="http://schemas.microsoft.com/office/drawing/2014/main" id="{90FA96E8-EDA5-C64B-86C5-24AC36987AE1}"/>
              </a:ext>
            </a:extLst>
          </p:cNvPr>
          <p:cNvSpPr>
            <a:spLocks noGrp="1"/>
          </p:cNvSpPr>
          <p:nvPr>
            <p:ph type="title"/>
          </p:nvPr>
        </p:nvSpPr>
        <p:spPr>
          <a:xfrm>
            <a:off x="364231" y="0"/>
            <a:ext cx="10515600" cy="1325563"/>
          </a:xfrm>
        </p:spPr>
        <p:txBody>
          <a:bodyPr>
            <a:normAutofit/>
          </a:bodyPr>
          <a:lstStyle/>
          <a:p>
            <a:r>
              <a:rPr lang="fr-FR" sz="3200" b="1" dirty="0"/>
              <a:t>Elimination des déchets radioactifs</a:t>
            </a:r>
          </a:p>
        </p:txBody>
      </p:sp>
      <p:sp>
        <p:nvSpPr>
          <p:cNvPr id="12" name="Content Placeholder 2"/>
          <p:cNvSpPr>
            <a:spLocks noGrp="1"/>
          </p:cNvSpPr>
          <p:nvPr>
            <p:ph idx="1"/>
          </p:nvPr>
        </p:nvSpPr>
        <p:spPr>
          <a:xfrm>
            <a:off x="286045" y="5231144"/>
            <a:ext cx="9514840" cy="791002"/>
          </a:xfrm>
        </p:spPr>
        <p:txBody>
          <a:bodyPr>
            <a:noAutofit/>
          </a:bodyPr>
          <a:lstStyle/>
          <a:p>
            <a:pPr marL="0" indent="0">
              <a:buNone/>
            </a:pPr>
            <a:r>
              <a:rPr lang="fr-FR" sz="1400" dirty="0"/>
              <a:t>(1)	En Suisse, l’Institut Paul Scherrer est en charge de la collecte, de l’entreposage et du </a:t>
            </a:r>
            <a:r>
              <a:rPr lang="fr-FR" sz="1400" dirty="0" err="1"/>
              <a:t>conditionement</a:t>
            </a:r>
            <a:r>
              <a:rPr lang="fr-FR" sz="1400" dirty="0"/>
              <a:t> des 	déchets radioactifs produits dans le secteur de la recherche, de l’industries et du médical, en attendant le 	stockage définitif dans un future centre de stockage en profondeur.</a:t>
            </a:r>
          </a:p>
        </p:txBody>
      </p:sp>
      <p:sp>
        <p:nvSpPr>
          <p:cNvPr id="13" name="Footer Placeholder 3">
            <a:extLst>
              <a:ext uri="{FF2B5EF4-FFF2-40B4-BE49-F238E27FC236}">
                <a16:creationId xmlns:a16="http://schemas.microsoft.com/office/drawing/2014/main" id="{6FF89FFD-8AB2-3146-91FC-9E8A9E4FB864}"/>
              </a:ext>
            </a:extLst>
          </p:cNvPr>
          <p:cNvSpPr>
            <a:spLocks noGrp="1"/>
          </p:cNvSpPr>
          <p:nvPr>
            <p:ph type="ftr" sz="quarter" idx="11"/>
          </p:nvPr>
        </p:nvSpPr>
        <p:spPr>
          <a:xfrm>
            <a:off x="2167468" y="6262302"/>
            <a:ext cx="4572000" cy="365125"/>
          </a:xfrm>
        </p:spPr>
        <p:txBody>
          <a:bodyPr/>
          <a:lstStyle/>
          <a:p>
            <a:r>
              <a:rPr lang="en-GB"/>
              <a:t>DSOC #3 - 2025 - EDMS 3299882</a:t>
            </a:r>
            <a:endParaRPr lang="fr-FR" dirty="0"/>
          </a:p>
        </p:txBody>
      </p:sp>
      <p:sp>
        <p:nvSpPr>
          <p:cNvPr id="10" name="Rectangle 2"/>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fr-FR" dirty="0"/>
          </a:p>
        </p:txBody>
      </p:sp>
      <p:graphicFrame>
        <p:nvGraphicFramePr>
          <p:cNvPr id="9" name="Table 8"/>
          <p:cNvGraphicFramePr>
            <a:graphicFrameLocks noGrp="1"/>
          </p:cNvGraphicFramePr>
          <p:nvPr>
            <p:extLst>
              <p:ext uri="{D42A27DB-BD31-4B8C-83A1-F6EECF244321}">
                <p14:modId xmlns:p14="http://schemas.microsoft.com/office/powerpoint/2010/main" val="3028251360"/>
              </p:ext>
            </p:extLst>
          </p:nvPr>
        </p:nvGraphicFramePr>
        <p:xfrm>
          <a:off x="286045" y="1145803"/>
          <a:ext cx="7850037" cy="4015071"/>
        </p:xfrm>
        <a:graphic>
          <a:graphicData uri="http://schemas.openxmlformats.org/drawingml/2006/table">
            <a:tbl>
              <a:tblPr firstRow="1" bandRow="1">
                <a:tableStyleId>{073A0DAA-6AF3-43AB-8588-CEC1D06C72B9}</a:tableStyleId>
              </a:tblPr>
              <a:tblGrid>
                <a:gridCol w="2540282">
                  <a:extLst>
                    <a:ext uri="{9D8B030D-6E8A-4147-A177-3AD203B41FA5}">
                      <a16:colId xmlns:a16="http://schemas.microsoft.com/office/drawing/2014/main" val="20000"/>
                    </a:ext>
                  </a:extLst>
                </a:gridCol>
                <a:gridCol w="5309755">
                  <a:extLst>
                    <a:ext uri="{9D8B030D-6E8A-4147-A177-3AD203B41FA5}">
                      <a16:colId xmlns:a16="http://schemas.microsoft.com/office/drawing/2014/main" val="20001"/>
                    </a:ext>
                  </a:extLst>
                </a:gridCol>
              </a:tblGrid>
              <a:tr h="544526">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cap="none" baseline="0" dirty="0"/>
                        <a:t>Classification CERN des </a:t>
                      </a:r>
                      <a:r>
                        <a:rPr lang="en-US" sz="2000" cap="none" baseline="0" dirty="0" err="1"/>
                        <a:t>déchets</a:t>
                      </a:r>
                      <a:r>
                        <a:rPr lang="en-US" sz="2000" cap="none" baseline="0" dirty="0"/>
                        <a:t> </a:t>
                      </a:r>
                      <a:r>
                        <a:rPr lang="en-US" sz="2000" cap="none" baseline="0" dirty="0" err="1"/>
                        <a:t>radioactifs</a:t>
                      </a:r>
                      <a:endParaRPr lang="en-US" sz="2000" cap="none" baseline="0" dirty="0"/>
                    </a:p>
                  </a:txBody>
                  <a:tcPr anchor="ctr"/>
                </a:tc>
                <a:tc hMerge="1">
                  <a:txBody>
                    <a:bodyPr/>
                    <a:lstStyle/>
                    <a:p>
                      <a:endParaRPr lang="en-US" dirty="0"/>
                    </a:p>
                  </a:txBody>
                  <a:tcPr/>
                </a:tc>
                <a:extLst>
                  <a:ext uri="{0D108BD9-81ED-4DB2-BD59-A6C34878D82A}">
                    <a16:rowId xmlns:a16="http://schemas.microsoft.com/office/drawing/2014/main" val="10000"/>
                  </a:ext>
                </a:extLst>
              </a:tr>
              <a:tr h="2832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baseline="0" dirty="0" err="1"/>
                        <a:t>Candidats</a:t>
                      </a:r>
                      <a:r>
                        <a:rPr lang="en-US" sz="1400" b="0" baseline="0" dirty="0"/>
                        <a:t> à la Liberation </a:t>
                      </a:r>
                      <a:r>
                        <a:rPr lang="en-US" sz="1400" b="0" baseline="0" dirty="0" err="1"/>
                        <a:t>inconditionnelle</a:t>
                      </a:r>
                      <a:r>
                        <a:rPr lang="en-US" sz="1400" b="1"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8000"/>
                          </a:solidFill>
                          <a:latin typeface="+mn-lt"/>
                          <a:ea typeface="+mn-ea"/>
                          <a:cs typeface="+mn-cs"/>
                        </a:rPr>
                        <a:t>CL</a:t>
                      </a:r>
                      <a:endParaRPr lang="en-US" sz="1400" b="1" dirty="0"/>
                    </a:p>
                  </a:txBody>
                  <a:tcPr anchor="ctr"/>
                </a:tc>
                <a:tc>
                  <a:txBody>
                    <a:bodyPr/>
                    <a:lstStyle/>
                    <a:p>
                      <a:pPr algn="l"/>
                      <a:r>
                        <a:rPr lang="en-US" sz="1400" dirty="0" err="1"/>
                        <a:t>Libération</a:t>
                      </a:r>
                      <a:r>
                        <a:rPr lang="en-US" sz="1400" dirty="0"/>
                        <a:t> </a:t>
                      </a:r>
                      <a:r>
                        <a:rPr lang="en-US" sz="1400" dirty="0" err="1"/>
                        <a:t>inconditionnelle</a:t>
                      </a:r>
                      <a:r>
                        <a:rPr lang="en-US" sz="1400" dirty="0"/>
                        <a:t> </a:t>
                      </a:r>
                      <a:r>
                        <a:rPr lang="en-US" sz="1400" dirty="0" err="1"/>
                        <a:t>comme</a:t>
                      </a:r>
                      <a:r>
                        <a:rPr lang="en-US" sz="1400" dirty="0"/>
                        <a:t> </a:t>
                      </a:r>
                      <a:r>
                        <a:rPr lang="en-US" sz="1400" dirty="0" err="1"/>
                        <a:t>déchets</a:t>
                      </a:r>
                      <a:r>
                        <a:rPr lang="en-US" sz="1400" dirty="0"/>
                        <a:t> conventionnels </a:t>
                      </a:r>
                      <a:r>
                        <a:rPr lang="en-US" sz="1400" dirty="0" err="1"/>
                        <a:t>en</a:t>
                      </a:r>
                      <a:r>
                        <a:rPr lang="en-US" sz="1400" dirty="0"/>
                        <a:t> </a:t>
                      </a:r>
                      <a:r>
                        <a:rPr lang="en-US" sz="1400" b="1" dirty="0"/>
                        <a:t>Suisse</a:t>
                      </a:r>
                      <a:endParaRPr lang="en-US" sz="1400" dirty="0"/>
                    </a:p>
                  </a:txBody>
                  <a:tcPr anchor="ctr"/>
                </a:tc>
                <a:extLst>
                  <a:ext uri="{0D108BD9-81ED-4DB2-BD59-A6C34878D82A}">
                    <a16:rowId xmlns:a16="http://schemas.microsoft.com/office/drawing/2014/main" val="10001"/>
                  </a:ext>
                </a:extLst>
              </a:tr>
              <a:tr h="34246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baseline="0" dirty="0"/>
                        <a:t>Très </a:t>
                      </a:r>
                      <a:r>
                        <a:rPr lang="en-US" sz="1400" b="0" baseline="0" dirty="0" err="1"/>
                        <a:t>Faibles</a:t>
                      </a:r>
                      <a:r>
                        <a:rPr lang="en-US" sz="1400" b="0" baseline="0" dirty="0"/>
                        <a:t> </a:t>
                      </a:r>
                      <a:r>
                        <a:rPr lang="en-US" sz="1400" b="0" baseline="0" dirty="0" err="1"/>
                        <a:t>Activités</a:t>
                      </a:r>
                      <a:endParaRPr kumimoji="0" lang="en-US" sz="1400" b="0"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8000"/>
                          </a:solidFill>
                          <a:latin typeface="+mn-lt"/>
                          <a:ea typeface="+mn-ea"/>
                          <a:cs typeface="+mn-cs"/>
                        </a:rPr>
                        <a:t>TFA</a:t>
                      </a:r>
                      <a:endParaRPr lang="en-US" sz="1400" b="1"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Elimination pour stockage </a:t>
                      </a:r>
                      <a:r>
                        <a:rPr lang="en-US" sz="1400" b="0" dirty="0" err="1">
                          <a:solidFill>
                            <a:schemeClr val="tx1"/>
                          </a:solidFill>
                        </a:rPr>
                        <a:t>en</a:t>
                      </a:r>
                      <a:r>
                        <a:rPr lang="en-US" sz="1400" b="0" dirty="0">
                          <a:solidFill>
                            <a:schemeClr val="tx1"/>
                          </a:solidFill>
                        </a:rPr>
                        <a:t> surface </a:t>
                      </a:r>
                      <a:r>
                        <a:rPr lang="fr-CH" sz="1400" dirty="0"/>
                        <a:t>en </a:t>
                      </a:r>
                      <a:r>
                        <a:rPr lang="fr-CH" sz="1400" b="1" dirty="0"/>
                        <a:t>France </a:t>
                      </a:r>
                      <a:r>
                        <a:rPr lang="en-US" sz="1400" dirty="0" err="1"/>
                        <a:t>tel</a:t>
                      </a:r>
                      <a:r>
                        <a:rPr lang="en-US" sz="1400" dirty="0"/>
                        <a:t> que </a:t>
                      </a:r>
                      <a:r>
                        <a:rPr lang="en-US" sz="1400" dirty="0" err="1"/>
                        <a:t>défini</a:t>
                      </a:r>
                      <a:r>
                        <a:rPr lang="en-US" sz="1400" dirty="0"/>
                        <a:t> dans les </a:t>
                      </a:r>
                      <a:r>
                        <a:rPr lang="en-US" sz="1400" dirty="0" err="1"/>
                        <a:t>critères</a:t>
                      </a:r>
                      <a:r>
                        <a:rPr lang="en-US" sz="1400" dirty="0"/>
                        <a:t> </a:t>
                      </a:r>
                      <a:r>
                        <a:rPr lang="en-US" sz="1400" dirty="0" err="1"/>
                        <a:t>d’acceptation</a:t>
                      </a:r>
                      <a:r>
                        <a:rPr lang="en-US" sz="1400" dirty="0"/>
                        <a:t> du </a:t>
                      </a:r>
                      <a:r>
                        <a:rPr lang="fr-FR" sz="1400" dirty="0"/>
                        <a:t>Centre industriel de regroupement, d'entreposage et de stockage </a:t>
                      </a:r>
                      <a:r>
                        <a:rPr lang="en-US" sz="1400" dirty="0"/>
                        <a:t>(CIRES) de </a:t>
                      </a:r>
                      <a:r>
                        <a:rPr lang="en-US" sz="1400" dirty="0" err="1"/>
                        <a:t>l’ANDRA</a:t>
                      </a:r>
                      <a:r>
                        <a:rPr lang="en-US" sz="1400" dirty="0"/>
                        <a:t> </a:t>
                      </a:r>
                    </a:p>
                  </a:txBody>
                  <a:tcPr anchor="ctr"/>
                </a:tc>
                <a:extLst>
                  <a:ext uri="{0D108BD9-81ED-4DB2-BD59-A6C34878D82A}">
                    <a16:rowId xmlns:a16="http://schemas.microsoft.com/office/drawing/2014/main" val="10002"/>
                  </a:ext>
                </a:extLst>
              </a:tr>
              <a:tr h="8492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baseline="0" dirty="0" err="1"/>
                        <a:t>Faibles</a:t>
                      </a:r>
                      <a:r>
                        <a:rPr lang="en-US" sz="1400" b="0" baseline="0" dirty="0"/>
                        <a:t> et </a:t>
                      </a:r>
                      <a:r>
                        <a:rPr lang="en-US" sz="1400" b="0" baseline="0" dirty="0" err="1"/>
                        <a:t>Moyennes</a:t>
                      </a:r>
                      <a:r>
                        <a:rPr lang="en-US" sz="1400" b="0" baseline="0" dirty="0"/>
                        <a:t> </a:t>
                      </a:r>
                      <a:r>
                        <a:rPr lang="en-US" sz="1400" b="0" baseline="0" dirty="0" err="1"/>
                        <a:t>Activités</a:t>
                      </a:r>
                      <a:r>
                        <a:rPr lang="en-US" sz="1400" b="0" baseline="0" dirty="0"/>
                        <a:t> à Vies </a:t>
                      </a:r>
                      <a:r>
                        <a:rPr lang="en-US" sz="1400" b="0" baseline="0" dirty="0" err="1"/>
                        <a:t>Courtes</a:t>
                      </a:r>
                      <a:endParaRPr lang="en-US" sz="1400" b="0" baseline="0" dirty="0"/>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8000"/>
                          </a:solidFill>
                          <a:latin typeface="+mn-lt"/>
                          <a:ea typeface="+mn-ea"/>
                          <a:cs typeface="+mn-cs"/>
                        </a:rPr>
                        <a:t>FMA-VC</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1400" b="0" kern="1200" dirty="0">
                        <a:solidFill>
                          <a:schemeClr val="dk1"/>
                        </a:solidFill>
                        <a:latin typeface="+mn-lt"/>
                        <a:ea typeface="+mn-ea"/>
                        <a:cs typeface="+mn-cs"/>
                      </a:endParaRPr>
                    </a:p>
                  </a:txBody>
                  <a:tcPr anchor="ctr"/>
                </a:tc>
                <a:tc>
                  <a:txBody>
                    <a:bodyPr/>
                    <a:lstStyle/>
                    <a:p>
                      <a:pPr algn="l"/>
                      <a:r>
                        <a:rPr lang="en-US" sz="1400" b="0" dirty="0">
                          <a:solidFill>
                            <a:schemeClr val="tx1"/>
                          </a:solidFill>
                        </a:rPr>
                        <a:t>Elimination pour stockage </a:t>
                      </a:r>
                      <a:r>
                        <a:rPr lang="en-US" sz="1400" b="0" dirty="0" err="1">
                          <a:solidFill>
                            <a:schemeClr val="tx1"/>
                          </a:solidFill>
                        </a:rPr>
                        <a:t>en</a:t>
                      </a:r>
                      <a:r>
                        <a:rPr lang="en-US" sz="1400" b="0" dirty="0">
                          <a:solidFill>
                            <a:schemeClr val="tx1"/>
                          </a:solidFill>
                        </a:rPr>
                        <a:t> surface </a:t>
                      </a:r>
                      <a:r>
                        <a:rPr lang="fr-CH" sz="1400" dirty="0"/>
                        <a:t>en </a:t>
                      </a:r>
                      <a:r>
                        <a:rPr lang="fr-CH" sz="1400" b="1" dirty="0"/>
                        <a:t>France</a:t>
                      </a:r>
                      <a:r>
                        <a:rPr lang="fr-CH" sz="1400" dirty="0"/>
                        <a:t> (</a:t>
                      </a:r>
                      <a:r>
                        <a:rPr lang="en-US" sz="1400" dirty="0" err="1"/>
                        <a:t>périodes</a:t>
                      </a:r>
                      <a:r>
                        <a:rPr lang="en-US" sz="1400" dirty="0"/>
                        <a:t> T</a:t>
                      </a:r>
                      <a:r>
                        <a:rPr lang="en-US" sz="1400" baseline="-25000" dirty="0"/>
                        <a:t>1/2</a:t>
                      </a:r>
                      <a:r>
                        <a:rPr lang="en-US" sz="1400" dirty="0"/>
                        <a:t> &lt; 30 </a:t>
                      </a:r>
                      <a:r>
                        <a:rPr lang="en-US" sz="1400" dirty="0" err="1"/>
                        <a:t>ans</a:t>
                      </a:r>
                      <a:r>
                        <a:rPr lang="en-US" sz="1400" dirty="0"/>
                        <a:t>, &lt; LMA), </a:t>
                      </a:r>
                      <a:r>
                        <a:rPr lang="en-US" sz="1400" dirty="0" err="1"/>
                        <a:t>tel</a:t>
                      </a:r>
                      <a:r>
                        <a:rPr lang="en-US" sz="1400" dirty="0"/>
                        <a:t> que </a:t>
                      </a:r>
                      <a:r>
                        <a:rPr lang="en-US" sz="1400" dirty="0" err="1"/>
                        <a:t>défini</a:t>
                      </a:r>
                      <a:r>
                        <a:rPr lang="en-US" sz="1400" dirty="0"/>
                        <a:t> dans les </a:t>
                      </a:r>
                      <a:r>
                        <a:rPr lang="en-US" sz="1400" dirty="0" err="1"/>
                        <a:t>critères</a:t>
                      </a:r>
                      <a:r>
                        <a:rPr lang="en-US" sz="1400" dirty="0"/>
                        <a:t> </a:t>
                      </a:r>
                      <a:r>
                        <a:rPr lang="en-US" sz="1400" dirty="0" err="1"/>
                        <a:t>d’acceptation</a:t>
                      </a:r>
                      <a:r>
                        <a:rPr lang="en-US" sz="1400" dirty="0"/>
                        <a:t> du Centre de </a:t>
                      </a:r>
                      <a:r>
                        <a:rPr lang="en-US" sz="1400" dirty="0" err="1"/>
                        <a:t>Stokage</a:t>
                      </a:r>
                      <a:r>
                        <a:rPr lang="en-US" sz="1400" dirty="0"/>
                        <a:t> de </a:t>
                      </a:r>
                      <a:r>
                        <a:rPr lang="en-US" sz="1400" dirty="0" err="1"/>
                        <a:t>l’Aube</a:t>
                      </a:r>
                      <a:r>
                        <a:rPr lang="en-US" sz="1400" dirty="0"/>
                        <a:t> (CSA) de </a:t>
                      </a:r>
                      <a:r>
                        <a:rPr lang="en-US" sz="1400" dirty="0" err="1"/>
                        <a:t>l’ANDRA</a:t>
                      </a:r>
                      <a:r>
                        <a:rPr lang="en-US" sz="1400" dirty="0"/>
                        <a:t> </a:t>
                      </a:r>
                    </a:p>
                  </a:txBody>
                  <a:tcPr anchor="ctr">
                    <a:solidFill>
                      <a:srgbClr val="FFFD78">
                        <a:alpha val="50196"/>
                      </a:srgbClr>
                    </a:solidFill>
                  </a:tcPr>
                </a:tc>
                <a:extLst>
                  <a:ext uri="{0D108BD9-81ED-4DB2-BD59-A6C34878D82A}">
                    <a16:rowId xmlns:a16="http://schemas.microsoft.com/office/drawing/2014/main" val="10003"/>
                  </a:ext>
                </a:extLst>
              </a:tr>
              <a:tr h="8492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baseline="0" dirty="0" err="1"/>
                        <a:t>Faibles</a:t>
                      </a:r>
                      <a:r>
                        <a:rPr lang="en-US" sz="1400" b="0" baseline="0" dirty="0"/>
                        <a:t> </a:t>
                      </a:r>
                      <a:r>
                        <a:rPr lang="en-US" sz="1400" b="0" baseline="0" dirty="0" err="1"/>
                        <a:t>Activités</a:t>
                      </a:r>
                      <a:r>
                        <a:rPr lang="en-US" sz="1400" b="0" baseline="0" dirty="0"/>
                        <a:t> et </a:t>
                      </a:r>
                      <a:r>
                        <a:rPr lang="en-US" sz="1400" b="0" baseline="0" dirty="0" err="1"/>
                        <a:t>Moyennes</a:t>
                      </a:r>
                      <a:r>
                        <a:rPr lang="en-US" sz="1400" b="0" baseline="0" dirty="0"/>
                        <a:t> </a:t>
                      </a:r>
                      <a:r>
                        <a:rPr lang="en-US" sz="1400" b="0" baseline="0" dirty="0" err="1"/>
                        <a:t>Activités</a:t>
                      </a:r>
                      <a:r>
                        <a:rPr kumimoji="0" lang="en-US" sz="1400" b="0" kern="1200" baseline="0" dirty="0">
                          <a:solidFill>
                            <a:schemeClr val="dk1"/>
                          </a:solidFill>
                          <a:latin typeface="+mn-lt"/>
                          <a:ea typeface="+mn-ea"/>
                          <a:cs typeface="+mn-cs"/>
                        </a:rPr>
                        <a:t> </a:t>
                      </a:r>
                      <a:br>
                        <a:rPr kumimoji="0" lang="en-US" sz="1400" b="0" kern="1200" baseline="0" dirty="0">
                          <a:solidFill>
                            <a:schemeClr val="dk1"/>
                          </a:solidFill>
                          <a:latin typeface="+mn-lt"/>
                          <a:ea typeface="+mn-ea"/>
                          <a:cs typeface="+mn-cs"/>
                        </a:rPr>
                      </a:br>
                      <a:r>
                        <a:rPr kumimoji="0" lang="en-US" sz="1400" b="1" kern="1200" dirty="0">
                          <a:solidFill>
                            <a:srgbClr val="FF8000"/>
                          </a:solidFill>
                          <a:latin typeface="+mn-lt"/>
                          <a:ea typeface="+mn-ea"/>
                          <a:cs typeface="+mn-cs"/>
                        </a:rPr>
                        <a:t>FA-MA</a:t>
                      </a:r>
                    </a:p>
                  </a:txBody>
                  <a:tcPr anchor="ctr"/>
                </a:tc>
                <a:tc>
                  <a:txBody>
                    <a:bodyPr/>
                    <a:lstStyle/>
                    <a:p>
                      <a:pPr algn="l"/>
                      <a:r>
                        <a:rPr lang="en-US" sz="1400" b="0" dirty="0">
                          <a:solidFill>
                            <a:schemeClr val="tx1"/>
                          </a:solidFill>
                        </a:rPr>
                        <a:t>Elimination pour stockage </a:t>
                      </a:r>
                      <a:r>
                        <a:rPr lang="en-US" sz="1400" b="0" dirty="0" err="1">
                          <a:solidFill>
                            <a:schemeClr val="tx1"/>
                          </a:solidFill>
                        </a:rPr>
                        <a:t>en</a:t>
                      </a:r>
                      <a:r>
                        <a:rPr lang="en-US" sz="1400" b="0" dirty="0">
                          <a:solidFill>
                            <a:schemeClr val="tx1"/>
                          </a:solidFill>
                        </a:rPr>
                        <a:t> </a:t>
                      </a:r>
                      <a:r>
                        <a:rPr lang="en-US" sz="1400" b="1" dirty="0">
                          <a:solidFill>
                            <a:schemeClr val="tx1"/>
                          </a:solidFill>
                        </a:rPr>
                        <a:t>Suisse</a:t>
                      </a:r>
                      <a:r>
                        <a:rPr lang="en-US" sz="1400" b="1" baseline="30000" dirty="0"/>
                        <a:t>(1)</a:t>
                      </a:r>
                    </a:p>
                    <a:p>
                      <a:pPr algn="l"/>
                      <a:r>
                        <a:rPr lang="en-US" sz="1400" dirty="0" err="1"/>
                        <a:t>Dès</a:t>
                      </a:r>
                      <a:r>
                        <a:rPr lang="en-US" sz="1400" dirty="0"/>
                        <a:t> </a:t>
                      </a:r>
                      <a:r>
                        <a:rPr lang="en-US" sz="1400" dirty="0" err="1"/>
                        <a:t>lors</a:t>
                      </a:r>
                      <a:r>
                        <a:rPr lang="en-US" sz="1400" dirty="0"/>
                        <a:t> que les </a:t>
                      </a:r>
                      <a:r>
                        <a:rPr lang="en-US" sz="1400" dirty="0" err="1"/>
                        <a:t>critères</a:t>
                      </a:r>
                      <a:r>
                        <a:rPr lang="en-US" sz="1400" dirty="0"/>
                        <a:t> </a:t>
                      </a:r>
                      <a:r>
                        <a:rPr lang="en-US" sz="1400" dirty="0" err="1"/>
                        <a:t>d’acceptation</a:t>
                      </a:r>
                      <a:r>
                        <a:rPr lang="en-US" sz="1400" dirty="0"/>
                        <a:t> FMA-VC (half-life, activity level) </a:t>
                      </a:r>
                      <a:r>
                        <a:rPr lang="en-US" sz="1400" dirty="0" err="1"/>
                        <a:t>sont</a:t>
                      </a:r>
                      <a:r>
                        <a:rPr lang="en-US" sz="1400" dirty="0"/>
                        <a:t> </a:t>
                      </a:r>
                      <a:r>
                        <a:rPr lang="en-US" sz="1400" dirty="0" err="1"/>
                        <a:t>dépassés</a:t>
                      </a:r>
                      <a:endParaRPr lang="en-US" sz="1400" dirty="0"/>
                    </a:p>
                  </a:txBody>
                  <a:tcPr anchor="ctr">
                    <a:solidFill>
                      <a:srgbClr val="FFFD78">
                        <a:alpha val="50196"/>
                      </a:srgbClr>
                    </a:solidFill>
                  </a:tcPr>
                </a:tc>
                <a:extLst>
                  <a:ext uri="{0D108BD9-81ED-4DB2-BD59-A6C34878D82A}">
                    <a16:rowId xmlns:a16="http://schemas.microsoft.com/office/drawing/2014/main" val="3115557231"/>
                  </a:ext>
                </a:extLst>
              </a:tr>
            </a:tbl>
          </a:graphicData>
        </a:graphic>
      </p:graphicFrame>
      <p:sp>
        <p:nvSpPr>
          <p:cNvPr id="11" name="Footer Placeholder 4">
            <a:extLst>
              <a:ext uri="{FF2B5EF4-FFF2-40B4-BE49-F238E27FC236}">
                <a16:creationId xmlns:a16="http://schemas.microsoft.com/office/drawing/2014/main" id="{EEAF87C8-A6A2-6245-8C86-85852FEFDBC1}"/>
              </a:ext>
            </a:extLst>
          </p:cNvPr>
          <p:cNvSpPr txBox="1">
            <a:spLocks/>
          </p:cNvSpPr>
          <p:nvPr/>
        </p:nvSpPr>
        <p:spPr>
          <a:xfrm>
            <a:off x="962778" y="6278898"/>
            <a:ext cx="2895600" cy="365125"/>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3" name="Date Placeholder 2">
            <a:extLst>
              <a:ext uri="{FF2B5EF4-FFF2-40B4-BE49-F238E27FC236}">
                <a16:creationId xmlns:a16="http://schemas.microsoft.com/office/drawing/2014/main" id="{D91788A8-4B42-4DAF-B162-F9B85B48B0ED}"/>
              </a:ext>
            </a:extLst>
          </p:cNvPr>
          <p:cNvSpPr>
            <a:spLocks noGrp="1"/>
          </p:cNvSpPr>
          <p:nvPr>
            <p:ph type="dt" sz="half" idx="10"/>
          </p:nvPr>
        </p:nvSpPr>
        <p:spPr>
          <a:xfrm>
            <a:off x="1137351" y="6262302"/>
            <a:ext cx="872071" cy="365125"/>
          </a:xfrm>
          <a:prstGeom prst="rect">
            <a:avLst/>
          </a:prstGeom>
        </p:spPr>
        <p:txBody>
          <a:bodyPr vert="horz" lIns="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13/05/2025</a:t>
            </a:r>
            <a:endParaRPr lang="fr-FR" dirty="0"/>
          </a:p>
        </p:txBody>
      </p:sp>
      <p:sp>
        <p:nvSpPr>
          <p:cNvPr id="2" name="Slide Number Placeholder 1">
            <a:extLst>
              <a:ext uri="{FF2B5EF4-FFF2-40B4-BE49-F238E27FC236}">
                <a16:creationId xmlns:a16="http://schemas.microsoft.com/office/drawing/2014/main" id="{00DC5D8A-3ED9-4203-AB30-F3B4D0D2374C}"/>
              </a:ext>
            </a:extLst>
          </p:cNvPr>
          <p:cNvSpPr>
            <a:spLocks noGrp="1"/>
          </p:cNvSpPr>
          <p:nvPr>
            <p:ph type="sldNum" sz="quarter" idx="12"/>
          </p:nvPr>
        </p:nvSpPr>
        <p:spPr/>
        <p:txBody>
          <a:bodyPr/>
          <a:lstStyle/>
          <a:p>
            <a:fld id="{BCD55979-00CC-4874-A80E-0959E76EB92F}" type="slidenum">
              <a:rPr lang="fr-FR" smtClean="0"/>
              <a:t>3</a:t>
            </a:fld>
            <a:endParaRPr lang="fr-FR" dirty="0"/>
          </a:p>
        </p:txBody>
      </p:sp>
      <p:sp>
        <p:nvSpPr>
          <p:cNvPr id="4" name="Right Brace 3">
            <a:extLst>
              <a:ext uri="{FF2B5EF4-FFF2-40B4-BE49-F238E27FC236}">
                <a16:creationId xmlns:a16="http://schemas.microsoft.com/office/drawing/2014/main" id="{39E24CD4-3591-457F-825E-80E9FB7EDDA5}"/>
              </a:ext>
            </a:extLst>
          </p:cNvPr>
          <p:cNvSpPr/>
          <p:nvPr/>
        </p:nvSpPr>
        <p:spPr>
          <a:xfrm>
            <a:off x="9922159" y="3011673"/>
            <a:ext cx="152400" cy="161036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cxnSp>
        <p:nvCxnSpPr>
          <p:cNvPr id="21" name="Straight Arrow Connector 20">
            <a:extLst>
              <a:ext uri="{FF2B5EF4-FFF2-40B4-BE49-F238E27FC236}">
                <a16:creationId xmlns:a16="http://schemas.microsoft.com/office/drawing/2014/main" id="{1DF22F9A-1F30-882C-A2D8-EAD109ECE56C}"/>
              </a:ext>
            </a:extLst>
          </p:cNvPr>
          <p:cNvCxnSpPr>
            <a:cxnSpLocks/>
            <a:endCxn id="22" idx="1"/>
          </p:cNvCxnSpPr>
          <p:nvPr/>
        </p:nvCxnSpPr>
        <p:spPr>
          <a:xfrm>
            <a:off x="8136082" y="4803057"/>
            <a:ext cx="1827753" cy="381956"/>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1B4FFFD3-3725-47F0-0E6E-EFDC47FC3FCB}"/>
              </a:ext>
            </a:extLst>
          </p:cNvPr>
          <p:cNvCxnSpPr>
            <a:cxnSpLocks/>
            <a:endCxn id="17" idx="1"/>
          </p:cNvCxnSpPr>
          <p:nvPr/>
        </p:nvCxnSpPr>
        <p:spPr>
          <a:xfrm flipV="1">
            <a:off x="8125663" y="3574819"/>
            <a:ext cx="1275963" cy="342501"/>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62D3E507-AA4F-3FC0-7805-E2FA0AF34C73}"/>
              </a:ext>
            </a:extLst>
          </p:cNvPr>
          <p:cNvCxnSpPr>
            <a:cxnSpLocks/>
            <a:endCxn id="14" idx="1"/>
          </p:cNvCxnSpPr>
          <p:nvPr/>
        </p:nvCxnSpPr>
        <p:spPr>
          <a:xfrm flipV="1">
            <a:off x="8136082" y="1959297"/>
            <a:ext cx="2249978" cy="812220"/>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10801AB3-BA2D-4607-B6A1-F70693997135}"/>
              </a:ext>
            </a:extLst>
          </p:cNvPr>
          <p:cNvPicPr>
            <a:picLocks noChangeAspect="1"/>
          </p:cNvPicPr>
          <p:nvPr/>
        </p:nvPicPr>
        <p:blipFill>
          <a:blip r:embed="rId7"/>
          <a:stretch>
            <a:fillRect/>
          </a:stretch>
        </p:blipFill>
        <p:spPr>
          <a:xfrm>
            <a:off x="8271879" y="21938"/>
            <a:ext cx="1945024" cy="2737202"/>
          </a:xfrm>
          <a:prstGeom prst="rect">
            <a:avLst/>
          </a:prstGeom>
        </p:spPr>
      </p:pic>
      <p:sp>
        <p:nvSpPr>
          <p:cNvPr id="5" name="Rectangle 4">
            <a:extLst>
              <a:ext uri="{FF2B5EF4-FFF2-40B4-BE49-F238E27FC236}">
                <a16:creationId xmlns:a16="http://schemas.microsoft.com/office/drawing/2014/main" id="{60FF1010-7A5B-4644-A85B-C30B01F8CCE1}"/>
              </a:ext>
            </a:extLst>
          </p:cNvPr>
          <p:cNvSpPr/>
          <p:nvPr/>
        </p:nvSpPr>
        <p:spPr>
          <a:xfrm>
            <a:off x="8305239" y="1899145"/>
            <a:ext cx="1849348" cy="710877"/>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fr-FR" sz="1100" dirty="0">
                <a:solidFill>
                  <a:schemeClr val="tx1"/>
                </a:solidFill>
              </a:rPr>
              <a:t>Répartition CH/F approuvée en 2022 par l’ASN et l’OFSP</a:t>
            </a:r>
          </a:p>
        </p:txBody>
      </p:sp>
    </p:spTree>
    <p:extLst>
      <p:ext uri="{BB962C8B-B14F-4D97-AF65-F5344CB8AC3E}">
        <p14:creationId xmlns:p14="http://schemas.microsoft.com/office/powerpoint/2010/main" val="1873955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24E99-F805-450E-A9EC-1E107A71BF96}"/>
              </a:ext>
            </a:extLst>
          </p:cNvPr>
          <p:cNvSpPr>
            <a:spLocks noGrp="1"/>
          </p:cNvSpPr>
          <p:nvPr>
            <p:ph type="title"/>
          </p:nvPr>
        </p:nvSpPr>
        <p:spPr>
          <a:xfrm>
            <a:off x="497841" y="0"/>
            <a:ext cx="11409120" cy="1325563"/>
          </a:xfrm>
        </p:spPr>
        <p:txBody>
          <a:bodyPr>
            <a:normAutofit/>
          </a:bodyPr>
          <a:lstStyle/>
          <a:p>
            <a:r>
              <a:rPr lang="fr-FR" sz="3200" b="1" dirty="0"/>
              <a:t>Estimation des déchets radioactifs futurs: objectifs</a:t>
            </a:r>
            <a:endParaRPr lang="en-GB" sz="3200" b="1" dirty="0"/>
          </a:p>
        </p:txBody>
      </p:sp>
      <p:sp>
        <p:nvSpPr>
          <p:cNvPr id="21" name="Content Placeholder 20">
            <a:extLst>
              <a:ext uri="{FF2B5EF4-FFF2-40B4-BE49-F238E27FC236}">
                <a16:creationId xmlns:a16="http://schemas.microsoft.com/office/drawing/2014/main" id="{1FDF6EF6-D9FB-42F5-B0BE-9F51351DE653}"/>
              </a:ext>
            </a:extLst>
          </p:cNvPr>
          <p:cNvSpPr>
            <a:spLocks noGrp="1"/>
          </p:cNvSpPr>
          <p:nvPr>
            <p:ph sz="half" idx="1"/>
          </p:nvPr>
        </p:nvSpPr>
        <p:spPr>
          <a:xfrm>
            <a:off x="838200" y="1463886"/>
            <a:ext cx="5181600" cy="4196234"/>
          </a:xfrm>
        </p:spPr>
        <p:txBody>
          <a:bodyPr>
            <a:normAutofit fontScale="92500" lnSpcReduction="20000"/>
          </a:bodyPr>
          <a:lstStyle/>
          <a:p>
            <a:r>
              <a:rPr lang="fr-FR" dirty="0"/>
              <a:t>Vérifier la capacité de d’entreposage lors des YETS et LS</a:t>
            </a:r>
          </a:p>
          <a:p>
            <a:r>
              <a:rPr lang="fr-FR" dirty="0"/>
              <a:t>Adapter les filières d’élimination</a:t>
            </a:r>
          </a:p>
          <a:p>
            <a:r>
              <a:rPr lang="fr-FR" dirty="0"/>
              <a:t>Planifier les objectifs d’élimination</a:t>
            </a:r>
          </a:p>
          <a:p>
            <a:r>
              <a:rPr lang="fr-FR" dirty="0"/>
              <a:t>Planifier les ressources</a:t>
            </a:r>
          </a:p>
          <a:p>
            <a:r>
              <a:rPr lang="fr-FR" dirty="0"/>
              <a:t>Répondre au management ainsi qu’aux Autorités Française et Suisses</a:t>
            </a:r>
          </a:p>
          <a:p>
            <a:pPr marL="0" indent="0">
              <a:buNone/>
            </a:pPr>
            <a:endParaRPr lang="fr-FR" dirty="0"/>
          </a:p>
        </p:txBody>
      </p:sp>
      <p:pic>
        <p:nvPicPr>
          <p:cNvPr id="15" name="Content Placeholder 8" descr="A large room&#10;&#10;Description automatically generated">
            <a:extLst>
              <a:ext uri="{FF2B5EF4-FFF2-40B4-BE49-F238E27FC236}">
                <a16:creationId xmlns:a16="http://schemas.microsoft.com/office/drawing/2014/main" id="{E0BA46E9-21E5-4801-A343-BC0F90326FBC}"/>
              </a:ext>
            </a:extLst>
          </p:cNvPr>
          <p:cNvPicPr>
            <a:picLocks noGrp="1" noChangeAspect="1"/>
          </p:cNvPicPr>
          <p:nvPr>
            <p:ph sz="half" idx="2"/>
          </p:nvPr>
        </p:nvPicPr>
        <p:blipFill rotWithShape="1">
          <a:blip r:embed="rId2">
            <a:grayscl/>
          </a:blip>
          <a:srcRect l="5995" t="4040" r="12038"/>
          <a:stretch/>
        </p:blipFill>
        <p:spPr>
          <a:xfrm>
            <a:off x="6314223" y="1463886"/>
            <a:ext cx="4897004" cy="4196234"/>
          </a:xfrm>
        </p:spPr>
      </p:pic>
      <p:sp>
        <p:nvSpPr>
          <p:cNvPr id="7" name="Date Placeholder 6">
            <a:extLst>
              <a:ext uri="{FF2B5EF4-FFF2-40B4-BE49-F238E27FC236}">
                <a16:creationId xmlns:a16="http://schemas.microsoft.com/office/drawing/2014/main" id="{5B6A3273-648F-428D-823E-FC069F2F1F49}"/>
              </a:ext>
            </a:extLst>
          </p:cNvPr>
          <p:cNvSpPr>
            <a:spLocks noGrp="1"/>
          </p:cNvSpPr>
          <p:nvPr>
            <p:ph type="dt" sz="half" idx="10"/>
          </p:nvPr>
        </p:nvSpPr>
        <p:spPr>
          <a:xfrm>
            <a:off x="1137351" y="6262302"/>
            <a:ext cx="872071" cy="365125"/>
          </a:xfrm>
        </p:spPr>
        <p:txBody>
          <a:bodyPr/>
          <a:lstStyle/>
          <a:p>
            <a:r>
              <a:rPr lang="en-US"/>
              <a:t>13/05/2025</a:t>
            </a:r>
            <a:endParaRPr lang="en-GB" dirty="0"/>
          </a:p>
        </p:txBody>
      </p:sp>
      <p:sp>
        <p:nvSpPr>
          <p:cNvPr id="8" name="Footer Placeholder 7">
            <a:extLst>
              <a:ext uri="{FF2B5EF4-FFF2-40B4-BE49-F238E27FC236}">
                <a16:creationId xmlns:a16="http://schemas.microsoft.com/office/drawing/2014/main" id="{DA05134C-E4F5-4103-A4DE-B19CF1492D1B}"/>
              </a:ext>
            </a:extLst>
          </p:cNvPr>
          <p:cNvSpPr>
            <a:spLocks noGrp="1"/>
          </p:cNvSpPr>
          <p:nvPr>
            <p:ph type="ftr" sz="quarter" idx="11"/>
          </p:nvPr>
        </p:nvSpPr>
        <p:spPr>
          <a:xfrm>
            <a:off x="2167468" y="6262302"/>
            <a:ext cx="4572000" cy="365125"/>
          </a:xfrm>
        </p:spPr>
        <p:txBody>
          <a:bodyPr/>
          <a:lstStyle/>
          <a:p>
            <a:r>
              <a:rPr lang="en-GB"/>
              <a:t>DSOC #3 - 2025 - EDMS 3299882</a:t>
            </a:r>
            <a:endParaRPr lang="en-GB" dirty="0"/>
          </a:p>
        </p:txBody>
      </p:sp>
      <p:sp>
        <p:nvSpPr>
          <p:cNvPr id="3" name="Slide Number Placeholder 2">
            <a:extLst>
              <a:ext uri="{FF2B5EF4-FFF2-40B4-BE49-F238E27FC236}">
                <a16:creationId xmlns:a16="http://schemas.microsoft.com/office/drawing/2014/main" id="{6A8962E7-AA39-4C15-8C59-432ACED86B86}"/>
              </a:ext>
            </a:extLst>
          </p:cNvPr>
          <p:cNvSpPr>
            <a:spLocks noGrp="1"/>
          </p:cNvSpPr>
          <p:nvPr>
            <p:ph type="sldNum" sz="quarter" idx="12"/>
          </p:nvPr>
        </p:nvSpPr>
        <p:spPr/>
        <p:txBody>
          <a:bodyPr/>
          <a:lstStyle/>
          <a:p>
            <a:fld id="{BCD55979-00CC-4874-A80E-0959E76EB92F}" type="slidenum">
              <a:rPr lang="en-GB" smtClean="0"/>
              <a:t>4</a:t>
            </a:fld>
            <a:endParaRPr lang="en-GB"/>
          </a:p>
        </p:txBody>
      </p:sp>
    </p:spTree>
    <p:extLst>
      <p:ext uri="{BB962C8B-B14F-4D97-AF65-F5344CB8AC3E}">
        <p14:creationId xmlns:p14="http://schemas.microsoft.com/office/powerpoint/2010/main" val="1719338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21BD3-E6CA-4722-8581-9039B5DABB62}"/>
              </a:ext>
            </a:extLst>
          </p:cNvPr>
          <p:cNvSpPr>
            <a:spLocks noGrp="1"/>
          </p:cNvSpPr>
          <p:nvPr>
            <p:ph type="title"/>
          </p:nvPr>
        </p:nvSpPr>
        <p:spPr>
          <a:xfrm>
            <a:off x="838199" y="17885"/>
            <a:ext cx="11068761" cy="1325563"/>
          </a:xfrm>
        </p:spPr>
        <p:txBody>
          <a:bodyPr>
            <a:normAutofit/>
          </a:bodyPr>
          <a:lstStyle/>
          <a:p>
            <a:r>
              <a:rPr lang="fr-FR" sz="3200" b="1" dirty="0"/>
              <a:t>Estimation des déchets radioactifs futures: organisation</a:t>
            </a:r>
            <a:endParaRPr lang="en-GB" sz="3200" b="1" dirty="0"/>
          </a:p>
        </p:txBody>
      </p:sp>
      <p:sp>
        <p:nvSpPr>
          <p:cNvPr id="8" name="Content Placeholder 7">
            <a:extLst>
              <a:ext uri="{FF2B5EF4-FFF2-40B4-BE49-F238E27FC236}">
                <a16:creationId xmlns:a16="http://schemas.microsoft.com/office/drawing/2014/main" id="{5ADB4B82-9B7B-498A-8F06-B7CCC9B4A4D1}"/>
              </a:ext>
            </a:extLst>
          </p:cNvPr>
          <p:cNvSpPr>
            <a:spLocks noGrp="1"/>
          </p:cNvSpPr>
          <p:nvPr>
            <p:ph idx="1"/>
          </p:nvPr>
        </p:nvSpPr>
        <p:spPr>
          <a:xfrm>
            <a:off x="838200" y="1343449"/>
            <a:ext cx="10515600" cy="4667470"/>
          </a:xfrm>
        </p:spPr>
        <p:txBody>
          <a:bodyPr>
            <a:normAutofit fontScale="85000" lnSpcReduction="20000"/>
          </a:bodyPr>
          <a:lstStyle/>
          <a:p>
            <a:pPr>
              <a:lnSpc>
                <a:spcPct val="120000"/>
              </a:lnSpc>
            </a:pPr>
            <a:r>
              <a:rPr lang="fr-FR" sz="1600" dirty="0"/>
              <a:t>Mémorandum </a:t>
            </a:r>
            <a:r>
              <a:rPr lang="fr-FR" sz="1600" b="1" dirty="0">
                <a:solidFill>
                  <a:srgbClr val="00B0F0"/>
                </a:solidFill>
              </a:rPr>
              <a:t>EDMS 3221117</a:t>
            </a:r>
            <a:r>
              <a:rPr lang="fr-FR" sz="1600" dirty="0"/>
              <a:t> aux producteurs de déchets, RSO et </a:t>
            </a:r>
            <a:br>
              <a:rPr lang="fr-FR" sz="1600" dirty="0"/>
            </a:br>
            <a:r>
              <a:rPr lang="fr-FR" sz="1600" dirty="0"/>
              <a:t>Responsables RP</a:t>
            </a:r>
          </a:p>
          <a:p>
            <a:pPr marL="0" indent="0">
              <a:lnSpc>
                <a:spcPct val="120000"/>
              </a:lnSpc>
              <a:buNone/>
            </a:pPr>
            <a:endParaRPr lang="fr-FR" sz="1600" dirty="0"/>
          </a:p>
          <a:p>
            <a:pPr>
              <a:lnSpc>
                <a:spcPct val="120000"/>
              </a:lnSpc>
            </a:pPr>
            <a:endParaRPr lang="fr-FR" sz="1600" dirty="0"/>
          </a:p>
          <a:p>
            <a:pPr>
              <a:lnSpc>
                <a:spcPct val="120000"/>
              </a:lnSpc>
            </a:pPr>
            <a:endParaRPr lang="fr-FR" sz="1600" dirty="0"/>
          </a:p>
          <a:p>
            <a:pPr>
              <a:lnSpc>
                <a:spcPct val="120000"/>
              </a:lnSpc>
            </a:pPr>
            <a:endParaRPr lang="fr-FR" sz="1600" dirty="0"/>
          </a:p>
          <a:p>
            <a:pPr>
              <a:lnSpc>
                <a:spcPct val="120000"/>
              </a:lnSpc>
            </a:pPr>
            <a:endParaRPr lang="fr-FR" sz="1600" dirty="0"/>
          </a:p>
          <a:p>
            <a:pPr>
              <a:lnSpc>
                <a:spcPct val="120000"/>
              </a:lnSpc>
            </a:pPr>
            <a:endParaRPr lang="fr-FR" sz="1600" dirty="0"/>
          </a:p>
          <a:p>
            <a:pPr>
              <a:lnSpc>
                <a:spcPct val="120000"/>
              </a:lnSpc>
            </a:pPr>
            <a:r>
              <a:rPr lang="fr-FR" sz="1600" dirty="0"/>
              <a:t>Seules les quantités significatives de déchets radioactifs sont à déclarer: </a:t>
            </a:r>
          </a:p>
          <a:p>
            <a:pPr lvl="2">
              <a:lnSpc>
                <a:spcPct val="120000"/>
              </a:lnSpc>
            </a:pPr>
            <a:r>
              <a:rPr lang="fr-FR" sz="1200" dirty="0"/>
              <a:t>Volume total: &gt; 5 m3 pour un YETS ou &gt; 10 m3 pour un LS (ex. décâblage, rénovation d’aimants)</a:t>
            </a:r>
          </a:p>
          <a:p>
            <a:pPr lvl="2">
              <a:lnSpc>
                <a:spcPct val="120000"/>
              </a:lnSpc>
            </a:pPr>
            <a:r>
              <a:rPr lang="fr-FR" sz="1200" dirty="0"/>
              <a:t>Risque radiologique: Débit de dose &gt; 200 µSv/h contact ou contamination &gt; 1 x CS (ex. </a:t>
            </a:r>
            <a:r>
              <a:rPr lang="fr-FR" sz="1200" dirty="0" err="1"/>
              <a:t>front-ends</a:t>
            </a:r>
            <a:r>
              <a:rPr lang="fr-FR" sz="1200" dirty="0"/>
              <a:t> ISOLDE, dumps)</a:t>
            </a:r>
          </a:p>
          <a:p>
            <a:pPr lvl="2">
              <a:lnSpc>
                <a:spcPct val="120000"/>
              </a:lnSpc>
            </a:pPr>
            <a:r>
              <a:rPr lang="fr-FR" sz="1200" dirty="0"/>
              <a:t>Volume unitaire: déchets encombrants, colisage impossible (ex. gros électroaimants, ponts roulants)</a:t>
            </a:r>
          </a:p>
          <a:p>
            <a:pPr lvl="2">
              <a:lnSpc>
                <a:spcPct val="120000"/>
              </a:lnSpc>
            </a:pPr>
            <a:r>
              <a:rPr lang="fr-FR" sz="1200" dirty="0"/>
              <a:t>Déchets dangereux: ex. amiante, mercure, béryllium, </a:t>
            </a:r>
            <a:r>
              <a:rPr lang="fr-FR" sz="1200" dirty="0" err="1"/>
              <a:t>ect</a:t>
            </a:r>
            <a:r>
              <a:rPr lang="fr-FR" sz="1200" dirty="0"/>
              <a:t>.</a:t>
            </a:r>
          </a:p>
          <a:p>
            <a:pPr>
              <a:lnSpc>
                <a:spcPct val="120000"/>
              </a:lnSpc>
            </a:pPr>
            <a:r>
              <a:rPr lang="fr-FR" sz="1600" dirty="0"/>
              <a:t>La personne de contact HSE-RP-RWM fera ensuite revoir ces prévisions aux RPR/RPO de chaque zone concernée pour estimer la classification des déchets (non-radioactif, CL, TFA ou FMA).</a:t>
            </a:r>
          </a:p>
          <a:p>
            <a:pPr>
              <a:lnSpc>
                <a:spcPct val="120000"/>
              </a:lnSpc>
            </a:pPr>
            <a:r>
              <a:rPr lang="fr-FR" sz="1600" b="1" dirty="0">
                <a:solidFill>
                  <a:srgbClr val="00B0F0"/>
                </a:solidFill>
              </a:rPr>
              <a:t>Échéance exercice 2025: 30 juin 2025</a:t>
            </a:r>
          </a:p>
        </p:txBody>
      </p:sp>
      <p:sp>
        <p:nvSpPr>
          <p:cNvPr id="5" name="Date Placeholder 4">
            <a:extLst>
              <a:ext uri="{FF2B5EF4-FFF2-40B4-BE49-F238E27FC236}">
                <a16:creationId xmlns:a16="http://schemas.microsoft.com/office/drawing/2014/main" id="{22895691-6E61-4921-91A5-7E7A7F4712A0}"/>
              </a:ext>
            </a:extLst>
          </p:cNvPr>
          <p:cNvSpPr>
            <a:spLocks noGrp="1"/>
          </p:cNvSpPr>
          <p:nvPr>
            <p:ph type="dt" sz="half" idx="10"/>
          </p:nvPr>
        </p:nvSpPr>
        <p:spPr/>
        <p:txBody>
          <a:bodyPr/>
          <a:lstStyle/>
          <a:p>
            <a:r>
              <a:rPr lang="en-US"/>
              <a:t>13/05/2025</a:t>
            </a:r>
            <a:endParaRPr lang="en-GB" dirty="0"/>
          </a:p>
        </p:txBody>
      </p:sp>
      <p:sp>
        <p:nvSpPr>
          <p:cNvPr id="6" name="Footer Placeholder 5">
            <a:extLst>
              <a:ext uri="{FF2B5EF4-FFF2-40B4-BE49-F238E27FC236}">
                <a16:creationId xmlns:a16="http://schemas.microsoft.com/office/drawing/2014/main" id="{D7BB8D08-344A-4F50-81D0-C3AC4D1D7C8B}"/>
              </a:ext>
            </a:extLst>
          </p:cNvPr>
          <p:cNvSpPr>
            <a:spLocks noGrp="1"/>
          </p:cNvSpPr>
          <p:nvPr>
            <p:ph type="ftr" sz="quarter" idx="11"/>
          </p:nvPr>
        </p:nvSpPr>
        <p:spPr/>
        <p:txBody>
          <a:bodyPr/>
          <a:lstStyle/>
          <a:p>
            <a:r>
              <a:rPr lang="en-GB"/>
              <a:t>DSOC #3 - 2025 - EDMS 3299882</a:t>
            </a:r>
            <a:endParaRPr lang="en-GB" dirty="0"/>
          </a:p>
        </p:txBody>
      </p:sp>
      <p:sp>
        <p:nvSpPr>
          <p:cNvPr id="7" name="Slide Number Placeholder 6">
            <a:extLst>
              <a:ext uri="{FF2B5EF4-FFF2-40B4-BE49-F238E27FC236}">
                <a16:creationId xmlns:a16="http://schemas.microsoft.com/office/drawing/2014/main" id="{61E18BD7-C2B8-48FA-BBC7-AA54D4F66ACB}"/>
              </a:ext>
            </a:extLst>
          </p:cNvPr>
          <p:cNvSpPr>
            <a:spLocks noGrp="1"/>
          </p:cNvSpPr>
          <p:nvPr>
            <p:ph type="sldNum" sz="quarter" idx="12"/>
          </p:nvPr>
        </p:nvSpPr>
        <p:spPr/>
        <p:txBody>
          <a:bodyPr/>
          <a:lstStyle/>
          <a:p>
            <a:fld id="{BCD55979-00CC-4874-A80E-0959E76EB92F}" type="slidenum">
              <a:rPr lang="en-GB" smtClean="0"/>
              <a:pPr/>
              <a:t>5</a:t>
            </a:fld>
            <a:endParaRPr lang="en-GB"/>
          </a:p>
        </p:txBody>
      </p:sp>
      <p:pic>
        <p:nvPicPr>
          <p:cNvPr id="4" name="Picture 3">
            <a:extLst>
              <a:ext uri="{FF2B5EF4-FFF2-40B4-BE49-F238E27FC236}">
                <a16:creationId xmlns:a16="http://schemas.microsoft.com/office/drawing/2014/main" id="{87BAC50E-4808-03E9-E385-036BE63E4204}"/>
              </a:ext>
            </a:extLst>
          </p:cNvPr>
          <p:cNvPicPr>
            <a:picLocks noChangeAspect="1"/>
          </p:cNvPicPr>
          <p:nvPr/>
        </p:nvPicPr>
        <p:blipFill>
          <a:blip r:embed="rId3"/>
          <a:stretch>
            <a:fillRect/>
          </a:stretch>
        </p:blipFill>
        <p:spPr>
          <a:xfrm>
            <a:off x="1130078" y="1898317"/>
            <a:ext cx="6103438" cy="1962954"/>
          </a:xfrm>
          <a:prstGeom prst="rect">
            <a:avLst/>
          </a:prstGeom>
        </p:spPr>
      </p:pic>
      <p:pic>
        <p:nvPicPr>
          <p:cNvPr id="9" name="Picture 8">
            <a:extLst>
              <a:ext uri="{FF2B5EF4-FFF2-40B4-BE49-F238E27FC236}">
                <a16:creationId xmlns:a16="http://schemas.microsoft.com/office/drawing/2014/main" id="{B535775E-337F-507F-EDE9-2017AF7BE2D2}"/>
              </a:ext>
            </a:extLst>
          </p:cNvPr>
          <p:cNvPicPr>
            <a:picLocks noChangeAspect="1"/>
          </p:cNvPicPr>
          <p:nvPr/>
        </p:nvPicPr>
        <p:blipFill>
          <a:blip r:embed="rId4"/>
          <a:stretch>
            <a:fillRect/>
          </a:stretch>
        </p:blipFill>
        <p:spPr>
          <a:xfrm>
            <a:off x="7489568" y="1247930"/>
            <a:ext cx="4468140" cy="289804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508897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ED508C8C-1702-52D2-BB3B-F3B08868E8E2}"/>
              </a:ext>
            </a:extLst>
          </p:cNvPr>
          <p:cNvPicPr>
            <a:picLocks noChangeAspect="1"/>
          </p:cNvPicPr>
          <p:nvPr/>
        </p:nvPicPr>
        <p:blipFill>
          <a:blip r:embed="rId2"/>
          <a:stretch>
            <a:fillRect/>
          </a:stretch>
        </p:blipFill>
        <p:spPr>
          <a:xfrm>
            <a:off x="4009857" y="1239628"/>
            <a:ext cx="8132400" cy="4690945"/>
          </a:xfrm>
          <a:prstGeom prst="rect">
            <a:avLst/>
          </a:prstGeom>
        </p:spPr>
      </p:pic>
      <p:sp>
        <p:nvSpPr>
          <p:cNvPr id="2" name="Title 1">
            <a:extLst>
              <a:ext uri="{FF2B5EF4-FFF2-40B4-BE49-F238E27FC236}">
                <a16:creationId xmlns:a16="http://schemas.microsoft.com/office/drawing/2014/main" id="{D113CD48-5B71-0517-1254-0509C1376E66}"/>
              </a:ext>
            </a:extLst>
          </p:cNvPr>
          <p:cNvSpPr>
            <a:spLocks noGrp="1"/>
          </p:cNvSpPr>
          <p:nvPr>
            <p:ph type="title"/>
          </p:nvPr>
        </p:nvSpPr>
        <p:spPr>
          <a:xfrm>
            <a:off x="450312" y="154374"/>
            <a:ext cx="10515600" cy="980266"/>
          </a:xfrm>
        </p:spPr>
        <p:txBody>
          <a:bodyPr>
            <a:normAutofit/>
          </a:bodyPr>
          <a:lstStyle/>
          <a:p>
            <a:r>
              <a:rPr lang="en-GB" sz="3200" b="1" dirty="0"/>
              <a:t>RW forecast – result of 2024 exercise</a:t>
            </a:r>
          </a:p>
        </p:txBody>
      </p:sp>
      <p:sp>
        <p:nvSpPr>
          <p:cNvPr id="3" name="Date Placeholder 2">
            <a:extLst>
              <a:ext uri="{FF2B5EF4-FFF2-40B4-BE49-F238E27FC236}">
                <a16:creationId xmlns:a16="http://schemas.microsoft.com/office/drawing/2014/main" id="{B7697D1A-CED6-E26E-E5CC-A542CFA05482}"/>
              </a:ext>
            </a:extLst>
          </p:cNvPr>
          <p:cNvSpPr>
            <a:spLocks noGrp="1"/>
          </p:cNvSpPr>
          <p:nvPr>
            <p:ph type="dt" sz="half" idx="10"/>
          </p:nvPr>
        </p:nvSpPr>
        <p:spPr/>
        <p:txBody>
          <a:bodyPr/>
          <a:lstStyle/>
          <a:p>
            <a:r>
              <a:rPr lang="en-US"/>
              <a:t>13/05/2025</a:t>
            </a:r>
            <a:endParaRPr lang="en-GB" dirty="0"/>
          </a:p>
        </p:txBody>
      </p:sp>
      <p:sp>
        <p:nvSpPr>
          <p:cNvPr id="4" name="Footer Placeholder 3">
            <a:extLst>
              <a:ext uri="{FF2B5EF4-FFF2-40B4-BE49-F238E27FC236}">
                <a16:creationId xmlns:a16="http://schemas.microsoft.com/office/drawing/2014/main" id="{DFE5C635-EDD8-A86D-F46C-4604153D983B}"/>
              </a:ext>
            </a:extLst>
          </p:cNvPr>
          <p:cNvSpPr>
            <a:spLocks noGrp="1"/>
          </p:cNvSpPr>
          <p:nvPr>
            <p:ph type="ftr" sz="quarter" idx="11"/>
          </p:nvPr>
        </p:nvSpPr>
        <p:spPr/>
        <p:txBody>
          <a:bodyPr/>
          <a:lstStyle/>
          <a:p>
            <a:r>
              <a:rPr lang="en-GB"/>
              <a:t>DSOC #3 - 2025 - EDMS 3299882</a:t>
            </a:r>
            <a:endParaRPr lang="en-GB" dirty="0"/>
          </a:p>
        </p:txBody>
      </p:sp>
      <p:sp>
        <p:nvSpPr>
          <p:cNvPr id="5" name="Slide Number Placeholder 4">
            <a:extLst>
              <a:ext uri="{FF2B5EF4-FFF2-40B4-BE49-F238E27FC236}">
                <a16:creationId xmlns:a16="http://schemas.microsoft.com/office/drawing/2014/main" id="{4037C768-0BC0-DEF6-B26F-8ECFD718C641}"/>
              </a:ext>
            </a:extLst>
          </p:cNvPr>
          <p:cNvSpPr>
            <a:spLocks noGrp="1"/>
          </p:cNvSpPr>
          <p:nvPr>
            <p:ph type="sldNum" sz="quarter" idx="12"/>
          </p:nvPr>
        </p:nvSpPr>
        <p:spPr/>
        <p:txBody>
          <a:bodyPr/>
          <a:lstStyle/>
          <a:p>
            <a:fld id="{BCD55979-00CC-4874-A80E-0959E76EB92F}" type="slidenum">
              <a:rPr lang="en-GB" smtClean="0"/>
              <a:t>6</a:t>
            </a:fld>
            <a:endParaRPr lang="en-GB" dirty="0"/>
          </a:p>
        </p:txBody>
      </p:sp>
      <p:sp>
        <p:nvSpPr>
          <p:cNvPr id="9" name="TextBox 8">
            <a:extLst>
              <a:ext uri="{FF2B5EF4-FFF2-40B4-BE49-F238E27FC236}">
                <a16:creationId xmlns:a16="http://schemas.microsoft.com/office/drawing/2014/main" id="{5EB4CCE1-B9A2-A257-DEA6-891CC9F5385F}"/>
              </a:ext>
            </a:extLst>
          </p:cNvPr>
          <p:cNvSpPr txBox="1"/>
          <p:nvPr/>
        </p:nvSpPr>
        <p:spPr>
          <a:xfrm>
            <a:off x="450311" y="4669679"/>
            <a:ext cx="2799882" cy="769441"/>
          </a:xfrm>
          <a:prstGeom prst="rect">
            <a:avLst/>
          </a:prstGeom>
          <a:noFill/>
        </p:spPr>
        <p:txBody>
          <a:bodyPr wrap="square" rtlCol="0">
            <a:spAutoFit/>
          </a:bodyPr>
          <a:lstStyle/>
          <a:p>
            <a:r>
              <a:rPr lang="en-GB" sz="1100" b="1" dirty="0">
                <a:solidFill>
                  <a:srgbClr val="FF0000"/>
                </a:solidFill>
                <a:sym typeface="Wingdings" panose="05000000000000000000" pitchFamily="2" charset="2"/>
              </a:rPr>
              <a:t>Forecast provided before LS3 shift decision +6month shift applied by default on the RW producer declaration.</a:t>
            </a:r>
          </a:p>
        </p:txBody>
      </p:sp>
      <p:cxnSp>
        <p:nvCxnSpPr>
          <p:cNvPr id="11" name="Straight Arrow Connector 10">
            <a:extLst>
              <a:ext uri="{FF2B5EF4-FFF2-40B4-BE49-F238E27FC236}">
                <a16:creationId xmlns:a16="http://schemas.microsoft.com/office/drawing/2014/main" id="{7BB279E0-E423-7B69-6CD3-188CAB10DE92}"/>
              </a:ext>
            </a:extLst>
          </p:cNvPr>
          <p:cNvCxnSpPr>
            <a:cxnSpLocks/>
            <a:stCxn id="9" idx="3"/>
          </p:cNvCxnSpPr>
          <p:nvPr/>
        </p:nvCxnSpPr>
        <p:spPr>
          <a:xfrm>
            <a:off x="3250193" y="5054400"/>
            <a:ext cx="959857" cy="0"/>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C108E3A-2C1B-28D4-0570-C8DB26DB5C69}"/>
              </a:ext>
            </a:extLst>
          </p:cNvPr>
          <p:cNvSpPr txBox="1"/>
          <p:nvPr/>
        </p:nvSpPr>
        <p:spPr>
          <a:xfrm>
            <a:off x="450312" y="1210839"/>
            <a:ext cx="3550188" cy="2031325"/>
          </a:xfrm>
          <a:prstGeom prst="rect">
            <a:avLst/>
          </a:prstGeom>
          <a:noFill/>
        </p:spPr>
        <p:txBody>
          <a:bodyPr wrap="square" rtlCol="0">
            <a:spAutoFit/>
          </a:bodyPr>
          <a:lstStyle/>
          <a:p>
            <a:r>
              <a:rPr lang="en-GB" sz="1400" dirty="0">
                <a:solidFill>
                  <a:srgbClr val="0055A0"/>
                </a:solidFill>
              </a:rPr>
              <a:t>Large amount expected in Q3/Q4 2026</a:t>
            </a:r>
          </a:p>
          <a:p>
            <a:endParaRPr lang="en-GB" sz="1400" dirty="0">
              <a:solidFill>
                <a:srgbClr val="0055A0"/>
              </a:solidFill>
            </a:endParaRPr>
          </a:p>
          <a:p>
            <a:r>
              <a:rPr lang="en-GB" sz="1400" dirty="0">
                <a:solidFill>
                  <a:srgbClr val="0055A0"/>
                </a:solidFill>
              </a:rPr>
              <a:t>2025 forecast exercise is focussed on the delivery schedule and the definition of the pretreatment / packaging for the critical phases and for the main contributors.</a:t>
            </a:r>
          </a:p>
          <a:p>
            <a:endParaRPr lang="en-GB" sz="1400" dirty="0">
              <a:solidFill>
                <a:srgbClr val="0055A0"/>
              </a:solidFill>
            </a:endParaRPr>
          </a:p>
          <a:p>
            <a:r>
              <a:rPr lang="en-GB" sz="1400" dirty="0">
                <a:solidFill>
                  <a:srgbClr val="0055A0"/>
                </a:solidFill>
              </a:rPr>
              <a:t>Volume from the de-stockage in 2025 was not declared in the 2024 forecast.</a:t>
            </a:r>
          </a:p>
        </p:txBody>
      </p:sp>
      <p:sp>
        <p:nvSpPr>
          <p:cNvPr id="6" name="TextBox 5">
            <a:extLst>
              <a:ext uri="{FF2B5EF4-FFF2-40B4-BE49-F238E27FC236}">
                <a16:creationId xmlns:a16="http://schemas.microsoft.com/office/drawing/2014/main" id="{DA1D7DBE-F5D9-EF40-9B2D-9517FDA634CD}"/>
              </a:ext>
            </a:extLst>
          </p:cNvPr>
          <p:cNvSpPr txBox="1"/>
          <p:nvPr/>
        </p:nvSpPr>
        <p:spPr>
          <a:xfrm>
            <a:off x="450311" y="3686086"/>
            <a:ext cx="3248714" cy="600164"/>
          </a:xfrm>
          <a:prstGeom prst="rect">
            <a:avLst/>
          </a:prstGeom>
          <a:noFill/>
        </p:spPr>
        <p:txBody>
          <a:bodyPr wrap="square" rtlCol="0">
            <a:spAutoFit/>
          </a:bodyPr>
          <a:lstStyle/>
          <a:p>
            <a:r>
              <a:rPr lang="en-GB" sz="1100" b="1" dirty="0">
                <a:solidFill>
                  <a:srgbClr val="FF0000"/>
                </a:solidFill>
                <a:sym typeface="Wingdings" panose="05000000000000000000" pitchFamily="2" charset="2"/>
              </a:rPr>
              <a:t>Additional RW production from normal conducting magnets to be declared as waste to free storage space (EDMS 3237313)</a:t>
            </a:r>
          </a:p>
        </p:txBody>
      </p:sp>
      <p:cxnSp>
        <p:nvCxnSpPr>
          <p:cNvPr id="7" name="Straight Arrow Connector 6">
            <a:extLst>
              <a:ext uri="{FF2B5EF4-FFF2-40B4-BE49-F238E27FC236}">
                <a16:creationId xmlns:a16="http://schemas.microsoft.com/office/drawing/2014/main" id="{A41977F7-9CE5-1C32-3C1C-65DE8DB49D9F}"/>
              </a:ext>
            </a:extLst>
          </p:cNvPr>
          <p:cNvCxnSpPr>
            <a:cxnSpLocks/>
            <a:stCxn id="6" idx="3"/>
            <a:endCxn id="24" idx="1"/>
          </p:cNvCxnSpPr>
          <p:nvPr/>
        </p:nvCxnSpPr>
        <p:spPr>
          <a:xfrm flipV="1">
            <a:off x="3699025" y="3976092"/>
            <a:ext cx="1090258" cy="1007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B67C6764-5D91-FA56-AEE7-3538785D7346}"/>
              </a:ext>
            </a:extLst>
          </p:cNvPr>
          <p:cNvSpPr/>
          <p:nvPr/>
        </p:nvSpPr>
        <p:spPr>
          <a:xfrm>
            <a:off x="4789283" y="3864492"/>
            <a:ext cx="198000" cy="223200"/>
          </a:xfrm>
          <a:prstGeom prst="rect">
            <a:avLst/>
          </a:prstGeom>
          <a:solidFill>
            <a:srgbClr val="FF0000">
              <a:alpha val="5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91CB9A92-E2E2-854A-964D-EEDDF9541051}"/>
              </a:ext>
            </a:extLst>
          </p:cNvPr>
          <p:cNvSpPr/>
          <p:nvPr/>
        </p:nvSpPr>
        <p:spPr>
          <a:xfrm>
            <a:off x="5430570" y="4200805"/>
            <a:ext cx="200686" cy="223200"/>
          </a:xfrm>
          <a:prstGeom prst="rect">
            <a:avLst/>
          </a:prstGeom>
          <a:solidFill>
            <a:srgbClr val="FF0000">
              <a:alpha val="5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0" name="Straight Arrow Connector 9">
            <a:extLst>
              <a:ext uri="{FF2B5EF4-FFF2-40B4-BE49-F238E27FC236}">
                <a16:creationId xmlns:a16="http://schemas.microsoft.com/office/drawing/2014/main" id="{4F47F8F7-4C1B-8A29-081B-F74EAE18A371}"/>
              </a:ext>
            </a:extLst>
          </p:cNvPr>
          <p:cNvCxnSpPr>
            <a:cxnSpLocks/>
            <a:stCxn id="6" idx="3"/>
            <a:endCxn id="8" idx="1"/>
          </p:cNvCxnSpPr>
          <p:nvPr/>
        </p:nvCxnSpPr>
        <p:spPr>
          <a:xfrm>
            <a:off x="3699025" y="3986168"/>
            <a:ext cx="1731545" cy="326237"/>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7272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802"/>
            <a:ext cx="10515600" cy="1325563"/>
          </a:xfrm>
        </p:spPr>
        <p:txBody>
          <a:bodyPr>
            <a:normAutofit/>
          </a:bodyPr>
          <a:lstStyle/>
          <a:p>
            <a:r>
              <a:rPr lang="fr-FR" sz="3200" b="1" dirty="0"/>
              <a:t>Personnes de contacts</a:t>
            </a:r>
          </a:p>
        </p:txBody>
      </p:sp>
      <p:sp>
        <p:nvSpPr>
          <p:cNvPr id="4" name="Date Placeholder 3">
            <a:extLst>
              <a:ext uri="{FF2B5EF4-FFF2-40B4-BE49-F238E27FC236}">
                <a16:creationId xmlns:a16="http://schemas.microsoft.com/office/drawing/2014/main" id="{238772FA-0DF2-4242-9D5E-7BA1B5EF0DE2}"/>
              </a:ext>
            </a:extLst>
          </p:cNvPr>
          <p:cNvSpPr>
            <a:spLocks noGrp="1"/>
          </p:cNvSpPr>
          <p:nvPr>
            <p:ph type="dt" sz="half" idx="10"/>
          </p:nvPr>
        </p:nvSpPr>
        <p:spPr/>
        <p:txBody>
          <a:bodyPr/>
          <a:lstStyle/>
          <a:p>
            <a:r>
              <a:rPr lang="en-US"/>
              <a:t>13/05/2025</a:t>
            </a:r>
            <a:endParaRPr lang="en-GB" dirty="0"/>
          </a:p>
        </p:txBody>
      </p:sp>
      <p:sp>
        <p:nvSpPr>
          <p:cNvPr id="5" name="Footer Placeholder 4">
            <a:extLst>
              <a:ext uri="{FF2B5EF4-FFF2-40B4-BE49-F238E27FC236}">
                <a16:creationId xmlns:a16="http://schemas.microsoft.com/office/drawing/2014/main" id="{9FA80125-6CA0-4FBB-999D-40ACD5045473}"/>
              </a:ext>
            </a:extLst>
          </p:cNvPr>
          <p:cNvSpPr>
            <a:spLocks noGrp="1"/>
          </p:cNvSpPr>
          <p:nvPr>
            <p:ph type="ftr" sz="quarter" idx="11"/>
          </p:nvPr>
        </p:nvSpPr>
        <p:spPr/>
        <p:txBody>
          <a:bodyPr/>
          <a:lstStyle/>
          <a:p>
            <a:r>
              <a:rPr lang="en-GB"/>
              <a:t>DSOC #3 - 2025 - EDMS 3299882</a:t>
            </a:r>
            <a:endParaRPr lang="en-GB" dirty="0"/>
          </a:p>
        </p:txBody>
      </p:sp>
      <p:sp>
        <p:nvSpPr>
          <p:cNvPr id="3" name="Slide Number Placeholder 2">
            <a:extLst>
              <a:ext uri="{FF2B5EF4-FFF2-40B4-BE49-F238E27FC236}">
                <a16:creationId xmlns:a16="http://schemas.microsoft.com/office/drawing/2014/main" id="{B67B2A2B-0FB6-4C88-8EBC-B48A87A35009}"/>
              </a:ext>
            </a:extLst>
          </p:cNvPr>
          <p:cNvSpPr>
            <a:spLocks noGrp="1"/>
          </p:cNvSpPr>
          <p:nvPr>
            <p:ph type="sldNum" sz="quarter" idx="12"/>
          </p:nvPr>
        </p:nvSpPr>
        <p:spPr/>
        <p:txBody>
          <a:bodyPr/>
          <a:lstStyle/>
          <a:p>
            <a:fld id="{BCD55979-00CC-4874-A80E-0959E76EB92F}" type="slidenum">
              <a:rPr lang="en-GB" smtClean="0"/>
              <a:t>7</a:t>
            </a:fld>
            <a:endParaRPr lang="en-GB"/>
          </a:p>
        </p:txBody>
      </p:sp>
      <p:pic>
        <p:nvPicPr>
          <p:cNvPr id="16" name="Content Placeholder 15">
            <a:extLst>
              <a:ext uri="{FF2B5EF4-FFF2-40B4-BE49-F238E27FC236}">
                <a16:creationId xmlns:a16="http://schemas.microsoft.com/office/drawing/2014/main" id="{B47E7927-0058-1393-FC44-79E21A63BCE4}"/>
              </a:ext>
            </a:extLst>
          </p:cNvPr>
          <p:cNvPicPr>
            <a:picLocks noGrp="1" noChangeAspect="1"/>
          </p:cNvPicPr>
          <p:nvPr>
            <p:ph idx="1"/>
          </p:nvPr>
        </p:nvPicPr>
        <p:blipFill>
          <a:blip r:embed="rId2"/>
          <a:stretch>
            <a:fillRect/>
          </a:stretch>
        </p:blipFill>
        <p:spPr>
          <a:xfrm>
            <a:off x="1573386" y="1322761"/>
            <a:ext cx="7654574" cy="3593465"/>
          </a:xfrm>
        </p:spPr>
      </p:pic>
      <p:sp>
        <p:nvSpPr>
          <p:cNvPr id="20" name="TextBox 19">
            <a:extLst>
              <a:ext uri="{FF2B5EF4-FFF2-40B4-BE49-F238E27FC236}">
                <a16:creationId xmlns:a16="http://schemas.microsoft.com/office/drawing/2014/main" id="{2F54E796-812B-BD8F-9BD0-15377448C145}"/>
              </a:ext>
            </a:extLst>
          </p:cNvPr>
          <p:cNvSpPr txBox="1"/>
          <p:nvPr/>
        </p:nvSpPr>
        <p:spPr>
          <a:xfrm>
            <a:off x="1573385" y="5212073"/>
            <a:ext cx="7560223" cy="369332"/>
          </a:xfrm>
          <a:prstGeom prst="rect">
            <a:avLst/>
          </a:prstGeom>
          <a:noFill/>
        </p:spPr>
        <p:txBody>
          <a:bodyPr wrap="square">
            <a:spAutoFit/>
          </a:bodyPr>
          <a:lstStyle/>
          <a:p>
            <a:r>
              <a:rPr lang="en-GB" dirty="0">
                <a:hlinkClick r:id="rId3"/>
              </a:rPr>
              <a:t>https://edms.cern.ch/document/2428332/LAST_RELEASED</a:t>
            </a:r>
            <a:r>
              <a:rPr lang="en-GB" dirty="0"/>
              <a:t> </a:t>
            </a:r>
          </a:p>
        </p:txBody>
      </p:sp>
    </p:spTree>
    <p:extLst>
      <p:ext uri="{BB962C8B-B14F-4D97-AF65-F5344CB8AC3E}">
        <p14:creationId xmlns:p14="http://schemas.microsoft.com/office/powerpoint/2010/main" val="2044423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67A22-9629-8D56-8839-D19AEB9D1B38}"/>
              </a:ext>
            </a:extLst>
          </p:cNvPr>
          <p:cNvSpPr>
            <a:spLocks noGrp="1"/>
          </p:cNvSpPr>
          <p:nvPr>
            <p:ph type="title"/>
          </p:nvPr>
        </p:nvSpPr>
        <p:spPr>
          <a:xfrm>
            <a:off x="838200" y="0"/>
            <a:ext cx="10515600" cy="1325563"/>
          </a:xfrm>
        </p:spPr>
        <p:txBody>
          <a:bodyPr>
            <a:normAutofit/>
          </a:bodyPr>
          <a:lstStyle/>
          <a:p>
            <a:r>
              <a:rPr lang="fr-FR" sz="3200" b="1"/>
              <a:t>Conclusion</a:t>
            </a:r>
          </a:p>
        </p:txBody>
      </p:sp>
      <p:sp>
        <p:nvSpPr>
          <p:cNvPr id="3" name="Content Placeholder 2">
            <a:extLst>
              <a:ext uri="{FF2B5EF4-FFF2-40B4-BE49-F238E27FC236}">
                <a16:creationId xmlns:a16="http://schemas.microsoft.com/office/drawing/2014/main" id="{FD050D5B-5AC5-BA3A-1A0A-0F4168C881E4}"/>
              </a:ext>
            </a:extLst>
          </p:cNvPr>
          <p:cNvSpPr>
            <a:spLocks noGrp="1"/>
          </p:cNvSpPr>
          <p:nvPr>
            <p:ph idx="1"/>
          </p:nvPr>
        </p:nvSpPr>
        <p:spPr>
          <a:xfrm>
            <a:off x="838200" y="1325563"/>
            <a:ext cx="10515600" cy="4685355"/>
          </a:xfrm>
        </p:spPr>
        <p:txBody>
          <a:bodyPr>
            <a:normAutofit fontScale="62500" lnSpcReduction="20000"/>
          </a:bodyPr>
          <a:lstStyle/>
          <a:p>
            <a:pPr>
              <a:lnSpc>
                <a:spcPct val="120000"/>
              </a:lnSpc>
              <a:buFontTx/>
              <a:buChar char="-"/>
            </a:pPr>
            <a:r>
              <a:rPr lang="fr-FR" b="1" dirty="0">
                <a:solidFill>
                  <a:srgbClr val="00B0F0"/>
                </a:solidFill>
              </a:rPr>
              <a:t>Merci pour la participation active </a:t>
            </a:r>
            <a:r>
              <a:rPr lang="fr-FR" dirty="0"/>
              <a:t>de tous les départements à l’exercice “RW </a:t>
            </a:r>
            <a:r>
              <a:rPr lang="fr-FR" dirty="0" err="1"/>
              <a:t>forecast</a:t>
            </a:r>
            <a:r>
              <a:rPr lang="fr-FR" dirty="0"/>
              <a:t>” en 2024. Les données sont disponibles en ligne: </a:t>
            </a:r>
            <a:r>
              <a:rPr lang="fr-FR" dirty="0">
                <a:hlinkClick r:id="rId3"/>
              </a:rPr>
              <a:t>https://cern.ch/hse-rp-rwm/public-portal</a:t>
            </a:r>
            <a:r>
              <a:rPr lang="fr-FR" dirty="0"/>
              <a:t> </a:t>
            </a:r>
          </a:p>
          <a:p>
            <a:pPr>
              <a:lnSpc>
                <a:spcPct val="120000"/>
              </a:lnSpc>
              <a:buFontTx/>
              <a:buChar char="-"/>
            </a:pPr>
            <a:endParaRPr lang="fr-FR" dirty="0"/>
          </a:p>
          <a:p>
            <a:pPr>
              <a:lnSpc>
                <a:spcPct val="120000"/>
              </a:lnSpc>
              <a:buFontTx/>
              <a:buChar char="-"/>
            </a:pPr>
            <a:r>
              <a:rPr lang="fr-FR" dirty="0"/>
              <a:t>A noter: </a:t>
            </a:r>
            <a:r>
              <a:rPr lang="fr-FR" b="1" dirty="0">
                <a:solidFill>
                  <a:srgbClr val="00B0F0"/>
                </a:solidFill>
              </a:rPr>
              <a:t>Une contribution très significative (~50%) du projet HL-LHC</a:t>
            </a:r>
            <a:r>
              <a:rPr lang="fr-FR" dirty="0"/>
              <a:t> dans la production de déchets radioactifs prévus au cours du </a:t>
            </a:r>
            <a:r>
              <a:rPr lang="fr-FR"/>
              <a:t>LS3 (~10% </a:t>
            </a:r>
            <a:r>
              <a:rPr lang="fr-FR" dirty="0"/>
              <a:t>lors du LS2).</a:t>
            </a:r>
          </a:p>
          <a:p>
            <a:pPr>
              <a:lnSpc>
                <a:spcPct val="120000"/>
              </a:lnSpc>
              <a:buFontTx/>
              <a:buChar char="-"/>
            </a:pPr>
            <a:endParaRPr lang="fr-FR" dirty="0"/>
          </a:p>
          <a:p>
            <a:pPr>
              <a:lnSpc>
                <a:spcPct val="120000"/>
              </a:lnSpc>
              <a:buFontTx/>
              <a:buChar char="-"/>
            </a:pPr>
            <a:r>
              <a:rPr lang="fr-FR" b="1" dirty="0">
                <a:solidFill>
                  <a:srgbClr val="00B0F0"/>
                </a:solidFill>
              </a:rPr>
              <a:t>L’exercice 2025</a:t>
            </a:r>
            <a:r>
              <a:rPr lang="fr-FR" dirty="0"/>
              <a:t> a débuté en février avec l’envoi d’un mémorandum avec pour objectifs cette année: </a:t>
            </a:r>
            <a:r>
              <a:rPr lang="fr-FR" b="1" dirty="0">
                <a:solidFill>
                  <a:srgbClr val="00B0F0"/>
                </a:solidFill>
              </a:rPr>
              <a:t>consolider les prévisions de volume</a:t>
            </a:r>
            <a:r>
              <a:rPr lang="fr-FR" dirty="0"/>
              <a:t>, consolider les classifications, </a:t>
            </a:r>
            <a:r>
              <a:rPr lang="fr-FR" b="1" dirty="0">
                <a:solidFill>
                  <a:srgbClr val="00B0F0"/>
                </a:solidFill>
              </a:rPr>
              <a:t>préciser les périodes de production</a:t>
            </a:r>
            <a:r>
              <a:rPr lang="fr-FR" dirty="0"/>
              <a:t> des déchets (</a:t>
            </a:r>
            <a:r>
              <a:rPr lang="fr-FR" b="1" u="sng" dirty="0">
                <a:solidFill>
                  <a:srgbClr val="00B0F0"/>
                </a:solidFill>
              </a:rPr>
              <a:t>2026</a:t>
            </a:r>
            <a:r>
              <a:rPr lang="fr-FR" dirty="0"/>
              <a:t>/2027/2028). </a:t>
            </a:r>
            <a:br>
              <a:rPr lang="fr-FR" dirty="0"/>
            </a:br>
            <a:r>
              <a:rPr lang="fr-FR" dirty="0"/>
              <a:t>NB. tous les déchets radioactifs du LS3 ne pourront pas arriver en 2026, merci de tenir compte des contraintes chantier, logistiques, transport, etc. pour fournir des données réalistes.</a:t>
            </a:r>
          </a:p>
          <a:p>
            <a:pPr>
              <a:lnSpc>
                <a:spcPct val="120000"/>
              </a:lnSpc>
            </a:pPr>
            <a:endParaRPr lang="fr-FR" dirty="0"/>
          </a:p>
          <a:p>
            <a:pPr>
              <a:lnSpc>
                <a:spcPct val="120000"/>
              </a:lnSpc>
            </a:pPr>
            <a:endParaRPr lang="fr-FR" dirty="0"/>
          </a:p>
          <a:p>
            <a:pPr>
              <a:lnSpc>
                <a:spcPct val="120000"/>
              </a:lnSpc>
            </a:pPr>
            <a:endParaRPr lang="fr-FR" dirty="0"/>
          </a:p>
          <a:p>
            <a:pPr>
              <a:lnSpc>
                <a:spcPct val="120000"/>
              </a:lnSpc>
            </a:pPr>
            <a:endParaRPr lang="fr-FR" dirty="0"/>
          </a:p>
        </p:txBody>
      </p:sp>
      <p:sp>
        <p:nvSpPr>
          <p:cNvPr id="4" name="Date Placeholder 3">
            <a:extLst>
              <a:ext uri="{FF2B5EF4-FFF2-40B4-BE49-F238E27FC236}">
                <a16:creationId xmlns:a16="http://schemas.microsoft.com/office/drawing/2014/main" id="{0B71C1C6-BF9C-5535-0E64-C95CB57C3710}"/>
              </a:ext>
            </a:extLst>
          </p:cNvPr>
          <p:cNvSpPr>
            <a:spLocks noGrp="1"/>
          </p:cNvSpPr>
          <p:nvPr>
            <p:ph type="dt" sz="half" idx="10"/>
          </p:nvPr>
        </p:nvSpPr>
        <p:spPr/>
        <p:txBody>
          <a:bodyPr/>
          <a:lstStyle/>
          <a:p>
            <a:r>
              <a:rPr lang="en-US"/>
              <a:t>13/05/2025</a:t>
            </a:r>
            <a:endParaRPr lang="en-GB" dirty="0"/>
          </a:p>
        </p:txBody>
      </p:sp>
      <p:sp>
        <p:nvSpPr>
          <p:cNvPr id="5" name="Footer Placeholder 4">
            <a:extLst>
              <a:ext uri="{FF2B5EF4-FFF2-40B4-BE49-F238E27FC236}">
                <a16:creationId xmlns:a16="http://schemas.microsoft.com/office/drawing/2014/main" id="{32D11390-22B5-BF83-5DEC-372BFA3B1E66}"/>
              </a:ext>
            </a:extLst>
          </p:cNvPr>
          <p:cNvSpPr>
            <a:spLocks noGrp="1"/>
          </p:cNvSpPr>
          <p:nvPr>
            <p:ph type="ftr" sz="quarter" idx="11"/>
          </p:nvPr>
        </p:nvSpPr>
        <p:spPr/>
        <p:txBody>
          <a:bodyPr/>
          <a:lstStyle/>
          <a:p>
            <a:r>
              <a:rPr lang="en-GB"/>
              <a:t>DSOC #3 - 2025 - EDMS 3299882</a:t>
            </a:r>
            <a:endParaRPr lang="en-GB" dirty="0"/>
          </a:p>
        </p:txBody>
      </p:sp>
      <p:sp>
        <p:nvSpPr>
          <p:cNvPr id="6" name="Slide Number Placeholder 5">
            <a:extLst>
              <a:ext uri="{FF2B5EF4-FFF2-40B4-BE49-F238E27FC236}">
                <a16:creationId xmlns:a16="http://schemas.microsoft.com/office/drawing/2014/main" id="{EBCE8A06-790E-E3BE-9BCF-08A37ACB1D24}"/>
              </a:ext>
            </a:extLst>
          </p:cNvPr>
          <p:cNvSpPr>
            <a:spLocks noGrp="1"/>
          </p:cNvSpPr>
          <p:nvPr>
            <p:ph type="sldNum" sz="quarter" idx="12"/>
          </p:nvPr>
        </p:nvSpPr>
        <p:spPr/>
        <p:txBody>
          <a:bodyPr/>
          <a:lstStyle/>
          <a:p>
            <a:fld id="{BCD55979-00CC-4874-A80E-0959E76EB92F}" type="slidenum">
              <a:rPr lang="fr-FR" smtClean="0"/>
              <a:pPr/>
              <a:t>8</a:t>
            </a:fld>
            <a:endParaRPr lang="fr-FR"/>
          </a:p>
        </p:txBody>
      </p:sp>
    </p:spTree>
    <p:extLst>
      <p:ext uri="{BB962C8B-B14F-4D97-AF65-F5344CB8AC3E}">
        <p14:creationId xmlns:p14="http://schemas.microsoft.com/office/powerpoint/2010/main" val="1150945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A2DB15-635B-2599-85BD-FC38C0458BAD}"/>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17E9E30-587D-DC77-6011-6EE459728376}"/>
              </a:ext>
            </a:extLst>
          </p:cNvPr>
          <p:cNvSpPr>
            <a:spLocks noGrp="1"/>
          </p:cNvSpPr>
          <p:nvPr>
            <p:ph idx="1"/>
          </p:nvPr>
        </p:nvSpPr>
        <p:spPr>
          <a:xfrm>
            <a:off x="0" y="2661007"/>
            <a:ext cx="12192000" cy="1758593"/>
          </a:xfrm>
        </p:spPr>
        <p:txBody>
          <a:bodyPr>
            <a:normAutofit/>
          </a:bodyPr>
          <a:lstStyle/>
          <a:p>
            <a:pPr marL="0" lvl="2" indent="0" algn="ctr">
              <a:buNone/>
            </a:pPr>
            <a:r>
              <a:rPr lang="fr-FR" sz="4000" b="1" dirty="0"/>
              <a:t>Informations additionnelles</a:t>
            </a:r>
          </a:p>
        </p:txBody>
      </p:sp>
      <p:sp>
        <p:nvSpPr>
          <p:cNvPr id="2" name="Date Placeholder 1">
            <a:extLst>
              <a:ext uri="{FF2B5EF4-FFF2-40B4-BE49-F238E27FC236}">
                <a16:creationId xmlns:a16="http://schemas.microsoft.com/office/drawing/2014/main" id="{232CAB98-A439-817A-62B3-86FE59369B00}"/>
              </a:ext>
            </a:extLst>
          </p:cNvPr>
          <p:cNvSpPr>
            <a:spLocks noGrp="1"/>
          </p:cNvSpPr>
          <p:nvPr>
            <p:ph type="dt" sz="half" idx="10"/>
          </p:nvPr>
        </p:nvSpPr>
        <p:spPr/>
        <p:txBody>
          <a:bodyPr/>
          <a:lstStyle/>
          <a:p>
            <a:r>
              <a:rPr lang="en-US"/>
              <a:t>13/05/2025</a:t>
            </a:r>
            <a:endParaRPr lang="en-GB"/>
          </a:p>
        </p:txBody>
      </p:sp>
      <p:sp>
        <p:nvSpPr>
          <p:cNvPr id="4" name="Footer Placeholder 3">
            <a:extLst>
              <a:ext uri="{FF2B5EF4-FFF2-40B4-BE49-F238E27FC236}">
                <a16:creationId xmlns:a16="http://schemas.microsoft.com/office/drawing/2014/main" id="{AB7DBCA7-162B-511B-BB1E-4A5B60E44D26}"/>
              </a:ext>
            </a:extLst>
          </p:cNvPr>
          <p:cNvSpPr>
            <a:spLocks noGrp="1"/>
          </p:cNvSpPr>
          <p:nvPr>
            <p:ph type="ftr" sz="quarter" idx="11"/>
          </p:nvPr>
        </p:nvSpPr>
        <p:spPr/>
        <p:txBody>
          <a:bodyPr/>
          <a:lstStyle/>
          <a:p>
            <a:r>
              <a:rPr lang="en-GB"/>
              <a:t>DSOC #3 - 2025 - EDMS 3299882</a:t>
            </a:r>
            <a:endParaRPr lang="en-GB" dirty="0"/>
          </a:p>
        </p:txBody>
      </p:sp>
      <p:sp>
        <p:nvSpPr>
          <p:cNvPr id="5" name="Slide Number Placeholder 4">
            <a:extLst>
              <a:ext uri="{FF2B5EF4-FFF2-40B4-BE49-F238E27FC236}">
                <a16:creationId xmlns:a16="http://schemas.microsoft.com/office/drawing/2014/main" id="{6C708277-CA4D-A409-8911-97FC2F775EA4}"/>
              </a:ext>
            </a:extLst>
          </p:cNvPr>
          <p:cNvSpPr>
            <a:spLocks noGrp="1"/>
          </p:cNvSpPr>
          <p:nvPr>
            <p:ph type="sldNum" sz="quarter" idx="12"/>
          </p:nvPr>
        </p:nvSpPr>
        <p:spPr/>
        <p:txBody>
          <a:bodyPr/>
          <a:lstStyle/>
          <a:p>
            <a:fld id="{BCD55979-00CC-4874-A80E-0959E76EB92F}" type="slidenum">
              <a:rPr lang="en-GB" smtClean="0"/>
              <a:t>9</a:t>
            </a:fld>
            <a:endParaRPr lang="en-GB"/>
          </a:p>
        </p:txBody>
      </p:sp>
    </p:spTree>
    <p:extLst>
      <p:ext uri="{BB962C8B-B14F-4D97-AF65-F5344CB8AC3E}">
        <p14:creationId xmlns:p14="http://schemas.microsoft.com/office/powerpoint/2010/main" val="135120064"/>
      </p:ext>
    </p:extLst>
  </p:cSld>
  <p:clrMapOvr>
    <a:masterClrMapping/>
  </p:clrMapOvr>
</p:sld>
</file>

<file path=ppt/theme/theme1.xml><?xml version="1.0" encoding="utf-8"?>
<a:theme xmlns:a="http://schemas.openxmlformats.org/drawingml/2006/main" name="CERNCorporate16-9">
  <a:themeElements>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potx" id="{0BD87021-363C-4094-88DD-A6D0A1158204}" vid="{8EDEE2E5-01A7-40FC-B6BE-248B8C35BD51}"/>
    </a:ext>
  </a:extLst>
</a:theme>
</file>

<file path=ppt/theme/theme2.xml><?xml version="1.0" encoding="utf-8"?>
<a:theme xmlns:a="http://schemas.openxmlformats.org/drawingml/2006/main" name="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potx" id="{0BD87021-363C-4094-88DD-A6D0A1158204}" vid="{F6AFEA46-3E61-403F-8E23-7A49BCE470C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Presentation3</Template>
  <TotalTime>30001</TotalTime>
  <Words>1036</Words>
  <Application>Microsoft Macintosh PowerPoint</Application>
  <PresentationFormat>Widescreen</PresentationFormat>
  <Paragraphs>145</Paragraphs>
  <Slides>14</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Arial</vt:lpstr>
      <vt:lpstr>Calibri</vt:lpstr>
      <vt:lpstr>Helvetica Neue</vt:lpstr>
      <vt:lpstr>Segoe UI Light</vt:lpstr>
      <vt:lpstr>Wingdings</vt:lpstr>
      <vt:lpstr>CERNCorporate16-9</vt:lpstr>
      <vt:lpstr>End Slides</vt:lpstr>
      <vt:lpstr>Estimations des déchets radioactifs futurs</vt:lpstr>
      <vt:lpstr>Processus de gestion des déchets radioactifs</vt:lpstr>
      <vt:lpstr>Elimination des déchets radioactifs</vt:lpstr>
      <vt:lpstr>Estimation des déchets radioactifs futurs: objectifs</vt:lpstr>
      <vt:lpstr>Estimation des déchets radioactifs futures: organisation</vt:lpstr>
      <vt:lpstr>RW forecast – result of 2024 exercise</vt:lpstr>
      <vt:lpstr>Personnes de contacts</vt:lpstr>
      <vt:lpstr>Conclusion</vt:lpstr>
      <vt:lpstr>PowerPoint Presentation</vt:lpstr>
      <vt:lpstr>PowerPoint Presentation</vt:lpstr>
      <vt:lpstr>PowerPoint Presentation</vt:lpstr>
      <vt:lpstr>CADRA – Critères d’Acceptation des Déchets Radioatifs</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Derek Mathieson</dc:creator>
  <cp:lastModifiedBy>Delphine Letant-Delrieux</cp:lastModifiedBy>
  <cp:revision>1228</cp:revision>
  <cp:lastPrinted>2018-11-21T12:25:41Z</cp:lastPrinted>
  <dcterms:created xsi:type="dcterms:W3CDTF">2016-01-26T10:53:29Z</dcterms:created>
  <dcterms:modified xsi:type="dcterms:W3CDTF">2025-05-14T13:11:57Z</dcterms:modified>
</cp:coreProperties>
</file>