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397" r:id="rId3"/>
    <p:sldId id="401" r:id="rId4"/>
    <p:sldId id="406" r:id="rId5"/>
    <p:sldId id="407" r:id="rId6"/>
    <p:sldId id="408" r:id="rId7"/>
    <p:sldId id="409" r:id="rId8"/>
    <p:sldId id="410" r:id="rId9"/>
    <p:sldId id="258" r:id="rId10"/>
    <p:sldId id="398" r:id="rId11"/>
    <p:sldId id="400" r:id="rId12"/>
    <p:sldId id="396" r:id="rId13"/>
    <p:sldId id="310" r:id="rId14"/>
  </p:sldIdLst>
  <p:sldSz cx="9144000" cy="5143500" type="screen16x9"/>
  <p:notesSz cx="6797675" cy="9872663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win Mosselmans" initials="EM" lastIdx="12" clrIdx="0">
    <p:extLst>
      <p:ext uri="{19B8F6BF-5375-455C-9EA6-DF929625EA0E}">
        <p15:presenceInfo xmlns:p15="http://schemas.microsoft.com/office/powerpoint/2012/main" userId="S-1-5-21-1526224874-1540688658-1361462980-194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B9DEFF"/>
    <a:srgbClr val="FF9999"/>
    <a:srgbClr val="CCECFF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B481BE-1AA3-4B0E-90C0-D79AF2F89B1A}" v="41" dt="2022-05-25T09:08:54.6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3979" autoAdjust="0"/>
  </p:normalViewPr>
  <p:slideViewPr>
    <p:cSldViewPr snapToGrid="0" snapToObjects="1">
      <p:cViewPr varScale="1">
        <p:scale>
          <a:sx n="157" d="100"/>
          <a:sy n="157" d="100"/>
        </p:scale>
        <p:origin x="150" y="114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-23155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sselma" clId="Web-{24B481BE-1AA3-4B0E-90C0-D79AF2F89B1A}"/>
    <pc:docChg chg="modSld sldOrd">
      <pc:chgData name="mosselma" userId="" providerId="" clId="Web-{24B481BE-1AA3-4B0E-90C0-D79AF2F89B1A}" dt="2022-05-25T09:08:50.199" v="180"/>
      <pc:docMkLst>
        <pc:docMk/>
      </pc:docMkLst>
      <pc:sldChg chg="modNotes">
        <pc:chgData name="mosselma" userId="" providerId="" clId="Web-{24B481BE-1AA3-4B0E-90C0-D79AF2F89B1A}" dt="2022-05-25T08:49:52.915" v="14"/>
        <pc:sldMkLst>
          <pc:docMk/>
          <pc:sldMk cId="4007252612" sldId="258"/>
        </pc:sldMkLst>
      </pc:sldChg>
      <pc:sldChg chg="modSp modNotes">
        <pc:chgData name="mosselma" userId="" providerId="" clId="Web-{24B481BE-1AA3-4B0E-90C0-D79AF2F89B1A}" dt="2022-05-25T09:04:48.341" v="165" actId="20577"/>
        <pc:sldMkLst>
          <pc:docMk/>
          <pc:sldMk cId="2479738938" sldId="259"/>
        </pc:sldMkLst>
        <pc:spChg chg="mod">
          <ac:chgData name="mosselma" userId="" providerId="" clId="Web-{24B481BE-1AA3-4B0E-90C0-D79AF2F89B1A}" dt="2022-05-25T09:04:48.341" v="165" actId="20577"/>
          <ac:spMkLst>
            <pc:docMk/>
            <pc:sldMk cId="2479738938" sldId="259"/>
            <ac:spMk id="3" creationId="{00000000-0000-0000-0000-000000000000}"/>
          </ac:spMkLst>
        </pc:spChg>
      </pc:sldChg>
      <pc:sldChg chg="ord modNotes">
        <pc:chgData name="mosselma" userId="" providerId="" clId="Web-{24B481BE-1AA3-4B0E-90C0-D79AF2F89B1A}" dt="2022-05-25T09:07:27.147" v="168"/>
        <pc:sldMkLst>
          <pc:docMk/>
          <pc:sldMk cId="3798947389" sldId="260"/>
        </pc:sldMkLst>
      </pc:sldChg>
      <pc:sldChg chg="ord">
        <pc:chgData name="mosselma" userId="" providerId="" clId="Web-{24B481BE-1AA3-4B0E-90C0-D79AF2F89B1A}" dt="2022-05-25T08:47:38.813" v="3"/>
        <pc:sldMkLst>
          <pc:docMk/>
          <pc:sldMk cId="2124300187" sldId="311"/>
        </pc:sldMkLst>
      </pc:sldChg>
      <pc:sldChg chg="modNotes">
        <pc:chgData name="mosselma" userId="" providerId="" clId="Web-{24B481BE-1AA3-4B0E-90C0-D79AF2F89B1A}" dt="2022-05-25T08:58:58.993" v="138"/>
        <pc:sldMkLst>
          <pc:docMk/>
          <pc:sldMk cId="3669931538" sldId="331"/>
        </pc:sldMkLst>
      </pc:sldChg>
      <pc:sldChg chg="modNotes">
        <pc:chgData name="mosselma" userId="" providerId="" clId="Web-{24B481BE-1AA3-4B0E-90C0-D79AF2F89B1A}" dt="2022-05-25T09:07:55.977" v="176"/>
        <pc:sldMkLst>
          <pc:docMk/>
          <pc:sldMk cId="747912408" sldId="358"/>
        </pc:sldMkLst>
      </pc:sldChg>
      <pc:sldChg chg="modNotes">
        <pc:chgData name="mosselma" userId="" providerId="" clId="Web-{24B481BE-1AA3-4B0E-90C0-D79AF2F89B1A}" dt="2022-05-25T09:08:02.915" v="179"/>
        <pc:sldMkLst>
          <pc:docMk/>
          <pc:sldMk cId="3092850921" sldId="359"/>
        </pc:sldMkLst>
      </pc:sldChg>
      <pc:sldChg chg="modNotes">
        <pc:chgData name="mosselma" userId="" providerId="" clId="Web-{24B481BE-1AA3-4B0E-90C0-D79AF2F89B1A}" dt="2022-05-25T09:07:38.070" v="172"/>
        <pc:sldMkLst>
          <pc:docMk/>
          <pc:sldMk cId="893601558" sldId="361"/>
        </pc:sldMkLst>
      </pc:sldChg>
      <pc:sldChg chg="modNotes">
        <pc:chgData name="mosselma" userId="" providerId="" clId="Web-{24B481BE-1AA3-4B0E-90C0-D79AF2F89B1A}" dt="2022-05-25T08:53:48.131" v="78"/>
        <pc:sldMkLst>
          <pc:docMk/>
          <pc:sldMk cId="203368736" sldId="368"/>
        </pc:sldMkLst>
      </pc:sldChg>
      <pc:sldChg chg="modNotes">
        <pc:chgData name="mosselma" userId="" providerId="" clId="Web-{24B481BE-1AA3-4B0E-90C0-D79AF2F89B1A}" dt="2022-05-25T09:02:19.442" v="144"/>
        <pc:sldMkLst>
          <pc:docMk/>
          <pc:sldMk cId="1285956180" sldId="369"/>
        </pc:sldMkLst>
      </pc:sldChg>
      <pc:sldChg chg="modNotes">
        <pc:chgData name="mosselma" userId="" providerId="" clId="Web-{24B481BE-1AA3-4B0E-90C0-D79AF2F89B1A}" dt="2022-05-25T09:08:50.199" v="180"/>
        <pc:sldMkLst>
          <pc:docMk/>
          <pc:sldMk cId="1261914076" sldId="37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00F9D-92A0-422B-ABB0-997B961779BE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7FFE1-D644-4AC2-A698-D91D4AA61EF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286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D642E-375B-4B6C-9A08-D0EF4DEE96CB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6663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B4BE4-2004-4494-AD8A-6209C7B637E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22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B4BE4-2004-4494-AD8A-6209C7B637E4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6741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baseline="0" dirty="0">
                <a:cs typeface="+mn-cs"/>
              </a:rPr>
            </a:br>
            <a:br>
              <a:rPr lang="en-GB" dirty="0">
                <a:cs typeface="+mn-lt"/>
              </a:rPr>
            </a:br>
            <a:r>
              <a:rPr lang="en-GB" dirty="0">
                <a:cs typeface="+mn-lt"/>
              </a:rPr>
              <a:t>Good morning</a:t>
            </a:r>
            <a:r>
              <a:rPr lang="en-GB" baseline="0" dirty="0">
                <a:cs typeface="+mn-lt"/>
              </a:rPr>
              <a:t> and welcome aboard</a:t>
            </a:r>
            <a:r>
              <a:rPr lang="el-GR" baseline="0" dirty="0">
                <a:cs typeface="+mn-lt"/>
              </a:rPr>
              <a:t>!</a:t>
            </a: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31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73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baseline="0" dirty="0">
                <a:cs typeface="+mn-cs"/>
              </a:rPr>
            </a:br>
            <a:br>
              <a:rPr lang="en-GB" dirty="0">
                <a:cs typeface="+mn-lt"/>
              </a:rPr>
            </a:br>
            <a:r>
              <a:rPr lang="en-GB" dirty="0">
                <a:cs typeface="+mn-lt"/>
              </a:rPr>
              <a:t>Good morning</a:t>
            </a:r>
            <a:r>
              <a:rPr lang="en-GB" baseline="0" dirty="0">
                <a:cs typeface="+mn-lt"/>
              </a:rPr>
              <a:t> and welcome aboard</a:t>
            </a:r>
            <a:r>
              <a:rPr lang="el-GR" baseline="0" dirty="0">
                <a:cs typeface="+mn-lt"/>
              </a:rPr>
              <a:t>!</a:t>
            </a: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32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C95EF-AFDC-EB1D-6911-27A3740D9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0EDD28-901E-91EB-4D3B-0CDF195D4A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671B44-70BD-3326-EAB1-CECEB94E7E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baseline="0" dirty="0">
                <a:cs typeface="+mn-cs"/>
              </a:rPr>
            </a:br>
            <a:br>
              <a:rPr lang="en-GB" dirty="0">
                <a:cs typeface="+mn-lt"/>
              </a:rPr>
            </a:br>
            <a:r>
              <a:rPr lang="en-GB" dirty="0">
                <a:cs typeface="+mn-lt"/>
              </a:rPr>
              <a:t>Good morning</a:t>
            </a:r>
            <a:r>
              <a:rPr lang="en-GB" baseline="0" dirty="0">
                <a:cs typeface="+mn-lt"/>
              </a:rPr>
              <a:t> and welcome aboard</a:t>
            </a:r>
            <a:r>
              <a:rPr lang="el-GR" baseline="0" dirty="0">
                <a:cs typeface="+mn-lt"/>
              </a:rPr>
              <a:t>!</a:t>
            </a:r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FEBB4-44A6-8B25-78C3-C348BAE76B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85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39F586-5566-5160-1F3C-0B81DBC302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C09E8A-A1A3-B875-D98D-9CC189E4F3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E102A3-D141-2A79-DABE-7487C99DFA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baseline="0" dirty="0">
                <a:cs typeface="+mn-cs"/>
              </a:rPr>
            </a:br>
            <a:br>
              <a:rPr lang="en-GB" dirty="0">
                <a:cs typeface="+mn-lt"/>
              </a:rPr>
            </a:br>
            <a:r>
              <a:rPr lang="en-GB" dirty="0">
                <a:cs typeface="+mn-lt"/>
              </a:rPr>
              <a:t>Good morning</a:t>
            </a:r>
            <a:r>
              <a:rPr lang="en-GB" baseline="0" dirty="0">
                <a:cs typeface="+mn-lt"/>
              </a:rPr>
              <a:t> and welcome aboard</a:t>
            </a:r>
            <a:r>
              <a:rPr lang="el-GR" baseline="0" dirty="0">
                <a:cs typeface="+mn-lt"/>
              </a:rPr>
              <a:t>!</a:t>
            </a:r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23CCD-DCC6-4F35-362A-41E64DA4E1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55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298F4-A771-0D14-73AF-784CBDA12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A88456-63BA-0FA7-1F6A-581C3821B9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1E795A-61DC-DC0B-A679-FCAB67E6C5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baseline="0" dirty="0">
                <a:cs typeface="+mn-cs"/>
              </a:rPr>
            </a:br>
            <a:br>
              <a:rPr lang="en-GB" dirty="0">
                <a:cs typeface="+mn-lt"/>
              </a:rPr>
            </a:br>
            <a:r>
              <a:rPr lang="en-GB" dirty="0">
                <a:cs typeface="+mn-lt"/>
              </a:rPr>
              <a:t>Good morning</a:t>
            </a:r>
            <a:r>
              <a:rPr lang="en-GB" baseline="0" dirty="0">
                <a:cs typeface="+mn-lt"/>
              </a:rPr>
              <a:t> and welcome aboard</a:t>
            </a:r>
            <a:r>
              <a:rPr lang="el-GR" baseline="0" dirty="0">
                <a:cs typeface="+mn-lt"/>
              </a:rPr>
              <a:t>!</a:t>
            </a:r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DA0568-C147-B023-CBF1-AB96C2C29E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81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CC8C8-DA80-0030-14B9-7E6E364257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6D97F1-63C8-406C-8E5A-B48F3468AF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5F692F-05CE-B28A-604D-69E0868C59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baseline="0" dirty="0">
                <a:cs typeface="+mn-cs"/>
              </a:rPr>
            </a:br>
            <a:br>
              <a:rPr lang="en-GB" dirty="0">
                <a:cs typeface="+mn-lt"/>
              </a:rPr>
            </a:br>
            <a:r>
              <a:rPr lang="en-GB" dirty="0">
                <a:cs typeface="+mn-lt"/>
              </a:rPr>
              <a:t>Good morning</a:t>
            </a:r>
            <a:r>
              <a:rPr lang="en-GB" baseline="0" dirty="0">
                <a:cs typeface="+mn-lt"/>
              </a:rPr>
              <a:t> and welcome aboard</a:t>
            </a:r>
            <a:r>
              <a:rPr lang="el-GR" baseline="0" dirty="0">
                <a:cs typeface="+mn-lt"/>
              </a:rPr>
              <a:t>!</a:t>
            </a:r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6E07B9-F0DF-8A70-77E9-12B22FE687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391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E3C49-56DA-C9B7-A72A-EB895CEC5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3E2A4A-964B-1627-8F53-B41FDE9A3B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E42E0E-2C53-AB23-3858-EB6EC4E285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baseline="0" dirty="0">
                <a:cs typeface="+mn-cs"/>
              </a:rPr>
            </a:br>
            <a:br>
              <a:rPr lang="en-GB" dirty="0">
                <a:cs typeface="+mn-lt"/>
              </a:rPr>
            </a:br>
            <a:r>
              <a:rPr lang="en-GB" dirty="0">
                <a:cs typeface="+mn-lt"/>
              </a:rPr>
              <a:t>Good morning</a:t>
            </a:r>
            <a:r>
              <a:rPr lang="en-GB" baseline="0" dirty="0">
                <a:cs typeface="+mn-lt"/>
              </a:rPr>
              <a:t> and welcome aboard</a:t>
            </a:r>
            <a:r>
              <a:rPr lang="el-GR" baseline="0" dirty="0">
                <a:cs typeface="+mn-lt"/>
              </a:rPr>
              <a:t>!</a:t>
            </a:r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EBAF4-38B7-9054-87F2-D3F462CE62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87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AFB7F-C6D5-C3BF-ECF5-A47649D41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5FBA1D-42A2-5DF3-28B8-4BE7698CF7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F7EF6C-6385-F79C-D85B-3C98CF2FED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baseline="0" dirty="0">
                <a:cs typeface="+mn-cs"/>
              </a:rPr>
            </a:br>
            <a:br>
              <a:rPr lang="en-GB" dirty="0">
                <a:cs typeface="+mn-lt"/>
              </a:rPr>
            </a:br>
            <a:r>
              <a:rPr lang="en-GB" dirty="0">
                <a:cs typeface="+mn-lt"/>
              </a:rPr>
              <a:t>Good morning</a:t>
            </a:r>
            <a:r>
              <a:rPr lang="en-GB" baseline="0" dirty="0">
                <a:cs typeface="+mn-lt"/>
              </a:rPr>
              <a:t> and welcome aboard</a:t>
            </a:r>
            <a:r>
              <a:rPr lang="el-GR" baseline="0" dirty="0">
                <a:cs typeface="+mn-lt"/>
              </a:rPr>
              <a:t>!</a:t>
            </a:r>
            <a:endParaRPr lang="en-GB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E8B120-60E5-9801-1BD1-625E6FF5A1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29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baseline="0" dirty="0">
                <a:cs typeface="+mn-cs"/>
              </a:rPr>
            </a:br>
            <a:br>
              <a:rPr lang="en-GB" dirty="0">
                <a:cs typeface="+mn-lt"/>
              </a:rPr>
            </a:br>
            <a:r>
              <a:rPr lang="en-GB" dirty="0">
                <a:cs typeface="+mn-lt"/>
              </a:rPr>
              <a:t>Good morning</a:t>
            </a:r>
            <a:r>
              <a:rPr lang="en-GB" baseline="0" dirty="0">
                <a:cs typeface="+mn-lt"/>
              </a:rPr>
              <a:t> and welcome aboard</a:t>
            </a:r>
            <a:r>
              <a:rPr lang="el-GR" baseline="0" dirty="0">
                <a:cs typeface="+mn-lt"/>
              </a:rPr>
              <a:t>!</a:t>
            </a: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38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9867" y="1005576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422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P:100001184:101774960:approvalAndComments" TargetMode="External"/><Relationship Id="rId7" Type="http://schemas.openxmlformats.org/officeDocument/2006/relationships/hyperlink" Target="https://edms.cern.ch/ui/#!master/navigator/document?P:100001184:101263254:approvalAndComment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edms.cern.ch/ui/#!master/navigator/document?P:100001184:101774779:approvalAndComments" TargetMode="External"/><Relationship Id="rId5" Type="http://schemas.openxmlformats.org/officeDocument/2006/relationships/hyperlink" Target="https://edms.cern.ch/ui/#!master/navigator/document?P:100001184:101774937:approvalAndComments" TargetMode="External"/><Relationship Id="rId4" Type="http://schemas.openxmlformats.org/officeDocument/2006/relationships/hyperlink" Target="https://edms.cern.ch/ui/#!master/navigator/document?P:100001184:101774757:approvalAndComment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ms.cern.ch/ekp/servlet/ekp?PX=N&amp;TEACHREVIEW=N&amp;CID=EKP000043764&amp;TX=FORMAT1&amp;LANGUAGE_TAG=*ALL*&amp;DECORATEPAGE=N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44823C-CB15-364A-CD6D-25D0725054EB}"/>
              </a:ext>
            </a:extLst>
          </p:cNvPr>
          <p:cNvSpPr/>
          <p:nvPr/>
        </p:nvSpPr>
        <p:spPr>
          <a:xfrm>
            <a:off x="2514600" y="613673"/>
            <a:ext cx="3902529" cy="3233058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4A8EF75-E2AC-7CF3-E710-57903DF5638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1500188" y="468334"/>
            <a:ext cx="5931351" cy="42329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D6960D9-6201-8687-27FE-988C59A9E143}"/>
              </a:ext>
            </a:extLst>
          </p:cNvPr>
          <p:cNvSpPr txBox="1"/>
          <p:nvPr/>
        </p:nvSpPr>
        <p:spPr>
          <a:xfrm>
            <a:off x="1975757" y="799684"/>
            <a:ext cx="519248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Atelier </a:t>
            </a:r>
            <a:r>
              <a:rPr lang="en-US" sz="4000" b="1" dirty="0" err="1"/>
              <a:t>Sécurité</a:t>
            </a:r>
            <a:r>
              <a:rPr lang="en-US" sz="4000" b="1" dirty="0"/>
              <a:t> </a:t>
            </a:r>
          </a:p>
          <a:p>
            <a:pPr algn="ctr"/>
            <a:endParaRPr lang="en-US" sz="1000" dirty="0"/>
          </a:p>
          <a:p>
            <a:pPr algn="ctr"/>
            <a:r>
              <a:rPr lang="en-US" sz="3000" dirty="0"/>
              <a:t>Territorial Safety Officer (TSO)</a:t>
            </a:r>
            <a:endParaRPr lang="en-GB" sz="30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F3D3D27-D823-9297-ADEE-D2D575D732A0}"/>
              </a:ext>
            </a:extLst>
          </p:cNvPr>
          <p:cNvSpPr txBox="1"/>
          <p:nvPr/>
        </p:nvSpPr>
        <p:spPr>
          <a:xfrm>
            <a:off x="97973" y="4131884"/>
            <a:ext cx="34667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Alicia Conte</a:t>
            </a:r>
          </a:p>
          <a:p>
            <a:r>
              <a:rPr lang="en-US" dirty="0"/>
              <a:t>Alexis Vidal </a:t>
            </a:r>
          </a:p>
          <a:p>
            <a:r>
              <a:rPr lang="en-US" dirty="0"/>
              <a:t>Delphine Letant-Delrieux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E19FC1B-FE39-B8C8-6E51-E046277D1966}"/>
              </a:ext>
            </a:extLst>
          </p:cNvPr>
          <p:cNvSpPr txBox="1"/>
          <p:nvPr/>
        </p:nvSpPr>
        <p:spPr>
          <a:xfrm>
            <a:off x="7070270" y="4491709"/>
            <a:ext cx="1975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15/05/2025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C326453-64A8-5862-1A45-B56A8F37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Feuillets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d’informations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–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Produits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chimiques</a:t>
            </a:r>
            <a:endParaRPr lang="en-GB" dirty="0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9BB4A6CC-0E88-30E7-5CE3-4773CBFB28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108176"/>
              </p:ext>
            </p:extLst>
          </p:nvPr>
        </p:nvGraphicFramePr>
        <p:xfrm>
          <a:off x="1278787" y="2401934"/>
          <a:ext cx="658368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414209899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406896901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26220497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8650774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Evacuation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Huiles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usagées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DDDDDD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Evacuation </a:t>
                      </a:r>
                      <a:r>
                        <a:rPr kumimoji="0" lang="en-US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Aérosols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DDDDDD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Evacuation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Produits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chimiques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inconnus</a:t>
                      </a:r>
                      <a:endParaRPr kumimoji="0" lang="en-GB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DDDDDD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Evacuation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Produits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chimiques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DDDDDD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0411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2873832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3291287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3291413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3291303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22714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6EF2FD1E-DA0C-297E-E646-FAF61723B4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501167"/>
              </p:ext>
            </p:extLst>
          </p:nvPr>
        </p:nvGraphicFramePr>
        <p:xfrm>
          <a:off x="3808627" y="1160577"/>
          <a:ext cx="1524000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13962064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DDDDDD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Stockage Bouteille de Gaz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DDDDDD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189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2873843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44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669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55C45F5-39BE-B539-6C0E-341B56A9A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1085848"/>
          </a:xfrm>
        </p:spPr>
        <p:txBody>
          <a:bodyPr>
            <a:noAutofit/>
          </a:bodyPr>
          <a:lstStyle/>
          <a:p>
            <a:pPr algn="ctr"/>
            <a:r>
              <a:rPr lang="fr-FR" sz="3600" b="1" dirty="0"/>
              <a:t>Transport de Produits Chimiques en Quantités Limitées</a:t>
            </a:r>
            <a:endParaRPr lang="en-GB" sz="3600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7927E-5C0D-A587-EF5E-96B0252B92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8DD3F72-FFB0-8C84-59D3-44DAF4D5FF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81" r="3699"/>
          <a:stretch/>
        </p:blipFill>
        <p:spPr>
          <a:xfrm>
            <a:off x="155482" y="1374363"/>
            <a:ext cx="5590981" cy="133642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F0E6E28-BB9D-1108-85C7-214AB5863FE9}"/>
              </a:ext>
            </a:extLst>
          </p:cNvPr>
          <p:cNvSpPr txBox="1"/>
          <p:nvPr/>
        </p:nvSpPr>
        <p:spPr>
          <a:xfrm>
            <a:off x="-222166" y="4036753"/>
            <a:ext cx="297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hlinkClick r:id="rId3"/>
              </a:rPr>
              <a:t>Lien de la formation</a:t>
            </a:r>
            <a:endParaRPr lang="en-GB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0AB17BC-2DAD-5826-4F43-5B59F5F99487}"/>
              </a:ext>
            </a:extLst>
          </p:cNvPr>
          <p:cNvSpPr txBox="1"/>
          <p:nvPr/>
        </p:nvSpPr>
        <p:spPr>
          <a:xfrm>
            <a:off x="5168767" y="2734524"/>
            <a:ext cx="388712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fr-CH" sz="1800" b="1" dirty="0"/>
              <a:t>Durée : </a:t>
            </a:r>
            <a:r>
              <a:rPr lang="fr-CH" sz="1800" dirty="0">
                <a:solidFill>
                  <a:schemeClr val="accent1">
                    <a:lumMod val="10000"/>
                  </a:schemeClr>
                </a:solidFill>
              </a:rPr>
              <a:t>E-learning (environ 20min)</a:t>
            </a:r>
          </a:p>
          <a:p>
            <a:pPr marL="36576" indent="0" algn="ctr">
              <a:buNone/>
            </a:pPr>
            <a:r>
              <a:rPr lang="fr-CH" sz="1800" b="1" dirty="0"/>
              <a:t>Validité : </a:t>
            </a:r>
            <a:r>
              <a:rPr lang="fr-CH" sz="1800" dirty="0" err="1">
                <a:solidFill>
                  <a:schemeClr val="accent1">
                    <a:lumMod val="10000"/>
                  </a:schemeClr>
                </a:solidFill>
              </a:rPr>
              <a:t>Illimit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</a:t>
            </a:r>
            <a:endParaRPr lang="fr-CH" sz="1800" dirty="0">
              <a:solidFill>
                <a:schemeClr val="accent1">
                  <a:lumMod val="10000"/>
                </a:schemeClr>
              </a:solidFill>
            </a:endParaRPr>
          </a:p>
          <a:p>
            <a:pPr marL="36576" indent="0" algn="ctr">
              <a:buNone/>
            </a:pPr>
            <a:endParaRPr lang="fr-CH" sz="1800" dirty="0">
              <a:solidFill>
                <a:schemeClr val="accent1">
                  <a:lumMod val="10000"/>
                </a:schemeClr>
              </a:solidFill>
            </a:endParaRPr>
          </a:p>
          <a:p>
            <a:pPr marL="36576" indent="0" algn="ctr">
              <a:buNone/>
            </a:pPr>
            <a:r>
              <a:rPr lang="fr-CH" sz="1800" b="1" dirty="0">
                <a:solidFill>
                  <a:schemeClr val="accent1">
                    <a:lumMod val="10000"/>
                  </a:schemeClr>
                </a:solidFill>
              </a:rPr>
              <a:t>Formation non ouverte aux contractants</a:t>
            </a:r>
          </a:p>
        </p:txBody>
      </p:sp>
    </p:spTree>
    <p:extLst>
      <p:ext uri="{BB962C8B-B14F-4D97-AF65-F5344CB8AC3E}">
        <p14:creationId xmlns:p14="http://schemas.microsoft.com/office/powerpoint/2010/main" val="1655886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>
            <a:extLst>
              <a:ext uri="{FF2B5EF4-FFF2-40B4-BE49-F238E27FC236}">
                <a16:creationId xmlns:a16="http://schemas.microsoft.com/office/drawing/2014/main" id="{D35D479F-317D-9FAB-DDAE-2393CD91D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89570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fr-CH" b="1" dirty="0">
                <a:solidFill>
                  <a:schemeClr val="bg1"/>
                </a:solidFill>
              </a:rPr>
              <a:t>Question/Réponse 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253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1385646" y="951570"/>
            <a:ext cx="6372708" cy="3371850"/>
          </a:xfrm>
        </p:spPr>
        <p:txBody>
          <a:bodyPr>
            <a:normAutofit/>
          </a:bodyPr>
          <a:lstStyle/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sz="2100" dirty="0"/>
          </a:p>
          <a:p>
            <a:pPr marL="27432" indent="0">
              <a:buNone/>
            </a:pPr>
            <a:endParaRPr lang="fr-CH" dirty="0"/>
          </a:p>
          <a:p>
            <a:pPr marL="27432" indent="0">
              <a:buNone/>
            </a:pPr>
            <a:endParaRPr lang="fr-CH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C326453-64A8-5862-1A45-B56A8F37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err="1"/>
              <a:t>Sommaire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D0D935A-BF86-86C1-6E40-D0D751C186C1}"/>
              </a:ext>
            </a:extLst>
          </p:cNvPr>
          <p:cNvSpPr txBox="1"/>
          <p:nvPr/>
        </p:nvSpPr>
        <p:spPr>
          <a:xfrm>
            <a:off x="367393" y="1110343"/>
            <a:ext cx="760095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/>
              <a:t>Feuillets d’informations </a:t>
            </a:r>
            <a:r>
              <a:rPr lang="fr-CH" dirty="0"/>
              <a:t>– Produits chimiques</a:t>
            </a:r>
          </a:p>
          <a:p>
            <a:r>
              <a:rPr lang="fr-CH" dirty="0"/>
              <a:t>	</a:t>
            </a:r>
            <a:r>
              <a:rPr lang="fr-CH" sz="1600" dirty="0"/>
              <a:t>- Stockage des </a:t>
            </a:r>
            <a:r>
              <a:rPr lang="fr-CH" sz="1600" b="1" dirty="0"/>
              <a:t>Bouteilles de gaz </a:t>
            </a:r>
          </a:p>
          <a:p>
            <a:r>
              <a:rPr lang="fr-CH" sz="1600" dirty="0"/>
              <a:t>	- Evacuation des </a:t>
            </a:r>
            <a:r>
              <a:rPr lang="fr-CH" sz="1600" b="1" dirty="0"/>
              <a:t>Aérosols</a:t>
            </a:r>
          </a:p>
          <a:p>
            <a:r>
              <a:rPr lang="fr-CH" sz="1600" dirty="0"/>
              <a:t>	- Evacuation </a:t>
            </a:r>
            <a:r>
              <a:rPr lang="fr-CH" sz="1600" b="1" dirty="0"/>
              <a:t>Génériques</a:t>
            </a:r>
          </a:p>
          <a:p>
            <a:r>
              <a:rPr lang="fr-CH" sz="1600" dirty="0"/>
              <a:t>	- Evacuation </a:t>
            </a:r>
            <a:r>
              <a:rPr lang="fr-CH" sz="1600" b="1" dirty="0"/>
              <a:t>Produits Chimiques Inconnus</a:t>
            </a:r>
          </a:p>
          <a:p>
            <a:r>
              <a:rPr lang="fr-CH" sz="1600" dirty="0"/>
              <a:t>	- Evacuation </a:t>
            </a:r>
            <a:r>
              <a:rPr lang="fr-CH" sz="1600" b="1" dirty="0"/>
              <a:t>Huiles Usagées </a:t>
            </a:r>
          </a:p>
          <a:p>
            <a:r>
              <a:rPr lang="en-US" dirty="0"/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/>
              <a:t>Formation :</a:t>
            </a:r>
            <a:r>
              <a:rPr lang="fr-CH" dirty="0"/>
              <a:t> </a:t>
            </a:r>
            <a:r>
              <a:rPr lang="fr-FR" dirty="0"/>
              <a:t>Transport de Produits Chimiques en Quantités Limitées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Question/Réponse ?</a:t>
            </a:r>
          </a:p>
        </p:txBody>
      </p:sp>
    </p:spTree>
    <p:extLst>
      <p:ext uri="{BB962C8B-B14F-4D97-AF65-F5344CB8AC3E}">
        <p14:creationId xmlns:p14="http://schemas.microsoft.com/office/powerpoint/2010/main" val="3297678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0AB0B-241D-AEE8-3548-360CDD923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4F13F25D-53F8-AE7F-DC6B-BF6800FF1134}"/>
              </a:ext>
            </a:extLst>
          </p:cNvPr>
          <p:cNvCxnSpPr/>
          <p:nvPr/>
        </p:nvCxnSpPr>
        <p:spPr>
          <a:xfrm>
            <a:off x="2561014" y="2385252"/>
            <a:ext cx="1314450" cy="10663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age 21">
            <a:extLst>
              <a:ext uri="{FF2B5EF4-FFF2-40B4-BE49-F238E27FC236}">
                <a16:creationId xmlns:a16="http://schemas.microsoft.com/office/drawing/2014/main" id="{D8073EBE-D984-BE1A-DC75-07DA7C516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339" y="1383613"/>
            <a:ext cx="2863161" cy="1232876"/>
          </a:xfrm>
          <a:prstGeom prst="rect">
            <a:avLst/>
          </a:prstGeom>
          <a:ln w="9525"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D30E864-37A1-C703-4AE0-58E1A8268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474" y="694609"/>
            <a:ext cx="3107079" cy="44168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E2AD8E-B83D-B4B4-16F3-E0C997B951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0737699-FAA4-5A10-DBE7-5FDCDD830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36327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err="1"/>
              <a:t>Feuillets</a:t>
            </a:r>
            <a:r>
              <a:rPr lang="en-US" sz="2800" b="1" dirty="0"/>
              <a:t> </a:t>
            </a:r>
            <a:r>
              <a:rPr lang="en-US" sz="2800" b="1" dirty="0" err="1"/>
              <a:t>d’informations</a:t>
            </a:r>
            <a:r>
              <a:rPr lang="en-US" sz="2800" b="1" dirty="0"/>
              <a:t> – </a:t>
            </a:r>
            <a:r>
              <a:rPr lang="en-US" sz="2800" b="1" dirty="0" err="1"/>
              <a:t>Produits</a:t>
            </a:r>
            <a:r>
              <a:rPr lang="en-US" sz="2800" b="1" dirty="0"/>
              <a:t> </a:t>
            </a:r>
            <a:r>
              <a:rPr lang="en-US" sz="2800" b="1" dirty="0" err="1"/>
              <a:t>chimiques</a:t>
            </a:r>
            <a:endParaRPr lang="en-US" sz="2800" b="1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19B972A7-E7B2-6A12-0824-AC5ED5CF1BD3}"/>
              </a:ext>
            </a:extLst>
          </p:cNvPr>
          <p:cNvSpPr/>
          <p:nvPr/>
        </p:nvSpPr>
        <p:spPr>
          <a:xfrm>
            <a:off x="1029847" y="702773"/>
            <a:ext cx="3062335" cy="133207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0038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37C17-E7C1-8084-93C3-A13A50ECF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315B1972-D37E-7794-0538-656254D10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243" y="2086443"/>
            <a:ext cx="2726547" cy="133207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E67D509A-2915-C72E-A41E-C1879F34500F}"/>
              </a:ext>
            </a:extLst>
          </p:cNvPr>
          <p:cNvCxnSpPr/>
          <p:nvPr/>
        </p:nvCxnSpPr>
        <p:spPr>
          <a:xfrm>
            <a:off x="2561014" y="2385252"/>
            <a:ext cx="1314450" cy="10663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age 21">
            <a:extLst>
              <a:ext uri="{FF2B5EF4-FFF2-40B4-BE49-F238E27FC236}">
                <a16:creationId xmlns:a16="http://schemas.microsoft.com/office/drawing/2014/main" id="{CC21427B-0BF9-D56A-45C8-A96BD43C9D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2083" y="1419205"/>
            <a:ext cx="4318908" cy="1859720"/>
          </a:xfrm>
          <a:prstGeom prst="rect">
            <a:avLst/>
          </a:prstGeom>
          <a:ln w="9525"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97192F6-B2EE-6ECC-DDEB-E401D6E403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519" y="690295"/>
            <a:ext cx="3107079" cy="44168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602E0-C7B8-F182-377E-2B629F43BB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BAD291C-D739-B70F-607F-E99E096FF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36327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err="1"/>
              <a:t>Feuillets</a:t>
            </a:r>
            <a:r>
              <a:rPr lang="en-US" sz="2800" b="1" dirty="0"/>
              <a:t> </a:t>
            </a:r>
            <a:r>
              <a:rPr lang="en-US" sz="2800" b="1" dirty="0" err="1"/>
              <a:t>d’informations</a:t>
            </a:r>
            <a:r>
              <a:rPr lang="en-US" sz="2800" b="1" dirty="0"/>
              <a:t> – </a:t>
            </a:r>
            <a:r>
              <a:rPr lang="en-US" sz="2800" b="1" dirty="0" err="1"/>
              <a:t>Produits</a:t>
            </a:r>
            <a:r>
              <a:rPr lang="en-US" sz="2800" b="1" dirty="0"/>
              <a:t> </a:t>
            </a:r>
            <a:r>
              <a:rPr lang="en-US" sz="2800" b="1" dirty="0" err="1"/>
              <a:t>chimiques</a:t>
            </a:r>
            <a:endParaRPr lang="en-US" sz="2800" b="1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C16D98FA-E85C-12F5-BAFC-D09BD118A73B}"/>
              </a:ext>
            </a:extLst>
          </p:cNvPr>
          <p:cNvSpPr/>
          <p:nvPr/>
        </p:nvSpPr>
        <p:spPr>
          <a:xfrm>
            <a:off x="1029847" y="702773"/>
            <a:ext cx="3062335" cy="133207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5181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DF874A-C3D6-FF9F-FDEF-18564B11C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3BEB59B-8440-3C41-9AFF-451D5FAF08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4613"/>
          <a:stretch/>
        </p:blipFill>
        <p:spPr>
          <a:xfrm>
            <a:off x="1029847" y="3584811"/>
            <a:ext cx="2497123" cy="54039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0177A7B-47F9-256C-6F23-CEC44D09B2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353685"/>
            <a:ext cx="4222923" cy="206313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4409EE96-03D4-3FA3-88FE-E94048512655}"/>
              </a:ext>
            </a:extLst>
          </p:cNvPr>
          <p:cNvCxnSpPr/>
          <p:nvPr/>
        </p:nvCxnSpPr>
        <p:spPr>
          <a:xfrm>
            <a:off x="2561014" y="2385252"/>
            <a:ext cx="1314450" cy="10663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age 21">
            <a:extLst>
              <a:ext uri="{FF2B5EF4-FFF2-40B4-BE49-F238E27FC236}">
                <a16:creationId xmlns:a16="http://schemas.microsoft.com/office/drawing/2014/main" id="{737BE133-73EC-4327-FC57-DE0F0B6CDC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1270" y="836597"/>
            <a:ext cx="2596520" cy="1118060"/>
          </a:xfrm>
          <a:prstGeom prst="rect">
            <a:avLst/>
          </a:prstGeom>
          <a:ln w="9525"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AFA14D8-B773-E555-F9E6-3F8EDA6F61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4053" y="693641"/>
            <a:ext cx="3107079" cy="44168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DF0194-70DC-FF10-03D3-07D4CA4700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9E02FB1-1BFD-B7ED-1A22-EC574AA55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36327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err="1"/>
              <a:t>Feuillets</a:t>
            </a:r>
            <a:r>
              <a:rPr lang="en-US" sz="2800" b="1" dirty="0"/>
              <a:t> </a:t>
            </a:r>
            <a:r>
              <a:rPr lang="en-US" sz="2800" b="1" dirty="0" err="1"/>
              <a:t>d’informations</a:t>
            </a:r>
            <a:r>
              <a:rPr lang="en-US" sz="2800" b="1" dirty="0"/>
              <a:t> – </a:t>
            </a:r>
            <a:r>
              <a:rPr lang="en-US" sz="2800" b="1" dirty="0" err="1"/>
              <a:t>Produits</a:t>
            </a:r>
            <a:r>
              <a:rPr lang="en-US" sz="2800" b="1" dirty="0"/>
              <a:t> </a:t>
            </a:r>
            <a:r>
              <a:rPr lang="en-US" sz="2800" b="1" dirty="0" err="1"/>
              <a:t>chimiques</a:t>
            </a:r>
            <a:endParaRPr lang="en-US" sz="2800" b="1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78DCB825-12FC-137A-7B86-5820137446F8}"/>
              </a:ext>
            </a:extLst>
          </p:cNvPr>
          <p:cNvSpPr/>
          <p:nvPr/>
        </p:nvSpPr>
        <p:spPr>
          <a:xfrm>
            <a:off x="1029847" y="2009059"/>
            <a:ext cx="3062335" cy="150974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1351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DA28F-A4CD-1D0B-12BB-5145B2804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72F4892-7719-E99A-7989-7108A0E4B5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98213" y="4261649"/>
            <a:ext cx="2577251" cy="726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CAA360F4-EAD4-A3F9-B771-E83AE4864E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4613"/>
          <a:stretch/>
        </p:blipFill>
        <p:spPr>
          <a:xfrm>
            <a:off x="4254740" y="1845201"/>
            <a:ext cx="4676989" cy="101213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377AD63-605F-3C79-ECCB-76C4C6C660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9765" y="2247162"/>
            <a:ext cx="2076727" cy="10145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EE8D8E4B-E0CA-EA08-4E8A-B7651BAA3EAA}"/>
              </a:ext>
            </a:extLst>
          </p:cNvPr>
          <p:cNvCxnSpPr/>
          <p:nvPr/>
        </p:nvCxnSpPr>
        <p:spPr>
          <a:xfrm>
            <a:off x="2561014" y="2385252"/>
            <a:ext cx="1314450" cy="10663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Image 19">
            <a:extLst>
              <a:ext uri="{FF2B5EF4-FFF2-40B4-BE49-F238E27FC236}">
                <a16:creationId xmlns:a16="http://schemas.microsoft.com/office/drawing/2014/main" id="{6A0D0557-270D-4240-B2A2-C459C1B702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7474" y="690295"/>
            <a:ext cx="3107079" cy="44168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92267B-A4E3-01E2-CCB0-3E0AB8066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CD6338D-8638-84EA-4EB2-ADC9CBFF8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36327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err="1"/>
              <a:t>Feuillets</a:t>
            </a:r>
            <a:r>
              <a:rPr lang="en-US" sz="2800" b="1" dirty="0"/>
              <a:t> </a:t>
            </a:r>
            <a:r>
              <a:rPr lang="en-US" sz="2800" b="1" dirty="0" err="1"/>
              <a:t>d’informations</a:t>
            </a:r>
            <a:r>
              <a:rPr lang="en-US" sz="2800" b="1" dirty="0"/>
              <a:t> – </a:t>
            </a:r>
            <a:r>
              <a:rPr lang="en-US" sz="2800" b="1" dirty="0" err="1"/>
              <a:t>Produits</a:t>
            </a:r>
            <a:r>
              <a:rPr lang="en-US" sz="2800" b="1" dirty="0"/>
              <a:t> </a:t>
            </a:r>
            <a:r>
              <a:rPr lang="en-US" sz="2800" b="1" dirty="0" err="1"/>
              <a:t>chimiques</a:t>
            </a:r>
            <a:endParaRPr lang="en-US" sz="2800" b="1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4E845954-8FF2-5708-9119-E1C05354A61E}"/>
              </a:ext>
            </a:extLst>
          </p:cNvPr>
          <p:cNvSpPr/>
          <p:nvPr/>
        </p:nvSpPr>
        <p:spPr>
          <a:xfrm>
            <a:off x="1029847" y="3511287"/>
            <a:ext cx="3062335" cy="7053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740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C027B-4B6A-B3C8-1FE7-65EECFA3AB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colade fermante 4">
            <a:extLst>
              <a:ext uri="{FF2B5EF4-FFF2-40B4-BE49-F238E27FC236}">
                <a16:creationId xmlns:a16="http://schemas.microsoft.com/office/drawing/2014/main" id="{CC9BFFC7-0C2C-7E72-1C38-697CD0A5E2C4}"/>
              </a:ext>
            </a:extLst>
          </p:cNvPr>
          <p:cNvSpPr/>
          <p:nvPr/>
        </p:nvSpPr>
        <p:spPr>
          <a:xfrm>
            <a:off x="1385808" y="887184"/>
            <a:ext cx="284868" cy="297634"/>
          </a:xfrm>
          <a:prstGeom prst="rightBrace">
            <a:avLst>
              <a:gd name="adj1" fmla="val 42212"/>
              <a:gd name="adj2" fmla="val 48639"/>
            </a:avLst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98F8E0A-002A-F07D-8C79-CB23A2B8AF18}"/>
              </a:ext>
            </a:extLst>
          </p:cNvPr>
          <p:cNvSpPr txBox="1"/>
          <p:nvPr/>
        </p:nvSpPr>
        <p:spPr>
          <a:xfrm>
            <a:off x="1876462" y="817424"/>
            <a:ext cx="1746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Informations général sur le feuillet et l’évacuation de produits chimiques  </a:t>
            </a:r>
          </a:p>
        </p:txBody>
      </p:sp>
      <p:sp>
        <p:nvSpPr>
          <p:cNvPr id="8" name="Accolade fermante 7">
            <a:extLst>
              <a:ext uri="{FF2B5EF4-FFF2-40B4-BE49-F238E27FC236}">
                <a16:creationId xmlns:a16="http://schemas.microsoft.com/office/drawing/2014/main" id="{4F19DEB4-134F-88BB-BF8A-04131CAA3379}"/>
              </a:ext>
            </a:extLst>
          </p:cNvPr>
          <p:cNvSpPr/>
          <p:nvPr/>
        </p:nvSpPr>
        <p:spPr>
          <a:xfrm>
            <a:off x="1377122" y="2329549"/>
            <a:ext cx="284868" cy="373825"/>
          </a:xfrm>
          <a:prstGeom prst="rightBrace">
            <a:avLst>
              <a:gd name="adj1" fmla="val 42212"/>
              <a:gd name="adj2" fmla="val 48639"/>
            </a:avLst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1A68BA3-9B93-8017-7548-01E8D621D662}"/>
              </a:ext>
            </a:extLst>
          </p:cNvPr>
          <p:cNvSpPr txBox="1"/>
          <p:nvPr/>
        </p:nvSpPr>
        <p:spPr>
          <a:xfrm>
            <a:off x="1915964" y="2182727"/>
            <a:ext cx="1746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Obligations lors de l’évacuation du produits concernée</a:t>
            </a:r>
          </a:p>
        </p:txBody>
      </p:sp>
      <p:sp>
        <p:nvSpPr>
          <p:cNvPr id="14" name="Accolade fermante 13">
            <a:extLst>
              <a:ext uri="{FF2B5EF4-FFF2-40B4-BE49-F238E27FC236}">
                <a16:creationId xmlns:a16="http://schemas.microsoft.com/office/drawing/2014/main" id="{E3E1F1D8-D2BB-3C8F-3ADA-1F1CFD7DB02C}"/>
              </a:ext>
            </a:extLst>
          </p:cNvPr>
          <p:cNvSpPr/>
          <p:nvPr/>
        </p:nvSpPr>
        <p:spPr>
          <a:xfrm>
            <a:off x="1385808" y="3196320"/>
            <a:ext cx="284868" cy="160839"/>
          </a:xfrm>
          <a:prstGeom prst="rightBrace">
            <a:avLst>
              <a:gd name="adj1" fmla="val 42212"/>
              <a:gd name="adj2" fmla="val 48639"/>
            </a:avLst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6DDAD41-CD4C-6AC5-E868-3B76EC14870F}"/>
              </a:ext>
            </a:extLst>
          </p:cNvPr>
          <p:cNvSpPr txBox="1"/>
          <p:nvPr/>
        </p:nvSpPr>
        <p:spPr>
          <a:xfrm>
            <a:off x="1924650" y="3125955"/>
            <a:ext cx="1746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Interdictions générales</a:t>
            </a:r>
          </a:p>
        </p:txBody>
      </p:sp>
      <p:sp>
        <p:nvSpPr>
          <p:cNvPr id="18" name="Accolade fermante 17">
            <a:extLst>
              <a:ext uri="{FF2B5EF4-FFF2-40B4-BE49-F238E27FC236}">
                <a16:creationId xmlns:a16="http://schemas.microsoft.com/office/drawing/2014/main" id="{1B061F94-4DDE-91F9-63B0-AE7EB67907D1}"/>
              </a:ext>
            </a:extLst>
          </p:cNvPr>
          <p:cNvSpPr/>
          <p:nvPr/>
        </p:nvSpPr>
        <p:spPr>
          <a:xfrm>
            <a:off x="1385808" y="4041978"/>
            <a:ext cx="284868" cy="217105"/>
          </a:xfrm>
          <a:prstGeom prst="rightBrace">
            <a:avLst>
              <a:gd name="adj1" fmla="val 42212"/>
              <a:gd name="adj2" fmla="val 48639"/>
            </a:avLst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5859E20-779F-7D7F-3942-7C1578C54E2A}"/>
              </a:ext>
            </a:extLst>
          </p:cNvPr>
          <p:cNvSpPr txBox="1"/>
          <p:nvPr/>
        </p:nvSpPr>
        <p:spPr>
          <a:xfrm>
            <a:off x="1924650" y="3966132"/>
            <a:ext cx="2006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Contact en cas de question</a:t>
            </a:r>
          </a:p>
          <a:p>
            <a:r>
              <a:rPr lang="fr-CH" dirty="0">
                <a:solidFill>
                  <a:schemeClr val="bg1"/>
                </a:solidFill>
              </a:rPr>
              <a:t>Contact en cas d’urgence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D8F6778-2924-267B-E167-74BDE9ACC6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261757" y="1905677"/>
            <a:ext cx="4725772" cy="133214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EDE1D8D9-4917-3448-69C4-9937AA93597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4613"/>
          <a:stretch/>
        </p:blipFill>
        <p:spPr>
          <a:xfrm>
            <a:off x="1298121" y="3647721"/>
            <a:ext cx="2302329" cy="49824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EEDB20E9-862B-B74A-6F76-19EBE9DCFC01}"/>
              </a:ext>
            </a:extLst>
          </p:cNvPr>
          <p:cNvCxnSpPr/>
          <p:nvPr/>
        </p:nvCxnSpPr>
        <p:spPr>
          <a:xfrm>
            <a:off x="2561014" y="2385252"/>
            <a:ext cx="1314450" cy="10663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Image 19">
            <a:extLst>
              <a:ext uri="{FF2B5EF4-FFF2-40B4-BE49-F238E27FC236}">
                <a16:creationId xmlns:a16="http://schemas.microsoft.com/office/drawing/2014/main" id="{67AE28A7-2025-362D-093F-064F27F26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7475" y="690295"/>
            <a:ext cx="3107079" cy="44168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59AED1-1B47-673D-87D5-BDC08608E7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6A87680-9E55-60C7-5428-0C522C2FF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36327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err="1"/>
              <a:t>Feuillets</a:t>
            </a:r>
            <a:r>
              <a:rPr lang="en-US" sz="2800" b="1" dirty="0"/>
              <a:t> </a:t>
            </a:r>
            <a:r>
              <a:rPr lang="en-US" sz="2800" b="1" dirty="0" err="1"/>
              <a:t>d’informations</a:t>
            </a:r>
            <a:r>
              <a:rPr lang="en-US" sz="2800" b="1" dirty="0"/>
              <a:t> – </a:t>
            </a:r>
            <a:r>
              <a:rPr lang="en-US" sz="2800" b="1" dirty="0" err="1"/>
              <a:t>Produits</a:t>
            </a:r>
            <a:r>
              <a:rPr lang="en-US" sz="2800" b="1" dirty="0"/>
              <a:t> </a:t>
            </a:r>
            <a:r>
              <a:rPr lang="en-US" sz="2800" b="1" dirty="0" err="1"/>
              <a:t>chimiques</a:t>
            </a:r>
            <a:endParaRPr lang="en-US" sz="2800" b="1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A9741C85-0402-4588-5ECE-4AA2BD21C1BA}"/>
              </a:ext>
            </a:extLst>
          </p:cNvPr>
          <p:cNvSpPr/>
          <p:nvPr/>
        </p:nvSpPr>
        <p:spPr>
          <a:xfrm>
            <a:off x="1029847" y="4205248"/>
            <a:ext cx="3062335" cy="8899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5303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09D257-5DD0-9976-E92D-D4C8E115FB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4DCC646-18BA-00A3-6562-89234C8B95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14311" y="4266269"/>
            <a:ext cx="2220686" cy="6259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58F7F94F-A6AB-953A-F8C2-4CBA589F68B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4613"/>
          <a:stretch/>
        </p:blipFill>
        <p:spPr>
          <a:xfrm>
            <a:off x="1298121" y="3647721"/>
            <a:ext cx="2302329" cy="49824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31BD1D18-917E-4756-0337-E4E33FBB891C}"/>
              </a:ext>
            </a:extLst>
          </p:cNvPr>
          <p:cNvCxnSpPr/>
          <p:nvPr/>
        </p:nvCxnSpPr>
        <p:spPr>
          <a:xfrm>
            <a:off x="2561014" y="2385252"/>
            <a:ext cx="1314450" cy="10663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Image 19">
            <a:extLst>
              <a:ext uri="{FF2B5EF4-FFF2-40B4-BE49-F238E27FC236}">
                <a16:creationId xmlns:a16="http://schemas.microsoft.com/office/drawing/2014/main" id="{FA59BE61-F744-AE25-8D91-03B0D3D86D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7475" y="690295"/>
            <a:ext cx="3107079" cy="44168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B3103D-414E-D954-964F-5E6434DE98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DED3A-8D6C-E6D2-8ADD-45029C150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36327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err="1"/>
              <a:t>Feuillets</a:t>
            </a:r>
            <a:r>
              <a:rPr lang="en-US" sz="2800" b="1" dirty="0"/>
              <a:t> </a:t>
            </a:r>
            <a:r>
              <a:rPr lang="en-US" sz="2800" b="1" dirty="0" err="1"/>
              <a:t>d’informations</a:t>
            </a:r>
            <a:r>
              <a:rPr lang="en-US" sz="2800" b="1" dirty="0"/>
              <a:t> – </a:t>
            </a:r>
            <a:r>
              <a:rPr lang="en-US" sz="2800" b="1" dirty="0" err="1"/>
              <a:t>Produits</a:t>
            </a:r>
            <a:r>
              <a:rPr lang="en-US" sz="2800" b="1" dirty="0"/>
              <a:t> </a:t>
            </a:r>
            <a:r>
              <a:rPr lang="en-US" sz="2800" b="1" dirty="0" err="1"/>
              <a:t>chimiques</a:t>
            </a:r>
            <a:endParaRPr lang="en-US" sz="2800" b="1" dirty="0"/>
          </a:p>
        </p:txBody>
      </p:sp>
      <p:sp>
        <p:nvSpPr>
          <p:cNvPr id="5" name="Accolade fermante 4">
            <a:extLst>
              <a:ext uri="{FF2B5EF4-FFF2-40B4-BE49-F238E27FC236}">
                <a16:creationId xmlns:a16="http://schemas.microsoft.com/office/drawing/2014/main" id="{73984F21-55DD-A92B-4D55-02E358BBDEA7}"/>
              </a:ext>
            </a:extLst>
          </p:cNvPr>
          <p:cNvSpPr/>
          <p:nvPr/>
        </p:nvSpPr>
        <p:spPr>
          <a:xfrm>
            <a:off x="4180114" y="832757"/>
            <a:ext cx="481969" cy="1200150"/>
          </a:xfrm>
          <a:prstGeom prst="rightBrace">
            <a:avLst>
              <a:gd name="adj1" fmla="val 42212"/>
              <a:gd name="adj2" fmla="val 48639"/>
            </a:avLst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A80F478-3297-4D34-AD16-9C9E38F28D1C}"/>
              </a:ext>
            </a:extLst>
          </p:cNvPr>
          <p:cNvSpPr txBox="1"/>
          <p:nvPr/>
        </p:nvSpPr>
        <p:spPr>
          <a:xfrm>
            <a:off x="4670769" y="971167"/>
            <a:ext cx="2954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Informations générales sur le feuillet et l'évacuation des produits chimiques</a:t>
            </a:r>
            <a:endParaRPr lang="fr-CH" dirty="0"/>
          </a:p>
        </p:txBody>
      </p:sp>
      <p:sp>
        <p:nvSpPr>
          <p:cNvPr id="8" name="Accolade fermante 7">
            <a:extLst>
              <a:ext uri="{FF2B5EF4-FFF2-40B4-BE49-F238E27FC236}">
                <a16:creationId xmlns:a16="http://schemas.microsoft.com/office/drawing/2014/main" id="{1E9638A9-B453-A3CC-49F0-3F727B8F44E3}"/>
              </a:ext>
            </a:extLst>
          </p:cNvPr>
          <p:cNvSpPr/>
          <p:nvPr/>
        </p:nvSpPr>
        <p:spPr>
          <a:xfrm>
            <a:off x="4171428" y="2044086"/>
            <a:ext cx="481969" cy="1507377"/>
          </a:xfrm>
          <a:prstGeom prst="rightBrace">
            <a:avLst>
              <a:gd name="adj1" fmla="val 42212"/>
              <a:gd name="adj2" fmla="val 48639"/>
            </a:avLst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9B38879-2E5C-A136-EE8D-BAAAE34C4474}"/>
              </a:ext>
            </a:extLst>
          </p:cNvPr>
          <p:cNvSpPr txBox="1"/>
          <p:nvPr/>
        </p:nvSpPr>
        <p:spPr>
          <a:xfrm>
            <a:off x="4710271" y="2336470"/>
            <a:ext cx="2954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Obligations à respecter lors de l’évacuation du produit concerné</a:t>
            </a:r>
            <a:endParaRPr lang="fr-CH" dirty="0"/>
          </a:p>
        </p:txBody>
      </p:sp>
      <p:sp>
        <p:nvSpPr>
          <p:cNvPr id="14" name="Accolade fermante 13">
            <a:extLst>
              <a:ext uri="{FF2B5EF4-FFF2-40B4-BE49-F238E27FC236}">
                <a16:creationId xmlns:a16="http://schemas.microsoft.com/office/drawing/2014/main" id="{381D7952-5055-FC7B-C9BA-5949EDC784EB}"/>
              </a:ext>
            </a:extLst>
          </p:cNvPr>
          <p:cNvSpPr/>
          <p:nvPr/>
        </p:nvSpPr>
        <p:spPr>
          <a:xfrm>
            <a:off x="4180114" y="3556695"/>
            <a:ext cx="481969" cy="648554"/>
          </a:xfrm>
          <a:prstGeom prst="rightBrace">
            <a:avLst>
              <a:gd name="adj1" fmla="val 42212"/>
              <a:gd name="adj2" fmla="val 48639"/>
            </a:avLst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EB9A597-574A-0ACC-6EAE-0253E1F93AA3}"/>
              </a:ext>
            </a:extLst>
          </p:cNvPr>
          <p:cNvSpPr txBox="1"/>
          <p:nvPr/>
        </p:nvSpPr>
        <p:spPr>
          <a:xfrm>
            <a:off x="4718957" y="3721801"/>
            <a:ext cx="2954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Interdictions à </a:t>
            </a:r>
            <a:r>
              <a:rPr lang="en-GB" dirty="0" err="1"/>
              <a:t>connaître</a:t>
            </a:r>
            <a:endParaRPr lang="fr-CH" dirty="0"/>
          </a:p>
        </p:txBody>
      </p:sp>
      <p:sp>
        <p:nvSpPr>
          <p:cNvPr id="18" name="Accolade fermante 17">
            <a:extLst>
              <a:ext uri="{FF2B5EF4-FFF2-40B4-BE49-F238E27FC236}">
                <a16:creationId xmlns:a16="http://schemas.microsoft.com/office/drawing/2014/main" id="{B4ECCFAA-2F9A-78D2-A56F-D41941ED4D1B}"/>
              </a:ext>
            </a:extLst>
          </p:cNvPr>
          <p:cNvSpPr/>
          <p:nvPr/>
        </p:nvSpPr>
        <p:spPr>
          <a:xfrm>
            <a:off x="4180114" y="4231737"/>
            <a:ext cx="481969" cy="875435"/>
          </a:xfrm>
          <a:prstGeom prst="rightBrace">
            <a:avLst>
              <a:gd name="adj1" fmla="val 42212"/>
              <a:gd name="adj2" fmla="val 48639"/>
            </a:avLst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CB8C77F-B3AA-66F4-380E-D603A45BF41C}"/>
              </a:ext>
            </a:extLst>
          </p:cNvPr>
          <p:cNvSpPr txBox="1"/>
          <p:nvPr/>
        </p:nvSpPr>
        <p:spPr>
          <a:xfrm>
            <a:off x="4636805" y="4374862"/>
            <a:ext cx="4337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Personne à contacter en cas de question</a:t>
            </a:r>
          </a:p>
          <a:p>
            <a:r>
              <a:rPr lang="fr-FR" sz="1600" dirty="0">
                <a:solidFill>
                  <a:schemeClr val="bg1"/>
                </a:solidFill>
              </a:rPr>
              <a:t>Contact à joindre en cas d’urgence</a:t>
            </a:r>
          </a:p>
        </p:txBody>
      </p:sp>
    </p:spTree>
    <p:extLst>
      <p:ext uri="{BB962C8B-B14F-4D97-AF65-F5344CB8AC3E}">
        <p14:creationId xmlns:p14="http://schemas.microsoft.com/office/powerpoint/2010/main" val="38161761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77895B7B-A202-BE25-5367-CE444BB775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347083">
            <a:off x="4744271" y="1469697"/>
            <a:ext cx="2399580" cy="340892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6B908C8-65D7-77C6-1A01-F66D6ADE32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52138">
            <a:off x="4050167" y="830712"/>
            <a:ext cx="2399580" cy="340892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C326453-64A8-5862-1A45-B56A8F37F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27215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err="1"/>
              <a:t>Feuillets</a:t>
            </a:r>
            <a:r>
              <a:rPr lang="en-US" sz="2800" b="1" dirty="0"/>
              <a:t> </a:t>
            </a:r>
            <a:r>
              <a:rPr lang="en-US" sz="2800" b="1" dirty="0" err="1"/>
              <a:t>d’informations</a:t>
            </a:r>
            <a:r>
              <a:rPr lang="en-US" sz="2800" b="1" dirty="0"/>
              <a:t> – </a:t>
            </a:r>
            <a:r>
              <a:rPr lang="en-US" sz="2800" b="1" dirty="0" err="1"/>
              <a:t>Produits</a:t>
            </a:r>
            <a:r>
              <a:rPr lang="en-US" sz="2800" b="1" dirty="0"/>
              <a:t> </a:t>
            </a:r>
            <a:r>
              <a:rPr lang="en-US" sz="2800" b="1" dirty="0" err="1"/>
              <a:t>chimiques</a:t>
            </a:r>
            <a:endParaRPr lang="en-US" sz="2800" b="1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507BD62-4EB7-A68D-77B9-CBC5F79E2F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0981" y="732547"/>
            <a:ext cx="2407649" cy="340892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B569523-D720-F605-292E-586E32BCE0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722195">
            <a:off x="2172218" y="991987"/>
            <a:ext cx="2394229" cy="340892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8FA01A6-0477-BD8B-DB40-6CF2DD3382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383227">
            <a:off x="1585006" y="1429875"/>
            <a:ext cx="2399579" cy="340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2526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454d28b0-428d-4466-90f7-e6865997f0b3"/>
  <p:tag name="WASPOLLED" val="49AA0A17314A4AFDA7DCF07FD2DEAC40"/>
  <p:tag name="TPVERSION" val="8"/>
  <p:tag name="TPFULLVERSION" val="8.9.5.12"/>
  <p:tag name="PPTVERSION" val="16"/>
  <p:tag name="TPOS" val="2"/>
  <p:tag name="TPLASTSAVEVERSION" val="6.4 PC"/>
</p:tagLst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32694</TotalTime>
  <Words>310</Words>
  <Application>Microsoft Office PowerPoint</Application>
  <PresentationFormat>Affichage à l'écran (16:9)</PresentationFormat>
  <Paragraphs>89</Paragraphs>
  <Slides>13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Optima</vt:lpstr>
      <vt:lpstr>CERNCorporate16-9</vt:lpstr>
      <vt:lpstr>Présentation PowerPoint</vt:lpstr>
      <vt:lpstr>Sommaire </vt:lpstr>
      <vt:lpstr>Feuillets d’informations – Produits chimiques</vt:lpstr>
      <vt:lpstr>Feuillets d’informations – Produits chimiques</vt:lpstr>
      <vt:lpstr>Feuillets d’informations – Produits chimiques</vt:lpstr>
      <vt:lpstr>Feuillets d’informations – Produits chimiques</vt:lpstr>
      <vt:lpstr>Feuillets d’informations – Produits chimiques</vt:lpstr>
      <vt:lpstr>Feuillets d’informations – Produits chimiques</vt:lpstr>
      <vt:lpstr>Feuillets d’informations – Produits chimiques</vt:lpstr>
      <vt:lpstr>Feuillets d’informations – Produits chimiques</vt:lpstr>
      <vt:lpstr>Transport de Produits Chimiques en Quantités Limitées</vt:lpstr>
      <vt:lpstr>Question/Réponse ?</vt:lpstr>
      <vt:lpstr>Présentation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keywords>Onboarding;Quiz</cp:keywords>
  <cp:lastModifiedBy>Alicia Conte</cp:lastModifiedBy>
  <cp:revision>1162</cp:revision>
  <cp:lastPrinted>2022-08-29T13:46:38Z</cp:lastPrinted>
  <dcterms:created xsi:type="dcterms:W3CDTF">2012-11-30T11:04:26Z</dcterms:created>
  <dcterms:modified xsi:type="dcterms:W3CDTF">2025-05-13T13:11:30Z</dcterms:modified>
</cp:coreProperties>
</file>