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60" r:id="rId9"/>
    <p:sldId id="258" r:id="rId10"/>
    <p:sldId id="261" r:id="rId11"/>
    <p:sldId id="262" r:id="rId12"/>
    <p:sldId id="263" r:id="rId13"/>
    <p:sldId id="264" r:id="rId14"/>
    <p:sldId id="280" r:id="rId15"/>
    <p:sldId id="265" r:id="rId16"/>
    <p:sldId id="271" r:id="rId17"/>
    <p:sldId id="272" r:id="rId18"/>
    <p:sldId id="282" r:id="rId19"/>
    <p:sldId id="273" r:id="rId20"/>
    <p:sldId id="283" r:id="rId21"/>
    <p:sldId id="274" r:id="rId22"/>
    <p:sldId id="289" r:id="rId23"/>
    <p:sldId id="275" r:id="rId24"/>
    <p:sldId id="288" r:id="rId25"/>
    <p:sldId id="276" r:id="rId26"/>
    <p:sldId id="286" r:id="rId27"/>
    <p:sldId id="278" r:id="rId28"/>
    <p:sldId id="285" r:id="rId29"/>
    <p:sldId id="281" r:id="rId30"/>
    <p:sldId id="284" r:id="rId31"/>
    <p:sldId id="277" r:id="rId32"/>
    <p:sldId id="290" r:id="rId33"/>
    <p:sldId id="279" r:id="rId3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7"/>
    <p:restoredTop sz="94233"/>
  </p:normalViewPr>
  <p:slideViewPr>
    <p:cSldViewPr snapToGrid="0" snapToObjects="1">
      <p:cViewPr varScale="1">
        <p:scale>
          <a:sx n="180" d="100"/>
          <a:sy n="180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9BB4B-65C9-4C47-B5AE-9F7FC99DA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33F5E6-E8F0-F944-9114-BEDF9412A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EE2CE-B23A-B448-98E2-6CAC9F37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9DE41-CB38-1C49-96CA-7D7822694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7B2B4-02C0-C545-9023-1994E6588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971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4FB5F-4D1A-8D40-B681-F1B3E194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DA877-F141-CC4C-8948-2B4B7CC40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BC111-227E-464B-9B19-BCEF56920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3C437-60ED-A547-AFB3-4053C1D0D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71A0D-F842-A54B-90BA-E2D1BBCE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7009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BEB984-00B6-C441-BC6F-58A6B042E8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5A9AF-AB36-0347-86EB-BF46B1E50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545DC-8A20-CE4C-8CF4-3364BB06C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4CDF0-0F75-9347-AD6A-27C5B859B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816F9-C499-3D4C-B3CF-45AF0E8F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582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72233-07FB-E547-9DBB-2503856A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17A96-A642-9C47-84DF-7414A80BE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35FD6-5CD5-784B-ABB3-F8156480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B7973-23D3-5B45-9F6A-069DE2A5A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E2A5B-2BAA-EF40-8714-33B5B121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2216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F8620-0515-404C-9065-A0B163462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3D71A-4EAA-E64D-A0C5-A64B8DC25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33580-F4AB-2042-8726-2756763F1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AA284-71D4-894A-90A7-1AFC990D1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9314-E7B9-6945-A389-E94AF9DB7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0001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14417-2AA5-F240-905F-E7F7181C2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A7C72-C98B-0649-A14F-7BBB507FA2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FA5476-345D-B446-86A8-217C0E623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B28C9-DCF6-2046-AAA5-C7B2E0D3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AB701-4168-C042-9CB5-E579A59FE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710369-D433-7D4D-809F-26D1FB18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6296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F89F-1170-6443-817F-7E082FA00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B7648-B42F-BB4A-A249-59735AEDB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D0DC0-CFA5-ED41-A133-86FE2A51A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294FAA-BC08-A740-8E2A-511BFA10D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1CEBC9-C8C5-094A-A792-A114C417E8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1A9F2-1A3A-DA47-9A72-93DA10D5D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BAB9E0-CA0B-3547-9E93-1D17CD240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F0F423-4239-1A4B-806B-65CBA777C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813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C0F9-E963-AC4E-A44D-8B8606F08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8BCC1D-7E2C-9C4D-8821-C88864DAB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D7EC6-C75F-0249-B76F-94F1F3936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1836A-768F-8F4A-966C-832FE2940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476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E6731F-150E-FF47-BB56-2DA134328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A02E5C-F6DA-C44D-AEF4-C15C311D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EF019-AFC4-CD4D-A91D-0F46B903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58540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54397-BD16-FF44-B228-C0D8AE17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F3E72-1B61-044E-BE97-9AB17926D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725DE-7117-5547-881E-DD5344771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CC59D-02DF-684C-9ABC-E9136F62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53493-526D-E842-B843-9C39BA18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5D155-7F6D-2642-B715-7D1C745F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095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A0EBB-76B9-294F-9B00-D6AC0DA9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A24327-6B56-E44D-A7F2-7C560CEF0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E27FF2-F19C-8843-9B9F-C83AC2315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DCF2F-53D4-FF41-A93D-D36B3AC4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9B97E-0773-5942-90E7-AFA7B83D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F1925-768C-B14B-A468-1379DDA34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1108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A3642-8982-F240-8FFF-68AEF789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55EB7-219C-E94C-9D5F-FB3639E27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B5CF6-3769-E740-BDC3-5F7512A1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98422-1336-4E41-AEF9-2B4037D5CF3D}" type="datetimeFigureOut">
              <a:rPr lang="en-CH" smtClean="0"/>
              <a:t>6/3/25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1650C-5195-5A49-8801-379B0258EE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0F396-CADD-A94A-89EE-B6CD974A7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7CA2-F184-874C-AE7A-6A10C511E6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813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1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9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3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3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E0DE-4851-6544-B0F7-62BE48D3D1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96A9B3-D263-EB45-8F17-64A3B194C2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026" name="Picture 2" descr="Am CERN müssen uns KünstlerInnen mit Ideen herausfordern – Ars Electronica  Blog">
            <a:extLst>
              <a:ext uri="{FF2B5EF4-FFF2-40B4-BE49-F238E27FC236}">
                <a16:creationId xmlns:a16="http://schemas.microsoft.com/office/drawing/2014/main" id="{11ED33E1-8B69-B841-8117-EAC4E1CF5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1DB288-5E53-FE45-8EE3-644010DD6081}"/>
              </a:ext>
            </a:extLst>
          </p:cNvPr>
          <p:cNvSpPr txBox="1"/>
          <p:nvPr/>
        </p:nvSpPr>
        <p:spPr>
          <a:xfrm>
            <a:off x="0" y="352922"/>
            <a:ext cx="119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4400" dirty="0">
                <a:solidFill>
                  <a:schemeClr val="accent2">
                    <a:lumMod val="40000"/>
                    <a:lumOff val="60000"/>
                  </a:schemeClr>
                </a:solidFill>
                <a:latin typeface="Bradley Hand" pitchFamily="2" charset="77"/>
                <a:ea typeface="Ayuthaya" pitchFamily="2" charset="-34"/>
                <a:cs typeface="Ayuthaya" pitchFamily="2" charset="-34"/>
              </a:rPr>
              <a:t>ЦЕРН, </a:t>
            </a:r>
            <a:r>
              <a:rPr lang="en-US" sz="4400" dirty="0">
                <a:solidFill>
                  <a:schemeClr val="accent2">
                    <a:lumMod val="40000"/>
                    <a:lumOff val="60000"/>
                  </a:schemeClr>
                </a:solidFill>
                <a:latin typeface="Bradley Hand" pitchFamily="2" charset="77"/>
                <a:ea typeface="Ayuthaya" pitchFamily="2" charset="-34"/>
                <a:cs typeface="Ayuthaya" pitchFamily="2" charset="-34"/>
              </a:rPr>
              <a:t>LHC </a:t>
            </a:r>
            <a:r>
              <a:rPr lang="uk-UA" sz="4400" dirty="0">
                <a:solidFill>
                  <a:schemeClr val="accent2">
                    <a:lumMod val="40000"/>
                    <a:lumOff val="60000"/>
                  </a:schemeClr>
                </a:solidFill>
                <a:latin typeface="Bradley Hand" pitchFamily="2" charset="77"/>
                <a:ea typeface="Ayuthaya" pitchFamily="2" charset="-34"/>
                <a:cs typeface="Ayuthaya" pitchFamily="2" charset="-34"/>
              </a:rPr>
              <a:t>та детектування частинок</a:t>
            </a:r>
            <a:endParaRPr lang="en-CH" sz="4400" dirty="0">
              <a:solidFill>
                <a:schemeClr val="accent2">
                  <a:lumMod val="40000"/>
                  <a:lumOff val="60000"/>
                </a:schemeClr>
              </a:solidFill>
              <a:latin typeface="Bradley Hand" pitchFamily="2" charset="77"/>
              <a:ea typeface="Ayuthaya" pitchFamily="2" charset="-34"/>
              <a:cs typeface="Ayuthaya" pitchFamily="2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F4F001-FAB0-0148-A8FD-B1AEB98036A5}"/>
              </a:ext>
            </a:extLst>
          </p:cNvPr>
          <p:cNvSpPr txBox="1"/>
          <p:nvPr/>
        </p:nvSpPr>
        <p:spPr>
          <a:xfrm>
            <a:off x="8589816" y="1475285"/>
            <a:ext cx="3325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Bradley Hand" pitchFamily="2" charset="77"/>
              </a:rPr>
              <a:t>Майстер-клас</a:t>
            </a:r>
            <a:endParaRPr lang="en-CH" sz="3200" dirty="0">
              <a:solidFill>
                <a:schemeClr val="accent2">
                  <a:lumMod val="40000"/>
                  <a:lumOff val="60000"/>
                </a:schemeClr>
              </a:solidFill>
              <a:latin typeface="Bradley Hand" pitchFamily="2" charset="77"/>
            </a:endParaRPr>
          </a:p>
          <a:p>
            <a:pPr algn="r"/>
            <a:r>
              <a:rPr lang="uk-UA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Bradley Hand" pitchFamily="2" charset="77"/>
              </a:rPr>
              <a:t>1 травня 2024</a:t>
            </a:r>
            <a:endParaRPr lang="en-CH" sz="3200" dirty="0">
              <a:solidFill>
                <a:schemeClr val="accent2">
                  <a:lumMod val="40000"/>
                  <a:lumOff val="60000"/>
                </a:schemeClr>
              </a:solidFill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82688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5E146-2269-524F-9A68-8EDDF60A2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Як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виявити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утворюються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результаті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зіткнень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6146" name="Picture 2" descr="Particle Physicists Turn to AI to Cope with CERN's Collision Deluge -  Scientific American">
            <a:extLst>
              <a:ext uri="{FF2B5EF4-FFF2-40B4-BE49-F238E27FC236}">
                <a16:creationId xmlns:a16="http://schemas.microsoft.com/office/drawing/2014/main" id="{0263F46A-3FAF-2243-A216-D3182B762A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993" y="1557091"/>
            <a:ext cx="9714014" cy="506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819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553EC-67D4-424A-8866-12C501D2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820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4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детектори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навколо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LHC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D8543448-B760-E942-B9DE-B0AF0936AB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28182"/>
            <a:ext cx="8185538" cy="5459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6B6E74-1E45-224E-9C8C-F5D21FDE967F}"/>
              </a:ext>
            </a:extLst>
          </p:cNvPr>
          <p:cNvSpPr txBox="1"/>
          <p:nvPr/>
        </p:nvSpPr>
        <p:spPr>
          <a:xfrm>
            <a:off x="4649920" y="6059687"/>
            <a:ext cx="1266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ATLAS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AF5D00-AA18-7F41-AFD0-BEA380160D37}"/>
              </a:ext>
            </a:extLst>
          </p:cNvPr>
          <p:cNvSpPr txBox="1"/>
          <p:nvPr/>
        </p:nvSpPr>
        <p:spPr>
          <a:xfrm>
            <a:off x="1243681" y="5665143"/>
            <a:ext cx="1266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ALICE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AAA9A0-54F2-CC4F-9BFF-5B9CD0E6F530}"/>
              </a:ext>
            </a:extLst>
          </p:cNvPr>
          <p:cNvSpPr txBox="1"/>
          <p:nvPr/>
        </p:nvSpPr>
        <p:spPr>
          <a:xfrm>
            <a:off x="4382679" y="1264416"/>
            <a:ext cx="1266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CH" sz="2800" b="1">
                <a:solidFill>
                  <a:srgbClr val="FF0000"/>
                </a:solidFill>
                <a:highlight>
                  <a:srgbClr val="FFFF00"/>
                </a:highlight>
              </a:rPr>
              <a:t>CM</a:t>
            </a:r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S 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endParaRPr lang="en-CH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FC32EB-970B-F243-BB14-B61B7776A705}"/>
              </a:ext>
            </a:extLst>
          </p:cNvPr>
          <p:cNvSpPr txBox="1"/>
          <p:nvPr/>
        </p:nvSpPr>
        <p:spPr>
          <a:xfrm>
            <a:off x="7622710" y="5536467"/>
            <a:ext cx="1266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LHCb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61D91A-953B-305D-497B-4DF79D94C133}"/>
              </a:ext>
            </a:extLst>
          </p:cNvPr>
          <p:cNvSpPr txBox="1"/>
          <p:nvPr/>
        </p:nvSpPr>
        <p:spPr>
          <a:xfrm>
            <a:off x="9724641" y="4699283"/>
            <a:ext cx="236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Bradley Hand" pitchFamily="2" charset="77"/>
              </a:rPr>
              <a:t>Протони</a:t>
            </a:r>
            <a:r>
              <a:rPr lang="ru-RU" dirty="0">
                <a:latin typeface="Bradley Hand" pitchFamily="2" charset="77"/>
              </a:rPr>
              <a:t> </a:t>
            </a:r>
            <a:r>
              <a:rPr lang="ru-RU" dirty="0" err="1">
                <a:latin typeface="Bradley Hand" pitchFamily="2" charset="77"/>
              </a:rPr>
              <a:t>роблять</a:t>
            </a:r>
            <a:r>
              <a:rPr lang="ru-RU" dirty="0">
                <a:latin typeface="Bradley Hand" pitchFamily="2" charset="77"/>
              </a:rPr>
              <a:t> 11245 </a:t>
            </a:r>
            <a:r>
              <a:rPr lang="ru-RU" dirty="0" err="1">
                <a:latin typeface="Bradley Hand" pitchFamily="2" charset="77"/>
              </a:rPr>
              <a:t>обертів</a:t>
            </a:r>
            <a:r>
              <a:rPr lang="ru-RU" dirty="0">
                <a:latin typeface="Bradley Hand" pitchFamily="2" charset="77"/>
              </a:rPr>
              <a:t> за секунду!</a:t>
            </a:r>
            <a:endParaRPr lang="en-CH" dirty="0"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3160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EC4BB-88D6-9F45-9B91-3F4C437F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370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Як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визначити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тип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частинок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?</a:t>
            </a:r>
            <a:endParaRPr lang="en-CH" dirty="0">
              <a:solidFill>
                <a:schemeClr val="accent1"/>
              </a:solidFill>
              <a:latin typeface="Bradley Hand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A8AAB-ED71-2F43-991B-1DBE3D857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30" y="1476932"/>
            <a:ext cx="4946349" cy="4700583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Реконструкція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слідів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заряджених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частинок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: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</a:br>
            <a:endParaRPr lang="en-CH" b="1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Завдяки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трекінговим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детекторам</a:t>
            </a:r>
          </a:p>
          <a:p>
            <a:pPr lvl="1"/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Вимірювання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заряду за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допомогою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магніту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Завдяки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кривизні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її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траекторії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ми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визначаємо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імпульс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частинки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8196" name="Picture 4" descr="The decay of a B0 meson into a K*0 and an electron–positron pair in the  LHCb detector, which is used for a sensitive test of lepton universality in  the Standard Model">
            <a:extLst>
              <a:ext uri="{FF2B5EF4-FFF2-40B4-BE49-F238E27FC236}">
                <a16:creationId xmlns:a16="http://schemas.microsoft.com/office/drawing/2014/main" id="{0B01CB83-B4E6-3F40-BA93-5FD6C1235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080" y="1687719"/>
            <a:ext cx="687618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326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635AD-2BCB-BD40-BE5E-8003B65A8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Як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визначити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тип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частинок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?</a:t>
            </a: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Interactive Slice of the CMS detector - CERN Document Server">
            <a:extLst>
              <a:ext uri="{FF2B5EF4-FFF2-40B4-BE49-F238E27FC236}">
                <a16:creationId xmlns:a16="http://schemas.microsoft.com/office/drawing/2014/main" id="{D9118DBB-BAE2-BE4F-89C8-C4EEFDE49E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44" y="2685020"/>
            <a:ext cx="6636075" cy="341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3636B0-1AD8-4E4D-ABB9-7E2AD573A849}"/>
              </a:ext>
            </a:extLst>
          </p:cNvPr>
          <p:cNvSpPr txBox="1"/>
          <p:nvPr/>
        </p:nvSpPr>
        <p:spPr>
          <a:xfrm>
            <a:off x="997527" y="1725878"/>
            <a:ext cx="10356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Щоб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ідентифікувати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частинку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,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потрібна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маса</a:t>
            </a:r>
            <a:r>
              <a:rPr lang="en-CH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!             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Тож нам потрібна енергія </a:t>
            </a:r>
            <a:r>
              <a:rPr lang="en-CH" sz="20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E!</a:t>
            </a:r>
          </a:p>
        </p:txBody>
      </p:sp>
      <p:pic>
        <p:nvPicPr>
          <p:cNvPr id="9220" name="Picture 4" descr="E=mc² is wrong? - Sixty Symbols - YouTube">
            <a:extLst>
              <a:ext uri="{FF2B5EF4-FFF2-40B4-BE49-F238E27FC236}">
                <a16:creationId xmlns:a16="http://schemas.microsoft.com/office/drawing/2014/main" id="{1E25E573-0407-C145-9F2D-96488C705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932" y="2315688"/>
            <a:ext cx="2612572" cy="195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E3FB3D-551E-FE45-BED8-0A9684F803D1}"/>
                  </a:ext>
                </a:extLst>
              </p:cNvPr>
              <p:cNvSpPr txBox="1"/>
              <p:nvPr/>
            </p:nvSpPr>
            <p:spPr>
              <a:xfrm>
                <a:off x="520862" y="4773273"/>
                <a:ext cx="497711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uk-UA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Ми використовуємо калориметри:</a:t>
                </a:r>
                <a:endParaRPr lang="en-CH" sz="20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uk-UA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електромагнітний</a:t>
                </a:r>
                <a:r>
                  <a:rPr lang="en-CH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(</a:t>
                </a:r>
                <a14:m>
                  <m:oMath xmlns:m="http://schemas.openxmlformats.org/officeDocument/2006/math">
                    <m:r>
                      <a:rPr lang="en-CH" sz="20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H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, e, ...)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uk-UA" sz="20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адронний</a:t>
                </a:r>
                <a:r>
                  <a:rPr lang="en-CH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(p, n, K, …)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uk-UA" sz="20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Мюонні</a:t>
                </a:r>
                <a:r>
                  <a:rPr lang="uk-UA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камери</a:t>
                </a:r>
                <a:r>
                  <a:rPr lang="en-CH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(</a:t>
                </a:r>
                <a14:m>
                  <m:oMath xmlns:m="http://schemas.openxmlformats.org/officeDocument/2006/math">
                    <m:r>
                      <a:rPr lang="en-CH" sz="20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H" sz="20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E3FB3D-551E-FE45-BED8-0A9684F80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862" y="4773273"/>
                <a:ext cx="4977114" cy="1323439"/>
              </a:xfrm>
              <a:prstGeom prst="rect">
                <a:avLst/>
              </a:prstGeom>
              <a:blipFill>
                <a:blip r:embed="rId4"/>
                <a:stretch>
                  <a:fillRect l="-1018" t="-3774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9250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56710-3165-A348-BDDC-9276FC50D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Підсумок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детектування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часток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374085E-E7F1-C147-B1D1-C55D76242B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690688"/>
                <a:ext cx="5098576" cy="4261276"/>
              </a:xfrm>
            </p:spPr>
            <p:txBody>
              <a:bodyPr>
                <a:normAutofit/>
              </a:bodyPr>
              <a:lstStyle/>
              <a:p>
                <a:r>
                  <a:rPr lang="uk-UA" sz="3200" b="1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Заряджені частинки</a:t>
                </a:r>
                <a:endParaRPr lang="en-CH" sz="3200" b="1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endParaRPr lang="en-CH" sz="3200" b="1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Реконструкція треків</a:t>
                </a:r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uk-UA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Реконструкія</a:t>
                </a:r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імпульсу</a:t>
                </a:r>
                <a:r>
                  <a:rPr lang="en-CH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H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Реконструкція енергії </a:t>
                </a:r>
                <a:r>
                  <a:rPr lang="en-CH" sz="2800" dirty="0">
                    <a:solidFill>
                      <a:schemeClr val="accent1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 </a:t>
                </a:r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  <a:ea typeface="Cambria Math" panose="02040503050406030204" pitchFamily="18" charset="0"/>
                  </a:rPr>
                  <a:t>в</a:t>
                </a:r>
                <a:r>
                  <a:rPr lang="en-CH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  <a:ea typeface="Cambria Math" panose="02040503050406030204" pitchFamily="18" charset="0"/>
                  </a:rPr>
                  <a:t> ECAL, HCAL</a:t>
                </a:r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  <a:ea typeface="Cambria Math" panose="02040503050406030204" pitchFamily="18" charset="0"/>
                  </a:rPr>
                  <a:t>, та мюонів</a:t>
                </a:r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374085E-E7F1-C147-B1D1-C55D76242B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690688"/>
                <a:ext cx="5098576" cy="4261276"/>
              </a:xfrm>
              <a:blipFill>
                <a:blip r:embed="rId2"/>
                <a:stretch>
                  <a:fillRect l="-2736" t="-3264" r="-1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CFF22A2B-E252-E34F-8421-4F73066757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73508" y="1664428"/>
                <a:ext cx="5921587" cy="46418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3200" b="1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Нейтральні частинки</a:t>
                </a:r>
                <a:endParaRPr lang="en-CH" sz="3200" b="1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endParaRPr lang="en-CH" sz="3200" b="1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uk-UA" sz="2800" u="sng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НЕМАЄ</a:t>
                </a:r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треку</a:t>
                </a:r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uk-UA" sz="2800" u="sng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НЕ МІРЯЄМО</a:t>
                </a:r>
                <a:r>
                  <a:rPr lang="en-CH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:r>
                  <a:rPr lang="uk-UA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імпульс</a:t>
                </a:r>
                <a:r>
                  <a:rPr lang="en-CH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H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8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Реконструкція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E 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в калориметрах з </a:t>
                </a:r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допомогою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енергії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, яку </a:t>
                </a:r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залишають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продукти</a:t>
                </a:r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 </a:t>
                </a:r>
                <a:r>
                  <a:rPr lang="ru-RU" sz="2800" dirty="0" err="1">
                    <a:solidFill>
                      <a:schemeClr val="accent1">
                        <a:lumMod val="75000"/>
                      </a:schemeClr>
                    </a:solidFill>
                    <a:latin typeface="Bradley Hand" pitchFamily="2" charset="77"/>
                  </a:rPr>
                  <a:t>взаємодії</a:t>
                </a:r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  <a:p>
                <a:pPr lvl="1"/>
                <a:endParaRPr lang="en-CH" sz="2800" dirty="0">
                  <a:solidFill>
                    <a:schemeClr val="accent1">
                      <a:lumMod val="75000"/>
                    </a:schemeClr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CFF22A2B-E252-E34F-8421-4F7306675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508" y="1664428"/>
                <a:ext cx="5921587" cy="4641873"/>
              </a:xfrm>
              <a:prstGeom prst="rect">
                <a:avLst/>
              </a:prstGeom>
              <a:blipFill>
                <a:blip r:embed="rId3"/>
                <a:stretch>
                  <a:fillRect l="-2355" t="-3279" b="-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1DC3E3-0F07-5642-AE97-F07299799D2E}"/>
              </a:ext>
            </a:extLst>
          </p:cNvPr>
          <p:cNvCxnSpPr/>
          <p:nvPr/>
        </p:nvCxnSpPr>
        <p:spPr>
          <a:xfrm>
            <a:off x="5936775" y="1690688"/>
            <a:ext cx="0" cy="442350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B2470AF-CC5F-9848-8A68-8E6522837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8" y="2247570"/>
            <a:ext cx="1169234" cy="949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193A12-415D-2242-811C-CCC37C135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03" y="4216474"/>
            <a:ext cx="1214683" cy="9508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2CC201-3EAE-D94F-9FAB-46450CF1BD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3391" y="5603697"/>
            <a:ext cx="1336803" cy="10209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9DB83A-CE03-214A-8FC3-94D8E4A907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48730" y="1351129"/>
            <a:ext cx="1427707" cy="14370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011AE1-9DE8-8C4E-9C7E-E668D2D1D9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4633" y="3411200"/>
            <a:ext cx="1427707" cy="11483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92640E6-7102-6646-8320-4D095782DE92}"/>
                  </a:ext>
                </a:extLst>
              </p:cNvPr>
              <p:cNvSpPr txBox="1"/>
              <p:nvPr/>
            </p:nvSpPr>
            <p:spPr>
              <a:xfrm>
                <a:off x="11334340" y="1099058"/>
                <a:ext cx="728533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CH" sz="4000" b="1" dirty="0">
                  <a:solidFill>
                    <a:srgbClr val="FF0000"/>
                  </a:solidFill>
                </a:endParaRPr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92640E6-7102-6646-8320-4D095782D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4340" y="1099058"/>
                <a:ext cx="728533" cy="9848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D5A41E-7FC9-4C42-BE75-FCE986779C81}"/>
                  </a:ext>
                </a:extLst>
              </p:cNvPr>
              <p:cNvSpPr txBox="1"/>
              <p:nvPr/>
            </p:nvSpPr>
            <p:spPr>
              <a:xfrm>
                <a:off x="10841256" y="3154750"/>
                <a:ext cx="1714700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𝝂</m:t>
                      </m:r>
                    </m:oMath>
                  </m:oMathPara>
                </a14:m>
                <a:endParaRPr lang="en-CH" sz="4000" b="1" dirty="0">
                  <a:solidFill>
                    <a:srgbClr val="FF0000"/>
                  </a:solidFill>
                </a:endParaRPr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D5A41E-7FC9-4C42-BE75-FCE986779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1256" y="3154750"/>
                <a:ext cx="1714700" cy="98488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A4BD40-B86E-E645-AD62-4A6F3A6A9896}"/>
                  </a:ext>
                </a:extLst>
              </p:cNvPr>
              <p:cNvSpPr txBox="1"/>
              <p:nvPr/>
            </p:nvSpPr>
            <p:spPr>
              <a:xfrm>
                <a:off x="1560122" y="6000432"/>
                <a:ext cx="2713372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CH" sz="4000" b="1" dirty="0">
                  <a:solidFill>
                    <a:srgbClr val="FF0000"/>
                  </a:solidFill>
                </a:endParaRPr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A4BD40-B86E-E645-AD62-4A6F3A6A9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122" y="6000432"/>
                <a:ext cx="2713372" cy="98488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D237319-497E-1B48-81DD-8DA46E2BB5EB}"/>
                  </a:ext>
                </a:extLst>
              </p:cNvPr>
              <p:cNvSpPr txBox="1"/>
              <p:nvPr/>
            </p:nvSpPr>
            <p:spPr>
              <a:xfrm>
                <a:off x="10941" y="3727443"/>
                <a:ext cx="1270091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rgbClr val="FF0000"/>
                  </a:solidFill>
                </a:endParaRPr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D237319-497E-1B48-81DD-8DA46E2BB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1" y="3727443"/>
                <a:ext cx="1270091" cy="98488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058864-F88E-5547-BCEE-6CF1D41828EB}"/>
                  </a:ext>
                </a:extLst>
              </p:cNvPr>
              <p:cNvSpPr txBox="1"/>
              <p:nvPr/>
            </p:nvSpPr>
            <p:spPr>
              <a:xfrm>
                <a:off x="-22521" y="1813607"/>
                <a:ext cx="1087349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CH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rgbClr val="FF0000"/>
                  </a:solidFill>
                </a:endParaRPr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058864-F88E-5547-BCEE-6CF1D4182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521" y="1813607"/>
                <a:ext cx="1087349" cy="98488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169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41564-E9E5-A547-A7C0-357139D92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Завдяки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реконструкції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подій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ми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можемо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зробити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відкриття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…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шампанського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!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10244" name="Picture 4" descr="Feier Mit Spritzern Von Champagner Stockfoto und mehr Bilder von Schaumwein  - iStock">
            <a:extLst>
              <a:ext uri="{FF2B5EF4-FFF2-40B4-BE49-F238E27FC236}">
                <a16:creationId xmlns:a16="http://schemas.microsoft.com/office/drawing/2014/main" id="{9EC3494B-DC7E-184D-83BD-506AAE2C5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3502" y="1171680"/>
            <a:ext cx="1397749" cy="13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eier Mit Spritzern Von Champagner Stockfoto und mehr Bilder von Schaumwein  - iStock">
            <a:extLst>
              <a:ext uri="{FF2B5EF4-FFF2-40B4-BE49-F238E27FC236}">
                <a16:creationId xmlns:a16="http://schemas.microsoft.com/office/drawing/2014/main" id="{31B66F6A-F8CA-DF4F-8BC6-366620B00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1" y="3332649"/>
            <a:ext cx="1397749" cy="1325564"/>
          </a:xfrm>
          <a:prstGeom prst="rect">
            <a:avLst/>
          </a:prstGeom>
          <a:noFill/>
          <a:effectLst>
            <a:reflection blurRad="1270000" stA="61000" endPos="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5DC567-66C1-A8F6-FB9C-973D06FF7A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891" t="5287" r="21742" b="4234"/>
          <a:stretch>
            <a:fillRect/>
          </a:stretch>
        </p:blipFill>
        <p:spPr>
          <a:xfrm rot="477008">
            <a:off x="10032858" y="2753930"/>
            <a:ext cx="1895707" cy="3941061"/>
          </a:xfrm>
          <a:prstGeom prst="rect">
            <a:avLst/>
          </a:prstGeom>
        </p:spPr>
      </p:pic>
      <p:pic>
        <p:nvPicPr>
          <p:cNvPr id="7" name="Picture 6" descr="A group of people looking at a computer screen&#10;&#10;AI-generated content may be incorrect.">
            <a:extLst>
              <a:ext uri="{FF2B5EF4-FFF2-40B4-BE49-F238E27FC236}">
                <a16:creationId xmlns:a16="http://schemas.microsoft.com/office/drawing/2014/main" id="{AE3F0C1D-C970-0397-3044-9E0F0139B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8640" y="1834462"/>
            <a:ext cx="8057070" cy="449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8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3307-3A20-D54D-9115-1F27E146B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684" y="201609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Тест-сюрприз!</a:t>
            </a:r>
            <a:endParaRPr lang="en-CH" sz="5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20484" name="Picture 4" descr="When teacher give you surprise test - Imgur">
            <a:extLst>
              <a:ext uri="{FF2B5EF4-FFF2-40B4-BE49-F238E27FC236}">
                <a16:creationId xmlns:a16="http://schemas.microsoft.com/office/drawing/2014/main" id="{16A27998-495B-E142-BE18-45782D7B72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063" y="1527172"/>
            <a:ext cx="7019329" cy="464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677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review url image">
            <a:extLst>
              <a:ext uri="{FF2B5EF4-FFF2-40B4-BE49-F238E27FC236}">
                <a16:creationId xmlns:a16="http://schemas.microsoft.com/office/drawing/2014/main" id="{1217B31A-2AA5-0D47-A87D-81F6560F38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87" y="695026"/>
            <a:ext cx="7881582" cy="594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C947DE-8FF3-E648-A081-9E45AC203CB8}"/>
              </a:ext>
            </a:extLst>
          </p:cNvPr>
          <p:cNvSpPr txBox="1"/>
          <p:nvPr/>
        </p:nvSpPr>
        <p:spPr>
          <a:xfrm>
            <a:off x="9676262" y="968991"/>
            <a:ext cx="2224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sz="3200" dirty="0">
              <a:solidFill>
                <a:schemeClr val="accent5">
                  <a:lumMod val="75000"/>
                </a:schemeClr>
              </a:solidFill>
              <a:latin typeface="Bradley Han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3200" dirty="0">
              <a:solidFill>
                <a:schemeClr val="accent5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E3BA3E7-83EC-D549-9374-8B7C770B2894}"/>
                  </a:ext>
                </a:extLst>
              </p:cNvPr>
              <p:cNvSpPr txBox="1"/>
              <p:nvPr/>
            </p:nvSpPr>
            <p:spPr>
              <a:xfrm>
                <a:off x="9676262" y="2149234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E3BA3E7-83EC-D549-9374-8B7C770B2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2149234"/>
                <a:ext cx="1950492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562A7F7-D010-5646-A4FC-1AD2D8AC56BB}"/>
              </a:ext>
            </a:extLst>
          </p:cNvPr>
          <p:cNvSpPr txBox="1"/>
          <p:nvPr/>
        </p:nvSpPr>
        <p:spPr>
          <a:xfrm>
            <a:off x="10294664" y="4536230"/>
            <a:ext cx="987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76F102-325D-A042-AA1E-2B883A4D8AC2}"/>
                  </a:ext>
                </a:extLst>
              </p:cNvPr>
              <p:cNvSpPr txBox="1"/>
              <p:nvPr/>
            </p:nvSpPr>
            <p:spPr>
              <a:xfrm>
                <a:off x="9976953" y="969614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76F102-325D-A042-AA1E-2B883A4D8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69614"/>
                <a:ext cx="1037232" cy="830997"/>
              </a:xfrm>
              <a:prstGeom prst="rect">
                <a:avLst/>
              </a:prstGeom>
              <a:blipFill>
                <a:blip r:embed="rId4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72863A-0A6A-4041-8C5C-3043CE65CB40}"/>
                  </a:ext>
                </a:extLst>
              </p:cNvPr>
              <p:cNvSpPr txBox="1"/>
              <p:nvPr/>
            </p:nvSpPr>
            <p:spPr>
              <a:xfrm>
                <a:off x="9685920" y="3456406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72863A-0A6A-4041-8C5C-3043CE65C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5920" y="3456406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7A12C49-2876-FF4E-B0C2-BC15984418A8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8E3F96-6C9E-790E-2D45-F646C5146588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07B47D0-F132-E512-6095-1FFF34F63F10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C3E3A9-3197-78FB-FAA3-E2A6353CA600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2893C7E4-3BFA-AC17-67E6-05A0A296A7AF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59E0F4-D0D8-7DEB-1B0C-EA03BF5E1766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59E0F4-D0D8-7DEB-1B0C-EA03BF5E1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6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oughnut 15">
            <a:extLst>
              <a:ext uri="{FF2B5EF4-FFF2-40B4-BE49-F238E27FC236}">
                <a16:creationId xmlns:a16="http://schemas.microsoft.com/office/drawing/2014/main" id="{FA551A06-6E84-83A5-2664-95B98A9E87B5}"/>
              </a:ext>
            </a:extLst>
          </p:cNvPr>
          <p:cNvSpPr/>
          <p:nvPr/>
        </p:nvSpPr>
        <p:spPr>
          <a:xfrm>
            <a:off x="4811151" y="-16445132"/>
            <a:ext cx="914400" cy="914400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7" name="Doughnut 16">
            <a:extLst>
              <a:ext uri="{FF2B5EF4-FFF2-40B4-BE49-F238E27FC236}">
                <a16:creationId xmlns:a16="http://schemas.microsoft.com/office/drawing/2014/main" id="{D65332FC-7718-97EB-93B8-6E6E6D60B316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23FA25-77FC-CB69-02FC-031AB4738E5D}"/>
              </a:ext>
            </a:extLst>
          </p:cNvPr>
          <p:cNvCxnSpPr>
            <a:cxnSpLocks/>
            <a:stCxn id="17" idx="1"/>
            <a:endCxn id="17" idx="5"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78FDBA-98CF-A9C0-72EC-8656DC90CE8D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343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review url image">
            <a:extLst>
              <a:ext uri="{FF2B5EF4-FFF2-40B4-BE49-F238E27FC236}">
                <a16:creationId xmlns:a16="http://schemas.microsoft.com/office/drawing/2014/main" id="{1217B31A-2AA5-0D47-A87D-81F6560F38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87" y="695026"/>
            <a:ext cx="7881582" cy="594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C947DE-8FF3-E648-A081-9E45AC203CB8}"/>
              </a:ext>
            </a:extLst>
          </p:cNvPr>
          <p:cNvSpPr txBox="1"/>
          <p:nvPr/>
        </p:nvSpPr>
        <p:spPr>
          <a:xfrm>
            <a:off x="9676262" y="968991"/>
            <a:ext cx="2224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sz="3200" dirty="0">
              <a:solidFill>
                <a:schemeClr val="accent5">
                  <a:lumMod val="75000"/>
                </a:schemeClr>
              </a:solidFill>
              <a:latin typeface="Bradley Han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3200" dirty="0">
              <a:solidFill>
                <a:schemeClr val="accent5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E3BA3E7-83EC-D549-9374-8B7C770B2894}"/>
                  </a:ext>
                </a:extLst>
              </p:cNvPr>
              <p:cNvSpPr txBox="1"/>
              <p:nvPr/>
            </p:nvSpPr>
            <p:spPr>
              <a:xfrm>
                <a:off x="9676262" y="2149234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E3BA3E7-83EC-D549-9374-8B7C770B2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2149234"/>
                <a:ext cx="1950492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562A7F7-D010-5646-A4FC-1AD2D8AC56BB}"/>
              </a:ext>
            </a:extLst>
          </p:cNvPr>
          <p:cNvSpPr txBox="1"/>
          <p:nvPr/>
        </p:nvSpPr>
        <p:spPr>
          <a:xfrm>
            <a:off x="10294664" y="4536230"/>
            <a:ext cx="987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76F102-325D-A042-AA1E-2B883A4D8AC2}"/>
                  </a:ext>
                </a:extLst>
              </p:cNvPr>
              <p:cNvSpPr txBox="1"/>
              <p:nvPr/>
            </p:nvSpPr>
            <p:spPr>
              <a:xfrm>
                <a:off x="9976953" y="969614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76F102-325D-A042-AA1E-2B883A4D8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69614"/>
                <a:ext cx="1037232" cy="830997"/>
              </a:xfrm>
              <a:prstGeom prst="rect">
                <a:avLst/>
              </a:prstGeom>
              <a:blipFill>
                <a:blip r:embed="rId4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72863A-0A6A-4041-8C5C-3043CE65CB40}"/>
                  </a:ext>
                </a:extLst>
              </p:cNvPr>
              <p:cNvSpPr txBox="1"/>
              <p:nvPr/>
            </p:nvSpPr>
            <p:spPr>
              <a:xfrm>
                <a:off x="9685920" y="3456406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72863A-0A6A-4041-8C5C-3043CE65C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5920" y="3456406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7A12C49-2876-FF4E-B0C2-BC15984418A8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8E3F96-6C9E-790E-2D45-F646C5146588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07B47D0-F132-E512-6095-1FFF34F63F10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C3E3A9-3197-78FB-FAA3-E2A6353CA600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2893C7E4-3BFA-AC17-67E6-05A0A296A7AF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59E0F4-D0D8-7DEB-1B0C-EA03BF5E1766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59E0F4-D0D8-7DEB-1B0C-EA03BF5E1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6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oughnut 15">
            <a:extLst>
              <a:ext uri="{FF2B5EF4-FFF2-40B4-BE49-F238E27FC236}">
                <a16:creationId xmlns:a16="http://schemas.microsoft.com/office/drawing/2014/main" id="{FA551A06-6E84-83A5-2664-95B98A9E87B5}"/>
              </a:ext>
            </a:extLst>
          </p:cNvPr>
          <p:cNvSpPr/>
          <p:nvPr/>
        </p:nvSpPr>
        <p:spPr>
          <a:xfrm>
            <a:off x="4811151" y="-16445132"/>
            <a:ext cx="914400" cy="914400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7" name="Doughnut 16">
            <a:extLst>
              <a:ext uri="{FF2B5EF4-FFF2-40B4-BE49-F238E27FC236}">
                <a16:creationId xmlns:a16="http://schemas.microsoft.com/office/drawing/2014/main" id="{D65332FC-7718-97EB-93B8-6E6E6D60B316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5F1F5B-DEAC-4814-C37D-AF8A2BC03D68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4CCE58-D793-FBF8-6841-FEDD3ADFD76E}"/>
              </a:ext>
            </a:extLst>
          </p:cNvPr>
          <p:cNvSpPr/>
          <p:nvPr/>
        </p:nvSpPr>
        <p:spPr>
          <a:xfrm>
            <a:off x="9129713" y="2023596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E09CCC-555D-9E81-75FB-88B2FDE13440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3D4B37-F3A2-F491-AD28-A55EC6868AD4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984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review url image">
            <a:extLst>
              <a:ext uri="{FF2B5EF4-FFF2-40B4-BE49-F238E27FC236}">
                <a16:creationId xmlns:a16="http://schemas.microsoft.com/office/drawing/2014/main" id="{4A579DF3-B98D-174A-A6B8-D0C309347B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19" y="717267"/>
            <a:ext cx="7851268" cy="592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47F0E7-2F86-FA42-83BF-57A381749363}"/>
                  </a:ext>
                </a:extLst>
              </p:cNvPr>
              <p:cNvSpPr txBox="1"/>
              <p:nvPr/>
            </p:nvSpPr>
            <p:spPr>
              <a:xfrm>
                <a:off x="9953127" y="920615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47F0E7-2F86-FA42-83BF-57A381749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3127" y="920615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2FC4CAB-2249-E44E-8259-7923D17E8109}"/>
              </a:ext>
            </a:extLst>
          </p:cNvPr>
          <p:cNvSpPr txBox="1"/>
          <p:nvPr/>
        </p:nvSpPr>
        <p:spPr>
          <a:xfrm>
            <a:off x="10207888" y="4405599"/>
            <a:ext cx="951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B8B0D-198D-E244-A509-C6E1491A1F07}"/>
              </a:ext>
            </a:extLst>
          </p:cNvPr>
          <p:cNvSpPr txBox="1"/>
          <p:nvPr/>
        </p:nvSpPr>
        <p:spPr>
          <a:xfrm>
            <a:off x="10207888" y="3349114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E31FD-0842-DC49-A6CC-A7FF0F8C6610}"/>
                  </a:ext>
                </a:extLst>
              </p:cNvPr>
              <p:cNvSpPr txBox="1"/>
              <p:nvPr/>
            </p:nvSpPr>
            <p:spPr>
              <a:xfrm>
                <a:off x="10143548" y="2149640"/>
                <a:ext cx="10159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E31FD-0842-DC49-A6CC-A7FF0F8C6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3548" y="2149640"/>
                <a:ext cx="1015919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44FBEC9-D6B8-E64D-9967-7B1EF0640541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EBB6AB6-0D91-823A-712E-7547DDE0E9D1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FC43B581-DB06-C5C7-5DEA-64B5F93C656A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02C18A-1167-7F27-BBE8-F99335443549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id="{53B248FE-226E-B2E7-81D4-BD8C4D573AA0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644DB3-7C11-EB0D-DA31-281BAF137A5C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644DB3-7C11-EB0D-DA31-281BAF137A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5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oughnut 7">
            <a:extLst>
              <a:ext uri="{FF2B5EF4-FFF2-40B4-BE49-F238E27FC236}">
                <a16:creationId xmlns:a16="http://schemas.microsoft.com/office/drawing/2014/main" id="{22FA08D9-8C9B-CA17-5702-72172D4F4239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CE57DE8-B628-8005-DE5E-186ED9AAE99C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2F5B5C-FDB5-461E-341E-F4D172264206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4414737-874F-DCE9-9F9A-EA901657402A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92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0D34-30BD-A74D-91FE-76FD0A57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8" y="0"/>
            <a:ext cx="10515600" cy="1325563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 таке ЦЕРН?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9678882-616E-7441-875B-C7923E6A2C6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992" y="1553697"/>
            <a:ext cx="2855148" cy="424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927E0C-0C6E-9049-ADF3-0398B99C28C5}"/>
              </a:ext>
            </a:extLst>
          </p:cNvPr>
          <p:cNvSpPr txBox="1"/>
          <p:nvPr/>
        </p:nvSpPr>
        <p:spPr>
          <a:xfrm>
            <a:off x="648193" y="997631"/>
            <a:ext cx="646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Найбільша наукова інфраструктура у світі!</a:t>
            </a:r>
            <a:endParaRPr lang="en-CH" sz="2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0690E-7FDA-0940-9F43-79ABD74A51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5"/>
          <a:stretch/>
        </p:blipFill>
        <p:spPr>
          <a:xfrm>
            <a:off x="780042" y="1459296"/>
            <a:ext cx="6642036" cy="526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28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review url image">
            <a:extLst>
              <a:ext uri="{FF2B5EF4-FFF2-40B4-BE49-F238E27FC236}">
                <a16:creationId xmlns:a16="http://schemas.microsoft.com/office/drawing/2014/main" id="{4A579DF3-B98D-174A-A6B8-D0C309347B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19" y="717267"/>
            <a:ext cx="7851268" cy="592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47F0E7-2F86-FA42-83BF-57A381749363}"/>
                  </a:ext>
                </a:extLst>
              </p:cNvPr>
              <p:cNvSpPr txBox="1"/>
              <p:nvPr/>
            </p:nvSpPr>
            <p:spPr>
              <a:xfrm>
                <a:off x="9953127" y="920615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47F0E7-2F86-FA42-83BF-57A381749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3127" y="920615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2FC4CAB-2249-E44E-8259-7923D17E8109}"/>
              </a:ext>
            </a:extLst>
          </p:cNvPr>
          <p:cNvSpPr txBox="1"/>
          <p:nvPr/>
        </p:nvSpPr>
        <p:spPr>
          <a:xfrm>
            <a:off x="10207888" y="4405599"/>
            <a:ext cx="951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B8B0D-198D-E244-A509-C6E1491A1F07}"/>
              </a:ext>
            </a:extLst>
          </p:cNvPr>
          <p:cNvSpPr txBox="1"/>
          <p:nvPr/>
        </p:nvSpPr>
        <p:spPr>
          <a:xfrm>
            <a:off x="10207888" y="3349114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E31FD-0842-DC49-A6CC-A7FF0F8C6610}"/>
                  </a:ext>
                </a:extLst>
              </p:cNvPr>
              <p:cNvSpPr txBox="1"/>
              <p:nvPr/>
            </p:nvSpPr>
            <p:spPr>
              <a:xfrm>
                <a:off x="10143548" y="2149640"/>
                <a:ext cx="10159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E31FD-0842-DC49-A6CC-A7FF0F8C6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3548" y="2149640"/>
                <a:ext cx="1015919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44FBEC9-D6B8-E64D-9967-7B1EF0640541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EBB6AB6-0D91-823A-712E-7547DDE0E9D1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FC43B581-DB06-C5C7-5DEA-64B5F93C656A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02C18A-1167-7F27-BBE8-F99335443549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id="{53B248FE-226E-B2E7-81D4-BD8C4D573AA0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644DB3-7C11-EB0D-DA31-281BAF137A5C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644DB3-7C11-EB0D-DA31-281BAF137A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5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oughnut 7">
            <a:extLst>
              <a:ext uri="{FF2B5EF4-FFF2-40B4-BE49-F238E27FC236}">
                <a16:creationId xmlns:a16="http://schemas.microsoft.com/office/drawing/2014/main" id="{22FA08D9-8C9B-CA17-5702-72172D4F4239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CE57DE8-B628-8005-DE5E-186ED9AAE99C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CFBD056-560D-611C-D0F8-E4313BE1B3D2}"/>
              </a:ext>
            </a:extLst>
          </p:cNvPr>
          <p:cNvSpPr/>
          <p:nvPr/>
        </p:nvSpPr>
        <p:spPr>
          <a:xfrm>
            <a:off x="9095595" y="3216067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47D99BD-A931-AF6F-25A5-9D5DA65ADE54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2BE65E-4743-E15F-29F2-BD91CE06A398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518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review url image">
            <a:extLst>
              <a:ext uri="{FF2B5EF4-FFF2-40B4-BE49-F238E27FC236}">
                <a16:creationId xmlns:a16="http://schemas.microsoft.com/office/drawing/2014/main" id="{7513F791-306C-C54C-9A41-3A39FB0BF7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1" b="5035"/>
          <a:stretch/>
        </p:blipFill>
        <p:spPr bwMode="auto">
          <a:xfrm>
            <a:off x="750627" y="959495"/>
            <a:ext cx="8050093" cy="577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B6053E9-C632-334E-9437-F222EC285B5D}"/>
                  </a:ext>
                </a:extLst>
              </p:cNvPr>
              <p:cNvSpPr txBox="1"/>
              <p:nvPr/>
            </p:nvSpPr>
            <p:spPr>
              <a:xfrm>
                <a:off x="9986746" y="959495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B6053E9-C632-334E-9437-F222EC285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46" y="959495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3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6E97A2-5A0B-754E-81B8-3665EC0A5083}"/>
                  </a:ext>
                </a:extLst>
              </p:cNvPr>
              <p:cNvSpPr txBox="1"/>
              <p:nvPr/>
            </p:nvSpPr>
            <p:spPr>
              <a:xfrm>
                <a:off x="10115018" y="2129942"/>
                <a:ext cx="10159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6E97A2-5A0B-754E-81B8-3665EC0A5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018" y="2129942"/>
                <a:ext cx="1015919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FF2C9D3-EFC9-814C-BBE0-96928AE504F9}"/>
              </a:ext>
            </a:extLst>
          </p:cNvPr>
          <p:cNvSpPr txBox="1"/>
          <p:nvPr/>
        </p:nvSpPr>
        <p:spPr>
          <a:xfrm>
            <a:off x="10247840" y="4405599"/>
            <a:ext cx="750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F1338-0ED2-A84D-A7E3-1091F7875CF9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7178E-9F31-8747-B7C3-36E4E018F078}"/>
              </a:ext>
            </a:extLst>
          </p:cNvPr>
          <p:cNvSpPr txBox="1"/>
          <p:nvPr/>
        </p:nvSpPr>
        <p:spPr>
          <a:xfrm>
            <a:off x="10178468" y="34290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465A6F0-6B4C-F926-8881-A92B0674A3A1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57D1CB1A-70BC-8A40-4B76-4A97D03B4277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27CFBD-A32C-8CA0-77CE-5207A9BB25BE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A3EB7D2-F0A5-4225-A9EC-FF56F06F68CE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52D82C-6287-C1A7-5549-03C3829960AA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52D82C-6287-C1A7-5549-03C382996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5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8CCDDD32-7003-2C7A-2C79-E6F90D05B409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B1D85DB-A5D9-61C0-D562-7FD8040EFDB1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F79FF2-1083-CDF2-4DBA-FDE5FC718A58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9C3854-D474-AFBA-4397-22FFDD84CE17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128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review url image">
            <a:extLst>
              <a:ext uri="{FF2B5EF4-FFF2-40B4-BE49-F238E27FC236}">
                <a16:creationId xmlns:a16="http://schemas.microsoft.com/office/drawing/2014/main" id="{7513F791-306C-C54C-9A41-3A39FB0BF7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1" b="5035"/>
          <a:stretch/>
        </p:blipFill>
        <p:spPr bwMode="auto">
          <a:xfrm>
            <a:off x="750627" y="959495"/>
            <a:ext cx="8050093" cy="577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B6053E9-C632-334E-9437-F222EC285B5D}"/>
                  </a:ext>
                </a:extLst>
              </p:cNvPr>
              <p:cNvSpPr txBox="1"/>
              <p:nvPr/>
            </p:nvSpPr>
            <p:spPr>
              <a:xfrm>
                <a:off x="9986746" y="959495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B6053E9-C632-334E-9437-F222EC285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46" y="959495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3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6E97A2-5A0B-754E-81B8-3665EC0A5083}"/>
                  </a:ext>
                </a:extLst>
              </p:cNvPr>
              <p:cNvSpPr txBox="1"/>
              <p:nvPr/>
            </p:nvSpPr>
            <p:spPr>
              <a:xfrm>
                <a:off x="10115018" y="2129942"/>
                <a:ext cx="10159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6E97A2-5A0B-754E-81B8-3665EC0A5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018" y="2129942"/>
                <a:ext cx="1015919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FF2C9D3-EFC9-814C-BBE0-96928AE504F9}"/>
              </a:ext>
            </a:extLst>
          </p:cNvPr>
          <p:cNvSpPr txBox="1"/>
          <p:nvPr/>
        </p:nvSpPr>
        <p:spPr>
          <a:xfrm>
            <a:off x="10247840" y="4405599"/>
            <a:ext cx="750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F1338-0ED2-A84D-A7E3-1091F7875CF9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7178E-9F31-8747-B7C3-36E4E018F078}"/>
              </a:ext>
            </a:extLst>
          </p:cNvPr>
          <p:cNvSpPr txBox="1"/>
          <p:nvPr/>
        </p:nvSpPr>
        <p:spPr>
          <a:xfrm>
            <a:off x="10178468" y="3429000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465A6F0-6B4C-F926-8881-A92B0674A3A1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57D1CB1A-70BC-8A40-4B76-4A97D03B4277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27CFBD-A32C-8CA0-77CE-5207A9BB25BE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A3EB7D2-F0A5-4225-A9EC-FF56F06F68CE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52D82C-6287-C1A7-5549-03C3829960AA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52D82C-6287-C1A7-5549-03C382996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5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8CCDDD32-7003-2C7A-2C79-E6F90D05B409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B1D85DB-A5D9-61C0-D562-7FD8040EFDB1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AA31BB-DB95-3FC5-AF15-02FBF70786FF}"/>
              </a:ext>
            </a:extLst>
          </p:cNvPr>
          <p:cNvSpPr/>
          <p:nvPr/>
        </p:nvSpPr>
        <p:spPr>
          <a:xfrm>
            <a:off x="9066175" y="4429048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F3D384B-C601-B543-D38C-83540D22268A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B50F9E-07E3-C40D-AE11-D549756BCA2F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117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preview url image">
            <a:extLst>
              <a:ext uri="{FF2B5EF4-FFF2-40B4-BE49-F238E27FC236}">
                <a16:creationId xmlns:a16="http://schemas.microsoft.com/office/drawing/2014/main" id="{20324138-25CA-494A-B580-F9D2808431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12" y="839202"/>
            <a:ext cx="7801065" cy="588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E52E01-7BBC-0A45-BA6F-5A048442F3C7}"/>
                  </a:ext>
                </a:extLst>
              </p:cNvPr>
              <p:cNvSpPr txBox="1"/>
              <p:nvPr/>
            </p:nvSpPr>
            <p:spPr>
              <a:xfrm>
                <a:off x="9976953" y="991357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E52E01-7BBC-0A45-BA6F-5A048442F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91357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CD9F25-C62D-2D42-8C77-ECFC39EA257E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CD9F25-C62D-2D42-8C77-ECFC39EA2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9C0304-E46D-CA46-AAC8-84E06B4D941D}"/>
                  </a:ext>
                </a:extLst>
              </p:cNvPr>
              <p:cNvSpPr txBox="1"/>
              <p:nvPr/>
            </p:nvSpPr>
            <p:spPr>
              <a:xfrm>
                <a:off x="9676262" y="34015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9C0304-E46D-CA46-AAC8-84E06B4D9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01502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DEFC1D-F437-AA4D-8872-3C5D4BD71802}"/>
                  </a:ext>
                </a:extLst>
              </p:cNvPr>
              <p:cNvSpPr txBox="1"/>
              <p:nvPr/>
            </p:nvSpPr>
            <p:spPr>
              <a:xfrm>
                <a:off x="9703850" y="4627641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DEFC1D-F437-AA4D-8872-3C5D4BD71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3850" y="4627641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 t="-30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55459B6-6622-024E-8996-831B24B048A4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26EB56A-F73E-CE92-AF0D-34C290040E50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F144227E-5C3F-8BA2-E781-5EC0A64C4FA9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23B715-6D78-C59C-3E9E-2DC1C0B6DD35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5-point Star 4">
            <a:extLst>
              <a:ext uri="{FF2B5EF4-FFF2-40B4-BE49-F238E27FC236}">
                <a16:creationId xmlns:a16="http://schemas.microsoft.com/office/drawing/2014/main" id="{53060D49-4CEE-97D0-02A7-DF29DE6C97FB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76382F-7660-5A85-6336-FB9122E03FCB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76382F-7660-5A85-6336-FB9122E03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DD4D3B8E-C9AA-66E1-2C6C-629BD2DBD971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2468E2-8840-AA46-FE7D-06A47940B57B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E623D4-6BCC-61B5-44A7-CBE1C6E4AA0C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B13F34-7539-812C-C4F1-4CF1DA0BC0B7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1138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preview url image">
            <a:extLst>
              <a:ext uri="{FF2B5EF4-FFF2-40B4-BE49-F238E27FC236}">
                <a16:creationId xmlns:a16="http://schemas.microsoft.com/office/drawing/2014/main" id="{20324138-25CA-494A-B580-F9D2808431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12" y="839202"/>
            <a:ext cx="7801065" cy="588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E52E01-7BBC-0A45-BA6F-5A048442F3C7}"/>
                  </a:ext>
                </a:extLst>
              </p:cNvPr>
              <p:cNvSpPr txBox="1"/>
              <p:nvPr/>
            </p:nvSpPr>
            <p:spPr>
              <a:xfrm>
                <a:off x="9976953" y="991357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E52E01-7BBC-0A45-BA6F-5A048442F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91357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CD9F25-C62D-2D42-8C77-ECFC39EA257E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CD9F25-C62D-2D42-8C77-ECFC39EA2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9C0304-E46D-CA46-AAC8-84E06B4D941D}"/>
                  </a:ext>
                </a:extLst>
              </p:cNvPr>
              <p:cNvSpPr txBox="1"/>
              <p:nvPr/>
            </p:nvSpPr>
            <p:spPr>
              <a:xfrm>
                <a:off x="9676262" y="34015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9C0304-E46D-CA46-AAC8-84E06B4D9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01502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DEFC1D-F437-AA4D-8872-3C5D4BD71802}"/>
                  </a:ext>
                </a:extLst>
              </p:cNvPr>
              <p:cNvSpPr txBox="1"/>
              <p:nvPr/>
            </p:nvSpPr>
            <p:spPr>
              <a:xfrm>
                <a:off x="9703850" y="4627641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DEFC1D-F437-AA4D-8872-3C5D4BD71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3850" y="4627641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 t="-30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55459B6-6622-024E-8996-831B24B048A4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26EB56A-F73E-CE92-AF0D-34C290040E50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F144227E-5C3F-8BA2-E781-5EC0A64C4FA9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23B715-6D78-C59C-3E9E-2DC1C0B6DD35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5-point Star 4">
            <a:extLst>
              <a:ext uri="{FF2B5EF4-FFF2-40B4-BE49-F238E27FC236}">
                <a16:creationId xmlns:a16="http://schemas.microsoft.com/office/drawing/2014/main" id="{53060D49-4CEE-97D0-02A7-DF29DE6C97FB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76382F-7660-5A85-6336-FB9122E03FCB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76382F-7660-5A85-6336-FB9122E03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DD4D3B8E-C9AA-66E1-2C6C-629BD2DBD971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2468E2-8840-AA46-FE7D-06A47940B57B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E33721-238B-33D5-D821-D1848B6C9EFC}"/>
              </a:ext>
            </a:extLst>
          </p:cNvPr>
          <p:cNvSpPr/>
          <p:nvPr/>
        </p:nvSpPr>
        <p:spPr>
          <a:xfrm>
            <a:off x="9088503" y="932738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B53FCD-F5A8-3D55-F27A-B69109C81FEF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938706D-2E6B-2F5A-909A-561E4BF3E78C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924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review url image">
            <a:extLst>
              <a:ext uri="{FF2B5EF4-FFF2-40B4-BE49-F238E27FC236}">
                <a16:creationId xmlns:a16="http://schemas.microsoft.com/office/drawing/2014/main" id="{D39DBC59-7B3D-6E45-BA52-1DC0DC333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581" y="717267"/>
            <a:ext cx="8016449" cy="605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2F8C17-8111-FF44-867E-C74215388C9C}"/>
                  </a:ext>
                </a:extLst>
              </p:cNvPr>
              <p:cNvSpPr txBox="1"/>
              <p:nvPr/>
            </p:nvSpPr>
            <p:spPr>
              <a:xfrm>
                <a:off x="9976953" y="98045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2F8C17-8111-FF44-867E-C74215388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8045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9CC40-801D-4244-9440-FA949ADBEF23}"/>
                  </a:ext>
                </a:extLst>
              </p:cNvPr>
              <p:cNvSpPr txBox="1"/>
              <p:nvPr/>
            </p:nvSpPr>
            <p:spPr>
              <a:xfrm>
                <a:off x="9676262" y="214279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9CC40-801D-4244-9440-FA949ADBE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2142792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A35354-EF1F-5348-9CE6-15F558DE94E2}"/>
                  </a:ext>
                </a:extLst>
              </p:cNvPr>
              <p:cNvSpPr txBox="1"/>
              <p:nvPr/>
            </p:nvSpPr>
            <p:spPr>
              <a:xfrm>
                <a:off x="9676262" y="3434817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A35354-EF1F-5348-9CE6-15F558DE9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34817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57E6E5-CAA9-AF45-98B8-56FCAE22992B}"/>
                  </a:ext>
                </a:extLst>
              </p:cNvPr>
              <p:cNvSpPr txBox="1"/>
              <p:nvPr/>
            </p:nvSpPr>
            <p:spPr>
              <a:xfrm>
                <a:off x="9520323" y="45676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57E6E5-CAA9-AF45-98B8-56FCAE229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0323" y="4567602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1F957D9-7460-CB4C-AD39-20FC605629AA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C591672-E97C-2E4C-710A-44CDFC21F333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8E1AEBAD-E6D3-B4FC-FBD8-2EA98D242EB0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1DA499-9023-FEDF-95CB-3D83417399C0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DF594DC4-6499-0394-DE3D-D4791C0E214F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F142AB-1D24-186A-CB5A-CCC1C5B7B218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F142AB-1D24-186A-CB5A-CCC1C5B7B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424BD598-A4C3-41E0-64D1-E9CFFEEAD29E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9C2CDF1-978A-F375-276C-1CCB3D1DC247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0CDC4A-E197-2769-A989-2D2A4D382D2C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302B8C-A8FA-1BF2-A7C6-DC26FB028E78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146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review url image">
            <a:extLst>
              <a:ext uri="{FF2B5EF4-FFF2-40B4-BE49-F238E27FC236}">
                <a16:creationId xmlns:a16="http://schemas.microsoft.com/office/drawing/2014/main" id="{D39DBC59-7B3D-6E45-BA52-1DC0DC333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581" y="717267"/>
            <a:ext cx="8016449" cy="605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2F8C17-8111-FF44-867E-C74215388C9C}"/>
                  </a:ext>
                </a:extLst>
              </p:cNvPr>
              <p:cNvSpPr txBox="1"/>
              <p:nvPr/>
            </p:nvSpPr>
            <p:spPr>
              <a:xfrm>
                <a:off x="9976953" y="98045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2F8C17-8111-FF44-867E-C74215388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8045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9CC40-801D-4244-9440-FA949ADBEF23}"/>
                  </a:ext>
                </a:extLst>
              </p:cNvPr>
              <p:cNvSpPr txBox="1"/>
              <p:nvPr/>
            </p:nvSpPr>
            <p:spPr>
              <a:xfrm>
                <a:off x="9676262" y="214279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9CC40-801D-4244-9440-FA949ADBE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2142792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A35354-EF1F-5348-9CE6-15F558DE94E2}"/>
                  </a:ext>
                </a:extLst>
              </p:cNvPr>
              <p:cNvSpPr txBox="1"/>
              <p:nvPr/>
            </p:nvSpPr>
            <p:spPr>
              <a:xfrm>
                <a:off x="9676262" y="3434817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A35354-EF1F-5348-9CE6-15F558DE9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34817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57E6E5-CAA9-AF45-98B8-56FCAE22992B}"/>
                  </a:ext>
                </a:extLst>
              </p:cNvPr>
              <p:cNvSpPr txBox="1"/>
              <p:nvPr/>
            </p:nvSpPr>
            <p:spPr>
              <a:xfrm>
                <a:off x="9520323" y="45676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57E6E5-CAA9-AF45-98B8-56FCAE229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0323" y="4567602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1F957D9-7460-CB4C-AD39-20FC605629AA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C591672-E97C-2E4C-710A-44CDFC21F333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8E1AEBAD-E6D3-B4FC-FBD8-2EA98D242EB0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1DA499-9023-FEDF-95CB-3D83417399C0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DF594DC4-6499-0394-DE3D-D4791C0E214F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F142AB-1D24-186A-CB5A-CCC1C5B7B218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F142AB-1D24-186A-CB5A-CCC1C5B7B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424BD598-A4C3-41E0-64D1-E9CFFEEAD29E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9C2CDF1-978A-F375-276C-1CCB3D1DC247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F4B91D9-F0C9-411D-2169-BF6B7ABAABF2}"/>
              </a:ext>
            </a:extLst>
          </p:cNvPr>
          <p:cNvSpPr/>
          <p:nvPr/>
        </p:nvSpPr>
        <p:spPr>
          <a:xfrm>
            <a:off x="9040030" y="3193907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933D06-6F7D-AB5E-80E4-900A212266AE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BA105C0-5241-6414-2FD7-11BECF6ACDE0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875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review url image">
            <a:extLst>
              <a:ext uri="{FF2B5EF4-FFF2-40B4-BE49-F238E27FC236}">
                <a16:creationId xmlns:a16="http://schemas.microsoft.com/office/drawing/2014/main" id="{42CC6998-8E46-0141-9238-ECB98F44C0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" t="-164" r="-166" b="4171"/>
          <a:stretch/>
        </p:blipFill>
        <p:spPr bwMode="auto">
          <a:xfrm>
            <a:off x="817543" y="1023582"/>
            <a:ext cx="8261061" cy="583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FFC576-D7CF-784E-B329-926F3758D340}"/>
                  </a:ext>
                </a:extLst>
              </p:cNvPr>
              <p:cNvSpPr txBox="1"/>
              <p:nvPr/>
            </p:nvSpPr>
            <p:spPr>
              <a:xfrm>
                <a:off x="9976953" y="93123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FFC576-D7CF-784E-B329-926F3758D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3123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B1648E-8484-264E-92EF-EEDBF7799471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B1648E-8484-264E-92EF-EEDBF7799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7EE77C-C4B7-524F-AC50-3145C712593B}"/>
                  </a:ext>
                </a:extLst>
              </p:cNvPr>
              <p:cNvSpPr txBox="1"/>
              <p:nvPr/>
            </p:nvSpPr>
            <p:spPr>
              <a:xfrm>
                <a:off x="9676262" y="45913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7EE77C-C4B7-524F-AC50-3145C7125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4591302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20B60-B4D0-A141-9395-035B2D895D8B}"/>
                  </a:ext>
                </a:extLst>
              </p:cNvPr>
              <p:cNvSpPr txBox="1"/>
              <p:nvPr/>
            </p:nvSpPr>
            <p:spPr>
              <a:xfrm>
                <a:off x="9676262" y="3460763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20B60-B4D0-A141-9395-035B2D895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60763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7F7DDAA-E821-074E-B40C-521268D41488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75B125-F705-4EAE-F0EA-7916CC3EB4E3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A24F49DF-4DDF-54F1-F32E-F6A80C5F12CE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ACEAE1-3BF4-1519-959A-F8CA6658B4F3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9E489036-370F-D56B-06B1-47330E3A59F8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6371E9B-59AD-6F75-8CE3-DBBF80327ADB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6371E9B-59AD-6F75-8CE3-DBBF80327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A531E47A-89EB-D8E6-6F85-1B35613845D0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658198-D024-531D-631E-77CD733E1D5D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FD1753-2782-C8E5-D94A-3FC05F03C6CA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3616E59-A22A-C902-4B32-B1A72C16C01D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678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review url image">
            <a:extLst>
              <a:ext uri="{FF2B5EF4-FFF2-40B4-BE49-F238E27FC236}">
                <a16:creationId xmlns:a16="http://schemas.microsoft.com/office/drawing/2014/main" id="{42CC6998-8E46-0141-9238-ECB98F44C0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" t="-164" r="-166" b="4171"/>
          <a:stretch/>
        </p:blipFill>
        <p:spPr bwMode="auto">
          <a:xfrm>
            <a:off x="817543" y="1023582"/>
            <a:ext cx="8261061" cy="583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FFC576-D7CF-784E-B329-926F3758D340}"/>
                  </a:ext>
                </a:extLst>
              </p:cNvPr>
              <p:cNvSpPr txBox="1"/>
              <p:nvPr/>
            </p:nvSpPr>
            <p:spPr>
              <a:xfrm>
                <a:off x="9976953" y="93123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FFC576-D7CF-784E-B329-926F3758D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3123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B1648E-8484-264E-92EF-EEDBF7799471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B1648E-8484-264E-92EF-EEDBF7799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7EE77C-C4B7-524F-AC50-3145C712593B}"/>
                  </a:ext>
                </a:extLst>
              </p:cNvPr>
              <p:cNvSpPr txBox="1"/>
              <p:nvPr/>
            </p:nvSpPr>
            <p:spPr>
              <a:xfrm>
                <a:off x="9676262" y="4591302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7EE77C-C4B7-524F-AC50-3145C7125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4591302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20B60-B4D0-A141-9395-035B2D895D8B}"/>
                  </a:ext>
                </a:extLst>
              </p:cNvPr>
              <p:cNvSpPr txBox="1"/>
              <p:nvPr/>
            </p:nvSpPr>
            <p:spPr>
              <a:xfrm>
                <a:off x="9676262" y="3460763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20B60-B4D0-A141-9395-035B2D895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460763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7F7DDAA-E821-074E-B40C-521268D41488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75B125-F705-4EAE-F0EA-7916CC3EB4E3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A24F49DF-4DDF-54F1-F32E-F6A80C5F12CE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ACEAE1-3BF4-1519-959A-F8CA6658B4F3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9E489036-370F-D56B-06B1-47330E3A59F8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6371E9B-59AD-6F75-8CE3-DBBF80327ADB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6371E9B-59AD-6F75-8CE3-DBBF80327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7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A531E47A-89EB-D8E6-6F85-1B35613845D0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658198-D024-531D-631E-77CD733E1D5D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8889F68-FFAB-61D2-B66A-B2594F15AAD0}"/>
              </a:ext>
            </a:extLst>
          </p:cNvPr>
          <p:cNvSpPr/>
          <p:nvPr/>
        </p:nvSpPr>
        <p:spPr>
          <a:xfrm>
            <a:off x="9149872" y="2007491"/>
            <a:ext cx="2224585" cy="1047952"/>
          </a:xfrm>
          <a:custGeom>
            <a:avLst/>
            <a:gdLst>
              <a:gd name="connsiteX0" fmla="*/ 0 w 2224585"/>
              <a:gd name="connsiteY0" fmla="*/ 523976 h 1047952"/>
              <a:gd name="connsiteX1" fmla="*/ 1112293 w 2224585"/>
              <a:gd name="connsiteY1" fmla="*/ 0 h 1047952"/>
              <a:gd name="connsiteX2" fmla="*/ 2224586 w 2224585"/>
              <a:gd name="connsiteY2" fmla="*/ 523976 h 1047952"/>
              <a:gd name="connsiteX3" fmla="*/ 1112293 w 2224585"/>
              <a:gd name="connsiteY3" fmla="*/ 1047952 h 1047952"/>
              <a:gd name="connsiteX4" fmla="*/ 0 w 2224585"/>
              <a:gd name="connsiteY4" fmla="*/ 523976 h 104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47952" extrusionOk="0">
                <a:moveTo>
                  <a:pt x="0" y="523976"/>
                </a:moveTo>
                <a:cubicBezTo>
                  <a:pt x="-115580" y="163299"/>
                  <a:pt x="487029" y="4114"/>
                  <a:pt x="1112293" y="0"/>
                </a:cubicBezTo>
                <a:cubicBezTo>
                  <a:pt x="1793366" y="14057"/>
                  <a:pt x="2174524" y="236184"/>
                  <a:pt x="2224586" y="523976"/>
                </a:cubicBezTo>
                <a:cubicBezTo>
                  <a:pt x="2159659" y="876765"/>
                  <a:pt x="1703225" y="1177123"/>
                  <a:pt x="1112293" y="1047952"/>
                </a:cubicBezTo>
                <a:cubicBezTo>
                  <a:pt x="438559" y="1015435"/>
                  <a:pt x="41767" y="833317"/>
                  <a:pt x="0" y="523976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C36056-9D27-8AC9-C359-4D318DF4A50C}"/>
              </a:ext>
            </a:extLst>
          </p:cNvPr>
          <p:cNvSpPr txBox="1"/>
          <p:nvPr/>
        </p:nvSpPr>
        <p:spPr>
          <a:xfrm>
            <a:off x="9238300" y="2983990"/>
            <a:ext cx="2826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Bradley Hand" pitchFamily="2" charset="77"/>
              </a:rPr>
              <a:t>à b</a:t>
            </a:r>
            <a:r>
              <a:rPr lang="en-CH" sz="3200" dirty="0">
                <a:solidFill>
                  <a:srgbClr val="FF0000"/>
                </a:solidFill>
                <a:latin typeface="Bradley Hand" pitchFamily="2" charset="77"/>
              </a:rPr>
              <a:t>asse énergie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6D62E6-B68D-EF07-ED0A-963AD41C7D7A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CEC0DE-7038-F4B5-DE24-0DB5BD9E196F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071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The history of LHCb | SpringerLink">
            <a:extLst>
              <a:ext uri="{FF2B5EF4-FFF2-40B4-BE49-F238E27FC236}">
                <a16:creationId xmlns:a16="http://schemas.microsoft.com/office/drawing/2014/main" id="{4FC908F6-A3CF-8444-B77B-67BFBE23D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78" y="657054"/>
            <a:ext cx="8215954" cy="62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52EEA2-77AE-3845-B021-D83B1FA639A5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1F2B0B-37D6-D249-A45F-7C67135FF2D5}"/>
                  </a:ext>
                </a:extLst>
              </p:cNvPr>
              <p:cNvSpPr txBox="1"/>
              <p:nvPr/>
            </p:nvSpPr>
            <p:spPr>
              <a:xfrm>
                <a:off x="9976953" y="951810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1F2B0B-37D6-D249-A45F-7C67135FF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51810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3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40EA6D-8535-A548-AC14-C281835A5222}"/>
                  </a:ext>
                </a:extLst>
              </p:cNvPr>
              <p:cNvSpPr txBox="1"/>
              <p:nvPr/>
            </p:nvSpPr>
            <p:spPr>
              <a:xfrm>
                <a:off x="9520323" y="4598793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40EA6D-8535-A548-AC14-C281835A5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0323" y="4598793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1F0855A-395F-F44D-BDFA-45903A8E456F}"/>
              </a:ext>
            </a:extLst>
          </p:cNvPr>
          <p:cNvSpPr txBox="1"/>
          <p:nvPr/>
        </p:nvSpPr>
        <p:spPr>
          <a:xfrm>
            <a:off x="10144358" y="2114144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4D7FAF-98E4-EB48-AFDF-A98BE071655F}"/>
                  </a:ext>
                </a:extLst>
              </p:cNvPr>
              <p:cNvSpPr txBox="1"/>
              <p:nvPr/>
            </p:nvSpPr>
            <p:spPr>
              <a:xfrm>
                <a:off x="9655869" y="3429000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4D7FAF-98E4-EB48-AFDF-A98BE0716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5869" y="3429000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78FDA89A-E178-94CE-0E0C-7C1F27342052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A64D33D2-F80A-E3CC-D36C-A9113DD5054B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7884F8-35F8-D6CA-204F-71FBAEBE0F93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C320D3FB-AAB7-4BEF-8C68-4E9E35F07AE8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0040B1-9F30-E1B7-6148-0CFF450FE1B6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0040B1-9F30-E1B7-6148-0CFF450FE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6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FFAB4620-9C7F-5D4D-BD6E-D29067729C16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3CDD61-605A-3389-50CE-38D52D7B2CAD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9B41AE-3D8B-1155-D022-8887F925F787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A2BE500-665F-2147-96EF-3AFC8DA66927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64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0D34-30BD-A74D-91FE-76FD0A57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8" y="0"/>
            <a:ext cx="10515600" cy="1325563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 таке ЦЕРН?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27E0C-0C6E-9049-ADF3-0398B99C28C5}"/>
              </a:ext>
            </a:extLst>
          </p:cNvPr>
          <p:cNvSpPr txBox="1"/>
          <p:nvPr/>
        </p:nvSpPr>
        <p:spPr>
          <a:xfrm>
            <a:off x="648193" y="997631"/>
            <a:ext cx="646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Найбільша наукова інфраструктура у світі!</a:t>
            </a:r>
            <a:endParaRPr lang="en-CH" sz="2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0690E-7FDA-0940-9F43-79ABD74A51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5"/>
          <a:stretch/>
        </p:blipFill>
        <p:spPr>
          <a:xfrm>
            <a:off x="780042" y="1459296"/>
            <a:ext cx="6642036" cy="526441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77CDB-174E-DE4B-86B8-F5AF59DC9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858" y="1509031"/>
            <a:ext cx="5638142" cy="4351338"/>
          </a:xfrm>
        </p:spPr>
        <p:txBody>
          <a:bodyPr/>
          <a:lstStyle/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Джерело протонів:</a:t>
            </a:r>
            <a:endParaRPr lang="en-CH" b="1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Іонізація атомів гідрогену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/>
          </a:p>
          <a:p>
            <a:endParaRPr lang="en-CH" dirty="0"/>
          </a:p>
        </p:txBody>
      </p:sp>
      <p:pic>
        <p:nvPicPr>
          <p:cNvPr id="8" name="Picture 2" descr="Wie kommen die Protonen in den LHC?">
            <a:extLst>
              <a:ext uri="{FF2B5EF4-FFF2-40B4-BE49-F238E27FC236}">
                <a16:creationId xmlns:a16="http://schemas.microsoft.com/office/drawing/2014/main" id="{F6D09F47-605D-AA4C-A28C-3EF3A293C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237" y="2947917"/>
            <a:ext cx="2753640" cy="366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9D9AB0F-F327-BC4D-A57D-8C6DDFA57442}"/>
              </a:ext>
            </a:extLst>
          </p:cNvPr>
          <p:cNvSpPr/>
          <p:nvPr/>
        </p:nvSpPr>
        <p:spPr>
          <a:xfrm>
            <a:off x="2908578" y="4413052"/>
            <a:ext cx="984663" cy="9856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1E4950-01E2-774E-AB52-D22F251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604" y="2411588"/>
            <a:ext cx="2836650" cy="34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97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The history of LHCb | SpringerLink">
            <a:extLst>
              <a:ext uri="{FF2B5EF4-FFF2-40B4-BE49-F238E27FC236}">
                <a16:creationId xmlns:a16="http://schemas.microsoft.com/office/drawing/2014/main" id="{4FC908F6-A3CF-8444-B77B-67BFBE23D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78" y="657054"/>
            <a:ext cx="8215954" cy="62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52EEA2-77AE-3845-B021-D83B1FA639A5}"/>
              </a:ext>
            </a:extLst>
          </p:cNvPr>
          <p:cNvSpPr txBox="1"/>
          <p:nvPr/>
        </p:nvSpPr>
        <p:spPr>
          <a:xfrm>
            <a:off x="832513" y="132492"/>
            <a:ext cx="3029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зверху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1F2B0B-37D6-D249-A45F-7C67135FF2D5}"/>
                  </a:ext>
                </a:extLst>
              </p:cNvPr>
              <p:cNvSpPr txBox="1"/>
              <p:nvPr/>
            </p:nvSpPr>
            <p:spPr>
              <a:xfrm>
                <a:off x="9976953" y="951810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1F2B0B-37D6-D249-A45F-7C67135FF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6953" y="951810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3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40EA6D-8535-A548-AC14-C281835A5222}"/>
                  </a:ext>
                </a:extLst>
              </p:cNvPr>
              <p:cNvSpPr txBox="1"/>
              <p:nvPr/>
            </p:nvSpPr>
            <p:spPr>
              <a:xfrm>
                <a:off x="9520323" y="4598793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40EA6D-8535-A548-AC14-C281835A5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0323" y="4598793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1F0855A-395F-F44D-BDFA-45903A8E456F}"/>
              </a:ext>
            </a:extLst>
          </p:cNvPr>
          <p:cNvSpPr txBox="1"/>
          <p:nvPr/>
        </p:nvSpPr>
        <p:spPr>
          <a:xfrm>
            <a:off x="10144358" y="2114144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4D7FAF-98E4-EB48-AFDF-A98BE071655F}"/>
                  </a:ext>
                </a:extLst>
              </p:cNvPr>
              <p:cNvSpPr txBox="1"/>
              <p:nvPr/>
            </p:nvSpPr>
            <p:spPr>
              <a:xfrm>
                <a:off x="9655869" y="3429000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4D7FAF-98E4-EB48-AFDF-A98BE0716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5869" y="3429000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78FDA89A-E178-94CE-0E0C-7C1F27342052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A64D33D2-F80A-E3CC-D36C-A9113DD5054B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7884F8-35F8-D6CA-204F-71FBAEBE0F93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C320D3FB-AAB7-4BEF-8C68-4E9E35F07AE8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0040B1-9F30-E1B7-6148-0CFF450FE1B6}"/>
                  </a:ext>
                </a:extLst>
              </p:cNvPr>
              <p:cNvSpPr txBox="1"/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6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60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0040B1-9F30-E1B7-6148-0CFF450FE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13" y="5529414"/>
                <a:ext cx="730969" cy="1035412"/>
              </a:xfrm>
              <a:prstGeom prst="rect">
                <a:avLst/>
              </a:prstGeom>
              <a:blipFill>
                <a:blip r:embed="rId6"/>
                <a:stretch>
                  <a:fillRect l="-22034" r="-22034" b="-48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ughnut 11">
            <a:extLst>
              <a:ext uri="{FF2B5EF4-FFF2-40B4-BE49-F238E27FC236}">
                <a16:creationId xmlns:a16="http://schemas.microsoft.com/office/drawing/2014/main" id="{FFAB4620-9C7F-5D4D-BD6E-D29067729C16}"/>
              </a:ext>
            </a:extLst>
          </p:cNvPr>
          <p:cNvSpPr/>
          <p:nvPr/>
        </p:nvSpPr>
        <p:spPr>
          <a:xfrm>
            <a:off x="1845285" y="5584593"/>
            <a:ext cx="847582" cy="849763"/>
          </a:xfrm>
          <a:prstGeom prst="donut">
            <a:avLst>
              <a:gd name="adj" fmla="val 1150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3CDD61-605A-3389-50CE-38D52D7B2CAD}"/>
              </a:ext>
            </a:extLst>
          </p:cNvPr>
          <p:cNvSpPr/>
          <p:nvPr/>
        </p:nvSpPr>
        <p:spPr>
          <a:xfrm>
            <a:off x="2194013" y="5935264"/>
            <a:ext cx="150126" cy="1484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EEA92E3-AA92-92FA-9A69-DE535A8D7749}"/>
              </a:ext>
            </a:extLst>
          </p:cNvPr>
          <p:cNvSpPr/>
          <p:nvPr/>
        </p:nvSpPr>
        <p:spPr>
          <a:xfrm>
            <a:off x="9091135" y="4394730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C22EAB-961A-676E-8D0A-96B8A3BEDD8C}"/>
              </a:ext>
            </a:extLst>
          </p:cNvPr>
          <p:cNvCxnSpPr>
            <a:cxnSpLocks/>
          </p:cNvCxnSpPr>
          <p:nvPr/>
        </p:nvCxnSpPr>
        <p:spPr>
          <a:xfrm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570683-2132-C482-84A7-4AE6213D43E8}"/>
              </a:ext>
            </a:extLst>
          </p:cNvPr>
          <p:cNvCxnSpPr>
            <a:cxnSpLocks/>
          </p:cNvCxnSpPr>
          <p:nvPr/>
        </p:nvCxnSpPr>
        <p:spPr>
          <a:xfrm flipH="1">
            <a:off x="1969411" y="5709037"/>
            <a:ext cx="599330" cy="601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146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review url image">
            <a:extLst>
              <a:ext uri="{FF2B5EF4-FFF2-40B4-BE49-F238E27FC236}">
                <a16:creationId xmlns:a16="http://schemas.microsoft.com/office/drawing/2014/main" id="{CBBE56DE-D3BC-DC44-9B17-D601F31041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1" y="839202"/>
            <a:ext cx="7998397" cy="563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0137F5-37FA-A94C-B554-9DEBBD40C9B9}"/>
                  </a:ext>
                </a:extLst>
              </p:cNvPr>
              <p:cNvSpPr txBox="1"/>
              <p:nvPr/>
            </p:nvSpPr>
            <p:spPr>
              <a:xfrm>
                <a:off x="10132892" y="98045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0137F5-37FA-A94C-B554-9DEBBD40C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2892" y="98045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D3F5C3-EAEF-E24C-B2B0-08E5D8603162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D3F5C3-EAEF-E24C-B2B0-08E5D8603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F25AE9-A79D-3C4B-A2D5-017C8989BE73}"/>
                  </a:ext>
                </a:extLst>
              </p:cNvPr>
              <p:cNvSpPr txBox="1"/>
              <p:nvPr/>
            </p:nvSpPr>
            <p:spPr>
              <a:xfrm>
                <a:off x="9676262" y="3379681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F25AE9-A79D-3C4B-A2D5-017C8989B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379681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617C0CC-A1EB-B748-8D09-5ACC9E632449}"/>
              </a:ext>
            </a:extLst>
          </p:cNvPr>
          <p:cNvSpPr txBox="1"/>
          <p:nvPr/>
        </p:nvSpPr>
        <p:spPr>
          <a:xfrm>
            <a:off x="832513" y="132492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збоку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52223A-9684-8240-9B68-AF8826BF5314}"/>
                  </a:ext>
                </a:extLst>
              </p:cNvPr>
              <p:cNvSpPr txBox="1"/>
              <p:nvPr/>
            </p:nvSpPr>
            <p:spPr>
              <a:xfrm>
                <a:off x="9539269" y="4593184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52223A-9684-8240-9B68-AF8826BF5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9269" y="4593184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99C9B2F8-BEF2-A060-1F9F-587306B28B3D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4D182FB-8D44-9EEA-7C2F-622CF88DC51B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8BFF44-10AD-208B-0DA5-75F78557E4D4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id="{D624F364-FA80-978D-2E57-A85AA3B6F890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4602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review url image">
            <a:extLst>
              <a:ext uri="{FF2B5EF4-FFF2-40B4-BE49-F238E27FC236}">
                <a16:creationId xmlns:a16="http://schemas.microsoft.com/office/drawing/2014/main" id="{CBBE56DE-D3BC-DC44-9B17-D601F31041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1" y="839202"/>
            <a:ext cx="7998397" cy="563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0137F5-37FA-A94C-B554-9DEBBD40C9B9}"/>
                  </a:ext>
                </a:extLst>
              </p:cNvPr>
              <p:cNvSpPr txBox="1"/>
              <p:nvPr/>
            </p:nvSpPr>
            <p:spPr>
              <a:xfrm>
                <a:off x="10132892" y="980458"/>
                <a:ext cx="1037232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54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CH" sz="5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0137F5-37FA-A94C-B554-9DEBBD40C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2892" y="980458"/>
                <a:ext cx="1037232" cy="830997"/>
              </a:xfrm>
              <a:prstGeom prst="rect">
                <a:avLst/>
              </a:prstGeom>
              <a:blipFill>
                <a:blip r:embed="rId3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D3F5C3-EAEF-E24C-B2B0-08E5D8603162}"/>
                  </a:ext>
                </a:extLst>
              </p:cNvPr>
              <p:cNvSpPr txBox="1"/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D3F5C3-EAEF-E24C-B2B0-08E5D8603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3" y="2049438"/>
                <a:ext cx="1950492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F25AE9-A79D-3C4B-A2D5-017C8989BE73}"/>
                  </a:ext>
                </a:extLst>
              </p:cNvPr>
              <p:cNvSpPr txBox="1"/>
              <p:nvPr/>
            </p:nvSpPr>
            <p:spPr>
              <a:xfrm>
                <a:off x="9676262" y="3379681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800" dirty="0">
                  <a:solidFill>
                    <a:srgbClr val="FF000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F25AE9-A79D-3C4B-A2D5-017C8989B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262" y="3379681"/>
                <a:ext cx="1950492" cy="830997"/>
              </a:xfrm>
              <a:prstGeom prst="rect">
                <a:avLst/>
              </a:prstGeom>
              <a:blipFill>
                <a:blip r:embed="rId5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617C0CC-A1EB-B748-8D09-5ACC9E632449}"/>
              </a:ext>
            </a:extLst>
          </p:cNvPr>
          <p:cNvSpPr txBox="1"/>
          <p:nvPr/>
        </p:nvSpPr>
        <p:spPr>
          <a:xfrm>
            <a:off x="832513" y="132492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Вигляд збоку</a:t>
            </a:r>
            <a:endParaRPr lang="en-CH" sz="32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52223A-9684-8240-9B68-AF8826BF5314}"/>
                  </a:ext>
                </a:extLst>
              </p:cNvPr>
              <p:cNvSpPr txBox="1"/>
              <p:nvPr/>
            </p:nvSpPr>
            <p:spPr>
              <a:xfrm>
                <a:off x="9539269" y="4593184"/>
                <a:ext cx="1950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sz="48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CH" sz="4800" dirty="0">
                  <a:solidFill>
                    <a:srgbClr val="7030A0"/>
                  </a:solidFill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52223A-9684-8240-9B68-AF8826BF5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9269" y="4593184"/>
                <a:ext cx="195049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99C9B2F8-BEF2-A060-1F9F-587306B28B3D}"/>
              </a:ext>
            </a:extLst>
          </p:cNvPr>
          <p:cNvSpPr/>
          <p:nvPr/>
        </p:nvSpPr>
        <p:spPr>
          <a:xfrm>
            <a:off x="9475442" y="1318164"/>
            <a:ext cx="355198" cy="356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4D182FB-8D44-9EEA-7C2F-622CF88DC51B}"/>
              </a:ext>
            </a:extLst>
          </p:cNvPr>
          <p:cNvSpPr/>
          <p:nvPr/>
        </p:nvSpPr>
        <p:spPr>
          <a:xfrm>
            <a:off x="9475446" y="2389463"/>
            <a:ext cx="401632" cy="35625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8BFF44-10AD-208B-0DA5-75F78557E4D4}"/>
              </a:ext>
            </a:extLst>
          </p:cNvPr>
          <p:cNvSpPr/>
          <p:nvPr/>
        </p:nvSpPr>
        <p:spPr>
          <a:xfrm>
            <a:off x="9475442" y="3691076"/>
            <a:ext cx="355193" cy="3562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id="{D624F364-FA80-978D-2E57-A85AA3B6F890}"/>
              </a:ext>
            </a:extLst>
          </p:cNvPr>
          <p:cNvSpPr/>
          <p:nvPr/>
        </p:nvSpPr>
        <p:spPr>
          <a:xfrm>
            <a:off x="9382120" y="4666862"/>
            <a:ext cx="594833" cy="569734"/>
          </a:xfrm>
          <a:prstGeom prst="star5">
            <a:avLst>
              <a:gd name="adj" fmla="val 20984"/>
              <a:gd name="hf" fmla="val 105146"/>
              <a:gd name="vf" fmla="val 11055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2310892-F6F7-A78F-5CD2-512F06F101B9}"/>
              </a:ext>
            </a:extLst>
          </p:cNvPr>
          <p:cNvSpPr/>
          <p:nvPr/>
        </p:nvSpPr>
        <p:spPr>
          <a:xfrm>
            <a:off x="9121254" y="3220460"/>
            <a:ext cx="2224585" cy="1097090"/>
          </a:xfrm>
          <a:custGeom>
            <a:avLst/>
            <a:gdLst>
              <a:gd name="connsiteX0" fmla="*/ 0 w 2224585"/>
              <a:gd name="connsiteY0" fmla="*/ 548545 h 1097090"/>
              <a:gd name="connsiteX1" fmla="*/ 1112293 w 2224585"/>
              <a:gd name="connsiteY1" fmla="*/ 0 h 1097090"/>
              <a:gd name="connsiteX2" fmla="*/ 2224586 w 2224585"/>
              <a:gd name="connsiteY2" fmla="*/ 548545 h 1097090"/>
              <a:gd name="connsiteX3" fmla="*/ 1112293 w 2224585"/>
              <a:gd name="connsiteY3" fmla="*/ 1097090 h 1097090"/>
              <a:gd name="connsiteX4" fmla="*/ 0 w 2224585"/>
              <a:gd name="connsiteY4" fmla="*/ 548545 h 109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585" h="1097090" extrusionOk="0">
                <a:moveTo>
                  <a:pt x="0" y="548545"/>
                </a:moveTo>
                <a:cubicBezTo>
                  <a:pt x="-125225" y="168350"/>
                  <a:pt x="463528" y="12934"/>
                  <a:pt x="1112293" y="0"/>
                </a:cubicBezTo>
                <a:cubicBezTo>
                  <a:pt x="1763161" y="7698"/>
                  <a:pt x="2140494" y="248266"/>
                  <a:pt x="2224586" y="548545"/>
                </a:cubicBezTo>
                <a:cubicBezTo>
                  <a:pt x="2110645" y="962768"/>
                  <a:pt x="1707661" y="1201744"/>
                  <a:pt x="1112293" y="1097090"/>
                </a:cubicBezTo>
                <a:cubicBezTo>
                  <a:pt x="466982" y="1080124"/>
                  <a:pt x="70559" y="885212"/>
                  <a:pt x="0" y="548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5476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B1F24-7E6D-044B-9F55-E91013266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80" y="345089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70C0"/>
                </a:solidFill>
                <a:latin typeface="Bradley Hand" pitchFamily="2" charset="77"/>
              </a:rPr>
              <a:t>У вас </a:t>
            </a:r>
            <a:r>
              <a:rPr lang="ru-RU" sz="5400" dirty="0" err="1">
                <a:solidFill>
                  <a:srgbClr val="0070C0"/>
                </a:solidFill>
                <a:latin typeface="Bradley Hand" pitchFamily="2" charset="77"/>
              </a:rPr>
              <a:t>є</a:t>
            </a:r>
            <a:r>
              <a:rPr lang="ru-RU" sz="5400" dirty="0">
                <a:solidFill>
                  <a:srgbClr val="0070C0"/>
                </a:solidFill>
                <a:latin typeface="Bradley Hand" pitchFamily="2" charset="77"/>
              </a:rPr>
              <a:t> </a:t>
            </a:r>
            <a:r>
              <a:rPr lang="ru-RU" sz="5400" dirty="0" err="1">
                <a:solidFill>
                  <a:srgbClr val="0070C0"/>
                </a:solidFill>
                <a:latin typeface="Bradley Hand" pitchFamily="2" charset="77"/>
              </a:rPr>
              <a:t>які-небудь</a:t>
            </a:r>
            <a:r>
              <a:rPr lang="ru-RU" sz="5400" dirty="0">
                <a:solidFill>
                  <a:srgbClr val="0070C0"/>
                </a:solidFill>
                <a:latin typeface="Bradley Hand" pitchFamily="2" charset="77"/>
              </a:rPr>
              <a:t> </a:t>
            </a:r>
            <a:r>
              <a:rPr lang="ru-RU" sz="5400" dirty="0" err="1">
                <a:solidFill>
                  <a:srgbClr val="0070C0"/>
                </a:solidFill>
                <a:latin typeface="Bradley Hand" pitchFamily="2" charset="77"/>
              </a:rPr>
              <a:t>питання</a:t>
            </a:r>
            <a:r>
              <a:rPr lang="ru-RU" sz="5400" dirty="0">
                <a:solidFill>
                  <a:srgbClr val="0070C0"/>
                </a:solidFill>
                <a:latin typeface="Bradley Hand" pitchFamily="2" charset="77"/>
              </a:rPr>
              <a:t>?</a:t>
            </a:r>
            <a:endParaRPr lang="en-CH" sz="5400" dirty="0">
              <a:solidFill>
                <a:srgbClr val="0070C0"/>
              </a:solidFill>
              <a:latin typeface="Bradley Hand" pitchFamily="2" charset="77"/>
            </a:endParaRPr>
          </a:p>
        </p:txBody>
      </p:sp>
      <p:pic>
        <p:nvPicPr>
          <p:cNvPr id="28674" name="Picture 2" descr="Questions To Ask For Success | IT Support Georgetown, TX">
            <a:extLst>
              <a:ext uri="{FF2B5EF4-FFF2-40B4-BE49-F238E27FC236}">
                <a16:creationId xmlns:a16="http://schemas.microsoft.com/office/drawing/2014/main" id="{FADD67AD-EC2E-424A-85F5-B3E7472E0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40" y="1793482"/>
            <a:ext cx="8677677" cy="506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340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0D34-30BD-A74D-91FE-76FD0A57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8" y="0"/>
            <a:ext cx="10515600" cy="1325563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 таке ЦЕРН?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27E0C-0C6E-9049-ADF3-0398B99C28C5}"/>
              </a:ext>
            </a:extLst>
          </p:cNvPr>
          <p:cNvSpPr txBox="1"/>
          <p:nvPr/>
        </p:nvSpPr>
        <p:spPr>
          <a:xfrm>
            <a:off x="648193" y="997631"/>
            <a:ext cx="646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Найбільша наукова інфраструктура у світі!</a:t>
            </a:r>
            <a:endParaRPr lang="en-CH" sz="2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0690E-7FDA-0940-9F43-79ABD74A51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5"/>
          <a:stretch/>
        </p:blipFill>
        <p:spPr>
          <a:xfrm>
            <a:off x="648193" y="1593029"/>
            <a:ext cx="6642036" cy="526441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77CDB-174E-DE4B-86B8-F5AF59DC9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440" y="1593029"/>
            <a:ext cx="5185560" cy="4351338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Протонний синхротрон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(PS)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побудований у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1959</a:t>
            </a: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довжина кола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: 628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Енергія доходить до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25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ГеВ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9D9AB0F-F327-BC4D-A57D-8C6DDFA57442}"/>
              </a:ext>
            </a:extLst>
          </p:cNvPr>
          <p:cNvSpPr/>
          <p:nvPr/>
        </p:nvSpPr>
        <p:spPr>
          <a:xfrm>
            <a:off x="3833633" y="3930732"/>
            <a:ext cx="1664642" cy="14829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4338" name="Picture 2" descr="Proton Synchrotron (PS) accelerator, CERN - Stock Image - A084/0037 -  Science Photo Library">
            <a:extLst>
              <a:ext uri="{FF2B5EF4-FFF2-40B4-BE49-F238E27FC236}">
                <a16:creationId xmlns:a16="http://schemas.microsoft.com/office/drawing/2014/main" id="{FFD15354-C9E2-CA46-B73E-0A7CA3124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096" y="4055072"/>
            <a:ext cx="3372592" cy="241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6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0D34-30BD-A74D-91FE-76FD0A57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8" y="0"/>
            <a:ext cx="10515600" cy="1325563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 таке ЦЕРН?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27E0C-0C6E-9049-ADF3-0398B99C28C5}"/>
              </a:ext>
            </a:extLst>
          </p:cNvPr>
          <p:cNvSpPr txBox="1"/>
          <p:nvPr/>
        </p:nvSpPr>
        <p:spPr>
          <a:xfrm>
            <a:off x="648193" y="997631"/>
            <a:ext cx="646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Найбільша наукова інфраструктура у світі!</a:t>
            </a:r>
            <a:endParaRPr lang="en-CH" sz="2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0690E-7FDA-0940-9F43-79ABD74A51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5"/>
          <a:stretch/>
        </p:blipFill>
        <p:spPr>
          <a:xfrm>
            <a:off x="648193" y="1593029"/>
            <a:ext cx="6642036" cy="526441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77CDB-174E-DE4B-86B8-F5AF59DC9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553" y="1593029"/>
            <a:ext cx="5494970" cy="4351338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Супер-протонний синхротрон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(SPS)</a:t>
            </a:r>
          </a:p>
          <a:p>
            <a:pPr lvl="1"/>
            <a:endParaRPr lang="uk-UA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Побудований у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1976</a:t>
            </a: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Довжина кола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: 7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км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Енергія до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450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ГеВ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9D9AB0F-F327-BC4D-A57D-8C6DDFA57442}"/>
              </a:ext>
            </a:extLst>
          </p:cNvPr>
          <p:cNvSpPr/>
          <p:nvPr/>
        </p:nvSpPr>
        <p:spPr>
          <a:xfrm>
            <a:off x="2813184" y="2149434"/>
            <a:ext cx="2028266" cy="18023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6386" name="Picture 2" descr="SPS experiments are back in action | CERN">
            <a:extLst>
              <a:ext uri="{FF2B5EF4-FFF2-40B4-BE49-F238E27FC236}">
                <a16:creationId xmlns:a16="http://schemas.microsoft.com/office/drawing/2014/main" id="{F13216B4-4E62-1E48-B6BD-42DE6BFAE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060" y="3951755"/>
            <a:ext cx="4016829" cy="267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73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0D34-30BD-A74D-91FE-76FD0A57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8" y="0"/>
            <a:ext cx="10515600" cy="1325563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Що таке ЦЕРН?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27E0C-0C6E-9049-ADF3-0398B99C28C5}"/>
              </a:ext>
            </a:extLst>
          </p:cNvPr>
          <p:cNvSpPr txBox="1"/>
          <p:nvPr/>
        </p:nvSpPr>
        <p:spPr>
          <a:xfrm>
            <a:off x="648193" y="997631"/>
            <a:ext cx="646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Найбільша наукова інфраструктура у світі!</a:t>
            </a:r>
            <a:endParaRPr lang="en-CH" sz="24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0690E-7FDA-0940-9F43-79ABD74A51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5"/>
          <a:stretch/>
        </p:blipFill>
        <p:spPr>
          <a:xfrm>
            <a:off x="648193" y="1593586"/>
            <a:ext cx="6642036" cy="526441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77CDB-174E-DE4B-86B8-F5AF59DC9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552" y="1593029"/>
            <a:ext cx="5483395" cy="4351338"/>
          </a:xfrm>
        </p:spPr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Великий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адронний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колайдер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(LHC)</a:t>
            </a: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Побудований у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2008</a:t>
            </a: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Довжина кола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: 27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км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pPr lvl="1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Енергія доходить до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7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ТеВ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9D9AB0F-F327-BC4D-A57D-8C6DDFA57442}"/>
              </a:ext>
            </a:extLst>
          </p:cNvPr>
          <p:cNvSpPr/>
          <p:nvPr/>
        </p:nvSpPr>
        <p:spPr>
          <a:xfrm>
            <a:off x="973777" y="1325564"/>
            <a:ext cx="5272643" cy="26261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8434" name="Picture 2" descr="Facts and figures about the LHC | CERN">
            <a:extLst>
              <a:ext uri="{FF2B5EF4-FFF2-40B4-BE49-F238E27FC236}">
                <a16:creationId xmlns:a16="http://schemas.microsoft.com/office/drawing/2014/main" id="{42E0FB5F-06AD-5F45-B0BA-77C8A1523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813" y="3863681"/>
            <a:ext cx="4302478" cy="280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0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8DA51-F035-D842-B13D-5C809690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53" y="-223395"/>
            <a:ext cx="10515600" cy="1325563"/>
          </a:xfrm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Невеличке резюме у відео:</a:t>
            </a:r>
            <a:endParaRPr lang="en-CH" sz="48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5" name="CERN-VIDEO-2015-024-001-360p.mp4" descr="CERN-VIDEO-2015-024-001-360p.mp4">
            <a:hlinkClick r:id="" action="ppaction://media"/>
            <a:extLst>
              <a:ext uri="{FF2B5EF4-FFF2-40B4-BE49-F238E27FC236}">
                <a16:creationId xmlns:a16="http://schemas.microsoft.com/office/drawing/2014/main" id="{85032662-9F8C-F24B-AE74-BF1167CB85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92505" y="801130"/>
            <a:ext cx="9434286" cy="530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5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212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24D0-F070-024F-81AA-D8B8B6E3F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Чому ми збільшуємо синхротрони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B5B07-3E54-CB46-B8C9-8475BECF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267701" cy="4351338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Нам потрібна більша енергія!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Ми або збільшуємо магнітне поле, або радіус:</a:t>
            </a:r>
            <a:endParaRPr lang="en-CH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У майбутньому</a:t>
            </a:r>
            <a:r>
              <a:rPr lang="en-CH" b="1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: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FCC-ee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буде довжиною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кола </a:t>
            </a:r>
          </a:p>
          <a:p>
            <a:pPr marL="0" indent="0">
              <a:buNone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100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км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і зможе досягти енергії 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100 </a:t>
            </a:r>
            <a:r>
              <a:rPr lang="uk-UA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ТеВ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!</a:t>
            </a:r>
          </a:p>
        </p:txBody>
      </p:sp>
      <p:pic>
        <p:nvPicPr>
          <p:cNvPr id="5124" name="Picture 4" descr="Oh my god Memes">
            <a:extLst>
              <a:ext uri="{FF2B5EF4-FFF2-40B4-BE49-F238E27FC236}">
                <a16:creationId xmlns:a16="http://schemas.microsoft.com/office/drawing/2014/main" id="{823517FD-4B2B-774A-B057-241171A80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203" y="4654013"/>
            <a:ext cx="2609642" cy="183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ow is a Lorentz force determined? - Quora">
            <a:extLst>
              <a:ext uri="{FF2B5EF4-FFF2-40B4-BE49-F238E27FC236}">
                <a16:creationId xmlns:a16="http://schemas.microsoft.com/office/drawing/2014/main" id="{00187F23-9DFC-8C4B-A96C-55D0DEB76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42" y="2818463"/>
            <a:ext cx="4413416" cy="151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126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AB6CC-584D-9942-9BE2-DC30801C5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Чому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ми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прискорюємо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частинки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,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які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навіть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не видно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під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мікроскопом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, до таких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енергій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Bradley Hand" pitchFamily="2" charset="77"/>
              </a:rPr>
              <a:t>?</a:t>
            </a:r>
            <a:endParaRPr lang="en-CH" sz="3600" dirty="0">
              <a:solidFill>
                <a:schemeClr val="accent1">
                  <a:lumMod val="75000"/>
                </a:schemeClr>
              </a:solidFill>
              <a:latin typeface="Bradley Hand" pitchFamily="2" charset="77"/>
            </a:endParaRPr>
          </a:p>
        </p:txBody>
      </p:sp>
      <p:pic>
        <p:nvPicPr>
          <p:cNvPr id="3074" name="Picture 2" descr="CERN: Elementarteilchen entdeckt - infosperber">
            <a:extLst>
              <a:ext uri="{FF2B5EF4-FFF2-40B4-BE49-F238E27FC236}">
                <a16:creationId xmlns:a16="http://schemas.microsoft.com/office/drawing/2014/main" id="{F2D6DF38-2424-EC49-893D-5B6EEBCAC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70" y="1825625"/>
            <a:ext cx="6985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048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7063</TotalTime>
  <Words>449</Words>
  <Application>Microsoft Macintosh PowerPoint</Application>
  <PresentationFormat>Widescreen</PresentationFormat>
  <Paragraphs>178</Paragraphs>
  <Slides>33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Bradley Hand</vt:lpstr>
      <vt:lpstr>Calibri</vt:lpstr>
      <vt:lpstr>Calibri Light</vt:lpstr>
      <vt:lpstr>Cambria Math</vt:lpstr>
      <vt:lpstr>Office Theme</vt:lpstr>
      <vt:lpstr>PowerPoint Presentation</vt:lpstr>
      <vt:lpstr>Що таке ЦЕРН?</vt:lpstr>
      <vt:lpstr>Що таке ЦЕРН?</vt:lpstr>
      <vt:lpstr>Що таке ЦЕРН?</vt:lpstr>
      <vt:lpstr>Що таке ЦЕРН?</vt:lpstr>
      <vt:lpstr>Що таке ЦЕРН?</vt:lpstr>
      <vt:lpstr>Невеличке резюме у відео:</vt:lpstr>
      <vt:lpstr>Чому ми збільшуємо синхротрони</vt:lpstr>
      <vt:lpstr>Чому ми прискорюємо частинки, які навіть не видно під мікроскопом, до таких енергій?</vt:lpstr>
      <vt:lpstr>Як виявити частинки, що утворюються в результаті зіткнень?</vt:lpstr>
      <vt:lpstr>4 детектори навколо LHC</vt:lpstr>
      <vt:lpstr>Як визначити тип частинок?</vt:lpstr>
      <vt:lpstr>Як визначити тип частинок?</vt:lpstr>
      <vt:lpstr>Підсумок детектування часток</vt:lpstr>
      <vt:lpstr>Завдяки реконструкції подій ми можемо зробити відкриття… шампанського!</vt:lpstr>
      <vt:lpstr>Тест-сюрприз!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 вас є які-небудь питання?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Volodymyr Svintozelskyi</cp:lastModifiedBy>
  <cp:revision>71</cp:revision>
  <dcterms:created xsi:type="dcterms:W3CDTF">2022-03-21T14:14:11Z</dcterms:created>
  <dcterms:modified xsi:type="dcterms:W3CDTF">2025-06-02T23:51:06Z</dcterms:modified>
</cp:coreProperties>
</file>