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9" r:id="rId3"/>
    <p:sldId id="262" r:id="rId4"/>
    <p:sldId id="264" r:id="rId5"/>
    <p:sldId id="265" r:id="rId6"/>
    <p:sldId id="266" r:id="rId7"/>
    <p:sldId id="267" r:id="rId8"/>
    <p:sldId id="25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1919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16"/>
    <p:restoredTop sz="96327"/>
  </p:normalViewPr>
  <p:slideViewPr>
    <p:cSldViewPr snapToObjects="1">
      <p:cViewPr varScale="1">
        <p:scale>
          <a:sx n="122" d="100"/>
          <a:sy n="122" d="100"/>
        </p:scale>
        <p:origin x="728" y="2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94" d="100"/>
          <a:sy n="94" d="100"/>
        </p:scale>
        <p:origin x="375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4/17/25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0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0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Dispersion through TT20 and P42 | Fabian Metzger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17.04.2025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Dispersion through TT20 and P42 | Fabian Metzger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17.04.2025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Dispersion through TT20 and P42 | Fabian Metzger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17.04.2025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Dispersion through TT20 and P42 | Fabian Metzger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17.04.2025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Dispersion through TT20 and P42 | Fabian Metzger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17.04.2025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Dispersion through TT20 and P42 | Fabian Metzger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17.04.2025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Dispersion through TT20 and P42 | Fabian Metzger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17.04.2025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Dispersion through TT20 and P42 | Fabian Metzger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17.04.2025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Dispersion through TT20 and P42 | Fabian Metzger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Dispersion through TT20 and P42 | Fabian Metzger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Dispersion through TT20 and P42 | Fabian Metzger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Dispersion through TT20 and P42 | Fabian Metzger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Dispersion through TT20 and P42 | Fabian Metzger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108E850-70FD-9C0F-2AE1-FE8A324B16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30911" y="159548"/>
            <a:ext cx="748359" cy="748359"/>
          </a:xfrm>
          <a:prstGeom prst="rect">
            <a:avLst/>
          </a:prstGeom>
        </p:spPr>
      </p:pic>
      <p:pic>
        <p:nvPicPr>
          <p:cNvPr id="8" name="Picture 7" descr="A blue circle with white letters and a black background&#10;&#10;Description automatically generated">
            <a:extLst>
              <a:ext uri="{FF2B5EF4-FFF2-40B4-BE49-F238E27FC236}">
                <a16:creationId xmlns:a16="http://schemas.microsoft.com/office/drawing/2014/main" id="{038D816D-1539-CC17-1E78-03877F5614A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2730" y="159548"/>
            <a:ext cx="790435" cy="748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1"/>
            <a:ext cx="11376025" cy="748464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3997" y="5543897"/>
            <a:ext cx="11376026" cy="405383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Author</a:t>
            </a:r>
          </a:p>
        </p:txBody>
      </p:sp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AD5C02B0-F54F-F5BA-A387-8F76A6DB97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7" name="Picture 6" descr="A blue circle with white letters and a black background&#10;&#10;Description automatically generated">
            <a:extLst>
              <a:ext uri="{FF2B5EF4-FFF2-40B4-BE49-F238E27FC236}">
                <a16:creationId xmlns:a16="http://schemas.microsoft.com/office/drawing/2014/main" id="{51CFC7E9-D8AF-FF9F-A061-A1315D4875D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8210" y="101216"/>
            <a:ext cx="1014125" cy="960142"/>
          </a:xfrm>
          <a:prstGeom prst="rect">
            <a:avLst/>
          </a:prstGeom>
        </p:spPr>
      </p:pic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530CF145-E799-DAF8-45C3-44F0557E70E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3225" y="4437063"/>
            <a:ext cx="3171825" cy="647700"/>
          </a:xfrm>
        </p:spPr>
        <p:txBody>
          <a:bodyPr/>
          <a:lstStyle>
            <a:lvl1pPr>
              <a:defRPr sz="3600">
                <a:solidFill>
                  <a:schemeClr val="bg2">
                    <a:lumMod val="75000"/>
                  </a:schemeClr>
                </a:solidFill>
              </a:defRPr>
            </a:lvl1pPr>
            <a:lvl3pPr marL="324000" indent="0">
              <a:buNone/>
              <a:defRPr/>
            </a:lvl3pPr>
          </a:lstStyle>
          <a:p>
            <a:pPr lvl="0"/>
            <a:r>
              <a:rPr lang="en-CH" dirty="0"/>
              <a:t>Subtitle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32F3421B-E258-3161-4B1F-A2BF838D41E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3225" y="6092825"/>
            <a:ext cx="11376025" cy="431800"/>
          </a:xfrm>
        </p:spPr>
        <p:txBody>
          <a:bodyPr anchor="ctr" anchorCtr="0"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Date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Dispersion through TT20 and P42 | Fabian Metzger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b="0"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Dispersion through TT20 and P42 | Fabian Metzger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Dispersion through TT20 and P42 | Fabian Metzger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17.04.2025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Dispersion through TT20 and P42 | Fabian Metzger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Dispersion through TT20 and P42 | Fabian Metzger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Dispersion through TT20 and P42 | Fabian Metzger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48225B82-820E-495F-4091-5F3EFB44A957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432" y="6364599"/>
            <a:ext cx="495689" cy="3937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/>
              <a:t>17.04.2025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Dispersion through TT20 and P42 | Fabian Metzger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7EFA109-6237-3642-9928-AE3FEB24BF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230"/>
          <a:stretch/>
        </p:blipFill>
        <p:spPr>
          <a:xfrm>
            <a:off x="1424236" y="6364598"/>
            <a:ext cx="63252" cy="39370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F470ED9D-78AC-1EB9-E70F-DBFF6AEA677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0908" y="6389211"/>
            <a:ext cx="450914" cy="365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2A859-ECF8-3033-2D69-CBC264ED6D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0"/>
            <a:ext cx="11376025" cy="1368151"/>
          </a:xfrm>
        </p:spPr>
        <p:txBody>
          <a:bodyPr/>
          <a:lstStyle/>
          <a:p>
            <a:r>
              <a:rPr lang="en-CH" dirty="0"/>
              <a:t>Dispersion through TT20 and P42 continued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3A5B02-D509-B628-540D-DDAFF7C558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368" y="5157192"/>
            <a:ext cx="11376026" cy="792088"/>
          </a:xfrm>
        </p:spPr>
        <p:txBody>
          <a:bodyPr/>
          <a:lstStyle/>
          <a:p>
            <a:r>
              <a:rPr lang="en-CH" dirty="0"/>
              <a:t>Fabian Metzger, Dipanwita Banerjee, Laurie Nevay, Florian Stummer</a:t>
            </a:r>
          </a:p>
          <a:p>
            <a:r>
              <a:rPr lang="en-CH" dirty="0"/>
              <a:t>Matthew Fraser, Alex Gorn, Francesco Velotti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83176A-E944-66C0-43C1-C3359E4D4D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CH" dirty="0"/>
              <a:t>17.04.2025</a:t>
            </a:r>
          </a:p>
        </p:txBody>
      </p:sp>
    </p:spTree>
    <p:extLst>
      <p:ext uri="{BB962C8B-B14F-4D97-AF65-F5344CB8AC3E}">
        <p14:creationId xmlns:p14="http://schemas.microsoft.com/office/powerpoint/2010/main" val="4213649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055D73-DE09-18EC-4964-7D2D47A339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39335"/>
            <a:ext cx="11376024" cy="4608512"/>
          </a:xfrm>
        </p:spPr>
        <p:txBody>
          <a:bodyPr/>
          <a:lstStyle/>
          <a:p>
            <a:r>
              <a:rPr lang="en-CH" dirty="0"/>
              <a:t>Through the extraction, we ramp the fields in some of the magnets according to the sweep in momentum, while some stay fixed at the reference field for 400.3GeV/</a:t>
            </a:r>
            <a:r>
              <a:rPr lang="en-CH" i="1" dirty="0"/>
              <a:t>c</a:t>
            </a:r>
            <a:endParaRPr lang="en-CH" dirty="0"/>
          </a:p>
          <a:p>
            <a:pPr lvl="1"/>
            <a:r>
              <a:rPr lang="en-CH" dirty="0"/>
              <a:t>This results in a centroid shift for off-momentum particles through non-swept magnets</a:t>
            </a:r>
          </a:p>
          <a:p>
            <a:pPr lvl="1"/>
            <a:r>
              <a:rPr lang="en-CH" dirty="0"/>
              <a:t>Macroscopically, we account this to dispersion as it appears as a blow-up of beam size after integrating over the full spill</a:t>
            </a:r>
          </a:p>
          <a:p>
            <a:pPr lvl="1"/>
            <a:r>
              <a:rPr lang="en-CH" dirty="0"/>
              <a:t>Normal dispersion is just the symmetric increase in beam size due to a finite, symmetric Δ</a:t>
            </a:r>
            <a:r>
              <a:rPr lang="en-CH" i="1" dirty="0"/>
              <a:t>p</a:t>
            </a:r>
            <a:endParaRPr lang="en-CH" dirty="0"/>
          </a:p>
          <a:p>
            <a:r>
              <a:rPr lang="en-CH" dirty="0"/>
              <a:t>We can investigate the dispersion function in BDSIM by comparing to reference particles at different times meaning different momenta</a:t>
            </a:r>
          </a:p>
          <a:p>
            <a:pPr lvl="1"/>
            <a:r>
              <a:rPr lang="en-CH" dirty="0"/>
              <a:t>Particle 1 is at t=0 with 400.3GeV/</a:t>
            </a:r>
            <a:r>
              <a:rPr lang="en-CH" i="1" dirty="0"/>
              <a:t>c</a:t>
            </a:r>
          </a:p>
          <a:p>
            <a:pPr lvl="1"/>
            <a:r>
              <a:rPr lang="en-CH" dirty="0"/>
              <a:t>Particle 2 is at t=0.6s with 400.6GeV/</a:t>
            </a:r>
            <a:r>
              <a:rPr lang="en-CH" i="1" dirty="0"/>
              <a:t>c</a:t>
            </a:r>
          </a:p>
          <a:p>
            <a:r>
              <a:rPr lang="en-CH" dirty="0"/>
              <a:t>We only focus on Post LS3 and Post LS4 with an adapted final focus for σ=16mm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038839A-BD18-6E3B-AFD7-AFDFFAAE7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Dispersion along TT20 and P42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086AF9-D3BA-FC71-32A2-1884E910C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284FB9-DE02-407D-0AD2-EB2D018EE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Dispersion through TT20 and P42 | Fabian Metzger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D1221D-FD9F-CB9F-932A-DD1B3A70F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3811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F993A-20EE-11A7-1A93-971AA9394D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Momentum Sweep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700C3D-C7BB-1669-AD2F-FFC4B8B42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ABA391-20A6-0079-3263-9AE60783A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Dispersion through TT20 and P42 | Fabian Metzger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290628-9078-7A95-98C2-955D7C8EE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19D87E4-815C-1FA2-BBB1-F0CEDEE3577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11424" y="906464"/>
            <a:ext cx="7409715" cy="529265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EDECBD4-F112-446F-CA52-EE2CD00741E1}"/>
                  </a:ext>
                </a:extLst>
              </p:cNvPr>
              <p:cNvSpPr txBox="1"/>
              <p:nvPr/>
            </p:nvSpPr>
            <p:spPr>
              <a:xfrm>
                <a:off x="4705680" y="219938"/>
                <a:ext cx="7409715" cy="87267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CH" i="1" smtClean="0">
                              <a:solidFill>
                                <a:srgbClr val="19191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H" i="1" smtClean="0">
                              <a:solidFill>
                                <a:srgbClr val="19191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b="0" i="1" smtClean="0">
                              <a:solidFill>
                                <a:srgbClr val="19191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CH" i="1" smtClean="0">
                              <a:solidFill>
                                <a:srgbClr val="19191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b="0" i="1" smtClean="0">
                              <a:solidFill>
                                <a:srgbClr val="19191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solidFill>
                            <a:srgbClr val="191919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19191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19191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±7.5×</m:t>
                          </m:r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rgbClr val="19191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rgbClr val="19191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rgbClr val="19191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−4</m:t>
                              </m:r>
                            </m:sup>
                          </m:sSup>
                          <m:r>
                            <a:rPr lang="en-US" b="0" i="1" smtClean="0">
                              <a:solidFill>
                                <a:srgbClr val="19191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×400.3</m:t>
                          </m:r>
                          <m:f>
                            <m:fPr>
                              <m:type m:val="skw"/>
                              <m:ctrlPr>
                                <a:rPr lang="en-US" b="0" i="1" smtClean="0">
                                  <a:solidFill>
                                    <a:srgbClr val="19191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19191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GeV</m:t>
                              </m:r>
                            </m:num>
                            <m:den>
                              <m:r>
                                <a:rPr lang="en-US" b="0" i="1" smtClean="0">
                                  <a:solidFill>
                                    <a:srgbClr val="19191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</m:num>
                        <m:den>
                          <m:r>
                            <m:rPr>
                              <m:sty m:val="p"/>
                            </m:rPr>
                            <a:rPr lang="en-US" i="1">
                              <a:solidFill>
                                <a:srgbClr val="191919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smtClean="0">
                              <a:solidFill>
                                <a:srgbClr val="191919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solidFill>
                            <a:srgbClr val="191919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19191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191919"/>
                              </a:solidFill>
                              <a:latin typeface="Cambria Math" panose="02040503050406030204" pitchFamily="18" charset="0"/>
                            </a:rPr>
                            <m:t>1.5</m:t>
                          </m:r>
                          <m:r>
                            <a:rPr lang="en-US" i="1">
                              <a:solidFill>
                                <a:srgbClr val="19191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sSup>
                            <m:sSupPr>
                              <m:ctrlPr>
                                <a:rPr lang="en-US" i="1">
                                  <a:solidFill>
                                    <a:srgbClr val="19191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19191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19191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−3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rgbClr val="19191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×400</m:t>
                          </m:r>
                          <m:r>
                            <a:rPr lang="en-US" b="0" i="1" smtClean="0">
                              <a:solidFill>
                                <a:srgbClr val="19191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.3</m:t>
                          </m:r>
                          <m:f>
                            <m:fPr>
                              <m:type m:val="skw"/>
                              <m:ctrlPr>
                                <a:rPr lang="en-US" i="1">
                                  <a:solidFill>
                                    <a:srgbClr val="19191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rgbClr val="19191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GeV</m:t>
                              </m:r>
                            </m:num>
                            <m:den>
                              <m:r>
                                <a:rPr lang="en-US" i="1">
                                  <a:solidFill>
                                    <a:srgbClr val="19191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</m:num>
                        <m:den>
                          <m:r>
                            <m:rPr>
                              <m:sty m:val="p"/>
                            </m:rPr>
                            <a:rPr lang="en-US" i="1">
                              <a:solidFill>
                                <a:srgbClr val="191919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i="1">
                              <a:solidFill>
                                <a:srgbClr val="191919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i="1">
                          <a:solidFill>
                            <a:srgbClr val="191919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19191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191919"/>
                              </a:solidFill>
                              <a:latin typeface="Cambria Math" panose="02040503050406030204" pitchFamily="18" charset="0"/>
                            </a:rPr>
                            <m:t>0.60045</m:t>
                          </m:r>
                          <m:f>
                            <m:fPr>
                              <m:type m:val="skw"/>
                              <m:ctrlPr>
                                <a:rPr lang="en-US" i="1">
                                  <a:solidFill>
                                    <a:srgbClr val="19191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rgbClr val="19191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GeV</m:t>
                              </m:r>
                            </m:num>
                            <m:den>
                              <m:r>
                                <a:rPr lang="en-US" i="1">
                                  <a:solidFill>
                                    <a:srgbClr val="19191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</m:num>
                        <m:den>
                          <m:r>
                            <m:rPr>
                              <m:sty m:val="p"/>
                            </m:rPr>
                            <a:rPr lang="en-US" i="1">
                              <a:solidFill>
                                <a:srgbClr val="191919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i="1">
                              <a:solidFill>
                                <a:srgbClr val="191919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CH" dirty="0">
                  <a:solidFill>
                    <a:srgbClr val="191919"/>
                  </a:solidFill>
                </a:endParaRPr>
              </a:p>
              <a:p>
                <a:pPr algn="l"/>
                <a:endParaRPr lang="en-CH" dirty="0">
                  <a:solidFill>
                    <a:srgbClr val="191919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EDECBD4-F112-446F-CA52-EE2CD00741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5680" y="219938"/>
                <a:ext cx="7409715" cy="872675"/>
              </a:xfrm>
              <a:prstGeom prst="rect">
                <a:avLst/>
              </a:prstGeom>
              <a:blipFill>
                <a:blip r:embed="rId3"/>
                <a:stretch>
                  <a:fillRect l="-856" t="-68116" r="-3596" b="-37681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C4355B7-6BEB-869D-3F41-32925A21AE18}"/>
                  </a:ext>
                </a:extLst>
              </p:cNvPr>
              <p:cNvSpPr txBox="1"/>
              <p:nvPr/>
            </p:nvSpPr>
            <p:spPr>
              <a:xfrm>
                <a:off x="8499935" y="1003318"/>
                <a:ext cx="2852649" cy="84029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CH" dirty="0">
                    <a:solidFill>
                      <a:srgbClr val="191919"/>
                    </a:solidFill>
                  </a:rPr>
                  <a:t>BDF: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CH" i="1" smtClean="0">
                            <a:solidFill>
                              <a:srgbClr val="19191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H" i="1" smtClean="0">
                            <a:solidFill>
                              <a:srgbClr val="19191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b="0" i="1" smtClean="0">
                            <a:solidFill>
                              <a:srgbClr val="19191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num>
                      <m:den>
                        <m:r>
                          <a:rPr lang="en-CH" i="1" smtClean="0">
                            <a:solidFill>
                              <a:srgbClr val="19191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b="0" i="1" smtClean="0">
                            <a:solidFill>
                              <a:srgbClr val="19191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b="0" i="1" smtClean="0">
                        <a:solidFill>
                          <a:srgbClr val="191919"/>
                        </a:solidFill>
                        <a:latin typeface="Cambria Math" panose="02040503050406030204" pitchFamily="18" charset="0"/>
                      </a:rPr>
                      <m:t>=0.5</m:t>
                    </m:r>
                    <m:f>
                      <m:fPr>
                        <m:type m:val="skw"/>
                        <m:ctrlPr>
                          <a:rPr lang="en-US" b="0" i="1" smtClean="0">
                            <a:solidFill>
                              <a:srgbClr val="19191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>
                          <m:fPr>
                            <m:type m:val="skw"/>
                            <m:ctrlPr>
                              <a:rPr lang="en-US" b="0" i="1" smtClean="0">
                                <a:solidFill>
                                  <a:srgbClr val="19191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rgbClr val="191919"/>
                                </a:solidFill>
                                <a:latin typeface="Cambria Math" panose="02040503050406030204" pitchFamily="18" charset="0"/>
                              </a:rPr>
                              <m:t>GeV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rgbClr val="191919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den>
                        </m:f>
                      </m:num>
                      <m:den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191919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den>
                    </m:f>
                  </m:oMath>
                </a14:m>
                <a:endParaRPr lang="en-CH" dirty="0">
                  <a:solidFill>
                    <a:srgbClr val="191919"/>
                  </a:solidFill>
                </a:endParaRPr>
              </a:p>
              <a:p>
                <a:pPr algn="l"/>
                <a:r>
                  <a:rPr lang="en-CH" dirty="0">
                    <a:solidFill>
                      <a:srgbClr val="191919"/>
                    </a:solidFill>
                  </a:rPr>
                  <a:t>SFTPRO: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CH" i="1" smtClean="0">
                            <a:solidFill>
                              <a:srgbClr val="19191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H" i="1" smtClean="0">
                            <a:solidFill>
                              <a:srgbClr val="19191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b="0" i="1" smtClean="0">
                            <a:solidFill>
                              <a:srgbClr val="19191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num>
                      <m:den>
                        <m:r>
                          <a:rPr lang="en-CH" i="1" smtClean="0">
                            <a:solidFill>
                              <a:srgbClr val="19191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b="0" i="1" smtClean="0">
                            <a:solidFill>
                              <a:srgbClr val="19191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b="0" i="1" smtClean="0">
                        <a:solidFill>
                          <a:srgbClr val="191919"/>
                        </a:solidFill>
                        <a:latin typeface="Cambria Math" panose="02040503050406030204" pitchFamily="18" charset="0"/>
                      </a:rPr>
                      <m:t>=0.125</m:t>
                    </m:r>
                    <m:f>
                      <m:fPr>
                        <m:type m:val="skw"/>
                        <m:ctrlPr>
                          <a:rPr lang="en-US" b="0" i="1" smtClean="0">
                            <a:solidFill>
                              <a:srgbClr val="19191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>
                          <m:fPr>
                            <m:type m:val="skw"/>
                            <m:ctrlPr>
                              <a:rPr lang="en-US" b="0" i="1" smtClean="0">
                                <a:solidFill>
                                  <a:srgbClr val="19191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rgbClr val="191919"/>
                                </a:solidFill>
                                <a:latin typeface="Cambria Math" panose="02040503050406030204" pitchFamily="18" charset="0"/>
                              </a:rPr>
                              <m:t>GeV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rgbClr val="191919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den>
                        </m:f>
                      </m:num>
                      <m:den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191919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den>
                    </m:f>
                  </m:oMath>
                </a14:m>
                <a:endParaRPr lang="en-CH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C4355B7-6BEB-869D-3F41-32925A21AE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9935" y="1003318"/>
                <a:ext cx="2852649" cy="840295"/>
              </a:xfrm>
              <a:prstGeom prst="rect">
                <a:avLst/>
              </a:prstGeom>
              <a:blipFill>
                <a:blip r:embed="rId4"/>
                <a:stretch>
                  <a:fillRect l="-4889" t="-71212" r="-8000" b="-90909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4595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9FB62E-C173-F00B-E070-CBA21F6180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Sweep Possibilities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B7C1B1-6EAF-AD67-01FA-EBDA94D10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E03679-BFE3-EA7F-9953-A16C07848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Dispersion through TT20 and P42 | Fabian Metzger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B7D4C7-B919-6BEE-14B8-1AE96A899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03B8A798-5ED9-EC81-D186-CDFE07A78F7C}"/>
              </a:ext>
            </a:extLst>
          </p:cNvPr>
          <p:cNvGrpSpPr/>
          <p:nvPr/>
        </p:nvGrpSpPr>
        <p:grpSpPr>
          <a:xfrm>
            <a:off x="318878" y="1010702"/>
            <a:ext cx="11554244" cy="1374385"/>
            <a:chOff x="401443" y="999952"/>
            <a:chExt cx="11554244" cy="1374385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2BCEC0B-26D0-38D9-EC17-0D9F5B53F827}"/>
                </a:ext>
              </a:extLst>
            </p:cNvPr>
            <p:cNvSpPr txBox="1"/>
            <p:nvPr/>
          </p:nvSpPr>
          <p:spPr>
            <a:xfrm>
              <a:off x="4882421" y="999952"/>
              <a:ext cx="2592288" cy="3231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2100" b="1" dirty="0">
                  <a:solidFill>
                    <a:srgbClr val="191919"/>
                  </a:solidFill>
                </a:rPr>
                <a:t>Today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837CE4F9-4F13-5206-2C1E-414B7F8ED86D}"/>
                </a:ext>
              </a:extLst>
            </p:cNvPr>
            <p:cNvSpPr txBox="1"/>
            <p:nvPr/>
          </p:nvSpPr>
          <p:spPr>
            <a:xfrm>
              <a:off x="514761" y="1805318"/>
              <a:ext cx="534753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CH" sz="3000" b="1" dirty="0">
                  <a:solidFill>
                    <a:srgbClr val="191919"/>
                  </a:solidFill>
                </a:rPr>
                <a:t>✅</a:t>
              </a:r>
              <a:endParaRPr lang="en-CH" sz="3000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E55B5376-08AF-6037-9AD9-0801D2BEEFBB}"/>
                </a:ext>
              </a:extLst>
            </p:cNvPr>
            <p:cNvSpPr txBox="1"/>
            <p:nvPr/>
          </p:nvSpPr>
          <p:spPr>
            <a:xfrm>
              <a:off x="2299005" y="1805318"/>
              <a:ext cx="534753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CH" sz="3000" b="1" dirty="0">
                  <a:solidFill>
                    <a:srgbClr val="191919"/>
                  </a:solidFill>
                </a:rPr>
                <a:t>✅</a:t>
              </a:r>
              <a:endParaRPr lang="en-CH" sz="3000" dirty="0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EBB4DA40-41BA-A886-87D9-D03347DA4992}"/>
                </a:ext>
              </a:extLst>
            </p:cNvPr>
            <p:cNvSpPr txBox="1"/>
            <p:nvPr/>
          </p:nvSpPr>
          <p:spPr>
            <a:xfrm>
              <a:off x="4104083" y="1820339"/>
              <a:ext cx="534753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CH" sz="3000" b="1" dirty="0">
                  <a:solidFill>
                    <a:srgbClr val="191919"/>
                  </a:solidFill>
                </a:rPr>
                <a:t>✅</a:t>
              </a:r>
              <a:endParaRPr lang="en-CH" sz="3000" dirty="0"/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A2E16148-7282-546F-1205-3067CCC0FC86}"/>
                </a:ext>
              </a:extLst>
            </p:cNvPr>
            <p:cNvSpPr txBox="1"/>
            <p:nvPr/>
          </p:nvSpPr>
          <p:spPr>
            <a:xfrm>
              <a:off x="6987301" y="1805203"/>
              <a:ext cx="407545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CH" sz="3000" b="1" dirty="0">
                  <a:solidFill>
                    <a:srgbClr val="191919"/>
                  </a:solidFill>
                </a:rPr>
                <a:t>❌</a:t>
              </a:r>
              <a:endParaRPr lang="en-CH" sz="3000" dirty="0"/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7EAE0AAC-F654-71E0-133A-B7EA4B23CED4}"/>
                </a:ext>
              </a:extLst>
            </p:cNvPr>
            <p:cNvSpPr txBox="1"/>
            <p:nvPr/>
          </p:nvSpPr>
          <p:spPr>
            <a:xfrm>
              <a:off x="9052222" y="1772403"/>
              <a:ext cx="407545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CH" sz="3000" b="1" dirty="0">
                  <a:solidFill>
                    <a:srgbClr val="191919"/>
                  </a:solidFill>
                </a:rPr>
                <a:t>❌</a:t>
              </a:r>
              <a:endParaRPr lang="en-CH" sz="3000" dirty="0"/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33DA5B5D-5107-C115-820B-0B3E9CBEBCC7}"/>
                </a:ext>
              </a:extLst>
            </p:cNvPr>
            <p:cNvSpPr txBox="1"/>
            <p:nvPr/>
          </p:nvSpPr>
          <p:spPr>
            <a:xfrm>
              <a:off x="11117143" y="1805203"/>
              <a:ext cx="407545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CH" sz="3000" b="1" dirty="0">
                  <a:solidFill>
                    <a:srgbClr val="191919"/>
                  </a:solidFill>
                </a:rPr>
                <a:t>❌</a:t>
              </a:r>
              <a:endParaRPr lang="en-CH" sz="3000" dirty="0"/>
            </a:p>
          </p:txBody>
        </p: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E72362B6-E8DE-25B6-1B74-39A2731B4D8B}"/>
                </a:ext>
              </a:extLst>
            </p:cNvPr>
            <p:cNvGrpSpPr/>
            <p:nvPr/>
          </p:nvGrpSpPr>
          <p:grpSpPr>
            <a:xfrm>
              <a:off x="401443" y="1439335"/>
              <a:ext cx="11554244" cy="328449"/>
              <a:chOff x="401443" y="1439335"/>
              <a:chExt cx="11554244" cy="328449"/>
            </a:xfrm>
          </p:grpSpPr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95D08F1-BF74-63C9-8F52-26B19520961E}"/>
                  </a:ext>
                </a:extLst>
              </p:cNvPr>
              <p:cNvSpPr txBox="1"/>
              <p:nvPr/>
            </p:nvSpPr>
            <p:spPr>
              <a:xfrm>
                <a:off x="401443" y="1439335"/>
                <a:ext cx="726005" cy="323165"/>
              </a:xfrm>
              <a:prstGeom prst="rect">
                <a:avLst/>
              </a:prstGeom>
              <a:ln>
                <a:solidFill>
                  <a:srgbClr val="191919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CH" sz="2100" b="1" dirty="0">
                    <a:solidFill>
                      <a:srgbClr val="191919"/>
                    </a:solidFill>
                  </a:rPr>
                  <a:t>TT20</a:t>
                </a: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1F42971-7725-25C4-8E15-D2F0A4708B52}"/>
                  </a:ext>
                </a:extLst>
              </p:cNvPr>
              <p:cNvSpPr txBox="1"/>
              <p:nvPr/>
            </p:nvSpPr>
            <p:spPr>
              <a:xfrm>
                <a:off x="2189084" y="1439337"/>
                <a:ext cx="726005" cy="323165"/>
              </a:xfrm>
              <a:prstGeom prst="rect">
                <a:avLst/>
              </a:prstGeom>
              <a:ln>
                <a:solidFill>
                  <a:srgbClr val="191919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CH" sz="2100" b="1" dirty="0">
                    <a:solidFill>
                      <a:srgbClr val="191919"/>
                    </a:solidFill>
                  </a:rPr>
                  <a:t>TT21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129E14A-E9B9-2EB2-086A-E0563E6E4DF9}"/>
                  </a:ext>
                </a:extLst>
              </p:cNvPr>
              <p:cNvSpPr txBox="1"/>
              <p:nvPr/>
            </p:nvSpPr>
            <p:spPr>
              <a:xfrm>
                <a:off x="3976725" y="1440872"/>
                <a:ext cx="726005" cy="323165"/>
              </a:xfrm>
              <a:prstGeom prst="rect">
                <a:avLst/>
              </a:prstGeom>
              <a:ln>
                <a:solidFill>
                  <a:srgbClr val="191919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CH" sz="2100" b="1" dirty="0">
                    <a:solidFill>
                      <a:srgbClr val="191919"/>
                    </a:solidFill>
                  </a:rPr>
                  <a:t>TT22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7714D6A-D025-5A5E-6FDB-FBC187E56A8C}"/>
                  </a:ext>
                </a:extLst>
              </p:cNvPr>
              <p:cNvSpPr txBox="1"/>
              <p:nvPr/>
            </p:nvSpPr>
            <p:spPr>
              <a:xfrm>
                <a:off x="6820282" y="1439336"/>
                <a:ext cx="725409" cy="323165"/>
              </a:xfrm>
              <a:prstGeom prst="rect">
                <a:avLst/>
              </a:prstGeom>
              <a:ln>
                <a:solidFill>
                  <a:srgbClr val="191919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CH" sz="2100" b="1" dirty="0">
                    <a:solidFill>
                      <a:srgbClr val="191919"/>
                    </a:solidFill>
                  </a:rPr>
                  <a:t>TT24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61EC538-F83A-A9BC-F199-9DEBCD52D3B4}"/>
                  </a:ext>
                </a:extLst>
              </p:cNvPr>
              <p:cNvSpPr txBox="1"/>
              <p:nvPr/>
            </p:nvSpPr>
            <p:spPr>
              <a:xfrm>
                <a:off x="8607923" y="1439335"/>
                <a:ext cx="1296144" cy="323165"/>
              </a:xfrm>
              <a:prstGeom prst="rect">
                <a:avLst/>
              </a:prstGeom>
              <a:ln>
                <a:solidFill>
                  <a:srgbClr val="191919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CH" sz="2100" b="1" dirty="0">
                    <a:solidFill>
                      <a:srgbClr val="191919"/>
                    </a:solidFill>
                  </a:rPr>
                  <a:t>P42/BA80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F6BAE24-1C66-4065-334A-0F1B56E2B46E}"/>
                  </a:ext>
                </a:extLst>
              </p:cNvPr>
              <p:cNvSpPr txBox="1"/>
              <p:nvPr/>
            </p:nvSpPr>
            <p:spPr>
              <a:xfrm>
                <a:off x="10659543" y="1439335"/>
                <a:ext cx="1296144" cy="323165"/>
              </a:xfrm>
              <a:prstGeom prst="rect">
                <a:avLst/>
              </a:prstGeom>
              <a:ln>
                <a:solidFill>
                  <a:srgbClr val="191919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CH" sz="2100" b="1" dirty="0">
                    <a:solidFill>
                      <a:srgbClr val="191919"/>
                    </a:solidFill>
                  </a:rPr>
                  <a:t>P42/BA81</a:t>
                </a:r>
              </a:p>
            </p:txBody>
          </p: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7C7EEFB8-D18D-5968-DBFB-23895C18CC3F}"/>
                  </a:ext>
                </a:extLst>
              </p:cNvPr>
              <p:cNvCxnSpPr>
                <a:cxnSpLocks/>
                <a:stCxn id="6" idx="3"/>
                <a:endCxn id="7" idx="1"/>
              </p:cNvCxnSpPr>
              <p:nvPr/>
            </p:nvCxnSpPr>
            <p:spPr>
              <a:xfrm>
                <a:off x="1127448" y="1600918"/>
                <a:ext cx="1061636" cy="2"/>
              </a:xfrm>
              <a:prstGeom prst="straightConnector1">
                <a:avLst/>
              </a:prstGeom>
              <a:ln w="38100">
                <a:solidFill>
                  <a:srgbClr val="191919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B407FC05-ABAD-CB9D-53C5-1642D8847F6E}"/>
                  </a:ext>
                </a:extLst>
              </p:cNvPr>
              <p:cNvCxnSpPr>
                <a:cxnSpLocks/>
                <a:stCxn id="7" idx="3"/>
                <a:endCxn id="8" idx="1"/>
              </p:cNvCxnSpPr>
              <p:nvPr/>
            </p:nvCxnSpPr>
            <p:spPr>
              <a:xfrm>
                <a:off x="2915089" y="1600920"/>
                <a:ext cx="1061636" cy="1535"/>
              </a:xfrm>
              <a:prstGeom prst="straightConnector1">
                <a:avLst/>
              </a:prstGeom>
              <a:ln w="38100">
                <a:solidFill>
                  <a:srgbClr val="191919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25E14328-83D1-8FAE-6ED1-94566703E77E}"/>
                  </a:ext>
                </a:extLst>
              </p:cNvPr>
              <p:cNvCxnSpPr>
                <a:cxnSpLocks/>
                <a:stCxn id="8" idx="3"/>
                <a:endCxn id="22" idx="1"/>
              </p:cNvCxnSpPr>
              <p:nvPr/>
            </p:nvCxnSpPr>
            <p:spPr>
              <a:xfrm>
                <a:off x="4702730" y="1602455"/>
                <a:ext cx="581064" cy="3747"/>
              </a:xfrm>
              <a:prstGeom prst="straightConnector1">
                <a:avLst/>
              </a:prstGeom>
              <a:ln w="38100">
                <a:solidFill>
                  <a:srgbClr val="191919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8D79A22A-0B61-7C03-3EF3-226A50D89A6F}"/>
                  </a:ext>
                </a:extLst>
              </p:cNvPr>
              <p:cNvCxnSpPr>
                <a:cxnSpLocks/>
                <a:stCxn id="9" idx="3"/>
                <a:endCxn id="10" idx="1"/>
              </p:cNvCxnSpPr>
              <p:nvPr/>
            </p:nvCxnSpPr>
            <p:spPr>
              <a:xfrm flipV="1">
                <a:off x="7545691" y="1600918"/>
                <a:ext cx="1062232" cy="1"/>
              </a:xfrm>
              <a:prstGeom prst="straightConnector1">
                <a:avLst/>
              </a:prstGeom>
              <a:ln w="38100">
                <a:solidFill>
                  <a:srgbClr val="191919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C0547AAD-ACD3-9AD3-FDF8-13A58B038517}"/>
                  </a:ext>
                </a:extLst>
              </p:cNvPr>
              <p:cNvCxnSpPr>
                <a:cxnSpLocks/>
                <a:stCxn id="10" idx="3"/>
                <a:endCxn id="11" idx="1"/>
              </p:cNvCxnSpPr>
              <p:nvPr/>
            </p:nvCxnSpPr>
            <p:spPr>
              <a:xfrm>
                <a:off x="9904067" y="1600918"/>
                <a:ext cx="755476" cy="0"/>
              </a:xfrm>
              <a:prstGeom prst="straightConnector1">
                <a:avLst/>
              </a:prstGeom>
              <a:ln w="38100">
                <a:solidFill>
                  <a:srgbClr val="191919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BA92C86-2476-5E71-188F-B0A0B9863940}"/>
                  </a:ext>
                </a:extLst>
              </p:cNvPr>
              <p:cNvSpPr txBox="1"/>
              <p:nvPr/>
            </p:nvSpPr>
            <p:spPr>
              <a:xfrm>
                <a:off x="5283794" y="1444619"/>
                <a:ext cx="948512" cy="323165"/>
              </a:xfrm>
              <a:prstGeom prst="rect">
                <a:avLst/>
              </a:prstGeom>
              <a:ln>
                <a:solidFill>
                  <a:srgbClr val="191919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CH" sz="2100" b="1" dirty="0">
                    <a:solidFill>
                      <a:srgbClr val="191919"/>
                    </a:solidFill>
                  </a:rPr>
                  <a:t>Splitter</a:t>
                </a:r>
              </a:p>
            </p:txBody>
          </p:sp>
          <p:cxnSp>
            <p:nvCxnSpPr>
              <p:cNvPr id="79" name="Straight Arrow Connector 78">
                <a:extLst>
                  <a:ext uri="{FF2B5EF4-FFF2-40B4-BE49-F238E27FC236}">
                    <a16:creationId xmlns:a16="http://schemas.microsoft.com/office/drawing/2014/main" id="{CDB68866-E7BC-87C7-0750-82590E22B81A}"/>
                  </a:ext>
                </a:extLst>
              </p:cNvPr>
              <p:cNvCxnSpPr>
                <a:cxnSpLocks/>
                <a:stCxn id="22" idx="3"/>
                <a:endCxn id="9" idx="1"/>
              </p:cNvCxnSpPr>
              <p:nvPr/>
            </p:nvCxnSpPr>
            <p:spPr>
              <a:xfrm flipV="1">
                <a:off x="6232306" y="1600919"/>
                <a:ext cx="587976" cy="5283"/>
              </a:xfrm>
              <a:prstGeom prst="straightConnector1">
                <a:avLst/>
              </a:prstGeom>
              <a:ln w="38100">
                <a:solidFill>
                  <a:srgbClr val="191919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D7A7CC23-A1F9-01C2-BA07-4D8CFA687472}"/>
                </a:ext>
              </a:extLst>
            </p:cNvPr>
            <p:cNvSpPr txBox="1"/>
            <p:nvPr/>
          </p:nvSpPr>
          <p:spPr>
            <a:xfrm>
              <a:off x="5604979" y="1805318"/>
              <a:ext cx="407545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CH" sz="3000" b="1" dirty="0">
                  <a:solidFill>
                    <a:srgbClr val="191919"/>
                  </a:solidFill>
                </a:rPr>
                <a:t>❌</a:t>
              </a:r>
              <a:endParaRPr lang="en-CH" sz="3000" dirty="0"/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E99804E6-EDD1-FEF2-AE18-64BDF321AACE}"/>
              </a:ext>
            </a:extLst>
          </p:cNvPr>
          <p:cNvGrpSpPr/>
          <p:nvPr/>
        </p:nvGrpSpPr>
        <p:grpSpPr>
          <a:xfrm>
            <a:off x="318878" y="2630864"/>
            <a:ext cx="11554244" cy="1671570"/>
            <a:chOff x="401443" y="999952"/>
            <a:chExt cx="11554244" cy="1671570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E8835352-1791-65F2-7C8C-1C0950DB1FF4}"/>
                </a:ext>
              </a:extLst>
            </p:cNvPr>
            <p:cNvSpPr txBox="1"/>
            <p:nvPr/>
          </p:nvSpPr>
          <p:spPr>
            <a:xfrm>
              <a:off x="4882421" y="999952"/>
              <a:ext cx="2592288" cy="3231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2100" b="1" dirty="0">
                  <a:solidFill>
                    <a:srgbClr val="191919"/>
                  </a:solidFill>
                </a:rPr>
                <a:t>Post LS3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F65879B6-EFA5-3EDC-8F50-6C68CEC0A195}"/>
                </a:ext>
              </a:extLst>
            </p:cNvPr>
            <p:cNvSpPr txBox="1"/>
            <p:nvPr/>
          </p:nvSpPr>
          <p:spPr>
            <a:xfrm>
              <a:off x="514761" y="1805318"/>
              <a:ext cx="534753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CH" sz="3000" b="1" dirty="0">
                  <a:solidFill>
                    <a:srgbClr val="191919"/>
                  </a:solidFill>
                </a:rPr>
                <a:t>✅</a:t>
              </a:r>
              <a:endParaRPr lang="en-CH" sz="3000" dirty="0"/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D1C4DF52-5E73-A41C-DACD-240BB4444AAE}"/>
                </a:ext>
              </a:extLst>
            </p:cNvPr>
            <p:cNvSpPr txBox="1"/>
            <p:nvPr/>
          </p:nvSpPr>
          <p:spPr>
            <a:xfrm>
              <a:off x="2299005" y="1805318"/>
              <a:ext cx="534753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CH" sz="3000" b="1" dirty="0">
                  <a:solidFill>
                    <a:srgbClr val="191919"/>
                  </a:solidFill>
                </a:rPr>
                <a:t>✅</a:t>
              </a:r>
              <a:endParaRPr lang="en-CH" sz="3000" dirty="0"/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C044DD54-AADF-FCD4-C37F-A8476620167E}"/>
                </a:ext>
              </a:extLst>
            </p:cNvPr>
            <p:cNvSpPr txBox="1"/>
            <p:nvPr/>
          </p:nvSpPr>
          <p:spPr>
            <a:xfrm>
              <a:off x="4104083" y="1820339"/>
              <a:ext cx="534753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CH" sz="3000" b="1" dirty="0">
                  <a:solidFill>
                    <a:srgbClr val="191919"/>
                  </a:solidFill>
                </a:rPr>
                <a:t>✅</a:t>
              </a:r>
              <a:endParaRPr lang="en-CH" sz="3000" dirty="0"/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CC1B5226-B290-1B9A-FD80-0A09209CBC5A}"/>
                </a:ext>
              </a:extLst>
            </p:cNvPr>
            <p:cNvSpPr txBox="1"/>
            <p:nvPr/>
          </p:nvSpPr>
          <p:spPr>
            <a:xfrm>
              <a:off x="6622162" y="1809748"/>
              <a:ext cx="1121647" cy="861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CH" sz="3000" b="1" dirty="0">
                  <a:solidFill>
                    <a:srgbClr val="191919"/>
                  </a:solidFill>
                </a:rPr>
                <a:t>❌/✅</a:t>
              </a:r>
              <a:endParaRPr lang="en-CH" sz="3000" dirty="0"/>
            </a:p>
            <a:p>
              <a:pPr algn="ctr"/>
              <a:endParaRPr lang="en-CH" sz="2000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3F96F986-6863-2120-AADC-47343D7D4F76}"/>
                </a:ext>
              </a:extLst>
            </p:cNvPr>
            <p:cNvSpPr txBox="1"/>
            <p:nvPr/>
          </p:nvSpPr>
          <p:spPr>
            <a:xfrm>
              <a:off x="9052222" y="1820339"/>
              <a:ext cx="407545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CH" sz="3000" b="1" dirty="0">
                  <a:solidFill>
                    <a:srgbClr val="191919"/>
                  </a:solidFill>
                </a:rPr>
                <a:t>✅</a:t>
              </a:r>
              <a:endParaRPr lang="en-CH" sz="3000" dirty="0"/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C3D164AA-3B53-A4DC-B2A0-FB9526726A48}"/>
                </a:ext>
              </a:extLst>
            </p:cNvPr>
            <p:cNvSpPr txBox="1"/>
            <p:nvPr/>
          </p:nvSpPr>
          <p:spPr>
            <a:xfrm>
              <a:off x="11138732" y="1805318"/>
              <a:ext cx="407545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CH" sz="3000" b="1" dirty="0">
                  <a:solidFill>
                    <a:srgbClr val="191919"/>
                  </a:solidFill>
                </a:rPr>
                <a:t>❌</a:t>
              </a:r>
              <a:endParaRPr lang="en-CH" sz="3000" dirty="0"/>
            </a:p>
          </p:txBody>
        </p: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AAAAB82E-2FEE-BA65-DA0D-5915BFC36D28}"/>
                </a:ext>
              </a:extLst>
            </p:cNvPr>
            <p:cNvGrpSpPr/>
            <p:nvPr/>
          </p:nvGrpSpPr>
          <p:grpSpPr>
            <a:xfrm>
              <a:off x="401443" y="1439335"/>
              <a:ext cx="11554244" cy="328449"/>
              <a:chOff x="401443" y="1439335"/>
              <a:chExt cx="11554244" cy="328449"/>
            </a:xfrm>
          </p:grpSpPr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FACEB66F-4CEF-609C-20F3-88746318108A}"/>
                  </a:ext>
                </a:extLst>
              </p:cNvPr>
              <p:cNvSpPr txBox="1"/>
              <p:nvPr/>
            </p:nvSpPr>
            <p:spPr>
              <a:xfrm>
                <a:off x="401443" y="1439335"/>
                <a:ext cx="726005" cy="323165"/>
              </a:xfrm>
              <a:prstGeom prst="rect">
                <a:avLst/>
              </a:prstGeom>
              <a:ln>
                <a:solidFill>
                  <a:srgbClr val="191919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CH" sz="2100" b="1" dirty="0">
                    <a:solidFill>
                      <a:srgbClr val="191919"/>
                    </a:solidFill>
                  </a:rPr>
                  <a:t>TT20</a:t>
                </a: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0D428213-7EB5-751B-2295-F40C3B621E2A}"/>
                  </a:ext>
                </a:extLst>
              </p:cNvPr>
              <p:cNvSpPr txBox="1"/>
              <p:nvPr/>
            </p:nvSpPr>
            <p:spPr>
              <a:xfrm>
                <a:off x="2189084" y="1439337"/>
                <a:ext cx="726005" cy="323165"/>
              </a:xfrm>
              <a:prstGeom prst="rect">
                <a:avLst/>
              </a:prstGeom>
              <a:ln>
                <a:solidFill>
                  <a:srgbClr val="191919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CH" sz="2100" b="1" dirty="0">
                    <a:solidFill>
                      <a:srgbClr val="191919"/>
                    </a:solidFill>
                  </a:rPr>
                  <a:t>TT21</a:t>
                </a:r>
              </a:p>
            </p:txBody>
          </p:sp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0A073685-FCC8-8D31-0250-5906BBA3A2CC}"/>
                  </a:ext>
                </a:extLst>
              </p:cNvPr>
              <p:cNvSpPr txBox="1"/>
              <p:nvPr/>
            </p:nvSpPr>
            <p:spPr>
              <a:xfrm>
                <a:off x="3976725" y="1440872"/>
                <a:ext cx="726005" cy="323165"/>
              </a:xfrm>
              <a:prstGeom prst="rect">
                <a:avLst/>
              </a:prstGeom>
              <a:ln>
                <a:solidFill>
                  <a:srgbClr val="191919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CH" sz="2100" b="1" dirty="0">
                    <a:solidFill>
                      <a:srgbClr val="191919"/>
                    </a:solidFill>
                  </a:rPr>
                  <a:t>TT22</a:t>
                </a:r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3A802E72-423E-0CF0-AA13-B2924569D2BB}"/>
                  </a:ext>
                </a:extLst>
              </p:cNvPr>
              <p:cNvSpPr txBox="1"/>
              <p:nvPr/>
            </p:nvSpPr>
            <p:spPr>
              <a:xfrm>
                <a:off x="6820282" y="1439336"/>
                <a:ext cx="725409" cy="323165"/>
              </a:xfrm>
              <a:prstGeom prst="rect">
                <a:avLst/>
              </a:prstGeom>
              <a:ln>
                <a:solidFill>
                  <a:srgbClr val="191919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CH" sz="2100" b="1" dirty="0">
                    <a:solidFill>
                      <a:srgbClr val="191919"/>
                    </a:solidFill>
                  </a:rPr>
                  <a:t>TT24</a:t>
                </a:r>
              </a:p>
            </p:txBody>
          </p:sp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9904FFAD-9B54-1E35-A677-6D337FB67F16}"/>
                  </a:ext>
                </a:extLst>
              </p:cNvPr>
              <p:cNvSpPr txBox="1"/>
              <p:nvPr/>
            </p:nvSpPr>
            <p:spPr>
              <a:xfrm>
                <a:off x="8607923" y="1439335"/>
                <a:ext cx="1296144" cy="323165"/>
              </a:xfrm>
              <a:prstGeom prst="rect">
                <a:avLst/>
              </a:prstGeom>
              <a:ln>
                <a:solidFill>
                  <a:srgbClr val="191919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CH" sz="2100" b="1" dirty="0">
                    <a:solidFill>
                      <a:srgbClr val="191919"/>
                    </a:solidFill>
                  </a:rPr>
                  <a:t>P42/BA80</a:t>
                </a:r>
              </a:p>
            </p:txBody>
          </p:sp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625FCAB9-6290-4C84-3BFB-9F53CE867BB2}"/>
                  </a:ext>
                </a:extLst>
              </p:cNvPr>
              <p:cNvSpPr txBox="1"/>
              <p:nvPr/>
            </p:nvSpPr>
            <p:spPr>
              <a:xfrm>
                <a:off x="10659543" y="1439335"/>
                <a:ext cx="1296144" cy="323165"/>
              </a:xfrm>
              <a:prstGeom prst="rect">
                <a:avLst/>
              </a:prstGeom>
              <a:ln>
                <a:solidFill>
                  <a:srgbClr val="191919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CH" sz="2100" b="1" dirty="0">
                    <a:solidFill>
                      <a:srgbClr val="191919"/>
                    </a:solidFill>
                  </a:rPr>
                  <a:t>P42/BA81</a:t>
                </a:r>
              </a:p>
            </p:txBody>
          </p:sp>
          <p:cxnSp>
            <p:nvCxnSpPr>
              <p:cNvPr id="108" name="Straight Arrow Connector 107">
                <a:extLst>
                  <a:ext uri="{FF2B5EF4-FFF2-40B4-BE49-F238E27FC236}">
                    <a16:creationId xmlns:a16="http://schemas.microsoft.com/office/drawing/2014/main" id="{39CF559B-D324-6E09-D767-8A38CB4B444F}"/>
                  </a:ext>
                </a:extLst>
              </p:cNvPr>
              <p:cNvCxnSpPr>
                <a:cxnSpLocks/>
                <a:stCxn id="102" idx="3"/>
                <a:endCxn id="103" idx="1"/>
              </p:cNvCxnSpPr>
              <p:nvPr/>
            </p:nvCxnSpPr>
            <p:spPr>
              <a:xfrm>
                <a:off x="1127448" y="1600918"/>
                <a:ext cx="1061636" cy="2"/>
              </a:xfrm>
              <a:prstGeom prst="straightConnector1">
                <a:avLst/>
              </a:prstGeom>
              <a:ln w="38100">
                <a:solidFill>
                  <a:srgbClr val="191919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Arrow Connector 108">
                <a:extLst>
                  <a:ext uri="{FF2B5EF4-FFF2-40B4-BE49-F238E27FC236}">
                    <a16:creationId xmlns:a16="http://schemas.microsoft.com/office/drawing/2014/main" id="{E15DE3E3-C430-9817-D2CB-9FBDDDA539F7}"/>
                  </a:ext>
                </a:extLst>
              </p:cNvPr>
              <p:cNvCxnSpPr>
                <a:cxnSpLocks/>
                <a:stCxn id="103" idx="3"/>
                <a:endCxn id="104" idx="1"/>
              </p:cNvCxnSpPr>
              <p:nvPr/>
            </p:nvCxnSpPr>
            <p:spPr>
              <a:xfrm>
                <a:off x="2915089" y="1600920"/>
                <a:ext cx="1061636" cy="1535"/>
              </a:xfrm>
              <a:prstGeom prst="straightConnector1">
                <a:avLst/>
              </a:prstGeom>
              <a:ln w="38100">
                <a:solidFill>
                  <a:srgbClr val="191919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Arrow Connector 109">
                <a:extLst>
                  <a:ext uri="{FF2B5EF4-FFF2-40B4-BE49-F238E27FC236}">
                    <a16:creationId xmlns:a16="http://schemas.microsoft.com/office/drawing/2014/main" id="{82611E25-0489-239F-9E79-BDF82E71F394}"/>
                  </a:ext>
                </a:extLst>
              </p:cNvPr>
              <p:cNvCxnSpPr>
                <a:cxnSpLocks/>
                <a:stCxn id="104" idx="3"/>
                <a:endCxn id="113" idx="1"/>
              </p:cNvCxnSpPr>
              <p:nvPr/>
            </p:nvCxnSpPr>
            <p:spPr>
              <a:xfrm>
                <a:off x="4702730" y="1602455"/>
                <a:ext cx="581064" cy="3747"/>
              </a:xfrm>
              <a:prstGeom prst="straightConnector1">
                <a:avLst/>
              </a:prstGeom>
              <a:ln w="38100">
                <a:solidFill>
                  <a:srgbClr val="191919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Arrow Connector 110">
                <a:extLst>
                  <a:ext uri="{FF2B5EF4-FFF2-40B4-BE49-F238E27FC236}">
                    <a16:creationId xmlns:a16="http://schemas.microsoft.com/office/drawing/2014/main" id="{2DB99067-ADDE-5019-64BC-1BCE080D1026}"/>
                  </a:ext>
                </a:extLst>
              </p:cNvPr>
              <p:cNvCxnSpPr>
                <a:cxnSpLocks/>
                <a:stCxn id="105" idx="3"/>
                <a:endCxn id="106" idx="1"/>
              </p:cNvCxnSpPr>
              <p:nvPr/>
            </p:nvCxnSpPr>
            <p:spPr>
              <a:xfrm flipV="1">
                <a:off x="7545691" y="1600918"/>
                <a:ext cx="1062232" cy="1"/>
              </a:xfrm>
              <a:prstGeom prst="straightConnector1">
                <a:avLst/>
              </a:prstGeom>
              <a:ln w="38100">
                <a:solidFill>
                  <a:srgbClr val="191919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Arrow Connector 111">
                <a:extLst>
                  <a:ext uri="{FF2B5EF4-FFF2-40B4-BE49-F238E27FC236}">
                    <a16:creationId xmlns:a16="http://schemas.microsoft.com/office/drawing/2014/main" id="{BC0AB06E-66B0-10FC-1CD9-4D13D4B84B54}"/>
                  </a:ext>
                </a:extLst>
              </p:cNvPr>
              <p:cNvCxnSpPr>
                <a:cxnSpLocks/>
                <a:stCxn id="106" idx="3"/>
                <a:endCxn id="107" idx="1"/>
              </p:cNvCxnSpPr>
              <p:nvPr/>
            </p:nvCxnSpPr>
            <p:spPr>
              <a:xfrm>
                <a:off x="9904067" y="1600918"/>
                <a:ext cx="755476" cy="0"/>
              </a:xfrm>
              <a:prstGeom prst="straightConnector1">
                <a:avLst/>
              </a:prstGeom>
              <a:ln w="38100">
                <a:solidFill>
                  <a:srgbClr val="191919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0B70C42A-EDB1-7CEB-94DE-AEE554AB35B6}"/>
                  </a:ext>
                </a:extLst>
              </p:cNvPr>
              <p:cNvSpPr txBox="1"/>
              <p:nvPr/>
            </p:nvSpPr>
            <p:spPr>
              <a:xfrm>
                <a:off x="5283794" y="1444619"/>
                <a:ext cx="948512" cy="323165"/>
              </a:xfrm>
              <a:prstGeom prst="rect">
                <a:avLst/>
              </a:prstGeom>
              <a:ln>
                <a:solidFill>
                  <a:srgbClr val="191919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CH" sz="2100" b="1" dirty="0">
                    <a:solidFill>
                      <a:srgbClr val="191919"/>
                    </a:solidFill>
                  </a:rPr>
                  <a:t>Splitter</a:t>
                </a:r>
              </a:p>
            </p:txBody>
          </p:sp>
          <p:cxnSp>
            <p:nvCxnSpPr>
              <p:cNvPr id="114" name="Straight Arrow Connector 113">
                <a:extLst>
                  <a:ext uri="{FF2B5EF4-FFF2-40B4-BE49-F238E27FC236}">
                    <a16:creationId xmlns:a16="http://schemas.microsoft.com/office/drawing/2014/main" id="{50C562D3-948B-8225-5A52-F9510B99D8D0}"/>
                  </a:ext>
                </a:extLst>
              </p:cNvPr>
              <p:cNvCxnSpPr>
                <a:cxnSpLocks/>
                <a:stCxn id="113" idx="3"/>
                <a:endCxn id="105" idx="1"/>
              </p:cNvCxnSpPr>
              <p:nvPr/>
            </p:nvCxnSpPr>
            <p:spPr>
              <a:xfrm flipV="1">
                <a:off x="6232306" y="1600919"/>
                <a:ext cx="587976" cy="5283"/>
              </a:xfrm>
              <a:prstGeom prst="straightConnector1">
                <a:avLst/>
              </a:prstGeom>
              <a:ln w="38100">
                <a:solidFill>
                  <a:srgbClr val="191919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BB74081A-8377-E3F3-A65C-D01D72089AC8}"/>
                </a:ext>
              </a:extLst>
            </p:cNvPr>
            <p:cNvSpPr txBox="1"/>
            <p:nvPr/>
          </p:nvSpPr>
          <p:spPr>
            <a:xfrm>
              <a:off x="5589664" y="1820339"/>
              <a:ext cx="407545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CH" sz="3000" b="1" dirty="0">
                  <a:solidFill>
                    <a:srgbClr val="191919"/>
                  </a:solidFill>
                </a:rPr>
                <a:t>❌</a:t>
              </a:r>
              <a:endParaRPr lang="en-CH" sz="3000" dirty="0"/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FF84441A-349F-1DEE-06CD-E9D48B032617}"/>
              </a:ext>
            </a:extLst>
          </p:cNvPr>
          <p:cNvGrpSpPr/>
          <p:nvPr/>
        </p:nvGrpSpPr>
        <p:grpSpPr>
          <a:xfrm>
            <a:off x="318878" y="4225046"/>
            <a:ext cx="11554244" cy="1671570"/>
            <a:chOff x="401443" y="999952"/>
            <a:chExt cx="11554244" cy="1671570"/>
          </a:xfrm>
        </p:grpSpPr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22634C48-87A6-0CFB-FE67-0B4D31F5B7C0}"/>
                </a:ext>
              </a:extLst>
            </p:cNvPr>
            <p:cNvSpPr txBox="1"/>
            <p:nvPr/>
          </p:nvSpPr>
          <p:spPr>
            <a:xfrm>
              <a:off x="4882421" y="999952"/>
              <a:ext cx="2592288" cy="3231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2100" b="1" dirty="0">
                  <a:solidFill>
                    <a:srgbClr val="191919"/>
                  </a:solidFill>
                </a:rPr>
                <a:t>Post LS4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D1D55779-9948-6830-2C5C-F06A265EC7DF}"/>
                </a:ext>
              </a:extLst>
            </p:cNvPr>
            <p:cNvSpPr txBox="1"/>
            <p:nvPr/>
          </p:nvSpPr>
          <p:spPr>
            <a:xfrm>
              <a:off x="514761" y="1805318"/>
              <a:ext cx="534753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CH" sz="3000" b="1" dirty="0">
                  <a:solidFill>
                    <a:srgbClr val="191919"/>
                  </a:solidFill>
                </a:rPr>
                <a:t>✅</a:t>
              </a:r>
              <a:endParaRPr lang="en-CH" sz="3000" dirty="0"/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9FFC80F1-050B-86AB-DB73-2AA025B6E401}"/>
                </a:ext>
              </a:extLst>
            </p:cNvPr>
            <p:cNvSpPr txBox="1"/>
            <p:nvPr/>
          </p:nvSpPr>
          <p:spPr>
            <a:xfrm>
              <a:off x="2299005" y="1805318"/>
              <a:ext cx="534753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CH" sz="3000" b="1" dirty="0">
                  <a:solidFill>
                    <a:srgbClr val="191919"/>
                  </a:solidFill>
                </a:rPr>
                <a:t>✅</a:t>
              </a:r>
              <a:endParaRPr lang="en-CH" sz="3000" dirty="0"/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447F1085-7829-5CCE-8DB2-B14FC9E420D4}"/>
                </a:ext>
              </a:extLst>
            </p:cNvPr>
            <p:cNvSpPr txBox="1"/>
            <p:nvPr/>
          </p:nvSpPr>
          <p:spPr>
            <a:xfrm>
              <a:off x="4104083" y="1820339"/>
              <a:ext cx="534753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CH" sz="3000" b="1" dirty="0">
                  <a:solidFill>
                    <a:srgbClr val="191919"/>
                  </a:solidFill>
                </a:rPr>
                <a:t>✅</a:t>
              </a:r>
              <a:endParaRPr lang="en-CH" sz="3000" dirty="0"/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BD9FA9E1-BFF0-A440-A61B-AC9333C92A9B}"/>
                </a:ext>
              </a:extLst>
            </p:cNvPr>
            <p:cNvSpPr txBox="1"/>
            <p:nvPr/>
          </p:nvSpPr>
          <p:spPr>
            <a:xfrm>
              <a:off x="6622162" y="1809748"/>
              <a:ext cx="1121647" cy="861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CH" sz="3000" b="1" dirty="0">
                  <a:solidFill>
                    <a:srgbClr val="191919"/>
                  </a:solidFill>
                </a:rPr>
                <a:t>❌/✅</a:t>
              </a:r>
              <a:endParaRPr lang="en-CH" sz="3000" dirty="0"/>
            </a:p>
            <a:p>
              <a:pPr algn="ctr"/>
              <a:endParaRPr lang="en-CH" sz="2000" dirty="0"/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0ADF9B81-424E-8577-F238-61D6F2B07024}"/>
                </a:ext>
              </a:extLst>
            </p:cNvPr>
            <p:cNvSpPr txBox="1"/>
            <p:nvPr/>
          </p:nvSpPr>
          <p:spPr>
            <a:xfrm>
              <a:off x="9052222" y="1820339"/>
              <a:ext cx="407545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CH" sz="3000" b="1" dirty="0">
                  <a:solidFill>
                    <a:srgbClr val="191919"/>
                  </a:solidFill>
                </a:rPr>
                <a:t>✅</a:t>
              </a:r>
              <a:endParaRPr lang="en-CH" sz="3000" dirty="0"/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77F79891-712C-0272-1FCA-E8D1A480B520}"/>
                </a:ext>
              </a:extLst>
            </p:cNvPr>
            <p:cNvSpPr txBox="1"/>
            <p:nvPr/>
          </p:nvSpPr>
          <p:spPr>
            <a:xfrm>
              <a:off x="11138732" y="1805318"/>
              <a:ext cx="407545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CH" sz="3000" b="1" dirty="0">
                  <a:solidFill>
                    <a:srgbClr val="191919"/>
                  </a:solidFill>
                </a:rPr>
                <a:t>✅</a:t>
              </a:r>
              <a:endParaRPr lang="en-CH" sz="3000" dirty="0"/>
            </a:p>
          </p:txBody>
        </p: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7715765C-D56A-40D7-5AE0-6284C5789726}"/>
                </a:ext>
              </a:extLst>
            </p:cNvPr>
            <p:cNvGrpSpPr/>
            <p:nvPr/>
          </p:nvGrpSpPr>
          <p:grpSpPr>
            <a:xfrm>
              <a:off x="401443" y="1439335"/>
              <a:ext cx="11554244" cy="328449"/>
              <a:chOff x="401443" y="1439335"/>
              <a:chExt cx="11554244" cy="328449"/>
            </a:xfrm>
          </p:grpSpPr>
          <p:sp>
            <p:nvSpPr>
              <p:cNvPr id="148" name="TextBox 147">
                <a:extLst>
                  <a:ext uri="{FF2B5EF4-FFF2-40B4-BE49-F238E27FC236}">
                    <a16:creationId xmlns:a16="http://schemas.microsoft.com/office/drawing/2014/main" id="{A457C950-6CF6-0E0D-CA7B-4547D00C4EA4}"/>
                  </a:ext>
                </a:extLst>
              </p:cNvPr>
              <p:cNvSpPr txBox="1"/>
              <p:nvPr/>
            </p:nvSpPr>
            <p:spPr>
              <a:xfrm>
                <a:off x="401443" y="1439335"/>
                <a:ext cx="726005" cy="323165"/>
              </a:xfrm>
              <a:prstGeom prst="rect">
                <a:avLst/>
              </a:prstGeom>
              <a:ln>
                <a:solidFill>
                  <a:srgbClr val="191919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CH" sz="2100" b="1" dirty="0">
                    <a:solidFill>
                      <a:srgbClr val="191919"/>
                    </a:solidFill>
                  </a:rPr>
                  <a:t>TT20</a:t>
                </a:r>
              </a:p>
            </p:txBody>
          </p:sp>
          <p:sp>
            <p:nvSpPr>
              <p:cNvPr id="149" name="TextBox 148">
                <a:extLst>
                  <a:ext uri="{FF2B5EF4-FFF2-40B4-BE49-F238E27FC236}">
                    <a16:creationId xmlns:a16="http://schemas.microsoft.com/office/drawing/2014/main" id="{C9A37723-9B9B-4ED3-3EE5-14A605DB9ACB}"/>
                  </a:ext>
                </a:extLst>
              </p:cNvPr>
              <p:cNvSpPr txBox="1"/>
              <p:nvPr/>
            </p:nvSpPr>
            <p:spPr>
              <a:xfrm>
                <a:off x="2189084" y="1439337"/>
                <a:ext cx="726005" cy="323165"/>
              </a:xfrm>
              <a:prstGeom prst="rect">
                <a:avLst/>
              </a:prstGeom>
              <a:ln>
                <a:solidFill>
                  <a:srgbClr val="191919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CH" sz="2100" b="1" dirty="0">
                    <a:solidFill>
                      <a:srgbClr val="191919"/>
                    </a:solidFill>
                  </a:rPr>
                  <a:t>TT21</a:t>
                </a:r>
              </a:p>
            </p:txBody>
          </p:sp>
          <p:sp>
            <p:nvSpPr>
              <p:cNvPr id="150" name="TextBox 149">
                <a:extLst>
                  <a:ext uri="{FF2B5EF4-FFF2-40B4-BE49-F238E27FC236}">
                    <a16:creationId xmlns:a16="http://schemas.microsoft.com/office/drawing/2014/main" id="{9B10F558-4C3F-6E0F-25B5-558B17A843E2}"/>
                  </a:ext>
                </a:extLst>
              </p:cNvPr>
              <p:cNvSpPr txBox="1"/>
              <p:nvPr/>
            </p:nvSpPr>
            <p:spPr>
              <a:xfrm>
                <a:off x="3976725" y="1440872"/>
                <a:ext cx="726005" cy="323165"/>
              </a:xfrm>
              <a:prstGeom prst="rect">
                <a:avLst/>
              </a:prstGeom>
              <a:ln>
                <a:solidFill>
                  <a:srgbClr val="191919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CH" sz="2100" b="1" dirty="0">
                    <a:solidFill>
                      <a:srgbClr val="191919"/>
                    </a:solidFill>
                  </a:rPr>
                  <a:t>TT22</a:t>
                </a:r>
              </a:p>
            </p:txBody>
          </p:sp>
          <p:sp>
            <p:nvSpPr>
              <p:cNvPr id="151" name="TextBox 150">
                <a:extLst>
                  <a:ext uri="{FF2B5EF4-FFF2-40B4-BE49-F238E27FC236}">
                    <a16:creationId xmlns:a16="http://schemas.microsoft.com/office/drawing/2014/main" id="{6EB02504-D39A-761F-36C6-6D3421458BEB}"/>
                  </a:ext>
                </a:extLst>
              </p:cNvPr>
              <p:cNvSpPr txBox="1"/>
              <p:nvPr/>
            </p:nvSpPr>
            <p:spPr>
              <a:xfrm>
                <a:off x="6820282" y="1439336"/>
                <a:ext cx="725409" cy="323165"/>
              </a:xfrm>
              <a:prstGeom prst="rect">
                <a:avLst/>
              </a:prstGeom>
              <a:ln>
                <a:solidFill>
                  <a:srgbClr val="191919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CH" sz="2100" b="1" dirty="0">
                    <a:solidFill>
                      <a:srgbClr val="191919"/>
                    </a:solidFill>
                  </a:rPr>
                  <a:t>TT24</a:t>
                </a:r>
              </a:p>
            </p:txBody>
          </p:sp>
          <p:sp>
            <p:nvSpPr>
              <p:cNvPr id="152" name="TextBox 151">
                <a:extLst>
                  <a:ext uri="{FF2B5EF4-FFF2-40B4-BE49-F238E27FC236}">
                    <a16:creationId xmlns:a16="http://schemas.microsoft.com/office/drawing/2014/main" id="{4BB798AC-F8D4-1726-1624-03AA5B4ACB6E}"/>
                  </a:ext>
                </a:extLst>
              </p:cNvPr>
              <p:cNvSpPr txBox="1"/>
              <p:nvPr/>
            </p:nvSpPr>
            <p:spPr>
              <a:xfrm>
                <a:off x="8607923" y="1439335"/>
                <a:ext cx="1296144" cy="323165"/>
              </a:xfrm>
              <a:prstGeom prst="rect">
                <a:avLst/>
              </a:prstGeom>
              <a:ln>
                <a:solidFill>
                  <a:srgbClr val="191919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CH" sz="2100" b="1" dirty="0">
                    <a:solidFill>
                      <a:srgbClr val="191919"/>
                    </a:solidFill>
                  </a:rPr>
                  <a:t>P42/BA80</a:t>
                </a:r>
              </a:p>
            </p:txBody>
          </p:sp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B9695B73-0B9D-AE0E-5A8C-E55E9C89B12E}"/>
                  </a:ext>
                </a:extLst>
              </p:cNvPr>
              <p:cNvSpPr txBox="1"/>
              <p:nvPr/>
            </p:nvSpPr>
            <p:spPr>
              <a:xfrm>
                <a:off x="10659543" y="1439335"/>
                <a:ext cx="1296144" cy="323165"/>
              </a:xfrm>
              <a:prstGeom prst="rect">
                <a:avLst/>
              </a:prstGeom>
              <a:ln>
                <a:solidFill>
                  <a:srgbClr val="191919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CH" sz="2100" b="1" dirty="0">
                    <a:solidFill>
                      <a:srgbClr val="191919"/>
                    </a:solidFill>
                  </a:rPr>
                  <a:t>P42/BA81</a:t>
                </a:r>
              </a:p>
            </p:txBody>
          </p:sp>
          <p:cxnSp>
            <p:nvCxnSpPr>
              <p:cNvPr id="154" name="Straight Arrow Connector 153">
                <a:extLst>
                  <a:ext uri="{FF2B5EF4-FFF2-40B4-BE49-F238E27FC236}">
                    <a16:creationId xmlns:a16="http://schemas.microsoft.com/office/drawing/2014/main" id="{781C5D7D-2E23-F6AA-6D89-C8E227C53A29}"/>
                  </a:ext>
                </a:extLst>
              </p:cNvPr>
              <p:cNvCxnSpPr>
                <a:cxnSpLocks/>
                <a:stCxn id="148" idx="3"/>
                <a:endCxn id="149" idx="1"/>
              </p:cNvCxnSpPr>
              <p:nvPr/>
            </p:nvCxnSpPr>
            <p:spPr>
              <a:xfrm>
                <a:off x="1127448" y="1600918"/>
                <a:ext cx="1061636" cy="2"/>
              </a:xfrm>
              <a:prstGeom prst="straightConnector1">
                <a:avLst/>
              </a:prstGeom>
              <a:ln w="38100">
                <a:solidFill>
                  <a:srgbClr val="191919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Straight Arrow Connector 154">
                <a:extLst>
                  <a:ext uri="{FF2B5EF4-FFF2-40B4-BE49-F238E27FC236}">
                    <a16:creationId xmlns:a16="http://schemas.microsoft.com/office/drawing/2014/main" id="{86EC34B8-497D-E117-58E6-DA479F1B303C}"/>
                  </a:ext>
                </a:extLst>
              </p:cNvPr>
              <p:cNvCxnSpPr>
                <a:cxnSpLocks/>
                <a:stCxn id="149" idx="3"/>
                <a:endCxn id="150" idx="1"/>
              </p:cNvCxnSpPr>
              <p:nvPr/>
            </p:nvCxnSpPr>
            <p:spPr>
              <a:xfrm>
                <a:off x="2915089" y="1600920"/>
                <a:ext cx="1061636" cy="1535"/>
              </a:xfrm>
              <a:prstGeom prst="straightConnector1">
                <a:avLst/>
              </a:prstGeom>
              <a:ln w="38100">
                <a:solidFill>
                  <a:srgbClr val="191919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Arrow Connector 155">
                <a:extLst>
                  <a:ext uri="{FF2B5EF4-FFF2-40B4-BE49-F238E27FC236}">
                    <a16:creationId xmlns:a16="http://schemas.microsoft.com/office/drawing/2014/main" id="{8B462617-FB9E-F124-0BED-10FC88323B6D}"/>
                  </a:ext>
                </a:extLst>
              </p:cNvPr>
              <p:cNvCxnSpPr>
                <a:cxnSpLocks/>
                <a:stCxn id="150" idx="3"/>
                <a:endCxn id="159" idx="1"/>
              </p:cNvCxnSpPr>
              <p:nvPr/>
            </p:nvCxnSpPr>
            <p:spPr>
              <a:xfrm>
                <a:off x="4702730" y="1602455"/>
                <a:ext cx="581064" cy="3747"/>
              </a:xfrm>
              <a:prstGeom prst="straightConnector1">
                <a:avLst/>
              </a:prstGeom>
              <a:ln w="38100">
                <a:solidFill>
                  <a:srgbClr val="191919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Arrow Connector 156">
                <a:extLst>
                  <a:ext uri="{FF2B5EF4-FFF2-40B4-BE49-F238E27FC236}">
                    <a16:creationId xmlns:a16="http://schemas.microsoft.com/office/drawing/2014/main" id="{42F73E9C-3A18-ACD3-C79D-F02BDB861ADB}"/>
                  </a:ext>
                </a:extLst>
              </p:cNvPr>
              <p:cNvCxnSpPr>
                <a:cxnSpLocks/>
                <a:stCxn id="151" idx="3"/>
                <a:endCxn id="152" idx="1"/>
              </p:cNvCxnSpPr>
              <p:nvPr/>
            </p:nvCxnSpPr>
            <p:spPr>
              <a:xfrm flipV="1">
                <a:off x="7545691" y="1600918"/>
                <a:ext cx="1062232" cy="1"/>
              </a:xfrm>
              <a:prstGeom prst="straightConnector1">
                <a:avLst/>
              </a:prstGeom>
              <a:ln w="38100">
                <a:solidFill>
                  <a:srgbClr val="191919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Arrow Connector 157">
                <a:extLst>
                  <a:ext uri="{FF2B5EF4-FFF2-40B4-BE49-F238E27FC236}">
                    <a16:creationId xmlns:a16="http://schemas.microsoft.com/office/drawing/2014/main" id="{7D79E932-B2B2-0C6D-3F4F-DC4A35DE7DAF}"/>
                  </a:ext>
                </a:extLst>
              </p:cNvPr>
              <p:cNvCxnSpPr>
                <a:cxnSpLocks/>
                <a:stCxn id="152" idx="3"/>
                <a:endCxn id="153" idx="1"/>
              </p:cNvCxnSpPr>
              <p:nvPr/>
            </p:nvCxnSpPr>
            <p:spPr>
              <a:xfrm>
                <a:off x="9904067" y="1600918"/>
                <a:ext cx="755476" cy="0"/>
              </a:xfrm>
              <a:prstGeom prst="straightConnector1">
                <a:avLst/>
              </a:prstGeom>
              <a:ln w="38100">
                <a:solidFill>
                  <a:srgbClr val="191919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9" name="TextBox 158">
                <a:extLst>
                  <a:ext uri="{FF2B5EF4-FFF2-40B4-BE49-F238E27FC236}">
                    <a16:creationId xmlns:a16="http://schemas.microsoft.com/office/drawing/2014/main" id="{EE781B1A-145D-8BAF-F646-D9785FFE1EDC}"/>
                  </a:ext>
                </a:extLst>
              </p:cNvPr>
              <p:cNvSpPr txBox="1"/>
              <p:nvPr/>
            </p:nvSpPr>
            <p:spPr>
              <a:xfrm>
                <a:off x="5283794" y="1444619"/>
                <a:ext cx="948512" cy="323165"/>
              </a:xfrm>
              <a:prstGeom prst="rect">
                <a:avLst/>
              </a:prstGeom>
              <a:ln>
                <a:solidFill>
                  <a:srgbClr val="191919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CH" sz="2100" b="1" dirty="0">
                    <a:solidFill>
                      <a:srgbClr val="191919"/>
                    </a:solidFill>
                  </a:rPr>
                  <a:t>Splitter</a:t>
                </a:r>
              </a:p>
            </p:txBody>
          </p:sp>
          <p:cxnSp>
            <p:nvCxnSpPr>
              <p:cNvPr id="160" name="Straight Arrow Connector 159">
                <a:extLst>
                  <a:ext uri="{FF2B5EF4-FFF2-40B4-BE49-F238E27FC236}">
                    <a16:creationId xmlns:a16="http://schemas.microsoft.com/office/drawing/2014/main" id="{33C1E8B0-2BF7-77E3-B5FB-90DEA1174BCC}"/>
                  </a:ext>
                </a:extLst>
              </p:cNvPr>
              <p:cNvCxnSpPr>
                <a:cxnSpLocks/>
                <a:stCxn id="159" idx="3"/>
                <a:endCxn id="151" idx="1"/>
              </p:cNvCxnSpPr>
              <p:nvPr/>
            </p:nvCxnSpPr>
            <p:spPr>
              <a:xfrm flipV="1">
                <a:off x="6232306" y="1600919"/>
                <a:ext cx="587976" cy="5283"/>
              </a:xfrm>
              <a:prstGeom prst="straightConnector1">
                <a:avLst/>
              </a:prstGeom>
              <a:ln w="38100">
                <a:solidFill>
                  <a:srgbClr val="191919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E281F76E-6C54-2A7B-2477-9C086F0BFEA1}"/>
                </a:ext>
              </a:extLst>
            </p:cNvPr>
            <p:cNvSpPr txBox="1"/>
            <p:nvPr/>
          </p:nvSpPr>
          <p:spPr>
            <a:xfrm>
              <a:off x="5589664" y="1820339"/>
              <a:ext cx="407545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CH" sz="3000" b="1" dirty="0">
                  <a:solidFill>
                    <a:srgbClr val="191919"/>
                  </a:solidFill>
                </a:rPr>
                <a:t>❌</a:t>
              </a:r>
              <a:endParaRPr lang="en-CH" sz="3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3497995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54DE49-B84F-978F-CE1E-399C9BE878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63119"/>
          </a:xfrm>
        </p:spPr>
        <p:txBody>
          <a:bodyPr/>
          <a:lstStyle/>
          <a:p>
            <a:r>
              <a:rPr lang="en-CH" dirty="0"/>
              <a:t>Final Focus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22AACD-D581-A56E-16AC-7E53568AE2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20089D-1542-7432-6729-46AA82EF6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Dispersion through TT20 and P42 | Fabian Metzger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D44B7F-981B-C1C2-227E-F54E1FEC4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D146AFC-24CC-3223-9E1D-94FCDF9F0E5D}"/>
              </a:ext>
            </a:extLst>
          </p:cNvPr>
          <p:cNvSpPr txBox="1"/>
          <p:nvPr/>
        </p:nvSpPr>
        <p:spPr>
          <a:xfrm>
            <a:off x="419136" y="4747613"/>
            <a:ext cx="11353728" cy="17543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H" sz="2100" dirty="0">
                <a:solidFill>
                  <a:srgbClr val="191919"/>
                </a:solidFill>
              </a:rPr>
              <a:t>Final focus changed with last three quadrupoles to more realistic case for BDF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H" sz="2100" dirty="0">
                <a:solidFill>
                  <a:srgbClr val="191919"/>
                </a:solidFill>
              </a:rPr>
              <a:t>We used the following conditions: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91919"/>
                </a:solidFill>
              </a:rPr>
              <a:t>β</a:t>
            </a:r>
            <a:r>
              <a:rPr lang="en-CH" baseline="-25000" dirty="0">
                <a:solidFill>
                  <a:srgbClr val="191919"/>
                </a:solidFill>
              </a:rPr>
              <a:t>x</a:t>
            </a:r>
            <a:r>
              <a:rPr lang="en-CH" dirty="0">
                <a:solidFill>
                  <a:srgbClr val="191919"/>
                </a:solidFill>
              </a:rPr>
              <a:t>=5385m, </a:t>
            </a:r>
            <a:r>
              <a:rPr lang="en-US" dirty="0">
                <a:solidFill>
                  <a:srgbClr val="191919"/>
                </a:solidFill>
              </a:rPr>
              <a:t>β</a:t>
            </a:r>
            <a:r>
              <a:rPr lang="en-CH" baseline="-25000" dirty="0">
                <a:solidFill>
                  <a:srgbClr val="191919"/>
                </a:solidFill>
              </a:rPr>
              <a:t>y</a:t>
            </a:r>
            <a:r>
              <a:rPr lang="en-CH" dirty="0">
                <a:solidFill>
                  <a:srgbClr val="191919"/>
                </a:solidFill>
              </a:rPr>
              <a:t>=21585m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191919"/>
                </a:solidFill>
              </a:rPr>
              <a:t>⍺</a:t>
            </a:r>
            <a:r>
              <a:rPr lang="en-CH" baseline="-25000" dirty="0">
                <a:solidFill>
                  <a:srgbClr val="191919"/>
                </a:solidFill>
              </a:rPr>
              <a:t>x</a:t>
            </a:r>
            <a:r>
              <a:rPr lang="en-CH" dirty="0">
                <a:solidFill>
                  <a:srgbClr val="191919"/>
                </a:solidFill>
              </a:rPr>
              <a:t>=0, ⍺</a:t>
            </a:r>
            <a:r>
              <a:rPr lang="en-CH" baseline="-25000" dirty="0">
                <a:solidFill>
                  <a:srgbClr val="191919"/>
                </a:solidFill>
              </a:rPr>
              <a:t>y</a:t>
            </a:r>
            <a:r>
              <a:rPr lang="en-CH" dirty="0">
                <a:solidFill>
                  <a:srgbClr val="191919"/>
                </a:solidFill>
              </a:rPr>
              <a:t>=0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191919"/>
                </a:solidFill>
              </a:rPr>
              <a:t>5σ stay within quadrupole aprtures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CH" dirty="0">
              <a:solidFill>
                <a:srgbClr val="191919"/>
              </a:solidFill>
            </a:endParaRPr>
          </a:p>
        </p:txBody>
      </p:sp>
      <p:pic>
        <p:nvPicPr>
          <p:cNvPr id="20" name="Content Placeholder 19">
            <a:extLst>
              <a:ext uri="{FF2B5EF4-FFF2-40B4-BE49-F238E27FC236}">
                <a16:creationId xmlns:a16="http://schemas.microsoft.com/office/drawing/2014/main" id="{ECD53ADE-44C2-DB97-4EA8-977D27773C9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07987" y="768580"/>
            <a:ext cx="5616575" cy="4011839"/>
          </a:xfrm>
        </p:spPr>
      </p:pic>
      <p:pic>
        <p:nvPicPr>
          <p:cNvPr id="22" name="Content Placeholder 21">
            <a:extLst>
              <a:ext uri="{FF2B5EF4-FFF2-40B4-BE49-F238E27FC236}">
                <a16:creationId xmlns:a16="http://schemas.microsoft.com/office/drawing/2014/main" id="{8A5255C7-FE1F-C0CD-612B-AA42F779F98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72199" y="770281"/>
            <a:ext cx="5611813" cy="4008437"/>
          </a:xfrm>
        </p:spPr>
      </p:pic>
    </p:spTree>
    <p:extLst>
      <p:ext uri="{BB962C8B-B14F-4D97-AF65-F5344CB8AC3E}">
        <p14:creationId xmlns:p14="http://schemas.microsoft.com/office/powerpoint/2010/main" val="8994922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9A1280-4C61-EF36-B826-C5B860857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Momentum Sweep Post LS3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006629B0-E39A-6833-C588-ACE2F889119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09506" y="980728"/>
            <a:ext cx="5616575" cy="4011839"/>
          </a:xfr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DA5F39C9-A123-E6F9-287A-338F53AECA1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73718" y="982429"/>
            <a:ext cx="5611813" cy="4008437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3FC368-D9D6-C5C9-FEEC-43002CC78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34B69C-E189-3CF7-DE5D-DDFB9F52B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Dispersion through TT20 and P42 | Fabian Metzger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80565A-CABB-2629-0685-B1BE9402F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801736-1E65-661B-A901-DAEFC6F605FC}"/>
              </a:ext>
            </a:extLst>
          </p:cNvPr>
          <p:cNvSpPr txBox="1"/>
          <p:nvPr/>
        </p:nvSpPr>
        <p:spPr>
          <a:xfrm>
            <a:off x="407987" y="5085184"/>
            <a:ext cx="11376025" cy="877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sz="2100" dirty="0">
                <a:solidFill>
                  <a:srgbClr val="191919"/>
                </a:solidFill>
              </a:rPr>
              <a:t>The splitter introduces a dispersive orbit shift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191919"/>
                </a:solidFill>
              </a:rPr>
              <a:t>Focus on MBBs flips dispersion that leads to inverted dispersion in P42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191919"/>
                </a:solidFill>
              </a:rPr>
              <a:t>Results in higher shift with ramping of TT24</a:t>
            </a:r>
          </a:p>
        </p:txBody>
      </p:sp>
    </p:spTree>
    <p:extLst>
      <p:ext uri="{BB962C8B-B14F-4D97-AF65-F5344CB8AC3E}">
        <p14:creationId xmlns:p14="http://schemas.microsoft.com/office/powerpoint/2010/main" val="22743730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EF8FB5-FC63-EAF3-76B5-0DCA332A1A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57064B-5EFE-42B6-4D05-D816F4600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Momentum Sweep Post LS4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F7EA9E-8830-7C53-A03B-28A93B548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D9C364-6C8A-3DF8-9E60-B43780F7B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Dispersion through TT20 and P42 | Fabian Metzger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998ECC-F497-52A5-3F2E-4272D6BF11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00EE311A-23A7-80DD-A5D5-E2AAE3ABB6E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07988" y="979027"/>
            <a:ext cx="5616575" cy="4011839"/>
          </a:xfrm>
        </p:spPr>
      </p:pic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0D346C59-5B16-1CDC-0D4A-1BE0267072B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72200" y="980728"/>
            <a:ext cx="5611813" cy="4008437"/>
          </a:xfr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D721962-67AC-9FD0-F737-C42BA5BE7CC3}"/>
              </a:ext>
            </a:extLst>
          </p:cNvPr>
          <p:cNvSpPr txBox="1"/>
          <p:nvPr/>
        </p:nvSpPr>
        <p:spPr>
          <a:xfrm>
            <a:off x="407987" y="5085184"/>
            <a:ext cx="11376025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sz="2100" dirty="0">
                <a:solidFill>
                  <a:srgbClr val="191919"/>
                </a:solidFill>
              </a:rPr>
              <a:t>Also, when ramping the whole of P42 it is worse when ramping TT24 with the same argument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sz="2100" dirty="0">
                <a:solidFill>
                  <a:srgbClr val="191919"/>
                </a:solidFill>
              </a:rPr>
              <a:t>Effect </a:t>
            </a:r>
            <a:r>
              <a:rPr lang="en-CH" sz="2100">
                <a:solidFill>
                  <a:srgbClr val="191919"/>
                </a:solidFill>
              </a:rPr>
              <a:t>is noticabely smaller as bend7 is ramped now</a:t>
            </a:r>
            <a:endParaRPr lang="en-CH" dirty="0">
              <a:solidFill>
                <a:srgbClr val="19191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3785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96183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1C0B984A-9DE1-4B4E-9B42-6C7279CB06C2}" vid="{1A43A230-0650-FE46-8B9C-4895A1B1FE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6106</TotalTime>
  <Words>423</Words>
  <Application>Microsoft Macintosh PowerPoint</Application>
  <PresentationFormat>Widescreen</PresentationFormat>
  <Paragraphs>94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Cambria Math</vt:lpstr>
      <vt:lpstr>Office Theme</vt:lpstr>
      <vt:lpstr>Dispersion through TT20 and P42 continued</vt:lpstr>
      <vt:lpstr>Dispersion along TT20 and P42</vt:lpstr>
      <vt:lpstr>Momentum Sweep</vt:lpstr>
      <vt:lpstr>Sweep Possibilities</vt:lpstr>
      <vt:lpstr>Final Focus</vt:lpstr>
      <vt:lpstr>Momentum Sweep Post LS3</vt:lpstr>
      <vt:lpstr>Momentum Sweep Post LS4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Fabian Metzger</dc:creator>
  <cp:lastModifiedBy>Fabian Metzger</cp:lastModifiedBy>
  <cp:revision>47</cp:revision>
  <cp:lastPrinted>2020-01-30T13:49:18Z</cp:lastPrinted>
  <dcterms:created xsi:type="dcterms:W3CDTF">2025-04-03T07:48:48Z</dcterms:created>
  <dcterms:modified xsi:type="dcterms:W3CDTF">2025-04-17T13:02:37Z</dcterms:modified>
</cp:coreProperties>
</file>