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81" r:id="rId3"/>
    <p:sldId id="298" r:id="rId4"/>
    <p:sldId id="279" r:id="rId5"/>
    <p:sldId id="295" r:id="rId6"/>
    <p:sldId id="296" r:id="rId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15" autoAdjust="0"/>
    <p:restoredTop sz="97505"/>
  </p:normalViewPr>
  <p:slideViewPr>
    <p:cSldViewPr>
      <p:cViewPr>
        <p:scale>
          <a:sx n="150" d="100"/>
          <a:sy n="150" d="100"/>
        </p:scale>
        <p:origin x="582" y="34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/>
              <a:t>Beam failure</a:t>
            </a:r>
            <a:r>
              <a:rPr lang="en-GB" sz="1600" baseline="0" dirty="0"/>
              <a:t> to centre</a:t>
            </a:r>
          </a:p>
          <a:p>
            <a:pPr>
              <a:defRPr sz="1600"/>
            </a:pPr>
            <a:r>
              <a:rPr lang="en-GB" sz="1600" baseline="0" dirty="0"/>
              <a:t>from start of pulse</a:t>
            </a:r>
          </a:p>
          <a:p>
            <a:pPr>
              <a:defRPr sz="1600"/>
            </a:pPr>
            <a:r>
              <a:rPr lang="en-GB" sz="1100" baseline="0" dirty="0">
                <a:solidFill>
                  <a:schemeClr val="bg2">
                    <a:lumMod val="25000"/>
                  </a:schemeClr>
                </a:solidFill>
              </a:rPr>
              <a:t>50mm sweep radius. Core </a:t>
            </a:r>
            <a:r>
              <a:rPr lang="en-US" sz="1100" baseline="0" dirty="0">
                <a:solidFill>
                  <a:schemeClr val="bg2">
                    <a:lumMod val="25000"/>
                  </a:schemeClr>
                </a:solidFill>
              </a:rPr>
              <a:t>ø</a:t>
            </a:r>
            <a:r>
              <a:rPr lang="en-GB" sz="1100" baseline="0" dirty="0">
                <a:solidFill>
                  <a:schemeClr val="bg2">
                    <a:lumMod val="25000"/>
                  </a:schemeClr>
                </a:solidFill>
              </a:rPr>
              <a:t>250mm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Temperature limit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05-4C11-A927-C261AD4F02FD}"/>
              </c:ext>
            </c:extLst>
          </c:dPt>
          <c:dLbls>
            <c:dLbl>
              <c:idx val="2"/>
              <c:layout>
                <c:manualLayout>
                  <c:x val="-2.5069107831905118E-3"/>
                  <c:y val="-6.49028756573332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CBE-45EF-BBE0-0D1EC519D3B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16mm sigma, 4e13ppp </c:v>
                </c:pt>
                <c:pt idx="1">
                  <c:v>16mm sigma, 5e13ppp </c:v>
                </c:pt>
                <c:pt idx="2">
                  <c:v>8mm sigma, 4e13ppp 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0.5</c:v>
                </c:pt>
                <c:pt idx="1">
                  <c:v>0.40300000000000002</c:v>
                </c:pt>
                <c:pt idx="2">
                  <c:v>0.16400000000000001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05-4C11-A927-C261AD4F02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Stress limit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16mm sigma, 4e13ppp </c:v>
                </c:pt>
                <c:pt idx="1">
                  <c:v>16mm sigma, 5e13ppp </c:v>
                </c:pt>
                <c:pt idx="2">
                  <c:v>8mm sigma, 4e13ppp 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0.70499999999999996</c:v>
                </c:pt>
                <c:pt idx="1">
                  <c:v>0.54500000000000004</c:v>
                </c:pt>
                <c:pt idx="2">
                  <c:v>0.16900000000000001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05-4C11-A927-C261AD4F02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5766607"/>
        <c:axId val="767512399"/>
      </c:barChart>
      <c:catAx>
        <c:axId val="7857666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7512399"/>
        <c:crosses val="autoZero"/>
        <c:auto val="1"/>
        <c:lblAlgn val="ctr"/>
        <c:lblOffset val="100"/>
        <c:noMultiLvlLbl val="0"/>
      </c:catAx>
      <c:valAx>
        <c:axId val="767512399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bg2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time to reach Stress</a:t>
                </a:r>
                <a:r>
                  <a:rPr lang="en-GB" baseline="0" dirty="0"/>
                  <a:t> or Temperature limit</a:t>
                </a:r>
              </a:p>
              <a:p>
                <a:pPr>
                  <a:defRPr/>
                </a:pPr>
                <a:r>
                  <a:rPr lang="en-GB" baseline="0" dirty="0"/>
                  <a:t>(s)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2.5069107831905118E-2"/>
              <c:y val="0.1951468491442530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bg2">
                      <a:lumMod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57666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1879579060070322"/>
          <c:y val="0.18887145653295992"/>
          <c:w val="0.3642124865475615"/>
          <c:h val="0.14821031597990564"/>
        </c:manualLayout>
      </c:layout>
      <c:overlay val="0"/>
      <c:spPr>
        <a:solidFill>
          <a:schemeClr val="bg1"/>
        </a:solidFill>
        <a:ln w="12700">
          <a:solidFill>
            <a:schemeClr val="bg2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>
          <a:solidFill>
            <a:schemeClr val="bg2">
              <a:lumMod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kern="1200" spc="0" baseline="0">
                <a:solidFill>
                  <a:srgbClr val="E7E6E6">
                    <a:lumMod val="10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GB" sz="1600" b="1" dirty="0"/>
              <a:t>Beam failure</a:t>
            </a:r>
            <a:r>
              <a:rPr lang="en-GB" sz="1600" b="1" baseline="0" dirty="0"/>
              <a:t> during sweep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E7E6E6">
                    <a:lumMod val="10000"/>
                  </a:srgbClr>
                </a:solidFill>
              </a:defRPr>
            </a:pPr>
            <a:r>
              <a:rPr lang="en-US" sz="1600" i="1" dirty="0">
                <a:solidFill>
                  <a:schemeClr val="tx2"/>
                </a:solidFill>
              </a:rPr>
              <a:t>time 0s = start of beam failure/freeze</a:t>
            </a:r>
            <a:endParaRPr lang="en-GB" sz="1600" i="1" dirty="0">
              <a:solidFill>
                <a:schemeClr val="tx2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>
                <a:solidFill>
                  <a:srgbClr val="E7E6E6">
                    <a:lumMod val="10000"/>
                  </a:srgbClr>
                </a:solidFill>
              </a:defRPr>
            </a:pPr>
            <a:r>
              <a:rPr lang="en-GB" sz="1100" baseline="0" dirty="0">
                <a:solidFill>
                  <a:schemeClr val="bg2">
                    <a:lumMod val="25000"/>
                  </a:schemeClr>
                </a:solidFill>
              </a:rPr>
              <a:t>50mm sweep radius. Core </a:t>
            </a:r>
            <a:r>
              <a:rPr lang="en-US" sz="1100" baseline="0" dirty="0">
                <a:solidFill>
                  <a:schemeClr val="bg2">
                    <a:lumMod val="25000"/>
                  </a:schemeClr>
                </a:solidFill>
              </a:rPr>
              <a:t>ø</a:t>
            </a:r>
            <a:r>
              <a:rPr lang="en-GB" sz="1100" baseline="0" dirty="0">
                <a:solidFill>
                  <a:schemeClr val="bg2">
                    <a:lumMod val="25000"/>
                  </a:schemeClr>
                </a:solidFill>
              </a:rPr>
              <a:t>250mm</a:t>
            </a:r>
            <a:endParaRPr lang="en-GB" sz="1100" dirty="0">
              <a:solidFill>
                <a:schemeClr val="bg2">
                  <a:lumMod val="2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600" b="0" i="0" u="none" strike="noStrike" kern="1200" spc="0" baseline="0">
              <a:solidFill>
                <a:srgbClr val="E7E6E6">
                  <a:lumMod val="10000"/>
                </a:srgb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Temperature limit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05-4C11-A927-C261AD4F02FD}"/>
              </c:ext>
            </c:extLst>
          </c:dPt>
          <c:cat>
            <c:strRef>
              <c:f>Sheet1!$A$2:$A$4</c:f>
              <c:strCache>
                <c:ptCount val="3"/>
                <c:pt idx="0">
                  <c:v>after 1 sweep</c:v>
                </c:pt>
                <c:pt idx="1">
                  <c:v>after 2 sweeps</c:v>
                </c:pt>
                <c:pt idx="2">
                  <c:v>after 3 sweeps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0.52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05-4C11-A927-C261AD4F02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Stress limit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5069107831905578E-3"/>
                  <c:y val="-1.94708626971999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1CF-48D1-976A-A19B7B86E7D9}"/>
                </c:ext>
              </c:extLst>
            </c:dLbl>
            <c:dLbl>
              <c:idx val="2"/>
              <c:layout>
                <c:manualLayout>
                  <c:x val="2.5069107831905118E-3"/>
                  <c:y val="9.73543134859998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CF-48D1-976A-A19B7B86E7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after 1 sweep</c:v>
                </c:pt>
                <c:pt idx="1">
                  <c:v>after 2 sweeps</c:v>
                </c:pt>
                <c:pt idx="2">
                  <c:v>after 3 sweeps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0.26400000000000001</c:v>
                </c:pt>
                <c:pt idx="1">
                  <c:v>0.20499999999999999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D05-4C11-A927-C261AD4F02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5766607"/>
        <c:axId val="767512399"/>
      </c:barChart>
      <c:catAx>
        <c:axId val="7857666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7512399"/>
        <c:crosses val="autoZero"/>
        <c:auto val="1"/>
        <c:lblAlgn val="ctr"/>
        <c:lblOffset val="100"/>
        <c:noMultiLvlLbl val="0"/>
      </c:catAx>
      <c:valAx>
        <c:axId val="767512399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bg2">
                  <a:lumMod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time to reach Stress</a:t>
                </a:r>
                <a:r>
                  <a:rPr lang="en-GB" baseline="0" dirty="0"/>
                  <a:t> or Temperature limit</a:t>
                </a:r>
              </a:p>
              <a:p>
                <a:pPr>
                  <a:defRPr/>
                </a:pPr>
                <a:r>
                  <a:rPr lang="en-GB" baseline="0" dirty="0"/>
                  <a:t>(s)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bg2">
                      <a:lumMod val="1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57666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7617830728646446"/>
          <c:y val="0.2407937570588265"/>
          <c:w val="0.3642124865475615"/>
          <c:h val="0.14821031597990564"/>
        </c:manualLayout>
      </c:layout>
      <c:overlay val="0"/>
      <c:spPr>
        <a:solidFill>
          <a:schemeClr val="bg1"/>
        </a:solidFill>
        <a:ln w="12700">
          <a:solidFill>
            <a:schemeClr val="bg2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>
          <a:solidFill>
            <a:schemeClr val="bg2">
              <a:lumMod val="1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4/17/2025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4/17/2025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4/17/2025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4/17/2025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4/17/2025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4/17/2025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4/17/2025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4/17/2025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4400" dirty="0"/>
              <a:t>Beam Instrumentation in TCC8 before BDF</a:t>
            </a:r>
            <a:br>
              <a:rPr lang="en-GB" sz="4400" dirty="0"/>
            </a:br>
            <a:r>
              <a:rPr lang="en-GB" sz="4000" b="0" dirty="0"/>
              <a:t>Failure scenarios on the Target</a:t>
            </a:r>
            <a:endParaRPr lang="en-GB" sz="4400" b="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Mike Parkin</a:t>
            </a:r>
            <a:endParaRPr dirty="0"/>
          </a:p>
          <a:p>
            <a:pPr algn="l">
              <a:defRPr/>
            </a:pPr>
            <a:r>
              <a:rPr lang="en-US" sz="1800" dirty="0"/>
              <a:t>27/3/25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BDC33D9-AF2A-C7B2-44D7-5DB10F2BB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0076" y="2348880"/>
            <a:ext cx="10152508" cy="3528392"/>
          </a:xfrm>
        </p:spPr>
        <p:txBody>
          <a:bodyPr/>
          <a:lstStyle/>
          <a:p>
            <a:r>
              <a:rPr lang="en-US" sz="1800" dirty="0"/>
              <a:t>No dilution – beam at </a:t>
            </a:r>
            <a:r>
              <a:rPr lang="en-US" sz="1800" dirty="0" err="1"/>
              <a:t>centre</a:t>
            </a:r>
            <a:endParaRPr lang="en-US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Full spill @4e13 </a:t>
            </a:r>
            <a:r>
              <a:rPr lang="en-US" sz="1800" b="0" dirty="0" err="1"/>
              <a:t>ppp</a:t>
            </a:r>
            <a:r>
              <a:rPr lang="en-US" sz="1800" b="0" dirty="0"/>
              <a:t> (8mm vs 16mm </a:t>
            </a:r>
            <a:r>
              <a:rPr lang="el-GR" sz="1800" b="0" dirty="0"/>
              <a:t>σ</a:t>
            </a:r>
            <a:r>
              <a:rPr lang="en-US" sz="1800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Full spill @5e13 </a:t>
            </a:r>
            <a:r>
              <a:rPr lang="en-US" sz="1800" b="0" dirty="0" err="1"/>
              <a:t>ppp</a:t>
            </a:r>
            <a:r>
              <a:rPr lang="en-US" sz="1800" b="0" dirty="0"/>
              <a:t> (16 mm </a:t>
            </a:r>
            <a:r>
              <a:rPr lang="el-GR" sz="1800" b="0" dirty="0"/>
              <a:t>σ</a:t>
            </a:r>
            <a:r>
              <a:rPr lang="en-US" sz="1800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Full spill @4e13 </a:t>
            </a:r>
            <a:r>
              <a:rPr lang="en-US" sz="1800" b="0" dirty="0" err="1"/>
              <a:t>ppp</a:t>
            </a:r>
            <a:r>
              <a:rPr lang="en-US" sz="1800" b="0" dirty="0"/>
              <a:t> (16 mm </a:t>
            </a:r>
            <a:r>
              <a:rPr lang="el-GR" sz="1800" b="0" dirty="0"/>
              <a:t>σ</a:t>
            </a:r>
            <a:r>
              <a:rPr lang="en-US" sz="1800" b="0" dirty="0"/>
              <a:t>) from cold</a:t>
            </a:r>
          </a:p>
          <a:p>
            <a:r>
              <a:rPr lang="en-US" sz="1800" dirty="0"/>
              <a:t>Dilution failure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1, 2 and 3 turns + dilution stop @4e13 (16mm </a:t>
            </a:r>
            <a:r>
              <a:rPr lang="el-GR" sz="1800" b="0" dirty="0"/>
              <a:t>σ</a:t>
            </a:r>
            <a:r>
              <a:rPr lang="en-US" sz="1800" b="0" dirty="0"/>
              <a:t>)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328A39-2951-0AF0-9A8B-9DD2E6CE0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Scenarios required to provide inputs for the target and beam instrumentation requirements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AC136-AF7A-FBD1-FCD7-4F48339E9D06}"/>
              </a:ext>
            </a:extLst>
          </p:cNvPr>
          <p:cNvSpPr txBox="1"/>
          <p:nvPr/>
        </p:nvSpPr>
        <p:spPr bwMode="auto">
          <a:xfrm>
            <a:off x="623392" y="1386466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Effects the beam interlock and beam instrumentation,  &amp; to check consequence on target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3" name="Callout: Line with Accent Bar 2">
            <a:extLst>
              <a:ext uri="{FF2B5EF4-FFF2-40B4-BE49-F238E27FC236}">
                <a16:creationId xmlns:a16="http://schemas.microsoft.com/office/drawing/2014/main" id="{2CC8CB85-A800-D55E-7CA6-7A2F14C2C501}"/>
              </a:ext>
            </a:extLst>
          </p:cNvPr>
          <p:cNvSpPr/>
          <p:nvPr/>
        </p:nvSpPr>
        <p:spPr>
          <a:xfrm>
            <a:off x="4511823" y="2195952"/>
            <a:ext cx="792088" cy="329792"/>
          </a:xfrm>
          <a:prstGeom prst="accentCallout1">
            <a:avLst>
              <a:gd name="adj1" fmla="val 52660"/>
              <a:gd name="adj2" fmla="val 3294"/>
              <a:gd name="adj3" fmla="val 214231"/>
              <a:gd name="adj4" fmla="val -59096"/>
            </a:avLst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0.16s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10" name="Callout: Line with Accent Bar 9">
            <a:extLst>
              <a:ext uri="{FF2B5EF4-FFF2-40B4-BE49-F238E27FC236}">
                <a16:creationId xmlns:a16="http://schemas.microsoft.com/office/drawing/2014/main" id="{A5E65AF7-E055-71B2-100E-CF910031D367}"/>
              </a:ext>
            </a:extLst>
          </p:cNvPr>
          <p:cNvSpPr/>
          <p:nvPr/>
        </p:nvSpPr>
        <p:spPr>
          <a:xfrm>
            <a:off x="5519935" y="2343657"/>
            <a:ext cx="792088" cy="329792"/>
          </a:xfrm>
          <a:prstGeom prst="accentCallout1">
            <a:avLst>
              <a:gd name="adj1" fmla="val 52660"/>
              <a:gd name="adj2" fmla="val 3294"/>
              <a:gd name="adj3" fmla="val 160374"/>
              <a:gd name="adj4" fmla="val -50790"/>
            </a:avLst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0.50s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11" name="Callout: Line with Accent Bar 10">
            <a:extLst>
              <a:ext uri="{FF2B5EF4-FFF2-40B4-BE49-F238E27FC236}">
                <a16:creationId xmlns:a16="http://schemas.microsoft.com/office/drawing/2014/main" id="{44F5B127-5B70-55D2-959A-7BF94E3F7F14}"/>
              </a:ext>
            </a:extLst>
          </p:cNvPr>
          <p:cNvSpPr/>
          <p:nvPr/>
        </p:nvSpPr>
        <p:spPr>
          <a:xfrm>
            <a:off x="5318273" y="3429000"/>
            <a:ext cx="792088" cy="329792"/>
          </a:xfrm>
          <a:prstGeom prst="accentCallout1">
            <a:avLst>
              <a:gd name="adj1" fmla="val 52660"/>
              <a:gd name="adj2" fmla="val 3294"/>
              <a:gd name="adj3" fmla="val 29747"/>
              <a:gd name="adj4" fmla="val -63760"/>
            </a:avLst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0.40s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13" name="Callout: Line with Accent Bar 12">
            <a:extLst>
              <a:ext uri="{FF2B5EF4-FFF2-40B4-BE49-F238E27FC236}">
                <a16:creationId xmlns:a16="http://schemas.microsoft.com/office/drawing/2014/main" id="{4906E667-5D7E-4CC7-B9FF-7D087005F5F5}"/>
              </a:ext>
            </a:extLst>
          </p:cNvPr>
          <p:cNvSpPr/>
          <p:nvPr/>
        </p:nvSpPr>
        <p:spPr>
          <a:xfrm>
            <a:off x="731715" y="5480552"/>
            <a:ext cx="792088" cy="329792"/>
          </a:xfrm>
          <a:prstGeom prst="accentCallout1">
            <a:avLst>
              <a:gd name="adj1" fmla="val 39088"/>
              <a:gd name="adj2" fmla="val 92095"/>
              <a:gd name="adj3" fmla="val -73273"/>
              <a:gd name="adj4" fmla="val 110418"/>
            </a:avLst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0.26s</a:t>
            </a:r>
          </a:p>
          <a:p>
            <a:pPr algn="ctr"/>
            <a:r>
              <a:rPr lang="en-US" sz="1200" b="1" dirty="0">
                <a:solidFill>
                  <a:schemeClr val="accent3"/>
                </a:solidFill>
              </a:rPr>
              <a:t>(+0.25s)</a:t>
            </a:r>
            <a:endParaRPr lang="en-GB" sz="1200" b="1" dirty="0">
              <a:solidFill>
                <a:schemeClr val="accent3"/>
              </a:solidFill>
            </a:endParaRPr>
          </a:p>
        </p:txBody>
      </p:sp>
      <p:sp>
        <p:nvSpPr>
          <p:cNvPr id="14" name="Callout: Line with Accent Bar 13">
            <a:extLst>
              <a:ext uri="{FF2B5EF4-FFF2-40B4-BE49-F238E27FC236}">
                <a16:creationId xmlns:a16="http://schemas.microsoft.com/office/drawing/2014/main" id="{D9715673-6BBF-56D9-EC7D-7288F7903447}"/>
              </a:ext>
            </a:extLst>
          </p:cNvPr>
          <p:cNvSpPr/>
          <p:nvPr/>
        </p:nvSpPr>
        <p:spPr>
          <a:xfrm>
            <a:off x="2351585" y="5645448"/>
            <a:ext cx="792088" cy="329792"/>
          </a:xfrm>
          <a:prstGeom prst="accentCallout1">
            <a:avLst>
              <a:gd name="adj1" fmla="val 52660"/>
              <a:gd name="adj2" fmla="val 3294"/>
              <a:gd name="adj3" fmla="val -122612"/>
              <a:gd name="adj4" fmla="val -61209"/>
            </a:avLst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0.21s</a:t>
            </a:r>
          </a:p>
          <a:p>
            <a:pPr algn="ctr"/>
            <a:r>
              <a:rPr lang="en-US" sz="1100" b="1" dirty="0">
                <a:solidFill>
                  <a:schemeClr val="accent3"/>
                </a:solidFill>
              </a:rPr>
              <a:t>(+0.5s)</a:t>
            </a:r>
            <a:endParaRPr lang="en-GB" sz="1100" b="1" dirty="0">
              <a:solidFill>
                <a:schemeClr val="accent3"/>
              </a:solidFill>
            </a:endParaRPr>
          </a:p>
          <a:p>
            <a:pPr algn="ctr"/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15" name="Callout: Line with Accent Bar 14">
            <a:extLst>
              <a:ext uri="{FF2B5EF4-FFF2-40B4-BE49-F238E27FC236}">
                <a16:creationId xmlns:a16="http://schemas.microsoft.com/office/drawing/2014/main" id="{E31F95A3-D693-9CD4-7012-C51B89155C1C}"/>
              </a:ext>
            </a:extLst>
          </p:cNvPr>
          <p:cNvSpPr/>
          <p:nvPr/>
        </p:nvSpPr>
        <p:spPr>
          <a:xfrm>
            <a:off x="3215680" y="5301208"/>
            <a:ext cx="3168352" cy="329792"/>
          </a:xfrm>
          <a:prstGeom prst="accentCallout1">
            <a:avLst>
              <a:gd name="adj1" fmla="val 52660"/>
              <a:gd name="adj2" fmla="val 7281"/>
              <a:gd name="adj3" fmla="val -18635"/>
              <a:gd name="adj4" fmla="val -10083"/>
            </a:avLst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0.15s from beam freeze</a:t>
            </a:r>
          </a:p>
          <a:p>
            <a:pPr algn="ctr"/>
            <a:r>
              <a:rPr lang="en-US" sz="1050" b="1" dirty="0">
                <a:solidFill>
                  <a:schemeClr val="accent3"/>
                </a:solidFill>
              </a:rPr>
              <a:t>(+0.75s beam already swept for)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B04563-D528-F9CA-2993-93171737A974}"/>
              </a:ext>
            </a:extLst>
          </p:cNvPr>
          <p:cNvSpPr txBox="1"/>
          <p:nvPr/>
        </p:nvSpPr>
        <p:spPr bwMode="auto">
          <a:xfrm>
            <a:off x="7679866" y="1709631"/>
            <a:ext cx="3312369" cy="1384995"/>
          </a:xfrm>
          <a:prstGeom prst="rect">
            <a:avLst/>
          </a:prstGeom>
          <a:noFill/>
          <a:ln w="22225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parameters:</a:t>
            </a:r>
          </a:p>
          <a:p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Intensity 		4e13ppp</a:t>
            </a:r>
          </a:p>
          <a:p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		400GeV</a:t>
            </a:r>
          </a:p>
          <a:p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Dilution pattern	4 turns per pulse</a:t>
            </a:r>
          </a:p>
          <a:p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pulse time		1s</a:t>
            </a:r>
          </a:p>
          <a:p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cycle time		7.2s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B6E1AB-0BD6-BD4C-3E87-40ADF0434055}"/>
              </a:ext>
            </a:extLst>
          </p:cNvPr>
          <p:cNvSpPr txBox="1"/>
          <p:nvPr/>
        </p:nvSpPr>
        <p:spPr bwMode="auto">
          <a:xfrm>
            <a:off x="7679866" y="3574467"/>
            <a:ext cx="3945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Model uses: (except when from cold)</a:t>
            </a:r>
          </a:p>
          <a:p>
            <a:r>
              <a:rPr lang="en-US" sz="1600" dirty="0"/>
              <a:t>Steady state + 1s beam pulse</a:t>
            </a:r>
          </a:p>
          <a:p>
            <a:r>
              <a:rPr lang="en-US" sz="1600" dirty="0"/>
              <a:t> with 6.2s cooldown</a:t>
            </a:r>
          </a:p>
          <a:p>
            <a:r>
              <a:rPr lang="en-US" sz="1600" dirty="0"/>
              <a:t>+ beam pulse stationary in </a:t>
            </a:r>
            <a:r>
              <a:rPr lang="en-US" sz="1600" dirty="0" err="1"/>
              <a:t>centre</a:t>
            </a:r>
            <a:endParaRPr lang="en-GB" sz="1600" dirty="0"/>
          </a:p>
        </p:txBody>
      </p:sp>
      <p:sp>
        <p:nvSpPr>
          <p:cNvPr id="9" name="Callout: Line with Accent Bar 8">
            <a:extLst>
              <a:ext uri="{FF2B5EF4-FFF2-40B4-BE49-F238E27FC236}">
                <a16:creationId xmlns:a16="http://schemas.microsoft.com/office/drawing/2014/main" id="{01519FD5-341E-40B8-C460-3FEA1E3BCBDA}"/>
              </a:ext>
            </a:extLst>
          </p:cNvPr>
          <p:cNvSpPr/>
          <p:nvPr/>
        </p:nvSpPr>
        <p:spPr>
          <a:xfrm>
            <a:off x="6312023" y="3948180"/>
            <a:ext cx="792088" cy="329792"/>
          </a:xfrm>
          <a:prstGeom prst="accentCallout1">
            <a:avLst>
              <a:gd name="adj1" fmla="val 52660"/>
              <a:gd name="adj2" fmla="val 3294"/>
              <a:gd name="adj3" fmla="val 29747"/>
              <a:gd name="adj4" fmla="val -63760"/>
            </a:avLst>
          </a:prstGeom>
          <a:noFill/>
          <a:ln w="22225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0.65s</a:t>
            </a:r>
            <a:endParaRPr lang="en-GB" b="1" dirty="0">
              <a:solidFill>
                <a:schemeClr val="accent3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271D0AC-CDA0-E646-015D-9136BE85B1B7}"/>
              </a:ext>
            </a:extLst>
          </p:cNvPr>
          <p:cNvSpPr/>
          <p:nvPr/>
        </p:nvSpPr>
        <p:spPr>
          <a:xfrm>
            <a:off x="7040934" y="4680500"/>
            <a:ext cx="4536504" cy="154166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Block 16 will be optimized somewhat, 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With this in mind, a reaction on the order of 0.1s allows all blocks to remain within stress &amp; temperature limits (which themselves have margins)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36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2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FFC8CE-B2B7-ED76-5957-365E54A8D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from TSAC #1</a:t>
            </a:r>
            <a:br>
              <a:rPr lang="en-US" dirty="0"/>
            </a:br>
            <a:r>
              <a:rPr lang="en-US" sz="2400" dirty="0"/>
              <a:t>Generic heat load after full pulse 8mm</a:t>
            </a:r>
            <a:r>
              <a:rPr lang="el-GR" sz="2400" dirty="0"/>
              <a:t>σ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4F153-E81B-18AB-5764-A50E7754C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8F1304-A2F4-A013-8DAF-013CB113283D}"/>
              </a:ext>
            </a:extLst>
          </p:cNvPr>
          <p:cNvGrpSpPr/>
          <p:nvPr/>
        </p:nvGrpSpPr>
        <p:grpSpPr>
          <a:xfrm>
            <a:off x="452110" y="2693638"/>
            <a:ext cx="1640923" cy="1588335"/>
            <a:chOff x="5811165" y="1110805"/>
            <a:chExt cx="1640923" cy="158833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DF7B4CE-0A0C-7FB2-505F-0C8D6FE98C1D}"/>
                </a:ext>
              </a:extLst>
            </p:cNvPr>
            <p:cNvGrpSpPr/>
            <p:nvPr/>
          </p:nvGrpSpPr>
          <p:grpSpPr>
            <a:xfrm>
              <a:off x="5811165" y="1110805"/>
              <a:ext cx="1488143" cy="1521582"/>
              <a:chOff x="3659991" y="1040269"/>
              <a:chExt cx="1488143" cy="1521582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0D0C146-1CB6-D247-8B25-B3A0BCF7F42E}"/>
                  </a:ext>
                </a:extLst>
              </p:cNvPr>
              <p:cNvSpPr txBox="1"/>
              <p:nvPr/>
            </p:nvSpPr>
            <p:spPr>
              <a:xfrm>
                <a:off x="3975374" y="1238642"/>
                <a:ext cx="717805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tx2"/>
                    </a:solidFill>
                  </a:rPr>
                  <a:t>415°C-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4275B22-6763-C82B-58AA-469E02CF9D3F}"/>
                  </a:ext>
                </a:extLst>
              </p:cNvPr>
              <p:cNvSpPr txBox="1"/>
              <p:nvPr/>
            </p:nvSpPr>
            <p:spPr>
              <a:xfrm>
                <a:off x="4086386" y="2346407"/>
                <a:ext cx="817496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tx2"/>
                    </a:solidFill>
                  </a:rPr>
                  <a:t>52°C-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03A5D97-14F9-E9C4-180E-7BD3C5A6A8EB}"/>
                  </a:ext>
                </a:extLst>
              </p:cNvPr>
              <p:cNvSpPr txBox="1"/>
              <p:nvPr/>
            </p:nvSpPr>
            <p:spPr>
              <a:xfrm>
                <a:off x="3659991" y="1040269"/>
                <a:ext cx="1488143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sz="1400" dirty="0">
                    <a:solidFill>
                      <a:schemeClr val="tx2"/>
                    </a:solidFill>
                  </a:rPr>
                  <a:t>Max temperature</a:t>
                </a: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B1EE0CB-5C60-89BF-4379-01A3ECA1E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08082" y="1315658"/>
              <a:ext cx="744006" cy="1383482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C309C8B-CB78-03EB-CDB9-B8E73B81F1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21030" y="1916832"/>
            <a:ext cx="4334611" cy="27650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B608BE-4327-7CD9-A81B-F9523A9649B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686"/>
          <a:stretch/>
        </p:blipFill>
        <p:spPr>
          <a:xfrm>
            <a:off x="7711847" y="1757126"/>
            <a:ext cx="4461330" cy="278726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5262A51-29D8-725C-0FA3-EF7056370AE8}"/>
              </a:ext>
            </a:extLst>
          </p:cNvPr>
          <p:cNvGrpSpPr/>
          <p:nvPr/>
        </p:nvGrpSpPr>
        <p:grpSpPr>
          <a:xfrm>
            <a:off x="6282276" y="2713452"/>
            <a:ext cx="1655789" cy="1542825"/>
            <a:chOff x="5731608" y="4505411"/>
            <a:chExt cx="1655789" cy="154282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C59E5CE-28BA-B5C9-3BDF-35232C2E938A}"/>
                </a:ext>
              </a:extLst>
            </p:cNvPr>
            <p:cNvGrpSpPr/>
            <p:nvPr/>
          </p:nvGrpSpPr>
          <p:grpSpPr>
            <a:xfrm>
              <a:off x="5731608" y="4505411"/>
              <a:ext cx="1655789" cy="1542825"/>
              <a:chOff x="10440587" y="3208546"/>
              <a:chExt cx="1655789" cy="154282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7A70B15-37ED-8EFB-3EAC-B9BD6D782C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23642" b="12553"/>
              <a:stretch/>
            </p:blipFill>
            <p:spPr>
              <a:xfrm>
                <a:off x="11188069" y="3424489"/>
                <a:ext cx="592354" cy="1325205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7265078-BAD2-686D-CD54-AC1BD9A05917}"/>
                  </a:ext>
                </a:extLst>
              </p:cNvPr>
              <p:cNvGrpSpPr/>
              <p:nvPr/>
            </p:nvGrpSpPr>
            <p:grpSpPr>
              <a:xfrm>
                <a:off x="10440587" y="3208546"/>
                <a:ext cx="1655789" cy="1542825"/>
                <a:chOff x="2948108" y="4012720"/>
                <a:chExt cx="1655789" cy="1542825"/>
              </a:xfrm>
            </p:grpSpPr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765449E7-FD15-5DD4-D951-6B30D47C5F54}"/>
                    </a:ext>
                  </a:extLst>
                </p:cNvPr>
                <p:cNvSpPr txBox="1"/>
                <p:nvPr/>
              </p:nvSpPr>
              <p:spPr>
                <a:xfrm>
                  <a:off x="3036522" y="4226832"/>
                  <a:ext cx="1037518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chemeClr val="tx2"/>
                      </a:solidFill>
                    </a:rPr>
                    <a:t>160MPa-</a:t>
                  </a:r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AC58E5C-D8E3-A5AC-2ECD-1DE6B4924B2A}"/>
                    </a:ext>
                  </a:extLst>
                </p:cNvPr>
                <p:cNvSpPr txBox="1"/>
                <p:nvPr/>
              </p:nvSpPr>
              <p:spPr>
                <a:xfrm>
                  <a:off x="3027665" y="5340101"/>
                  <a:ext cx="923321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chemeClr val="tx2"/>
                      </a:solidFill>
                    </a:rPr>
                    <a:t>-97MPa-</a:t>
                  </a:r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B5D8F7C-DD31-7A04-8CD9-855D922C2120}"/>
                    </a:ext>
                  </a:extLst>
                </p:cNvPr>
                <p:cNvSpPr txBox="1"/>
                <p:nvPr/>
              </p:nvSpPr>
              <p:spPr>
                <a:xfrm>
                  <a:off x="2948108" y="4012720"/>
                  <a:ext cx="1655789" cy="215444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400" dirty="0">
                      <a:solidFill>
                        <a:schemeClr val="tx2"/>
                      </a:solidFill>
                    </a:rPr>
                    <a:t>Max principal stress</a:t>
                  </a:r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4B02B28-E2F9-AA50-4A9C-006B3372464E}"/>
                </a:ext>
              </a:extLst>
            </p:cNvPr>
            <p:cNvSpPr txBox="1"/>
            <p:nvPr/>
          </p:nvSpPr>
          <p:spPr>
            <a:xfrm>
              <a:off x="6063533" y="5421707"/>
              <a:ext cx="56465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chemeClr val="tx2"/>
                  </a:solidFill>
                </a:rPr>
                <a:t>0MPa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21" name="Left Brace 20">
            <a:extLst>
              <a:ext uri="{FF2B5EF4-FFF2-40B4-BE49-F238E27FC236}">
                <a16:creationId xmlns:a16="http://schemas.microsoft.com/office/drawing/2014/main" id="{811D3DE0-6DD4-5BBB-4731-593EE6545774}"/>
              </a:ext>
            </a:extLst>
          </p:cNvPr>
          <p:cNvSpPr/>
          <p:nvPr/>
        </p:nvSpPr>
        <p:spPr>
          <a:xfrm rot="4309837">
            <a:off x="2799796" y="1554301"/>
            <a:ext cx="576064" cy="1950692"/>
          </a:xfrm>
          <a:prstGeom prst="leftBrace">
            <a:avLst>
              <a:gd name="adj1" fmla="val 38617"/>
              <a:gd name="adj2" fmla="val 5000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615938-010C-6343-AFC1-F0A337515340}"/>
              </a:ext>
            </a:extLst>
          </p:cNvPr>
          <p:cNvSpPr txBox="1"/>
          <p:nvPr/>
        </p:nvSpPr>
        <p:spPr bwMode="auto">
          <a:xfrm>
            <a:off x="2655780" y="1628671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blocks 1-14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3" name="Left Brace 22">
            <a:extLst>
              <a:ext uri="{FF2B5EF4-FFF2-40B4-BE49-F238E27FC236}">
                <a16:creationId xmlns:a16="http://schemas.microsoft.com/office/drawing/2014/main" id="{84E4B94F-28B8-A026-BEE9-5E21D1D50D29}"/>
              </a:ext>
            </a:extLst>
          </p:cNvPr>
          <p:cNvSpPr/>
          <p:nvPr/>
        </p:nvSpPr>
        <p:spPr>
          <a:xfrm rot="4309837">
            <a:off x="8924371" y="1325701"/>
            <a:ext cx="576064" cy="1950692"/>
          </a:xfrm>
          <a:prstGeom prst="leftBrace">
            <a:avLst>
              <a:gd name="adj1" fmla="val 38617"/>
              <a:gd name="adj2" fmla="val 5000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2F43EB6-8D90-C0DF-22F1-0079C08396D6}"/>
              </a:ext>
            </a:extLst>
          </p:cNvPr>
          <p:cNvSpPr txBox="1"/>
          <p:nvPr/>
        </p:nvSpPr>
        <p:spPr bwMode="auto">
          <a:xfrm>
            <a:off x="8780355" y="1400071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blocks 1-14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D436318-EC34-E9E0-5043-BB74667A76E8}"/>
              </a:ext>
            </a:extLst>
          </p:cNvPr>
          <p:cNvSpPr txBox="1"/>
          <p:nvPr/>
        </p:nvSpPr>
        <p:spPr bwMode="auto">
          <a:xfrm>
            <a:off x="3946569" y="137602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block 15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5DFA45F-779E-A854-6330-F93068A11568}"/>
              </a:ext>
            </a:extLst>
          </p:cNvPr>
          <p:cNvSpPr txBox="1"/>
          <p:nvPr/>
        </p:nvSpPr>
        <p:spPr bwMode="auto">
          <a:xfrm>
            <a:off x="4644432" y="1376022"/>
            <a:ext cx="1895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block 16 will be </a:t>
            </a:r>
            <a:r>
              <a:rPr lang="en-US" dirty="0" err="1">
                <a:solidFill>
                  <a:schemeClr val="tx2"/>
                </a:solidFill>
              </a:rPr>
              <a:t>optimised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A33393E-CC75-4132-F477-9D9A96824314}"/>
              </a:ext>
            </a:extLst>
          </p:cNvPr>
          <p:cNvCxnSpPr>
            <a:stCxn id="25" idx="2"/>
          </p:cNvCxnSpPr>
          <p:nvPr/>
        </p:nvCxnSpPr>
        <p:spPr>
          <a:xfrm flipH="1">
            <a:off x="4362166" y="2022353"/>
            <a:ext cx="16451" cy="542551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407C39-A575-93AB-96AD-C0AC510CC290}"/>
              </a:ext>
            </a:extLst>
          </p:cNvPr>
          <p:cNvCxnSpPr>
            <a:cxnSpLocks/>
            <a:stCxn id="26" idx="2"/>
          </p:cNvCxnSpPr>
          <p:nvPr/>
        </p:nvCxnSpPr>
        <p:spPr>
          <a:xfrm flipH="1">
            <a:off x="4963100" y="2022353"/>
            <a:ext cx="628949" cy="691099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42BA798-4495-9661-755E-4EDC800D6A66}"/>
              </a:ext>
            </a:extLst>
          </p:cNvPr>
          <p:cNvCxnSpPr>
            <a:cxnSpLocks/>
          </p:cNvCxnSpPr>
          <p:nvPr/>
        </p:nvCxnSpPr>
        <p:spPr>
          <a:xfrm>
            <a:off x="2350840" y="4704094"/>
            <a:ext cx="304940" cy="81313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3DCA256-470D-E848-11DB-7AA00A7430E6}"/>
              </a:ext>
            </a:extLst>
          </p:cNvPr>
          <p:cNvCxnSpPr>
            <a:cxnSpLocks/>
          </p:cNvCxnSpPr>
          <p:nvPr/>
        </p:nvCxnSpPr>
        <p:spPr>
          <a:xfrm>
            <a:off x="5659014" y="3607388"/>
            <a:ext cx="311919" cy="78477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D224851-2CE3-DAF2-1EE0-E17D11924D34}"/>
              </a:ext>
            </a:extLst>
          </p:cNvPr>
          <p:cNvCxnSpPr>
            <a:cxnSpLocks/>
          </p:cNvCxnSpPr>
          <p:nvPr/>
        </p:nvCxnSpPr>
        <p:spPr>
          <a:xfrm flipV="1">
            <a:off x="2567608" y="4095750"/>
            <a:ext cx="3252167" cy="1133579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8287F4A-B894-1FC5-0BA4-32E91AE42FB4}"/>
              </a:ext>
            </a:extLst>
          </p:cNvPr>
          <p:cNvSpPr txBox="1"/>
          <p:nvPr/>
        </p:nvSpPr>
        <p:spPr bwMode="auto">
          <a:xfrm rot="20470251">
            <a:off x="2675059" y="4262023"/>
            <a:ext cx="317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US 600mm of target</a:t>
            </a:r>
            <a:endParaRPr lang="en-GB" dirty="0">
              <a:solidFill>
                <a:schemeClr val="tx2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26A7249-265D-3AAB-812B-038FE7AFC34D}"/>
              </a:ext>
            </a:extLst>
          </p:cNvPr>
          <p:cNvCxnSpPr>
            <a:cxnSpLocks/>
          </p:cNvCxnSpPr>
          <p:nvPr/>
        </p:nvCxnSpPr>
        <p:spPr>
          <a:xfrm rot="20301969">
            <a:off x="1663985" y="4454162"/>
            <a:ext cx="271950" cy="0"/>
          </a:xfrm>
          <a:prstGeom prst="straightConnector1">
            <a:avLst/>
          </a:prstGeom>
          <a:ln w="2222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884CD35-1952-C190-BA86-6C0D2AE078ED}"/>
              </a:ext>
            </a:extLst>
          </p:cNvPr>
          <p:cNvSpPr txBox="1"/>
          <p:nvPr/>
        </p:nvSpPr>
        <p:spPr bwMode="auto">
          <a:xfrm rot="20301969">
            <a:off x="1181696" y="4250142"/>
            <a:ext cx="7200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Beam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836F626-6383-B65E-8F05-B380C1C2218D}"/>
              </a:ext>
            </a:extLst>
          </p:cNvPr>
          <p:cNvCxnSpPr>
            <a:cxnSpLocks/>
          </p:cNvCxnSpPr>
          <p:nvPr/>
        </p:nvCxnSpPr>
        <p:spPr>
          <a:xfrm rot="20301969">
            <a:off x="7741485" y="4366750"/>
            <a:ext cx="271950" cy="0"/>
          </a:xfrm>
          <a:prstGeom prst="straightConnector1">
            <a:avLst/>
          </a:prstGeom>
          <a:ln w="22225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D108FB9-B865-105C-DAA8-3F12F5999889}"/>
              </a:ext>
            </a:extLst>
          </p:cNvPr>
          <p:cNvSpPr txBox="1"/>
          <p:nvPr/>
        </p:nvSpPr>
        <p:spPr bwMode="auto">
          <a:xfrm rot="20301969">
            <a:off x="7259196" y="4162730"/>
            <a:ext cx="7200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</a:rPr>
              <a:t>Beam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5442A23-0F0B-C678-9652-A35AA910C81F}"/>
              </a:ext>
            </a:extLst>
          </p:cNvPr>
          <p:cNvSpPr txBox="1"/>
          <p:nvPr/>
        </p:nvSpPr>
        <p:spPr bwMode="auto">
          <a:xfrm>
            <a:off x="3358108" y="5690973"/>
            <a:ext cx="46073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accent3"/>
                </a:solidFill>
              </a:rPr>
              <a:t>Block 16 will be optimized</a:t>
            </a:r>
          </a:p>
          <a:p>
            <a:endParaRPr lang="en-US" sz="2000" dirty="0">
              <a:solidFill>
                <a:schemeClr val="accent3"/>
              </a:solidFill>
            </a:endParaRPr>
          </a:p>
          <a:p>
            <a:endParaRPr lang="en-US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420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A1A79E2-58FE-266B-9A85-ABCC361D5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086" y="1135707"/>
            <a:ext cx="4909463" cy="40208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7888823-ECFF-8ABF-8AF0-E7FB7258DD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882"/>
          <a:stretch/>
        </p:blipFill>
        <p:spPr>
          <a:xfrm>
            <a:off x="13379287" y="240255"/>
            <a:ext cx="5050050" cy="39089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0DA47C3-6F80-7E6B-6C48-A13826E9B7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984" y="1167457"/>
            <a:ext cx="5273543" cy="398973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654" y="213350"/>
            <a:ext cx="11232628" cy="535127"/>
          </a:xfrm>
        </p:spPr>
        <p:txBody>
          <a:bodyPr/>
          <a:lstStyle/>
          <a:p>
            <a:r>
              <a:rPr lang="en-US" dirty="0"/>
              <a:t>Beam at </a:t>
            </a:r>
            <a:r>
              <a:rPr lang="en-US" dirty="0" err="1"/>
              <a:t>centre</a:t>
            </a:r>
            <a:r>
              <a:rPr lang="en-US" dirty="0"/>
              <a:t> </a:t>
            </a:r>
            <a:r>
              <a:rPr lang="en-US" dirty="0">
                <a:solidFill>
                  <a:schemeClr val="accent3"/>
                </a:solidFill>
              </a:rPr>
              <a:t>16mm </a:t>
            </a:r>
            <a:r>
              <a:rPr lang="el-GR" dirty="0">
                <a:solidFill>
                  <a:schemeClr val="accent3"/>
                </a:solidFill>
              </a:rPr>
              <a:t>σ</a:t>
            </a:r>
            <a:br>
              <a:rPr lang="en-US" dirty="0"/>
            </a:br>
            <a:r>
              <a:rPr lang="en-US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at start of pulse</a:t>
            </a:r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bg2">
                    <a:lumMod val="10000"/>
                  </a:schemeClr>
                </a:solidFill>
              </a:rPr>
              <a:t>4e13ppp</a:t>
            </a:r>
            <a:b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7182343-3DAC-CC01-DB92-3B683E1EE6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899480"/>
              </p:ext>
            </p:extLst>
          </p:nvPr>
        </p:nvGraphicFramePr>
        <p:xfrm>
          <a:off x="8153246" y="211675"/>
          <a:ext cx="1346615" cy="708660"/>
        </p:xfrm>
        <a:graphic>
          <a:graphicData uri="http://schemas.openxmlformats.org/drawingml/2006/table">
            <a:tbl>
              <a:tblPr>
                <a:tableStyleId>{88D326A9-A81B-9881-C969-13F38E75D658}</a:tableStyleId>
              </a:tblPr>
              <a:tblGrid>
                <a:gridCol w="1346615">
                  <a:extLst>
                    <a:ext uri="{9D8B030D-6E8A-4147-A177-3AD203B41FA5}">
                      <a16:colId xmlns:a16="http://schemas.microsoft.com/office/drawing/2014/main" val="1727948226"/>
                    </a:ext>
                  </a:extLst>
                </a:gridCol>
              </a:tblGrid>
              <a:tr h="11010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16mm beam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9546118"/>
                  </a:ext>
                </a:extLst>
              </a:tr>
              <a:tr h="11010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Ø250mm core</a:t>
                      </a:r>
                      <a:endParaRPr lang="en-GB" sz="1100" u="none" strike="noStrik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19964051"/>
                  </a:ext>
                </a:extLst>
              </a:tr>
              <a:tr h="11010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4e13ppp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92757296"/>
                  </a:ext>
                </a:extLst>
              </a:tr>
              <a:tr h="10240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</a:rPr>
                        <a:t>50mm sweep radius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30831590"/>
                  </a:ext>
                </a:extLst>
              </a:tr>
            </a:tbl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A929D78-4CBD-8CEF-AB8A-30CD2EFE3A32}"/>
              </a:ext>
            </a:extLst>
          </p:cNvPr>
          <p:cNvCxnSpPr>
            <a:cxnSpLocks/>
          </p:cNvCxnSpPr>
          <p:nvPr/>
        </p:nvCxnSpPr>
        <p:spPr>
          <a:xfrm>
            <a:off x="1407495" y="3325610"/>
            <a:ext cx="3600400" cy="0"/>
          </a:xfrm>
          <a:prstGeom prst="line">
            <a:avLst/>
          </a:prstGeom>
          <a:ln w="57150" cap="rnd">
            <a:solidFill>
              <a:schemeClr val="accent3">
                <a:lumMod val="60000"/>
                <a:lumOff val="40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251C5D3-C4B0-D62F-99D9-2228E644C5D5}"/>
              </a:ext>
            </a:extLst>
          </p:cNvPr>
          <p:cNvCxnSpPr>
            <a:cxnSpLocks/>
          </p:cNvCxnSpPr>
          <p:nvPr/>
        </p:nvCxnSpPr>
        <p:spPr>
          <a:xfrm>
            <a:off x="7362274" y="2006751"/>
            <a:ext cx="3270230" cy="0"/>
          </a:xfrm>
          <a:prstGeom prst="line">
            <a:avLst/>
          </a:prstGeom>
          <a:ln w="57150" cap="rnd">
            <a:solidFill>
              <a:schemeClr val="accent5">
                <a:lumMod val="60000"/>
                <a:lumOff val="40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4466DA3-8835-2AB0-A210-DEB5733E0F25}"/>
              </a:ext>
            </a:extLst>
          </p:cNvPr>
          <p:cNvSpPr txBox="1"/>
          <p:nvPr/>
        </p:nvSpPr>
        <p:spPr bwMode="auto">
          <a:xfrm>
            <a:off x="70716" y="2773506"/>
            <a:ext cx="864096" cy="1390568"/>
          </a:xfrm>
          <a:prstGeom prst="rect">
            <a:avLst/>
          </a:prstGeom>
          <a:noFill/>
          <a:ln w="38100" cap="rnd">
            <a:solidFill>
              <a:schemeClr val="accent3">
                <a:lumMod val="60000"/>
                <a:lumOff val="40000"/>
              </a:schemeClr>
            </a:solidFill>
            <a:prstDash val="dash"/>
          </a:ln>
        </p:spPr>
        <p:txBody>
          <a:bodyPr wrap="square" lIns="18000" tIns="18000" rIns="18000" bIns="18000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Temperature limit for time based formation of WO</a:t>
            </a:r>
            <a:r>
              <a:rPr lang="en-US" sz="1100" baseline="-25000" dirty="0">
                <a:solidFill>
                  <a:schemeClr val="tx2"/>
                </a:solidFill>
              </a:rPr>
              <a:t>2</a:t>
            </a:r>
          </a:p>
          <a:p>
            <a:r>
              <a:rPr lang="en-US" sz="1100" dirty="0">
                <a:solidFill>
                  <a:schemeClr val="tx2"/>
                </a:solidFill>
              </a:rPr>
              <a:t> 400°C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Normal running limit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7F14632-1EEF-4689-8D01-D84A366D3429}"/>
              </a:ext>
            </a:extLst>
          </p:cNvPr>
          <p:cNvSpPr txBox="1"/>
          <p:nvPr/>
        </p:nvSpPr>
        <p:spPr bwMode="auto">
          <a:xfrm>
            <a:off x="6143730" y="1544825"/>
            <a:ext cx="798980" cy="1052014"/>
          </a:xfrm>
          <a:prstGeom prst="rect">
            <a:avLst/>
          </a:prstGeom>
          <a:noFill/>
          <a:ln w="38100" cap="rnd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Stress limit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150MPa</a:t>
            </a:r>
          </a:p>
          <a:p>
            <a:pPr algn="ctr"/>
            <a:endParaRPr lang="en-US" sz="1100" dirty="0">
              <a:solidFill>
                <a:schemeClr val="tx2"/>
              </a:solidFill>
            </a:endParaRP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 HAS MARGIN OF ×2!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2E97979-F9CA-34F1-AF48-CF44CD2F887F}"/>
              </a:ext>
            </a:extLst>
          </p:cNvPr>
          <p:cNvSpPr txBox="1"/>
          <p:nvPr/>
        </p:nvSpPr>
        <p:spPr bwMode="auto">
          <a:xfrm>
            <a:off x="623392" y="4940539"/>
            <a:ext cx="56166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Surface temperature soft limit 400°C reached at 0.18s (block 15)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b="1" dirty="0"/>
              <a:t>Temperature limit 700°C reached at 0.50s (block 5)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09A17AD-79BE-1FB4-A42A-D57E7341C612}"/>
              </a:ext>
            </a:extLst>
          </p:cNvPr>
          <p:cNvSpPr txBox="1"/>
          <p:nvPr/>
        </p:nvSpPr>
        <p:spPr bwMode="auto">
          <a:xfrm>
            <a:off x="6497745" y="4936462"/>
            <a:ext cx="57216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dirty="0"/>
              <a:t>Stress limit reached at 0.66s (block 15)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b="1" dirty="0"/>
              <a:t>Stress limit reached at 0.705s (block 2)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D2B5AD-E6C2-629F-40EE-9232D69C2659}"/>
              </a:ext>
            </a:extLst>
          </p:cNvPr>
          <p:cNvSpPr txBox="1"/>
          <p:nvPr/>
        </p:nvSpPr>
        <p:spPr bwMode="auto">
          <a:xfrm>
            <a:off x="407368" y="5657870"/>
            <a:ext cx="120177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chemeClr val="accent3"/>
                </a:solidFill>
              </a:rPr>
              <a:t>Conclusion: Beam should be prevented from reaching target after 0.5s at </a:t>
            </a:r>
            <a:r>
              <a:rPr lang="en-US" sz="2000" dirty="0" err="1">
                <a:solidFill>
                  <a:schemeClr val="accent3"/>
                </a:solidFill>
              </a:rPr>
              <a:t>centre</a:t>
            </a:r>
            <a:r>
              <a:rPr lang="en-US" sz="2000" dirty="0">
                <a:solidFill>
                  <a:schemeClr val="accent3"/>
                </a:solidFill>
              </a:rPr>
              <a:t> (temperature)</a:t>
            </a:r>
          </a:p>
          <a:p>
            <a:endParaRPr lang="en-US" sz="2000" dirty="0">
              <a:solidFill>
                <a:schemeClr val="accent3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086FCA-1DAB-2CBA-0F44-BD6E3CFCAF96}"/>
              </a:ext>
            </a:extLst>
          </p:cNvPr>
          <p:cNvSpPr txBox="1"/>
          <p:nvPr/>
        </p:nvSpPr>
        <p:spPr bwMode="auto">
          <a:xfrm>
            <a:off x="5640404" y="2974206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A6BDF2-5498-93B7-B952-869DA2A34365}"/>
              </a:ext>
            </a:extLst>
          </p:cNvPr>
          <p:cNvSpPr txBox="1"/>
          <p:nvPr/>
        </p:nvSpPr>
        <p:spPr bwMode="auto">
          <a:xfrm>
            <a:off x="5526850" y="138670"/>
            <a:ext cx="2561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Model uses: </a:t>
            </a:r>
          </a:p>
          <a:p>
            <a:r>
              <a:rPr lang="en-US" sz="1200" dirty="0"/>
              <a:t>Steady state + 1s beam pulses with 6.2s cooldown</a:t>
            </a:r>
          </a:p>
          <a:p>
            <a:r>
              <a:rPr lang="en-US" sz="1200" dirty="0"/>
              <a:t>+ beam pulse stationary in </a:t>
            </a:r>
            <a:r>
              <a:rPr lang="en-US" sz="1200" dirty="0" err="1"/>
              <a:t>centre</a:t>
            </a:r>
            <a:endParaRPr lang="en-GB" sz="12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9C1A74-FD05-6C53-0C05-8B1C904A13C0}"/>
              </a:ext>
            </a:extLst>
          </p:cNvPr>
          <p:cNvCxnSpPr>
            <a:cxnSpLocks/>
          </p:cNvCxnSpPr>
          <p:nvPr/>
        </p:nvCxnSpPr>
        <p:spPr>
          <a:xfrm>
            <a:off x="1407495" y="1556792"/>
            <a:ext cx="3600400" cy="0"/>
          </a:xfrm>
          <a:prstGeom prst="line">
            <a:avLst/>
          </a:prstGeom>
          <a:ln w="57150" cap="rnd">
            <a:solidFill>
              <a:schemeClr val="accent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2AC90DB-7691-25C8-EE76-8A97506088A3}"/>
              </a:ext>
            </a:extLst>
          </p:cNvPr>
          <p:cNvSpPr txBox="1"/>
          <p:nvPr/>
        </p:nvSpPr>
        <p:spPr bwMode="auto">
          <a:xfrm>
            <a:off x="95035" y="1456068"/>
            <a:ext cx="864096" cy="1052014"/>
          </a:xfrm>
          <a:prstGeom prst="rect">
            <a:avLst/>
          </a:prstGeom>
          <a:noFill/>
          <a:ln w="38100" cap="rnd">
            <a:solidFill>
              <a:schemeClr val="accent1"/>
            </a:solidFill>
            <a:prstDash val="dash"/>
          </a:ln>
        </p:spPr>
        <p:txBody>
          <a:bodyPr wrap="square" lIns="18000" tIns="18000" rIns="18000" bIns="18000" rtlCol="0">
            <a:spAutoFit/>
          </a:bodyPr>
          <a:lstStyle/>
          <a:p>
            <a:r>
              <a:rPr lang="en-US" sz="1100" dirty="0">
                <a:solidFill>
                  <a:schemeClr val="tx2"/>
                </a:solidFill>
              </a:rPr>
              <a:t>Formation of WO</a:t>
            </a:r>
            <a:r>
              <a:rPr lang="en-US" sz="1100" baseline="-25000" dirty="0">
                <a:solidFill>
                  <a:schemeClr val="tx2"/>
                </a:solidFill>
              </a:rPr>
              <a:t>3</a:t>
            </a:r>
          </a:p>
          <a:p>
            <a:r>
              <a:rPr lang="en-US" sz="1100" dirty="0">
                <a:solidFill>
                  <a:schemeClr val="tx2"/>
                </a:solidFill>
              </a:rPr>
              <a:t>700°C</a:t>
            </a:r>
          </a:p>
          <a:p>
            <a:pPr algn="ctr"/>
            <a:r>
              <a:rPr lang="en-GB" sz="1100" dirty="0">
                <a:solidFill>
                  <a:schemeClr val="tx2"/>
                </a:solidFill>
              </a:rPr>
              <a:t>TIME BASED LIMIT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356C33-EE58-CF48-63AE-52FDB04F67C6}"/>
              </a:ext>
            </a:extLst>
          </p:cNvPr>
          <p:cNvSpPr txBox="1"/>
          <p:nvPr/>
        </p:nvSpPr>
        <p:spPr bwMode="auto">
          <a:xfrm>
            <a:off x="9818707" y="121215"/>
            <a:ext cx="237672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 limit references: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EDMS 2648378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Kubaschewski</a:t>
            </a:r>
            <a:r>
              <a:rPr lang="en-US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Hopkins, 1960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Gulbransen</a:t>
            </a:r>
            <a:r>
              <a:rPr lang="en-US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Andrew &amp; </a:t>
            </a:r>
            <a:r>
              <a:rPr lang="en-US" sz="1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BVassart</a:t>
            </a:r>
            <a:r>
              <a:rPr lang="en-US" sz="1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1963</a:t>
            </a:r>
            <a:endParaRPr lang="en-GB" sz="1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A4831F9-9F35-B1D7-277B-4302251DE61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1694" b="41094"/>
          <a:stretch/>
        </p:blipFill>
        <p:spPr>
          <a:xfrm>
            <a:off x="7953302" y="1185039"/>
            <a:ext cx="2679202" cy="18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/>
      <p:bldP spid="30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E997F-EF5A-20BB-8EA2-BF2E9A333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D43C21-A64F-A31D-59B1-4299833B6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376025" cy="1065742"/>
          </a:xfrm>
        </p:spPr>
        <p:txBody>
          <a:bodyPr/>
          <a:lstStyle/>
          <a:p>
            <a:r>
              <a:rPr lang="en-US" dirty="0"/>
              <a:t>Beam at </a:t>
            </a:r>
            <a:r>
              <a:rPr lang="en-US" dirty="0" err="1"/>
              <a:t>centre</a:t>
            </a:r>
            <a:r>
              <a:rPr lang="en-US" dirty="0"/>
              <a:t>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at start of pulse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F9F598-FB44-5136-45C7-C801F46B4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7A576FAE-0BAC-2C4A-63BC-FAC9127710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21185376"/>
              </p:ext>
            </p:extLst>
          </p:nvPr>
        </p:nvGraphicFramePr>
        <p:xfrm>
          <a:off x="767408" y="972057"/>
          <a:ext cx="5065996" cy="3913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E503FC59-CFB4-660B-D26A-6C4905449AF2}"/>
              </a:ext>
            </a:extLst>
          </p:cNvPr>
          <p:cNvGrpSpPr/>
          <p:nvPr/>
        </p:nvGrpSpPr>
        <p:grpSpPr>
          <a:xfrm>
            <a:off x="6490171" y="582222"/>
            <a:ext cx="5796822" cy="4459026"/>
            <a:chOff x="6490171" y="695167"/>
            <a:chExt cx="5796822" cy="445902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35479C5-6AD6-C976-1ADC-58251F2818C3}"/>
                </a:ext>
              </a:extLst>
            </p:cNvPr>
            <p:cNvGrpSpPr/>
            <p:nvPr/>
          </p:nvGrpSpPr>
          <p:grpSpPr>
            <a:xfrm>
              <a:off x="6490171" y="1244718"/>
              <a:ext cx="5796822" cy="3804342"/>
              <a:chOff x="6025365" y="1461420"/>
              <a:chExt cx="6200771" cy="4069446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22E9933D-42C9-4E96-7294-BA5A26CD1E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19916"/>
              <a:stretch/>
            </p:blipFill>
            <p:spPr>
              <a:xfrm>
                <a:off x="7113568" y="1870829"/>
                <a:ext cx="5112568" cy="1640277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2A5DB70-1128-E550-B967-BDA6773109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t="43868" r="94524"/>
              <a:stretch/>
            </p:blipFill>
            <p:spPr>
              <a:xfrm>
                <a:off x="6177464" y="2170834"/>
                <a:ext cx="570824" cy="1503524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3C14F7CB-359D-D44B-8CE8-9B7A8E1300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r="80825" b="76671"/>
              <a:stretch/>
            </p:blipFill>
            <p:spPr>
              <a:xfrm>
                <a:off x="6025365" y="1461420"/>
                <a:ext cx="2060747" cy="644177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FA6024F-2340-C144-D52F-51CC2DB735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16068"/>
              <a:stretch/>
            </p:blipFill>
            <p:spPr>
              <a:xfrm>
                <a:off x="7055740" y="4059537"/>
                <a:ext cx="4889626" cy="1471329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F9A12B6-BEC2-E901-69B2-A87FC37331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82754" b="79127"/>
              <a:stretch/>
            </p:blipFill>
            <p:spPr>
              <a:xfrm>
                <a:off x="6078768" y="3527309"/>
                <a:ext cx="1845429" cy="564086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CCC9ECAE-02EF-D306-1A76-A57A4357D2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t="32071" r="90201"/>
              <a:stretch/>
            </p:blipFill>
            <p:spPr>
              <a:xfrm>
                <a:off x="6227670" y="4079137"/>
                <a:ext cx="828069" cy="1449884"/>
              </a:xfrm>
              <a:prstGeom prst="rect">
                <a:avLst/>
              </a:prstGeom>
            </p:spPr>
          </p:pic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D975C64-AB9C-E2C3-2967-E3A17F31B496}"/>
                </a:ext>
              </a:extLst>
            </p:cNvPr>
            <p:cNvSpPr txBox="1"/>
            <p:nvPr/>
          </p:nvSpPr>
          <p:spPr bwMode="auto">
            <a:xfrm>
              <a:off x="7961987" y="1460997"/>
              <a:ext cx="387050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0. 4s after beam begins at </a:t>
              </a:r>
              <a:r>
                <a:rPr lang="en-US" dirty="0" err="1"/>
                <a:t>centre</a:t>
              </a:r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11A7D53-94F5-9A15-1ED5-0A4CE033053F}"/>
                </a:ext>
              </a:extLst>
            </p:cNvPr>
            <p:cNvSpPr txBox="1"/>
            <p:nvPr/>
          </p:nvSpPr>
          <p:spPr bwMode="auto">
            <a:xfrm>
              <a:off x="8017531" y="3199116"/>
              <a:ext cx="397642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0. 54s after beam begins at </a:t>
              </a:r>
              <a:r>
                <a:rPr lang="en-US" dirty="0" err="1"/>
                <a:t>centre</a:t>
              </a:r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BE21A48-BA67-C360-E8CE-358B52653177}"/>
                </a:ext>
              </a:extLst>
            </p:cNvPr>
            <p:cNvSpPr txBox="1"/>
            <p:nvPr/>
          </p:nvSpPr>
          <p:spPr bwMode="auto">
            <a:xfrm>
              <a:off x="7506358" y="695167"/>
              <a:ext cx="387050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/>
                <a:t>Selected blocks (1/4 model) </a:t>
              </a:r>
            </a:p>
            <a:p>
              <a:pPr algn="ctr"/>
              <a:r>
                <a:rPr lang="en-US" b="1" dirty="0"/>
                <a:t>16mm </a:t>
              </a:r>
              <a:r>
                <a:rPr lang="el-GR" b="1" dirty="0"/>
                <a:t>σ</a:t>
              </a:r>
              <a:r>
                <a:rPr lang="en-US" b="1" dirty="0"/>
                <a:t>, 5e13ppp</a:t>
              </a:r>
              <a:endParaRPr lang="en-GB" b="1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E0EB8C0-0B5C-F2E4-2FD5-121E8245AB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55946" y="4923197"/>
              <a:ext cx="313974" cy="222"/>
            </a:xfrm>
            <a:prstGeom prst="straightConnector1">
              <a:avLst/>
            </a:prstGeom>
            <a:ln w="22225">
              <a:solidFill>
                <a:srgbClr val="C0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A65301C-8871-49DA-66DA-53240FB403D5}"/>
                </a:ext>
              </a:extLst>
            </p:cNvPr>
            <p:cNvSpPr txBox="1"/>
            <p:nvPr/>
          </p:nvSpPr>
          <p:spPr bwMode="auto">
            <a:xfrm>
              <a:off x="7177832" y="4846416"/>
              <a:ext cx="7200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</a:rPr>
                <a:t>Beam</a:t>
              </a:r>
              <a:endParaRPr lang="en-GB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A90607D-21A4-2D07-9A24-835C5ACF882F}"/>
                </a:ext>
              </a:extLst>
            </p:cNvPr>
            <p:cNvCxnSpPr>
              <a:cxnSpLocks/>
            </p:cNvCxnSpPr>
            <p:nvPr/>
          </p:nvCxnSpPr>
          <p:spPr>
            <a:xfrm>
              <a:off x="7751863" y="3018709"/>
              <a:ext cx="271950" cy="0"/>
            </a:xfrm>
            <a:prstGeom prst="straightConnector1">
              <a:avLst/>
            </a:prstGeom>
            <a:ln w="22225">
              <a:solidFill>
                <a:srgbClr val="C0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A30466E-07BD-89AE-6F88-442A8AE908E4}"/>
                </a:ext>
              </a:extLst>
            </p:cNvPr>
            <p:cNvSpPr txBox="1"/>
            <p:nvPr/>
          </p:nvSpPr>
          <p:spPr bwMode="auto">
            <a:xfrm>
              <a:off x="7231725" y="2941928"/>
              <a:ext cx="7200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C00000"/>
                  </a:solidFill>
                </a:rPr>
                <a:t>Beam</a:t>
              </a:r>
              <a:endParaRPr lang="en-GB" sz="14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8B8C780-438A-293B-ED35-2395880FBD26}"/>
              </a:ext>
            </a:extLst>
          </p:cNvPr>
          <p:cNvSpPr txBox="1"/>
          <p:nvPr/>
        </p:nvSpPr>
        <p:spPr bwMode="auto">
          <a:xfrm>
            <a:off x="645159" y="5245764"/>
            <a:ext cx="11191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accent3"/>
                </a:solidFill>
              </a:rPr>
              <a:t>Conclusion: Beam should be prevented from reaching target after time at </a:t>
            </a:r>
            <a:r>
              <a:rPr lang="en-US" sz="1600" dirty="0" err="1">
                <a:solidFill>
                  <a:schemeClr val="accent3"/>
                </a:solidFill>
              </a:rPr>
              <a:t>centre</a:t>
            </a:r>
            <a:endParaRPr lang="en-US" sz="1600" dirty="0">
              <a:solidFill>
                <a:schemeClr val="accent3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r>
              <a:rPr lang="en-US" sz="1600" dirty="0">
                <a:solidFill>
                  <a:schemeClr val="accent3"/>
                </a:solidFill>
              </a:rPr>
              <a:t>0.1s to allow all blocks to remain within stress &amp; temperature limits (which themselves have margins)</a:t>
            </a: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accent3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accent3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accent3"/>
              </a:solidFill>
            </a:endParaRPr>
          </a:p>
          <a:p>
            <a:pPr marL="285750" indent="-285750" algn="ctr">
              <a:buFont typeface="Wingdings" panose="05000000000000000000" pitchFamily="2" charset="2"/>
              <a:buChar char="q"/>
            </a:pPr>
            <a:endParaRPr lang="en-US" sz="1600" dirty="0">
              <a:solidFill>
                <a:schemeClr val="accent3"/>
              </a:solidFill>
            </a:endParaRPr>
          </a:p>
          <a:p>
            <a:pPr algn="ctr"/>
            <a:endParaRPr lang="en-US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764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55004C-3239-2663-DA5F-A3EC696216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171B23-C824-E9D2-DC2F-C8855A295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freezing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during sweep</a:t>
            </a:r>
            <a:b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l-GR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σ</a:t>
            </a:r>
            <a:r>
              <a:rPr lang="en-US" sz="2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= 16mm, </a:t>
            </a:r>
            <a:r>
              <a:rPr lang="en-US" sz="2800" dirty="0">
                <a:solidFill>
                  <a:schemeClr val="tx2"/>
                </a:solidFill>
              </a:rPr>
              <a:t>4e13ppp.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CDE13-B4CC-28EA-7472-BD6ABB091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2A969D-B32C-FD28-C94B-F458CBD1F5BB}"/>
              </a:ext>
            </a:extLst>
          </p:cNvPr>
          <p:cNvGrpSpPr/>
          <p:nvPr/>
        </p:nvGrpSpPr>
        <p:grpSpPr>
          <a:xfrm>
            <a:off x="6960096" y="781310"/>
            <a:ext cx="5014777" cy="5150580"/>
            <a:chOff x="6960096" y="781310"/>
            <a:chExt cx="5014777" cy="515058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5647F27-4E64-0D4C-1BBD-2A1788AA3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647" y="1576653"/>
              <a:ext cx="1772758" cy="49417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C3FF0A5-D3A2-92D2-A39F-9AEADF206F6A}"/>
                </a:ext>
              </a:extLst>
            </p:cNvPr>
            <p:cNvSpPr txBox="1"/>
            <p:nvPr/>
          </p:nvSpPr>
          <p:spPr bwMode="auto">
            <a:xfrm>
              <a:off x="7747146" y="1185501"/>
              <a:ext cx="387050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0. 1s after beam begins at </a:t>
              </a:r>
              <a:r>
                <a:rPr lang="en-US" dirty="0" err="1"/>
                <a:t>centre</a:t>
              </a:r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1B342D3-C4B7-C82A-8022-2909DB311CA1}"/>
                </a:ext>
              </a:extLst>
            </p:cNvPr>
            <p:cNvSpPr txBox="1"/>
            <p:nvPr/>
          </p:nvSpPr>
          <p:spPr bwMode="auto">
            <a:xfrm>
              <a:off x="7958026" y="3493387"/>
              <a:ext cx="397642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0. 15s after beam begins at </a:t>
              </a:r>
              <a:r>
                <a:rPr lang="en-US" dirty="0" err="1"/>
                <a:t>centre</a:t>
              </a:r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1E0B2B-193C-D041-052A-EF35E145BCA7}"/>
                </a:ext>
              </a:extLst>
            </p:cNvPr>
            <p:cNvSpPr txBox="1"/>
            <p:nvPr/>
          </p:nvSpPr>
          <p:spPr bwMode="auto">
            <a:xfrm>
              <a:off x="7137511" y="781310"/>
              <a:ext cx="438557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/>
                <a:t>Selected blocks 16mm </a:t>
              </a:r>
              <a:r>
                <a:rPr lang="el-GR" b="1" dirty="0"/>
                <a:t>σ</a:t>
              </a:r>
              <a:r>
                <a:rPr lang="en-US" b="1" dirty="0"/>
                <a:t>, 4e13ppp</a:t>
              </a:r>
              <a:endParaRPr lang="en-GB" b="1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650940B-3CA6-2EB3-5B89-711CBE55C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7412" y="2203868"/>
              <a:ext cx="821651" cy="94173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375417F-86E5-A863-B8C8-BD1632F29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2699" y="4612806"/>
              <a:ext cx="856364" cy="112913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90D6B02-D57E-2B9E-2BD7-98D624D19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60096" y="3995758"/>
              <a:ext cx="1691211" cy="41340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6E7F5F2-7EBA-535A-A0E0-C1FCF2C45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6061"/>
            <a:stretch/>
          </p:blipFill>
          <p:spPr>
            <a:xfrm>
              <a:off x="8186797" y="1678956"/>
              <a:ext cx="3534319" cy="1944462"/>
            </a:xfrm>
            <a:prstGeom prst="rect">
              <a:avLst/>
            </a:prstGeom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27B4983-A946-AFE7-5A97-AB1D217D4DE8}"/>
                </a:ext>
              </a:extLst>
            </p:cNvPr>
            <p:cNvGrpSpPr/>
            <p:nvPr/>
          </p:nvGrpSpPr>
          <p:grpSpPr>
            <a:xfrm>
              <a:off x="7616010" y="1996246"/>
              <a:ext cx="841342" cy="307777"/>
              <a:chOff x="7075173" y="3009102"/>
              <a:chExt cx="841342" cy="307777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A00AB519-CC09-913C-181E-936D9C9494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23353" y="3275765"/>
                <a:ext cx="693162" cy="0"/>
              </a:xfrm>
              <a:prstGeom prst="straightConnector1">
                <a:avLst/>
              </a:prstGeom>
              <a:ln w="22225">
                <a:solidFill>
                  <a:srgbClr val="C00000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D2D97C9-40D7-E817-5AB0-88818D9085A5}"/>
                  </a:ext>
                </a:extLst>
              </p:cNvPr>
              <p:cNvSpPr txBox="1"/>
              <p:nvPr/>
            </p:nvSpPr>
            <p:spPr bwMode="auto">
              <a:xfrm>
                <a:off x="7075173" y="3009102"/>
                <a:ext cx="72308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C00000"/>
                    </a:solidFill>
                  </a:rPr>
                  <a:t>Beam</a:t>
                </a:r>
                <a:endParaRPr lang="en-GB" sz="1400" b="1" dirty="0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E551211-D8AE-620E-C006-BAC9F5D44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56240" y="4049332"/>
              <a:ext cx="3718633" cy="1882558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1979DF4-BE73-4D00-C4B6-7D1D9041ECB8}"/>
                </a:ext>
              </a:extLst>
            </p:cNvPr>
            <p:cNvSpPr txBox="1"/>
            <p:nvPr/>
          </p:nvSpPr>
          <p:spPr bwMode="auto">
            <a:xfrm>
              <a:off x="6960096" y="4365642"/>
              <a:ext cx="787050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700" b="1" dirty="0">
                  <a:solidFill>
                    <a:schemeClr val="tx2"/>
                  </a:solidFill>
                </a:rPr>
                <a:t>Unit: Pa</a:t>
              </a:r>
              <a:endParaRPr lang="en-GB" sz="700" b="1" dirty="0">
                <a:solidFill>
                  <a:schemeClr val="tx2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ECD118F-7DFA-4843-720A-47EB1AC0F757}"/>
                </a:ext>
              </a:extLst>
            </p:cNvPr>
            <p:cNvGrpSpPr/>
            <p:nvPr/>
          </p:nvGrpSpPr>
          <p:grpSpPr>
            <a:xfrm>
              <a:off x="7650929" y="4401249"/>
              <a:ext cx="850482" cy="307777"/>
              <a:chOff x="7014163" y="4892885"/>
              <a:chExt cx="850482" cy="307777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8FA1BA2E-0EB4-A0B0-579A-5119AC1038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91954" y="5166179"/>
                <a:ext cx="572691" cy="0"/>
              </a:xfrm>
              <a:prstGeom prst="straightConnector1">
                <a:avLst/>
              </a:prstGeom>
              <a:ln w="22225">
                <a:solidFill>
                  <a:srgbClr val="C00000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0F4A671-200A-3305-7899-680C517BC921}"/>
                  </a:ext>
                </a:extLst>
              </p:cNvPr>
              <p:cNvSpPr txBox="1"/>
              <p:nvPr/>
            </p:nvSpPr>
            <p:spPr bwMode="auto">
              <a:xfrm>
                <a:off x="7014163" y="4892885"/>
                <a:ext cx="709839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C00000"/>
                    </a:solidFill>
                  </a:rPr>
                  <a:t>Beam</a:t>
                </a:r>
                <a:endParaRPr lang="en-GB" sz="1400" b="1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365C7A83-C593-CF8A-9A79-F39AC125B76E}"/>
              </a:ext>
            </a:extLst>
          </p:cNvPr>
          <p:cNvSpPr txBox="1"/>
          <p:nvPr/>
        </p:nvSpPr>
        <p:spPr bwMode="auto">
          <a:xfrm>
            <a:off x="381223" y="1218379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A normal pulse is 4×sweeps, total time 1s.</a:t>
            </a:r>
            <a:endParaRPr lang="en-GB" sz="1600" i="1" dirty="0">
              <a:solidFill>
                <a:schemeClr val="tx2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9DB6000-B1BB-AD1A-4EC0-5F2A8C4E0C85}"/>
              </a:ext>
            </a:extLst>
          </p:cNvPr>
          <p:cNvGrpSpPr/>
          <p:nvPr/>
        </p:nvGrpSpPr>
        <p:grpSpPr>
          <a:xfrm>
            <a:off x="701621" y="1628800"/>
            <a:ext cx="5297014" cy="4220322"/>
            <a:chOff x="701621" y="1628800"/>
            <a:chExt cx="5297014" cy="4220322"/>
          </a:xfrm>
        </p:grpSpPr>
        <p:graphicFrame>
          <p:nvGraphicFramePr>
            <p:cNvPr id="23" name="Chart 22">
              <a:extLst>
                <a:ext uri="{FF2B5EF4-FFF2-40B4-BE49-F238E27FC236}">
                  <a16:creationId xmlns:a16="http://schemas.microsoft.com/office/drawing/2014/main" id="{E6A3C465-A5B7-1B65-399F-6DA474D88D4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642423807"/>
                </p:ext>
              </p:extLst>
            </p:nvPr>
          </p:nvGraphicFramePr>
          <p:xfrm>
            <a:off x="701621" y="1628800"/>
            <a:ext cx="5065996" cy="39135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E830117-E323-F23B-5D1E-2FB89744231C}"/>
                </a:ext>
              </a:extLst>
            </p:cNvPr>
            <p:cNvSpPr txBox="1"/>
            <p:nvPr/>
          </p:nvSpPr>
          <p:spPr bwMode="auto">
            <a:xfrm>
              <a:off x="4401094" y="5172014"/>
              <a:ext cx="1597541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/>
              <a:r>
                <a:rPr lang="en-US" sz="1600" b="1" dirty="0">
                  <a:solidFill>
                    <a:schemeClr val="accent3"/>
                  </a:solidFill>
                </a:rPr>
                <a:t>*</a:t>
              </a:r>
              <a:r>
                <a:rPr lang="en-US" sz="1100" b="1" dirty="0">
                  <a:solidFill>
                    <a:schemeClr val="accent3"/>
                  </a:solidFill>
                </a:rPr>
                <a:t>  Temperature limit not reached by end of pulse.</a:t>
              </a:r>
              <a:endParaRPr lang="en-GB" sz="1100" b="1" dirty="0">
                <a:solidFill>
                  <a:schemeClr val="accent3"/>
                </a:solidFill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7F4E88D-97FC-2F27-77AC-485EF8998B74}"/>
                </a:ext>
              </a:extLst>
            </p:cNvPr>
            <p:cNvSpPr txBox="1"/>
            <p:nvPr/>
          </p:nvSpPr>
          <p:spPr bwMode="auto">
            <a:xfrm>
              <a:off x="4639113" y="4671288"/>
              <a:ext cx="2586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/>
              <a:r>
                <a:rPr lang="en-US" sz="1600" b="1" dirty="0">
                  <a:solidFill>
                    <a:schemeClr val="accent3"/>
                  </a:solidFill>
                </a:rPr>
                <a:t>*</a:t>
              </a:r>
              <a:r>
                <a:rPr lang="en-US" sz="1100" b="1" dirty="0">
                  <a:solidFill>
                    <a:schemeClr val="accent3"/>
                  </a:solidFill>
                </a:rPr>
                <a:t>  </a:t>
              </a:r>
              <a:endParaRPr lang="en-GB" sz="1100" b="1" dirty="0">
                <a:solidFill>
                  <a:schemeClr val="accent3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E28D789-6B4C-1E48-3CF6-49A9B983B592}"/>
                </a:ext>
              </a:extLst>
            </p:cNvPr>
            <p:cNvSpPr txBox="1"/>
            <p:nvPr/>
          </p:nvSpPr>
          <p:spPr bwMode="auto">
            <a:xfrm>
              <a:off x="3347768" y="4671288"/>
              <a:ext cx="2586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/>
              <a:r>
                <a:rPr lang="en-US" sz="1600" b="1" dirty="0">
                  <a:solidFill>
                    <a:schemeClr val="accent3"/>
                  </a:solidFill>
                </a:rPr>
                <a:t>*</a:t>
              </a:r>
              <a:r>
                <a:rPr lang="en-US" sz="1100" b="1" dirty="0">
                  <a:solidFill>
                    <a:schemeClr val="accent3"/>
                  </a:solidFill>
                </a:rPr>
                <a:t>  </a:t>
              </a:r>
              <a:endParaRPr lang="en-GB" sz="1100" b="1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022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20739</TotalTime>
  <Words>601</Words>
  <Application>Microsoft Office PowerPoint</Application>
  <DocSecurity>0</DocSecurity>
  <PresentationFormat>Widescreen</PresentationFormat>
  <Paragraphs>116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 Narrow</vt:lpstr>
      <vt:lpstr>Arial</vt:lpstr>
      <vt:lpstr>Calibri</vt:lpstr>
      <vt:lpstr>Times New Roman</vt:lpstr>
      <vt:lpstr>Wingdings</vt:lpstr>
      <vt:lpstr>Office Theme</vt:lpstr>
      <vt:lpstr>Beam Instrumentation in TCC8 before BDF Failure scenarios on the Target</vt:lpstr>
      <vt:lpstr>Scenarios required to provide inputs for the target and beam instrumentation requirements</vt:lpstr>
      <vt:lpstr>Slide from TSAC #1 Generic heat load after full pulse 8mmσ</vt:lpstr>
      <vt:lpstr>Beam at centre 16mm σ at start of pulse 4e13ppp </vt:lpstr>
      <vt:lpstr>Beam at centre at start of pulse </vt:lpstr>
      <vt:lpstr>Beam freezing during sweep σ = 16mm, 4e13ppp.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Mike Parkin</dc:creator>
  <cp:keywords/>
  <dc:description/>
  <cp:lastModifiedBy>Mike Parkin</cp:lastModifiedBy>
  <cp:revision>70</cp:revision>
  <dcterms:created xsi:type="dcterms:W3CDTF">2025-03-14T10:38:19Z</dcterms:created>
  <dcterms:modified xsi:type="dcterms:W3CDTF">2025-04-17T15:14:23Z</dcterms:modified>
  <cp:category/>
  <dc:identifier/>
  <cp:contentStatus/>
  <dc:language/>
  <cp:version/>
</cp:coreProperties>
</file>