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1" r:id="rId10"/>
    <p:sldId id="280" r:id="rId11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8" autoAdjust="0"/>
    <p:restoredTop sz="74348" autoAdjust="0"/>
  </p:normalViewPr>
  <p:slideViewPr>
    <p:cSldViewPr>
      <p:cViewPr varScale="1">
        <p:scale>
          <a:sx n="119" d="100"/>
          <a:sy n="119" d="100"/>
        </p:scale>
        <p:origin x="41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55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18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25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0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12/3/2024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12/3/2024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12/3/2024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090A17-A22B-5C40-86CF-991077FB4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12/3/2024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12/3/2024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76E0DE-52CC-F74B-AAE3-449EA063680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12/3/2024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h.cern.ch/Document/Personnel/LocalAddressChang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dmin-eguide.web.cern.ch/en/procedure/swiss-cards#C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edh.cern.ch/Document/Personnel/LocalAddressChange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aps.web.cern.ch/mapsearch/mapcernlite.htm?no=33" TargetMode="External"/><Relationship Id="rId5" Type="http://schemas.openxmlformats.org/officeDocument/2006/relationships/hyperlink" Target="https://usersoffice.web.cern.ch/french-card-application-nnpf" TargetMode="External"/><Relationship Id="rId4" Type="http://schemas.openxmlformats.org/officeDocument/2006/relationships/hyperlink" Target="https://edh.cern.ch/Document/Personnel/FrenchCardApplication" TargetMode="External"/><Relationship Id="rId9" Type="http://schemas.openxmlformats.org/officeDocument/2006/relationships/hyperlink" Target="https://openclipart.org/detail/3042/zeimusu-thumbtack-note-important-by-zeimus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contact/cern-mobility-centre" TargetMode="External"/><Relationship Id="rId2" Type="http://schemas.openxmlformats.org/officeDocument/2006/relationships/hyperlink" Target="https://admin-eguide.web.cern.ch/en/procedure/green-plate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openclipart.org/detail/3042/zeimusu-thumbtack-note-important-by-zeimusu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official-news/cern/arrivalchange-address-switzerland-and-swiss-attestation-de-depar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C0D343-4CFE-4B9D-B687-5D500E157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/>
              <a:t>French &amp; Swiss Cards</a:t>
            </a:r>
            <a:endParaRPr lang="en-CH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29B9E5-CB53-4BE8-8338-A00A784D0A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/>
              <a:t>Welcome</a:t>
            </a:r>
            <a:r>
              <a:rPr lang="fr-CH" dirty="0"/>
              <a:t> Session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583F7-B2EE-4852-95E0-FB381AAEC7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81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68690-4450-44CB-ACA1-233F74A5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Questions?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4E7BB-B8A3-4112-BA02-432F86DA7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71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Introduction</a:t>
            </a:r>
          </a:p>
          <a:p>
            <a:r>
              <a:rPr lang="fr-CH" dirty="0"/>
              <a:t>NEWCOMERS </a:t>
            </a:r>
            <a:r>
              <a:rPr lang="fr-CH" dirty="0" err="1"/>
              <a:t>Procedure</a:t>
            </a:r>
            <a:endParaRPr lang="fr-CH" dirty="0"/>
          </a:p>
          <a:p>
            <a:pPr lvl="1"/>
            <a:r>
              <a:rPr lang="fr-CH" dirty="0"/>
              <a:t>Swiss </a:t>
            </a:r>
            <a:r>
              <a:rPr lang="fr-CH" dirty="0" err="1"/>
              <a:t>cards</a:t>
            </a:r>
            <a:endParaRPr lang="fr-CH" dirty="0"/>
          </a:p>
          <a:p>
            <a:pPr lvl="1"/>
            <a:r>
              <a:rPr lang="fr-CH" dirty="0"/>
              <a:t>French </a:t>
            </a:r>
            <a:r>
              <a:rPr lang="fr-CH" dirty="0" err="1"/>
              <a:t>cards</a:t>
            </a:r>
            <a:endParaRPr lang="fr-CH" dirty="0"/>
          </a:p>
          <a:p>
            <a:r>
              <a:rPr lang="fr-CH" dirty="0"/>
              <a:t>CHANGE of STATUS – </a:t>
            </a:r>
            <a:r>
              <a:rPr lang="fr-CH" dirty="0" err="1"/>
              <a:t>Procedure</a:t>
            </a:r>
            <a:endParaRPr lang="fr-CH" dirty="0"/>
          </a:p>
          <a:p>
            <a:r>
              <a:rPr lang="fr-CH" dirty="0" err="1"/>
              <a:t>Miscellanous</a:t>
            </a:r>
            <a:r>
              <a:rPr lang="fr-CH" dirty="0"/>
              <a:t>: </a:t>
            </a:r>
            <a:r>
              <a:rPr lang="fr-CH" dirty="0" err="1"/>
              <a:t>Opening</a:t>
            </a:r>
            <a:r>
              <a:rPr lang="fr-CH" dirty="0"/>
              <a:t> a Bank </a:t>
            </a:r>
            <a:r>
              <a:rPr lang="fr-CH" dirty="0" err="1"/>
              <a:t>account</a:t>
            </a:r>
            <a:r>
              <a:rPr lang="fr-CH" dirty="0"/>
              <a:t>, green plates</a:t>
            </a:r>
          </a:p>
          <a:p>
            <a:r>
              <a:rPr lang="fr-CH" dirty="0" err="1"/>
              <a:t>Arrival</a:t>
            </a:r>
            <a:r>
              <a:rPr lang="fr-CH" dirty="0"/>
              <a:t> / </a:t>
            </a:r>
            <a:r>
              <a:rPr lang="fr-CH" dirty="0" err="1"/>
              <a:t>Departure</a:t>
            </a:r>
            <a:r>
              <a:rPr lang="fr-CH" dirty="0"/>
              <a:t> DECLARATION in </a:t>
            </a:r>
            <a:r>
              <a:rPr lang="fr-CH" dirty="0" err="1"/>
              <a:t>Switzerland</a:t>
            </a:r>
            <a:endParaRPr lang="fr-CH" dirty="0"/>
          </a:p>
          <a:p>
            <a:r>
              <a:rPr lang="fr-CH" dirty="0"/>
              <a:t> Questions?</a:t>
            </a: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28" y="382910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25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8760"/>
            <a:ext cx="11376024" cy="4896544"/>
          </a:xfrm>
        </p:spPr>
        <p:txBody>
          <a:bodyPr/>
          <a:lstStyle/>
          <a:p>
            <a:r>
              <a:rPr lang="fr-CH" sz="2400" dirty="0" err="1"/>
              <a:t>These</a:t>
            </a:r>
            <a:r>
              <a:rPr lang="fr-CH" sz="2400" dirty="0"/>
              <a:t> are </a:t>
            </a:r>
            <a:r>
              <a:rPr lang="fr-CH" sz="2400" dirty="0" err="1"/>
              <a:t>your</a:t>
            </a:r>
            <a:r>
              <a:rPr lang="fr-CH" sz="2400" dirty="0"/>
              <a:t> </a:t>
            </a:r>
            <a:r>
              <a:rPr lang="fr-CH" sz="2400" dirty="0" err="1"/>
              <a:t>special</a:t>
            </a:r>
            <a:r>
              <a:rPr lang="fr-CH" sz="2400" dirty="0"/>
              <a:t> </a:t>
            </a:r>
            <a:r>
              <a:rPr lang="fr-CH" sz="2400" dirty="0" err="1"/>
              <a:t>residency</a:t>
            </a:r>
            <a:r>
              <a:rPr lang="fr-CH" sz="2400" dirty="0"/>
              <a:t> and </a:t>
            </a:r>
            <a:r>
              <a:rPr lang="fr-CH" sz="2400" dirty="0" err="1"/>
              <a:t>work</a:t>
            </a:r>
            <a:r>
              <a:rPr lang="fr-CH" sz="2400" dirty="0"/>
              <a:t> </a:t>
            </a:r>
            <a:r>
              <a:rPr lang="fr-CH" sz="2400" dirty="0" err="1"/>
              <a:t>permits</a:t>
            </a:r>
            <a:r>
              <a:rPr lang="fr-CH" sz="2400" dirty="0"/>
              <a:t> = essential documents</a:t>
            </a:r>
          </a:p>
          <a:p>
            <a:r>
              <a:rPr lang="en-GB" sz="2400" dirty="0"/>
              <a:t>Do I need one? </a:t>
            </a:r>
          </a:p>
          <a:p>
            <a:pPr lvl="1"/>
            <a:r>
              <a:rPr lang="en-GB" sz="2100" dirty="0"/>
              <a:t>Yes, if working time &gt; 50% and contract duration &gt; 3 months.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When do I request them? </a:t>
            </a:r>
          </a:p>
          <a:p>
            <a:pPr marL="571500" lvl="1" indent="-285750">
              <a:buFont typeface="Arial" panose="020B0604020202020204" pitchFamily="34" charset="0"/>
              <a:buChar char="•"/>
            </a:pPr>
            <a:r>
              <a:rPr lang="en-GB" sz="2100" dirty="0"/>
              <a:t>Cards can only be requested if you have already arrived in the local area</a:t>
            </a:r>
          </a:p>
          <a:p>
            <a:r>
              <a:rPr lang="en-GB" sz="2400" dirty="0"/>
              <a:t>I already have a Swiss permit, do I need to return it? </a:t>
            </a:r>
          </a:p>
          <a:p>
            <a:pPr lvl="1"/>
            <a:r>
              <a:rPr lang="en-GB" sz="2100" dirty="0"/>
              <a:t>Yes, we will send it to the Swiss mission in exchange of your new Swiss card.</a:t>
            </a:r>
          </a:p>
          <a:p>
            <a:r>
              <a:rPr lang="en-GB" sz="2400" dirty="0"/>
              <a:t>I have a temporary local address, is this ok? </a:t>
            </a:r>
          </a:p>
          <a:p>
            <a:pPr lvl="1"/>
            <a:r>
              <a:rPr lang="en-GB" sz="2100" dirty="0"/>
              <a:t>Yes (CH) and No (FR) </a:t>
            </a:r>
          </a:p>
          <a:p>
            <a:endParaRPr lang="fr-CH" dirty="0"/>
          </a:p>
          <a:p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 – introduction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142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414" y="1676840"/>
            <a:ext cx="11755586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need to fill in a form – we will do the necessary</a:t>
            </a:r>
            <a:endParaRPr lang="en-GB" sz="24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follow the following steps</a:t>
            </a:r>
            <a:endParaRPr lang="fr-CH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1.</a:t>
            </a:r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Establish first your access card in Building </a:t>
            </a:r>
            <a:r>
              <a:rPr lang="en-GB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33/Ground floor (CERN Community Support </a:t>
            </a:r>
            <a:r>
              <a:rPr lang="en-GB" u="sng" dirty="0" err="1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Center</a:t>
            </a:r>
            <a:r>
              <a:rPr lang="en-GB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fr-CH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2.</a:t>
            </a:r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Complete the </a:t>
            </a:r>
            <a:r>
              <a:rPr lang="en-GB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EDH Local Address Change form</a:t>
            </a:r>
            <a:r>
              <a:rPr lang="en-GB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(this could also be a CERN hostel, or a friend’s house) </a:t>
            </a:r>
            <a:b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already have an address registered in the CERN database, please check if the information is correct;</a:t>
            </a:r>
            <a:endParaRPr lang="fr-CH" b="0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3.    </a:t>
            </a:r>
            <a:r>
              <a:rPr lang="en-GB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hold a Swiss work permit type B, C, G or L,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please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hand it in to </a:t>
            </a:r>
            <a:r>
              <a:rPr lang="en-GB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uilding</a:t>
            </a:r>
            <a:r>
              <a:rPr lang="en-GB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33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 envelope addressed to “Cards Service” – from Monday to Friday 7:00 AM-6:30 PM.</a:t>
            </a:r>
            <a:endParaRPr lang="en-CH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CH" dirty="0"/>
              <a:t>If </a:t>
            </a:r>
            <a:r>
              <a:rPr lang="fr-CH" dirty="0" err="1"/>
              <a:t>you</a:t>
            </a:r>
            <a:r>
              <a:rPr lang="fr-CH" dirty="0"/>
              <a:t> live in </a:t>
            </a:r>
            <a:r>
              <a:rPr lang="fr-CH" dirty="0" err="1"/>
              <a:t>Switzerland</a:t>
            </a:r>
            <a:r>
              <a:rPr lang="fr-CH" dirty="0"/>
              <a:t>, a Swiss </a:t>
            </a:r>
            <a:r>
              <a:rPr lang="fr-CH" dirty="0" err="1"/>
              <a:t>Card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requested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family</a:t>
            </a:r>
            <a:r>
              <a:rPr lang="fr-CH" dirty="0"/>
              <a:t> members as </a:t>
            </a:r>
            <a:r>
              <a:rPr lang="fr-CH" dirty="0" err="1"/>
              <a:t>well</a:t>
            </a:r>
            <a:r>
              <a:rPr lang="fr-CH" dirty="0"/>
              <a:t> (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for </a:t>
            </a:r>
            <a:r>
              <a:rPr lang="fr-CH" dirty="0" err="1"/>
              <a:t>access</a:t>
            </a:r>
            <a:r>
              <a:rPr lang="fr-CH" dirty="0"/>
              <a:t> </a:t>
            </a:r>
            <a:r>
              <a:rPr lang="fr-CH" dirty="0" err="1"/>
              <a:t>card</a:t>
            </a:r>
            <a:r>
              <a:rPr lang="fr-CH" dirty="0"/>
              <a:t>), </a:t>
            </a:r>
            <a:r>
              <a:rPr lang="fr-CH" dirty="0" err="1"/>
              <a:t>providing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are not Swiss.</a:t>
            </a:r>
          </a:p>
          <a:p>
            <a:pPr marL="0" indent="0">
              <a:buNone/>
            </a:pP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It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takes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about 3-4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weeks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before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the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card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arrives</a:t>
            </a:r>
            <a:endParaRPr lang="en-CH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NEWCOMERS – Swiss </a:t>
            </a:r>
            <a:r>
              <a:rPr lang="fr-CH" dirty="0" err="1"/>
              <a:t>cards</a:t>
            </a:r>
            <a:br>
              <a:rPr lang="fr-CH" sz="2400" dirty="0"/>
            </a:br>
            <a:br>
              <a:rPr lang="fr-CH" sz="2400" dirty="0"/>
            </a:br>
            <a:r>
              <a:rPr lang="fr-CH" sz="2400" dirty="0"/>
              <a:t>For all CERN members of Personnel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539876-3BDA-430F-AF5A-B841D0ACF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EE3E8-447F-454D-891A-1E5FA28B1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7305"/>
            <a:ext cx="11376024" cy="4608512"/>
          </a:xfrm>
        </p:spPr>
        <p:txBody>
          <a:bodyPr/>
          <a:lstStyle/>
          <a:p>
            <a:r>
              <a:rPr lang="en-GB" dirty="0"/>
              <a:t>The request for a Swiss card is mandatory for the spouse/partner and children who meet the following conditions of award:</a:t>
            </a:r>
          </a:p>
          <a:p>
            <a:pPr lvl="1"/>
            <a:r>
              <a:rPr lang="en-GB" dirty="0"/>
              <a:t>Living in CH</a:t>
            </a:r>
          </a:p>
          <a:p>
            <a:pPr lvl="1"/>
            <a:r>
              <a:rPr lang="en-GB" dirty="0"/>
              <a:t>they must not be of Swiss nationality,</a:t>
            </a:r>
          </a:p>
          <a:p>
            <a:pPr lvl="1"/>
            <a:r>
              <a:rPr lang="en-GB" dirty="0"/>
              <a:t>they must live under the same roof* as the member of the personnel,</a:t>
            </a:r>
          </a:p>
          <a:p>
            <a:pPr lvl="1"/>
            <a:r>
              <a:rPr lang="en-GB" dirty="0"/>
              <a:t>children must be unmarried and dependent on the member of the personnel.</a:t>
            </a:r>
          </a:p>
          <a:p>
            <a:r>
              <a:rPr lang="en-GB" dirty="0"/>
              <a:t>Spouses/partners wishing to take up gainful employment in Switzerland must apply for a </a:t>
            </a:r>
            <a:r>
              <a:rPr lang="en-GB" dirty="0">
                <a:hlinkClick r:id="rId2"/>
              </a:rPr>
              <a:t>'</a:t>
            </a:r>
            <a:r>
              <a:rPr lang="en-GB" dirty="0" err="1">
                <a:hlinkClick r:id="rId2"/>
              </a:rPr>
              <a:t>permis</a:t>
            </a:r>
            <a:r>
              <a:rPr lang="en-GB" dirty="0">
                <a:hlinkClick r:id="rId2"/>
              </a:rPr>
              <a:t> Ci' certificate</a:t>
            </a:r>
            <a:r>
              <a:rPr lang="en-GB" dirty="0"/>
              <a:t>.</a:t>
            </a:r>
          </a:p>
          <a:p>
            <a:r>
              <a:rPr lang="en-GB" dirty="0"/>
              <a:t>Family with EU/AELE nationality may ask the Cantonal Population Office of their canton of residence to keep / be issued with a residence permit (B permit) instead of a </a:t>
            </a:r>
            <a:r>
              <a:rPr lang="en-GB" i="1" dirty="0"/>
              <a:t>carte de </a:t>
            </a:r>
            <a:r>
              <a:rPr lang="en-GB" i="1" dirty="0" err="1"/>
              <a:t>légitimation</a:t>
            </a:r>
            <a:r>
              <a:rPr lang="en-GB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CC0F63-B446-48CD-9692-E65303DD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/>
              <a:t>FAMILY MEMBERS: </a:t>
            </a:r>
            <a:r>
              <a:rPr lang="fr-CH" sz="2000" dirty="0"/>
              <a:t>SPOUSES, RECOGNISED PARTNERS &amp; CHILDREN</a:t>
            </a:r>
            <a:endParaRPr lang="en-CH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AEB04-0C89-422D-8471-7F31322B2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448746"/>
            <a:ext cx="11755586" cy="3716558"/>
          </a:xfrm>
        </p:spPr>
        <p:txBody>
          <a:bodyPr/>
          <a:lstStyle/>
          <a:p>
            <a:pPr marL="0" indent="0">
              <a:buNone/>
            </a:pPr>
            <a:r>
              <a:rPr lang="fr-CH" sz="1800" b="0" dirty="0"/>
              <a:t>Details and checklist in </a:t>
            </a:r>
            <a:r>
              <a:rPr lang="fr-CH" sz="1800" b="0" dirty="0" err="1"/>
              <a:t>Welcome</a:t>
            </a:r>
            <a:r>
              <a:rPr lang="fr-CH" sz="1800" b="0" dirty="0"/>
              <a:t> email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/>
              <a:t>Complete the </a:t>
            </a:r>
            <a:r>
              <a:rPr lang="en-GB" sz="1800" b="0" dirty="0">
                <a:hlinkClick r:id="rId3"/>
              </a:rPr>
              <a:t>Local Address form</a:t>
            </a:r>
            <a:r>
              <a:rPr lang="en-GB" sz="1800" b="0" dirty="0"/>
              <a:t> with your permanent address</a:t>
            </a: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/>
              <a:t>Complete your </a:t>
            </a:r>
            <a:r>
              <a:rPr lang="en-GB" sz="1800" b="0" dirty="0">
                <a:hlinkClick r:id="rId4"/>
              </a:rPr>
              <a:t>application form</a:t>
            </a:r>
            <a:r>
              <a:rPr lang="en-GB" sz="1800" b="0" dirty="0"/>
              <a:t>(s), </a:t>
            </a:r>
            <a:r>
              <a:rPr lang="en-GB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CH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CH" sz="1800" b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help page</a:t>
            </a:r>
            <a:endParaRPr lang="en-CH" sz="1800" b="0" dirty="0">
              <a:solidFill>
                <a:srgbClr val="000000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dirty="0"/>
              <a:t>Attach all necessary justifications electronically to the form(s) – See checklist (</a:t>
            </a:r>
            <a:r>
              <a:rPr lang="en-GB" sz="1800" u="sng" dirty="0"/>
              <a:t>except photos </a:t>
            </a:r>
            <a:r>
              <a:rPr lang="en-GB" sz="1800" b="0" dirty="0"/>
              <a:t>to be hand-delivered to </a:t>
            </a:r>
            <a:r>
              <a:rPr lang="en-GB" sz="18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building</a:t>
            </a:r>
            <a:r>
              <a:rPr lang="en-GB" sz="1800" b="0" dirty="0">
                <a:solidFill>
                  <a:srgbClr val="292929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800" b="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  <a:hlinkClick r:id="rId6"/>
              </a:rPr>
              <a:t>33/Esplanade des </a:t>
            </a:r>
            <a:r>
              <a:rPr lang="en-US" sz="1800" b="0" u="sng" dirty="0" err="1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  <a:hlinkClick r:id="rId6"/>
              </a:rPr>
              <a:t>particules</a:t>
            </a:r>
            <a:r>
              <a:rPr lang="en-US" sz="1800" b="0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)</a:t>
            </a:r>
            <a:endParaRPr lang="en-GB" sz="1800" b="0" dirty="0"/>
          </a:p>
          <a:p>
            <a:pPr marL="0" indent="0">
              <a:buNone/>
            </a:pPr>
            <a:r>
              <a:rPr lang="en-GB" sz="1800" b="0" dirty="0"/>
              <a:t>Please upload these documents as soon as possible (don’t wait until we ask !).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initial application for the French card request must be made as soon as you start your CERN contract,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600" b="1" i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within a deadline of two months</a:t>
            </a:r>
            <a:r>
              <a:rPr lang="en-GB" sz="16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after your arrival in the local area (France or Switzerland)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CH" sz="16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b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Currently</a:t>
            </a:r>
            <a:r>
              <a:rPr lang="fr-CH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longer </a:t>
            </a:r>
            <a:r>
              <a:rPr lang="fr-CH" sz="1800" b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delays</a:t>
            </a:r>
            <a:r>
              <a:rPr lang="fr-CH" sz="1800" b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up to 4 </a:t>
            </a:r>
            <a:r>
              <a:rPr lang="fr-CH" sz="1800" b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months</a:t>
            </a:r>
            <a:endParaRPr lang="en-CH" sz="1800" b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1600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855418"/>
          </a:xfrm>
        </p:spPr>
        <p:txBody>
          <a:bodyPr>
            <a:normAutofit fontScale="90000"/>
          </a:bodyPr>
          <a:lstStyle/>
          <a:p>
            <a:r>
              <a:rPr lang="fr-CH" sz="4000" dirty="0"/>
              <a:t>NEWCOMERS</a:t>
            </a:r>
            <a:r>
              <a:rPr lang="fr-CH" dirty="0"/>
              <a:t> – </a:t>
            </a:r>
            <a:r>
              <a:rPr lang="fr-CH" sz="4000" dirty="0"/>
              <a:t>French </a:t>
            </a:r>
            <a:r>
              <a:rPr lang="fr-CH" sz="4000" dirty="0" err="1"/>
              <a:t>cards</a:t>
            </a:r>
            <a:br>
              <a:rPr lang="fr-CH" sz="2400" dirty="0"/>
            </a:br>
            <a:br>
              <a:rPr lang="fr-CH" sz="2400" dirty="0"/>
            </a:br>
            <a:r>
              <a:rPr lang="fr-CH" sz="2400" dirty="0"/>
              <a:t>For all CERN members of Personnel and </a:t>
            </a:r>
            <a:r>
              <a:rPr lang="fr-CH" sz="2400" dirty="0" err="1"/>
              <a:t>their</a:t>
            </a:r>
            <a:r>
              <a:rPr lang="fr-CH" sz="2400" dirty="0"/>
              <a:t> </a:t>
            </a:r>
            <a:r>
              <a:rPr lang="fr-CH" sz="2400" dirty="0" err="1"/>
              <a:t>family</a:t>
            </a:r>
            <a:r>
              <a:rPr lang="fr-CH" sz="2400" dirty="0"/>
              <a:t> members </a:t>
            </a:r>
            <a:r>
              <a:rPr lang="fr-CH" sz="2400" dirty="0" err="1"/>
              <a:t>except</a:t>
            </a:r>
            <a:r>
              <a:rPr lang="fr-CH" sz="2400" dirty="0"/>
              <a:t>:</a:t>
            </a:r>
            <a:br>
              <a:rPr lang="fr-CH" sz="2400" dirty="0"/>
            </a:br>
            <a:r>
              <a:rPr lang="en-GB" sz="2000" b="0" dirty="0"/>
              <a:t>- French nationals, living in France;</a:t>
            </a:r>
            <a:br>
              <a:rPr lang="en-GB" sz="2000" b="0" dirty="0"/>
            </a:br>
            <a:r>
              <a:rPr lang="en-GB" sz="2000" b="0" dirty="0"/>
              <a:t>- All those who have been residing in France for over 3 months and their family members;</a:t>
            </a:r>
            <a:br>
              <a:rPr lang="en-GB" sz="2000" b="0" dirty="0"/>
            </a:br>
            <a:r>
              <a:rPr lang="en-GB" sz="2000" b="0" dirty="0"/>
              <a:t>- Family members domiciliated in Switzerland.</a:t>
            </a:r>
            <a:br>
              <a:rPr lang="en-GB" sz="2400" dirty="0"/>
            </a:br>
            <a:br>
              <a:rPr lang="en-GB" sz="2400" dirty="0"/>
            </a:b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FB6BE8-EE07-4009-883A-1A23D6B432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040216" y="5261336"/>
            <a:ext cx="1934997" cy="136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1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543" y="1592263"/>
            <a:ext cx="9792469" cy="4608512"/>
          </a:xfrm>
        </p:spPr>
        <p:txBody>
          <a:bodyPr/>
          <a:lstStyle/>
          <a:p>
            <a:pPr marL="0" indent="0">
              <a:buNone/>
            </a:pPr>
            <a:r>
              <a:rPr lang="fr-CH" dirty="0"/>
              <a:t>SWISS CARD: </a:t>
            </a:r>
            <a:r>
              <a:rPr lang="en-GB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drop your 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legitimation card(s) related to your previous contract in</a:t>
            </a:r>
            <a:r>
              <a:rPr lang="en-GB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 </a:t>
            </a:r>
            <a:r>
              <a:rPr lang="en-GB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 for: </a:t>
            </a:r>
            <a:r>
              <a:rPr lang="en-US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« </a:t>
            </a:r>
            <a:r>
              <a:rPr lang="en-GB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CARDS SERVICE</a:t>
            </a:r>
            <a:r>
              <a:rPr lang="en-US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Change of Status </a:t>
            </a:r>
            <a:r>
              <a:rPr lang="en-US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»</a:t>
            </a:r>
            <a:r>
              <a:rPr lang="en-GB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with your name and CERN ID, in Building</a:t>
            </a:r>
            <a:r>
              <a:rPr lang="en-GB" dirty="0">
                <a:solidFill>
                  <a:srgbClr val="29292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r>
              <a:rPr lang="en-GB" u="sng" dirty="0">
                <a:solidFill>
                  <a:srgbClr val="2574B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hlinkClick r:id="rId2"/>
              </a:rPr>
              <a:t>33/ Ground floor</a:t>
            </a: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FRENCH CARD: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Considering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long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delays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do not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ask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you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to change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your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now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will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do the change of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status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needs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to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renewed</a:t>
            </a:r>
            <a:r>
              <a:rPr lang="fr-CH" dirty="0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CH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Change of status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56" y="1609829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70" y="3679764"/>
            <a:ext cx="1152046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155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accent6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rPr>
              <a:t>MISCELLANOUS</a:t>
            </a:r>
            <a:br>
              <a:rPr lang="fr-CH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4FBE3-C950-4217-90AF-7CBB86B37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0440539" cy="4581953"/>
          </a:xfrm>
        </p:spPr>
        <p:txBody>
          <a:bodyPr/>
          <a:lstStyle/>
          <a:p>
            <a:pPr marL="0" indent="0">
              <a:buNone/>
            </a:pPr>
            <a:r>
              <a:rPr lang="fr-CH" sz="3200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Opening</a:t>
            </a:r>
            <a:r>
              <a:rPr lang="fr-CH" sz="32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 a </a:t>
            </a:r>
            <a:r>
              <a:rPr lang="fr-CH" sz="3200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swiss</a:t>
            </a:r>
            <a:r>
              <a:rPr lang="fr-CH" sz="32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 Bank </a:t>
            </a:r>
            <a:r>
              <a:rPr lang="fr-CH" sz="3200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account</a:t>
            </a:r>
            <a:endParaRPr lang="fr-CH" sz="3200" b="0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  <a:p>
            <a:pPr marL="0" indent="0">
              <a:buNone/>
            </a:pPr>
            <a:r>
              <a:rPr lang="fr-CH" sz="2000" b="0" dirty="0"/>
              <a:t>UBS Bank, in </a:t>
            </a:r>
            <a:r>
              <a:rPr lang="fr-CH" sz="2000" b="0" dirty="0" err="1"/>
              <a:t>particular</a:t>
            </a:r>
            <a:r>
              <a:rPr lang="fr-CH" sz="2000" b="0" dirty="0"/>
              <a:t> on the CERN site, </a:t>
            </a:r>
            <a:r>
              <a:rPr lang="fr-CH" sz="2000" b="0" dirty="0" err="1"/>
              <a:t>will</a:t>
            </a:r>
            <a:r>
              <a:rPr lang="fr-CH" sz="2000" b="0" dirty="0"/>
              <a:t> </a:t>
            </a:r>
            <a:r>
              <a:rPr lang="fr-CH" sz="2000" b="0" dirty="0" err="1"/>
              <a:t>ask</a:t>
            </a:r>
            <a:r>
              <a:rPr lang="fr-CH" sz="2000" b="0" dirty="0"/>
              <a:t> for a copy of </a:t>
            </a:r>
            <a:r>
              <a:rPr lang="fr-CH" sz="2000" b="0" dirty="0" err="1"/>
              <a:t>your</a:t>
            </a:r>
            <a:r>
              <a:rPr lang="fr-CH" sz="2000" b="0" dirty="0"/>
              <a:t> Swiss </a:t>
            </a:r>
            <a:r>
              <a:rPr lang="fr-CH" sz="2000" b="0" dirty="0" err="1"/>
              <a:t>Card</a:t>
            </a:r>
            <a:r>
              <a:rPr lang="fr-CH" sz="2000" b="0" dirty="0"/>
              <a:t>.</a:t>
            </a:r>
          </a:p>
          <a:p>
            <a:pPr marL="0" indent="0">
              <a:buNone/>
            </a:pPr>
            <a:r>
              <a:rPr lang="en-GB" sz="2000" b="0" dirty="0"/>
              <a:t>Please be patient and allow time for the Swiss Card to be requested </a:t>
            </a:r>
            <a:r>
              <a:rPr lang="en-GB" sz="20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(min.3 weeks after arrival)</a:t>
            </a:r>
            <a:endParaRPr lang="en-GB" sz="2000" b="0" dirty="0"/>
          </a:p>
          <a:p>
            <a:pPr marL="0" indent="0">
              <a:buNone/>
            </a:pPr>
            <a:r>
              <a:rPr lang="en-GB" sz="2000" b="0" dirty="0"/>
              <a:t>You will be notified by email when your card is available in Building 33/ Ground floor</a:t>
            </a:r>
          </a:p>
          <a:p>
            <a:pPr marL="0" indent="0">
              <a:buNone/>
            </a:pPr>
            <a:r>
              <a:rPr lang="fr-CH" sz="32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Green plates</a:t>
            </a:r>
            <a:endParaRPr lang="fr-CH" sz="3200" b="0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  <a:p>
            <a:pPr marL="0" indent="0">
              <a:buNone/>
            </a:pPr>
            <a:r>
              <a:rPr lang="fr-CH" sz="2000" b="0" dirty="0">
                <a:solidFill>
                  <a:srgbClr val="4D94CD"/>
                </a:solidFill>
                <a:highlight>
                  <a:srgbClr val="FAFAFA"/>
                </a:highlight>
                <a:latin typeface="PT Sans" panose="020B0503020203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Green-plate registration</a:t>
            </a:r>
            <a:r>
              <a:rPr lang="fr-CH" sz="2000" b="0" dirty="0">
                <a:solidFill>
                  <a:srgbClr val="4D94CD"/>
                </a:solidFill>
                <a:highlight>
                  <a:srgbClr val="FAFAFA"/>
                </a:highlight>
                <a:latin typeface="PT Sans" panose="020B0503020203020204" pitchFamily="34" charset="0"/>
              </a:rPr>
              <a:t> </a:t>
            </a:r>
            <a:r>
              <a:rPr lang="fr-CH" sz="2000" b="0" dirty="0" err="1"/>
              <a:t>is</a:t>
            </a:r>
            <a:r>
              <a:rPr lang="fr-CH" sz="2000" b="0" dirty="0"/>
              <a:t> </a:t>
            </a:r>
            <a:r>
              <a:rPr lang="fr-CH" sz="2000" b="0" dirty="0" err="1"/>
              <a:t>limited</a:t>
            </a:r>
            <a:r>
              <a:rPr lang="fr-CH" sz="2000" b="0" dirty="0"/>
              <a:t> to </a:t>
            </a:r>
            <a:r>
              <a:rPr lang="fr-CH" sz="2000" b="0" dirty="0" err="1"/>
              <a:t>vehicles</a:t>
            </a:r>
            <a:r>
              <a:rPr lang="fr-CH" sz="2000" b="0" dirty="0"/>
              <a:t> </a:t>
            </a:r>
            <a:r>
              <a:rPr lang="fr-CH" sz="2000" b="0" dirty="0" err="1"/>
              <a:t>belonging</a:t>
            </a:r>
            <a:r>
              <a:rPr lang="fr-CH" sz="2000" b="0" dirty="0"/>
              <a:t> to members of personnel </a:t>
            </a:r>
            <a:r>
              <a:rPr lang="fr-CH" sz="2000" b="0" dirty="0" err="1"/>
              <a:t>with</a:t>
            </a:r>
            <a:r>
              <a:rPr lang="fr-CH" sz="2000" b="0" dirty="0"/>
              <a:t> a </a:t>
            </a:r>
            <a:r>
              <a:rPr lang="fr-CH" sz="2000" b="0" dirty="0" err="1"/>
              <a:t>special</a:t>
            </a:r>
            <a:r>
              <a:rPr lang="fr-CH" sz="2000" b="0" dirty="0"/>
              <a:t> </a:t>
            </a:r>
            <a:r>
              <a:rPr lang="fr-CH" sz="2000" b="0" dirty="0" err="1"/>
              <a:t>residence</a:t>
            </a:r>
            <a:r>
              <a:rPr lang="fr-CH" sz="2000" b="0" dirty="0"/>
              <a:t> permit for France. </a:t>
            </a:r>
            <a:r>
              <a:rPr lang="fr-CH" sz="2000" b="0" dirty="0" err="1"/>
              <a:t>Please</a:t>
            </a:r>
            <a:r>
              <a:rPr lang="fr-CH" sz="2000" b="0" dirty="0"/>
              <a:t> contact </a:t>
            </a:r>
            <a:r>
              <a:rPr lang="fr-CH" sz="2000" b="0" i="0" dirty="0">
                <a:solidFill>
                  <a:srgbClr val="292929"/>
                </a:solidFill>
                <a:effectLst/>
                <a:highlight>
                  <a:srgbClr val="FAFAFA"/>
                </a:highlight>
                <a:latin typeface="PT Sans" panose="020B0503020203020204" pitchFamily="34" charset="0"/>
              </a:rPr>
              <a:t>the </a:t>
            </a:r>
            <a:r>
              <a:rPr lang="fr-CH" sz="2000" b="0" i="0" u="none" strike="noStrike" dirty="0">
                <a:solidFill>
                  <a:srgbClr val="4D94CD"/>
                </a:solidFill>
                <a:effectLst/>
                <a:highlight>
                  <a:srgbClr val="FAFAFA"/>
                </a:highlight>
                <a:latin typeface="PT Sans" panose="020B0503020203020204" pitchFamily="34" charset="0"/>
                <a:hlinkClick r:id="rId3" tooltip="CERN Mobility Centre"/>
              </a:rPr>
              <a:t>CERN Mobility Centre</a:t>
            </a:r>
            <a:r>
              <a:rPr lang="fr-CH" sz="2000" b="0" i="0" u="none" strike="noStrike" dirty="0">
                <a:solidFill>
                  <a:srgbClr val="4D94CD"/>
                </a:solidFill>
                <a:effectLst/>
                <a:highlight>
                  <a:srgbClr val="FAFAFA"/>
                </a:highlight>
                <a:latin typeface="PT Sans" panose="020B0503020203020204" pitchFamily="34" charset="0"/>
              </a:rPr>
              <a:t> </a:t>
            </a:r>
            <a:r>
              <a:rPr lang="fr-CH" sz="2000" b="0" dirty="0"/>
              <a:t>for </a:t>
            </a:r>
            <a:r>
              <a:rPr lang="fr-CH" sz="2000" b="0" dirty="0" err="1"/>
              <a:t>further</a:t>
            </a:r>
            <a:r>
              <a:rPr lang="fr-CH" sz="2000" b="0" dirty="0"/>
              <a:t> </a:t>
            </a:r>
            <a:r>
              <a:rPr lang="fr-CH" sz="2000" b="0" dirty="0" err="1"/>
              <a:t>detailed</a:t>
            </a:r>
            <a:r>
              <a:rPr lang="fr-CH" sz="2000" b="0" dirty="0"/>
              <a:t> information.</a:t>
            </a:r>
            <a:endParaRPr lang="en-GB" sz="20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0030419" y="5304803"/>
            <a:ext cx="2035126" cy="143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54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DA066E-6D55-417D-EBD2-E6C9B090B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Arrival/change of address in Switzerland and Swiss “Attestation de </a:t>
            </a:r>
            <a:r>
              <a:rPr lang="en-GB" dirty="0" err="1"/>
              <a:t>départ</a:t>
            </a:r>
            <a:r>
              <a:rPr lang="en-GB" dirty="0"/>
              <a:t>”</a:t>
            </a:r>
            <a:br>
              <a:rPr lang="en-GB" dirty="0"/>
            </a:br>
            <a:br>
              <a:rPr lang="en-GB" dirty="0"/>
            </a:br>
            <a:br>
              <a:rPr lang="en-CH" sz="2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CH" sz="2100" dirty="0"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9E0D9-00F9-F546-F8C5-509F0362C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0473422-D6F9-3564-5574-092CFE1DE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28800"/>
            <a:ext cx="10440539" cy="4608512"/>
          </a:xfrm>
        </p:spPr>
        <p:txBody>
          <a:bodyPr/>
          <a:lstStyle/>
          <a:p>
            <a:pPr marL="0" indent="0" algn="just">
              <a:buNone/>
            </a:pPr>
            <a:r>
              <a:rPr lang="en-GB" sz="16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Swiss authorities strongly recommend that members of the personnel declare their arrival in Switzerland and any change of address, particularly if they have children of school age. </a:t>
            </a:r>
            <a:r>
              <a:rPr lang="en-US" sz="1600" b="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Upon departure you will also have to declare your leaving to the same authority.</a:t>
            </a:r>
            <a:endParaRPr lang="en-GB" sz="1600" b="0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Arrival and change of address in Switzerland</a:t>
            </a:r>
            <a:r>
              <a:rPr lang="en-GB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 algn="just"/>
            <a:r>
              <a:rPr lang="en-GB" sz="1600" b="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In the </a:t>
            </a:r>
            <a:r>
              <a:rPr lang="en-GB" sz="1600" b="1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Canton of Geneva</a:t>
            </a:r>
            <a:r>
              <a:rPr lang="en-GB" sz="1600" b="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: 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Declaration should be made to the </a:t>
            </a:r>
            <a:r>
              <a:rPr lang="fr-FR" sz="1600" b="0" i="1" dirty="0">
                <a:solidFill>
                  <a:srgbClr val="333333"/>
                </a:solidFill>
                <a:effectLst/>
                <a:latin typeface="+mj-lt"/>
              </a:rPr>
              <a:t>Office cantonal de la population et des migrations </a:t>
            </a:r>
            <a:r>
              <a:rPr lang="fr-FR" sz="1600" b="0" i="0" dirty="0">
                <a:solidFill>
                  <a:srgbClr val="333333"/>
                </a:solidFill>
                <a:effectLst/>
                <a:latin typeface="+mj-lt"/>
              </a:rPr>
              <a:t>(OCPM), </a:t>
            </a:r>
            <a:r>
              <a:rPr lang="en-GB" sz="1600" b="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either by post or via the online “e-démarches “ procedure.</a:t>
            </a:r>
            <a:endParaRPr lang="en-GB" b="0" dirty="0">
              <a:solidFill>
                <a:srgbClr val="333333"/>
              </a:solidFill>
              <a:latin typeface="+mj-lt"/>
            </a:endParaRPr>
          </a:p>
          <a:p>
            <a:pPr lvl="1" algn="just"/>
            <a:r>
              <a:rPr lang="en-GB" sz="160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In the </a:t>
            </a:r>
            <a:r>
              <a:rPr lang="en-GB" sz="1600" b="1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Canton of Vaud</a:t>
            </a:r>
            <a:r>
              <a:rPr lang="en-GB" sz="160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: 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Declaration should be made to the </a:t>
            </a:r>
            <a:r>
              <a:rPr lang="en-GB" sz="1600" b="0" i="1" dirty="0" err="1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Contrôle</a:t>
            </a:r>
            <a:r>
              <a:rPr lang="en-GB" sz="1600" b="0" i="1" dirty="0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 de </a:t>
            </a:r>
            <a:r>
              <a:rPr lang="en-GB" sz="1600" b="0" i="1" dirty="0" err="1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l’habitant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+mj-lt"/>
                <a:cs typeface="Arial" panose="020B0604020202020204" pitchFamily="34" charset="0"/>
              </a:rPr>
              <a:t> for the commune in which you live.</a:t>
            </a:r>
            <a:endParaRPr lang="en-GB" sz="1600" b="0" dirty="0">
              <a:solidFill>
                <a:srgbClr val="333333"/>
              </a:solidFill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en-GB" sz="200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Declaration of departure and the </a:t>
            </a:r>
            <a:r>
              <a:rPr lang="en-GB" sz="200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“attestation de depart”: </a:t>
            </a:r>
            <a:r>
              <a:rPr lang="en-GB" sz="1600" b="0" dirty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some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+mj-lt"/>
              </a:rPr>
              <a:t> formalities linked to leaving Switzerland (e.g. lease termination, customs declaration, bank account closure or insurance policy cancellation) may require an </a:t>
            </a:r>
            <a:r>
              <a:rPr lang="en-GB" sz="1600" b="0" i="1" dirty="0">
                <a:solidFill>
                  <a:srgbClr val="333333"/>
                </a:solidFill>
                <a:effectLst/>
                <a:latin typeface="+mj-lt"/>
              </a:rPr>
              <a:t>“attestation de </a:t>
            </a:r>
            <a:r>
              <a:rPr lang="en-GB" sz="1600" b="0" i="1" dirty="0" err="1">
                <a:solidFill>
                  <a:srgbClr val="333333"/>
                </a:solidFill>
                <a:effectLst/>
                <a:latin typeface="+mj-lt"/>
              </a:rPr>
              <a:t>départ</a:t>
            </a:r>
            <a:r>
              <a:rPr lang="en-GB" sz="1600" b="0" i="1" dirty="0">
                <a:solidFill>
                  <a:srgbClr val="333333"/>
                </a:solidFill>
                <a:effectLst/>
                <a:latin typeface="+mj-lt"/>
              </a:rPr>
              <a:t>” </a:t>
            </a:r>
            <a:r>
              <a:rPr lang="en-GB" sz="1600" b="0" i="0" dirty="0">
                <a:solidFill>
                  <a:srgbClr val="333333"/>
                </a:solidFill>
                <a:effectLst/>
                <a:latin typeface="+mj-lt"/>
              </a:rPr>
              <a:t>(certificate of departure) that will only be issued to people who have previously declared their arrival.</a:t>
            </a:r>
            <a:endParaRPr lang="en-GB" sz="2000" i="1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https://home.cern/news/official-news/cern/arrivalchange-address-switzerland-and-swiss-attestation-de-depart</a:t>
            </a:r>
            <a:endParaRPr lang="en-GB" sz="1800" i="1" dirty="0">
              <a:solidFill>
                <a:srgbClr val="3333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952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OW_session1_CBS" id="{18451568-9310-4A03-B889-DDD379D22F62}" vid="{CB4E390B-88A2-46B5-BE8C-853A4FF949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13279</TotalTime>
  <Words>1015</Words>
  <Application>Microsoft Office PowerPoint</Application>
  <DocSecurity>0</DocSecurity>
  <PresentationFormat>Widescreen</PresentationFormat>
  <Paragraphs>76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PT Sans</vt:lpstr>
      <vt:lpstr>Times New Roman</vt:lpstr>
      <vt:lpstr>Office Theme</vt:lpstr>
      <vt:lpstr>French &amp; Swiss Cards</vt:lpstr>
      <vt:lpstr>French and Swiss Cards</vt:lpstr>
      <vt:lpstr>French and Swiss Cards – introduction</vt:lpstr>
      <vt:lpstr>NEWCOMERS – Swiss cards  For all CERN members of Personnel</vt:lpstr>
      <vt:lpstr>FAMILY MEMBERS: SPOUSES, RECOGNISED PARTNERS &amp; CHILDREN</vt:lpstr>
      <vt:lpstr>NEWCOMERS – French cards  For all CERN members of Personnel and their family members except: - French nationals, living in France; - All those who have been residing in France for over 3 months and their family members; - Family members domiciliated in Switzerland.  </vt:lpstr>
      <vt:lpstr>Change of status</vt:lpstr>
      <vt:lpstr>MISCELLANOUS </vt:lpstr>
      <vt:lpstr>Arrival/change of address in Switzerland and Swiss “Attestation de départ”   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Microsoft Office User</dc:creator>
  <cp:keywords/>
  <dc:description/>
  <cp:lastModifiedBy>Donia Grandclaude</cp:lastModifiedBy>
  <cp:revision>889</cp:revision>
  <cp:lastPrinted>2022-01-20T14:40:34Z</cp:lastPrinted>
  <dcterms:created xsi:type="dcterms:W3CDTF">2021-01-13T14:56:53Z</dcterms:created>
  <dcterms:modified xsi:type="dcterms:W3CDTF">2024-12-03T08:53:24Z</dcterms:modified>
  <cp:category/>
  <dc:identifier/>
  <cp:contentStatus/>
  <dc:language/>
  <cp:version/>
</cp:coreProperties>
</file>