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6107" r:id="rId3"/>
    <p:sldId id="6105" r:id="rId4"/>
    <p:sldId id="6088" r:id="rId5"/>
    <p:sldId id="6086" r:id="rId6"/>
    <p:sldId id="331" r:id="rId7"/>
    <p:sldId id="6106" r:id="rId8"/>
    <p:sldId id="6055" r:id="rId9"/>
    <p:sldId id="6108" r:id="rId10"/>
    <p:sldId id="697" r:id="rId11"/>
    <p:sldId id="6104" r:id="rId12"/>
    <p:sldId id="6103" r:id="rId13"/>
    <p:sldId id="6109" r:id="rId14"/>
    <p:sldId id="699" r:id="rId15"/>
    <p:sldId id="6111" r:id="rId16"/>
    <p:sldId id="6092" r:id="rId17"/>
    <p:sldId id="6091" r:id="rId18"/>
    <p:sldId id="6093" r:id="rId19"/>
    <p:sldId id="6112" r:id="rId20"/>
    <p:sldId id="6114" r:id="rId21"/>
    <p:sldId id="695" r:id="rId22"/>
    <p:sldId id="693" r:id="rId23"/>
    <p:sldId id="694" r:id="rId24"/>
    <p:sldId id="692" r:id="rId25"/>
    <p:sldId id="6113" r:id="rId26"/>
    <p:sldId id="278" r:id="rId27"/>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5E32"/>
    <a:srgbClr val="2F2F2F"/>
    <a:srgbClr val="0033A0"/>
    <a:srgbClr val="AABBDF"/>
    <a:srgbClr val="001F60"/>
    <a:srgbClr val="6E2466"/>
    <a:srgbClr val="2D7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2" autoAdjust="0"/>
    <p:restoredTop sz="80411" autoAdjust="0"/>
  </p:normalViewPr>
  <p:slideViewPr>
    <p:cSldViewPr>
      <p:cViewPr varScale="1">
        <p:scale>
          <a:sx n="96" d="100"/>
          <a:sy n="96" d="100"/>
        </p:scale>
        <p:origin x="1824" y="17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5/14/25</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5F38DB-CAFA-D341-B4D5-64BB60628ED1}" type="slidenum">
              <a:rPr lang="en-US" smtClean="0"/>
              <a:t>1</a:t>
            </a:fld>
            <a:endParaRPr lang="en-US"/>
          </a:p>
        </p:txBody>
      </p:sp>
    </p:spTree>
    <p:extLst>
      <p:ext uri="{BB962C8B-B14F-4D97-AF65-F5344CB8AC3E}">
        <p14:creationId xmlns:p14="http://schemas.microsoft.com/office/powerpoint/2010/main" val="2675844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21</a:t>
            </a:fld>
            <a:endParaRPr lang="en-US"/>
          </a:p>
        </p:txBody>
      </p:sp>
    </p:spTree>
    <p:extLst>
      <p:ext uri="{BB962C8B-B14F-4D97-AF65-F5344CB8AC3E}">
        <p14:creationId xmlns:p14="http://schemas.microsoft.com/office/powerpoint/2010/main" val="3891474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22</a:t>
            </a:fld>
            <a:endParaRPr lang="en-US"/>
          </a:p>
        </p:txBody>
      </p:sp>
    </p:spTree>
    <p:extLst>
      <p:ext uri="{BB962C8B-B14F-4D97-AF65-F5344CB8AC3E}">
        <p14:creationId xmlns:p14="http://schemas.microsoft.com/office/powerpoint/2010/main" val="927131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23</a:t>
            </a:fld>
            <a:endParaRPr lang="en-US"/>
          </a:p>
        </p:txBody>
      </p:sp>
    </p:spTree>
    <p:extLst>
      <p:ext uri="{BB962C8B-B14F-4D97-AF65-F5344CB8AC3E}">
        <p14:creationId xmlns:p14="http://schemas.microsoft.com/office/powerpoint/2010/main" val="2552764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24</a:t>
            </a:fld>
            <a:endParaRPr lang="en-US"/>
          </a:p>
        </p:txBody>
      </p:sp>
    </p:spTree>
    <p:extLst>
      <p:ext uri="{BB962C8B-B14F-4D97-AF65-F5344CB8AC3E}">
        <p14:creationId xmlns:p14="http://schemas.microsoft.com/office/powerpoint/2010/main" val="788061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25</a:t>
            </a:fld>
            <a:endParaRPr lang="en-US"/>
          </a:p>
        </p:txBody>
      </p:sp>
    </p:spTree>
    <p:extLst>
      <p:ext uri="{BB962C8B-B14F-4D97-AF65-F5344CB8AC3E}">
        <p14:creationId xmlns:p14="http://schemas.microsoft.com/office/powerpoint/2010/main" val="94982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E64CE7EE-4C62-4A23-92E1-FAC0EF45E1CC}" type="slidenum">
              <a:rPr kumimoji="0" lang="en-US" sz="1100" b="0" i="0" u="none" strike="noStrike" kern="0" cap="none" spc="0" normalizeH="0" baseline="0" noProof="0" smtClean="0">
                <a:ln>
                  <a:noFill/>
                </a:ln>
                <a:solidFill>
                  <a:prstClr val="black"/>
                </a:solidFill>
                <a:effectLst/>
                <a:uLnTx/>
                <a:uFillTx/>
                <a:latin typeface="Calibri"/>
                <a:cs typeface="Arial"/>
              </a:rPr>
              <a:pPr marL="0" marR="0" lvl="0" indent="0" algn="r" defTabSz="914400" eaLnBrk="1" fontAlgn="auto" latinLnBrk="0" hangingPunct="1">
                <a:lnSpc>
                  <a:spcPct val="100000"/>
                </a:lnSpc>
                <a:spcBef>
                  <a:spcPts val="0"/>
                </a:spcBef>
                <a:spcAft>
                  <a:spcPts val="0"/>
                </a:spcAft>
                <a:buClrTx/>
                <a:buSzTx/>
                <a:buFontTx/>
                <a:buNone/>
                <a:tabLst/>
                <a:defRPr/>
              </a:pPr>
              <a:t>4</a:t>
            </a:fld>
            <a:endParaRPr kumimoji="0" lang="en-US" sz="1100" b="0" i="0" u="none" strike="noStrike" kern="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4065054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6</a:t>
            </a:fld>
            <a:endParaRPr lang="en-US"/>
          </a:p>
        </p:txBody>
      </p:sp>
    </p:spTree>
    <p:extLst>
      <p:ext uri="{BB962C8B-B14F-4D97-AF65-F5344CB8AC3E}">
        <p14:creationId xmlns:p14="http://schemas.microsoft.com/office/powerpoint/2010/main" val="3015432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7</a:t>
            </a:fld>
            <a:endParaRPr lang="en-US"/>
          </a:p>
        </p:txBody>
      </p:sp>
    </p:spTree>
    <p:extLst>
      <p:ext uri="{BB962C8B-B14F-4D97-AF65-F5344CB8AC3E}">
        <p14:creationId xmlns:p14="http://schemas.microsoft.com/office/powerpoint/2010/main" val="3699513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CEC92CBA-0E9E-40B5-8359-0BB5950F40A1}" type="slidenum">
              <a:rPr kumimoji="0" lang="en-GB" sz="1100" b="0" i="0" u="none" strike="noStrike" kern="0" cap="none" spc="0" normalizeH="0" baseline="0" noProof="0" smtClean="0">
                <a:ln>
                  <a:noFill/>
                </a:ln>
                <a:solidFill>
                  <a:prstClr val="black"/>
                </a:solidFill>
                <a:effectLst/>
                <a:uLnTx/>
                <a:uFillTx/>
                <a:latin typeface="Calibri"/>
                <a:cs typeface="Arial"/>
              </a:rPr>
              <a:pPr marL="0" marR="0" lvl="0" indent="0" algn="r" defTabSz="914400" eaLnBrk="1" fontAlgn="auto" latinLnBrk="0" hangingPunct="1">
                <a:lnSpc>
                  <a:spcPct val="100000"/>
                </a:lnSpc>
                <a:spcBef>
                  <a:spcPts val="0"/>
                </a:spcBef>
                <a:spcAft>
                  <a:spcPts val="0"/>
                </a:spcAft>
                <a:buClrTx/>
                <a:buSzTx/>
                <a:buFontTx/>
                <a:buNone/>
                <a:tabLst/>
                <a:defRPr/>
              </a:pPr>
              <a:t>8</a:t>
            </a:fld>
            <a:endParaRPr kumimoji="0" lang="en-GB" sz="1100" b="0" i="0" u="none" strike="noStrike" kern="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4290902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10</a:t>
            </a:fld>
            <a:endParaRPr lang="en-US"/>
          </a:p>
        </p:txBody>
      </p:sp>
    </p:spTree>
    <p:extLst>
      <p:ext uri="{BB962C8B-B14F-4D97-AF65-F5344CB8AC3E}">
        <p14:creationId xmlns:p14="http://schemas.microsoft.com/office/powerpoint/2010/main" val="94982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11</a:t>
            </a:fld>
            <a:endParaRPr lang="en-US"/>
          </a:p>
        </p:txBody>
      </p:sp>
    </p:spTree>
    <p:extLst>
      <p:ext uri="{BB962C8B-B14F-4D97-AF65-F5344CB8AC3E}">
        <p14:creationId xmlns:p14="http://schemas.microsoft.com/office/powerpoint/2010/main" val="3733626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12</a:t>
            </a:fld>
            <a:endParaRPr lang="en-US"/>
          </a:p>
        </p:txBody>
      </p:sp>
    </p:spTree>
    <p:extLst>
      <p:ext uri="{BB962C8B-B14F-4D97-AF65-F5344CB8AC3E}">
        <p14:creationId xmlns:p14="http://schemas.microsoft.com/office/powerpoint/2010/main" val="2656840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7E4E64-6A94-3AA5-D5B8-EE65CEBD4D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4F17CD-A85D-6706-EB98-0C6AE6B7C1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44D2BB-9927-10DA-E7ED-C03E0BCF0FDC}"/>
              </a:ext>
            </a:extLst>
          </p:cNvPr>
          <p:cNvSpPr>
            <a:spLocks noGrp="1"/>
          </p:cNvSpPr>
          <p:nvPr>
            <p:ph type="body" idx="1"/>
          </p:nvPr>
        </p:nvSpPr>
        <p:spPr/>
        <p:txBody>
          <a:bodyPr/>
          <a:lstStyle/>
          <a:p>
            <a:endParaRPr lang="fr-CH" b="1" dirty="0"/>
          </a:p>
        </p:txBody>
      </p:sp>
      <p:sp>
        <p:nvSpPr>
          <p:cNvPr id="4" name="Slide Number Placeholder 3">
            <a:extLst>
              <a:ext uri="{FF2B5EF4-FFF2-40B4-BE49-F238E27FC236}">
                <a16:creationId xmlns:a16="http://schemas.microsoft.com/office/drawing/2014/main" id="{08F9AB1B-F163-C774-B7BB-A26A80002B98}"/>
              </a:ext>
            </a:extLst>
          </p:cNvPr>
          <p:cNvSpPr>
            <a:spLocks noGrp="1"/>
          </p:cNvSpPr>
          <p:nvPr>
            <p:ph type="sldNum" sz="quarter" idx="5"/>
          </p:nvPr>
        </p:nvSpPr>
        <p:spPr/>
        <p:txBody>
          <a:bodyPr/>
          <a:lstStyle/>
          <a:p>
            <a:fld id="{3A5F38DB-CAFA-D341-B4D5-64BB60628ED1}" type="slidenum">
              <a:rPr lang="en-US" smtClean="0"/>
              <a:t>20</a:t>
            </a:fld>
            <a:endParaRPr lang="en-US"/>
          </a:p>
        </p:txBody>
      </p:sp>
    </p:spTree>
    <p:extLst>
      <p:ext uri="{BB962C8B-B14F-4D97-AF65-F5344CB8AC3E}">
        <p14:creationId xmlns:p14="http://schemas.microsoft.com/office/powerpoint/2010/main" val="3164286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5/14/25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5/14/25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5/14/25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5/14/25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5/14/25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5/14/25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5/14/25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5/14/25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type="obj" userDrawn="1">
  <p:cSld name="Title and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idx="1"/>
          </p:nvPr>
        </p:nvSpPr>
        <p:spPr bwMode="auto"/>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 name="Date Placeholder 3"/>
          <p:cNvSpPr>
            <a:spLocks noGrp="1"/>
          </p:cNvSpPr>
          <p:nvPr>
            <p:ph type="dt" sz="half" idx="10"/>
          </p:nvPr>
        </p:nvSpPr>
        <p:spPr bwMode="auto"/>
        <p:txBody>
          <a:bodyPr/>
          <a:lstStyle>
            <a:lvl1pPr>
              <a:defRPr/>
            </a:lvl1pPr>
          </a:lstStyle>
          <a:p>
            <a:pPr>
              <a:defRPr/>
            </a:pPr>
            <a:fld id="{CACE23F8-0E81-4A6A-A16B-A756E8A78A68}" type="datetime1">
              <a:rPr lang="en-US" smtClean="0"/>
              <a:t>5/14/25</a:t>
            </a:fld>
            <a:endParaRPr/>
          </a:p>
        </p:txBody>
      </p:sp>
      <p:sp>
        <p:nvSpPr>
          <p:cNvPr id="7" name="Footer Placeholder 4"/>
          <p:cNvSpPr>
            <a:spLocks noGrp="1"/>
          </p:cNvSpPr>
          <p:nvPr>
            <p:ph type="ftr" sz="quarter" idx="11"/>
          </p:nvPr>
        </p:nvSpPr>
        <p:spPr bwMode="auto"/>
        <p:txBody>
          <a:bodyPr/>
          <a:lstStyle>
            <a:lvl1pPr>
              <a:defRPr/>
            </a:lvl1pPr>
          </a:lstStyle>
          <a:p>
            <a:pPr>
              <a:defRPr/>
            </a:pPr>
            <a:endParaRPr/>
          </a:p>
        </p:txBody>
      </p:sp>
      <p:sp>
        <p:nvSpPr>
          <p:cNvPr id="8" name="Slide Number Placeholder 5"/>
          <p:cNvSpPr>
            <a:spLocks noGrp="1"/>
          </p:cNvSpPr>
          <p:nvPr>
            <p:ph type="sldNum" sz="quarter" idx="12"/>
          </p:nvPr>
        </p:nvSpPr>
        <p:spPr bwMode="auto"/>
        <p:txBody>
          <a:bodyPr/>
          <a:lstStyle>
            <a:lvl1pPr>
              <a:defRPr/>
            </a:lvl1pPr>
          </a:lstStyle>
          <a:p>
            <a:pPr>
              <a:defRPr/>
            </a:pPr>
            <a:fld id="{499C689C-9C66-4714-9D69-AC61A4CE8780}" type="slidenum">
              <a:rPr lang="en-US"/>
              <a:t>‹#›</a:t>
            </a:fld>
            <a:endParaRPr lang="en-US"/>
          </a:p>
        </p:txBody>
      </p:sp>
    </p:spTree>
    <p:extLst>
      <p:ext uri="{BB962C8B-B14F-4D97-AF65-F5344CB8AC3E}">
        <p14:creationId xmlns:p14="http://schemas.microsoft.com/office/powerpoint/2010/main" val="421554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9889552" y="6407999"/>
            <a:ext cx="867862" cy="365125"/>
          </a:xfrm>
        </p:spPr>
        <p:txBody>
          <a:bodyPr/>
          <a:lstStyle/>
          <a:p>
            <a:pPr>
              <a:defRPr/>
            </a:pPr>
            <a:fld id="{5A2D8E4C-A0BF-5444-9C74-A3C2242D2F23}" type="datetime1">
              <a:rPr lang="en-US" smtClean="0"/>
              <a:t>5/14/25</a:t>
            </a:fld>
            <a:endParaRPr lang="en-US" dirty="0"/>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
        <p:nvSpPr>
          <p:cNvPr id="11" name="Date Placeholder 10">
            <a:extLst>
              <a:ext uri="{FF2B5EF4-FFF2-40B4-BE49-F238E27FC236}">
                <a16:creationId xmlns:a16="http://schemas.microsoft.com/office/drawing/2014/main" id="{76BCD8F1-CB24-407E-9EAE-75ADFF8FF370}"/>
              </a:ext>
            </a:extLst>
          </p:cNvPr>
          <p:cNvSpPr txBox="1">
            <a:spLocks/>
          </p:cNvSpPr>
          <p:nvPr userDrawn="1"/>
        </p:nvSpPr>
        <p:spPr bwMode="auto">
          <a:xfrm>
            <a:off x="1055440" y="6381328"/>
            <a:ext cx="1338035" cy="401638"/>
          </a:xfrm>
          <a:prstGeom prst="rect">
            <a:avLst/>
          </a:prstGeom>
          <a:solidFill>
            <a:srgbClr val="0033A0"/>
          </a:solidFill>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l">
              <a:defRPr/>
            </a:pPr>
            <a:r>
              <a:rPr lang="en-GB" noProof="0" dirty="0">
                <a:solidFill>
                  <a:srgbClr val="AABBDF"/>
                </a:solidFill>
              </a:rPr>
              <a:t>SCE</a:t>
            </a:r>
          </a:p>
          <a:p>
            <a:pPr algn="l">
              <a:defRPr/>
            </a:pPr>
            <a:r>
              <a:rPr lang="en-GB" sz="900" noProof="0" dirty="0">
                <a:solidFill>
                  <a:srgbClr val="AABBDF"/>
                </a:solidFill>
              </a:rPr>
              <a:t>Site and Civil Engineering</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5/14/25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5/14/25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5/14/25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5/14/25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5/14/25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5/14/25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20"/>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5/14/25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 id="2147483670" r:id="rId18"/>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0.JP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263352" y="3140968"/>
            <a:ext cx="11664677" cy="936104"/>
          </a:xfrm>
        </p:spPr>
        <p:txBody>
          <a:bodyPr/>
          <a:lstStyle/>
          <a:p>
            <a:pPr algn="ctr">
              <a:defRPr/>
            </a:pPr>
            <a:r>
              <a:rPr lang="en-GB" dirty="0"/>
              <a:t>Towards a sustainable campus</a:t>
            </a:r>
            <a:br>
              <a:rPr lang="en-GB" dirty="0"/>
            </a:br>
            <a:r>
              <a:rPr lang="en-GB" sz="2800" i="1" dirty="0"/>
              <a:t>SCE environmental achievements, initiatives, and Services</a:t>
            </a:r>
            <a:r>
              <a:rPr lang="en-GB" sz="4000" dirty="0"/>
              <a:t> </a:t>
            </a:r>
            <a:br>
              <a:rPr lang="en-GB" dirty="0"/>
            </a:br>
            <a:endParaRPr lang="en-GB" dirty="0"/>
          </a:p>
        </p:txBody>
      </p:sp>
      <p:sp>
        <p:nvSpPr>
          <p:cNvPr id="5" name="Subtitle 2"/>
          <p:cNvSpPr>
            <a:spLocks noGrp="1"/>
          </p:cNvSpPr>
          <p:nvPr>
            <p:ph type="subTitle" idx="1"/>
          </p:nvPr>
        </p:nvSpPr>
        <p:spPr bwMode="auto">
          <a:xfrm>
            <a:off x="407677" y="5805264"/>
            <a:ext cx="11376026" cy="803787"/>
          </a:xfrm>
        </p:spPr>
        <p:txBody>
          <a:bodyPr/>
          <a:lstStyle/>
          <a:p>
            <a:pPr algn="l">
              <a:defRPr/>
            </a:pPr>
            <a:endParaRPr dirty="0"/>
          </a:p>
          <a:p>
            <a:pPr algn="l">
              <a:defRPr/>
            </a:pPr>
            <a:r>
              <a:rPr lang="en-US" sz="1800" dirty="0"/>
              <a:t>									</a:t>
            </a:r>
            <a:r>
              <a:rPr lang="en-US" sz="1800" i="1" dirty="0"/>
              <a:t>Fred Magnin, Cedric Garino</a:t>
            </a:r>
            <a:endParaRPr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4149EE-C902-C847-947D-52711964D952}"/>
              </a:ext>
            </a:extLst>
          </p:cNvPr>
          <p:cNvSpPr>
            <a:spLocks noGrp="1"/>
          </p:cNvSpPr>
          <p:nvPr>
            <p:ph type="title"/>
          </p:nvPr>
        </p:nvSpPr>
        <p:spPr>
          <a:xfrm>
            <a:off x="551384" y="235529"/>
            <a:ext cx="11376025" cy="457167"/>
          </a:xfrm>
        </p:spPr>
        <p:txBody>
          <a:bodyPr anchor="t">
            <a:normAutofit/>
          </a:bodyPr>
          <a:lstStyle/>
          <a:p>
            <a:r>
              <a:rPr lang="en-GB" sz="2800" b="0" dirty="0">
                <a:effectLst>
                  <a:outerShdw blurRad="38100" dist="38100" dir="2700000" algn="tl">
                    <a:srgbClr val="000000">
                      <a:alpha val="43137"/>
                    </a:srgbClr>
                  </a:outerShdw>
                </a:effectLst>
                <a:latin typeface="+mn-lt"/>
                <a:ea typeface="+mn-ea"/>
                <a:cs typeface="+mn-cs"/>
              </a:rPr>
              <a:t>Life cycle analysis</a:t>
            </a:r>
          </a:p>
        </p:txBody>
      </p:sp>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10</a:t>
            </a:fld>
            <a:endParaRPr lang="en-GB"/>
          </a:p>
        </p:txBody>
      </p:sp>
      <p:pic>
        <p:nvPicPr>
          <p:cNvPr id="2" name="Picture 1">
            <a:extLst>
              <a:ext uri="{FF2B5EF4-FFF2-40B4-BE49-F238E27FC236}">
                <a16:creationId xmlns:a16="http://schemas.microsoft.com/office/drawing/2014/main" id="{596CC174-4212-EDF7-922A-1BEE4D804772}"/>
              </a:ext>
            </a:extLst>
          </p:cNvPr>
          <p:cNvPicPr>
            <a:picLocks noChangeAspect="1"/>
          </p:cNvPicPr>
          <p:nvPr/>
        </p:nvPicPr>
        <p:blipFill>
          <a:blip r:embed="rId3"/>
          <a:stretch>
            <a:fillRect/>
          </a:stretch>
        </p:blipFill>
        <p:spPr>
          <a:xfrm>
            <a:off x="551384" y="1136745"/>
            <a:ext cx="10801200" cy="5100567"/>
          </a:xfrm>
          <a:prstGeom prst="rect">
            <a:avLst/>
          </a:prstGeom>
        </p:spPr>
      </p:pic>
    </p:spTree>
    <p:extLst>
      <p:ext uri="{BB962C8B-B14F-4D97-AF65-F5344CB8AC3E}">
        <p14:creationId xmlns:p14="http://schemas.microsoft.com/office/powerpoint/2010/main" val="2072707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11</a:t>
            </a:fld>
            <a:endParaRPr lang="en-GB"/>
          </a:p>
        </p:txBody>
      </p:sp>
      <p:pic>
        <p:nvPicPr>
          <p:cNvPr id="2" name="Picture 1">
            <a:extLst>
              <a:ext uri="{FF2B5EF4-FFF2-40B4-BE49-F238E27FC236}">
                <a16:creationId xmlns:a16="http://schemas.microsoft.com/office/drawing/2014/main" id="{52EC991B-7E9B-01EE-130A-51F4347BD566}"/>
              </a:ext>
            </a:extLst>
          </p:cNvPr>
          <p:cNvPicPr>
            <a:picLocks noChangeAspect="1"/>
          </p:cNvPicPr>
          <p:nvPr/>
        </p:nvPicPr>
        <p:blipFill>
          <a:blip r:embed="rId3"/>
          <a:stretch>
            <a:fillRect/>
          </a:stretch>
        </p:blipFill>
        <p:spPr>
          <a:xfrm>
            <a:off x="2209800" y="745671"/>
            <a:ext cx="7772400" cy="5366657"/>
          </a:xfrm>
          <a:prstGeom prst="rect">
            <a:avLst/>
          </a:prstGeom>
        </p:spPr>
      </p:pic>
      <p:sp>
        <p:nvSpPr>
          <p:cNvPr id="8" name="Title 2">
            <a:extLst>
              <a:ext uri="{FF2B5EF4-FFF2-40B4-BE49-F238E27FC236}">
                <a16:creationId xmlns:a16="http://schemas.microsoft.com/office/drawing/2014/main" id="{E8BDFC40-9A30-955C-C772-B569298293D9}"/>
              </a:ext>
            </a:extLst>
          </p:cNvPr>
          <p:cNvSpPr>
            <a:spLocks noGrp="1"/>
          </p:cNvSpPr>
          <p:nvPr>
            <p:ph type="title"/>
          </p:nvPr>
        </p:nvSpPr>
        <p:spPr>
          <a:xfrm>
            <a:off x="407987" y="197318"/>
            <a:ext cx="11376025" cy="529175"/>
          </a:xfrm>
        </p:spPr>
        <p:txBody>
          <a:bodyPr vert="horz" lIns="0" tIns="0" rIns="0" bIns="0" rtlCol="0" anchor="t" anchorCtr="0">
            <a:normAutofit/>
          </a:bodyPr>
          <a:lstStyle/>
          <a:p>
            <a:r>
              <a:rPr lang="en-GB" sz="2800" b="0" dirty="0">
                <a:effectLst>
                  <a:outerShdw blurRad="38100" dist="38100" dir="2700000" algn="tl">
                    <a:srgbClr val="000000">
                      <a:alpha val="43137"/>
                    </a:srgbClr>
                  </a:outerShdw>
                </a:effectLst>
                <a:latin typeface="+mn-lt"/>
                <a:ea typeface="+mn-ea"/>
                <a:cs typeface="+mn-cs"/>
              </a:rPr>
              <a:t>Life cycle analysis</a:t>
            </a:r>
          </a:p>
        </p:txBody>
      </p:sp>
    </p:spTree>
    <p:extLst>
      <p:ext uri="{BB962C8B-B14F-4D97-AF65-F5344CB8AC3E}">
        <p14:creationId xmlns:p14="http://schemas.microsoft.com/office/powerpoint/2010/main" val="1311215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4149EE-C902-C847-947D-52711964D952}"/>
              </a:ext>
            </a:extLst>
          </p:cNvPr>
          <p:cNvSpPr>
            <a:spLocks noGrp="1"/>
          </p:cNvSpPr>
          <p:nvPr>
            <p:ph type="title"/>
          </p:nvPr>
        </p:nvSpPr>
        <p:spPr>
          <a:xfrm>
            <a:off x="551384" y="235529"/>
            <a:ext cx="11376025" cy="529175"/>
          </a:xfrm>
        </p:spPr>
        <p:txBody>
          <a:bodyPr vert="horz" lIns="0" tIns="0" rIns="0" bIns="0" rtlCol="0" anchor="t" anchorCtr="0">
            <a:normAutofit/>
          </a:bodyPr>
          <a:lstStyle/>
          <a:p>
            <a:r>
              <a:rPr lang="en-GB" sz="2800" b="0" dirty="0">
                <a:effectLst>
                  <a:outerShdw blurRad="38100" dist="38100" dir="2700000" algn="tl">
                    <a:srgbClr val="000000">
                      <a:alpha val="43137"/>
                    </a:srgbClr>
                  </a:outerShdw>
                </a:effectLst>
                <a:latin typeface="+mn-lt"/>
                <a:ea typeface="+mn-ea"/>
                <a:cs typeface="+mn-cs"/>
              </a:rPr>
              <a:t>Life cycle analysis</a:t>
            </a:r>
          </a:p>
        </p:txBody>
      </p:sp>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12</a:t>
            </a:fld>
            <a:endParaRPr lang="en-GB"/>
          </a:p>
        </p:txBody>
      </p:sp>
      <p:pic>
        <p:nvPicPr>
          <p:cNvPr id="5" name="Picture 4">
            <a:extLst>
              <a:ext uri="{FF2B5EF4-FFF2-40B4-BE49-F238E27FC236}">
                <a16:creationId xmlns:a16="http://schemas.microsoft.com/office/drawing/2014/main" id="{5A9AE87B-9485-EEA2-F179-9FBC3561A77D}"/>
              </a:ext>
            </a:extLst>
          </p:cNvPr>
          <p:cNvPicPr>
            <a:picLocks noChangeAspect="1"/>
          </p:cNvPicPr>
          <p:nvPr/>
        </p:nvPicPr>
        <p:blipFill>
          <a:blip r:embed="rId3"/>
          <a:stretch>
            <a:fillRect/>
          </a:stretch>
        </p:blipFill>
        <p:spPr>
          <a:xfrm>
            <a:off x="695400" y="855573"/>
            <a:ext cx="10513168" cy="5381739"/>
          </a:xfrm>
          <a:prstGeom prst="rect">
            <a:avLst/>
          </a:prstGeom>
        </p:spPr>
      </p:pic>
    </p:spTree>
    <p:extLst>
      <p:ext uri="{BB962C8B-B14F-4D97-AF65-F5344CB8AC3E}">
        <p14:creationId xmlns:p14="http://schemas.microsoft.com/office/powerpoint/2010/main" val="2397862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A8420-E8AE-493F-5B23-6EB8686171D0}"/>
              </a:ext>
            </a:extLst>
          </p:cNvPr>
          <p:cNvSpPr>
            <a:spLocks noGrp="1"/>
          </p:cNvSpPr>
          <p:nvPr>
            <p:ph type="ctrTitle"/>
          </p:nvPr>
        </p:nvSpPr>
        <p:spPr>
          <a:xfrm>
            <a:off x="4076216" y="2623125"/>
            <a:ext cx="4039567" cy="830997"/>
          </a:xfrm>
          <a:noFill/>
        </p:spPr>
        <p:txBody>
          <a:bodyPr vert="horz" wrap="none" lIns="0" tIns="0" rIns="0" bIns="0" rtlCol="0" anchor="ctr" anchorCtr="0">
            <a:spAutoFit/>
          </a:bodyPr>
          <a:lstStyle/>
          <a:p>
            <a:pPr>
              <a:lnSpc>
                <a:spcPct val="100000"/>
              </a:lnSpc>
            </a:pPr>
            <a:r>
              <a:rPr lang="en-CH" sz="5400" b="0" dirty="0">
                <a:effectLst>
                  <a:outerShdw blurRad="38100" dist="38100" dir="2700000" algn="tl">
                    <a:srgbClr val="000000">
                      <a:alpha val="43137"/>
                    </a:srgbClr>
                  </a:outerShdw>
                </a:effectLst>
                <a:latin typeface="+mn-lt"/>
                <a:ea typeface="+mn-ea"/>
                <a:cs typeface="+mn-cs"/>
              </a:rPr>
              <a:t>CERN RESP</a:t>
            </a:r>
          </a:p>
        </p:txBody>
      </p:sp>
      <p:sp>
        <p:nvSpPr>
          <p:cNvPr id="4" name="Slide Number Placeholder 3">
            <a:extLst>
              <a:ext uri="{FF2B5EF4-FFF2-40B4-BE49-F238E27FC236}">
                <a16:creationId xmlns:a16="http://schemas.microsoft.com/office/drawing/2014/main" id="{2234113D-FA01-74D8-8044-30E886BDB9BE}"/>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spTree>
    <p:extLst>
      <p:ext uri="{BB962C8B-B14F-4D97-AF65-F5344CB8AC3E}">
        <p14:creationId xmlns:p14="http://schemas.microsoft.com/office/powerpoint/2010/main" val="787525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9EB5F8-557C-F0C5-603D-C525EA9D0AFF}"/>
              </a:ext>
            </a:extLst>
          </p:cNvPr>
          <p:cNvSpPr>
            <a:spLocks noGrp="1"/>
          </p:cNvSpPr>
          <p:nvPr>
            <p:ph type="title"/>
          </p:nvPr>
        </p:nvSpPr>
        <p:spPr>
          <a:xfrm>
            <a:off x="363863" y="182383"/>
            <a:ext cx="11376025" cy="438305"/>
          </a:xfrm>
        </p:spPr>
        <p:txBody>
          <a:bodyPr vert="horz" lIns="0" tIns="0" rIns="0" bIns="0" rtlCol="0" anchor="ctr" anchorCtr="0">
            <a:normAutofit/>
          </a:bodyPr>
          <a:lstStyle/>
          <a:p>
            <a:r>
              <a:rPr lang="en-CH" sz="2800" b="0" dirty="0">
                <a:effectLst>
                  <a:outerShdw blurRad="38100" dist="38100" dir="2700000" algn="tl">
                    <a:srgbClr val="000000">
                      <a:alpha val="43137"/>
                    </a:srgbClr>
                  </a:outerShdw>
                </a:effectLst>
                <a:latin typeface="+mn-lt"/>
                <a:ea typeface="+mn-ea"/>
                <a:cs typeface="+mn-cs"/>
              </a:rPr>
              <a:t>Regenerative Environment and Social Programme</a:t>
            </a:r>
          </a:p>
        </p:txBody>
      </p:sp>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14</a:t>
            </a:fld>
            <a:endParaRPr lang="en-US"/>
          </a:p>
        </p:txBody>
      </p:sp>
      <p:sp>
        <p:nvSpPr>
          <p:cNvPr id="7" name="TextBox 6">
            <a:extLst>
              <a:ext uri="{FF2B5EF4-FFF2-40B4-BE49-F238E27FC236}">
                <a16:creationId xmlns:a16="http://schemas.microsoft.com/office/drawing/2014/main" id="{E8B13BA3-AE68-4181-4B49-A83698034C5D}"/>
              </a:ext>
            </a:extLst>
          </p:cNvPr>
          <p:cNvSpPr txBox="1"/>
          <p:nvPr/>
        </p:nvSpPr>
        <p:spPr bwMode="auto">
          <a:xfrm>
            <a:off x="427090" y="908720"/>
            <a:ext cx="11337819" cy="4483279"/>
          </a:xfrm>
          <a:prstGeom prst="rect">
            <a:avLst/>
          </a:prstGeom>
          <a:noFill/>
        </p:spPr>
        <p:txBody>
          <a:bodyPr wrap="square">
            <a:spAutoFit/>
          </a:bodyPr>
          <a:lstStyle/>
          <a:p>
            <a:pPr algn="just">
              <a:spcAft>
                <a:spcPts val="800"/>
              </a:spcAft>
            </a:pPr>
            <a:r>
              <a:rPr lang="en-GB" sz="1800" b="1" u="sng" dirty="0">
                <a:effectLst/>
                <a:latin typeface="Times New Roman" panose="02020603050405020304" pitchFamily="18" charset="0"/>
                <a:ea typeface="Times New Roman" panose="02020603050405020304" pitchFamily="18" charset="0"/>
                <a:cs typeface="Times New Roman" panose="02020603050405020304" pitchFamily="18" charset="0"/>
              </a:rPr>
              <a:t>Our Vision</a:t>
            </a:r>
            <a:endParaRPr lang="en-CH" sz="1800" u="sng"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800"/>
              </a:spcAft>
            </a:pPr>
            <a:r>
              <a:rPr lang="en-GB" sz="1800" i="1" dirty="0">
                <a:effectLst/>
                <a:latin typeface="Times New Roman" panose="02020603050405020304" pitchFamily="18" charset="0"/>
                <a:ea typeface="Times New Roman" panose="02020603050405020304" pitchFamily="18" charset="0"/>
                <a:cs typeface="Times New Roman" panose="02020603050405020304" pitchFamily="18" charset="0"/>
              </a:rPr>
              <a:t>The CERN Campus is the Gateway to CERN’s Science and discovery. Our vision is to enable science excellence where our community and natural environment thrive in harmony, for future generations. Our approach is one of regenerative environmental stewardship and positive social purpose, with nature being an integral part of an efficient, low carbon campus, protecting it and being protected by it.    </a:t>
            </a:r>
            <a:endParaRPr lang="en-CH" i="1"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800"/>
              </a:spcAft>
            </a:pPr>
            <a:endParaRPr lang="en-GB" sz="1800" b="1" u="sng"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800"/>
              </a:spcAft>
            </a:pPr>
            <a:r>
              <a:rPr lang="en-GB" sz="1800" b="1" u="sng" dirty="0">
                <a:effectLst/>
                <a:latin typeface="Times New Roman" panose="02020603050405020304" pitchFamily="18" charset="0"/>
                <a:ea typeface="Times New Roman" panose="02020603050405020304" pitchFamily="18" charset="0"/>
                <a:cs typeface="Times New Roman" panose="02020603050405020304" pitchFamily="18" charset="0"/>
              </a:rPr>
              <a:t>Implementing the Vision</a:t>
            </a:r>
            <a:endParaRPr lang="en-CH"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800"/>
              </a:spcAft>
            </a:pPr>
            <a:r>
              <a:rPr lang="en-GB" sz="1800" i="1" dirty="0">
                <a:effectLst/>
                <a:latin typeface="Times New Roman" panose="02020603050405020304" pitchFamily="18" charset="0"/>
                <a:ea typeface="Times New Roman" panose="02020603050405020304" pitchFamily="18" charset="0"/>
                <a:cs typeface="Times New Roman" panose="02020603050405020304" pitchFamily="18" charset="0"/>
              </a:rPr>
              <a:t>This vision shall be delivered through CERN Campus Regenerative Environment and Social Programme (RESP). Through this programme CERN builds on its significant achievements of the Site Consolidation Programme and starts to build on these renewed ambitions. A holistic impact framework (HIF) has been created as a decision-making support to enable accountability and transparency of decisions to progress towards these ambitions. The HIF considers carbon emissions and integrates areas of the Campus’ environmental and social context. It will be visible through a digital dashboard showcasing the decisions and rationale.</a:t>
            </a:r>
            <a:endParaRPr lang="en-CH"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en-GB" sz="1800" i="1" dirty="0">
                <a:effectLst/>
                <a:latin typeface="Times New Roman" panose="02020603050405020304" pitchFamily="18" charset="0"/>
                <a:ea typeface="Times New Roman" panose="02020603050405020304" pitchFamily="18" charset="0"/>
              </a:rPr>
              <a:t>RESP contributes to CERN taking the lead and rise to the pressing planetary challenges of our time.</a:t>
            </a:r>
            <a:r>
              <a:rPr lang="en-CH" dirty="0">
                <a:effectLst/>
              </a:rPr>
              <a:t> </a:t>
            </a:r>
            <a:endParaRPr lang="en-CH" dirty="0"/>
          </a:p>
        </p:txBody>
      </p:sp>
    </p:spTree>
    <p:extLst>
      <p:ext uri="{BB962C8B-B14F-4D97-AF65-F5344CB8AC3E}">
        <p14:creationId xmlns:p14="http://schemas.microsoft.com/office/powerpoint/2010/main" val="3424876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15</a:t>
            </a:fld>
            <a:endParaRPr lang="en-US"/>
          </a:p>
        </p:txBody>
      </p:sp>
      <p:pic>
        <p:nvPicPr>
          <p:cNvPr id="5" name="Picture 4">
            <a:extLst>
              <a:ext uri="{FF2B5EF4-FFF2-40B4-BE49-F238E27FC236}">
                <a16:creationId xmlns:a16="http://schemas.microsoft.com/office/drawing/2014/main" id="{112D6C6E-3BF0-901F-1C7A-EC60D5295E73}"/>
              </a:ext>
            </a:extLst>
          </p:cNvPr>
          <p:cNvPicPr>
            <a:picLocks noChangeAspect="1"/>
          </p:cNvPicPr>
          <p:nvPr/>
        </p:nvPicPr>
        <p:blipFill>
          <a:blip r:embed="rId2"/>
          <a:stretch>
            <a:fillRect/>
          </a:stretch>
        </p:blipFill>
        <p:spPr>
          <a:xfrm>
            <a:off x="983432" y="687478"/>
            <a:ext cx="9829092" cy="5490822"/>
          </a:xfrm>
          <a:prstGeom prst="rect">
            <a:avLst/>
          </a:prstGeom>
        </p:spPr>
      </p:pic>
      <p:sp>
        <p:nvSpPr>
          <p:cNvPr id="7" name="Title 2">
            <a:extLst>
              <a:ext uri="{FF2B5EF4-FFF2-40B4-BE49-F238E27FC236}">
                <a16:creationId xmlns:a16="http://schemas.microsoft.com/office/drawing/2014/main" id="{805A71E7-7F30-1C12-25F3-314C03BC2F2C}"/>
              </a:ext>
            </a:extLst>
          </p:cNvPr>
          <p:cNvSpPr>
            <a:spLocks noGrp="1"/>
          </p:cNvSpPr>
          <p:nvPr>
            <p:ph type="title"/>
          </p:nvPr>
        </p:nvSpPr>
        <p:spPr>
          <a:xfrm>
            <a:off x="363863" y="182383"/>
            <a:ext cx="11376025" cy="438305"/>
          </a:xfrm>
        </p:spPr>
        <p:txBody>
          <a:bodyPr vert="horz" lIns="0" tIns="0" rIns="0" bIns="0" rtlCol="0" anchor="ctr" anchorCtr="0">
            <a:normAutofit/>
          </a:bodyPr>
          <a:lstStyle/>
          <a:p>
            <a:r>
              <a:rPr lang="en-CH" sz="2800" b="0" dirty="0">
                <a:effectLst>
                  <a:outerShdw blurRad="38100" dist="38100" dir="2700000" algn="tl">
                    <a:srgbClr val="000000">
                      <a:alpha val="43137"/>
                    </a:srgbClr>
                  </a:outerShdw>
                </a:effectLst>
                <a:latin typeface="+mn-lt"/>
                <a:ea typeface="+mn-ea"/>
                <a:cs typeface="+mn-cs"/>
              </a:rPr>
              <a:t>Regenerative Environment and Social Programme</a:t>
            </a:r>
            <a:r>
              <a:rPr lang="fr-CH" sz="2800" b="0" dirty="0">
                <a:effectLst>
                  <a:outerShdw blurRad="38100" dist="38100" dir="2700000" algn="tl">
                    <a:srgbClr val="000000">
                      <a:alpha val="43137"/>
                    </a:srgbClr>
                  </a:outerShdw>
                </a:effectLst>
                <a:latin typeface="+mn-lt"/>
                <a:ea typeface="+mn-ea"/>
                <a:cs typeface="+mn-cs"/>
              </a:rPr>
              <a:t> (</a:t>
            </a:r>
            <a:r>
              <a:rPr lang="fr-CH" sz="2800" b="0" dirty="0" err="1">
                <a:effectLst>
                  <a:outerShdw blurRad="38100" dist="38100" dir="2700000" algn="tl">
                    <a:srgbClr val="000000">
                      <a:alpha val="43137"/>
                    </a:srgbClr>
                  </a:outerShdw>
                </a:effectLst>
                <a:latin typeface="+mn-lt"/>
                <a:ea typeface="+mn-ea"/>
                <a:cs typeface="+mn-cs"/>
              </a:rPr>
              <a:t>cont</a:t>
            </a:r>
            <a:r>
              <a:rPr lang="fr-CH" sz="2800" b="0" dirty="0">
                <a:effectLst>
                  <a:outerShdw blurRad="38100" dist="38100" dir="2700000" algn="tl">
                    <a:srgbClr val="000000">
                      <a:alpha val="43137"/>
                    </a:srgbClr>
                  </a:outerShdw>
                </a:effectLst>
                <a:latin typeface="+mn-lt"/>
                <a:ea typeface="+mn-ea"/>
                <a:cs typeface="+mn-cs"/>
              </a:rPr>
              <a:t>.)</a:t>
            </a:r>
            <a:endParaRPr lang="en-CH" sz="2800" b="0" dirty="0">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p14="http://schemas.microsoft.com/office/powerpoint/2010/main" val="1942178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pic>
        <p:nvPicPr>
          <p:cNvPr id="2" name="Picture 1">
            <a:extLst>
              <a:ext uri="{FF2B5EF4-FFF2-40B4-BE49-F238E27FC236}">
                <a16:creationId xmlns:a16="http://schemas.microsoft.com/office/drawing/2014/main" id="{38191319-8976-CD76-2B5A-BF0475F350C3}"/>
              </a:ext>
            </a:extLst>
          </p:cNvPr>
          <p:cNvPicPr>
            <a:picLocks noChangeAspect="1"/>
          </p:cNvPicPr>
          <p:nvPr/>
        </p:nvPicPr>
        <p:blipFill>
          <a:blip r:embed="rId2"/>
          <a:stretch>
            <a:fillRect/>
          </a:stretch>
        </p:blipFill>
        <p:spPr>
          <a:xfrm>
            <a:off x="926956" y="684097"/>
            <a:ext cx="9921572" cy="5553215"/>
          </a:xfrm>
          <a:prstGeom prst="rect">
            <a:avLst/>
          </a:prstGeom>
        </p:spPr>
      </p:pic>
      <p:sp>
        <p:nvSpPr>
          <p:cNvPr id="7" name="Title 2">
            <a:extLst>
              <a:ext uri="{FF2B5EF4-FFF2-40B4-BE49-F238E27FC236}">
                <a16:creationId xmlns:a16="http://schemas.microsoft.com/office/drawing/2014/main" id="{5A496570-F3B0-21A8-847C-BB8B778ABF95}"/>
              </a:ext>
            </a:extLst>
          </p:cNvPr>
          <p:cNvSpPr txBox="1">
            <a:spLocks/>
          </p:cNvSpPr>
          <p:nvPr/>
        </p:nvSpPr>
        <p:spPr bwMode="auto">
          <a:xfrm>
            <a:off x="199729" y="173596"/>
            <a:ext cx="11376025" cy="438305"/>
          </a:xfrm>
          <a:prstGeom prst="rect">
            <a:avLst/>
          </a:prstGeom>
        </p:spPr>
        <p:txBody>
          <a:bodyPr vert="horz" lIns="0" tIns="0" rIns="0" bIns="0" rtlCol="0" anchor="ctr"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CH" sz="2800" b="0" dirty="0">
                <a:effectLst>
                  <a:outerShdw blurRad="38100" dist="38100" dir="2700000" algn="tl">
                    <a:srgbClr val="000000">
                      <a:alpha val="43137"/>
                    </a:srgbClr>
                  </a:outerShdw>
                </a:effectLst>
                <a:latin typeface="+mn-lt"/>
                <a:ea typeface="+mn-ea"/>
                <a:cs typeface="+mn-cs"/>
              </a:rPr>
              <a:t>Regenerative Environment and Social Programme</a:t>
            </a:r>
            <a:r>
              <a:rPr lang="fr-CH" sz="2800" b="0" dirty="0">
                <a:effectLst>
                  <a:outerShdw blurRad="38100" dist="38100" dir="2700000" algn="tl">
                    <a:srgbClr val="000000">
                      <a:alpha val="43137"/>
                    </a:srgbClr>
                  </a:outerShdw>
                </a:effectLst>
                <a:latin typeface="+mn-lt"/>
                <a:ea typeface="+mn-ea"/>
                <a:cs typeface="+mn-cs"/>
              </a:rPr>
              <a:t> (</a:t>
            </a:r>
            <a:r>
              <a:rPr lang="fr-CH" sz="2800" b="0" dirty="0" err="1">
                <a:effectLst>
                  <a:outerShdw blurRad="38100" dist="38100" dir="2700000" algn="tl">
                    <a:srgbClr val="000000">
                      <a:alpha val="43137"/>
                    </a:srgbClr>
                  </a:outerShdw>
                </a:effectLst>
                <a:latin typeface="+mn-lt"/>
                <a:ea typeface="+mn-ea"/>
                <a:cs typeface="+mn-cs"/>
              </a:rPr>
              <a:t>cont</a:t>
            </a:r>
            <a:r>
              <a:rPr lang="fr-CH" sz="2800" b="0" dirty="0">
                <a:effectLst>
                  <a:outerShdw blurRad="38100" dist="38100" dir="2700000" algn="tl">
                    <a:srgbClr val="000000">
                      <a:alpha val="43137"/>
                    </a:srgbClr>
                  </a:outerShdw>
                </a:effectLst>
                <a:latin typeface="+mn-lt"/>
                <a:ea typeface="+mn-ea"/>
                <a:cs typeface="+mn-cs"/>
              </a:rPr>
              <a:t>.)</a:t>
            </a:r>
            <a:endParaRPr lang="en-CH" sz="2800" b="0" dirty="0">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p14="http://schemas.microsoft.com/office/powerpoint/2010/main" val="2322709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pic>
        <p:nvPicPr>
          <p:cNvPr id="2" name="Picture 1">
            <a:extLst>
              <a:ext uri="{FF2B5EF4-FFF2-40B4-BE49-F238E27FC236}">
                <a16:creationId xmlns:a16="http://schemas.microsoft.com/office/drawing/2014/main" id="{1578D57F-C0F6-AC9F-4083-FEAD41648D39}"/>
              </a:ext>
            </a:extLst>
          </p:cNvPr>
          <p:cNvPicPr>
            <a:picLocks noChangeAspect="1"/>
          </p:cNvPicPr>
          <p:nvPr/>
        </p:nvPicPr>
        <p:blipFill>
          <a:blip r:embed="rId2"/>
          <a:stretch>
            <a:fillRect/>
          </a:stretch>
        </p:blipFill>
        <p:spPr>
          <a:xfrm>
            <a:off x="1232080" y="547509"/>
            <a:ext cx="9148396" cy="5702896"/>
          </a:xfrm>
          <a:prstGeom prst="rect">
            <a:avLst/>
          </a:prstGeom>
        </p:spPr>
      </p:pic>
      <p:sp>
        <p:nvSpPr>
          <p:cNvPr id="7" name="Title 2">
            <a:extLst>
              <a:ext uri="{FF2B5EF4-FFF2-40B4-BE49-F238E27FC236}">
                <a16:creationId xmlns:a16="http://schemas.microsoft.com/office/drawing/2014/main" id="{447B8052-B85D-5FEB-5EBF-6BBED47919D7}"/>
              </a:ext>
            </a:extLst>
          </p:cNvPr>
          <p:cNvSpPr txBox="1">
            <a:spLocks/>
          </p:cNvSpPr>
          <p:nvPr/>
        </p:nvSpPr>
        <p:spPr bwMode="auto">
          <a:xfrm>
            <a:off x="263352" y="109203"/>
            <a:ext cx="11376025" cy="438305"/>
          </a:xfrm>
          <a:prstGeom prst="rect">
            <a:avLst/>
          </a:prstGeom>
        </p:spPr>
        <p:txBody>
          <a:bodyPr vert="horz" lIns="0" tIns="0" rIns="0" bIns="0" rtlCol="0" anchor="ctr"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CH" sz="2800" b="0" dirty="0">
                <a:effectLst>
                  <a:outerShdw blurRad="38100" dist="38100" dir="2700000" algn="tl">
                    <a:srgbClr val="000000">
                      <a:alpha val="43137"/>
                    </a:srgbClr>
                  </a:outerShdw>
                </a:effectLst>
                <a:latin typeface="+mn-lt"/>
                <a:ea typeface="+mn-ea"/>
                <a:cs typeface="+mn-cs"/>
              </a:rPr>
              <a:t>Regenerative Environment and Social Programme</a:t>
            </a:r>
            <a:r>
              <a:rPr lang="fr-CH" sz="2800" b="0" dirty="0">
                <a:effectLst>
                  <a:outerShdw blurRad="38100" dist="38100" dir="2700000" algn="tl">
                    <a:srgbClr val="000000">
                      <a:alpha val="43137"/>
                    </a:srgbClr>
                  </a:outerShdw>
                </a:effectLst>
                <a:latin typeface="+mn-lt"/>
                <a:ea typeface="+mn-ea"/>
                <a:cs typeface="+mn-cs"/>
              </a:rPr>
              <a:t> (</a:t>
            </a:r>
            <a:r>
              <a:rPr lang="fr-CH" sz="2800" b="0" dirty="0" err="1">
                <a:effectLst>
                  <a:outerShdw blurRad="38100" dist="38100" dir="2700000" algn="tl">
                    <a:srgbClr val="000000">
                      <a:alpha val="43137"/>
                    </a:srgbClr>
                  </a:outerShdw>
                </a:effectLst>
                <a:latin typeface="+mn-lt"/>
                <a:ea typeface="+mn-ea"/>
                <a:cs typeface="+mn-cs"/>
              </a:rPr>
              <a:t>cont</a:t>
            </a:r>
            <a:r>
              <a:rPr lang="fr-CH" sz="2800" b="0" dirty="0">
                <a:effectLst>
                  <a:outerShdw blurRad="38100" dist="38100" dir="2700000" algn="tl">
                    <a:srgbClr val="000000">
                      <a:alpha val="43137"/>
                    </a:srgbClr>
                  </a:outerShdw>
                </a:effectLst>
                <a:latin typeface="+mn-lt"/>
                <a:ea typeface="+mn-ea"/>
                <a:cs typeface="+mn-cs"/>
              </a:rPr>
              <a:t>.)</a:t>
            </a:r>
            <a:endParaRPr lang="en-CH" sz="2800" b="0" dirty="0">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p14="http://schemas.microsoft.com/office/powerpoint/2010/main" val="4171333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18</a:t>
            </a:fld>
            <a:endParaRPr lang="en-US"/>
          </a:p>
        </p:txBody>
      </p:sp>
      <p:pic>
        <p:nvPicPr>
          <p:cNvPr id="5" name="Picture 4">
            <a:extLst>
              <a:ext uri="{FF2B5EF4-FFF2-40B4-BE49-F238E27FC236}">
                <a16:creationId xmlns:a16="http://schemas.microsoft.com/office/drawing/2014/main" id="{99D5D9CD-AE57-A748-C00E-AF6FD77A330E}"/>
              </a:ext>
            </a:extLst>
          </p:cNvPr>
          <p:cNvPicPr>
            <a:picLocks noChangeAspect="1"/>
          </p:cNvPicPr>
          <p:nvPr/>
        </p:nvPicPr>
        <p:blipFill>
          <a:blip r:embed="rId2"/>
          <a:stretch>
            <a:fillRect/>
          </a:stretch>
        </p:blipFill>
        <p:spPr>
          <a:xfrm>
            <a:off x="312011" y="908720"/>
            <a:ext cx="11567978" cy="4716524"/>
          </a:xfrm>
          <a:prstGeom prst="rect">
            <a:avLst/>
          </a:prstGeom>
        </p:spPr>
      </p:pic>
      <p:sp>
        <p:nvSpPr>
          <p:cNvPr id="7" name="Title 2">
            <a:extLst>
              <a:ext uri="{FF2B5EF4-FFF2-40B4-BE49-F238E27FC236}">
                <a16:creationId xmlns:a16="http://schemas.microsoft.com/office/drawing/2014/main" id="{6CF33DBD-D7CD-A66E-533B-39B5326854AA}"/>
              </a:ext>
            </a:extLst>
          </p:cNvPr>
          <p:cNvSpPr txBox="1">
            <a:spLocks/>
          </p:cNvSpPr>
          <p:nvPr/>
        </p:nvSpPr>
        <p:spPr bwMode="auto">
          <a:xfrm>
            <a:off x="191344" y="84875"/>
            <a:ext cx="11376025" cy="438305"/>
          </a:xfrm>
          <a:prstGeom prst="rect">
            <a:avLst/>
          </a:prstGeom>
        </p:spPr>
        <p:txBody>
          <a:bodyPr vert="horz" lIns="0" tIns="0" rIns="0" bIns="0" rtlCol="0" anchor="ctr"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CH" sz="2800" b="0" dirty="0">
                <a:effectLst>
                  <a:outerShdw blurRad="38100" dist="38100" dir="2700000" algn="tl">
                    <a:srgbClr val="000000">
                      <a:alpha val="43137"/>
                    </a:srgbClr>
                  </a:outerShdw>
                </a:effectLst>
                <a:latin typeface="+mn-lt"/>
                <a:ea typeface="+mn-ea"/>
                <a:cs typeface="+mn-cs"/>
              </a:rPr>
              <a:t>Regenerative Environment and Social Programme</a:t>
            </a:r>
            <a:r>
              <a:rPr lang="fr-CH" sz="2800" b="0" dirty="0">
                <a:effectLst>
                  <a:outerShdw blurRad="38100" dist="38100" dir="2700000" algn="tl">
                    <a:srgbClr val="000000">
                      <a:alpha val="43137"/>
                    </a:srgbClr>
                  </a:outerShdw>
                </a:effectLst>
                <a:latin typeface="+mn-lt"/>
                <a:ea typeface="+mn-ea"/>
                <a:cs typeface="+mn-cs"/>
              </a:rPr>
              <a:t> (</a:t>
            </a:r>
            <a:r>
              <a:rPr lang="fr-CH" sz="2800" b="0" dirty="0" err="1">
                <a:effectLst>
                  <a:outerShdw blurRad="38100" dist="38100" dir="2700000" algn="tl">
                    <a:srgbClr val="000000">
                      <a:alpha val="43137"/>
                    </a:srgbClr>
                  </a:outerShdw>
                </a:effectLst>
                <a:latin typeface="+mn-lt"/>
                <a:ea typeface="+mn-ea"/>
                <a:cs typeface="+mn-cs"/>
              </a:rPr>
              <a:t>cont</a:t>
            </a:r>
            <a:r>
              <a:rPr lang="fr-CH" sz="2800" b="0" dirty="0">
                <a:effectLst>
                  <a:outerShdw blurRad="38100" dist="38100" dir="2700000" algn="tl">
                    <a:srgbClr val="000000">
                      <a:alpha val="43137"/>
                    </a:srgbClr>
                  </a:outerShdw>
                </a:effectLst>
                <a:latin typeface="+mn-lt"/>
                <a:ea typeface="+mn-ea"/>
                <a:cs typeface="+mn-cs"/>
              </a:rPr>
              <a:t>.)</a:t>
            </a:r>
            <a:endParaRPr lang="en-CH" sz="2800" b="0" dirty="0">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p14="http://schemas.microsoft.com/office/powerpoint/2010/main" val="194653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E1503-FBC6-7D22-E96E-FD7D88B2F3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F4C973-CA3B-75CF-E568-745476EECA03}"/>
              </a:ext>
            </a:extLst>
          </p:cNvPr>
          <p:cNvSpPr>
            <a:spLocks noGrp="1"/>
          </p:cNvSpPr>
          <p:nvPr>
            <p:ph type="ctrTitle"/>
          </p:nvPr>
        </p:nvSpPr>
        <p:spPr>
          <a:xfrm>
            <a:off x="1524000" y="1772816"/>
            <a:ext cx="9144000" cy="2387600"/>
          </a:xfrm>
          <a:noFill/>
        </p:spPr>
        <p:txBody>
          <a:bodyPr vert="horz" wrap="none" lIns="0" tIns="0" rIns="0" bIns="0" rtlCol="0" anchor="ctr" anchorCtr="0">
            <a:spAutoFit/>
          </a:bodyPr>
          <a:lstStyle/>
          <a:p>
            <a:pPr>
              <a:lnSpc>
                <a:spcPct val="100000"/>
              </a:lnSpc>
            </a:pPr>
            <a:r>
              <a:rPr lang="fr-CH" sz="5400" b="0" dirty="0">
                <a:effectLst>
                  <a:outerShdw blurRad="38100" dist="38100" dir="2700000" algn="tl">
                    <a:srgbClr val="000000">
                      <a:alpha val="43137"/>
                    </a:srgbClr>
                  </a:outerShdw>
                </a:effectLst>
                <a:latin typeface="+mn-lt"/>
                <a:ea typeface="+mn-ea"/>
                <a:cs typeface="+mn-cs"/>
              </a:rPr>
              <a:t>CAMPUS SERVICES</a:t>
            </a:r>
            <a:endParaRPr lang="en-CH" sz="5400" b="0" dirty="0">
              <a:effectLst>
                <a:outerShdw blurRad="38100" dist="38100" dir="2700000" algn="tl">
                  <a:srgbClr val="000000">
                    <a:alpha val="43137"/>
                  </a:srgbClr>
                </a:outerShdw>
              </a:effectLst>
              <a:latin typeface="+mn-lt"/>
              <a:ea typeface="+mn-ea"/>
              <a:cs typeface="+mn-cs"/>
            </a:endParaRPr>
          </a:p>
        </p:txBody>
      </p:sp>
      <p:sp>
        <p:nvSpPr>
          <p:cNvPr id="4" name="Slide Number Placeholder 3">
            <a:extLst>
              <a:ext uri="{FF2B5EF4-FFF2-40B4-BE49-F238E27FC236}">
                <a16:creationId xmlns:a16="http://schemas.microsoft.com/office/drawing/2014/main" id="{3D6DBA21-0321-A785-58EE-8A552BA89293}"/>
              </a:ext>
            </a:extLst>
          </p:cNvPr>
          <p:cNvSpPr>
            <a:spLocks noGrp="1"/>
          </p:cNvSpPr>
          <p:nvPr>
            <p:ph type="sldNum" sz="quarter" idx="12"/>
          </p:nvPr>
        </p:nvSpPr>
        <p:spPr/>
        <p:txBody>
          <a:bodyPr/>
          <a:lstStyle/>
          <a:p>
            <a:pPr>
              <a:defRPr/>
            </a:pPr>
            <a:fld id="{36B5EA5A-BC32-A742-B11B-8E7414D5B535}" type="slidenum">
              <a:rPr lang="en-US" smtClean="0"/>
              <a:t>19</a:t>
            </a:fld>
            <a:endParaRPr lang="en-US"/>
          </a:p>
        </p:txBody>
      </p:sp>
    </p:spTree>
    <p:extLst>
      <p:ext uri="{BB962C8B-B14F-4D97-AF65-F5344CB8AC3E}">
        <p14:creationId xmlns:p14="http://schemas.microsoft.com/office/powerpoint/2010/main" val="3445496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A8420-E8AE-493F-5B23-6EB8686171D0}"/>
              </a:ext>
            </a:extLst>
          </p:cNvPr>
          <p:cNvSpPr>
            <a:spLocks noGrp="1"/>
          </p:cNvSpPr>
          <p:nvPr>
            <p:ph type="ctrTitle"/>
          </p:nvPr>
        </p:nvSpPr>
        <p:spPr>
          <a:xfrm>
            <a:off x="2729694" y="2681103"/>
            <a:ext cx="6732612" cy="747897"/>
          </a:xfrm>
          <a:noFill/>
        </p:spPr>
        <p:txBody>
          <a:bodyPr wrap="none" rtlCol="0">
            <a:spAutoFit/>
          </a:bodyPr>
          <a:lstStyle/>
          <a:p>
            <a:pPr algn="l"/>
            <a:r>
              <a:rPr lang="en-CH" sz="5400" b="0" dirty="0">
                <a:effectLst>
                  <a:outerShdw blurRad="38100" dist="38100" dir="2700000" algn="tl">
                    <a:srgbClr val="000000">
                      <a:alpha val="43137"/>
                    </a:srgbClr>
                  </a:outerShdw>
                </a:effectLst>
                <a:latin typeface="+mn-lt"/>
                <a:ea typeface="+mn-ea"/>
                <a:cs typeface="+mn-cs"/>
              </a:rPr>
              <a:t>Campus development</a:t>
            </a:r>
          </a:p>
        </p:txBody>
      </p:sp>
      <p:sp>
        <p:nvSpPr>
          <p:cNvPr id="4" name="Slide Number Placeholder 3">
            <a:extLst>
              <a:ext uri="{FF2B5EF4-FFF2-40B4-BE49-F238E27FC236}">
                <a16:creationId xmlns:a16="http://schemas.microsoft.com/office/drawing/2014/main" id="{2234113D-FA01-74D8-8044-30E886BDB9BE}"/>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Tree>
    <p:extLst>
      <p:ext uri="{BB962C8B-B14F-4D97-AF65-F5344CB8AC3E}">
        <p14:creationId xmlns:p14="http://schemas.microsoft.com/office/powerpoint/2010/main" val="1286140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B6902-07E8-6155-E548-243B2B534FE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2D63153-734F-9302-0791-4F2E2F2E4A66}"/>
              </a:ext>
            </a:extLst>
          </p:cNvPr>
          <p:cNvSpPr>
            <a:spLocks noGrp="1"/>
          </p:cNvSpPr>
          <p:nvPr>
            <p:ph type="title"/>
          </p:nvPr>
        </p:nvSpPr>
        <p:spPr>
          <a:xfrm>
            <a:off x="255385" y="-1307"/>
            <a:ext cx="11376025" cy="751151"/>
          </a:xfrm>
        </p:spPr>
        <p:txBody>
          <a:bodyPr vert="horz" lIns="0" tIns="0" rIns="0" bIns="0" rtlCol="0" anchor="ctr" anchorCtr="0">
            <a:normAutofit/>
          </a:bodyPr>
          <a:lstStyle/>
          <a:p>
            <a:r>
              <a:rPr lang="en-GB" sz="2800" b="0" dirty="0">
                <a:effectLst>
                  <a:outerShdw blurRad="38100" dist="38100" dir="2700000" algn="tl">
                    <a:srgbClr val="000000">
                      <a:alpha val="43137"/>
                    </a:srgbClr>
                  </a:outerShdw>
                </a:effectLst>
                <a:latin typeface="+mn-lt"/>
                <a:ea typeface="+mn-ea"/>
                <a:cs typeface="+mn-cs"/>
              </a:rPr>
              <a:t>CERN Mobility</a:t>
            </a:r>
          </a:p>
        </p:txBody>
      </p:sp>
      <p:sp>
        <p:nvSpPr>
          <p:cNvPr id="4" name="Slide Number Placeholder 3">
            <a:extLst>
              <a:ext uri="{FF2B5EF4-FFF2-40B4-BE49-F238E27FC236}">
                <a16:creationId xmlns:a16="http://schemas.microsoft.com/office/drawing/2014/main" id="{48E5B118-B987-BCAA-66A0-C1309111D35B}"/>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20</a:t>
            </a:fld>
            <a:endParaRPr lang="en-GB"/>
          </a:p>
        </p:txBody>
      </p:sp>
      <p:pic>
        <p:nvPicPr>
          <p:cNvPr id="7" name="Picture 6">
            <a:extLst>
              <a:ext uri="{FF2B5EF4-FFF2-40B4-BE49-F238E27FC236}">
                <a16:creationId xmlns:a16="http://schemas.microsoft.com/office/drawing/2014/main" id="{BA9A94F2-23B8-3A9F-E438-840104DDAA42}"/>
              </a:ext>
            </a:extLst>
          </p:cNvPr>
          <p:cNvPicPr>
            <a:picLocks noChangeAspect="1"/>
          </p:cNvPicPr>
          <p:nvPr/>
        </p:nvPicPr>
        <p:blipFill>
          <a:blip r:embed="rId3"/>
          <a:stretch>
            <a:fillRect/>
          </a:stretch>
        </p:blipFill>
        <p:spPr>
          <a:xfrm>
            <a:off x="2774011" y="1454817"/>
            <a:ext cx="1095528" cy="3286584"/>
          </a:xfrm>
          <a:prstGeom prst="rect">
            <a:avLst/>
          </a:prstGeom>
        </p:spPr>
      </p:pic>
      <p:pic>
        <p:nvPicPr>
          <p:cNvPr id="9" name="Picture 8">
            <a:extLst>
              <a:ext uri="{FF2B5EF4-FFF2-40B4-BE49-F238E27FC236}">
                <a16:creationId xmlns:a16="http://schemas.microsoft.com/office/drawing/2014/main" id="{B3168119-FD29-CD87-F68C-B3AAAA107769}"/>
              </a:ext>
            </a:extLst>
          </p:cNvPr>
          <p:cNvPicPr>
            <a:picLocks noChangeAspect="1"/>
          </p:cNvPicPr>
          <p:nvPr/>
        </p:nvPicPr>
        <p:blipFill>
          <a:blip r:embed="rId4"/>
          <a:stretch>
            <a:fillRect/>
          </a:stretch>
        </p:blipFill>
        <p:spPr>
          <a:xfrm>
            <a:off x="1598130" y="1484784"/>
            <a:ext cx="1133633" cy="3372321"/>
          </a:xfrm>
          <a:prstGeom prst="rect">
            <a:avLst/>
          </a:prstGeom>
        </p:spPr>
      </p:pic>
      <p:pic>
        <p:nvPicPr>
          <p:cNvPr id="15" name="Picture 14">
            <a:extLst>
              <a:ext uri="{FF2B5EF4-FFF2-40B4-BE49-F238E27FC236}">
                <a16:creationId xmlns:a16="http://schemas.microsoft.com/office/drawing/2014/main" id="{3528D250-EE54-5133-D0EA-0C382DB0118D}"/>
              </a:ext>
            </a:extLst>
          </p:cNvPr>
          <p:cNvPicPr>
            <a:picLocks noChangeAspect="1"/>
          </p:cNvPicPr>
          <p:nvPr/>
        </p:nvPicPr>
        <p:blipFill>
          <a:blip r:embed="rId5"/>
          <a:stretch>
            <a:fillRect/>
          </a:stretch>
        </p:blipFill>
        <p:spPr>
          <a:xfrm>
            <a:off x="3914754" y="1484784"/>
            <a:ext cx="1028845" cy="3324690"/>
          </a:xfrm>
          <a:prstGeom prst="rect">
            <a:avLst/>
          </a:prstGeom>
        </p:spPr>
      </p:pic>
      <p:pic>
        <p:nvPicPr>
          <p:cNvPr id="19" name="Picture 18">
            <a:extLst>
              <a:ext uri="{FF2B5EF4-FFF2-40B4-BE49-F238E27FC236}">
                <a16:creationId xmlns:a16="http://schemas.microsoft.com/office/drawing/2014/main" id="{396F5FD7-6A38-B32A-A510-44AB641A4283}"/>
              </a:ext>
            </a:extLst>
          </p:cNvPr>
          <p:cNvPicPr>
            <a:picLocks noChangeAspect="1"/>
          </p:cNvPicPr>
          <p:nvPr/>
        </p:nvPicPr>
        <p:blipFill>
          <a:blip r:embed="rId6"/>
          <a:stretch>
            <a:fillRect/>
          </a:stretch>
        </p:blipFill>
        <p:spPr>
          <a:xfrm>
            <a:off x="593723" y="1449488"/>
            <a:ext cx="962159" cy="3343742"/>
          </a:xfrm>
          <a:prstGeom prst="rect">
            <a:avLst/>
          </a:prstGeom>
        </p:spPr>
      </p:pic>
      <p:grpSp>
        <p:nvGrpSpPr>
          <p:cNvPr id="41" name="Group 40">
            <a:extLst>
              <a:ext uri="{FF2B5EF4-FFF2-40B4-BE49-F238E27FC236}">
                <a16:creationId xmlns:a16="http://schemas.microsoft.com/office/drawing/2014/main" id="{1C8C0D75-BEDF-56C3-3617-6F9A3ABB3BF5}"/>
              </a:ext>
            </a:extLst>
          </p:cNvPr>
          <p:cNvGrpSpPr/>
          <p:nvPr/>
        </p:nvGrpSpPr>
        <p:grpSpPr>
          <a:xfrm>
            <a:off x="7248128" y="4149080"/>
            <a:ext cx="4489092" cy="1991662"/>
            <a:chOff x="5678261" y="1990625"/>
            <a:chExt cx="6540379" cy="3603057"/>
          </a:xfrm>
        </p:grpSpPr>
        <p:pic>
          <p:nvPicPr>
            <p:cNvPr id="37" name="Picture 36">
              <a:extLst>
                <a:ext uri="{FF2B5EF4-FFF2-40B4-BE49-F238E27FC236}">
                  <a16:creationId xmlns:a16="http://schemas.microsoft.com/office/drawing/2014/main" id="{3D37BA90-93D3-0D7A-BF61-CE1C60215040}"/>
                </a:ext>
              </a:extLst>
            </p:cNvPr>
            <p:cNvPicPr>
              <a:picLocks noChangeAspect="1"/>
            </p:cNvPicPr>
            <p:nvPr/>
          </p:nvPicPr>
          <p:blipFill>
            <a:blip r:embed="rId7"/>
            <a:srcRect b="19902"/>
            <a:stretch/>
          </p:blipFill>
          <p:spPr>
            <a:xfrm>
              <a:off x="5678261" y="2558742"/>
              <a:ext cx="6540379" cy="3034940"/>
            </a:xfrm>
            <a:prstGeom prst="rect">
              <a:avLst/>
            </a:prstGeom>
          </p:spPr>
        </p:pic>
        <p:pic>
          <p:nvPicPr>
            <p:cNvPr id="39" name="Picture 38">
              <a:extLst>
                <a:ext uri="{FF2B5EF4-FFF2-40B4-BE49-F238E27FC236}">
                  <a16:creationId xmlns:a16="http://schemas.microsoft.com/office/drawing/2014/main" id="{3AFA66C1-B673-09DA-0071-7D04765DF6C8}"/>
                </a:ext>
              </a:extLst>
            </p:cNvPr>
            <p:cNvPicPr>
              <a:picLocks noChangeAspect="1"/>
            </p:cNvPicPr>
            <p:nvPr/>
          </p:nvPicPr>
          <p:blipFill>
            <a:blip r:embed="rId8"/>
            <a:stretch>
              <a:fillRect/>
            </a:stretch>
          </p:blipFill>
          <p:spPr>
            <a:xfrm>
              <a:off x="6528048" y="1990625"/>
              <a:ext cx="5215612" cy="853183"/>
            </a:xfrm>
            <a:prstGeom prst="rect">
              <a:avLst/>
            </a:prstGeom>
          </p:spPr>
        </p:pic>
      </p:grpSp>
      <p:pic>
        <p:nvPicPr>
          <p:cNvPr id="43" name="Picture 42">
            <a:extLst>
              <a:ext uri="{FF2B5EF4-FFF2-40B4-BE49-F238E27FC236}">
                <a16:creationId xmlns:a16="http://schemas.microsoft.com/office/drawing/2014/main" id="{DA5C1E02-6869-E8FE-9F60-D582CC446761}"/>
              </a:ext>
            </a:extLst>
          </p:cNvPr>
          <p:cNvPicPr>
            <a:picLocks noChangeAspect="1"/>
          </p:cNvPicPr>
          <p:nvPr/>
        </p:nvPicPr>
        <p:blipFill>
          <a:blip r:embed="rId9"/>
          <a:stretch>
            <a:fillRect/>
          </a:stretch>
        </p:blipFill>
        <p:spPr>
          <a:xfrm>
            <a:off x="7248128" y="730770"/>
            <a:ext cx="3384376" cy="3123346"/>
          </a:xfrm>
          <a:prstGeom prst="rect">
            <a:avLst/>
          </a:prstGeom>
        </p:spPr>
      </p:pic>
      <p:pic>
        <p:nvPicPr>
          <p:cNvPr id="51" name="Picture 50">
            <a:extLst>
              <a:ext uri="{FF2B5EF4-FFF2-40B4-BE49-F238E27FC236}">
                <a16:creationId xmlns:a16="http://schemas.microsoft.com/office/drawing/2014/main" id="{D986F981-4988-68E7-7815-2273FB00F354}"/>
              </a:ext>
            </a:extLst>
          </p:cNvPr>
          <p:cNvPicPr>
            <a:picLocks noChangeAspect="1"/>
          </p:cNvPicPr>
          <p:nvPr/>
        </p:nvPicPr>
        <p:blipFill>
          <a:blip r:embed="rId10"/>
          <a:stretch>
            <a:fillRect/>
          </a:stretch>
        </p:blipFill>
        <p:spPr>
          <a:xfrm>
            <a:off x="4994618" y="1495274"/>
            <a:ext cx="1126009" cy="3225345"/>
          </a:xfrm>
          <a:prstGeom prst="rect">
            <a:avLst/>
          </a:prstGeom>
        </p:spPr>
      </p:pic>
    </p:spTree>
    <p:extLst>
      <p:ext uri="{BB962C8B-B14F-4D97-AF65-F5344CB8AC3E}">
        <p14:creationId xmlns:p14="http://schemas.microsoft.com/office/powerpoint/2010/main" val="3311569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4149EE-C902-C847-947D-52711964D952}"/>
              </a:ext>
            </a:extLst>
          </p:cNvPr>
          <p:cNvSpPr>
            <a:spLocks noGrp="1"/>
          </p:cNvSpPr>
          <p:nvPr>
            <p:ph type="title"/>
          </p:nvPr>
        </p:nvSpPr>
        <p:spPr>
          <a:xfrm>
            <a:off x="191344" y="111122"/>
            <a:ext cx="11376025" cy="437558"/>
          </a:xfrm>
        </p:spPr>
        <p:txBody>
          <a:bodyPr vert="horz" lIns="0" tIns="0" rIns="0" bIns="0" rtlCol="0" anchor="ctr" anchorCtr="0">
            <a:normAutofit/>
          </a:bodyPr>
          <a:lstStyle/>
          <a:p>
            <a:r>
              <a:rPr lang="en-GB" sz="2800" b="0" dirty="0">
                <a:effectLst>
                  <a:outerShdw blurRad="38100" dist="38100" dir="2700000" algn="tl">
                    <a:srgbClr val="000000">
                      <a:alpha val="43137"/>
                    </a:srgbClr>
                  </a:outerShdw>
                </a:effectLst>
                <a:latin typeface="+mn-lt"/>
                <a:ea typeface="+mn-ea"/>
                <a:cs typeface="+mn-cs"/>
              </a:rPr>
              <a:t>Waste roadmap (CEPS Nov. 24)</a:t>
            </a:r>
          </a:p>
        </p:txBody>
      </p:sp>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21</a:t>
            </a:fld>
            <a:endParaRPr lang="en-GB"/>
          </a:p>
        </p:txBody>
      </p:sp>
      <p:pic>
        <p:nvPicPr>
          <p:cNvPr id="6" name="Picture 5">
            <a:extLst>
              <a:ext uri="{FF2B5EF4-FFF2-40B4-BE49-F238E27FC236}">
                <a16:creationId xmlns:a16="http://schemas.microsoft.com/office/drawing/2014/main" id="{78952F85-CE5B-B1DF-AB40-944A1D75A735}"/>
              </a:ext>
            </a:extLst>
          </p:cNvPr>
          <p:cNvPicPr>
            <a:picLocks noChangeAspect="1"/>
          </p:cNvPicPr>
          <p:nvPr/>
        </p:nvPicPr>
        <p:blipFill>
          <a:blip r:embed="rId3"/>
          <a:stretch>
            <a:fillRect/>
          </a:stretch>
        </p:blipFill>
        <p:spPr>
          <a:xfrm>
            <a:off x="191344" y="641240"/>
            <a:ext cx="5230314" cy="2879294"/>
          </a:xfrm>
          <a:prstGeom prst="rect">
            <a:avLst/>
          </a:prstGeom>
        </p:spPr>
      </p:pic>
      <p:pic>
        <p:nvPicPr>
          <p:cNvPr id="8" name="Picture 7">
            <a:extLst>
              <a:ext uri="{FF2B5EF4-FFF2-40B4-BE49-F238E27FC236}">
                <a16:creationId xmlns:a16="http://schemas.microsoft.com/office/drawing/2014/main" id="{73A30225-97BD-1CB1-AB1B-D58025CF4A8B}"/>
              </a:ext>
            </a:extLst>
          </p:cNvPr>
          <p:cNvPicPr>
            <a:picLocks noChangeAspect="1"/>
          </p:cNvPicPr>
          <p:nvPr/>
        </p:nvPicPr>
        <p:blipFill>
          <a:blip r:embed="rId4"/>
          <a:stretch>
            <a:fillRect/>
          </a:stretch>
        </p:blipFill>
        <p:spPr>
          <a:xfrm>
            <a:off x="191344" y="3295260"/>
            <a:ext cx="5230314" cy="2942052"/>
          </a:xfrm>
          <a:prstGeom prst="rect">
            <a:avLst/>
          </a:prstGeom>
        </p:spPr>
      </p:pic>
      <p:pic>
        <p:nvPicPr>
          <p:cNvPr id="10" name="Picture 9">
            <a:extLst>
              <a:ext uri="{FF2B5EF4-FFF2-40B4-BE49-F238E27FC236}">
                <a16:creationId xmlns:a16="http://schemas.microsoft.com/office/drawing/2014/main" id="{85E7E9AA-F3D1-28D1-37B9-BE3587F4DD7E}"/>
              </a:ext>
            </a:extLst>
          </p:cNvPr>
          <p:cNvPicPr>
            <a:picLocks noChangeAspect="1"/>
          </p:cNvPicPr>
          <p:nvPr/>
        </p:nvPicPr>
        <p:blipFill>
          <a:blip r:embed="rId5"/>
          <a:stretch>
            <a:fillRect/>
          </a:stretch>
        </p:blipFill>
        <p:spPr>
          <a:xfrm>
            <a:off x="5522226" y="1639076"/>
            <a:ext cx="6593655" cy="3652967"/>
          </a:xfrm>
          <a:prstGeom prst="rect">
            <a:avLst/>
          </a:prstGeom>
        </p:spPr>
      </p:pic>
    </p:spTree>
    <p:extLst>
      <p:ext uri="{BB962C8B-B14F-4D97-AF65-F5344CB8AC3E}">
        <p14:creationId xmlns:p14="http://schemas.microsoft.com/office/powerpoint/2010/main" val="7145574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22</a:t>
            </a:fld>
            <a:endParaRPr lang="en-GB"/>
          </a:p>
        </p:txBody>
      </p:sp>
      <p:pic>
        <p:nvPicPr>
          <p:cNvPr id="21" name="Picture 20">
            <a:extLst>
              <a:ext uri="{FF2B5EF4-FFF2-40B4-BE49-F238E27FC236}">
                <a16:creationId xmlns:a16="http://schemas.microsoft.com/office/drawing/2014/main" id="{6AC32B60-8541-4CAB-E213-D2744A65E001}"/>
              </a:ext>
            </a:extLst>
          </p:cNvPr>
          <p:cNvPicPr>
            <a:picLocks noChangeAspect="1"/>
          </p:cNvPicPr>
          <p:nvPr/>
        </p:nvPicPr>
        <p:blipFill>
          <a:blip r:embed="rId3"/>
          <a:stretch>
            <a:fillRect/>
          </a:stretch>
        </p:blipFill>
        <p:spPr>
          <a:xfrm>
            <a:off x="47328" y="619527"/>
            <a:ext cx="1743318" cy="3343742"/>
          </a:xfrm>
          <a:prstGeom prst="rect">
            <a:avLst/>
          </a:prstGeom>
        </p:spPr>
      </p:pic>
      <p:pic>
        <p:nvPicPr>
          <p:cNvPr id="23" name="Picture 22">
            <a:extLst>
              <a:ext uri="{FF2B5EF4-FFF2-40B4-BE49-F238E27FC236}">
                <a16:creationId xmlns:a16="http://schemas.microsoft.com/office/drawing/2014/main" id="{EF46D84C-22AB-DF61-81F8-C0EA2D3F607B}"/>
              </a:ext>
            </a:extLst>
          </p:cNvPr>
          <p:cNvPicPr>
            <a:picLocks noChangeAspect="1"/>
          </p:cNvPicPr>
          <p:nvPr/>
        </p:nvPicPr>
        <p:blipFill>
          <a:blip r:embed="rId4"/>
          <a:stretch>
            <a:fillRect/>
          </a:stretch>
        </p:blipFill>
        <p:spPr>
          <a:xfrm>
            <a:off x="3937227" y="694661"/>
            <a:ext cx="1867161" cy="3258005"/>
          </a:xfrm>
          <a:prstGeom prst="rect">
            <a:avLst/>
          </a:prstGeom>
        </p:spPr>
      </p:pic>
      <p:pic>
        <p:nvPicPr>
          <p:cNvPr id="25" name="Picture 24">
            <a:extLst>
              <a:ext uri="{FF2B5EF4-FFF2-40B4-BE49-F238E27FC236}">
                <a16:creationId xmlns:a16="http://schemas.microsoft.com/office/drawing/2014/main" id="{B0F6DE45-98CF-DA8F-E0A5-4120A4B02A67}"/>
              </a:ext>
            </a:extLst>
          </p:cNvPr>
          <p:cNvPicPr>
            <a:picLocks noChangeAspect="1"/>
          </p:cNvPicPr>
          <p:nvPr/>
        </p:nvPicPr>
        <p:blipFill>
          <a:blip r:embed="rId5"/>
          <a:stretch>
            <a:fillRect/>
          </a:stretch>
        </p:blipFill>
        <p:spPr>
          <a:xfrm>
            <a:off x="1933262" y="694661"/>
            <a:ext cx="1743318" cy="3172268"/>
          </a:xfrm>
          <a:prstGeom prst="rect">
            <a:avLst/>
          </a:prstGeom>
        </p:spPr>
      </p:pic>
      <p:pic>
        <p:nvPicPr>
          <p:cNvPr id="37" name="Picture 36">
            <a:extLst>
              <a:ext uri="{FF2B5EF4-FFF2-40B4-BE49-F238E27FC236}">
                <a16:creationId xmlns:a16="http://schemas.microsoft.com/office/drawing/2014/main" id="{172591E9-7B7C-464E-0FA9-83F36E81D78D}"/>
              </a:ext>
            </a:extLst>
          </p:cNvPr>
          <p:cNvPicPr>
            <a:picLocks noChangeAspect="1"/>
          </p:cNvPicPr>
          <p:nvPr/>
        </p:nvPicPr>
        <p:blipFill>
          <a:blip r:embed="rId6"/>
          <a:stretch>
            <a:fillRect/>
          </a:stretch>
        </p:blipFill>
        <p:spPr>
          <a:xfrm>
            <a:off x="1790646" y="4335311"/>
            <a:ext cx="6223215" cy="1109913"/>
          </a:xfrm>
          <a:prstGeom prst="rect">
            <a:avLst/>
          </a:prstGeom>
        </p:spPr>
      </p:pic>
      <p:pic>
        <p:nvPicPr>
          <p:cNvPr id="26" name="Picture 25">
            <a:extLst>
              <a:ext uri="{FF2B5EF4-FFF2-40B4-BE49-F238E27FC236}">
                <a16:creationId xmlns:a16="http://schemas.microsoft.com/office/drawing/2014/main" id="{426ACE87-53A6-3A6F-0B8D-AE60EB8A90E2}"/>
              </a:ext>
            </a:extLst>
          </p:cNvPr>
          <p:cNvPicPr>
            <a:picLocks noChangeAspect="1"/>
          </p:cNvPicPr>
          <p:nvPr/>
        </p:nvPicPr>
        <p:blipFill>
          <a:blip r:embed="rId7"/>
          <a:stretch>
            <a:fillRect/>
          </a:stretch>
        </p:blipFill>
        <p:spPr>
          <a:xfrm>
            <a:off x="9103665" y="694661"/>
            <a:ext cx="2903304" cy="3343743"/>
          </a:xfrm>
          <a:prstGeom prst="rect">
            <a:avLst/>
          </a:prstGeom>
        </p:spPr>
      </p:pic>
      <p:pic>
        <p:nvPicPr>
          <p:cNvPr id="22" name="Picture 21">
            <a:extLst>
              <a:ext uri="{FF2B5EF4-FFF2-40B4-BE49-F238E27FC236}">
                <a16:creationId xmlns:a16="http://schemas.microsoft.com/office/drawing/2014/main" id="{7F654849-678A-902A-97D2-29BDE1B54784}"/>
              </a:ext>
            </a:extLst>
          </p:cNvPr>
          <p:cNvPicPr>
            <a:picLocks noChangeAspect="1"/>
          </p:cNvPicPr>
          <p:nvPr/>
        </p:nvPicPr>
        <p:blipFill>
          <a:blip r:embed="rId8"/>
          <a:stretch>
            <a:fillRect/>
          </a:stretch>
        </p:blipFill>
        <p:spPr>
          <a:xfrm>
            <a:off x="5920362" y="694661"/>
            <a:ext cx="2850345" cy="3215300"/>
          </a:xfrm>
          <a:prstGeom prst="rect">
            <a:avLst/>
          </a:prstGeom>
        </p:spPr>
      </p:pic>
      <p:pic>
        <p:nvPicPr>
          <p:cNvPr id="12" name="Picture 11">
            <a:extLst>
              <a:ext uri="{FF2B5EF4-FFF2-40B4-BE49-F238E27FC236}">
                <a16:creationId xmlns:a16="http://schemas.microsoft.com/office/drawing/2014/main" id="{0250CC1E-768A-E4EA-BAD4-17780A2ECBFB}"/>
              </a:ext>
            </a:extLst>
          </p:cNvPr>
          <p:cNvPicPr>
            <a:picLocks noChangeAspect="1"/>
          </p:cNvPicPr>
          <p:nvPr/>
        </p:nvPicPr>
        <p:blipFill>
          <a:blip r:embed="rId9"/>
          <a:stretch>
            <a:fillRect/>
          </a:stretch>
        </p:blipFill>
        <p:spPr>
          <a:xfrm>
            <a:off x="9320491" y="4098477"/>
            <a:ext cx="2397475" cy="2141504"/>
          </a:xfrm>
          <a:prstGeom prst="rect">
            <a:avLst/>
          </a:prstGeom>
        </p:spPr>
      </p:pic>
      <p:pic>
        <p:nvPicPr>
          <p:cNvPr id="16" name="Picture 15">
            <a:extLst>
              <a:ext uri="{FF2B5EF4-FFF2-40B4-BE49-F238E27FC236}">
                <a16:creationId xmlns:a16="http://schemas.microsoft.com/office/drawing/2014/main" id="{5C24FEA1-1C4E-E226-58DF-2FD13BDB699D}"/>
              </a:ext>
            </a:extLst>
          </p:cNvPr>
          <p:cNvPicPr>
            <a:picLocks noChangeAspect="1"/>
          </p:cNvPicPr>
          <p:nvPr/>
        </p:nvPicPr>
        <p:blipFill>
          <a:blip r:embed="rId10"/>
          <a:stretch>
            <a:fillRect/>
          </a:stretch>
        </p:blipFill>
        <p:spPr>
          <a:xfrm>
            <a:off x="1834164" y="5169229"/>
            <a:ext cx="5887823" cy="1068866"/>
          </a:xfrm>
          <a:prstGeom prst="rect">
            <a:avLst/>
          </a:prstGeom>
        </p:spPr>
      </p:pic>
      <p:sp>
        <p:nvSpPr>
          <p:cNvPr id="7" name="Title 2">
            <a:extLst>
              <a:ext uri="{FF2B5EF4-FFF2-40B4-BE49-F238E27FC236}">
                <a16:creationId xmlns:a16="http://schemas.microsoft.com/office/drawing/2014/main" id="{26C7DF49-F1B0-4E71-3F31-2FF5662ADE29}"/>
              </a:ext>
            </a:extLst>
          </p:cNvPr>
          <p:cNvSpPr txBox="1">
            <a:spLocks/>
          </p:cNvSpPr>
          <p:nvPr/>
        </p:nvSpPr>
        <p:spPr bwMode="auto">
          <a:xfrm>
            <a:off x="232349" y="93237"/>
            <a:ext cx="11376025" cy="437558"/>
          </a:xfrm>
          <a:prstGeom prst="rect">
            <a:avLst/>
          </a:prstGeom>
        </p:spPr>
        <p:txBody>
          <a:bodyPr vert="horz" lIns="0" tIns="0" rIns="0" bIns="0" rtlCol="0" anchor="ctr" anchorCtr="0">
            <a:normAutofit/>
          </a:bodyPr>
          <a:lstStyle>
            <a:lvl1pPr eaLnBrk="1" hangingPunct="1">
              <a:lnSpc>
                <a:spcPct val="90000"/>
              </a:lnSpc>
              <a:spcBef>
                <a:spcPts val="0"/>
              </a:spcBef>
              <a:buNone/>
              <a:defRPr sz="2800" b="0">
                <a:effectLst>
                  <a:outerShdw blurRad="38100" dist="38100" dir="2700000" algn="tl">
                    <a:srgbClr val="000000">
                      <a:alpha val="43137"/>
                    </a:srgbClr>
                  </a:outerShdw>
                </a:effectLst>
              </a:defRPr>
            </a:lvl1pPr>
          </a:lstStyle>
          <a:p>
            <a:r>
              <a:rPr lang="en-GB" dirty="0"/>
              <a:t>Waste management and cleaning</a:t>
            </a:r>
          </a:p>
        </p:txBody>
      </p:sp>
    </p:spTree>
    <p:extLst>
      <p:ext uri="{BB962C8B-B14F-4D97-AF65-F5344CB8AC3E}">
        <p14:creationId xmlns:p14="http://schemas.microsoft.com/office/powerpoint/2010/main" val="1175167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23</a:t>
            </a:fld>
            <a:endParaRPr lang="en-GB"/>
          </a:p>
        </p:txBody>
      </p:sp>
      <p:pic>
        <p:nvPicPr>
          <p:cNvPr id="27" name="Picture 26">
            <a:extLst>
              <a:ext uri="{FF2B5EF4-FFF2-40B4-BE49-F238E27FC236}">
                <a16:creationId xmlns:a16="http://schemas.microsoft.com/office/drawing/2014/main" id="{5DBDE42B-E9E4-BABB-1B36-6F1BDDBB435B}"/>
              </a:ext>
            </a:extLst>
          </p:cNvPr>
          <p:cNvPicPr>
            <a:picLocks noChangeAspect="1"/>
          </p:cNvPicPr>
          <p:nvPr/>
        </p:nvPicPr>
        <p:blipFill>
          <a:blip r:embed="rId3"/>
          <a:stretch>
            <a:fillRect/>
          </a:stretch>
        </p:blipFill>
        <p:spPr>
          <a:xfrm>
            <a:off x="4551447" y="840385"/>
            <a:ext cx="1904593" cy="3452711"/>
          </a:xfrm>
          <a:prstGeom prst="rect">
            <a:avLst/>
          </a:prstGeom>
        </p:spPr>
      </p:pic>
      <p:pic>
        <p:nvPicPr>
          <p:cNvPr id="29" name="Picture 28">
            <a:extLst>
              <a:ext uri="{FF2B5EF4-FFF2-40B4-BE49-F238E27FC236}">
                <a16:creationId xmlns:a16="http://schemas.microsoft.com/office/drawing/2014/main" id="{AD442558-11D7-7CF7-1EE8-062981E7E9F9}"/>
              </a:ext>
            </a:extLst>
          </p:cNvPr>
          <p:cNvPicPr>
            <a:picLocks noChangeAspect="1"/>
          </p:cNvPicPr>
          <p:nvPr/>
        </p:nvPicPr>
        <p:blipFill>
          <a:blip r:embed="rId4"/>
          <a:stretch>
            <a:fillRect/>
          </a:stretch>
        </p:blipFill>
        <p:spPr>
          <a:xfrm>
            <a:off x="2816825" y="836081"/>
            <a:ext cx="1513834" cy="3416640"/>
          </a:xfrm>
          <a:prstGeom prst="rect">
            <a:avLst/>
          </a:prstGeom>
        </p:spPr>
      </p:pic>
      <p:pic>
        <p:nvPicPr>
          <p:cNvPr id="31" name="Picture 30">
            <a:extLst>
              <a:ext uri="{FF2B5EF4-FFF2-40B4-BE49-F238E27FC236}">
                <a16:creationId xmlns:a16="http://schemas.microsoft.com/office/drawing/2014/main" id="{AB4CBF8F-A33D-14FD-F71B-A35C329288D3}"/>
              </a:ext>
            </a:extLst>
          </p:cNvPr>
          <p:cNvPicPr>
            <a:picLocks noChangeAspect="1"/>
          </p:cNvPicPr>
          <p:nvPr/>
        </p:nvPicPr>
        <p:blipFill>
          <a:blip r:embed="rId5"/>
          <a:stretch>
            <a:fillRect/>
          </a:stretch>
        </p:blipFill>
        <p:spPr>
          <a:xfrm>
            <a:off x="1061177" y="832514"/>
            <a:ext cx="1534860" cy="3406128"/>
          </a:xfrm>
          <a:prstGeom prst="rect">
            <a:avLst/>
          </a:prstGeom>
        </p:spPr>
      </p:pic>
      <p:pic>
        <p:nvPicPr>
          <p:cNvPr id="10" name="Picture 9">
            <a:extLst>
              <a:ext uri="{FF2B5EF4-FFF2-40B4-BE49-F238E27FC236}">
                <a16:creationId xmlns:a16="http://schemas.microsoft.com/office/drawing/2014/main" id="{FC9F5F45-AD49-670F-022A-6AADF11BFE08}"/>
              </a:ext>
            </a:extLst>
          </p:cNvPr>
          <p:cNvPicPr>
            <a:picLocks noChangeAspect="1"/>
          </p:cNvPicPr>
          <p:nvPr/>
        </p:nvPicPr>
        <p:blipFill>
          <a:blip r:embed="rId6"/>
          <a:stretch>
            <a:fillRect/>
          </a:stretch>
        </p:blipFill>
        <p:spPr>
          <a:xfrm>
            <a:off x="7349762" y="596443"/>
            <a:ext cx="4055417" cy="4479307"/>
          </a:xfrm>
          <a:prstGeom prst="rect">
            <a:avLst/>
          </a:prstGeom>
        </p:spPr>
      </p:pic>
      <p:pic>
        <p:nvPicPr>
          <p:cNvPr id="6" name="Picture 5">
            <a:extLst>
              <a:ext uri="{FF2B5EF4-FFF2-40B4-BE49-F238E27FC236}">
                <a16:creationId xmlns:a16="http://schemas.microsoft.com/office/drawing/2014/main" id="{265AF6FF-48F2-5A04-8F09-EACC5DFC0833}"/>
              </a:ext>
            </a:extLst>
          </p:cNvPr>
          <p:cNvPicPr>
            <a:picLocks noChangeAspect="1"/>
          </p:cNvPicPr>
          <p:nvPr/>
        </p:nvPicPr>
        <p:blipFill>
          <a:blip r:embed="rId7"/>
          <a:stretch>
            <a:fillRect/>
          </a:stretch>
        </p:blipFill>
        <p:spPr>
          <a:xfrm>
            <a:off x="1034703" y="4797152"/>
            <a:ext cx="3828029" cy="1117499"/>
          </a:xfrm>
          <a:prstGeom prst="rect">
            <a:avLst/>
          </a:prstGeom>
        </p:spPr>
      </p:pic>
      <p:sp>
        <p:nvSpPr>
          <p:cNvPr id="8" name="Title 2">
            <a:extLst>
              <a:ext uri="{FF2B5EF4-FFF2-40B4-BE49-F238E27FC236}">
                <a16:creationId xmlns:a16="http://schemas.microsoft.com/office/drawing/2014/main" id="{1EC56CD0-7F1D-920A-193F-14A13C95B87B}"/>
              </a:ext>
            </a:extLst>
          </p:cNvPr>
          <p:cNvSpPr txBox="1">
            <a:spLocks/>
          </p:cNvSpPr>
          <p:nvPr/>
        </p:nvSpPr>
        <p:spPr bwMode="auto">
          <a:xfrm>
            <a:off x="232349" y="44624"/>
            <a:ext cx="11376025" cy="437558"/>
          </a:xfrm>
          <a:prstGeom prst="rect">
            <a:avLst/>
          </a:prstGeom>
        </p:spPr>
        <p:txBody>
          <a:bodyPr vert="horz" lIns="0" tIns="0" rIns="0" bIns="0" rtlCol="0" anchor="ctr" anchorCtr="0">
            <a:normAutofit/>
          </a:bodyPr>
          <a:lstStyle>
            <a:defPPr>
              <a:defRPr lang="en-US"/>
            </a:defPPr>
            <a:lvl1pPr eaLnBrk="1" hangingPunct="1">
              <a:lnSpc>
                <a:spcPct val="90000"/>
              </a:lnSpc>
              <a:spcBef>
                <a:spcPts val="0"/>
              </a:spcBef>
              <a:buNone/>
              <a:defRPr sz="2800" b="0">
                <a:effectLst>
                  <a:outerShdw blurRad="38100" dist="38100" dir="2700000" algn="tl">
                    <a:srgbClr val="000000">
                      <a:alpha val="43137"/>
                    </a:srgbClr>
                  </a:outerShdw>
                </a:effectLst>
              </a:defRPr>
            </a:lvl1pPr>
          </a:lstStyle>
          <a:p>
            <a:r>
              <a:rPr lang="en-GB" dirty="0"/>
              <a:t>Circular economy</a:t>
            </a:r>
          </a:p>
        </p:txBody>
      </p:sp>
    </p:spTree>
    <p:extLst>
      <p:ext uri="{BB962C8B-B14F-4D97-AF65-F5344CB8AC3E}">
        <p14:creationId xmlns:p14="http://schemas.microsoft.com/office/powerpoint/2010/main" val="3216599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4149EE-C902-C847-947D-52711964D952}"/>
              </a:ext>
            </a:extLst>
          </p:cNvPr>
          <p:cNvSpPr>
            <a:spLocks noGrp="1"/>
          </p:cNvSpPr>
          <p:nvPr>
            <p:ph type="title"/>
          </p:nvPr>
        </p:nvSpPr>
        <p:spPr>
          <a:xfrm>
            <a:off x="192583" y="44624"/>
            <a:ext cx="8135665" cy="535813"/>
          </a:xfrm>
        </p:spPr>
        <p:txBody>
          <a:bodyPr vert="horz" lIns="0" tIns="0" rIns="0" bIns="0" rtlCol="0" anchor="ctr" anchorCtr="0">
            <a:normAutofit/>
          </a:bodyPr>
          <a:lstStyle/>
          <a:p>
            <a:r>
              <a:rPr lang="en-GB" sz="2800" b="0" dirty="0">
                <a:effectLst>
                  <a:outerShdw blurRad="38100" dist="38100" dir="2700000" algn="tl">
                    <a:srgbClr val="000000">
                      <a:alpha val="43137"/>
                    </a:srgbClr>
                  </a:outerShdw>
                </a:effectLst>
                <a:latin typeface="+mn-lt"/>
                <a:ea typeface="+mn-ea"/>
                <a:cs typeface="+mn-cs"/>
              </a:rPr>
              <a:t>Housing &amp; Catering</a:t>
            </a:r>
          </a:p>
        </p:txBody>
      </p:sp>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24</a:t>
            </a:fld>
            <a:endParaRPr lang="en-GB"/>
          </a:p>
        </p:txBody>
      </p:sp>
      <p:pic>
        <p:nvPicPr>
          <p:cNvPr id="30" name="Picture 29">
            <a:extLst>
              <a:ext uri="{FF2B5EF4-FFF2-40B4-BE49-F238E27FC236}">
                <a16:creationId xmlns:a16="http://schemas.microsoft.com/office/drawing/2014/main" id="{8FF1C0DA-DC83-CF2F-3547-3998F1E61F9C}"/>
              </a:ext>
            </a:extLst>
          </p:cNvPr>
          <p:cNvPicPr>
            <a:picLocks noChangeAspect="1"/>
          </p:cNvPicPr>
          <p:nvPr/>
        </p:nvPicPr>
        <p:blipFill>
          <a:blip r:embed="rId3"/>
          <a:stretch>
            <a:fillRect/>
          </a:stretch>
        </p:blipFill>
        <p:spPr>
          <a:xfrm>
            <a:off x="767408" y="985639"/>
            <a:ext cx="3949118" cy="4886722"/>
          </a:xfrm>
          <a:prstGeom prst="rect">
            <a:avLst/>
          </a:prstGeom>
        </p:spPr>
      </p:pic>
      <p:pic>
        <p:nvPicPr>
          <p:cNvPr id="6" name="Picture 5">
            <a:extLst>
              <a:ext uri="{FF2B5EF4-FFF2-40B4-BE49-F238E27FC236}">
                <a16:creationId xmlns:a16="http://schemas.microsoft.com/office/drawing/2014/main" id="{7CB32B5C-FEA5-27FB-5679-3A9FF996D0F0}"/>
              </a:ext>
            </a:extLst>
          </p:cNvPr>
          <p:cNvPicPr>
            <a:picLocks noChangeAspect="1"/>
          </p:cNvPicPr>
          <p:nvPr/>
        </p:nvPicPr>
        <p:blipFill>
          <a:blip r:embed="rId4"/>
          <a:stretch>
            <a:fillRect/>
          </a:stretch>
        </p:blipFill>
        <p:spPr>
          <a:xfrm>
            <a:off x="5591944" y="983174"/>
            <a:ext cx="5984615" cy="5112685"/>
          </a:xfrm>
          <a:prstGeom prst="rect">
            <a:avLst/>
          </a:prstGeom>
        </p:spPr>
      </p:pic>
    </p:spTree>
    <p:extLst>
      <p:ext uri="{BB962C8B-B14F-4D97-AF65-F5344CB8AC3E}">
        <p14:creationId xmlns:p14="http://schemas.microsoft.com/office/powerpoint/2010/main" val="367799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25</a:t>
            </a:fld>
            <a:endParaRPr lang="en-GB"/>
          </a:p>
        </p:txBody>
      </p:sp>
      <p:sp>
        <p:nvSpPr>
          <p:cNvPr id="52" name="TextBox 51">
            <a:extLst>
              <a:ext uri="{FF2B5EF4-FFF2-40B4-BE49-F238E27FC236}">
                <a16:creationId xmlns:a16="http://schemas.microsoft.com/office/drawing/2014/main" id="{51033D6C-BB5D-2171-BC7E-68AB39C71D93}"/>
              </a:ext>
            </a:extLst>
          </p:cNvPr>
          <p:cNvSpPr txBox="1"/>
          <p:nvPr/>
        </p:nvSpPr>
        <p:spPr bwMode="auto">
          <a:xfrm>
            <a:off x="263352" y="123480"/>
            <a:ext cx="11665296" cy="6041824"/>
          </a:xfrm>
          <a:prstGeom prst="rect">
            <a:avLst/>
          </a:prstGeom>
        </p:spPr>
        <p:txBody>
          <a:bodyPr vert="horz" lIns="0" tIns="0" rIns="0" bIns="0" rtlCol="0" anchor="ctr" anchorCtr="0">
            <a:normAutofit/>
          </a:bodyPr>
          <a:lstStyle>
            <a:lvl1pPr eaLnBrk="1" hangingPunct="1">
              <a:lnSpc>
                <a:spcPct val="90000"/>
              </a:lnSpc>
              <a:spcBef>
                <a:spcPts val="0"/>
              </a:spcBef>
              <a:buNone/>
              <a:defRPr sz="2800" b="0">
                <a:effectLst>
                  <a:outerShdw blurRad="38100" dist="38100" dir="2700000" algn="tl">
                    <a:srgbClr val="000000">
                      <a:alpha val="43137"/>
                    </a:srgbClr>
                  </a:outerShdw>
                </a:effectLst>
              </a:defRPr>
            </a:lvl1pPr>
          </a:lstStyle>
          <a:p>
            <a:r>
              <a:rPr lang="en-GB" dirty="0"/>
              <a:t>Conclusion</a:t>
            </a:r>
          </a:p>
          <a:p>
            <a:endParaRPr lang="en-GB" dirty="0"/>
          </a:p>
          <a:p>
            <a:pPr marL="457200" indent="-457200">
              <a:spcBef>
                <a:spcPts val="1200"/>
              </a:spcBef>
              <a:buFont typeface="Wingdings" pitchFamily="2" charset="2"/>
              <a:buChar char="§"/>
            </a:pPr>
            <a:r>
              <a:rPr lang="en-GB" sz="2400" dirty="0">
                <a:effectLst/>
              </a:rPr>
              <a:t>Small or big it is always worth it</a:t>
            </a:r>
          </a:p>
          <a:p>
            <a:pPr marL="457200" indent="-457200">
              <a:spcBef>
                <a:spcPts val="1200"/>
              </a:spcBef>
              <a:buFont typeface="Wingdings" pitchFamily="2" charset="2"/>
              <a:buChar char="§"/>
            </a:pPr>
            <a:endParaRPr lang="en-GB" sz="2400" dirty="0">
              <a:effectLst/>
            </a:endParaRPr>
          </a:p>
          <a:p>
            <a:pPr marL="457200" indent="-457200">
              <a:spcBef>
                <a:spcPts val="1200"/>
              </a:spcBef>
              <a:buFont typeface="Wingdings" pitchFamily="2" charset="2"/>
              <a:buChar char="§"/>
            </a:pPr>
            <a:r>
              <a:rPr lang="en-GB" sz="2400" dirty="0">
                <a:effectLst/>
              </a:rPr>
              <a:t>Doesn’t necessarily cost more</a:t>
            </a:r>
          </a:p>
          <a:p>
            <a:pPr marL="457200" indent="-457200">
              <a:spcBef>
                <a:spcPts val="1200"/>
              </a:spcBef>
              <a:buFont typeface="Wingdings" pitchFamily="2" charset="2"/>
              <a:buChar char="§"/>
            </a:pPr>
            <a:endParaRPr lang="en-GB" sz="2400" dirty="0">
              <a:effectLst/>
            </a:endParaRPr>
          </a:p>
          <a:p>
            <a:pPr marL="457200" indent="-457200">
              <a:spcBef>
                <a:spcPts val="1200"/>
              </a:spcBef>
              <a:buFont typeface="Wingdings" pitchFamily="2" charset="2"/>
              <a:buChar char="§"/>
            </a:pPr>
            <a:r>
              <a:rPr lang="en-GB" sz="2400" dirty="0">
                <a:effectLst/>
              </a:rPr>
              <a:t>There is no planet B, but there is a plan A: Act now </a:t>
            </a:r>
          </a:p>
          <a:p>
            <a:pPr marL="457200" indent="-457200">
              <a:spcBef>
                <a:spcPts val="1200"/>
              </a:spcBef>
              <a:buFont typeface="Wingdings" pitchFamily="2" charset="2"/>
              <a:buChar char="§"/>
            </a:pPr>
            <a:endParaRPr lang="en-GB" sz="2400" dirty="0">
              <a:effectLst/>
            </a:endParaRPr>
          </a:p>
          <a:p>
            <a:pPr marL="457200" indent="-457200">
              <a:spcBef>
                <a:spcPts val="1200"/>
              </a:spcBef>
              <a:buFont typeface="Wingdings" pitchFamily="2" charset="2"/>
              <a:buChar char="§"/>
            </a:pPr>
            <a:r>
              <a:rPr lang="en-GB" sz="2400" dirty="0">
                <a:effectLst/>
              </a:rPr>
              <a:t>Hope is the seed, sustainability is the harvest </a:t>
            </a:r>
          </a:p>
          <a:p>
            <a:pPr>
              <a:spcBef>
                <a:spcPts val="1200"/>
              </a:spcBef>
            </a:pPr>
            <a:endParaRPr lang="en-GB" sz="2400" dirty="0">
              <a:effectLst/>
            </a:endParaRPr>
          </a:p>
        </p:txBody>
      </p:sp>
    </p:spTree>
    <p:extLst>
      <p:ext uri="{BB962C8B-B14F-4D97-AF65-F5344CB8AC3E}">
        <p14:creationId xmlns:p14="http://schemas.microsoft.com/office/powerpoint/2010/main" val="8286607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B6558A2-B7F4-7E56-2998-89C709E9F9A1}"/>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pic>
        <p:nvPicPr>
          <p:cNvPr id="3" name="Picture 2">
            <a:extLst>
              <a:ext uri="{FF2B5EF4-FFF2-40B4-BE49-F238E27FC236}">
                <a16:creationId xmlns:a16="http://schemas.microsoft.com/office/drawing/2014/main" id="{97F62BA5-8DC3-2D70-902E-E42A09B3364B}"/>
              </a:ext>
            </a:extLst>
          </p:cNvPr>
          <p:cNvPicPr>
            <a:picLocks noChangeAspect="1"/>
          </p:cNvPicPr>
          <p:nvPr/>
        </p:nvPicPr>
        <p:blipFill>
          <a:blip r:embed="rId2"/>
          <a:stretch>
            <a:fillRect/>
          </a:stretch>
        </p:blipFill>
        <p:spPr>
          <a:xfrm>
            <a:off x="4223792" y="1196752"/>
            <a:ext cx="7772400" cy="4865400"/>
          </a:xfrm>
          <a:prstGeom prst="rect">
            <a:avLst/>
          </a:prstGeom>
        </p:spPr>
      </p:pic>
      <p:sp>
        <p:nvSpPr>
          <p:cNvPr id="4" name="TextBox 3">
            <a:extLst>
              <a:ext uri="{FF2B5EF4-FFF2-40B4-BE49-F238E27FC236}">
                <a16:creationId xmlns:a16="http://schemas.microsoft.com/office/drawing/2014/main" id="{592BFC1D-9A51-E611-C0CE-DAFD8B766779}"/>
              </a:ext>
            </a:extLst>
          </p:cNvPr>
          <p:cNvSpPr txBox="1"/>
          <p:nvPr/>
        </p:nvSpPr>
        <p:spPr>
          <a:xfrm>
            <a:off x="263352" y="188640"/>
            <a:ext cx="3982180" cy="523220"/>
          </a:xfrm>
          <a:prstGeom prst="rect">
            <a:avLst/>
          </a:prstGeom>
          <a:noFill/>
        </p:spPr>
        <p:txBody>
          <a:bodyPr wrap="none" rtlCol="0">
            <a:spAutoFit/>
          </a:bodyPr>
          <a:lstStyle>
            <a:defPPr>
              <a:defRPr lang="en-US"/>
            </a:defPPr>
            <a:lvl1pPr>
              <a:defRPr sz="2800">
                <a:effectLst>
                  <a:outerShdw blurRad="38100" dist="38100" dir="2700000" algn="tl">
                    <a:srgbClr val="000000">
                      <a:alpha val="43137"/>
                    </a:srgbClr>
                  </a:outerShdw>
                </a:effectLst>
              </a:defRPr>
            </a:lvl1pPr>
            <a:lvl2pPr>
              <a:lnSpc>
                <a:spcPct val="90000"/>
              </a:lnSpc>
              <a:spcBef>
                <a:spcPts val="0"/>
              </a:spcBef>
              <a:spcAft>
                <a:spcPts val="0"/>
              </a:spcAft>
              <a:defRPr sz="4400">
                <a:latin typeface="Calibri Light"/>
              </a:defRPr>
            </a:lvl2pPr>
            <a:lvl3pPr>
              <a:lnSpc>
                <a:spcPct val="90000"/>
              </a:lnSpc>
              <a:spcBef>
                <a:spcPts val="0"/>
              </a:spcBef>
              <a:spcAft>
                <a:spcPts val="0"/>
              </a:spcAft>
              <a:defRPr sz="4400">
                <a:latin typeface="Calibri Light"/>
              </a:defRPr>
            </a:lvl3pPr>
            <a:lvl4pPr>
              <a:lnSpc>
                <a:spcPct val="90000"/>
              </a:lnSpc>
              <a:spcBef>
                <a:spcPts val="0"/>
              </a:spcBef>
              <a:spcAft>
                <a:spcPts val="0"/>
              </a:spcAft>
              <a:defRPr sz="4400">
                <a:latin typeface="Calibri Light"/>
              </a:defRPr>
            </a:lvl4pPr>
            <a:lvl5pPr>
              <a:lnSpc>
                <a:spcPct val="90000"/>
              </a:lnSpc>
              <a:spcBef>
                <a:spcPts val="0"/>
              </a:spcBef>
              <a:spcAft>
                <a:spcPts val="0"/>
              </a:spcAft>
              <a:defRPr sz="4400">
                <a:latin typeface="Calibri Light"/>
              </a:defRPr>
            </a:lvl5pPr>
            <a:lvl6pPr marL="457200">
              <a:lnSpc>
                <a:spcPct val="90000"/>
              </a:lnSpc>
              <a:spcBef>
                <a:spcPts val="0"/>
              </a:spcBef>
              <a:spcAft>
                <a:spcPts val="0"/>
              </a:spcAft>
              <a:defRPr sz="4400">
                <a:latin typeface="Calibri Light"/>
              </a:defRPr>
            </a:lvl6pPr>
            <a:lvl7pPr marL="914400">
              <a:lnSpc>
                <a:spcPct val="90000"/>
              </a:lnSpc>
              <a:spcBef>
                <a:spcPts val="0"/>
              </a:spcBef>
              <a:spcAft>
                <a:spcPts val="0"/>
              </a:spcAft>
              <a:defRPr sz="4400">
                <a:latin typeface="Calibri Light"/>
              </a:defRPr>
            </a:lvl7pPr>
            <a:lvl8pPr marL="1371600">
              <a:lnSpc>
                <a:spcPct val="90000"/>
              </a:lnSpc>
              <a:spcBef>
                <a:spcPts val="0"/>
              </a:spcBef>
              <a:spcAft>
                <a:spcPts val="0"/>
              </a:spcAft>
              <a:defRPr sz="4400">
                <a:latin typeface="Calibri Light"/>
              </a:defRPr>
            </a:lvl8pPr>
            <a:lvl9pPr marL="1828800">
              <a:lnSpc>
                <a:spcPct val="90000"/>
              </a:lnSpc>
              <a:spcBef>
                <a:spcPts val="0"/>
              </a:spcBef>
              <a:spcAft>
                <a:spcPts val="0"/>
              </a:spcAft>
              <a:defRPr sz="4400">
                <a:latin typeface="Calibri Light"/>
              </a:defRPr>
            </a:lvl9pPr>
          </a:lstStyle>
          <a:p>
            <a:r>
              <a:rPr lang="en-US" dirty="0"/>
              <a:t>B. 777 New built project</a:t>
            </a:r>
            <a:endParaRPr lang="en-GB" dirty="0"/>
          </a:p>
        </p:txBody>
      </p:sp>
      <p:sp>
        <p:nvSpPr>
          <p:cNvPr id="5" name="TextBox 4">
            <a:extLst>
              <a:ext uri="{FF2B5EF4-FFF2-40B4-BE49-F238E27FC236}">
                <a16:creationId xmlns:a16="http://schemas.microsoft.com/office/drawing/2014/main" id="{C26C986D-FA81-7957-2993-D1E4EAF4EC15}"/>
              </a:ext>
            </a:extLst>
          </p:cNvPr>
          <p:cNvSpPr txBox="1"/>
          <p:nvPr/>
        </p:nvSpPr>
        <p:spPr bwMode="auto">
          <a:xfrm>
            <a:off x="263352" y="1628800"/>
            <a:ext cx="3744416" cy="3693319"/>
          </a:xfrm>
          <a:prstGeom prst="rect">
            <a:avLst/>
          </a:prstGeom>
          <a:noFill/>
        </p:spPr>
        <p:txBody>
          <a:bodyPr wrap="square" rtlCol="0">
            <a:spAutoFit/>
          </a:bodyPr>
          <a:lstStyle/>
          <a:p>
            <a:pPr marL="285750" indent="-285750">
              <a:buFont typeface="Wingdings" pitchFamily="2" charset="2"/>
              <a:buChar char="§"/>
            </a:pPr>
            <a:r>
              <a:rPr lang="en-CH" dirty="0"/>
              <a:t>Increase renewable material</a:t>
            </a:r>
          </a:p>
          <a:p>
            <a:pPr marL="285750" indent="-285750">
              <a:buFont typeface="Wingdings" pitchFamily="2" charset="2"/>
              <a:buChar char="§"/>
            </a:pPr>
            <a:endParaRPr lang="en-CH" dirty="0"/>
          </a:p>
          <a:p>
            <a:pPr marL="285750" indent="-285750">
              <a:buFont typeface="Wingdings" pitchFamily="2" charset="2"/>
              <a:buChar char="§"/>
            </a:pPr>
            <a:r>
              <a:rPr lang="en-CH" dirty="0"/>
              <a:t>Integrate renewable energy installation</a:t>
            </a:r>
          </a:p>
          <a:p>
            <a:pPr marL="285750" indent="-285750">
              <a:buFont typeface="Wingdings" pitchFamily="2" charset="2"/>
              <a:buChar char="§"/>
            </a:pPr>
            <a:endParaRPr lang="en-CH" dirty="0"/>
          </a:p>
          <a:p>
            <a:pPr marL="285750" indent="-285750">
              <a:buFont typeface="Wingdings" pitchFamily="2" charset="2"/>
              <a:buChar char="§"/>
            </a:pPr>
            <a:r>
              <a:rPr lang="en-CH" dirty="0"/>
              <a:t>Consider nature and biodiversity</a:t>
            </a:r>
          </a:p>
          <a:p>
            <a:pPr marL="285750" indent="-285750">
              <a:buFont typeface="Wingdings" pitchFamily="2" charset="2"/>
              <a:buChar char="§"/>
            </a:pPr>
            <a:endParaRPr lang="en-CH" dirty="0"/>
          </a:p>
          <a:p>
            <a:pPr marL="285750" indent="-285750">
              <a:buFont typeface="Wingdings" pitchFamily="2" charset="2"/>
              <a:buChar char="§"/>
            </a:pPr>
            <a:r>
              <a:rPr lang="en-CH" dirty="0"/>
              <a:t>Account for wellbeing</a:t>
            </a:r>
          </a:p>
          <a:p>
            <a:pPr marL="285750" indent="-285750">
              <a:buFont typeface="Wingdings" pitchFamily="2" charset="2"/>
              <a:buChar char="§"/>
            </a:pPr>
            <a:endParaRPr lang="en-CH" dirty="0"/>
          </a:p>
          <a:p>
            <a:pPr marL="285750" indent="-285750">
              <a:buFont typeface="Wingdings" pitchFamily="2" charset="2"/>
              <a:buChar char="§"/>
            </a:pPr>
            <a:r>
              <a:rPr lang="en-CH" dirty="0"/>
              <a:t>Embrace circularity</a:t>
            </a:r>
          </a:p>
          <a:p>
            <a:pPr marL="285750" indent="-285750">
              <a:buFont typeface="Wingdings" pitchFamily="2" charset="2"/>
              <a:buChar char="§"/>
            </a:pPr>
            <a:endParaRPr lang="en-CH" dirty="0"/>
          </a:p>
          <a:p>
            <a:pPr marL="285750" indent="-285750">
              <a:buFont typeface="Wingdings" pitchFamily="2" charset="2"/>
              <a:buChar char="§"/>
            </a:pPr>
            <a:r>
              <a:rPr lang="en-CH" dirty="0"/>
              <a:t>Formal certification</a:t>
            </a:r>
          </a:p>
        </p:txBody>
      </p:sp>
    </p:spTree>
    <p:extLst>
      <p:ext uri="{BB962C8B-B14F-4D97-AF65-F5344CB8AC3E}">
        <p14:creationId xmlns:p14="http://schemas.microsoft.com/office/powerpoint/2010/main" val="801580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32E424-D515-B33F-D8FD-CDC11CC6364E}"/>
              </a:ext>
            </a:extLst>
          </p:cNvPr>
          <p:cNvPicPr>
            <a:picLocks noChangeAspect="1"/>
          </p:cNvPicPr>
          <p:nvPr/>
        </p:nvPicPr>
        <p:blipFill>
          <a:blip r:embed="rId3">
            <a:lum bright="70000" contrast="-70000"/>
            <a:alphaModFix amt="20000"/>
          </a:blip>
          <a:stretch>
            <a:fillRect/>
          </a:stretch>
        </p:blipFill>
        <p:spPr>
          <a:xfrm flipH="1">
            <a:off x="-3" y="0"/>
            <a:ext cx="6600058" cy="6858000"/>
          </a:xfrm>
          <a:prstGeom prst="rect">
            <a:avLst/>
          </a:prstGeom>
        </p:spPr>
      </p:pic>
      <p:sp>
        <p:nvSpPr>
          <p:cNvPr id="5" name="Title 6">
            <a:extLst>
              <a:ext uri="{FF2B5EF4-FFF2-40B4-BE49-F238E27FC236}">
                <a16:creationId xmlns:a16="http://schemas.microsoft.com/office/drawing/2014/main" id="{76E88A57-2792-B8BC-0BDD-12ED1F41D851}"/>
              </a:ext>
            </a:extLst>
          </p:cNvPr>
          <p:cNvSpPr txBox="1">
            <a:spLocks noChangeArrowheads="1"/>
          </p:cNvSpPr>
          <p:nvPr/>
        </p:nvSpPr>
        <p:spPr bwMode="auto">
          <a:xfrm>
            <a:off x="263352" y="94407"/>
            <a:ext cx="6503703" cy="523220"/>
          </a:xfrm>
          <a:prstGeom prst="rect">
            <a:avLst/>
          </a:prstGeom>
          <a:noFill/>
        </p:spPr>
        <p:txBody>
          <a:bodyPr wrap="none" rtlCol="0">
            <a:spAutoFit/>
          </a:bodyPr>
          <a:lstStyle>
            <a:defPPr>
              <a:defRPr lang="en-US"/>
            </a:defPPr>
            <a:lvl1pPr>
              <a:defRPr sz="2800">
                <a:effectLst>
                  <a:outerShdw blurRad="38100" dist="38100" dir="2700000" algn="tl">
                    <a:srgbClr val="000000">
                      <a:alpha val="43137"/>
                    </a:srgbClr>
                  </a:outerShdw>
                </a:effectLst>
              </a:defRPr>
            </a:lvl1pPr>
            <a:lvl2pPr>
              <a:lnSpc>
                <a:spcPct val="90000"/>
              </a:lnSpc>
              <a:spcBef>
                <a:spcPts val="0"/>
              </a:spcBef>
              <a:spcAft>
                <a:spcPts val="0"/>
              </a:spcAft>
              <a:defRPr sz="4400">
                <a:latin typeface="Calibri Light"/>
              </a:defRPr>
            </a:lvl2pPr>
            <a:lvl3pPr>
              <a:lnSpc>
                <a:spcPct val="90000"/>
              </a:lnSpc>
              <a:spcBef>
                <a:spcPts val="0"/>
              </a:spcBef>
              <a:spcAft>
                <a:spcPts val="0"/>
              </a:spcAft>
              <a:defRPr sz="4400">
                <a:latin typeface="Calibri Light"/>
              </a:defRPr>
            </a:lvl3pPr>
            <a:lvl4pPr>
              <a:lnSpc>
                <a:spcPct val="90000"/>
              </a:lnSpc>
              <a:spcBef>
                <a:spcPts val="0"/>
              </a:spcBef>
              <a:spcAft>
                <a:spcPts val="0"/>
              </a:spcAft>
              <a:defRPr sz="4400">
                <a:latin typeface="Calibri Light"/>
              </a:defRPr>
            </a:lvl4pPr>
            <a:lvl5pPr>
              <a:lnSpc>
                <a:spcPct val="90000"/>
              </a:lnSpc>
              <a:spcBef>
                <a:spcPts val="0"/>
              </a:spcBef>
              <a:spcAft>
                <a:spcPts val="0"/>
              </a:spcAft>
              <a:defRPr sz="4400">
                <a:latin typeface="Calibri Light"/>
              </a:defRPr>
            </a:lvl5pPr>
            <a:lvl6pPr marL="457200">
              <a:lnSpc>
                <a:spcPct val="90000"/>
              </a:lnSpc>
              <a:spcBef>
                <a:spcPts val="0"/>
              </a:spcBef>
              <a:spcAft>
                <a:spcPts val="0"/>
              </a:spcAft>
              <a:defRPr sz="4400">
                <a:latin typeface="Calibri Light"/>
              </a:defRPr>
            </a:lvl6pPr>
            <a:lvl7pPr marL="914400">
              <a:lnSpc>
                <a:spcPct val="90000"/>
              </a:lnSpc>
              <a:spcBef>
                <a:spcPts val="0"/>
              </a:spcBef>
              <a:spcAft>
                <a:spcPts val="0"/>
              </a:spcAft>
              <a:defRPr sz="4400">
                <a:latin typeface="Calibri Light"/>
              </a:defRPr>
            </a:lvl7pPr>
            <a:lvl8pPr marL="1371600">
              <a:lnSpc>
                <a:spcPct val="90000"/>
              </a:lnSpc>
              <a:spcBef>
                <a:spcPts val="0"/>
              </a:spcBef>
              <a:spcAft>
                <a:spcPts val="0"/>
              </a:spcAft>
              <a:defRPr sz="4400">
                <a:latin typeface="Calibri Light"/>
              </a:defRPr>
            </a:lvl8pPr>
            <a:lvl9pPr marL="1828800">
              <a:lnSpc>
                <a:spcPct val="90000"/>
              </a:lnSpc>
              <a:spcBef>
                <a:spcPts val="0"/>
              </a:spcBef>
              <a:spcAft>
                <a:spcPts val="0"/>
              </a:spcAft>
              <a:defRPr sz="4400">
                <a:latin typeface="Calibri Light"/>
              </a:defRPr>
            </a:lvl9pPr>
          </a:lstStyle>
          <a:p>
            <a:r>
              <a:rPr lang="en-GB" dirty="0"/>
              <a:t>B.36 – Energy performance Renovation</a:t>
            </a:r>
          </a:p>
        </p:txBody>
      </p:sp>
      <p:pic>
        <p:nvPicPr>
          <p:cNvPr id="13" name="Picture 12">
            <a:extLst>
              <a:ext uri="{FF2B5EF4-FFF2-40B4-BE49-F238E27FC236}">
                <a16:creationId xmlns:a16="http://schemas.microsoft.com/office/drawing/2014/main" id="{B8950BBA-6450-DCC5-40E4-5E450B388F7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65" r="365"/>
          <a:stretch/>
        </p:blipFill>
        <p:spPr>
          <a:xfrm>
            <a:off x="2060640" y="666762"/>
            <a:ext cx="7419736" cy="56057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44816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76E88A57-2792-B8BC-0BDD-12ED1F41D851}"/>
              </a:ext>
            </a:extLst>
          </p:cNvPr>
          <p:cNvSpPr txBox="1">
            <a:spLocks noChangeArrowheads="1"/>
          </p:cNvSpPr>
          <p:nvPr/>
        </p:nvSpPr>
        <p:spPr bwMode="auto">
          <a:xfrm>
            <a:off x="119336" y="131723"/>
            <a:ext cx="4966424" cy="523220"/>
          </a:xfrm>
          <a:prstGeom prst="rect">
            <a:avLst/>
          </a:prstGeom>
          <a:noFill/>
        </p:spPr>
        <p:txBody>
          <a:bodyPr wrap="none" rtlCol="0">
            <a:spAutoFit/>
          </a:bodyPr>
          <a:lstStyle>
            <a:defPPr>
              <a:defRPr lang="en-US"/>
            </a:defPPr>
            <a:lvl1pPr>
              <a:defRPr sz="2800">
                <a:effectLst>
                  <a:outerShdw blurRad="38100" dist="38100" dir="2700000" algn="tl">
                    <a:srgbClr val="000000">
                      <a:alpha val="43137"/>
                    </a:srgbClr>
                  </a:outerShdw>
                </a:effectLst>
              </a:defRPr>
            </a:lvl1pPr>
            <a:lvl2pPr>
              <a:lnSpc>
                <a:spcPct val="90000"/>
              </a:lnSpc>
              <a:spcBef>
                <a:spcPts val="0"/>
              </a:spcBef>
              <a:spcAft>
                <a:spcPts val="0"/>
              </a:spcAft>
              <a:defRPr sz="4400">
                <a:latin typeface="Calibri Light"/>
              </a:defRPr>
            </a:lvl2pPr>
            <a:lvl3pPr>
              <a:lnSpc>
                <a:spcPct val="90000"/>
              </a:lnSpc>
              <a:spcBef>
                <a:spcPts val="0"/>
              </a:spcBef>
              <a:spcAft>
                <a:spcPts val="0"/>
              </a:spcAft>
              <a:defRPr sz="4400">
                <a:latin typeface="Calibri Light"/>
              </a:defRPr>
            </a:lvl3pPr>
            <a:lvl4pPr>
              <a:lnSpc>
                <a:spcPct val="90000"/>
              </a:lnSpc>
              <a:spcBef>
                <a:spcPts val="0"/>
              </a:spcBef>
              <a:spcAft>
                <a:spcPts val="0"/>
              </a:spcAft>
              <a:defRPr sz="4400">
                <a:latin typeface="Calibri Light"/>
              </a:defRPr>
            </a:lvl4pPr>
            <a:lvl5pPr>
              <a:lnSpc>
                <a:spcPct val="90000"/>
              </a:lnSpc>
              <a:spcBef>
                <a:spcPts val="0"/>
              </a:spcBef>
              <a:spcAft>
                <a:spcPts val="0"/>
              </a:spcAft>
              <a:defRPr sz="4400">
                <a:latin typeface="Calibri Light"/>
              </a:defRPr>
            </a:lvl5pPr>
            <a:lvl6pPr marL="457200">
              <a:lnSpc>
                <a:spcPct val="90000"/>
              </a:lnSpc>
              <a:spcBef>
                <a:spcPts val="0"/>
              </a:spcBef>
              <a:spcAft>
                <a:spcPts val="0"/>
              </a:spcAft>
              <a:defRPr sz="4400">
                <a:latin typeface="Calibri Light"/>
              </a:defRPr>
            </a:lvl6pPr>
            <a:lvl7pPr marL="914400">
              <a:lnSpc>
                <a:spcPct val="90000"/>
              </a:lnSpc>
              <a:spcBef>
                <a:spcPts val="0"/>
              </a:spcBef>
              <a:spcAft>
                <a:spcPts val="0"/>
              </a:spcAft>
              <a:defRPr sz="4400">
                <a:latin typeface="Calibri Light"/>
              </a:defRPr>
            </a:lvl7pPr>
            <a:lvl8pPr marL="1371600">
              <a:lnSpc>
                <a:spcPct val="90000"/>
              </a:lnSpc>
              <a:spcBef>
                <a:spcPts val="0"/>
              </a:spcBef>
              <a:spcAft>
                <a:spcPts val="0"/>
              </a:spcAft>
              <a:defRPr sz="4400">
                <a:latin typeface="Calibri Light"/>
              </a:defRPr>
            </a:lvl8pPr>
            <a:lvl9pPr marL="1828800">
              <a:lnSpc>
                <a:spcPct val="90000"/>
              </a:lnSpc>
              <a:spcBef>
                <a:spcPts val="0"/>
              </a:spcBef>
              <a:spcAft>
                <a:spcPts val="0"/>
              </a:spcAft>
              <a:defRPr sz="4400">
                <a:latin typeface="Calibri Light"/>
              </a:defRPr>
            </a:lvl9pPr>
          </a:lstStyle>
          <a:p>
            <a:r>
              <a:rPr lang="en-GB" dirty="0"/>
              <a:t>B.864/865 Landscape parking</a:t>
            </a:r>
          </a:p>
        </p:txBody>
      </p:sp>
      <p:sp>
        <p:nvSpPr>
          <p:cNvPr id="7" name="TextBox 6">
            <a:extLst>
              <a:ext uri="{FF2B5EF4-FFF2-40B4-BE49-F238E27FC236}">
                <a16:creationId xmlns:a16="http://schemas.microsoft.com/office/drawing/2014/main" id="{CC35143E-C270-6344-6B66-BA68DBD5D012}"/>
              </a:ext>
            </a:extLst>
          </p:cNvPr>
          <p:cNvSpPr txBox="1"/>
          <p:nvPr/>
        </p:nvSpPr>
        <p:spPr>
          <a:xfrm>
            <a:off x="119336" y="908720"/>
            <a:ext cx="5158455" cy="5078313"/>
          </a:xfrm>
          <a:prstGeom prst="rect">
            <a:avLst/>
          </a:prstGeom>
          <a:noFill/>
        </p:spPr>
        <p:txBody>
          <a:bodyPr wrap="square">
            <a:spAutoFit/>
          </a:bodyPr>
          <a:lstStyle/>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Planting of 210 trees</a:t>
            </a:r>
          </a:p>
          <a:p>
            <a:pPr marL="285750" indent="-285750" algn="just">
              <a:buFont typeface="Wingdings" pitchFamily="2" charset="2"/>
              <a:buChar char="§"/>
            </a:pP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Rainwater infiltration and retention system improvements</a:t>
            </a:r>
          </a:p>
          <a:p>
            <a:pPr marL="285750" indent="-285750" algn="just">
              <a:buFont typeface="Wingdings" pitchFamily="2" charset="2"/>
              <a:buChar char="§"/>
            </a:pP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Installation of 3,300 m² of cellular paving for parking spaces.</a:t>
            </a:r>
          </a:p>
          <a:p>
            <a:pPr marL="285750" indent="-285750" algn="just">
              <a:buFont typeface="Wingdings" pitchFamily="2" charset="2"/>
              <a:buChar char="§"/>
            </a:pP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Creation of 3,000 m² of flower meadow, including 1,300 m² of vegetated ditches for:</a:t>
            </a:r>
          </a:p>
          <a:p>
            <a:pPr marL="742950" lvl="1"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Rainwater infiltration.  </a:t>
            </a:r>
          </a:p>
          <a:p>
            <a:pPr marL="742950" lvl="1"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Natural water retention before infiltration, </a:t>
            </a:r>
            <a:r>
              <a:rPr lang="en-GB" i="1" kern="1400" dirty="0">
                <a:latin typeface="+mj-lt"/>
                <a:ea typeface="Times New Roman" panose="02020603050405020304" pitchFamily="18" charset="0"/>
                <a:cs typeface="Times New Roman" panose="02020603050405020304" pitchFamily="18" charset="0"/>
              </a:rPr>
              <a:t>during heavy rainfall.</a:t>
            </a: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Installation of electric vehicle charging stations for CERN’s cars.</a:t>
            </a:r>
          </a:p>
          <a:p>
            <a:pPr marL="285750" indent="-285750" algn="just">
              <a:buFont typeface="Wingdings" pitchFamily="2" charset="2"/>
              <a:buChar char="§"/>
            </a:pP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New cycle path and installation of bike and motorcycle shelters.</a:t>
            </a:r>
            <a:endParaRPr lang="en-GB" kern="1400"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endParaRPr>
          </a:p>
        </p:txBody>
      </p:sp>
      <p:pic>
        <p:nvPicPr>
          <p:cNvPr id="3" name="Picture 2" descr="Aerial view of a large building&#10;&#10;Description automatically generated">
            <a:extLst>
              <a:ext uri="{FF2B5EF4-FFF2-40B4-BE49-F238E27FC236}">
                <a16:creationId xmlns:a16="http://schemas.microsoft.com/office/drawing/2014/main" id="{5606A3D3-7A8C-C16B-A8FF-45D92FB82B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3233" y="1485764"/>
            <a:ext cx="6141197" cy="3454423"/>
          </a:xfrm>
          <a:prstGeom prst="rect">
            <a:avLst/>
          </a:prstGeom>
        </p:spPr>
      </p:pic>
    </p:spTree>
    <p:extLst>
      <p:ext uri="{BB962C8B-B14F-4D97-AF65-F5344CB8AC3E}">
        <p14:creationId xmlns:p14="http://schemas.microsoft.com/office/powerpoint/2010/main" val="357568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BD84F58-3863-4C20-8200-7DADC32D6ED1}"/>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sp>
        <p:nvSpPr>
          <p:cNvPr id="15" name="TextBox 14">
            <a:extLst>
              <a:ext uri="{FF2B5EF4-FFF2-40B4-BE49-F238E27FC236}">
                <a16:creationId xmlns:a16="http://schemas.microsoft.com/office/drawing/2014/main" id="{E2853348-FA27-94FA-A696-C37FC2132947}"/>
              </a:ext>
            </a:extLst>
          </p:cNvPr>
          <p:cNvSpPr txBox="1"/>
          <p:nvPr/>
        </p:nvSpPr>
        <p:spPr>
          <a:xfrm>
            <a:off x="99113" y="312973"/>
            <a:ext cx="6407523" cy="523220"/>
          </a:xfrm>
          <a:prstGeom prst="rect">
            <a:avLst/>
          </a:prstGeom>
          <a:noFill/>
        </p:spPr>
        <p:txBody>
          <a:bodyPr wrap="none" rtlCol="0">
            <a:spAutoFit/>
          </a:bodyPr>
          <a:lstStyle/>
          <a:p>
            <a:r>
              <a:rPr lang="en-US" sz="2800" dirty="0">
                <a:effectLst>
                  <a:outerShdw blurRad="38100" dist="38100" dir="2700000" algn="tl">
                    <a:srgbClr val="000000">
                      <a:alpha val="43137"/>
                    </a:srgbClr>
                  </a:outerShdw>
                </a:effectLst>
              </a:rPr>
              <a:t>NEW HEATING PLANT MEYRIN B200</a:t>
            </a:r>
          </a:p>
        </p:txBody>
      </p:sp>
      <p:sp>
        <p:nvSpPr>
          <p:cNvPr id="8" name="Content Placeholder 1">
            <a:extLst>
              <a:ext uri="{FF2B5EF4-FFF2-40B4-BE49-F238E27FC236}">
                <a16:creationId xmlns:a16="http://schemas.microsoft.com/office/drawing/2014/main" id="{DF4A1751-E1D8-0F3C-5164-DC23DB1E6191}"/>
              </a:ext>
            </a:extLst>
          </p:cNvPr>
          <p:cNvSpPr txBox="1">
            <a:spLocks/>
          </p:cNvSpPr>
          <p:nvPr/>
        </p:nvSpPr>
        <p:spPr>
          <a:xfrm>
            <a:off x="99113" y="1082630"/>
            <a:ext cx="8140534" cy="4437937"/>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r>
              <a:rPr lang="en-GB" sz="2000" dirty="0"/>
              <a:t>Heating plant configuration:</a:t>
            </a:r>
          </a:p>
          <a:p>
            <a:pPr marL="666750" lvl="1" indent="-342900">
              <a:buFont typeface="Arial" panose="020B0604020202020204" pitchFamily="34" charset="0"/>
              <a:buChar char="•"/>
            </a:pPr>
            <a:r>
              <a:rPr lang="en-GB" sz="1600" dirty="0"/>
              <a:t>3 boilers, 15 MW each (existing).</a:t>
            </a:r>
          </a:p>
          <a:p>
            <a:pPr marL="666750" lvl="1" indent="-342900">
              <a:buFont typeface="Arial" panose="020B0604020202020204" pitchFamily="34" charset="0"/>
              <a:buChar char="•"/>
            </a:pPr>
            <a:r>
              <a:rPr lang="en-GB" sz="1600" dirty="0"/>
              <a:t>1 heat pump 6 MW.</a:t>
            </a:r>
          </a:p>
          <a:p>
            <a:pPr marL="666750" lvl="1" indent="-342900">
              <a:buFont typeface="Arial" panose="020B0604020202020204" pitchFamily="34" charset="0"/>
              <a:buChar char="•"/>
            </a:pPr>
            <a:r>
              <a:rPr lang="en-GB" sz="1600" dirty="0"/>
              <a:t>Space for future heat pump.</a:t>
            </a:r>
          </a:p>
          <a:p>
            <a:pPr marL="342900" indent="-342900">
              <a:buFont typeface="Arial" panose="020B0604020202020204" pitchFamily="34" charset="0"/>
              <a:buChar char="•"/>
            </a:pPr>
            <a:r>
              <a:rPr lang="en-GB" sz="2000" dirty="0"/>
              <a:t>Objectives:</a:t>
            </a:r>
          </a:p>
          <a:p>
            <a:pPr marL="666750" lvl="1" indent="-342900">
              <a:buFont typeface="Arial" panose="020B0604020202020204" pitchFamily="34" charset="0"/>
              <a:buChar char="•"/>
            </a:pPr>
            <a:r>
              <a:rPr lang="en-GB" sz="1600" dirty="0"/>
              <a:t>Basis: winter 2021-2022.</a:t>
            </a:r>
          </a:p>
          <a:p>
            <a:pPr marL="666750" lvl="1" indent="-342900">
              <a:buFont typeface="Arial" panose="020B0604020202020204" pitchFamily="34" charset="0"/>
              <a:buChar char="•"/>
            </a:pPr>
            <a:r>
              <a:rPr lang="en-GB" sz="1600" dirty="0"/>
              <a:t>Flexibility with gas boilers.</a:t>
            </a:r>
          </a:p>
          <a:p>
            <a:pPr marL="666750" lvl="1" indent="-342900">
              <a:buFont typeface="Arial" panose="020B0604020202020204" pitchFamily="34" charset="0"/>
              <a:buChar char="•"/>
            </a:pPr>
            <a:r>
              <a:rPr lang="en-GB" sz="1600" dirty="0"/>
              <a:t>1 heat pump 8 MW heating capacity (6 MW evaporator = PA1 load).</a:t>
            </a:r>
          </a:p>
          <a:p>
            <a:pPr marL="666750" lvl="1" indent="-342900">
              <a:buFont typeface="Arial" panose="020B0604020202020204" pitchFamily="34" charset="0"/>
              <a:buChar char="•"/>
            </a:pPr>
            <a:r>
              <a:rPr lang="en-GB" sz="1600" dirty="0"/>
              <a:t>Space for future heat pump. No phase 2.</a:t>
            </a:r>
          </a:p>
          <a:p>
            <a:pPr marL="666750" lvl="1" indent="-342900">
              <a:buFont typeface="Arial" panose="020B0604020202020204" pitchFamily="34" charset="0"/>
              <a:buChar char="•"/>
            </a:pPr>
            <a:r>
              <a:rPr lang="en-GB" sz="1600" dirty="0"/>
              <a:t>Total gas consumption 2021-2022:  </a:t>
            </a:r>
            <a:r>
              <a:rPr lang="en-GB" sz="1600" dirty="0">
                <a:highlight>
                  <a:srgbClr val="FFFF00"/>
                </a:highlight>
              </a:rPr>
              <a:t>46,8 </a:t>
            </a:r>
            <a:r>
              <a:rPr lang="en-GB" sz="1600" dirty="0" err="1">
                <a:highlight>
                  <a:srgbClr val="FFFF00"/>
                </a:highlight>
              </a:rPr>
              <a:t>GWh</a:t>
            </a:r>
            <a:r>
              <a:rPr lang="en-GB" sz="1600" dirty="0">
                <a:highlight>
                  <a:srgbClr val="FFFF00"/>
                </a:highlight>
              </a:rPr>
              <a:t> gas (9600 tonsCO2).</a:t>
            </a:r>
          </a:p>
          <a:p>
            <a:pPr marL="666750" lvl="1" indent="-342900">
              <a:buFont typeface="Arial" panose="020B0604020202020204" pitchFamily="34" charset="0"/>
              <a:buChar char="•"/>
            </a:pPr>
            <a:r>
              <a:rPr lang="en-GB" sz="1600" dirty="0"/>
              <a:t>Total consumption 2027: </a:t>
            </a:r>
            <a:r>
              <a:rPr lang="en-GB" sz="1600" dirty="0">
                <a:highlight>
                  <a:srgbClr val="FFFF00"/>
                </a:highlight>
              </a:rPr>
              <a:t>17.6 GWh gas + 15.4 GWh elec</a:t>
            </a:r>
            <a:r>
              <a:rPr lang="en-GB" sz="1600" dirty="0"/>
              <a:t>.</a:t>
            </a:r>
          </a:p>
          <a:p>
            <a:pPr marL="666750" lvl="1" indent="-342900">
              <a:buFont typeface="Arial" panose="020B0604020202020204" pitchFamily="34" charset="0"/>
              <a:buChar char="•"/>
            </a:pPr>
            <a:r>
              <a:rPr lang="en-GB" sz="1600" dirty="0"/>
              <a:t>Total consumption 2027: </a:t>
            </a:r>
            <a:r>
              <a:rPr lang="en-GB" sz="1600" dirty="0">
                <a:highlight>
                  <a:srgbClr val="FFFF00"/>
                </a:highlight>
              </a:rPr>
              <a:t>3600 tonsCO2 gas + 340 tonsCO2 elec</a:t>
            </a:r>
            <a:r>
              <a:rPr lang="en-GB" sz="1600" dirty="0"/>
              <a:t>.</a:t>
            </a:r>
          </a:p>
          <a:p>
            <a:pPr lvl="1" indent="0">
              <a:buNone/>
            </a:pPr>
            <a:r>
              <a:rPr lang="en-GB" sz="1050" dirty="0"/>
              <a:t>* </a:t>
            </a:r>
            <a:r>
              <a:rPr lang="en-US" sz="1050" dirty="0"/>
              <a:t>The ratio for the gas 0.205kgCO2/kWh could increase due to important part of the GNL gas in the European gas mix</a:t>
            </a:r>
            <a:endParaRPr lang="en-GB" sz="1050" dirty="0"/>
          </a:p>
          <a:p>
            <a:pPr lvl="1" indent="0">
              <a:buNone/>
            </a:pPr>
            <a:endParaRPr lang="en-GB" sz="1600" dirty="0"/>
          </a:p>
          <a:p>
            <a:pPr marL="666750" lvl="1" indent="-342900">
              <a:buFont typeface="Arial" panose="020B0604020202020204" pitchFamily="34" charset="0"/>
              <a:buChar char="•"/>
            </a:pPr>
            <a:endParaRPr lang="en-GB" sz="1600" dirty="0"/>
          </a:p>
          <a:p>
            <a:pPr marL="666750" lvl="1" indent="-342900">
              <a:buFont typeface="Arial" panose="020B0604020202020204" pitchFamily="34" charset="0"/>
              <a:buChar char="•"/>
            </a:pPr>
            <a:endParaRPr lang="en-GB" sz="1600" dirty="0"/>
          </a:p>
          <a:p>
            <a:endParaRPr lang="en-GB" sz="2000" dirty="0"/>
          </a:p>
        </p:txBody>
      </p:sp>
      <p:pic>
        <p:nvPicPr>
          <p:cNvPr id="12" name="Image 16">
            <a:extLst>
              <a:ext uri="{FF2B5EF4-FFF2-40B4-BE49-F238E27FC236}">
                <a16:creationId xmlns:a16="http://schemas.microsoft.com/office/drawing/2014/main" id="{BBA663DA-C921-F6FC-CF3B-41536CB5CA42}"/>
              </a:ext>
            </a:extLst>
          </p:cNvPr>
          <p:cNvPicPr>
            <a:picLocks noChangeAspect="1"/>
          </p:cNvPicPr>
          <p:nvPr/>
        </p:nvPicPr>
        <p:blipFill>
          <a:blip r:embed="rId3"/>
          <a:stretch>
            <a:fillRect/>
          </a:stretch>
        </p:blipFill>
        <p:spPr bwMode="auto">
          <a:xfrm>
            <a:off x="3402769" y="2945197"/>
            <a:ext cx="2524125" cy="781050"/>
          </a:xfrm>
          <a:prstGeom prst="rect">
            <a:avLst/>
          </a:prstGeom>
        </p:spPr>
      </p:pic>
      <p:sp>
        <p:nvSpPr>
          <p:cNvPr id="16" name="TextBox 15">
            <a:extLst>
              <a:ext uri="{FF2B5EF4-FFF2-40B4-BE49-F238E27FC236}">
                <a16:creationId xmlns:a16="http://schemas.microsoft.com/office/drawing/2014/main" id="{14FEBB42-6597-DEAC-F000-FF0A9F20F727}"/>
              </a:ext>
            </a:extLst>
          </p:cNvPr>
          <p:cNvSpPr txBox="1"/>
          <p:nvPr/>
        </p:nvSpPr>
        <p:spPr bwMode="auto">
          <a:xfrm>
            <a:off x="3402769" y="2617833"/>
            <a:ext cx="960519" cy="276999"/>
          </a:xfrm>
          <a:prstGeom prst="rect">
            <a:avLst/>
          </a:prstGeom>
          <a:noFill/>
        </p:spPr>
        <p:txBody>
          <a:bodyPr wrap="none" rtlCol="0">
            <a:spAutoFit/>
          </a:bodyPr>
          <a:lstStyle/>
          <a:p>
            <a:r>
              <a:rPr lang="fr-CH" sz="1200" dirty="0"/>
              <a:t>Basic data</a:t>
            </a:r>
            <a:r>
              <a:rPr lang="en-US" sz="1200" dirty="0"/>
              <a:t>*</a:t>
            </a:r>
            <a:endParaRPr lang="en-GB" sz="1200" dirty="0"/>
          </a:p>
        </p:txBody>
      </p:sp>
      <p:pic>
        <p:nvPicPr>
          <p:cNvPr id="17" name="Picture 16">
            <a:extLst>
              <a:ext uri="{FF2B5EF4-FFF2-40B4-BE49-F238E27FC236}">
                <a16:creationId xmlns:a16="http://schemas.microsoft.com/office/drawing/2014/main" id="{EB43DB1A-838F-49B0-32AB-6DAD94F321F7}"/>
              </a:ext>
            </a:extLst>
          </p:cNvPr>
          <p:cNvPicPr>
            <a:picLocks noChangeAspect="1"/>
          </p:cNvPicPr>
          <p:nvPr/>
        </p:nvPicPr>
        <p:blipFill>
          <a:blip r:embed="rId4"/>
          <a:stretch>
            <a:fillRect/>
          </a:stretch>
        </p:blipFill>
        <p:spPr>
          <a:xfrm>
            <a:off x="7360243" y="980728"/>
            <a:ext cx="4592329" cy="2480029"/>
          </a:xfrm>
          <a:prstGeom prst="rect">
            <a:avLst/>
          </a:prstGeom>
        </p:spPr>
      </p:pic>
      <p:pic>
        <p:nvPicPr>
          <p:cNvPr id="18" name="Image 3" descr="Une image contenant machine agricole&#10;&#10;Description générée automatiquement">
            <a:extLst>
              <a:ext uri="{FF2B5EF4-FFF2-40B4-BE49-F238E27FC236}">
                <a16:creationId xmlns:a16="http://schemas.microsoft.com/office/drawing/2014/main" id="{458BBEC4-7041-97F5-3C22-D0292D0098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360243" y="3581588"/>
            <a:ext cx="4592329" cy="2176936"/>
          </a:xfrm>
          <a:prstGeom prst="rect">
            <a:avLst/>
          </a:prstGeom>
        </p:spPr>
      </p:pic>
    </p:spTree>
    <p:extLst>
      <p:ext uri="{BB962C8B-B14F-4D97-AF65-F5344CB8AC3E}">
        <p14:creationId xmlns:p14="http://schemas.microsoft.com/office/powerpoint/2010/main" val="1217869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637280D-FE9F-C12A-E6D5-4BC68B145CF4}"/>
              </a:ext>
            </a:extLst>
          </p:cNvPr>
          <p:cNvPicPr>
            <a:picLocks noChangeAspect="1"/>
          </p:cNvPicPr>
          <p:nvPr/>
        </p:nvPicPr>
        <p:blipFill>
          <a:blip r:embed="rId3"/>
          <a:stretch>
            <a:fillRect/>
          </a:stretch>
        </p:blipFill>
        <p:spPr>
          <a:xfrm>
            <a:off x="7954654" y="1506595"/>
            <a:ext cx="4237346" cy="2514530"/>
          </a:xfrm>
          <a:prstGeom prst="rect">
            <a:avLst/>
          </a:prstGeom>
        </p:spPr>
      </p:pic>
      <p:sp>
        <p:nvSpPr>
          <p:cNvPr id="9" name="Content Placeholder 1">
            <a:extLst>
              <a:ext uri="{FF2B5EF4-FFF2-40B4-BE49-F238E27FC236}">
                <a16:creationId xmlns:a16="http://schemas.microsoft.com/office/drawing/2014/main" id="{206D9768-3F68-0374-5E18-588F9DD83316}"/>
              </a:ext>
            </a:extLst>
          </p:cNvPr>
          <p:cNvSpPr txBox="1">
            <a:spLocks/>
          </p:cNvSpPr>
          <p:nvPr/>
        </p:nvSpPr>
        <p:spPr>
          <a:xfrm>
            <a:off x="99113" y="1035501"/>
            <a:ext cx="8140534" cy="4437937"/>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r>
              <a:rPr lang="en-GB" sz="2400" dirty="0"/>
              <a:t>Heating plant configuration:</a:t>
            </a:r>
          </a:p>
          <a:p>
            <a:pPr marL="666750" lvl="1" indent="-342900">
              <a:buFont typeface="Arial" panose="020B0604020202020204" pitchFamily="34" charset="0"/>
              <a:buChar char="•"/>
            </a:pPr>
            <a:r>
              <a:rPr lang="en-GB" dirty="0"/>
              <a:t>2 boilers, 2MW and 4MW boiler </a:t>
            </a:r>
            <a:r>
              <a:rPr lang="en-GB" dirty="0" err="1"/>
              <a:t>Gas&amp;Fuel</a:t>
            </a:r>
            <a:endParaRPr lang="en-GB" dirty="0"/>
          </a:p>
          <a:p>
            <a:pPr marL="666750" lvl="1" indent="-342900">
              <a:buFont typeface="Arial" panose="020B0604020202020204" pitchFamily="34" charset="0"/>
              <a:buChar char="•"/>
            </a:pPr>
            <a:r>
              <a:rPr lang="en-GB" dirty="0"/>
              <a:t>1 heat pump 2 MW.</a:t>
            </a:r>
          </a:p>
          <a:p>
            <a:pPr marL="666750" lvl="1" indent="-342900">
              <a:buFont typeface="Arial" panose="020B0604020202020204" pitchFamily="34" charset="0"/>
              <a:buChar char="•"/>
            </a:pPr>
            <a:r>
              <a:rPr lang="en-GB" dirty="0"/>
              <a:t>Space for future heat pump.</a:t>
            </a:r>
          </a:p>
          <a:p>
            <a:pPr marL="342900" indent="-342900">
              <a:buFont typeface="Arial" panose="020B0604020202020204" pitchFamily="34" charset="0"/>
              <a:buChar char="•"/>
            </a:pPr>
            <a:r>
              <a:rPr lang="en-GB" sz="2400" dirty="0"/>
              <a:t>Objectives:</a:t>
            </a:r>
          </a:p>
          <a:p>
            <a:pPr marL="666750" lvl="1" indent="-342900">
              <a:buFont typeface="Arial" panose="020B0604020202020204" pitchFamily="34" charset="0"/>
              <a:buChar char="•"/>
            </a:pPr>
            <a:r>
              <a:rPr lang="en-GB" dirty="0"/>
              <a:t>Basis: winter 2021-2022</a:t>
            </a:r>
          </a:p>
          <a:p>
            <a:pPr marL="666750" lvl="1" indent="-342900">
              <a:buFont typeface="Arial" panose="020B0604020202020204" pitchFamily="34" charset="0"/>
              <a:buChar char="•"/>
            </a:pPr>
            <a:r>
              <a:rPr lang="en-GB" dirty="0"/>
              <a:t>Flexibility with gas boilers.</a:t>
            </a:r>
          </a:p>
          <a:p>
            <a:pPr marL="666750" lvl="1" indent="-342900">
              <a:buFont typeface="Arial" panose="020B0604020202020204" pitchFamily="34" charset="0"/>
              <a:buChar char="•"/>
            </a:pPr>
            <a:r>
              <a:rPr lang="en-GB" dirty="0"/>
              <a:t>1 heat pump 2 MW heating capacity (1.6 MW evaporator = IT load).</a:t>
            </a:r>
          </a:p>
          <a:p>
            <a:pPr marL="666750" lvl="1" indent="-342900">
              <a:buFont typeface="Arial" panose="020B0604020202020204" pitchFamily="34" charset="0"/>
              <a:buChar char="•"/>
            </a:pPr>
            <a:r>
              <a:rPr lang="en-GB" dirty="0"/>
              <a:t>Total gas consumption 2021-2022: </a:t>
            </a:r>
            <a:r>
              <a:rPr lang="en-GB" dirty="0">
                <a:highlight>
                  <a:srgbClr val="FFFF00"/>
                </a:highlight>
              </a:rPr>
              <a:t>12.337 GWh gas (2529 tonsCO2).</a:t>
            </a:r>
          </a:p>
          <a:p>
            <a:pPr marL="666750" lvl="1" indent="-342900">
              <a:buFont typeface="Arial" panose="020B0604020202020204" pitchFamily="34" charset="0"/>
              <a:buChar char="•"/>
            </a:pPr>
            <a:r>
              <a:rPr lang="en-GB" dirty="0"/>
              <a:t>Total consumption 2027: </a:t>
            </a:r>
            <a:r>
              <a:rPr lang="en-GB" dirty="0">
                <a:highlight>
                  <a:srgbClr val="FFFF00"/>
                </a:highlight>
              </a:rPr>
              <a:t>1.46 GWh gas + 3.66 GWh elec</a:t>
            </a:r>
            <a:r>
              <a:rPr lang="en-GB" dirty="0"/>
              <a:t>.</a:t>
            </a:r>
          </a:p>
          <a:p>
            <a:pPr marL="666750" lvl="1" indent="-342900">
              <a:buFont typeface="Arial" panose="020B0604020202020204" pitchFamily="34" charset="0"/>
              <a:buChar char="•"/>
            </a:pPr>
            <a:r>
              <a:rPr lang="en-GB" dirty="0"/>
              <a:t>Total consumption 2027: </a:t>
            </a:r>
            <a:r>
              <a:rPr lang="en-GB" dirty="0">
                <a:highlight>
                  <a:srgbClr val="FFFF00"/>
                </a:highlight>
              </a:rPr>
              <a:t>299.3 tonsCO2 gas + 80.9 tonsCO2 elec</a:t>
            </a:r>
            <a:r>
              <a:rPr lang="en-GB" dirty="0"/>
              <a:t>.</a:t>
            </a:r>
          </a:p>
          <a:p>
            <a:r>
              <a:rPr lang="en-GB" sz="1200" dirty="0"/>
              <a:t>* </a:t>
            </a:r>
            <a:r>
              <a:rPr lang="en-US" sz="1200" b="0" dirty="0"/>
              <a:t>The ratio for the gas 0.205kgCO2/kWh could increase due to important part of the GNL gas in the European gas </a:t>
            </a:r>
            <a:r>
              <a:rPr lang="en-US" sz="1100" b="0" dirty="0"/>
              <a:t>mix.</a:t>
            </a:r>
          </a:p>
          <a:p>
            <a:pPr marL="666750" lvl="1" indent="-342900">
              <a:buFont typeface="Arial" panose="020B0604020202020204" pitchFamily="34" charset="0"/>
              <a:buChar char="•"/>
            </a:pPr>
            <a:endParaRPr lang="en-GB" dirty="0"/>
          </a:p>
          <a:p>
            <a:pPr marL="666750" lvl="1" indent="-342900">
              <a:buFont typeface="Arial" panose="020B0604020202020204" pitchFamily="34" charset="0"/>
              <a:buChar char="•"/>
            </a:pPr>
            <a:endParaRPr lang="en-GB" dirty="0"/>
          </a:p>
          <a:p>
            <a:endParaRPr lang="en-GB" dirty="0"/>
          </a:p>
        </p:txBody>
      </p:sp>
      <p:pic>
        <p:nvPicPr>
          <p:cNvPr id="2" name="Picture 1">
            <a:extLst>
              <a:ext uri="{FF2B5EF4-FFF2-40B4-BE49-F238E27FC236}">
                <a16:creationId xmlns:a16="http://schemas.microsoft.com/office/drawing/2014/main" id="{4CB97CF8-B55C-1ECB-DCDF-FC7B62993FF2}"/>
              </a:ext>
            </a:extLst>
          </p:cNvPr>
          <p:cNvPicPr>
            <a:picLocks noChangeAspect="1"/>
          </p:cNvPicPr>
          <p:nvPr/>
        </p:nvPicPr>
        <p:blipFill>
          <a:blip r:embed="rId4"/>
          <a:stretch>
            <a:fillRect/>
          </a:stretch>
        </p:blipFill>
        <p:spPr>
          <a:xfrm>
            <a:off x="4969891" y="944322"/>
            <a:ext cx="3107776" cy="2425875"/>
          </a:xfrm>
          <a:prstGeom prst="rect">
            <a:avLst/>
          </a:prstGeom>
        </p:spPr>
      </p:pic>
      <p:sp>
        <p:nvSpPr>
          <p:cNvPr id="4" name="Slide Number Placeholder 3">
            <a:extLst>
              <a:ext uri="{FF2B5EF4-FFF2-40B4-BE49-F238E27FC236}">
                <a16:creationId xmlns:a16="http://schemas.microsoft.com/office/drawing/2014/main" id="{FBD84F58-3863-4C20-8200-7DADC32D6ED1}"/>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10" name="Content Placeholder 1">
            <a:extLst>
              <a:ext uri="{FF2B5EF4-FFF2-40B4-BE49-F238E27FC236}">
                <a16:creationId xmlns:a16="http://schemas.microsoft.com/office/drawing/2014/main" id="{42459898-C211-1C5B-4D3B-DF06A3EAE4AC}"/>
              </a:ext>
            </a:extLst>
          </p:cNvPr>
          <p:cNvSpPr txBox="1">
            <a:spLocks/>
          </p:cNvSpPr>
          <p:nvPr/>
        </p:nvSpPr>
        <p:spPr>
          <a:xfrm>
            <a:off x="8642068" y="2124358"/>
            <a:ext cx="3357907" cy="536232"/>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GB" sz="1000" dirty="0">
                <a:solidFill>
                  <a:srgbClr val="0033A9"/>
                </a:solidFill>
              </a:rPr>
              <a:t>Data from SVD17 web site-  Daily gas consumption</a:t>
            </a:r>
          </a:p>
          <a:p>
            <a:endParaRPr lang="en-GB" dirty="0">
              <a:solidFill>
                <a:srgbClr val="0033A9"/>
              </a:solidFill>
            </a:endParaRPr>
          </a:p>
        </p:txBody>
      </p:sp>
      <p:sp>
        <p:nvSpPr>
          <p:cNvPr id="3" name="TextBox 2">
            <a:extLst>
              <a:ext uri="{FF2B5EF4-FFF2-40B4-BE49-F238E27FC236}">
                <a16:creationId xmlns:a16="http://schemas.microsoft.com/office/drawing/2014/main" id="{0582A64B-1842-D89A-89C2-9B5E7103B178}"/>
              </a:ext>
            </a:extLst>
          </p:cNvPr>
          <p:cNvSpPr txBox="1"/>
          <p:nvPr/>
        </p:nvSpPr>
        <p:spPr bwMode="auto">
          <a:xfrm>
            <a:off x="9196955" y="1191240"/>
            <a:ext cx="2037737" cy="369332"/>
          </a:xfrm>
          <a:prstGeom prst="rect">
            <a:avLst/>
          </a:prstGeom>
          <a:noFill/>
        </p:spPr>
        <p:txBody>
          <a:bodyPr wrap="none" rtlCol="0">
            <a:spAutoFit/>
          </a:bodyPr>
          <a:lstStyle/>
          <a:p>
            <a:r>
              <a:rPr lang="fr-CH" dirty="0" err="1"/>
              <a:t>Heat</a:t>
            </a:r>
            <a:r>
              <a:rPr lang="fr-CH" dirty="0"/>
              <a:t> </a:t>
            </a:r>
            <a:r>
              <a:rPr lang="fr-CH" dirty="0" err="1"/>
              <a:t>pump</a:t>
            </a:r>
            <a:r>
              <a:rPr lang="fr-CH" dirty="0"/>
              <a:t> = 80%</a:t>
            </a:r>
            <a:endParaRPr lang="en-GB" dirty="0"/>
          </a:p>
        </p:txBody>
      </p:sp>
      <p:pic>
        <p:nvPicPr>
          <p:cNvPr id="5" name="Image 16">
            <a:extLst>
              <a:ext uri="{FF2B5EF4-FFF2-40B4-BE49-F238E27FC236}">
                <a16:creationId xmlns:a16="http://schemas.microsoft.com/office/drawing/2014/main" id="{B804B377-A505-B29A-AD7D-5F114EFCBE4D}"/>
              </a:ext>
            </a:extLst>
          </p:cNvPr>
          <p:cNvPicPr>
            <a:picLocks noChangeAspect="1"/>
          </p:cNvPicPr>
          <p:nvPr/>
        </p:nvPicPr>
        <p:blipFill>
          <a:blip r:embed="rId5"/>
          <a:stretch>
            <a:fillRect/>
          </a:stretch>
        </p:blipFill>
        <p:spPr bwMode="auto">
          <a:xfrm>
            <a:off x="3571875" y="3186358"/>
            <a:ext cx="2524125" cy="781050"/>
          </a:xfrm>
          <a:prstGeom prst="rect">
            <a:avLst/>
          </a:prstGeom>
        </p:spPr>
      </p:pic>
      <p:sp>
        <p:nvSpPr>
          <p:cNvPr id="6" name="TextBox 5">
            <a:extLst>
              <a:ext uri="{FF2B5EF4-FFF2-40B4-BE49-F238E27FC236}">
                <a16:creationId xmlns:a16="http://schemas.microsoft.com/office/drawing/2014/main" id="{12145FE9-C47D-F914-335C-A52BF7DD9267}"/>
              </a:ext>
            </a:extLst>
          </p:cNvPr>
          <p:cNvSpPr txBox="1"/>
          <p:nvPr/>
        </p:nvSpPr>
        <p:spPr bwMode="auto">
          <a:xfrm>
            <a:off x="3847392" y="2865242"/>
            <a:ext cx="960519" cy="276999"/>
          </a:xfrm>
          <a:prstGeom prst="rect">
            <a:avLst/>
          </a:prstGeom>
          <a:noFill/>
        </p:spPr>
        <p:txBody>
          <a:bodyPr wrap="none" rtlCol="0">
            <a:spAutoFit/>
          </a:bodyPr>
          <a:lstStyle/>
          <a:p>
            <a:r>
              <a:rPr lang="fr-CH" sz="1200" dirty="0"/>
              <a:t>Basic data*</a:t>
            </a:r>
            <a:endParaRPr lang="en-GB" sz="1200" dirty="0"/>
          </a:p>
        </p:txBody>
      </p:sp>
      <p:pic>
        <p:nvPicPr>
          <p:cNvPr id="11" name="Picture 10">
            <a:extLst>
              <a:ext uri="{FF2B5EF4-FFF2-40B4-BE49-F238E27FC236}">
                <a16:creationId xmlns:a16="http://schemas.microsoft.com/office/drawing/2014/main" id="{8FE60D3A-B0C5-A667-BCE2-B537E3257454}"/>
              </a:ext>
            </a:extLst>
          </p:cNvPr>
          <p:cNvPicPr>
            <a:picLocks noChangeAspect="1"/>
          </p:cNvPicPr>
          <p:nvPr/>
        </p:nvPicPr>
        <p:blipFill>
          <a:blip r:embed="rId6"/>
          <a:stretch>
            <a:fillRect/>
          </a:stretch>
        </p:blipFill>
        <p:spPr>
          <a:xfrm>
            <a:off x="9072478" y="4082148"/>
            <a:ext cx="2332701" cy="2083156"/>
          </a:xfrm>
          <a:prstGeom prst="rect">
            <a:avLst/>
          </a:prstGeom>
        </p:spPr>
      </p:pic>
      <p:sp>
        <p:nvSpPr>
          <p:cNvPr id="15" name="TextBox 14">
            <a:extLst>
              <a:ext uri="{FF2B5EF4-FFF2-40B4-BE49-F238E27FC236}">
                <a16:creationId xmlns:a16="http://schemas.microsoft.com/office/drawing/2014/main" id="{E2853348-FA27-94FA-A696-C37FC2132947}"/>
              </a:ext>
            </a:extLst>
          </p:cNvPr>
          <p:cNvSpPr txBox="1"/>
          <p:nvPr/>
        </p:nvSpPr>
        <p:spPr>
          <a:xfrm>
            <a:off x="191344" y="85501"/>
            <a:ext cx="7063152" cy="523220"/>
          </a:xfrm>
          <a:prstGeom prst="rect">
            <a:avLst/>
          </a:prstGeom>
          <a:noFill/>
        </p:spPr>
        <p:txBody>
          <a:bodyPr wrap="none" rtlCol="0">
            <a:spAutoFit/>
          </a:bodyPr>
          <a:lstStyle/>
          <a:p>
            <a:r>
              <a:rPr lang="en-US" sz="2800" dirty="0">
                <a:effectLst>
                  <a:outerShdw blurRad="38100" dist="38100" dir="2700000" algn="tl">
                    <a:srgbClr val="000000">
                      <a:alpha val="43137"/>
                    </a:srgbClr>
                  </a:outerShdw>
                </a:effectLst>
              </a:rPr>
              <a:t>NEW HEATING PLANT PREVESSIN B776</a:t>
            </a:r>
            <a:endParaRPr lang="en-GB"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30550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36E6F6A-1A8C-408E-8572-4576B44B2500}"/>
              </a:ext>
            </a:extLst>
          </p:cNvPr>
          <p:cNvSpPr>
            <a:spLocks noChangeArrowheads="1"/>
          </p:cNvSpPr>
          <p:nvPr/>
        </p:nvSpPr>
        <p:spPr bwMode="auto">
          <a:xfrm flipV="1">
            <a:off x="3595864" y="1637626"/>
            <a:ext cx="644564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black"/>
              </a:solidFill>
              <a:effectLst/>
              <a:uLnTx/>
              <a:uFillTx/>
              <a:latin typeface="Calibri"/>
              <a:ea typeface="+mn-ea"/>
              <a:cs typeface="+mn-cs"/>
            </a:endParaRPr>
          </a:p>
        </p:txBody>
      </p:sp>
      <p:sp>
        <p:nvSpPr>
          <p:cNvPr id="6" name="Rectangle 6">
            <a:extLst>
              <a:ext uri="{FF2B5EF4-FFF2-40B4-BE49-F238E27FC236}">
                <a16:creationId xmlns:a16="http://schemas.microsoft.com/office/drawing/2014/main" id="{D7210F0E-AEDC-4B20-B0AF-3CA8AB11AF31}"/>
              </a:ext>
            </a:extLst>
          </p:cNvPr>
          <p:cNvSpPr>
            <a:spLocks noChangeArrowheads="1"/>
          </p:cNvSpPr>
          <p:nvPr/>
        </p:nvSpPr>
        <p:spPr bwMode="auto">
          <a:xfrm flipV="1">
            <a:off x="1301058" y="-1"/>
            <a:ext cx="1089094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black"/>
              </a:solidFill>
              <a:effectLst/>
              <a:uLnTx/>
              <a:uFillTx/>
              <a:latin typeface="Calibri"/>
              <a:ea typeface="+mn-ea"/>
              <a:cs typeface="+mn-cs"/>
            </a:endParaRPr>
          </a:p>
        </p:txBody>
      </p:sp>
      <p:sp>
        <p:nvSpPr>
          <p:cNvPr id="2" name="TextBox 1">
            <a:extLst>
              <a:ext uri="{FF2B5EF4-FFF2-40B4-BE49-F238E27FC236}">
                <a16:creationId xmlns:a16="http://schemas.microsoft.com/office/drawing/2014/main" id="{1C7D45DD-6D08-DA74-33C7-9A8A5CA5E636}"/>
              </a:ext>
            </a:extLst>
          </p:cNvPr>
          <p:cNvSpPr txBox="1"/>
          <p:nvPr/>
        </p:nvSpPr>
        <p:spPr>
          <a:xfrm>
            <a:off x="551384" y="4071915"/>
            <a:ext cx="10894505" cy="1938992"/>
          </a:xfrm>
          <a:prstGeom prst="rect">
            <a:avLst/>
          </a:prstGeom>
          <a:noFill/>
        </p:spPr>
        <p:txBody>
          <a:bodyPr wrap="square" rtlCol="0">
            <a:spAutoFit/>
          </a:bodyPr>
          <a:lstStyle/>
          <a:p>
            <a:pPr marL="285750" marR="0" lvl="0" indent="-285750" algn="just" defTabSz="914400" eaLnBrk="1" fontAlgn="auto" latinLnBrk="0" hangingPunct="1">
              <a:lnSpc>
                <a:spcPct val="100000"/>
              </a:lnSpc>
              <a:spcBef>
                <a:spcPts val="0"/>
              </a:spcBef>
              <a:spcAft>
                <a:spcPts val="0"/>
              </a:spcAft>
              <a:buClrTx/>
              <a:buSzTx/>
              <a:buFont typeface="Wingdings" pitchFamily="2" charset="2"/>
              <a:buChar char="§"/>
              <a:tabLst/>
              <a:defRPr/>
            </a:pPr>
            <a:r>
              <a:rPr lang="en-GB" sz="2000" kern="1400" dirty="0">
                <a:latin typeface="+mj-lt"/>
                <a:cs typeface="Times New Roman" panose="02020603050405020304" pitchFamily="18" charset="0"/>
              </a:rPr>
              <a:t>The ELED campaign, launched in January 2023, aims to replace all fluorescent tubes with energy-efficient LED tubes in tertiary buildings. </a:t>
            </a:r>
          </a:p>
          <a:p>
            <a:pPr marL="285750" marR="0" lvl="0" indent="-285750" algn="just" defTabSz="914400" eaLnBrk="1" fontAlgn="auto" latinLnBrk="0" hangingPunct="1">
              <a:lnSpc>
                <a:spcPct val="100000"/>
              </a:lnSpc>
              <a:spcBef>
                <a:spcPts val="0"/>
              </a:spcBef>
              <a:spcAft>
                <a:spcPts val="0"/>
              </a:spcAft>
              <a:buClrTx/>
              <a:buSzTx/>
              <a:buFont typeface="Wingdings" pitchFamily="2" charset="2"/>
              <a:buChar char="§"/>
              <a:tabLst/>
              <a:defRPr/>
            </a:pPr>
            <a:r>
              <a:rPr lang="en-GB" sz="2000" kern="1400" dirty="0">
                <a:latin typeface="+mj-lt"/>
                <a:cs typeface="Times New Roman" panose="02020603050405020304" pitchFamily="18" charset="0"/>
              </a:rPr>
              <a:t>The campaign is expected to take five years. </a:t>
            </a:r>
          </a:p>
          <a:p>
            <a:pPr marL="285750" marR="0" lvl="0" indent="-285750" algn="just" defTabSz="914400" eaLnBrk="1" fontAlgn="auto" latinLnBrk="0" hangingPunct="1">
              <a:lnSpc>
                <a:spcPct val="100000"/>
              </a:lnSpc>
              <a:spcBef>
                <a:spcPts val="0"/>
              </a:spcBef>
              <a:spcAft>
                <a:spcPts val="0"/>
              </a:spcAft>
              <a:buClrTx/>
              <a:buSzTx/>
              <a:buFont typeface="Wingdings" pitchFamily="2" charset="2"/>
              <a:buChar char="§"/>
              <a:tabLst/>
              <a:defRPr/>
            </a:pPr>
            <a:r>
              <a:rPr lang="en-GB" sz="2000" kern="1400" dirty="0">
                <a:latin typeface="+mj-lt"/>
                <a:cs typeface="Times New Roman" panose="02020603050405020304" pitchFamily="18" charset="0"/>
              </a:rPr>
              <a:t>To date, </a:t>
            </a:r>
            <a:r>
              <a:rPr lang="en-GB" sz="2000" b="1" kern="1400" dirty="0">
                <a:latin typeface="+mj-lt"/>
                <a:cs typeface="Times New Roman" panose="02020603050405020304" pitchFamily="18" charset="0"/>
              </a:rPr>
              <a:t>44,424 tubes </a:t>
            </a:r>
            <a:r>
              <a:rPr lang="en-GB" sz="2000" kern="1400" dirty="0">
                <a:latin typeface="+mj-lt"/>
                <a:cs typeface="Times New Roman" panose="02020603050405020304" pitchFamily="18" charset="0"/>
              </a:rPr>
              <a:t>have been replaced, reducing installed power by </a:t>
            </a:r>
            <a:r>
              <a:rPr lang="en-GB" sz="2000" b="1" kern="1400" dirty="0">
                <a:latin typeface="+mj-lt"/>
                <a:cs typeface="Times New Roman" panose="02020603050405020304" pitchFamily="18" charset="0"/>
              </a:rPr>
              <a:t>977,4 kW</a:t>
            </a:r>
            <a:r>
              <a:rPr lang="en-GB" sz="2000" kern="1400" dirty="0">
                <a:latin typeface="+mj-lt"/>
                <a:cs typeface="Times New Roman" panose="02020603050405020304" pitchFamily="18" charset="0"/>
              </a:rPr>
              <a:t>.</a:t>
            </a:r>
          </a:p>
          <a:p>
            <a:pPr marL="285750" marR="0" lvl="0" indent="-285750" algn="just" defTabSz="914400" eaLnBrk="1" fontAlgn="auto" latinLnBrk="0" hangingPunct="1">
              <a:lnSpc>
                <a:spcPct val="100000"/>
              </a:lnSpc>
              <a:spcBef>
                <a:spcPts val="0"/>
              </a:spcBef>
              <a:spcAft>
                <a:spcPts val="0"/>
              </a:spcAft>
              <a:buClrTx/>
              <a:buSzTx/>
              <a:buFont typeface="Wingdings" pitchFamily="2" charset="2"/>
              <a:buChar char="§"/>
              <a:tabLst/>
              <a:defRPr/>
            </a:pPr>
            <a:r>
              <a:rPr lang="en-GB" sz="2000" kern="1400" dirty="0">
                <a:latin typeface="+mj-lt"/>
                <a:cs typeface="Times New Roman" panose="02020603050405020304" pitchFamily="18" charset="0"/>
              </a:rPr>
              <a:t>A dedicated monitoring system has been established to plan and track the campaign’s progress.</a:t>
            </a:r>
            <a:endParaRPr lang="en-GB" sz="1400" kern="1400" dirty="0">
              <a:latin typeface="+mj-lt"/>
              <a:cs typeface="Times New Roman" panose="02020603050405020304" pitchFamily="18" charset="0"/>
            </a:endParaRPr>
          </a:p>
        </p:txBody>
      </p:sp>
      <p:sp>
        <p:nvSpPr>
          <p:cNvPr id="3" name="Rectangle 2">
            <a:extLst>
              <a:ext uri="{FF2B5EF4-FFF2-40B4-BE49-F238E27FC236}">
                <a16:creationId xmlns:a16="http://schemas.microsoft.com/office/drawing/2014/main" id="{3530EC73-14A9-CA31-7F26-CDFF9141EBDF}"/>
              </a:ext>
            </a:extLst>
          </p:cNvPr>
          <p:cNvSpPr/>
          <p:nvPr/>
        </p:nvSpPr>
        <p:spPr>
          <a:xfrm>
            <a:off x="0" y="1144864"/>
            <a:ext cx="12192000" cy="2434289"/>
          </a:xfrm>
          <a:prstGeom prst="rect">
            <a:avLst/>
          </a:prstGeom>
          <a:solidFill>
            <a:srgbClr val="B1C1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just" defTabSz="914400" eaLnBrk="1" fontAlgn="auto" latinLnBrk="0" hangingPunct="1">
              <a:lnSpc>
                <a:spcPct val="100000"/>
              </a:lnSpc>
              <a:spcBef>
                <a:spcPts val="0"/>
              </a:spcBef>
              <a:spcAft>
                <a:spcPts val="0"/>
              </a:spcAft>
              <a:buClrTx/>
              <a:buSzTx/>
              <a:tabLst/>
              <a:defRPr/>
            </a:pPr>
            <a:endParaRPr kumimoji="0" lang="en-US" sz="1800" b="0" i="0" u="none" strike="noStrike" kern="0" cap="none" spc="0" normalizeH="0" baseline="0" noProof="0" dirty="0">
              <a:ln>
                <a:noFill/>
              </a:ln>
              <a:effectLst/>
              <a:uLnTx/>
              <a:uFillTx/>
              <a:latin typeface="Calibri"/>
              <a:ea typeface="+mn-ea"/>
              <a:cs typeface="+mn-cs"/>
            </a:endParaRPr>
          </a:p>
        </p:txBody>
      </p:sp>
      <p:pic>
        <p:nvPicPr>
          <p:cNvPr id="14" name="Image 13">
            <a:extLst>
              <a:ext uri="{FF2B5EF4-FFF2-40B4-BE49-F238E27FC236}">
                <a16:creationId xmlns:a16="http://schemas.microsoft.com/office/drawing/2014/main" id="{DA29BA77-DE64-F45B-3A67-D0A9DC57B96A}"/>
              </a:ext>
            </a:extLst>
          </p:cNvPr>
          <p:cNvPicPr>
            <a:picLocks noChangeAspect="1"/>
          </p:cNvPicPr>
          <p:nvPr/>
        </p:nvPicPr>
        <p:blipFill>
          <a:blip r:embed="rId3"/>
          <a:stretch>
            <a:fillRect/>
          </a:stretch>
        </p:blipFill>
        <p:spPr>
          <a:xfrm>
            <a:off x="4511824" y="1131534"/>
            <a:ext cx="2838095" cy="2447619"/>
          </a:xfrm>
          <a:prstGeom prst="rect">
            <a:avLst/>
          </a:prstGeom>
          <a:ln>
            <a:noFill/>
          </a:ln>
          <a:effectLst>
            <a:outerShdw blurRad="292100" dist="139700" dir="2700000" algn="tl" rotWithShape="0">
              <a:srgbClr val="333333">
                <a:alpha val="65000"/>
              </a:srgbClr>
            </a:outerShdw>
          </a:effectLst>
        </p:spPr>
      </p:pic>
      <p:sp>
        <p:nvSpPr>
          <p:cNvPr id="4" name="Title 6">
            <a:extLst>
              <a:ext uri="{FF2B5EF4-FFF2-40B4-BE49-F238E27FC236}">
                <a16:creationId xmlns:a16="http://schemas.microsoft.com/office/drawing/2014/main" id="{328F9EF5-4C91-E985-4027-94B15F64537E}"/>
              </a:ext>
            </a:extLst>
          </p:cNvPr>
          <p:cNvSpPr txBox="1">
            <a:spLocks noChangeArrowheads="1"/>
          </p:cNvSpPr>
          <p:nvPr/>
        </p:nvSpPr>
        <p:spPr bwMode="auto">
          <a:xfrm>
            <a:off x="191344" y="91824"/>
            <a:ext cx="2863284" cy="523220"/>
          </a:xfrm>
          <a:prstGeom prst="rect">
            <a:avLst/>
          </a:prstGeom>
          <a:noFill/>
        </p:spPr>
        <p:txBody>
          <a:bodyPr wrap="none" rtlCol="0">
            <a:spAutoFit/>
          </a:bodyPr>
          <a:lstStyle>
            <a:defPPr>
              <a:defRPr lang="en-US"/>
            </a:defPPr>
            <a:lvl1pPr>
              <a:defRPr sz="2800">
                <a:effectLst>
                  <a:outerShdw blurRad="38100" dist="38100" dir="2700000" algn="tl">
                    <a:srgbClr val="000000">
                      <a:alpha val="43137"/>
                    </a:srgbClr>
                  </a:outerShdw>
                </a:effectLst>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dirty="0"/>
              <a:t>ELED Campaign</a:t>
            </a:r>
            <a:endParaRPr lang="en-GB" dirty="0"/>
          </a:p>
        </p:txBody>
      </p:sp>
    </p:spTree>
    <p:extLst>
      <p:ext uri="{BB962C8B-B14F-4D97-AF65-F5344CB8AC3E}">
        <p14:creationId xmlns:p14="http://schemas.microsoft.com/office/powerpoint/2010/main" val="2843721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A8420-E8AE-493F-5B23-6EB8686171D0}"/>
              </a:ext>
            </a:extLst>
          </p:cNvPr>
          <p:cNvSpPr>
            <a:spLocks noGrp="1"/>
          </p:cNvSpPr>
          <p:nvPr>
            <p:ph type="ctrTitle"/>
          </p:nvPr>
        </p:nvSpPr>
        <p:spPr>
          <a:xfrm>
            <a:off x="2768166" y="2685866"/>
            <a:ext cx="6655668" cy="747897"/>
          </a:xfrm>
          <a:noFill/>
        </p:spPr>
        <p:txBody>
          <a:bodyPr vert="horz" wrap="none" lIns="0" tIns="0" rIns="0" bIns="0" rtlCol="0" anchor="ctr" anchorCtr="0">
            <a:spAutoFit/>
          </a:bodyPr>
          <a:lstStyle/>
          <a:p>
            <a:r>
              <a:rPr lang="en-CH" sz="5400" b="0" dirty="0">
                <a:effectLst>
                  <a:outerShdw blurRad="38100" dist="38100" dir="2700000" algn="tl">
                    <a:srgbClr val="000000">
                      <a:alpha val="43137"/>
                    </a:srgbClr>
                  </a:outerShdw>
                </a:effectLst>
                <a:latin typeface="+mn-lt"/>
                <a:ea typeface="+mn-ea"/>
                <a:cs typeface="+mn-cs"/>
              </a:rPr>
              <a:t>Life Cycle Assesment</a:t>
            </a:r>
          </a:p>
        </p:txBody>
      </p:sp>
      <p:sp>
        <p:nvSpPr>
          <p:cNvPr id="4" name="Slide Number Placeholder 3">
            <a:extLst>
              <a:ext uri="{FF2B5EF4-FFF2-40B4-BE49-F238E27FC236}">
                <a16:creationId xmlns:a16="http://schemas.microsoft.com/office/drawing/2014/main" id="{2234113D-FA01-74D8-8044-30E886BDB9BE}"/>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spTree>
    <p:extLst>
      <p:ext uri="{BB962C8B-B14F-4D97-AF65-F5344CB8AC3E}">
        <p14:creationId xmlns:p14="http://schemas.microsoft.com/office/powerpoint/2010/main" val="2871460234"/>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SCE_template PPT</Template>
  <TotalTime>127462</TotalTime>
  <Words>798</Words>
  <Application>Microsoft Macintosh PowerPoint</Application>
  <DocSecurity>0</DocSecurity>
  <PresentationFormat>Widescreen</PresentationFormat>
  <Paragraphs>135</Paragraphs>
  <Slides>26</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Times New Roman</vt:lpstr>
      <vt:lpstr>Wingdings</vt:lpstr>
      <vt:lpstr>Office Theme</vt:lpstr>
      <vt:lpstr>Towards a sustainable campus SCE environmental achievements, initiatives, and Services  </vt:lpstr>
      <vt:lpstr>Campus development</vt:lpstr>
      <vt:lpstr>PowerPoint Presentation</vt:lpstr>
      <vt:lpstr>PowerPoint Presentation</vt:lpstr>
      <vt:lpstr>PowerPoint Presentation</vt:lpstr>
      <vt:lpstr>PowerPoint Presentation</vt:lpstr>
      <vt:lpstr>PowerPoint Presentation</vt:lpstr>
      <vt:lpstr>PowerPoint Presentation</vt:lpstr>
      <vt:lpstr>Life Cycle Assesment</vt:lpstr>
      <vt:lpstr>Life cycle analysis</vt:lpstr>
      <vt:lpstr>Life cycle analysis</vt:lpstr>
      <vt:lpstr>Life cycle analysis</vt:lpstr>
      <vt:lpstr>CERN RESP</vt:lpstr>
      <vt:lpstr>Regenerative Environment and Social Programme</vt:lpstr>
      <vt:lpstr>Regenerative Environment and Social Programme (cont.)</vt:lpstr>
      <vt:lpstr>PowerPoint Presentation</vt:lpstr>
      <vt:lpstr>PowerPoint Presentation</vt:lpstr>
      <vt:lpstr>PowerPoint Presentation</vt:lpstr>
      <vt:lpstr>CAMPUS SERVICES</vt:lpstr>
      <vt:lpstr>CERN Mobility</vt:lpstr>
      <vt:lpstr>Waste roadmap (CEPS Nov. 24)</vt:lpstr>
      <vt:lpstr>PowerPoint Presentation</vt:lpstr>
      <vt:lpstr>PowerPoint Presentation</vt:lpstr>
      <vt:lpstr>Housing &amp; Catering</vt:lpstr>
      <vt:lpstr>PowerPoint Presentation</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Veronique Sogno</dc:creator>
  <cp:keywords/>
  <dc:description/>
  <cp:lastModifiedBy>Frederic Magnin</cp:lastModifiedBy>
  <cp:revision>1594</cp:revision>
  <dcterms:created xsi:type="dcterms:W3CDTF">2020-12-15T09:32:24Z</dcterms:created>
  <dcterms:modified xsi:type="dcterms:W3CDTF">2025-05-14T14:11:02Z</dcterms:modified>
  <cp:category/>
  <dc:identifier/>
  <cp:contentStatus/>
  <dc:language/>
  <cp:version/>
</cp:coreProperties>
</file>