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96" r:id="rId2"/>
    <p:sldId id="317" r:id="rId3"/>
    <p:sldId id="379" r:id="rId4"/>
    <p:sldId id="387" r:id="rId5"/>
    <p:sldId id="351" r:id="rId6"/>
    <p:sldId id="38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CE96"/>
    <a:srgbClr val="23004F"/>
    <a:srgbClr val="FF9300"/>
    <a:srgbClr val="2F2F2F"/>
    <a:srgbClr val="F2F9FB"/>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34"/>
    <p:restoredTop sz="94686"/>
  </p:normalViewPr>
  <p:slideViewPr>
    <p:cSldViewPr snapToGrid="0" snapToObjects="1">
      <p:cViewPr varScale="1">
        <p:scale>
          <a:sx n="123" d="100"/>
          <a:sy n="123" d="100"/>
        </p:scale>
        <p:origin x="1224"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55" d="100"/>
          <a:sy n="155" d="100"/>
        </p:scale>
        <p:origin x="567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28352"/>
            <a:ext cx="6024562" cy="636535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850D585-0ABF-9B43-8694-8AFB2BF6AD92}" type="datetime3">
              <a:rPr lang="de-CH" smtClean="0"/>
              <a:t>24/04/2025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A5595D3-32BA-D842-BCAD-ABCBFADEF466}" type="datetime3">
              <a:rPr lang="de-CH" smtClean="0"/>
              <a:t>24/04/2025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BEFF5FD-C560-BD47-AF51-753F53BB7D9E}" type="datetime3">
              <a:rPr lang="de-CH" smtClean="0"/>
              <a:t>24/04/2025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56CC9B9C-7A8A-2B4F-9E36-FA3308071327}" type="datetime3">
              <a:rPr lang="de-CH" smtClean="0"/>
              <a:t>24/04/2025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7099104-C620-4743-9C03-95A3C625FF49}" type="datetime3">
              <a:rPr lang="de-CH" smtClean="0"/>
              <a:t>24/04/2025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D.Larini / PEAB Q1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17D05DE-9F9D-C847-BD0C-7A281CDD2AB7}" type="datetime3">
              <a:rPr lang="de-CH" smtClean="0"/>
              <a:t>24/04/2025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D.Larini / PEAB Q1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EC0893A-6486-DD45-8A5B-24164C34E383}" type="datetime3">
              <a:rPr lang="de-CH" smtClean="0"/>
              <a:t>24/04/2025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7830B74-91A2-D447-A523-831B4B526EB5}" type="datetime3">
              <a:rPr lang="de-CH" smtClean="0"/>
              <a:t>24/04/2025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525DA59F-2BF7-FE48-AFA0-E2732F20FBB4}" type="datetime3">
              <a:rPr lang="de-CH" smtClean="0"/>
              <a:t>24/04/2025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D.Larini / PEAB Q1 </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5D15743E-CF30-8E49-97AC-62AF7EC2958E}" type="datetime3">
              <a:rPr lang="de-CH" smtClean="0"/>
              <a:t>24/04/2025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D.Larini / PEAB Q1 </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4925946" y="6445933"/>
            <a:ext cx="1773923" cy="365125"/>
          </a:xfrm>
        </p:spPr>
        <p:txBody>
          <a:bodyPr/>
          <a:lstStyle/>
          <a:p>
            <a:fld id="{1138F573-77DB-8440-B6E4-785016C2861C}" type="datetime3">
              <a:rPr lang="de-CH" smtClean="0"/>
              <a:t>24/04/2025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1145352" y="6445933"/>
            <a:ext cx="3601152" cy="365125"/>
          </a:xfrm>
        </p:spPr>
        <p:txBody>
          <a:bodyPr/>
          <a:lstStyle/>
          <a:p>
            <a:r>
              <a:rPr lang="en-US"/>
              <a:t>D.Larini / PEAB Q1 </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9194984" y="6492875"/>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122F201D-233F-BE44-825C-341431EFDAD4}" type="datetime3">
              <a:rPr lang="de-CH" smtClean="0"/>
              <a:t>24/04/2025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D.Larini / PEAB Q1 </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B69A5F3-EF12-8C46-A686-F3F94ED27161}" type="datetime3">
              <a:rPr lang="de-CH" smtClean="0"/>
              <a:t>24/04/2025</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0A1F920-DB19-AE46-9494-D334E447FE54}" type="datetime3">
              <a:rPr lang="de-CH" smtClean="0"/>
              <a:t>24/04/2025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pPr>
              <a:spcAft>
                <a:spcPts val="600"/>
              </a:spcAft>
            </a:pPr>
            <a:r>
              <a:rPr lang="en-US"/>
              <a:t>D.Larini / PEAB Q1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Date Placeholder 1">
            <a:extLst>
              <a:ext uri="{FF2B5EF4-FFF2-40B4-BE49-F238E27FC236}">
                <a16:creationId xmlns:a16="http://schemas.microsoft.com/office/drawing/2014/main" id="{F4898322-7766-08E9-61D7-9508553573D2}"/>
              </a:ext>
            </a:extLst>
          </p:cNvPr>
          <p:cNvSpPr>
            <a:spLocks noGrp="1"/>
          </p:cNvSpPr>
          <p:nvPr>
            <p:ph type="dt" sz="half" idx="14"/>
          </p:nvPr>
        </p:nvSpPr>
        <p:spPr/>
        <p:txBody>
          <a:bodyPr/>
          <a:lstStyle/>
          <a:p>
            <a:fld id="{A2305BAC-9B69-4A42-9664-03793D2BF746}" type="datetime3">
              <a:rPr lang="de-CH" smtClean="0"/>
              <a:t>24/04/2025</a:t>
            </a:fld>
            <a:endParaRPr lang="en-US" dirty="0"/>
          </a:p>
        </p:txBody>
      </p:sp>
      <p:sp>
        <p:nvSpPr>
          <p:cNvPr id="3" name="Footer Placeholder 2">
            <a:extLst>
              <a:ext uri="{FF2B5EF4-FFF2-40B4-BE49-F238E27FC236}">
                <a16:creationId xmlns:a16="http://schemas.microsoft.com/office/drawing/2014/main" id="{870B305D-6F9B-27BD-9CC8-BA412A2D28CD}"/>
              </a:ext>
            </a:extLst>
          </p:cNvPr>
          <p:cNvSpPr>
            <a:spLocks noGrp="1"/>
          </p:cNvSpPr>
          <p:nvPr>
            <p:ph type="ftr" sz="quarter" idx="15"/>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532F2F9E-F7DC-90DF-F212-BD2651065303}"/>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9017"/>
            <a:ext cx="4116387" cy="6400199"/>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EBB3C40-6A75-554C-93BF-4A7FEC6EF871}" type="datetime3">
              <a:rPr lang="de-CH" smtClean="0"/>
              <a:t>24/04/2025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D.Larini / PEAB Q1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DB5B4CCF-7927-7D44-A4A0-1A09D3E5A78B}" type="datetime3">
              <a:rPr lang="de-CH" smtClean="0"/>
              <a:t>24/04/2025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3C8324BC-8A39-E840-8DF8-CBF5DC675D83}" type="datetime3">
              <a:rPr lang="de-CH" smtClean="0"/>
              <a:t>24/04/2025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D.Larini / PEAB Q1 </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73F0975-ECC4-E44C-8086-9626A72D2BF3}"/>
              </a:ext>
            </a:extLst>
          </p:cNvPr>
          <p:cNvPicPr>
            <a:picLocks noChangeAspect="1"/>
          </p:cNvPicPr>
          <p:nvPr userDrawn="1"/>
        </p:nvPicPr>
        <p:blipFill>
          <a:blip r:embed="rId23"/>
          <a:stretch>
            <a:fillRect/>
          </a:stretch>
        </p:blipFill>
        <p:spPr>
          <a:xfrm>
            <a:off x="407988" y="6312113"/>
            <a:ext cx="11457945" cy="538799"/>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5240055" y="6424669"/>
            <a:ext cx="1773923" cy="365125"/>
          </a:xfrm>
          <a:prstGeom prst="rect">
            <a:avLst/>
          </a:prstGeom>
        </p:spPr>
        <p:txBody>
          <a:bodyPr vert="horz" lIns="0" tIns="0" rIns="0" bIns="0" rtlCol="0" anchor="ctr"/>
          <a:lstStyle>
            <a:lvl1pPr algn="ctr">
              <a:defRPr sz="750">
                <a:solidFill>
                  <a:schemeClr val="tx1"/>
                </a:solidFill>
              </a:defRPr>
            </a:lvl1pPr>
          </a:lstStyle>
          <a:p>
            <a:fld id="{DFAC3E4C-6EA6-3D49-9786-6A78DBA51B37}" type="datetime3">
              <a:rPr lang="de-CH" smtClean="0"/>
              <a:t>24/04/2025</a:t>
            </a:fld>
            <a:endParaRPr lang="en-US" dirty="0"/>
          </a:p>
        </p:txBody>
      </p:sp>
      <p:sp>
        <p:nvSpPr>
          <p:cNvPr id="6" name="Slide Number Placeholder 5"/>
          <p:cNvSpPr>
            <a:spLocks noGrp="1"/>
          </p:cNvSpPr>
          <p:nvPr>
            <p:ph type="sldNum" sz="quarter" idx="4"/>
          </p:nvPr>
        </p:nvSpPr>
        <p:spPr>
          <a:xfrm>
            <a:off x="7279299" y="6422750"/>
            <a:ext cx="619322" cy="365125"/>
          </a:xfrm>
          <a:prstGeom prst="rect">
            <a:avLst/>
          </a:prstGeom>
        </p:spPr>
        <p:txBody>
          <a:bodyPr vert="horz" lIns="0" tIns="0" rIns="0" bIns="0" rtlCol="0" anchor="ctr"/>
          <a:lstStyle>
            <a:lvl1pPr algn="r">
              <a:defRPr sz="7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368056" y="6424669"/>
            <a:ext cx="3769336" cy="365125"/>
          </a:xfrm>
          <a:prstGeom prst="rect">
            <a:avLst/>
          </a:prstGeom>
        </p:spPr>
        <p:txBody>
          <a:bodyPr vert="horz" lIns="0" tIns="0" rIns="0" bIns="0" rtlCol="0" anchor="ctr"/>
          <a:lstStyle>
            <a:lvl1pPr algn="l">
              <a:defRPr sz="900">
                <a:solidFill>
                  <a:schemeClr val="tx1"/>
                </a:solidFill>
              </a:defRPr>
            </a:lvl1pPr>
          </a:lstStyle>
          <a:p>
            <a:r>
              <a:rPr lang="en-US"/>
              <a:t>D.Larini / PEAB Q1 </a:t>
            </a:r>
            <a:endParaRPr lang="en-US" dirty="0"/>
          </a:p>
        </p:txBody>
      </p: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69" y="6437364"/>
            <a:ext cx="368563" cy="363317"/>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3974" userDrawn="1">
          <p15:clr>
            <a:srgbClr val="F26B43"/>
          </p15:clr>
        </p15:guide>
        <p15:guide id="17" pos="6312" userDrawn="1">
          <p15:clr>
            <a:srgbClr val="F26B43"/>
          </p15:clr>
        </p15:guide>
        <p15:guide id="18" pos="6221" userDrawn="1">
          <p15:clr>
            <a:srgbClr val="F26B43"/>
          </p15:clr>
        </p15:guide>
        <p15:guide id="19" orient="horz" pos="415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6.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hyperlink" Target="https://home.cern/news/press-release/physics/lhc-experiments-cern-observe-quantum-entanglement-highest-energy-yet" TargetMode="Externa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429001"/>
            <a:ext cx="11376025" cy="533400"/>
          </a:xfrm>
        </p:spPr>
        <p:txBody>
          <a:bodyPr/>
          <a:lstStyle/>
          <a:p>
            <a:pPr algn="ctr"/>
            <a:r>
              <a:rPr lang="en-US" sz="2800" b="0" dirty="0"/>
              <a:t>Sparks! 2025 overview</a:t>
            </a:r>
            <a:br>
              <a:rPr lang="en-US" sz="2800" b="0" dirty="0"/>
            </a:br>
            <a:r>
              <a:rPr lang="en-US" sz="2800" b="0" dirty="0"/>
              <a:t>24 April 2025</a:t>
            </a:r>
            <a:endParaRPr lang="en-GB" sz="2800" b="0" dirty="0"/>
          </a:p>
        </p:txBody>
      </p:sp>
      <p:pic>
        <p:nvPicPr>
          <p:cNvPr id="4" name="Picture 3" descr="A white cover with a white background&#10;&#10;AI-generated content may be incorrect.">
            <a:extLst>
              <a:ext uri="{FF2B5EF4-FFF2-40B4-BE49-F238E27FC236}">
                <a16:creationId xmlns:a16="http://schemas.microsoft.com/office/drawing/2014/main" id="{F3220840-E979-BA05-0EBA-F10D6382C56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9916" b="28235" l="6421" r="52438">
                        <a14:foregroundMark x1="35434" y1="25546" x2="35434" y2="25546"/>
                        <a14:foregroundMark x1="38526" y1="24202" x2="38526" y2="24202"/>
                        <a14:foregroundMark x1="51367" y1="21261" x2="51367" y2="21261"/>
                        <a14:foregroundMark x1="51367" y1="25294" x2="51367" y2="25294"/>
                        <a14:foregroundMark x1="52438" y1="24790" x2="52438" y2="24790"/>
                        <a14:foregroundMark x1="31986" y1="24790" x2="31986" y2="24790"/>
                        <a14:foregroundMark x1="31748" y1="27311" x2="31748" y2="27311"/>
                        <a14:foregroundMark x1="24257" y1="26050" x2="24257" y2="26050"/>
                        <a14:foregroundMark x1="22592" y1="26471" x2="22592" y2="26471"/>
                        <a14:foregroundMark x1="18193" y1="23782" x2="18193" y2="23782"/>
                        <a14:foregroundMark x1="6421" y1="23277" x2="6421" y2="23277"/>
                        <a14:foregroundMark x1="44709" y1="28235" x2="44709" y2="28235"/>
                      </a14:backgroundRemoval>
                    </a14:imgEffect>
                  </a14:imgLayer>
                </a14:imgProps>
              </a:ext>
            </a:extLst>
          </a:blip>
          <a:srcRect l="3741" t="18883" r="44783" b="70458"/>
          <a:stretch/>
        </p:blipFill>
        <p:spPr>
          <a:xfrm>
            <a:off x="5073593" y="4708309"/>
            <a:ext cx="2044811" cy="599812"/>
          </a:xfrm>
          <a:prstGeom prst="rect">
            <a:avLst/>
          </a:prstGeom>
        </p:spPr>
      </p:pic>
    </p:spTree>
    <p:extLst>
      <p:ext uri="{BB962C8B-B14F-4D97-AF65-F5344CB8AC3E}">
        <p14:creationId xmlns:p14="http://schemas.microsoft.com/office/powerpoint/2010/main" val="3816345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908AE-4186-819B-FDC5-D87B4C2587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8C34D6-2BA8-D343-DF16-3EA297358236}"/>
              </a:ext>
            </a:extLst>
          </p:cNvPr>
          <p:cNvSpPr>
            <a:spLocks noGrp="1"/>
          </p:cNvSpPr>
          <p:nvPr>
            <p:ph type="title"/>
          </p:nvPr>
        </p:nvSpPr>
        <p:spPr>
          <a:xfrm>
            <a:off x="407989" y="373593"/>
            <a:ext cx="11376024" cy="1537578"/>
          </a:xfrm>
        </p:spPr>
        <p:txBody>
          <a:bodyPr/>
          <a:lstStyle/>
          <a:p>
            <a:r>
              <a:rPr lang="en-CH" sz="3600" dirty="0">
                <a:latin typeface="+mn-lt"/>
                <a:ea typeface="+mn-ea"/>
                <a:cs typeface="+mn-cs"/>
              </a:rPr>
              <a:t>Histor</a:t>
            </a:r>
            <a:r>
              <a:rPr lang="da-DK" sz="3600" dirty="0">
                <a:latin typeface="+mn-lt"/>
                <a:ea typeface="+mn-ea"/>
                <a:cs typeface="+mn-cs"/>
              </a:rPr>
              <a:t>y o</a:t>
            </a:r>
            <a:r>
              <a:rPr lang="en-CH" sz="3600" dirty="0">
                <a:latin typeface="+mn-lt"/>
                <a:ea typeface="+mn-ea"/>
                <a:cs typeface="+mn-cs"/>
              </a:rPr>
              <a:t>f Sparks!</a:t>
            </a:r>
            <a:br>
              <a:rPr lang="fr-CH" sz="3600" dirty="0">
                <a:effectLst/>
                <a:latin typeface="Arial" panose="020B0604020202020204" pitchFamily="34" charset="0"/>
                <a:ea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13714E83-C238-B541-72E1-B6016E6BB984}"/>
              </a:ext>
            </a:extLst>
          </p:cNvPr>
          <p:cNvSpPr>
            <a:spLocks noGrp="1"/>
          </p:cNvSpPr>
          <p:nvPr>
            <p:ph sz="half" idx="1"/>
          </p:nvPr>
        </p:nvSpPr>
        <p:spPr>
          <a:xfrm>
            <a:off x="407987" y="1178777"/>
            <a:ext cx="6740436" cy="4724817"/>
          </a:xfrm>
        </p:spPr>
        <p:txBody>
          <a:bodyPr>
            <a:noAutofit/>
          </a:bodyPr>
          <a:lstStyle/>
          <a:p>
            <a:pPr marL="285750" indent="-285750" algn="just">
              <a:lnSpc>
                <a:spcPct val="150000"/>
              </a:lnSpc>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Conceived as a science &amp; innovation </a:t>
            </a:r>
            <a:r>
              <a:rPr lang="en-GB" sz="1200" dirty="0">
                <a:solidFill>
                  <a:srgbClr val="0FCE96"/>
                </a:solidFill>
                <a:latin typeface="Arial" panose="020B0604020202020204" pitchFamily="34" charset="0"/>
                <a:cs typeface="Arial" panose="020B0604020202020204" pitchFamily="34" charset="0"/>
              </a:rPr>
              <a:t>forum</a:t>
            </a:r>
            <a:r>
              <a:rPr lang="en-GB" sz="1200" b="0" dirty="0">
                <a:solidFill>
                  <a:schemeClr val="tx1"/>
                </a:solidFill>
                <a:latin typeface="Arial" panose="020B0604020202020204" pitchFamily="34" charset="0"/>
                <a:cs typeface="Arial" panose="020B0604020202020204" pitchFamily="34" charset="0"/>
              </a:rPr>
              <a:t> and </a:t>
            </a:r>
            <a:r>
              <a:rPr lang="en-GB" sz="1200" dirty="0">
                <a:solidFill>
                  <a:srgbClr val="0FCE96"/>
                </a:solidFill>
                <a:latin typeface="Arial" panose="020B0604020202020204" pitchFamily="34" charset="0"/>
                <a:cs typeface="Arial" panose="020B0604020202020204" pitchFamily="34" charset="0"/>
              </a:rPr>
              <a:t>public event</a:t>
            </a:r>
            <a:r>
              <a:rPr lang="en-GB" sz="1200" b="0" dirty="0">
                <a:solidFill>
                  <a:schemeClr val="tx1"/>
                </a:solidFill>
                <a:latin typeface="Arial" panose="020B0604020202020204" pitchFamily="34" charset="0"/>
                <a:cs typeface="Arial" panose="020B0604020202020204" pitchFamily="34" charset="0"/>
              </a:rPr>
              <a:t>, bringing together renowned scientists, decision-makers, industry representatives, ethicists and the general public around topics of interest to CERN and its engagement with societal challenges.</a:t>
            </a:r>
          </a:p>
          <a:p>
            <a:pPr marL="285750" indent="-285750" algn="just">
              <a:lnSpc>
                <a:spcPct val="150000"/>
              </a:lnSpc>
              <a:buFont typeface="Arial" panose="020B0604020202020204" pitchFamily="34" charset="0"/>
              <a:buChar char="•"/>
            </a:pPr>
            <a:endParaRPr lang="en-GB" sz="1200" b="0" dirty="0">
              <a:solidFill>
                <a:schemeClr val="tx1"/>
              </a:solidFill>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Started in 2020, </a:t>
            </a:r>
            <a:r>
              <a:rPr lang="en-GB" sz="1200" b="0" i="1" dirty="0">
                <a:solidFill>
                  <a:schemeClr val="tx1"/>
                </a:solidFill>
                <a:latin typeface="Arial" panose="020B0604020202020204" pitchFamily="34" charset="0"/>
                <a:cs typeface="Arial" panose="020B0604020202020204" pitchFamily="34" charset="0"/>
              </a:rPr>
              <a:t>Sparks! </a:t>
            </a:r>
            <a:r>
              <a:rPr lang="en-GB" sz="1200" b="0" dirty="0">
                <a:solidFill>
                  <a:schemeClr val="tx1"/>
                </a:solidFill>
                <a:latin typeface="Arial" panose="020B0604020202020204" pitchFamily="34" charset="0"/>
                <a:cs typeface="Arial" panose="020B0604020202020204" pitchFamily="34" charset="0"/>
              </a:rPr>
              <a:t>engages both experts attending the event and the general public, fostering a spirit of </a:t>
            </a:r>
            <a:r>
              <a:rPr lang="en-GB" sz="1200" dirty="0">
                <a:solidFill>
                  <a:srgbClr val="0FCE96"/>
                </a:solidFill>
                <a:latin typeface="Arial" panose="020B0604020202020204" pitchFamily="34" charset="0"/>
                <a:cs typeface="Arial" panose="020B0604020202020204" pitchFamily="34" charset="0"/>
              </a:rPr>
              <a:t>serendipity</a:t>
            </a:r>
            <a:r>
              <a:rPr lang="en-GB" sz="1200" b="0" dirty="0">
                <a:solidFill>
                  <a:schemeClr val="tx1"/>
                </a:solidFill>
                <a:latin typeface="Arial" panose="020B0604020202020204" pitchFamily="34" charset="0"/>
                <a:cs typeface="Arial" panose="020B0604020202020204" pitchFamily="34" charset="0"/>
              </a:rPr>
              <a:t> and </a:t>
            </a:r>
            <a:r>
              <a:rPr lang="en-GB" sz="1200" dirty="0">
                <a:solidFill>
                  <a:srgbClr val="0FCE96"/>
                </a:solidFill>
                <a:latin typeface="Arial" panose="020B0604020202020204" pitchFamily="34" charset="0"/>
                <a:cs typeface="Arial" panose="020B0604020202020204" pitchFamily="34" charset="0"/>
              </a:rPr>
              <a:t>collaboration</a:t>
            </a:r>
            <a:r>
              <a:rPr lang="en-GB" sz="1200" b="0" dirty="0">
                <a:solidFill>
                  <a:schemeClr val="tx1"/>
                </a:solidFill>
                <a:latin typeface="Arial" panose="020B0604020202020204" pitchFamily="34" charset="0"/>
                <a:cs typeface="Arial" panose="020B0604020202020204" pitchFamily="34" charset="0"/>
              </a:rPr>
              <a:t> between different fields, geared towards tackling </a:t>
            </a:r>
            <a:r>
              <a:rPr lang="en-GB" sz="1200" dirty="0">
                <a:solidFill>
                  <a:srgbClr val="0FCE96"/>
                </a:solidFill>
                <a:latin typeface="Arial" panose="020B0604020202020204" pitchFamily="34" charset="0"/>
                <a:cs typeface="Arial" panose="020B0604020202020204" pitchFamily="34" charset="0"/>
              </a:rPr>
              <a:t>societal issues</a:t>
            </a:r>
            <a:r>
              <a:rPr lang="en-GB" sz="1200" b="0" dirty="0">
                <a:solidFill>
                  <a:schemeClr val="tx1"/>
                </a:solidFill>
                <a:latin typeface="Arial" panose="020B0604020202020204" pitchFamily="34" charset="0"/>
                <a:cs typeface="Arial" panose="020B0604020202020204" pitchFamily="34" charset="0"/>
              </a:rPr>
              <a:t>, thereby also highlighting the importance of CERN’s science and technology development for society at large.</a:t>
            </a:r>
          </a:p>
          <a:p>
            <a:pPr marL="285750" indent="-285750" algn="just">
              <a:lnSpc>
                <a:spcPct val="150000"/>
              </a:lnSpc>
              <a:buFont typeface="Arial" panose="020B0604020202020204" pitchFamily="34" charset="0"/>
              <a:buChar char="•"/>
            </a:pPr>
            <a:endParaRPr lang="en-GB" sz="1200" b="0" dirty="0">
              <a:solidFill>
                <a:schemeClr val="tx1"/>
              </a:solidFill>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n-GB" sz="1200" b="0" dirty="0">
                <a:solidFill>
                  <a:schemeClr val="tx1"/>
                </a:solidFill>
                <a:latin typeface="Arial" panose="020B0604020202020204" pitchFamily="34" charset="0"/>
                <a:cs typeface="Arial" panose="020B0604020202020204" pitchFamily="34" charset="0"/>
              </a:rPr>
              <a:t>The last edition of </a:t>
            </a:r>
            <a:r>
              <a:rPr lang="en-GB" sz="1200" b="0" i="1" dirty="0">
                <a:solidFill>
                  <a:schemeClr val="tx1"/>
                </a:solidFill>
                <a:latin typeface="Arial" panose="020B0604020202020204" pitchFamily="34" charset="0"/>
                <a:cs typeface="Arial" panose="020B0604020202020204" pitchFamily="34" charset="0"/>
              </a:rPr>
              <a:t>Sparks! </a:t>
            </a:r>
            <a:r>
              <a:rPr lang="en-GB" sz="1200" b="0" dirty="0">
                <a:solidFill>
                  <a:schemeClr val="tx1"/>
                </a:solidFill>
                <a:latin typeface="Arial" panose="020B0604020202020204" pitchFamily="34" charset="0"/>
                <a:cs typeface="Arial" panose="020B0604020202020204" pitchFamily="34" charset="0"/>
              </a:rPr>
              <a:t>was in November 2023, focused on discussions in the quantum field. It was set as a prelude to a bigger conference, which will be </a:t>
            </a:r>
            <a:r>
              <a:rPr lang="en-GB" sz="1200" dirty="0">
                <a:solidFill>
                  <a:srgbClr val="0FCE96"/>
                </a:solidFill>
                <a:latin typeface="Arial" panose="020B0604020202020204" pitchFamily="34" charset="0"/>
                <a:cs typeface="Arial" panose="020B0604020202020204" pitchFamily="34" charset="0"/>
              </a:rPr>
              <a:t>Sparks! 2025 </a:t>
            </a:r>
            <a:r>
              <a:rPr lang="en-GB" sz="1200" b="0" dirty="0">
                <a:solidFill>
                  <a:schemeClr val="tx1"/>
                </a:solidFill>
                <a:latin typeface="Arial" panose="020B0604020202020204" pitchFamily="34" charset="0"/>
                <a:cs typeface="Arial" panose="020B0604020202020204" pitchFamily="34" charset="0"/>
              </a:rPr>
              <a:t>on 19 June.</a:t>
            </a:r>
          </a:p>
        </p:txBody>
      </p:sp>
      <p:sp>
        <p:nvSpPr>
          <p:cNvPr id="4" name="Date Placeholder 3">
            <a:extLst>
              <a:ext uri="{FF2B5EF4-FFF2-40B4-BE49-F238E27FC236}">
                <a16:creationId xmlns:a16="http://schemas.microsoft.com/office/drawing/2014/main" id="{B9090CF9-A615-71E4-5192-87BB1AD52F22}"/>
              </a:ext>
            </a:extLst>
          </p:cNvPr>
          <p:cNvSpPr>
            <a:spLocks noGrp="1"/>
          </p:cNvSpPr>
          <p:nvPr>
            <p:ph type="dt" sz="half" idx="14"/>
          </p:nvPr>
        </p:nvSpPr>
        <p:spPr/>
        <p:txBody>
          <a:bodyPr/>
          <a:lstStyle/>
          <a:p>
            <a:fld id="{0693AE5D-4FEF-254E-AA83-1AC173FD12E6}" type="datetime3">
              <a:rPr lang="en-US" smtClean="0"/>
              <a:t>24 April 2025</a:t>
            </a:fld>
            <a:endParaRPr lang="en-US" dirty="0"/>
          </a:p>
        </p:txBody>
      </p:sp>
      <p:sp>
        <p:nvSpPr>
          <p:cNvPr id="5" name="Footer Placeholder 4">
            <a:extLst>
              <a:ext uri="{FF2B5EF4-FFF2-40B4-BE49-F238E27FC236}">
                <a16:creationId xmlns:a16="http://schemas.microsoft.com/office/drawing/2014/main" id="{805658F1-37B5-33CD-F521-97144DD95C0A}"/>
              </a:ext>
            </a:extLst>
          </p:cNvPr>
          <p:cNvSpPr>
            <a:spLocks noGrp="1"/>
          </p:cNvSpPr>
          <p:nvPr>
            <p:ph type="ftr" sz="quarter" idx="15"/>
          </p:nvPr>
        </p:nvSpPr>
        <p:spPr/>
        <p:txBody>
          <a:bodyPr/>
          <a:lstStyle/>
          <a:p>
            <a:r>
              <a:rPr lang="en-US"/>
              <a:t>Dante Larini</a:t>
            </a:r>
            <a:endParaRPr lang="en-US" dirty="0"/>
          </a:p>
        </p:txBody>
      </p:sp>
      <p:sp>
        <p:nvSpPr>
          <p:cNvPr id="6" name="Slide Number Placeholder 5">
            <a:extLst>
              <a:ext uri="{FF2B5EF4-FFF2-40B4-BE49-F238E27FC236}">
                <a16:creationId xmlns:a16="http://schemas.microsoft.com/office/drawing/2014/main" id="{550AA259-908B-1BB6-63D1-1CB77B9EC81A}"/>
              </a:ext>
            </a:extLst>
          </p:cNvPr>
          <p:cNvSpPr>
            <a:spLocks noGrp="1"/>
          </p:cNvSpPr>
          <p:nvPr>
            <p:ph type="sldNum" sz="quarter" idx="16"/>
          </p:nvPr>
        </p:nvSpPr>
        <p:spPr/>
        <p:txBody>
          <a:bodyPr/>
          <a:lstStyle/>
          <a:p>
            <a:fld id="{36B5EA5A-BC32-A742-B11B-8E7414D5B535}" type="slidenum">
              <a:rPr lang="en-US" smtClean="0"/>
              <a:pPr/>
              <a:t>2</a:t>
            </a:fld>
            <a:endParaRPr lang="en-US" dirty="0"/>
          </a:p>
        </p:txBody>
      </p:sp>
      <p:pic>
        <p:nvPicPr>
          <p:cNvPr id="2050" name="Picture 2">
            <a:extLst>
              <a:ext uri="{FF2B5EF4-FFF2-40B4-BE49-F238E27FC236}">
                <a16:creationId xmlns:a16="http://schemas.microsoft.com/office/drawing/2014/main" id="{E8C3ECEB-22BA-3626-5D9D-B86C11132E6E}"/>
              </a:ext>
            </a:extLst>
          </p:cNvPr>
          <p:cNvPicPr>
            <a:picLocks noChangeAspect="1" noChangeArrowheads="1"/>
          </p:cNvPicPr>
          <p:nvPr/>
        </p:nvPicPr>
        <p:blipFill>
          <a:blip r:embed="rId2"/>
          <a:srcRect/>
          <a:stretch/>
        </p:blipFill>
        <p:spPr bwMode="auto">
          <a:xfrm>
            <a:off x="7895226" y="2118890"/>
            <a:ext cx="3514724" cy="23431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14C0083-9868-2DC8-0546-CF87ADCF47F4}"/>
              </a:ext>
            </a:extLst>
          </p:cNvPr>
          <p:cNvSpPr txBox="1"/>
          <p:nvPr/>
        </p:nvSpPr>
        <p:spPr>
          <a:xfrm>
            <a:off x="7898826" y="4597243"/>
            <a:ext cx="3512924" cy="1415772"/>
          </a:xfrm>
          <a:prstGeom prst="rect">
            <a:avLst/>
          </a:prstGeom>
          <a:solidFill>
            <a:schemeClr val="accent3">
              <a:lumMod val="20000"/>
              <a:lumOff val="80000"/>
            </a:schemeClr>
          </a:solidFill>
        </p:spPr>
        <p:txBody>
          <a:bodyPr wrap="square" lIns="0" tIns="0" rIns="0" bIns="0" rtlCol="0">
            <a:spAutoFit/>
          </a:bodyPr>
          <a:lstStyle/>
          <a:p>
            <a:pPr algn="l"/>
            <a:r>
              <a:rPr lang="fr-CH" sz="1400" b="1" dirty="0"/>
              <a:t>Sparks! Past </a:t>
            </a:r>
            <a:r>
              <a:rPr lang="fr-CH" sz="1400" b="1" dirty="0" err="1"/>
              <a:t>editions</a:t>
            </a:r>
            <a:endParaRPr lang="fr-CH" sz="1400" b="1" dirty="0"/>
          </a:p>
          <a:p>
            <a:pPr algn="l">
              <a:spcBef>
                <a:spcPts val="300"/>
              </a:spcBef>
              <a:spcAft>
                <a:spcPts val="300"/>
              </a:spcAft>
            </a:pPr>
            <a:r>
              <a:rPr lang="fr-CH" sz="1200" dirty="0"/>
              <a:t>2020 &amp; 2021*: Future Intelligence</a:t>
            </a:r>
          </a:p>
          <a:p>
            <a:pPr algn="l">
              <a:spcBef>
                <a:spcPts val="300"/>
              </a:spcBef>
              <a:spcAft>
                <a:spcPts val="300"/>
              </a:spcAft>
            </a:pPr>
            <a:r>
              <a:rPr lang="fr-CH" sz="1200" dirty="0"/>
              <a:t>2022: Future </a:t>
            </a:r>
            <a:r>
              <a:rPr lang="fr-CH" sz="1200" dirty="0" err="1"/>
              <a:t>Technology</a:t>
            </a:r>
            <a:r>
              <a:rPr lang="fr-CH" sz="1200" dirty="0"/>
              <a:t> for </a:t>
            </a:r>
            <a:r>
              <a:rPr lang="fr-CH" sz="1200" dirty="0" err="1"/>
              <a:t>Health</a:t>
            </a:r>
            <a:endParaRPr lang="fr-CH" sz="1200" dirty="0"/>
          </a:p>
          <a:p>
            <a:pPr algn="l">
              <a:spcBef>
                <a:spcPts val="300"/>
              </a:spcBef>
              <a:spcAft>
                <a:spcPts val="300"/>
              </a:spcAft>
            </a:pPr>
            <a:r>
              <a:rPr lang="fr-CH" sz="1200" dirty="0"/>
              <a:t>2023**: Future Quantum</a:t>
            </a:r>
          </a:p>
          <a:p>
            <a:pPr algn="l">
              <a:spcBef>
                <a:spcPts val="300"/>
              </a:spcBef>
              <a:spcAft>
                <a:spcPts val="300"/>
              </a:spcAft>
            </a:pPr>
            <a:r>
              <a:rPr lang="fr-CH" sz="1200" dirty="0">
                <a:solidFill>
                  <a:srgbClr val="0FCE96"/>
                </a:solidFill>
              </a:rPr>
              <a:t>2025: </a:t>
            </a:r>
            <a:r>
              <a:rPr lang="fr-CH" sz="1200" dirty="0" err="1">
                <a:solidFill>
                  <a:srgbClr val="0FCE96"/>
                </a:solidFill>
              </a:rPr>
              <a:t>Imagining</a:t>
            </a:r>
            <a:r>
              <a:rPr lang="fr-CH" sz="1200" dirty="0">
                <a:solidFill>
                  <a:srgbClr val="0FCE96"/>
                </a:solidFill>
              </a:rPr>
              <a:t> Quantum City</a:t>
            </a:r>
          </a:p>
          <a:p>
            <a:pPr algn="l"/>
            <a:r>
              <a:rPr lang="fr-CH" sz="500" dirty="0"/>
              <a:t>*Due to the COVID-19 </a:t>
            </a:r>
            <a:r>
              <a:rPr lang="fr-CH" sz="500" dirty="0" err="1"/>
              <a:t>Pandemic</a:t>
            </a:r>
            <a:r>
              <a:rPr lang="fr-CH" sz="500" dirty="0"/>
              <a:t>, the first </a:t>
            </a:r>
            <a:r>
              <a:rPr lang="fr-CH" sz="500" dirty="0" err="1"/>
              <a:t>edition</a:t>
            </a:r>
            <a:r>
              <a:rPr lang="fr-CH" sz="500" dirty="0"/>
              <a:t> of Sparks! </a:t>
            </a:r>
            <a:r>
              <a:rPr lang="fr-CH" sz="500" dirty="0" err="1"/>
              <a:t>was</a:t>
            </a:r>
            <a:r>
              <a:rPr lang="fr-CH" sz="500" dirty="0"/>
              <a:t> spread </a:t>
            </a:r>
            <a:r>
              <a:rPr lang="fr-CH" sz="500" dirty="0" err="1"/>
              <a:t>between</a:t>
            </a:r>
            <a:r>
              <a:rPr lang="fr-CH" sz="500" dirty="0"/>
              <a:t> </a:t>
            </a:r>
            <a:r>
              <a:rPr lang="fr-CH" sz="500" dirty="0" err="1"/>
              <a:t>two</a:t>
            </a:r>
            <a:r>
              <a:rPr lang="fr-CH" sz="500" dirty="0"/>
              <a:t> </a:t>
            </a:r>
            <a:r>
              <a:rPr lang="fr-CH" sz="500" dirty="0" err="1"/>
              <a:t>years</a:t>
            </a:r>
            <a:endParaRPr lang="fr-CH" sz="500" dirty="0"/>
          </a:p>
          <a:p>
            <a:pPr algn="l"/>
            <a:r>
              <a:rPr lang="fr-CH" sz="500" dirty="0"/>
              <a:t>**</a:t>
            </a:r>
            <a:r>
              <a:rPr lang="fr-CH" sz="500" dirty="0" err="1"/>
              <a:t>smaller</a:t>
            </a:r>
            <a:r>
              <a:rPr lang="fr-CH" sz="500" dirty="0"/>
              <a:t> </a:t>
            </a:r>
            <a:r>
              <a:rPr lang="fr-CH" sz="500" dirty="0" err="1"/>
              <a:t>conference</a:t>
            </a:r>
            <a:r>
              <a:rPr lang="fr-CH" sz="500" dirty="0"/>
              <a:t>, </a:t>
            </a:r>
            <a:r>
              <a:rPr lang="fr-CH" sz="500" dirty="0" err="1"/>
              <a:t>serving</a:t>
            </a:r>
            <a:r>
              <a:rPr lang="fr-CH" sz="500" dirty="0"/>
              <a:t> as a </a:t>
            </a:r>
            <a:r>
              <a:rPr lang="fr-CH" sz="500" dirty="0" err="1"/>
              <a:t>prelude</a:t>
            </a:r>
            <a:r>
              <a:rPr lang="fr-CH" sz="500" dirty="0"/>
              <a:t> to the 2025 </a:t>
            </a:r>
            <a:r>
              <a:rPr lang="fr-CH" sz="500" dirty="0" err="1"/>
              <a:t>edition</a:t>
            </a:r>
            <a:endParaRPr lang="fr-CH" sz="500" dirty="0"/>
          </a:p>
        </p:txBody>
      </p:sp>
      <p:pic>
        <p:nvPicPr>
          <p:cNvPr id="8" name="Picture 7" descr="A purple background with white text&#10;&#10;Description automatically generated">
            <a:extLst>
              <a:ext uri="{FF2B5EF4-FFF2-40B4-BE49-F238E27FC236}">
                <a16:creationId xmlns:a16="http://schemas.microsoft.com/office/drawing/2014/main" id="{448D3A84-0620-7597-33A0-FE7117CF7F29}"/>
              </a:ext>
            </a:extLst>
          </p:cNvPr>
          <p:cNvPicPr>
            <a:picLocks noChangeAspect="1"/>
          </p:cNvPicPr>
          <p:nvPr/>
        </p:nvPicPr>
        <p:blipFill rotWithShape="1">
          <a:blip r:embed="rId3">
            <a:extLst>
              <a:ext uri="{28A0092B-C50C-407E-A947-70E740481C1C}">
                <a14:useLocalDpi xmlns:a14="http://schemas.microsoft.com/office/drawing/2010/main" val="0"/>
              </a:ext>
            </a:extLst>
          </a:blip>
          <a:srcRect l="33464" t="32457" r="33284" b="34857"/>
          <a:stretch/>
        </p:blipFill>
        <p:spPr bwMode="auto">
          <a:xfrm>
            <a:off x="8425520" y="617950"/>
            <a:ext cx="2454135" cy="112165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318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83EAC-996D-BB0F-EA26-CFFA138DA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6C07CC-5ADC-49AF-591E-A45B5D425ABF}"/>
              </a:ext>
            </a:extLst>
          </p:cNvPr>
          <p:cNvSpPr>
            <a:spLocks noGrp="1"/>
          </p:cNvSpPr>
          <p:nvPr>
            <p:ph type="title"/>
          </p:nvPr>
        </p:nvSpPr>
        <p:spPr>
          <a:xfrm>
            <a:off x="2991394" y="315003"/>
            <a:ext cx="8045168" cy="304139"/>
          </a:xfrm>
        </p:spPr>
        <p:txBody>
          <a:bodyPr/>
          <a:lstStyle/>
          <a:p>
            <a:pPr fontAlgn="base"/>
            <a:r>
              <a:rPr lang="en-CH" sz="2000" dirty="0">
                <a:latin typeface="+mn-lt"/>
                <a:ea typeface="+mn-ea"/>
                <a:cs typeface="+mn-cs"/>
              </a:rPr>
              <a:t>Imagining Quantum City </a:t>
            </a:r>
            <a:r>
              <a:rPr lang="en-CH" sz="2000" b="0" dirty="0">
                <a:latin typeface="+mn-lt"/>
                <a:ea typeface="+mn-ea"/>
                <a:cs typeface="+mn-cs"/>
              </a:rPr>
              <a:t>Draft Poster and branding</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8" name="Date Placeholder 7">
            <a:extLst>
              <a:ext uri="{FF2B5EF4-FFF2-40B4-BE49-F238E27FC236}">
                <a16:creationId xmlns:a16="http://schemas.microsoft.com/office/drawing/2014/main" id="{B697740B-BC14-75A6-5275-CCF6BA8B32A2}"/>
              </a:ext>
            </a:extLst>
          </p:cNvPr>
          <p:cNvSpPr>
            <a:spLocks noGrp="1"/>
          </p:cNvSpPr>
          <p:nvPr>
            <p:ph type="dt" sz="half" idx="14"/>
          </p:nvPr>
        </p:nvSpPr>
        <p:spPr/>
        <p:txBody>
          <a:bodyPr/>
          <a:lstStyle/>
          <a:p>
            <a:fld id="{302E8BE7-8E41-1B4B-A4E4-28B9325A32F4}" type="datetime3">
              <a:rPr lang="de-CH" smtClean="0"/>
              <a:t>24/04/2025</a:t>
            </a:fld>
            <a:endParaRPr lang="en-US" dirty="0"/>
          </a:p>
        </p:txBody>
      </p:sp>
      <p:sp>
        <p:nvSpPr>
          <p:cNvPr id="9" name="Footer Placeholder 8">
            <a:extLst>
              <a:ext uri="{FF2B5EF4-FFF2-40B4-BE49-F238E27FC236}">
                <a16:creationId xmlns:a16="http://schemas.microsoft.com/office/drawing/2014/main" id="{D3EB6686-B8FF-8A5B-153B-D229434C619A}"/>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DADAB737-AFA6-12EB-BFF1-AAA59CEABBBB}"/>
              </a:ext>
            </a:extLst>
          </p:cNvPr>
          <p:cNvSpPr>
            <a:spLocks noGrp="1"/>
          </p:cNvSpPr>
          <p:nvPr>
            <p:ph type="sldNum" sz="quarter" idx="16"/>
          </p:nvPr>
        </p:nvSpPr>
        <p:spPr/>
        <p:txBody>
          <a:bodyPr/>
          <a:lstStyle/>
          <a:p>
            <a:fld id="{36B5EA5A-BC32-A742-B11B-8E7414D5B535}" type="slidenum">
              <a:rPr lang="en-US" smtClean="0"/>
              <a:pPr/>
              <a:t>3</a:t>
            </a:fld>
            <a:endParaRPr lang="en-US" dirty="0"/>
          </a:p>
        </p:txBody>
      </p:sp>
      <p:pic>
        <p:nvPicPr>
          <p:cNvPr id="4" name="Picture 3">
            <a:extLst>
              <a:ext uri="{FF2B5EF4-FFF2-40B4-BE49-F238E27FC236}">
                <a16:creationId xmlns:a16="http://schemas.microsoft.com/office/drawing/2014/main" id="{E50DDAC3-2CBF-6033-6D1B-929448243CC0}"/>
              </a:ext>
            </a:extLst>
          </p:cNvPr>
          <p:cNvPicPr>
            <a:picLocks noChangeAspect="1"/>
          </p:cNvPicPr>
          <p:nvPr/>
        </p:nvPicPr>
        <p:blipFill>
          <a:blip r:embed="rId2"/>
          <a:stretch>
            <a:fillRect/>
          </a:stretch>
        </p:blipFill>
        <p:spPr>
          <a:xfrm>
            <a:off x="4154782" y="683168"/>
            <a:ext cx="3882436" cy="5491664"/>
          </a:xfrm>
          <a:prstGeom prst="rect">
            <a:avLst/>
          </a:prstGeom>
          <a:ln>
            <a:solidFill>
              <a:srgbClr val="0FCE96"/>
            </a:solidFill>
          </a:ln>
        </p:spPr>
      </p:pic>
    </p:spTree>
    <p:extLst>
      <p:ext uri="{BB962C8B-B14F-4D97-AF65-F5344CB8AC3E}">
        <p14:creationId xmlns:p14="http://schemas.microsoft.com/office/powerpoint/2010/main" val="3790562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64899-063D-83C6-A145-96E9FDA0B7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B9163E-E805-98F6-1E54-4A212ADEF247}"/>
              </a:ext>
            </a:extLst>
          </p:cNvPr>
          <p:cNvSpPr>
            <a:spLocks noGrp="1"/>
          </p:cNvSpPr>
          <p:nvPr>
            <p:ph type="title"/>
          </p:nvPr>
        </p:nvSpPr>
        <p:spPr>
          <a:xfrm>
            <a:off x="967387" y="412354"/>
            <a:ext cx="8045168" cy="304139"/>
          </a:xfrm>
        </p:spPr>
        <p:txBody>
          <a:bodyPr/>
          <a:lstStyle/>
          <a:p>
            <a:pPr fontAlgn="base"/>
            <a:r>
              <a:rPr lang="en-CH" sz="2400" dirty="0">
                <a:solidFill>
                  <a:srgbClr val="0FCE96"/>
                </a:solidFill>
                <a:latin typeface="+mn-lt"/>
                <a:ea typeface="+mn-ea"/>
                <a:cs typeface="+mn-cs"/>
              </a:rPr>
              <a:t>Sparks! 2025 </a:t>
            </a:r>
            <a:r>
              <a:rPr lang="en-CH" sz="2000" b="0" dirty="0">
                <a:latin typeface="+mn-lt"/>
                <a:ea typeface="+mn-ea"/>
                <a:cs typeface="+mn-cs"/>
              </a:rPr>
              <a:t>19 June – day overview</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6" name="TextBox 5">
            <a:extLst>
              <a:ext uri="{FF2B5EF4-FFF2-40B4-BE49-F238E27FC236}">
                <a16:creationId xmlns:a16="http://schemas.microsoft.com/office/drawing/2014/main" id="{805701BB-D2DC-124D-2DE8-1642BCD989CD}"/>
              </a:ext>
            </a:extLst>
          </p:cNvPr>
          <p:cNvSpPr txBox="1"/>
          <p:nvPr/>
        </p:nvSpPr>
        <p:spPr>
          <a:xfrm>
            <a:off x="967385" y="1028257"/>
            <a:ext cx="3729305" cy="1005596"/>
          </a:xfrm>
          <a:prstGeom prst="rect">
            <a:avLst/>
          </a:prstGeom>
          <a:noFill/>
        </p:spPr>
        <p:txBody>
          <a:bodyPr wrap="square" lIns="0" tIns="0" rIns="0" bIns="0" rtlCol="0">
            <a:spAutoFit/>
          </a:bodyPr>
          <a:lstStyle/>
          <a:p>
            <a:pPr fontAlgn="base"/>
            <a:r>
              <a:rPr lang="en-GB" sz="1600" b="1" dirty="0">
                <a:solidFill>
                  <a:srgbClr val="0FCE96"/>
                </a:solidFill>
                <a:effectLst/>
                <a:latin typeface="Arial" panose="020B0604020202020204" pitchFamily="34" charset="0"/>
                <a:ea typeface="Times New Roman" panose="02020603050405020304" pitchFamily="18" charset="0"/>
              </a:rPr>
              <a:t>Sparks! Internal Forum</a:t>
            </a:r>
            <a:endParaRPr lang="en-CH" sz="1600" b="1" dirty="0">
              <a:solidFill>
                <a:srgbClr val="0FCE96"/>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13:00 – 15:30</a:t>
            </a:r>
            <a:endParaRPr lang="en-CH" sz="1600" dirty="0">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Globe of Science and Innovation</a:t>
            </a:r>
            <a:endParaRPr lang="en-CH" sz="1600" dirty="0">
              <a:effectLst/>
              <a:latin typeface="Times New Roman" panose="02020603050405020304" pitchFamily="18" charset="0"/>
              <a:ea typeface="Times New Roman" panose="02020603050405020304" pitchFamily="18" charset="0"/>
            </a:endParaRPr>
          </a:p>
          <a:p>
            <a:pPr algn="just">
              <a:lnSpc>
                <a:spcPct val="115000"/>
              </a:lnSpc>
            </a:pPr>
            <a:r>
              <a:rPr lang="en-CH" sz="1600" b="1" kern="0" dirty="0">
                <a:solidFill>
                  <a:srgbClr val="2F5496"/>
                </a:solidFill>
                <a:effectLst/>
                <a:latin typeface="Arial" panose="020B0604020202020204" pitchFamily="34" charset="0"/>
                <a:ea typeface="Times New Roman" panose="02020603050405020304" pitchFamily="18" charset="0"/>
                <a:cs typeface="Times New Roman" panose="02020603050405020304" pitchFamily="18" charset="0"/>
              </a:rPr>
              <a:t>Quantum Technology Initiative Forum</a:t>
            </a:r>
            <a:endParaRPr lang="en-CH"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Date Placeholder 7">
            <a:extLst>
              <a:ext uri="{FF2B5EF4-FFF2-40B4-BE49-F238E27FC236}">
                <a16:creationId xmlns:a16="http://schemas.microsoft.com/office/drawing/2014/main" id="{28759915-AAC8-1334-62DD-6D9018A6F909}"/>
              </a:ext>
            </a:extLst>
          </p:cNvPr>
          <p:cNvSpPr>
            <a:spLocks noGrp="1"/>
          </p:cNvSpPr>
          <p:nvPr>
            <p:ph type="dt" sz="half" idx="14"/>
          </p:nvPr>
        </p:nvSpPr>
        <p:spPr/>
        <p:txBody>
          <a:bodyPr/>
          <a:lstStyle/>
          <a:p>
            <a:fld id="{302E8BE7-8E41-1B4B-A4E4-28B9325A32F4}" type="datetime3">
              <a:rPr lang="de-CH" smtClean="0"/>
              <a:t>24/04/2025</a:t>
            </a:fld>
            <a:endParaRPr lang="en-US" dirty="0"/>
          </a:p>
        </p:txBody>
      </p:sp>
      <p:sp>
        <p:nvSpPr>
          <p:cNvPr id="9" name="Footer Placeholder 8">
            <a:extLst>
              <a:ext uri="{FF2B5EF4-FFF2-40B4-BE49-F238E27FC236}">
                <a16:creationId xmlns:a16="http://schemas.microsoft.com/office/drawing/2014/main" id="{BBA6D487-5A32-88F6-309B-D3D7C9D5DD2E}"/>
              </a:ext>
            </a:extLst>
          </p:cNvPr>
          <p:cNvSpPr>
            <a:spLocks noGrp="1"/>
          </p:cNvSpPr>
          <p:nvPr>
            <p:ph type="ftr" sz="quarter" idx="15"/>
          </p:nvPr>
        </p:nvSpPr>
        <p:spPr/>
        <p:txBody>
          <a:bodyPr/>
          <a:lstStyle/>
          <a:p>
            <a:r>
              <a:rPr lang="en-US" dirty="0" err="1"/>
              <a:t>D.Larini</a:t>
            </a:r>
            <a:endParaRPr lang="en-US" dirty="0"/>
          </a:p>
        </p:txBody>
      </p:sp>
      <p:sp>
        <p:nvSpPr>
          <p:cNvPr id="10" name="Slide Number Placeholder 9">
            <a:extLst>
              <a:ext uri="{FF2B5EF4-FFF2-40B4-BE49-F238E27FC236}">
                <a16:creationId xmlns:a16="http://schemas.microsoft.com/office/drawing/2014/main" id="{EBEBE76F-B57E-5369-B4B8-F663B3975894}"/>
              </a:ext>
            </a:extLst>
          </p:cNvPr>
          <p:cNvSpPr>
            <a:spLocks noGrp="1"/>
          </p:cNvSpPr>
          <p:nvPr>
            <p:ph type="sldNum" sz="quarter" idx="16"/>
          </p:nvPr>
        </p:nvSpPr>
        <p:spPr/>
        <p:txBody>
          <a:bodyPr/>
          <a:lstStyle/>
          <a:p>
            <a:fld id="{36B5EA5A-BC32-A742-B11B-8E7414D5B535}" type="slidenum">
              <a:rPr lang="en-US" smtClean="0"/>
              <a:pPr/>
              <a:t>4</a:t>
            </a:fld>
            <a:endParaRPr lang="en-US" dirty="0"/>
          </a:p>
        </p:txBody>
      </p:sp>
      <p:sp>
        <p:nvSpPr>
          <p:cNvPr id="4" name="TextBox 3">
            <a:extLst>
              <a:ext uri="{FF2B5EF4-FFF2-40B4-BE49-F238E27FC236}">
                <a16:creationId xmlns:a16="http://schemas.microsoft.com/office/drawing/2014/main" id="{74F53A77-6B38-8935-BBE8-B146DC3E4EFA}"/>
              </a:ext>
            </a:extLst>
          </p:cNvPr>
          <p:cNvSpPr txBox="1"/>
          <p:nvPr/>
        </p:nvSpPr>
        <p:spPr>
          <a:xfrm>
            <a:off x="967385" y="2345617"/>
            <a:ext cx="3802041" cy="1005596"/>
          </a:xfrm>
          <a:prstGeom prst="rect">
            <a:avLst/>
          </a:prstGeom>
          <a:noFill/>
        </p:spPr>
        <p:txBody>
          <a:bodyPr wrap="square" lIns="0" tIns="0" rIns="0" bIns="0" rtlCol="0">
            <a:spAutoFit/>
          </a:bodyPr>
          <a:lstStyle/>
          <a:p>
            <a:pPr fontAlgn="base"/>
            <a:r>
              <a:rPr lang="en-GB" sz="1600" b="1" dirty="0">
                <a:solidFill>
                  <a:srgbClr val="0FCE96"/>
                </a:solidFill>
                <a:effectLst/>
                <a:latin typeface="Arial" panose="020B0604020202020204" pitchFamily="34" charset="0"/>
                <a:ea typeface="Times New Roman" panose="02020603050405020304" pitchFamily="18" charset="0"/>
              </a:rPr>
              <a:t>Sparks! connect</a:t>
            </a:r>
            <a:endParaRPr lang="en-CH" sz="1600" b="1" dirty="0">
              <a:solidFill>
                <a:srgbClr val="0FCE96"/>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16:00 – 18:30</a:t>
            </a:r>
            <a:endParaRPr lang="en-CH" sz="1600" dirty="0">
              <a:effectLst/>
              <a:latin typeface="Times New Roman" panose="02020603050405020304" pitchFamily="18" charset="0"/>
              <a:ea typeface="Times New Roman" panose="02020603050405020304" pitchFamily="18" charset="0"/>
            </a:endParaRPr>
          </a:p>
          <a:p>
            <a:pPr fontAlgn="base"/>
            <a:r>
              <a:rPr lang="en-GB" sz="1600" dirty="0" err="1">
                <a:solidFill>
                  <a:srgbClr val="2F5496"/>
                </a:solidFill>
                <a:effectLst/>
                <a:latin typeface="Arial" panose="020B0604020202020204" pitchFamily="34" charset="0"/>
                <a:ea typeface="Times New Roman" panose="02020603050405020304" pitchFamily="18" charset="0"/>
              </a:rPr>
              <a:t>IdeaSquare</a:t>
            </a:r>
            <a:endParaRPr lang="en-CH" sz="1600" dirty="0">
              <a:effectLst/>
              <a:latin typeface="Times New Roman" panose="02020603050405020304" pitchFamily="18" charset="0"/>
              <a:ea typeface="Times New Roman" panose="02020603050405020304" pitchFamily="18" charset="0"/>
            </a:endParaRPr>
          </a:p>
          <a:p>
            <a:pPr>
              <a:lnSpc>
                <a:spcPct val="115000"/>
              </a:lnSpc>
            </a:pPr>
            <a:r>
              <a:rPr lang="en-GB" sz="1600" b="1" kern="0" dirty="0">
                <a:solidFill>
                  <a:srgbClr val="2F5496"/>
                </a:solidFill>
                <a:effectLst/>
                <a:latin typeface="Arial" panose="020B0604020202020204" pitchFamily="34" charset="0"/>
                <a:ea typeface="Times New Roman" panose="02020603050405020304" pitchFamily="18" charset="0"/>
                <a:cs typeface="Times New Roman" panose="02020603050405020304" pitchFamily="18" charset="0"/>
              </a:rPr>
              <a:t>CERN Innovation for Urban Futures</a:t>
            </a:r>
            <a:endParaRPr lang="en-CH"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43318E41-AF33-7086-ACE0-37E412433CF2}"/>
              </a:ext>
            </a:extLst>
          </p:cNvPr>
          <p:cNvSpPr txBox="1"/>
          <p:nvPr/>
        </p:nvSpPr>
        <p:spPr>
          <a:xfrm>
            <a:off x="967385" y="4844858"/>
            <a:ext cx="3972674" cy="984885"/>
          </a:xfrm>
          <a:prstGeom prst="rect">
            <a:avLst/>
          </a:prstGeom>
          <a:noFill/>
        </p:spPr>
        <p:txBody>
          <a:bodyPr wrap="square" lIns="0" tIns="0" rIns="0" bIns="0" rtlCol="0">
            <a:spAutoFit/>
          </a:bodyPr>
          <a:lstStyle/>
          <a:p>
            <a:pPr fontAlgn="base"/>
            <a:r>
              <a:rPr lang="en-GB" sz="1600" b="1" dirty="0">
                <a:solidFill>
                  <a:srgbClr val="0FCE96"/>
                </a:solidFill>
                <a:effectLst/>
                <a:latin typeface="Arial" panose="020B0604020202020204" pitchFamily="34" charset="0"/>
                <a:ea typeface="Times New Roman" panose="02020603050405020304" pitchFamily="18" charset="0"/>
              </a:rPr>
              <a:t>Sparks! Public Event</a:t>
            </a:r>
            <a:endParaRPr lang="en-CH" sz="1600" b="1" dirty="0">
              <a:solidFill>
                <a:srgbClr val="0FCE96"/>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20:00 – 22:00</a:t>
            </a:r>
            <a:endParaRPr lang="en-CH" sz="1600" dirty="0">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Sergio Marchionne Auditorium</a:t>
            </a:r>
            <a:endParaRPr lang="en-CH" sz="1600" dirty="0">
              <a:effectLst/>
              <a:latin typeface="Times New Roman" panose="02020603050405020304" pitchFamily="18" charset="0"/>
              <a:ea typeface="Times New Roman" panose="02020603050405020304" pitchFamily="18" charset="0"/>
            </a:endParaRPr>
          </a:p>
          <a:p>
            <a:pPr fontAlgn="base"/>
            <a:r>
              <a:rPr lang="en-GB" sz="1600" b="1" dirty="0">
                <a:solidFill>
                  <a:srgbClr val="2F5496"/>
                </a:solidFill>
                <a:effectLst/>
                <a:latin typeface="Arial" panose="020B0604020202020204" pitchFamily="34" charset="0"/>
                <a:ea typeface="Times New Roman" panose="02020603050405020304" pitchFamily="18" charset="0"/>
              </a:rPr>
              <a:t>Imagining Quantum City</a:t>
            </a:r>
            <a:endParaRPr lang="en-CH" sz="1600"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1D96F7C3-C38B-F55C-7DD8-037436569BFB}"/>
              </a:ext>
            </a:extLst>
          </p:cNvPr>
          <p:cNvSpPr txBox="1"/>
          <p:nvPr/>
        </p:nvSpPr>
        <p:spPr>
          <a:xfrm>
            <a:off x="5120917" y="1162205"/>
            <a:ext cx="4436351" cy="738664"/>
          </a:xfrm>
          <a:prstGeom prst="rect">
            <a:avLst/>
          </a:prstGeom>
          <a:noFill/>
        </p:spPr>
        <p:txBody>
          <a:bodyPr wrap="square" lIns="0" tIns="0" rIns="0" bIns="0" rtlCol="0">
            <a:spAutoFit/>
          </a:bodyPr>
          <a:lstStyle/>
          <a:p>
            <a:pPr algn="just" fontAlgn="base"/>
            <a:r>
              <a:rPr lang="en-CH" sz="1200" dirty="0">
                <a:effectLst/>
                <a:latin typeface="Arial" panose="020B0604020202020204" pitchFamily="34" charset="0"/>
                <a:ea typeface="Aptos" panose="020B0004020202020204" pitchFamily="34" charset="0"/>
              </a:rPr>
              <a:t>The aim of this event is to create awareness at CERN about the QTI and explore new areas where colleagues across the organization could engage with the initiative </a:t>
            </a:r>
          </a:p>
          <a:p>
            <a:pPr algn="just" fontAlgn="base"/>
            <a:r>
              <a:rPr lang="en-CH" sz="1200" b="1" kern="100" dirty="0">
                <a:effectLst/>
                <a:latin typeface="Arial" panose="020B0604020202020204" pitchFamily="34" charset="0"/>
                <a:ea typeface="Aptos" panose="020B0004020202020204" pitchFamily="34" charset="0"/>
                <a:cs typeface="Times New Roman" panose="02020603050405020304" pitchFamily="18" charset="0"/>
              </a:rPr>
              <a:t>Lead: QTI</a:t>
            </a:r>
            <a:endParaRPr lang="en-CH" sz="11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F33DD7E1-3C5F-D79E-B575-9F58A5C816D7}"/>
              </a:ext>
            </a:extLst>
          </p:cNvPr>
          <p:cNvSpPr txBox="1"/>
          <p:nvPr/>
        </p:nvSpPr>
        <p:spPr>
          <a:xfrm>
            <a:off x="5120916" y="2345617"/>
            <a:ext cx="4436351" cy="1107996"/>
          </a:xfrm>
          <a:prstGeom prst="rect">
            <a:avLst/>
          </a:prstGeom>
          <a:noFill/>
        </p:spPr>
        <p:txBody>
          <a:bodyPr wrap="square" lIns="0" tIns="0" rIns="0" bIns="0" rtlCol="0">
            <a:spAutoFit/>
          </a:bodyPr>
          <a:lstStyle/>
          <a:p>
            <a:pPr algn="just" fontAlgn="base"/>
            <a:r>
              <a:rPr lang="en-GB" sz="1200" dirty="0">
                <a:latin typeface="Arial" panose="020B0604020202020204" pitchFamily="34" charset="0"/>
                <a:ea typeface="Aptos" panose="020B0004020202020204" pitchFamily="34" charset="0"/>
              </a:rPr>
              <a:t>T</a:t>
            </a:r>
            <a:r>
              <a:rPr lang="en-GB" sz="1200" dirty="0">
                <a:effectLst/>
                <a:latin typeface="Arial" panose="020B0604020202020204" pitchFamily="34" charset="0"/>
                <a:ea typeface="Aptos" panose="020B0004020202020204" pitchFamily="34" charset="0"/>
              </a:rPr>
              <a:t>he </a:t>
            </a:r>
            <a:r>
              <a:rPr lang="en-GB" sz="1200" i="1" dirty="0">
                <a:effectLst/>
                <a:latin typeface="Arial" panose="020B0604020202020204" pitchFamily="34" charset="0"/>
                <a:ea typeface="Aptos" panose="020B0004020202020204" pitchFamily="34" charset="0"/>
              </a:rPr>
              <a:t>Sparks! connect </a:t>
            </a:r>
            <a:r>
              <a:rPr lang="en-GB" sz="1200" dirty="0">
                <a:effectLst/>
                <a:latin typeface="Arial" panose="020B0604020202020204" pitchFamily="34" charset="0"/>
                <a:ea typeface="Aptos" panose="020B0004020202020204" pitchFamily="34" charset="0"/>
              </a:rPr>
              <a:t>workshop &amp; </a:t>
            </a:r>
            <a:r>
              <a:rPr lang="en-GB" sz="1200" dirty="0">
                <a:latin typeface="Arial" panose="020B0604020202020204" pitchFamily="34" charset="0"/>
                <a:ea typeface="Aptos" panose="020B0004020202020204" pitchFamily="34" charset="0"/>
              </a:rPr>
              <a:t>n</a:t>
            </a:r>
            <a:r>
              <a:rPr lang="en-GB" sz="1200" dirty="0">
                <a:effectLst/>
                <a:latin typeface="Arial" panose="020B0604020202020204" pitchFamily="34" charset="0"/>
                <a:ea typeface="Aptos" panose="020B0004020202020204" pitchFamily="34" charset="0"/>
              </a:rPr>
              <a:t>etworking session will host an external specialised audience in the field of urban technologies and planning, allowing them to meet CERN staff, exploring opportunities for the transfer of CERN’s technology and know-how in their fields.</a:t>
            </a:r>
            <a:endParaRPr lang="en-GB" sz="1200" dirty="0">
              <a:latin typeface="Arial" panose="020B0604020202020204" pitchFamily="34" charset="0"/>
              <a:ea typeface="Aptos" panose="020B0004020202020204" pitchFamily="34" charset="0"/>
            </a:endParaRPr>
          </a:p>
          <a:p>
            <a:pPr algn="just" fontAlgn="base"/>
            <a:r>
              <a:rPr lang="en-GB" sz="1200" b="1" dirty="0">
                <a:effectLst/>
                <a:latin typeface="Arial" panose="020B0604020202020204" pitchFamily="34" charset="0"/>
                <a:ea typeface="Aptos" panose="020B0004020202020204" pitchFamily="34" charset="0"/>
              </a:rPr>
              <a:t>Lead: KT/ECO</a:t>
            </a:r>
          </a:p>
        </p:txBody>
      </p:sp>
      <p:sp>
        <p:nvSpPr>
          <p:cNvPr id="13" name="TextBox 12">
            <a:extLst>
              <a:ext uri="{FF2B5EF4-FFF2-40B4-BE49-F238E27FC236}">
                <a16:creationId xmlns:a16="http://schemas.microsoft.com/office/drawing/2014/main" id="{1F8BA50C-E41B-B8A3-115F-B197A3DB594F}"/>
              </a:ext>
            </a:extLst>
          </p:cNvPr>
          <p:cNvSpPr txBox="1"/>
          <p:nvPr/>
        </p:nvSpPr>
        <p:spPr>
          <a:xfrm>
            <a:off x="5137392" y="4852125"/>
            <a:ext cx="4498617" cy="923330"/>
          </a:xfrm>
          <a:prstGeom prst="rect">
            <a:avLst/>
          </a:prstGeom>
          <a:noFill/>
        </p:spPr>
        <p:txBody>
          <a:bodyPr wrap="square" lIns="0" tIns="0" rIns="0" bIns="0" rtlCol="0">
            <a:spAutoFit/>
          </a:bodyPr>
          <a:lstStyle/>
          <a:p>
            <a:pPr algn="just" fontAlgn="base"/>
            <a:r>
              <a:rPr lang="en-CH" sz="1200" dirty="0">
                <a:latin typeface="Arial" panose="020B0604020202020204" pitchFamily="34" charset="0"/>
                <a:ea typeface="Aptos" panose="020B0004020202020204" pitchFamily="34" charset="0"/>
              </a:rPr>
              <a:t>T</a:t>
            </a:r>
            <a:r>
              <a:rPr lang="en-CH" sz="1200" dirty="0">
                <a:effectLst/>
                <a:latin typeface="Arial" panose="020B0604020202020204" pitchFamily="34" charset="0"/>
                <a:ea typeface="Aptos" panose="020B0004020202020204" pitchFamily="34" charset="0"/>
              </a:rPr>
              <a:t>he public event will take the audience through a futuristic journey to a hypothetical “Quantum City”, exploring how quantum mechanics could one day help build more sustainable and inclusive societies. </a:t>
            </a:r>
            <a:endParaRPr lang="en-CH" sz="1200" dirty="0">
              <a:latin typeface="Arial" panose="020B0604020202020204" pitchFamily="34" charset="0"/>
              <a:ea typeface="Aptos" panose="020B0004020202020204" pitchFamily="34" charset="0"/>
            </a:endParaRPr>
          </a:p>
          <a:p>
            <a:pPr algn="just" fontAlgn="base"/>
            <a:r>
              <a:rPr lang="en-CH" sz="1200" b="1" dirty="0">
                <a:effectLst/>
                <a:latin typeface="Arial" panose="020B0604020202020204" pitchFamily="34" charset="0"/>
                <a:ea typeface="Aptos" panose="020B0004020202020204" pitchFamily="34" charset="0"/>
              </a:rPr>
              <a:t>Lead: ECO/SG</a:t>
            </a:r>
            <a:endParaRPr lang="en-GB" sz="1200" b="1" dirty="0">
              <a:effectLst/>
              <a:latin typeface="Arial" panose="020B0604020202020204" pitchFamily="34" charset="0"/>
              <a:ea typeface="Aptos" panose="020B0004020202020204" pitchFamily="34" charset="0"/>
            </a:endParaRPr>
          </a:p>
        </p:txBody>
      </p:sp>
      <p:sp>
        <p:nvSpPr>
          <p:cNvPr id="7" name="TextBox 6">
            <a:extLst>
              <a:ext uri="{FF2B5EF4-FFF2-40B4-BE49-F238E27FC236}">
                <a16:creationId xmlns:a16="http://schemas.microsoft.com/office/drawing/2014/main" id="{F3479815-8F41-5A7D-165B-FDE5A328E4CD}"/>
              </a:ext>
            </a:extLst>
          </p:cNvPr>
          <p:cNvSpPr txBox="1"/>
          <p:nvPr/>
        </p:nvSpPr>
        <p:spPr>
          <a:xfrm>
            <a:off x="967384" y="3823909"/>
            <a:ext cx="3802041" cy="738664"/>
          </a:xfrm>
          <a:prstGeom prst="rect">
            <a:avLst/>
          </a:prstGeom>
          <a:noFill/>
        </p:spPr>
        <p:txBody>
          <a:bodyPr wrap="square" lIns="0" tIns="0" rIns="0" bIns="0" rtlCol="0">
            <a:spAutoFit/>
          </a:bodyPr>
          <a:lstStyle/>
          <a:p>
            <a:pPr fontAlgn="base"/>
            <a:r>
              <a:rPr lang="en-GB" sz="1600" dirty="0">
                <a:solidFill>
                  <a:srgbClr val="0FCE96"/>
                </a:solidFill>
                <a:effectLst/>
                <a:latin typeface="Arial" panose="020B0604020202020204" pitchFamily="34" charset="0"/>
                <a:ea typeface="Times New Roman" panose="02020603050405020304" pitchFamily="18" charset="0"/>
              </a:rPr>
              <a:t>Networking reception</a:t>
            </a:r>
            <a:endParaRPr lang="en-CH" sz="1600" dirty="0">
              <a:solidFill>
                <a:srgbClr val="0FCE96"/>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18:30 – 19:30</a:t>
            </a:r>
          </a:p>
          <a:p>
            <a:pPr fontAlgn="base"/>
            <a:r>
              <a:rPr lang="en-GB" sz="1600" dirty="0">
                <a:solidFill>
                  <a:srgbClr val="2F5496"/>
                </a:solidFill>
                <a:latin typeface="Arial" panose="020B0604020202020204" pitchFamily="34" charset="0"/>
                <a:ea typeface="Times New Roman" panose="02020603050405020304" pitchFamily="18" charset="0"/>
              </a:rPr>
              <a:t>TBD</a:t>
            </a:r>
            <a:endParaRPr lang="en-CH" sz="1600" dirty="0">
              <a:effectLst/>
              <a:latin typeface="Times New Roman" panose="02020603050405020304" pitchFamily="18" charset="0"/>
              <a:ea typeface="Times New Roman" panose="02020603050405020304" pitchFamily="18" charset="0"/>
            </a:endParaRPr>
          </a:p>
        </p:txBody>
      </p:sp>
      <p:sp>
        <p:nvSpPr>
          <p:cNvPr id="14" name="TextBox 13">
            <a:extLst>
              <a:ext uri="{FF2B5EF4-FFF2-40B4-BE49-F238E27FC236}">
                <a16:creationId xmlns:a16="http://schemas.microsoft.com/office/drawing/2014/main" id="{14D7DF04-5913-DCAF-ACAA-2CB036C4D617}"/>
              </a:ext>
            </a:extLst>
          </p:cNvPr>
          <p:cNvSpPr txBox="1"/>
          <p:nvPr/>
        </p:nvSpPr>
        <p:spPr>
          <a:xfrm>
            <a:off x="5120918" y="3823909"/>
            <a:ext cx="4436351" cy="738664"/>
          </a:xfrm>
          <a:prstGeom prst="rect">
            <a:avLst/>
          </a:prstGeom>
          <a:noFill/>
        </p:spPr>
        <p:txBody>
          <a:bodyPr wrap="square" lIns="0" tIns="0" rIns="0" bIns="0" rtlCol="0">
            <a:spAutoFit/>
          </a:bodyPr>
          <a:lstStyle/>
          <a:p>
            <a:pPr algn="just" fontAlgn="base"/>
            <a:r>
              <a:rPr lang="en-CH" sz="1200" dirty="0">
                <a:latin typeface="Arial" panose="020B0604020202020204" pitchFamily="34" charset="0"/>
                <a:ea typeface="Aptos" panose="020B0004020202020204" pitchFamily="34" charset="0"/>
              </a:rPr>
              <a:t>Networking reception for the attendees of the Internal Forum, Sparks! connect and the public event speakers (50-70 people)</a:t>
            </a:r>
            <a:endParaRPr lang="en-CH" sz="1200" dirty="0">
              <a:effectLst/>
              <a:latin typeface="Arial" panose="020B0604020202020204" pitchFamily="34" charset="0"/>
              <a:ea typeface="Aptos" panose="020B0004020202020204" pitchFamily="34" charset="0"/>
            </a:endParaRPr>
          </a:p>
          <a:p>
            <a:pPr algn="just" fontAlgn="base"/>
            <a:r>
              <a:rPr lang="en-CH" sz="1200" b="1" dirty="0">
                <a:effectLst/>
                <a:latin typeface="Arial" panose="020B0604020202020204" pitchFamily="34" charset="0"/>
                <a:ea typeface="Aptos" panose="020B0004020202020204" pitchFamily="34" charset="0"/>
              </a:rPr>
              <a:t>Lead: ECO/SG</a:t>
            </a:r>
            <a:endParaRPr lang="en-GB" sz="1200" b="1" dirty="0">
              <a:effectLst/>
              <a:latin typeface="Arial" panose="020B0604020202020204" pitchFamily="34" charset="0"/>
              <a:ea typeface="Aptos" panose="020B0004020202020204" pitchFamily="34" charset="0"/>
            </a:endParaRPr>
          </a:p>
          <a:p>
            <a:pPr algn="just" fontAlgn="base"/>
            <a:endParaRPr lang="en-CH" sz="1200" dirty="0">
              <a:latin typeface="Arial" panose="020B0604020202020204" pitchFamily="34" charset="0"/>
              <a:ea typeface="Aptos" panose="020B0004020202020204" pitchFamily="34" charset="0"/>
            </a:endParaRPr>
          </a:p>
        </p:txBody>
      </p:sp>
      <p:pic>
        <p:nvPicPr>
          <p:cNvPr id="15" name="Picture 14" descr="A white cover with a white background&#10;&#10;AI-generated content may be incorrect.">
            <a:extLst>
              <a:ext uri="{FF2B5EF4-FFF2-40B4-BE49-F238E27FC236}">
                <a16:creationId xmlns:a16="http://schemas.microsoft.com/office/drawing/2014/main" id="{2CD18A8D-1421-8833-3EE6-6F4E11844A7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9916" b="28235" l="6421" r="52438">
                        <a14:foregroundMark x1="35434" y1="25546" x2="35434" y2="25546"/>
                        <a14:foregroundMark x1="38526" y1="24202" x2="38526" y2="24202"/>
                        <a14:foregroundMark x1="51367" y1="21261" x2="51367" y2="21261"/>
                        <a14:foregroundMark x1="51367" y1="25294" x2="51367" y2="25294"/>
                        <a14:foregroundMark x1="52438" y1="24790" x2="52438" y2="24790"/>
                        <a14:foregroundMark x1="31986" y1="24790" x2="31986" y2="24790"/>
                        <a14:foregroundMark x1="31748" y1="27311" x2="31748" y2="27311"/>
                        <a14:foregroundMark x1="24257" y1="26050" x2="24257" y2="26050"/>
                        <a14:foregroundMark x1="22592" y1="26471" x2="22592" y2="26471"/>
                        <a14:foregroundMark x1="18193" y1="23782" x2="18193" y2="23782"/>
                        <a14:foregroundMark x1="6421" y1="23277" x2="6421" y2="23277"/>
                        <a14:foregroundMark x1="44709" y1="28235" x2="44709" y2="28235"/>
                      </a14:backgroundRemoval>
                    </a14:imgEffect>
                  </a14:imgLayer>
                </a14:imgProps>
              </a:ext>
            </a:extLst>
          </a:blip>
          <a:srcRect l="3741" t="18883" r="44783" b="70458"/>
          <a:stretch/>
        </p:blipFill>
        <p:spPr>
          <a:xfrm>
            <a:off x="10187354" y="412354"/>
            <a:ext cx="1471246" cy="431566"/>
          </a:xfrm>
          <a:prstGeom prst="rect">
            <a:avLst/>
          </a:prstGeom>
        </p:spPr>
      </p:pic>
    </p:spTree>
    <p:extLst>
      <p:ext uri="{BB962C8B-B14F-4D97-AF65-F5344CB8AC3E}">
        <p14:creationId xmlns:p14="http://schemas.microsoft.com/office/powerpoint/2010/main" val="314671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1649B-E45B-136E-DBCB-49F99FAFD4D5}"/>
              </a:ext>
            </a:extLst>
          </p:cNvPr>
          <p:cNvSpPr>
            <a:spLocks noGrp="1"/>
          </p:cNvSpPr>
          <p:nvPr>
            <p:ph type="title"/>
          </p:nvPr>
        </p:nvSpPr>
        <p:spPr>
          <a:xfrm>
            <a:off x="967387" y="412354"/>
            <a:ext cx="8045168" cy="304139"/>
          </a:xfrm>
        </p:spPr>
        <p:txBody>
          <a:bodyPr/>
          <a:lstStyle/>
          <a:p>
            <a:pPr fontAlgn="base"/>
            <a:r>
              <a:rPr lang="en-CH" sz="2000" dirty="0">
                <a:solidFill>
                  <a:srgbClr val="0FCE96"/>
                </a:solidFill>
                <a:latin typeface="+mn-lt"/>
                <a:ea typeface="+mn-ea"/>
                <a:cs typeface="+mn-cs"/>
              </a:rPr>
              <a:t>Imagining Quantum City </a:t>
            </a:r>
            <a:r>
              <a:rPr lang="en-CH" sz="2000" b="0" dirty="0">
                <a:latin typeface="+mn-lt"/>
                <a:ea typeface="+mn-ea"/>
                <a:cs typeface="+mn-cs"/>
              </a:rPr>
              <a:t>Sparks! Public Event</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6" name="TextBox 5">
            <a:extLst>
              <a:ext uri="{FF2B5EF4-FFF2-40B4-BE49-F238E27FC236}">
                <a16:creationId xmlns:a16="http://schemas.microsoft.com/office/drawing/2014/main" id="{B24EC299-29D8-85F8-D4B8-142769BC3CDF}"/>
              </a:ext>
            </a:extLst>
          </p:cNvPr>
          <p:cNvSpPr txBox="1"/>
          <p:nvPr/>
        </p:nvSpPr>
        <p:spPr>
          <a:xfrm>
            <a:off x="967387" y="1168825"/>
            <a:ext cx="7520397" cy="646331"/>
          </a:xfrm>
          <a:prstGeom prst="rect">
            <a:avLst/>
          </a:prstGeom>
          <a:noFill/>
        </p:spPr>
        <p:txBody>
          <a:bodyPr wrap="square" lIns="0" tIns="0" rIns="0" bIns="0" rtlCol="0">
            <a:spAutoFit/>
          </a:bodyPr>
          <a:lstStyle/>
          <a:p>
            <a:pPr algn="l"/>
            <a:r>
              <a:rPr lang="en-CH" sz="1400" i="1" dirty="0">
                <a:effectLst/>
                <a:latin typeface="Arial" panose="020B0604020202020204" pitchFamily="34" charset="0"/>
                <a:ea typeface="Aptos" panose="020B0004020202020204" pitchFamily="34" charset="0"/>
              </a:rPr>
              <a:t>Throughout history, cities have always served as clusters of innovation. In this spirit, this event will take you through a futuristic journey to a hypothetical “Quantum City”, exploring how quantum mechanics could one day help build more sustainable and inclusive societies. </a:t>
            </a:r>
            <a:r>
              <a:rPr lang="en-CH" sz="1100" i="1" dirty="0">
                <a:effectLst/>
              </a:rPr>
              <a:t> </a:t>
            </a:r>
            <a:endParaRPr lang="fr-CH" sz="1400" i="1" dirty="0"/>
          </a:p>
        </p:txBody>
      </p:sp>
      <p:sp>
        <p:nvSpPr>
          <p:cNvPr id="8" name="Date Placeholder 7">
            <a:extLst>
              <a:ext uri="{FF2B5EF4-FFF2-40B4-BE49-F238E27FC236}">
                <a16:creationId xmlns:a16="http://schemas.microsoft.com/office/drawing/2014/main" id="{C3ADF881-4142-5BA7-362C-ABA23863FAF3}"/>
              </a:ext>
            </a:extLst>
          </p:cNvPr>
          <p:cNvSpPr>
            <a:spLocks noGrp="1"/>
          </p:cNvSpPr>
          <p:nvPr>
            <p:ph type="dt" sz="half" idx="14"/>
          </p:nvPr>
        </p:nvSpPr>
        <p:spPr/>
        <p:txBody>
          <a:bodyPr/>
          <a:lstStyle/>
          <a:p>
            <a:fld id="{302E8BE7-8E41-1B4B-A4E4-28B9325A32F4}" type="datetime3">
              <a:rPr lang="de-CH" smtClean="0"/>
              <a:t>24/04/2025</a:t>
            </a:fld>
            <a:endParaRPr lang="en-US" dirty="0"/>
          </a:p>
        </p:txBody>
      </p:sp>
      <p:sp>
        <p:nvSpPr>
          <p:cNvPr id="9" name="Footer Placeholder 8">
            <a:extLst>
              <a:ext uri="{FF2B5EF4-FFF2-40B4-BE49-F238E27FC236}">
                <a16:creationId xmlns:a16="http://schemas.microsoft.com/office/drawing/2014/main" id="{117F1189-1D86-2CB4-9C76-E0A038148255}"/>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55566448-DADC-ED3A-55B0-299919E585A7}"/>
              </a:ext>
            </a:extLst>
          </p:cNvPr>
          <p:cNvSpPr>
            <a:spLocks noGrp="1"/>
          </p:cNvSpPr>
          <p:nvPr>
            <p:ph type="sldNum" sz="quarter" idx="16"/>
          </p:nvPr>
        </p:nvSpPr>
        <p:spPr/>
        <p:txBody>
          <a:bodyPr/>
          <a:lstStyle/>
          <a:p>
            <a:fld id="{36B5EA5A-BC32-A742-B11B-8E7414D5B535}" type="slidenum">
              <a:rPr lang="en-US" smtClean="0"/>
              <a:pPr/>
              <a:t>5</a:t>
            </a:fld>
            <a:endParaRPr lang="en-US" dirty="0"/>
          </a:p>
        </p:txBody>
      </p:sp>
      <p:pic>
        <p:nvPicPr>
          <p:cNvPr id="5" name="Picture 4" descr="A landscape of a city with a river and trees&#10;&#10;AI-generated content may be incorrect.">
            <a:extLst>
              <a:ext uri="{FF2B5EF4-FFF2-40B4-BE49-F238E27FC236}">
                <a16:creationId xmlns:a16="http://schemas.microsoft.com/office/drawing/2014/main" id="{F9C2793D-5D16-982F-18D1-6E99EC22F7D0}"/>
              </a:ext>
            </a:extLst>
          </p:cNvPr>
          <p:cNvPicPr>
            <a:picLocks noChangeAspect="1"/>
          </p:cNvPicPr>
          <p:nvPr/>
        </p:nvPicPr>
        <p:blipFill>
          <a:blip r:embed="rId2"/>
          <a:srcRect l="28949" r="35229"/>
          <a:stretch/>
        </p:blipFill>
        <p:spPr>
          <a:xfrm>
            <a:off x="8852101" y="1168825"/>
            <a:ext cx="2875383" cy="4816224"/>
          </a:xfrm>
          <a:prstGeom prst="rect">
            <a:avLst/>
          </a:prstGeom>
          <a:ln>
            <a:solidFill>
              <a:schemeClr val="accent1"/>
            </a:solidFill>
          </a:ln>
        </p:spPr>
      </p:pic>
      <p:graphicFrame>
        <p:nvGraphicFramePr>
          <p:cNvPr id="11" name="Table 10">
            <a:extLst>
              <a:ext uri="{FF2B5EF4-FFF2-40B4-BE49-F238E27FC236}">
                <a16:creationId xmlns:a16="http://schemas.microsoft.com/office/drawing/2014/main" id="{E563C91F-BDD6-9EC3-523E-63D71764DA20}"/>
              </a:ext>
            </a:extLst>
          </p:cNvPr>
          <p:cNvGraphicFramePr>
            <a:graphicFrameLocks noGrp="1"/>
          </p:cNvGraphicFramePr>
          <p:nvPr>
            <p:extLst>
              <p:ext uri="{D42A27DB-BD31-4B8C-83A1-F6EECF244321}">
                <p14:modId xmlns:p14="http://schemas.microsoft.com/office/powerpoint/2010/main" val="2733654556"/>
              </p:ext>
            </p:extLst>
          </p:nvPr>
        </p:nvGraphicFramePr>
        <p:xfrm>
          <a:off x="967387" y="2246946"/>
          <a:ext cx="7339285" cy="3257550"/>
        </p:xfrm>
        <a:graphic>
          <a:graphicData uri="http://schemas.openxmlformats.org/drawingml/2006/table">
            <a:tbl>
              <a:tblPr firstRow="1" firstCol="1" bandRow="1">
                <a:tableStyleId>{2D5ABB26-0587-4C30-8999-92F81FD0307C}</a:tableStyleId>
              </a:tblPr>
              <a:tblGrid>
                <a:gridCol w="2456734">
                  <a:extLst>
                    <a:ext uri="{9D8B030D-6E8A-4147-A177-3AD203B41FA5}">
                      <a16:colId xmlns:a16="http://schemas.microsoft.com/office/drawing/2014/main" val="925852309"/>
                    </a:ext>
                  </a:extLst>
                </a:gridCol>
                <a:gridCol w="4882551">
                  <a:extLst>
                    <a:ext uri="{9D8B030D-6E8A-4147-A177-3AD203B41FA5}">
                      <a16:colId xmlns:a16="http://schemas.microsoft.com/office/drawing/2014/main" val="2887871018"/>
                    </a:ext>
                  </a:extLst>
                </a:gridCol>
              </a:tblGrid>
              <a:tr h="214370">
                <a:tc>
                  <a:txBody>
                    <a:bodyPr/>
                    <a:lstStyle/>
                    <a:p>
                      <a:pPr algn="l">
                        <a:lnSpc>
                          <a:spcPct val="115000"/>
                        </a:lnSpc>
                      </a:pPr>
                      <a:r>
                        <a:rPr lang="fr-CH" sz="1200" b="1" kern="100" dirty="0">
                          <a:effectLst/>
                        </a:rPr>
                        <a:t>Chris </a:t>
                      </a:r>
                      <a:r>
                        <a:rPr lang="fr-CH" sz="1200" b="1" kern="100" dirty="0" err="1">
                          <a:effectLst/>
                        </a:rPr>
                        <a:t>Luebkeman</a:t>
                      </a:r>
                      <a:r>
                        <a:rPr lang="fr-CH" sz="1200" b="1" kern="100" dirty="0">
                          <a:effectLst/>
                        </a:rPr>
                        <a:t> </a:t>
                      </a:r>
                      <a:r>
                        <a:rPr lang="fr-CH" sz="1200" b="0" kern="100" dirty="0">
                          <a:effectLst/>
                        </a:rPr>
                        <a:t>(</a:t>
                      </a:r>
                      <a:r>
                        <a:rPr lang="fr-CH" sz="1200" b="0" kern="100" dirty="0" err="1">
                          <a:effectLst/>
                        </a:rPr>
                        <a:t>moderator</a:t>
                      </a:r>
                      <a:r>
                        <a:rPr lang="fr-CH" sz="1200" b="0" kern="100" dirty="0">
                          <a:effectLst/>
                        </a:rPr>
                        <a:t>)</a:t>
                      </a:r>
                      <a:endParaRPr lang="en-CH" sz="12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Futurologist, head of Strategic Foresight Hub of ETH Zürich</a:t>
                      </a:r>
                      <a:r>
                        <a:rPr lang="en-CH" sz="1200" dirty="0">
                          <a:effectLst/>
                        </a:rPr>
                        <a:t>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0431120"/>
                  </a:ext>
                </a:extLst>
              </a:tr>
              <a:tr h="0">
                <a:tc>
                  <a:txBody>
                    <a:bodyPr/>
                    <a:lstStyle/>
                    <a:p>
                      <a:pPr algn="just">
                        <a:lnSpc>
                          <a:spcPct val="115000"/>
                        </a:lnSpc>
                      </a:pPr>
                      <a:r>
                        <a:rPr lang="en-GB" sz="1200" b="1" kern="100" dirty="0">
                          <a:effectLst/>
                        </a:rPr>
                        <a:t>Carlo Ratti</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Architect, professor at MIT (</a:t>
                      </a:r>
                      <a:r>
                        <a:rPr lang="en-GB" sz="1200" kern="1200" dirty="0" err="1">
                          <a:solidFill>
                            <a:schemeClr val="tx1"/>
                          </a:solidFill>
                          <a:effectLst/>
                        </a:rPr>
                        <a:t>Senseable</a:t>
                      </a:r>
                      <a:r>
                        <a:rPr lang="en-GB" sz="1200" kern="1200" dirty="0">
                          <a:solidFill>
                            <a:schemeClr val="tx1"/>
                          </a:solidFill>
                          <a:effectLst/>
                        </a:rPr>
                        <a:t> City Lab), Curator of the 19th Venice Biennale of Architecture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6795290"/>
                  </a:ext>
                </a:extLst>
              </a:tr>
              <a:tr h="0">
                <a:tc>
                  <a:txBody>
                    <a:bodyPr/>
                    <a:lstStyle/>
                    <a:p>
                      <a:pPr algn="just">
                        <a:lnSpc>
                          <a:spcPct val="115000"/>
                        </a:lnSpc>
                      </a:pPr>
                      <a:r>
                        <a:rPr lang="en-GB" sz="1200" b="1" kern="100" dirty="0">
                          <a:effectLst/>
                        </a:rPr>
                        <a:t>Nicolas Gisin</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u="none" strike="noStrike" kern="1200" dirty="0">
                          <a:solidFill>
                            <a:schemeClr val="tx1"/>
                          </a:solidFill>
                          <a:effectLst/>
                        </a:rPr>
                        <a:t>Physicist</a:t>
                      </a:r>
                      <a:r>
                        <a:rPr lang="en-GB" sz="1200" kern="1200" dirty="0">
                          <a:solidFill>
                            <a:schemeClr val="tx1"/>
                          </a:solidFill>
                          <a:effectLst/>
                        </a:rPr>
                        <a:t> and </a:t>
                      </a:r>
                      <a:r>
                        <a:rPr lang="en-GB" sz="1200" u="none" strike="noStrike" kern="1200" dirty="0">
                          <a:solidFill>
                            <a:schemeClr val="tx1"/>
                          </a:solidFill>
                          <a:effectLst/>
                        </a:rPr>
                        <a:t>professor</a:t>
                      </a:r>
                      <a:r>
                        <a:rPr lang="en-GB" sz="1200" kern="1200" dirty="0">
                          <a:solidFill>
                            <a:schemeClr val="tx1"/>
                          </a:solidFill>
                          <a:effectLst/>
                        </a:rPr>
                        <a:t> at the </a:t>
                      </a:r>
                      <a:r>
                        <a:rPr lang="en-GB" sz="1200" u="none" strike="noStrike" kern="1200" dirty="0">
                          <a:solidFill>
                            <a:schemeClr val="tx1"/>
                          </a:solidFill>
                          <a:effectLst/>
                        </a:rPr>
                        <a:t>University of Geneva, founder of ID </a:t>
                      </a:r>
                      <a:r>
                        <a:rPr lang="en-GB" sz="1200" u="none" strike="noStrike" kern="1200" dirty="0" err="1">
                          <a:solidFill>
                            <a:schemeClr val="tx1"/>
                          </a:solidFill>
                          <a:effectLst/>
                        </a:rPr>
                        <a:t>Quantique</a:t>
                      </a:r>
                      <a:endParaRPr lang="en-GB" sz="1200" u="none" strike="noStrike" kern="1200" dirty="0">
                        <a:solidFill>
                          <a:schemeClr val="tx1"/>
                        </a:solidFill>
                        <a:effectLst/>
                      </a:endParaRP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6481338"/>
                  </a:ext>
                </a:extLst>
              </a:tr>
              <a:tr h="0">
                <a:tc>
                  <a:txBody>
                    <a:bodyPr/>
                    <a:lstStyle/>
                    <a:p>
                      <a:pPr algn="just">
                        <a:lnSpc>
                          <a:spcPct val="115000"/>
                        </a:lnSpc>
                      </a:pPr>
                      <a:r>
                        <a:rPr lang="en-GB" sz="1200" b="1" kern="100" dirty="0">
                          <a:effectLst/>
                        </a:rPr>
                        <a:t>Johanna Sepúlveda</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l">
                        <a:lnSpc>
                          <a:spcPct val="115000"/>
                        </a:lnSpc>
                      </a:pPr>
                      <a:r>
                        <a:rPr lang="en-GB" sz="1200" kern="1200" dirty="0">
                          <a:solidFill>
                            <a:schemeClr val="tx1"/>
                          </a:solidFill>
                          <a:effectLst/>
                        </a:rPr>
                        <a:t>Vice-chair,</a:t>
                      </a:r>
                      <a:r>
                        <a:rPr lang="en-GB" sz="1200" b="1" kern="1200" dirty="0">
                          <a:solidFill>
                            <a:schemeClr val="tx1"/>
                          </a:solidFill>
                          <a:effectLst/>
                        </a:rPr>
                        <a:t> </a:t>
                      </a:r>
                      <a:r>
                        <a:rPr lang="en-GB" sz="1200" kern="1200" dirty="0">
                          <a:solidFill>
                            <a:schemeClr val="tx1"/>
                          </a:solidFill>
                          <a:effectLst/>
                        </a:rPr>
                        <a:t>EU Quantum Flagship Strategic Board, Senior Expert on Quantum Secured Communications at Airbus</a:t>
                      </a:r>
                      <a:r>
                        <a:rPr lang="en-CH" sz="1200" dirty="0">
                          <a:effectLst/>
                        </a:rPr>
                        <a:t> </a:t>
                      </a:r>
                    </a:p>
                    <a:p>
                      <a:pPr algn="l">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23115500"/>
                  </a:ext>
                </a:extLst>
              </a:tr>
              <a:tr h="0">
                <a:tc>
                  <a:txBody>
                    <a:bodyPr/>
                    <a:lstStyle/>
                    <a:p>
                      <a:pPr>
                        <a:lnSpc>
                          <a:spcPct val="115000"/>
                        </a:lnSpc>
                      </a:pPr>
                      <a:r>
                        <a:rPr lang="en-CH" sz="1200" b="1" kern="100" dirty="0">
                          <a:effectLst/>
                        </a:rPr>
                        <a:t>Sabrina Maniscalco</a:t>
                      </a:r>
                    </a:p>
                    <a:p>
                      <a:pPr algn="just">
                        <a:lnSpc>
                          <a:spcPct val="115000"/>
                        </a:lnSpc>
                      </a:pPr>
                      <a:r>
                        <a:rPr lang="en-GB" sz="1200" kern="100" dirty="0">
                          <a:effectLst/>
                        </a:rPr>
                        <a:t> </a:t>
                      </a: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Professor of Quantum Information, Computing and Logic at the University of Helsinki, CEO and co-founder of </a:t>
                      </a:r>
                      <a:r>
                        <a:rPr lang="en-GB" sz="1200" kern="1200" dirty="0" err="1">
                          <a:solidFill>
                            <a:schemeClr val="tx1"/>
                          </a:solidFill>
                          <a:effectLst/>
                        </a:rPr>
                        <a:t>Algorithmiq</a:t>
                      </a:r>
                      <a:r>
                        <a:rPr lang="en-CH" sz="1200" dirty="0">
                          <a:effectLst/>
                        </a:rPr>
                        <a:t>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7845072"/>
                  </a:ext>
                </a:extLst>
              </a:tr>
              <a:tr h="0">
                <a:tc>
                  <a:txBody>
                    <a:bodyPr/>
                    <a:lstStyle/>
                    <a:p>
                      <a:pPr algn="just">
                        <a:lnSpc>
                          <a:spcPct val="115000"/>
                        </a:lnSpc>
                      </a:pPr>
                      <a:r>
                        <a:rPr lang="en-GB" sz="1200" b="1" kern="100" dirty="0">
                          <a:effectLst/>
                        </a:rPr>
                        <a:t>CERN</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CH" sz="1200" kern="100" dirty="0">
                          <a:effectLst/>
                        </a:rPr>
                        <a:t>Presenting the CERN perspective in three to four 3 min capsules throughout the event</a:t>
                      </a: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892289"/>
                  </a:ext>
                </a:extLst>
              </a:tr>
            </a:tbl>
          </a:graphicData>
        </a:graphic>
      </p:graphicFrame>
      <p:pic>
        <p:nvPicPr>
          <p:cNvPr id="4" name="Picture 3" descr="A white cover with a white background&#10;&#10;AI-generated content may be incorrect.">
            <a:extLst>
              <a:ext uri="{FF2B5EF4-FFF2-40B4-BE49-F238E27FC236}">
                <a16:creationId xmlns:a16="http://schemas.microsoft.com/office/drawing/2014/main" id="{15CD6B40-FC05-78AD-4C57-18C9D8684CD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9916" b="28235" l="6421" r="52438">
                        <a14:foregroundMark x1="35434" y1="25546" x2="35434" y2="25546"/>
                        <a14:foregroundMark x1="38526" y1="24202" x2="38526" y2="24202"/>
                        <a14:foregroundMark x1="51367" y1="21261" x2="51367" y2="21261"/>
                        <a14:foregroundMark x1="51367" y1="25294" x2="51367" y2="25294"/>
                        <a14:foregroundMark x1="52438" y1="24790" x2="52438" y2="24790"/>
                        <a14:foregroundMark x1="31986" y1="24790" x2="31986" y2="24790"/>
                        <a14:foregroundMark x1="31748" y1="27311" x2="31748" y2="27311"/>
                        <a14:foregroundMark x1="24257" y1="26050" x2="24257" y2="26050"/>
                        <a14:foregroundMark x1="22592" y1="26471" x2="22592" y2="26471"/>
                        <a14:foregroundMark x1="18193" y1="23782" x2="18193" y2="23782"/>
                        <a14:foregroundMark x1="6421" y1="23277" x2="6421" y2="23277"/>
                        <a14:foregroundMark x1="44709" y1="28235" x2="44709" y2="28235"/>
                      </a14:backgroundRemoval>
                    </a14:imgEffect>
                  </a14:imgLayer>
                </a14:imgProps>
              </a:ext>
            </a:extLst>
          </a:blip>
          <a:srcRect l="3741" t="18883" r="44783" b="70458"/>
          <a:stretch/>
        </p:blipFill>
        <p:spPr>
          <a:xfrm>
            <a:off x="10187354" y="412354"/>
            <a:ext cx="1471246" cy="431566"/>
          </a:xfrm>
          <a:prstGeom prst="rect">
            <a:avLst/>
          </a:prstGeom>
        </p:spPr>
      </p:pic>
    </p:spTree>
    <p:extLst>
      <p:ext uri="{BB962C8B-B14F-4D97-AF65-F5344CB8AC3E}">
        <p14:creationId xmlns:p14="http://schemas.microsoft.com/office/powerpoint/2010/main" val="3608029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8F70E-6297-C2A0-CEEA-313B192E24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245DB8-E2C7-F8B8-D1A6-0CE9FE06DDFC}"/>
              </a:ext>
            </a:extLst>
          </p:cNvPr>
          <p:cNvSpPr>
            <a:spLocks noGrp="1"/>
          </p:cNvSpPr>
          <p:nvPr>
            <p:ph type="title"/>
          </p:nvPr>
        </p:nvSpPr>
        <p:spPr>
          <a:xfrm>
            <a:off x="783556" y="313902"/>
            <a:ext cx="8045168" cy="304139"/>
          </a:xfrm>
        </p:spPr>
        <p:txBody>
          <a:bodyPr/>
          <a:lstStyle/>
          <a:p>
            <a:pPr fontAlgn="base"/>
            <a:r>
              <a:rPr lang="en-CH" sz="2000" dirty="0">
                <a:solidFill>
                  <a:srgbClr val="0FCE96"/>
                </a:solidFill>
                <a:latin typeface="+mn-lt"/>
                <a:ea typeface="+mn-ea"/>
                <a:cs typeface="+mn-cs"/>
              </a:rPr>
              <a:t>Imagining Quantum City </a:t>
            </a:r>
            <a:r>
              <a:rPr lang="en-CH" sz="2000" b="0" dirty="0">
                <a:latin typeface="+mn-lt"/>
                <a:ea typeface="+mn-ea"/>
                <a:cs typeface="+mn-cs"/>
              </a:rPr>
              <a:t>CERN messages “capsules” ideas</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8" name="Date Placeholder 7">
            <a:extLst>
              <a:ext uri="{FF2B5EF4-FFF2-40B4-BE49-F238E27FC236}">
                <a16:creationId xmlns:a16="http://schemas.microsoft.com/office/drawing/2014/main" id="{EB5192A1-4682-1A54-97A1-6ADA5F987C49}"/>
              </a:ext>
            </a:extLst>
          </p:cNvPr>
          <p:cNvSpPr>
            <a:spLocks noGrp="1"/>
          </p:cNvSpPr>
          <p:nvPr>
            <p:ph type="dt" sz="half" idx="14"/>
          </p:nvPr>
        </p:nvSpPr>
        <p:spPr/>
        <p:txBody>
          <a:bodyPr/>
          <a:lstStyle/>
          <a:p>
            <a:fld id="{302E8BE7-8E41-1B4B-A4E4-28B9325A32F4}" type="datetime3">
              <a:rPr lang="de-CH" smtClean="0"/>
              <a:t>24/04/2025</a:t>
            </a:fld>
            <a:endParaRPr lang="en-US" dirty="0"/>
          </a:p>
        </p:txBody>
      </p:sp>
      <p:sp>
        <p:nvSpPr>
          <p:cNvPr id="9" name="Footer Placeholder 8">
            <a:extLst>
              <a:ext uri="{FF2B5EF4-FFF2-40B4-BE49-F238E27FC236}">
                <a16:creationId xmlns:a16="http://schemas.microsoft.com/office/drawing/2014/main" id="{F0C79936-203B-510B-198B-0F10DD947546}"/>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FFD3E414-9230-C49C-EDDD-B5F4DCA7D8EA}"/>
              </a:ext>
            </a:extLst>
          </p:cNvPr>
          <p:cNvSpPr>
            <a:spLocks noGrp="1"/>
          </p:cNvSpPr>
          <p:nvPr>
            <p:ph type="sldNum" sz="quarter" idx="16"/>
          </p:nvPr>
        </p:nvSpPr>
        <p:spPr/>
        <p:txBody>
          <a:bodyPr/>
          <a:lstStyle/>
          <a:p>
            <a:fld id="{36B5EA5A-BC32-A742-B11B-8E7414D5B535}" type="slidenum">
              <a:rPr lang="en-US" smtClean="0"/>
              <a:pPr/>
              <a:t>6</a:t>
            </a:fld>
            <a:endParaRPr lang="en-US" dirty="0"/>
          </a:p>
        </p:txBody>
      </p:sp>
      <p:pic>
        <p:nvPicPr>
          <p:cNvPr id="6" name="Picture 5" descr="A white cover with a white background&#10;&#10;AI-generated content may be incorrect.">
            <a:extLst>
              <a:ext uri="{FF2B5EF4-FFF2-40B4-BE49-F238E27FC236}">
                <a16:creationId xmlns:a16="http://schemas.microsoft.com/office/drawing/2014/main" id="{1BEB8FA7-06A6-58BB-319F-FA1E90C61CD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9916" b="28235" l="6421" r="52438">
                        <a14:foregroundMark x1="35434" y1="25546" x2="35434" y2="25546"/>
                        <a14:foregroundMark x1="38526" y1="24202" x2="38526" y2="24202"/>
                        <a14:foregroundMark x1="51367" y1="21261" x2="51367" y2="21261"/>
                        <a14:foregroundMark x1="51367" y1="25294" x2="51367" y2="25294"/>
                        <a14:foregroundMark x1="52438" y1="24790" x2="52438" y2="24790"/>
                        <a14:foregroundMark x1="31986" y1="24790" x2="31986" y2="24790"/>
                        <a14:foregroundMark x1="31748" y1="27311" x2="31748" y2="27311"/>
                        <a14:foregroundMark x1="24257" y1="26050" x2="24257" y2="26050"/>
                        <a14:foregroundMark x1="22592" y1="26471" x2="22592" y2="26471"/>
                        <a14:foregroundMark x1="18193" y1="23782" x2="18193" y2="23782"/>
                        <a14:foregroundMark x1="6421" y1="23277" x2="6421" y2="23277"/>
                        <a14:foregroundMark x1="44709" y1="28235" x2="44709" y2="28235"/>
                      </a14:backgroundRemoval>
                    </a14:imgEffect>
                  </a14:imgLayer>
                </a14:imgProps>
              </a:ext>
            </a:extLst>
          </a:blip>
          <a:srcRect l="3741" t="18883" r="44783" b="70458"/>
          <a:stretch/>
        </p:blipFill>
        <p:spPr>
          <a:xfrm>
            <a:off x="10187354" y="412354"/>
            <a:ext cx="1471246" cy="431566"/>
          </a:xfrm>
          <a:prstGeom prst="rect">
            <a:avLst/>
          </a:prstGeom>
        </p:spPr>
      </p:pic>
      <p:cxnSp>
        <p:nvCxnSpPr>
          <p:cNvPr id="12" name="Straight Arrow Connector 11">
            <a:extLst>
              <a:ext uri="{FF2B5EF4-FFF2-40B4-BE49-F238E27FC236}">
                <a16:creationId xmlns:a16="http://schemas.microsoft.com/office/drawing/2014/main" id="{3E035A2F-159B-4E27-7D28-61B786B52CBA}"/>
              </a:ext>
            </a:extLst>
          </p:cNvPr>
          <p:cNvCxnSpPr/>
          <p:nvPr/>
        </p:nvCxnSpPr>
        <p:spPr>
          <a:xfrm>
            <a:off x="727111" y="2692436"/>
            <a:ext cx="10449464" cy="0"/>
          </a:xfrm>
          <a:prstGeom prst="straightConnector1">
            <a:avLst/>
          </a:prstGeom>
          <a:ln w="19050">
            <a:solidFill>
              <a:srgbClr val="0FCE96"/>
            </a:solidFill>
            <a:tailEnd type="triangle"/>
          </a:ln>
        </p:spPr>
        <p:style>
          <a:lnRef idx="1">
            <a:schemeClr val="accent3"/>
          </a:lnRef>
          <a:fillRef idx="0">
            <a:schemeClr val="accent3"/>
          </a:fillRef>
          <a:effectRef idx="0">
            <a:schemeClr val="accent3"/>
          </a:effectRef>
          <a:fontRef idx="minor">
            <a:schemeClr val="tx1"/>
          </a:fontRef>
        </p:style>
      </p:cxnSp>
      <p:sp>
        <p:nvSpPr>
          <p:cNvPr id="13" name="TextBox 12">
            <a:extLst>
              <a:ext uri="{FF2B5EF4-FFF2-40B4-BE49-F238E27FC236}">
                <a16:creationId xmlns:a16="http://schemas.microsoft.com/office/drawing/2014/main" id="{4A8C0ACB-A951-034E-B6A3-6DAEE02516E4}"/>
              </a:ext>
            </a:extLst>
          </p:cNvPr>
          <p:cNvSpPr txBox="1"/>
          <p:nvPr/>
        </p:nvSpPr>
        <p:spPr>
          <a:xfrm>
            <a:off x="785285" y="1670538"/>
            <a:ext cx="1219200" cy="984885"/>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20:00</a:t>
            </a:r>
            <a:endParaRPr lang="en-CH" sz="1000" b="1" i="0" u="none" strike="noStrike" dirty="0">
              <a:effectLst/>
              <a:latin typeface="Arial" panose="020B0604020202020204" pitchFamily="34" charset="0"/>
            </a:endParaRPr>
          </a:p>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Start</a:t>
            </a:r>
            <a:r>
              <a:rPr lang="en-GB" sz="1000" b="0" i="0" u="none" strike="noStrike" kern="100">
                <a:solidFill>
                  <a:srgbClr val="0033A0"/>
                </a:solidFill>
                <a:effectLst/>
                <a:latin typeface="Arial" panose="020B0604020202020204" pitchFamily="34" charset="0"/>
                <a:ea typeface="Aptos" panose="020B0004020202020204" pitchFamily="34" charset="0"/>
                <a:cs typeface="Times New Roman" panose="02020603050405020304" pitchFamily="18" charset="0"/>
              </a:rPr>
              <a:t>: Welcome </a:t>
            </a:r>
            <a:endParaRPr lang="en-GB" sz="1000" b="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endParaRPr>
          </a:p>
          <a:p>
            <a:pPr marL="0" algn="ctr" rtl="0" eaLnBrk="1" fontAlgn="t" latinLnBrk="0" hangingPunct="1">
              <a:lnSpc>
                <a:spcPct val="115000"/>
              </a:lnSpc>
            </a:pPr>
            <a:r>
              <a:rPr lang="en-GB" sz="1000" b="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remarks</a:t>
            </a:r>
            <a:endParaRPr lang="en-CH" sz="1000" b="0" i="0" u="none" strike="noStrike" dirty="0">
              <a:effectLst/>
              <a:latin typeface="Arial" panose="020B0604020202020204" pitchFamily="34" charset="0"/>
            </a:endParaRPr>
          </a:p>
          <a:p>
            <a:pPr marL="0" algn="ctr" rtl="0" eaLnBrk="1" fontAlgn="t" latinLnBrk="0" hangingPunct="1">
              <a:lnSpc>
                <a:spcPct val="115000"/>
              </a:lnSpc>
            </a:pPr>
            <a:r>
              <a:rPr lang="fr-CH" sz="1000" b="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Charlotte </a:t>
            </a:r>
            <a:r>
              <a:rPr lang="fr-CH" sz="1000" b="0" i="0" u="none" strike="noStrike" kern="100" dirty="0" err="1">
                <a:solidFill>
                  <a:srgbClr val="0FCE96"/>
                </a:solidFill>
                <a:effectLst/>
                <a:latin typeface="Arial" panose="020B0604020202020204" pitchFamily="34" charset="0"/>
                <a:ea typeface="Aptos" panose="020B0004020202020204" pitchFamily="34" charset="0"/>
                <a:cs typeface="Times New Roman" panose="02020603050405020304" pitchFamily="18" charset="0"/>
              </a:rPr>
              <a:t>Warakaulle</a:t>
            </a:r>
            <a:endParaRPr lang="en-CH" sz="1000" b="0" i="0" u="none" strike="noStrike" dirty="0">
              <a:solidFill>
                <a:srgbClr val="0FCE96"/>
              </a:solidFill>
              <a:effectLst/>
              <a:latin typeface="Arial" panose="020B0604020202020204" pitchFamily="34" charset="0"/>
            </a:endParaRPr>
          </a:p>
          <a:p>
            <a:pPr algn="l"/>
            <a:endParaRPr lang="fr-CH" dirty="0"/>
          </a:p>
        </p:txBody>
      </p:sp>
      <p:sp>
        <p:nvSpPr>
          <p:cNvPr id="14" name="TextBox 13">
            <a:extLst>
              <a:ext uri="{FF2B5EF4-FFF2-40B4-BE49-F238E27FC236}">
                <a16:creationId xmlns:a16="http://schemas.microsoft.com/office/drawing/2014/main" id="{87E68457-0BA3-FA8B-81E7-6B7B8E751480}"/>
              </a:ext>
            </a:extLst>
          </p:cNvPr>
          <p:cNvSpPr txBox="1"/>
          <p:nvPr/>
        </p:nvSpPr>
        <p:spPr>
          <a:xfrm>
            <a:off x="1957163" y="1670538"/>
            <a:ext cx="1219200"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20:05</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Introduction to </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the event</a:t>
            </a:r>
          </a:p>
          <a:p>
            <a:pPr marL="0" algn="ctr" rtl="0" eaLnBrk="1" fontAlgn="t" latinLnBrk="0" hangingPunct="1">
              <a:lnSpc>
                <a:spcPct val="115000"/>
              </a:lnSpc>
            </a:pPr>
            <a:r>
              <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Chris </a:t>
            </a:r>
            <a:r>
              <a:rPr lang="en-GB" sz="1000" i="0" u="none" strike="noStrike" kern="100" dirty="0" err="1">
                <a:solidFill>
                  <a:srgbClr val="0FCE96"/>
                </a:solidFill>
                <a:effectLst/>
                <a:latin typeface="Arial" panose="020B0604020202020204" pitchFamily="34" charset="0"/>
                <a:ea typeface="Aptos" panose="020B0004020202020204" pitchFamily="34" charset="0"/>
                <a:cs typeface="Times New Roman" panose="02020603050405020304" pitchFamily="18" charset="0"/>
              </a:rPr>
              <a:t>Luebkeman</a:t>
            </a:r>
            <a:endParaRPr lang="fr-CH" dirty="0">
              <a:solidFill>
                <a:srgbClr val="0FCE96"/>
              </a:solidFill>
            </a:endParaRPr>
          </a:p>
        </p:txBody>
      </p:sp>
      <p:sp>
        <p:nvSpPr>
          <p:cNvPr id="15" name="TextBox 14">
            <a:extLst>
              <a:ext uri="{FF2B5EF4-FFF2-40B4-BE49-F238E27FC236}">
                <a16:creationId xmlns:a16="http://schemas.microsoft.com/office/drawing/2014/main" id="{20B04DBC-4ABA-B86C-1123-A77C35C78D27}"/>
              </a:ext>
            </a:extLst>
          </p:cNvPr>
          <p:cNvSpPr txBox="1"/>
          <p:nvPr/>
        </p:nvSpPr>
        <p:spPr>
          <a:xfrm>
            <a:off x="3059132" y="1678567"/>
            <a:ext cx="1219200"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20:10</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Technology in the City of tomorrow</a:t>
            </a:r>
          </a:p>
          <a:p>
            <a:pPr marL="0" algn="ctr" rtl="0" eaLnBrk="1" fontAlgn="t" latinLnBrk="0" hangingPunct="1">
              <a:lnSpc>
                <a:spcPct val="115000"/>
              </a:lnSpc>
            </a:pPr>
            <a:r>
              <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Carlo Ratti</a:t>
            </a:r>
          </a:p>
        </p:txBody>
      </p:sp>
      <p:sp>
        <p:nvSpPr>
          <p:cNvPr id="16" name="TextBox 15">
            <a:extLst>
              <a:ext uri="{FF2B5EF4-FFF2-40B4-BE49-F238E27FC236}">
                <a16:creationId xmlns:a16="http://schemas.microsoft.com/office/drawing/2014/main" id="{A914C4FB-BA44-9064-C205-836BDC4A7E64}"/>
              </a:ext>
            </a:extLst>
          </p:cNvPr>
          <p:cNvSpPr txBox="1"/>
          <p:nvPr/>
        </p:nvSpPr>
        <p:spPr>
          <a:xfrm>
            <a:off x="4196540" y="1670538"/>
            <a:ext cx="1219200"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20:30</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Introduction to quantum </a:t>
            </a:r>
          </a:p>
          <a:p>
            <a:pPr marL="0" algn="ctr" rtl="0" eaLnBrk="1" fontAlgn="t" latinLnBrk="0" hangingPunct="1">
              <a:lnSpc>
                <a:spcPct val="115000"/>
              </a:lnSpc>
            </a:pPr>
            <a:r>
              <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Nicolas Gisin</a:t>
            </a:r>
          </a:p>
        </p:txBody>
      </p:sp>
      <p:sp>
        <p:nvSpPr>
          <p:cNvPr id="17" name="Oval 16">
            <a:extLst>
              <a:ext uri="{FF2B5EF4-FFF2-40B4-BE49-F238E27FC236}">
                <a16:creationId xmlns:a16="http://schemas.microsoft.com/office/drawing/2014/main" id="{FA60A7FA-5EE3-1FCF-F82C-FDDBEB44ADC2}"/>
              </a:ext>
            </a:extLst>
          </p:cNvPr>
          <p:cNvSpPr/>
          <p:nvPr/>
        </p:nvSpPr>
        <p:spPr>
          <a:xfrm>
            <a:off x="1366795" y="2627287"/>
            <a:ext cx="105508" cy="111357"/>
          </a:xfrm>
          <a:prstGeom prst="ellipse">
            <a:avLst/>
          </a:prstGeom>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0" name="Picture 19">
            <a:extLst>
              <a:ext uri="{FF2B5EF4-FFF2-40B4-BE49-F238E27FC236}">
                <a16:creationId xmlns:a16="http://schemas.microsoft.com/office/drawing/2014/main" id="{B4A4A86A-049C-6AB6-CD47-1248497B243D}"/>
              </a:ext>
            </a:extLst>
          </p:cNvPr>
          <p:cNvPicPr>
            <a:picLocks noChangeAspect="1"/>
          </p:cNvPicPr>
          <p:nvPr/>
        </p:nvPicPr>
        <p:blipFill>
          <a:blip r:embed="rId4"/>
          <a:stretch>
            <a:fillRect/>
          </a:stretch>
        </p:blipFill>
        <p:spPr>
          <a:xfrm>
            <a:off x="2509613" y="2628936"/>
            <a:ext cx="114300" cy="127000"/>
          </a:xfrm>
          <a:prstGeom prst="rect">
            <a:avLst/>
          </a:prstGeom>
        </p:spPr>
      </p:pic>
      <p:pic>
        <p:nvPicPr>
          <p:cNvPr id="22" name="Picture 21">
            <a:extLst>
              <a:ext uri="{FF2B5EF4-FFF2-40B4-BE49-F238E27FC236}">
                <a16:creationId xmlns:a16="http://schemas.microsoft.com/office/drawing/2014/main" id="{AFFDC673-2408-A5D7-01FA-AF39DB019624}"/>
              </a:ext>
            </a:extLst>
          </p:cNvPr>
          <p:cNvPicPr>
            <a:picLocks noChangeAspect="1"/>
          </p:cNvPicPr>
          <p:nvPr/>
        </p:nvPicPr>
        <p:blipFill>
          <a:blip r:embed="rId4"/>
          <a:stretch>
            <a:fillRect/>
          </a:stretch>
        </p:blipFill>
        <p:spPr>
          <a:xfrm>
            <a:off x="3611582" y="2627287"/>
            <a:ext cx="114300" cy="127000"/>
          </a:xfrm>
          <a:prstGeom prst="rect">
            <a:avLst/>
          </a:prstGeom>
        </p:spPr>
      </p:pic>
      <p:pic>
        <p:nvPicPr>
          <p:cNvPr id="25" name="Picture 24">
            <a:extLst>
              <a:ext uri="{FF2B5EF4-FFF2-40B4-BE49-F238E27FC236}">
                <a16:creationId xmlns:a16="http://schemas.microsoft.com/office/drawing/2014/main" id="{299B5B52-5525-1F14-EA1E-4E358A31A9F3}"/>
              </a:ext>
            </a:extLst>
          </p:cNvPr>
          <p:cNvPicPr>
            <a:picLocks noChangeAspect="1"/>
          </p:cNvPicPr>
          <p:nvPr/>
        </p:nvPicPr>
        <p:blipFill>
          <a:blip r:embed="rId4"/>
          <a:stretch>
            <a:fillRect/>
          </a:stretch>
        </p:blipFill>
        <p:spPr>
          <a:xfrm>
            <a:off x="4763192" y="2627287"/>
            <a:ext cx="114300" cy="127000"/>
          </a:xfrm>
          <a:prstGeom prst="rect">
            <a:avLst/>
          </a:prstGeom>
        </p:spPr>
      </p:pic>
      <p:sp>
        <p:nvSpPr>
          <p:cNvPr id="26" name="TextBox 25">
            <a:extLst>
              <a:ext uri="{FF2B5EF4-FFF2-40B4-BE49-F238E27FC236}">
                <a16:creationId xmlns:a16="http://schemas.microsoft.com/office/drawing/2014/main" id="{D9B0416E-81B4-952D-AA88-B953C4D1EFA4}"/>
              </a:ext>
            </a:extLst>
          </p:cNvPr>
          <p:cNvSpPr txBox="1"/>
          <p:nvPr/>
        </p:nvSpPr>
        <p:spPr>
          <a:xfrm>
            <a:off x="5313077" y="1671296"/>
            <a:ext cx="1319007"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20:45</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Quantum communication</a:t>
            </a:r>
          </a:p>
          <a:p>
            <a:pPr marL="0" algn="ctr" rtl="0" eaLnBrk="1" fontAlgn="t" latinLnBrk="0" hangingPunct="1">
              <a:lnSpc>
                <a:spcPct val="115000"/>
              </a:lnSpc>
            </a:pPr>
            <a:r>
              <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Johanna Sepúlveda</a:t>
            </a:r>
          </a:p>
        </p:txBody>
      </p:sp>
      <p:sp>
        <p:nvSpPr>
          <p:cNvPr id="27" name="Oval 26">
            <a:extLst>
              <a:ext uri="{FF2B5EF4-FFF2-40B4-BE49-F238E27FC236}">
                <a16:creationId xmlns:a16="http://schemas.microsoft.com/office/drawing/2014/main" id="{4B812781-6B68-49AF-3588-88D51AA9F926}"/>
              </a:ext>
            </a:extLst>
          </p:cNvPr>
          <p:cNvSpPr/>
          <p:nvPr/>
        </p:nvSpPr>
        <p:spPr>
          <a:xfrm>
            <a:off x="5914802" y="2636226"/>
            <a:ext cx="105508" cy="111357"/>
          </a:xfrm>
          <a:prstGeom prst="ellipse">
            <a:avLst/>
          </a:prstGeom>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8" name="Picture 27">
            <a:extLst>
              <a:ext uri="{FF2B5EF4-FFF2-40B4-BE49-F238E27FC236}">
                <a16:creationId xmlns:a16="http://schemas.microsoft.com/office/drawing/2014/main" id="{DF7EBA96-D7F1-680B-942C-125D90BB2DB4}"/>
              </a:ext>
            </a:extLst>
          </p:cNvPr>
          <p:cNvPicPr>
            <a:picLocks noChangeAspect="1"/>
          </p:cNvPicPr>
          <p:nvPr/>
        </p:nvPicPr>
        <p:blipFill>
          <a:blip r:embed="rId4"/>
          <a:stretch>
            <a:fillRect/>
          </a:stretch>
        </p:blipFill>
        <p:spPr>
          <a:xfrm>
            <a:off x="7132513" y="2641257"/>
            <a:ext cx="114300" cy="127000"/>
          </a:xfrm>
          <a:prstGeom prst="rect">
            <a:avLst/>
          </a:prstGeom>
        </p:spPr>
      </p:pic>
      <p:pic>
        <p:nvPicPr>
          <p:cNvPr id="29" name="Picture 28">
            <a:extLst>
              <a:ext uri="{FF2B5EF4-FFF2-40B4-BE49-F238E27FC236}">
                <a16:creationId xmlns:a16="http://schemas.microsoft.com/office/drawing/2014/main" id="{63EB0DB0-9A2C-5B4C-5A84-F7CD9B8A50B7}"/>
              </a:ext>
            </a:extLst>
          </p:cNvPr>
          <p:cNvPicPr>
            <a:picLocks noChangeAspect="1"/>
          </p:cNvPicPr>
          <p:nvPr/>
        </p:nvPicPr>
        <p:blipFill>
          <a:blip r:embed="rId4"/>
          <a:stretch>
            <a:fillRect/>
          </a:stretch>
        </p:blipFill>
        <p:spPr>
          <a:xfrm>
            <a:off x="8159589" y="2636226"/>
            <a:ext cx="114300" cy="127000"/>
          </a:xfrm>
          <a:prstGeom prst="rect">
            <a:avLst/>
          </a:prstGeom>
        </p:spPr>
      </p:pic>
      <p:pic>
        <p:nvPicPr>
          <p:cNvPr id="30" name="Picture 29">
            <a:extLst>
              <a:ext uri="{FF2B5EF4-FFF2-40B4-BE49-F238E27FC236}">
                <a16:creationId xmlns:a16="http://schemas.microsoft.com/office/drawing/2014/main" id="{C02F718B-07D8-13F9-C720-9F20DA45E52A}"/>
              </a:ext>
            </a:extLst>
          </p:cNvPr>
          <p:cNvPicPr>
            <a:picLocks noChangeAspect="1"/>
          </p:cNvPicPr>
          <p:nvPr/>
        </p:nvPicPr>
        <p:blipFill>
          <a:blip r:embed="rId4"/>
          <a:stretch>
            <a:fillRect/>
          </a:stretch>
        </p:blipFill>
        <p:spPr>
          <a:xfrm>
            <a:off x="9311199" y="2636226"/>
            <a:ext cx="114300" cy="127000"/>
          </a:xfrm>
          <a:prstGeom prst="rect">
            <a:avLst/>
          </a:prstGeom>
        </p:spPr>
      </p:pic>
      <p:sp>
        <p:nvSpPr>
          <p:cNvPr id="31" name="TextBox 30">
            <a:extLst>
              <a:ext uri="{FF2B5EF4-FFF2-40B4-BE49-F238E27FC236}">
                <a16:creationId xmlns:a16="http://schemas.microsoft.com/office/drawing/2014/main" id="{19813A97-DF58-378D-8799-578C4D6D0262}"/>
              </a:ext>
            </a:extLst>
          </p:cNvPr>
          <p:cNvSpPr txBox="1"/>
          <p:nvPr/>
        </p:nvSpPr>
        <p:spPr>
          <a:xfrm>
            <a:off x="6532277" y="1670538"/>
            <a:ext cx="1319007"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21:00</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Quantum </a:t>
            </a:r>
          </a:p>
          <a:p>
            <a:pPr marL="0" algn="ctr" rtl="0" eaLnBrk="1" fontAlgn="t" latinLnBrk="0" hangingPunct="1">
              <a:lnSpc>
                <a:spcPct val="115000"/>
              </a:lnSpc>
            </a:pPr>
            <a:r>
              <a:rPr lang="en-GB" sz="1000"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computing</a:t>
            </a:r>
          </a:p>
          <a:p>
            <a:pPr marL="0" algn="ctr" rtl="0" eaLnBrk="1" fontAlgn="t" latinLnBrk="0" hangingPunct="1">
              <a:lnSpc>
                <a:spcPct val="115000"/>
              </a:lnSpc>
            </a:pPr>
            <a:r>
              <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rPr>
              <a:t>Sabrina Maniscalco</a:t>
            </a:r>
          </a:p>
        </p:txBody>
      </p:sp>
      <p:sp>
        <p:nvSpPr>
          <p:cNvPr id="32" name="TextBox 31">
            <a:extLst>
              <a:ext uri="{FF2B5EF4-FFF2-40B4-BE49-F238E27FC236}">
                <a16:creationId xmlns:a16="http://schemas.microsoft.com/office/drawing/2014/main" id="{2D93274D-E61E-BFAE-CBAF-38CCD0E29946}"/>
              </a:ext>
            </a:extLst>
          </p:cNvPr>
          <p:cNvSpPr txBox="1"/>
          <p:nvPr/>
        </p:nvSpPr>
        <p:spPr>
          <a:xfrm>
            <a:off x="7557235" y="1670538"/>
            <a:ext cx="1319007" cy="707886"/>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21:15</a:t>
            </a:r>
          </a:p>
          <a:p>
            <a:pPr marL="0" algn="ctr" rtl="0" eaLnBrk="1" fontAlgn="t" latinLnBrk="0" hangingPunct="1">
              <a:lnSpc>
                <a:spcPct val="115000"/>
              </a:lnSpc>
            </a:pPr>
            <a:r>
              <a:rPr lang="en-GB" sz="1000" b="1"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Panel </a:t>
            </a:r>
          </a:p>
          <a:p>
            <a:pPr marL="0" algn="ctr" rtl="0" eaLnBrk="1" fontAlgn="t" latinLnBrk="0" hangingPunct="1">
              <a:lnSpc>
                <a:spcPct val="115000"/>
              </a:lnSpc>
            </a:pPr>
            <a:r>
              <a:rPr lang="en-GB" sz="1000" b="1"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discussion</a:t>
            </a:r>
          </a:p>
          <a:p>
            <a:pPr marL="0" algn="ctr" rtl="0" eaLnBrk="1" fontAlgn="t" latinLnBrk="0" hangingPunct="1">
              <a:lnSpc>
                <a:spcPct val="115000"/>
              </a:lnSpc>
            </a:pPr>
            <a:r>
              <a:rPr lang="en-GB" sz="1000" kern="100" dirty="0">
                <a:solidFill>
                  <a:srgbClr val="0FCE96"/>
                </a:solidFill>
                <a:latin typeface="Arial" panose="020B0604020202020204" pitchFamily="34" charset="0"/>
                <a:ea typeface="Aptos" panose="020B0004020202020204" pitchFamily="34" charset="0"/>
                <a:cs typeface="Times New Roman" panose="02020603050405020304" pitchFamily="18" charset="0"/>
              </a:rPr>
              <a:t>All Speakers</a:t>
            </a:r>
            <a:endParaRPr lang="en-GB" sz="1000" i="0" u="none" strike="noStrike" kern="100" dirty="0">
              <a:solidFill>
                <a:srgbClr val="0FCE96"/>
              </a:solidFill>
              <a:effectLst/>
              <a:latin typeface="Arial" panose="020B0604020202020204" pitchFamily="34" charset="0"/>
              <a:ea typeface="Aptos" panose="020B0004020202020204" pitchFamily="34" charset="0"/>
              <a:cs typeface="Times New Roman" panose="02020603050405020304" pitchFamily="18" charset="0"/>
            </a:endParaRPr>
          </a:p>
        </p:txBody>
      </p:sp>
      <p:sp>
        <p:nvSpPr>
          <p:cNvPr id="33" name="TextBox 32">
            <a:extLst>
              <a:ext uri="{FF2B5EF4-FFF2-40B4-BE49-F238E27FC236}">
                <a16:creationId xmlns:a16="http://schemas.microsoft.com/office/drawing/2014/main" id="{1F67CC98-B2EE-1986-FF56-009E24787407}"/>
              </a:ext>
            </a:extLst>
          </p:cNvPr>
          <p:cNvSpPr txBox="1"/>
          <p:nvPr/>
        </p:nvSpPr>
        <p:spPr>
          <a:xfrm>
            <a:off x="8651695" y="1670538"/>
            <a:ext cx="1319007" cy="530915"/>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21:45</a:t>
            </a:r>
          </a:p>
          <a:p>
            <a:pPr marL="0" algn="ctr" rtl="0" eaLnBrk="1" fontAlgn="t" latinLnBrk="0" hangingPunct="1">
              <a:lnSpc>
                <a:spcPct val="115000"/>
              </a:lnSpc>
            </a:pPr>
            <a:r>
              <a:rPr lang="en-GB" sz="100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Q&amp;A</a:t>
            </a:r>
          </a:p>
          <a:p>
            <a:pPr marL="0" algn="ctr" rtl="0" eaLnBrk="1" fontAlgn="t" latinLnBrk="0" hangingPunct="1">
              <a:lnSpc>
                <a:spcPct val="115000"/>
              </a:lnSpc>
            </a:pPr>
            <a:endParaRPr lang="en-GB" sz="100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endParaRPr>
          </a:p>
        </p:txBody>
      </p:sp>
      <p:sp>
        <p:nvSpPr>
          <p:cNvPr id="34" name="TextBox 33">
            <a:extLst>
              <a:ext uri="{FF2B5EF4-FFF2-40B4-BE49-F238E27FC236}">
                <a16:creationId xmlns:a16="http://schemas.microsoft.com/office/drawing/2014/main" id="{E5B4071E-5C7B-7C2A-564C-7EFEDFC7690B}"/>
              </a:ext>
            </a:extLst>
          </p:cNvPr>
          <p:cNvSpPr txBox="1"/>
          <p:nvPr/>
        </p:nvSpPr>
        <p:spPr>
          <a:xfrm>
            <a:off x="9676653" y="1661533"/>
            <a:ext cx="1319007" cy="530915"/>
          </a:xfrm>
          <a:prstGeom prst="rect">
            <a:avLst/>
          </a:prstGeom>
          <a:noFill/>
        </p:spPr>
        <p:txBody>
          <a:bodyPr wrap="square" lIns="0" tIns="0" rIns="0" bIns="0" rtlCol="0">
            <a:spAutoFit/>
          </a:bodyPr>
          <a:lstStyle/>
          <a:p>
            <a:pPr marL="0" algn="ctr" rtl="0" eaLnBrk="1" fontAlgn="t" latinLnBrk="0" hangingPunct="1">
              <a:lnSpc>
                <a:spcPct val="115000"/>
              </a:lnSpc>
            </a:pPr>
            <a:r>
              <a:rPr lang="en-GB" sz="1000" b="1" i="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22:00</a:t>
            </a:r>
          </a:p>
          <a:p>
            <a:pPr marL="0" algn="ctr" rtl="0" eaLnBrk="1" fontAlgn="t" latinLnBrk="0" hangingPunct="1">
              <a:lnSpc>
                <a:spcPct val="115000"/>
              </a:lnSpc>
            </a:pPr>
            <a:r>
              <a:rPr lang="en-GB" sz="1000" b="1"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rPr>
              <a:t>End</a:t>
            </a:r>
          </a:p>
          <a:p>
            <a:pPr marL="0" algn="ctr" rtl="0" eaLnBrk="1" fontAlgn="t" latinLnBrk="0" hangingPunct="1">
              <a:lnSpc>
                <a:spcPct val="115000"/>
              </a:lnSpc>
            </a:pPr>
            <a:endParaRPr lang="en-GB" sz="1000" u="none" strike="noStrike" kern="100" dirty="0">
              <a:solidFill>
                <a:srgbClr val="0033A0"/>
              </a:solidFill>
              <a:effectLst/>
              <a:latin typeface="Arial" panose="020B0604020202020204" pitchFamily="34" charset="0"/>
              <a:ea typeface="Aptos" panose="020B0004020202020204" pitchFamily="34" charset="0"/>
              <a:cs typeface="Times New Roman" panose="02020603050405020304" pitchFamily="18" charset="0"/>
            </a:endParaRPr>
          </a:p>
        </p:txBody>
      </p:sp>
      <p:pic>
        <p:nvPicPr>
          <p:cNvPr id="37" name="Picture 36">
            <a:extLst>
              <a:ext uri="{FF2B5EF4-FFF2-40B4-BE49-F238E27FC236}">
                <a16:creationId xmlns:a16="http://schemas.microsoft.com/office/drawing/2014/main" id="{37E5C503-03EE-2FD5-7070-7F77930FE630}"/>
              </a:ext>
            </a:extLst>
          </p:cNvPr>
          <p:cNvPicPr>
            <a:picLocks noChangeAspect="1"/>
          </p:cNvPicPr>
          <p:nvPr/>
        </p:nvPicPr>
        <p:blipFill>
          <a:blip r:embed="rId4"/>
          <a:stretch>
            <a:fillRect/>
          </a:stretch>
        </p:blipFill>
        <p:spPr>
          <a:xfrm>
            <a:off x="10298868" y="2636226"/>
            <a:ext cx="114300" cy="127000"/>
          </a:xfrm>
          <a:prstGeom prst="rect">
            <a:avLst/>
          </a:prstGeom>
        </p:spPr>
      </p:pic>
      <p:grpSp>
        <p:nvGrpSpPr>
          <p:cNvPr id="50" name="Group 49">
            <a:extLst>
              <a:ext uri="{FF2B5EF4-FFF2-40B4-BE49-F238E27FC236}">
                <a16:creationId xmlns:a16="http://schemas.microsoft.com/office/drawing/2014/main" id="{02CACACE-3577-55A4-166C-5B69DA5F1C00}"/>
              </a:ext>
            </a:extLst>
          </p:cNvPr>
          <p:cNvGrpSpPr/>
          <p:nvPr/>
        </p:nvGrpSpPr>
        <p:grpSpPr>
          <a:xfrm>
            <a:off x="575469" y="3519573"/>
            <a:ext cx="2009263" cy="2350535"/>
            <a:chOff x="687929" y="3590188"/>
            <a:chExt cx="2009263" cy="2350535"/>
          </a:xfrm>
        </p:grpSpPr>
        <p:sp>
          <p:nvSpPr>
            <p:cNvPr id="46" name="Rounded Rectangle 45">
              <a:extLst>
                <a:ext uri="{FF2B5EF4-FFF2-40B4-BE49-F238E27FC236}">
                  <a16:creationId xmlns:a16="http://schemas.microsoft.com/office/drawing/2014/main" id="{803DB8E1-BA87-7392-D1A1-381FCAE5FBE0}"/>
                </a:ext>
              </a:extLst>
            </p:cNvPr>
            <p:cNvSpPr/>
            <p:nvPr/>
          </p:nvSpPr>
          <p:spPr>
            <a:xfrm>
              <a:off x="687929" y="3590188"/>
              <a:ext cx="2009263" cy="2350535"/>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sz="1400"/>
            </a:p>
          </p:txBody>
        </p:sp>
        <p:sp>
          <p:nvSpPr>
            <p:cNvPr id="40" name="TextBox 39">
              <a:extLst>
                <a:ext uri="{FF2B5EF4-FFF2-40B4-BE49-F238E27FC236}">
                  <a16:creationId xmlns:a16="http://schemas.microsoft.com/office/drawing/2014/main" id="{3820E507-EABD-E4FB-50D1-013897967128}"/>
                </a:ext>
              </a:extLst>
            </p:cNvPr>
            <p:cNvSpPr txBox="1"/>
            <p:nvPr/>
          </p:nvSpPr>
          <p:spPr>
            <a:xfrm>
              <a:off x="785286" y="3717726"/>
              <a:ext cx="1911906" cy="2162130"/>
            </a:xfrm>
            <a:prstGeom prst="rect">
              <a:avLst/>
            </a:prstGeom>
            <a:noFill/>
          </p:spPr>
          <p:txBody>
            <a:bodyPr wrap="square" lIns="0" tIns="0" rIns="0" bIns="0" rtlCol="0">
              <a:spAutoFit/>
            </a:bodyPr>
            <a:lstStyle/>
            <a:p>
              <a:pPr algn="ctr"/>
              <a:r>
                <a:rPr lang="fr-CH" sz="1050" b="1" dirty="0">
                  <a:solidFill>
                    <a:srgbClr val="0FCE96"/>
                  </a:solidFill>
                </a:rPr>
                <a:t>1 </a:t>
              </a:r>
              <a:r>
                <a:rPr lang="fr-CH" sz="1000" b="1" dirty="0"/>
                <a:t>The </a:t>
              </a:r>
              <a:r>
                <a:rPr lang="fr-CH" sz="1000" b="1" dirty="0" err="1"/>
                <a:t>study</a:t>
              </a:r>
              <a:r>
                <a:rPr lang="fr-CH" sz="1000" b="1" dirty="0"/>
                <a:t> of quantum </a:t>
              </a:r>
              <a:r>
                <a:rPr lang="fr-CH" sz="1000" b="1" dirty="0" err="1"/>
                <a:t>mechanics</a:t>
              </a:r>
              <a:r>
                <a:rPr lang="fr-CH" sz="1000" b="1" dirty="0"/>
                <a:t> at CERN: Past and </a:t>
              </a:r>
              <a:r>
                <a:rPr lang="fr-CH" sz="1000" b="1" dirty="0" err="1"/>
                <a:t>Present</a:t>
              </a:r>
              <a:endParaRPr lang="fr-CH" sz="1000" b="1" dirty="0"/>
            </a:p>
            <a:p>
              <a:endParaRPr lang="fr-CH" sz="1000" b="1" dirty="0"/>
            </a:p>
            <a:p>
              <a:r>
                <a:rPr lang="fr-CH" sz="1000" b="1" dirty="0" err="1">
                  <a:solidFill>
                    <a:srgbClr val="0FCE96"/>
                  </a:solidFill>
                </a:rPr>
                <a:t>What</a:t>
              </a:r>
              <a:r>
                <a:rPr lang="fr-CH" sz="1000" b="1" dirty="0"/>
                <a:t> </a:t>
              </a:r>
              <a:r>
                <a:rPr lang="fr-CH" sz="1000" dirty="0" err="1"/>
                <a:t>Showcasing</a:t>
              </a:r>
              <a:r>
                <a:rPr lang="fr-CH" sz="1000" dirty="0"/>
                <a:t> </a:t>
              </a:r>
              <a:r>
                <a:rPr lang="fr-CH" sz="1000" dirty="0" err="1"/>
                <a:t>CERN’s</a:t>
              </a:r>
              <a:r>
                <a:rPr lang="fr-CH" sz="1000" dirty="0"/>
                <a:t> </a:t>
              </a:r>
              <a:r>
                <a:rPr lang="fr-CH" sz="1000" dirty="0" err="1"/>
                <a:t>heritage</a:t>
              </a:r>
              <a:r>
                <a:rPr lang="fr-CH" sz="1000" dirty="0"/>
                <a:t> (Ex: John Bell) and </a:t>
              </a:r>
              <a:r>
                <a:rPr lang="fr-CH" sz="1000" dirty="0" err="1"/>
                <a:t>current</a:t>
              </a:r>
              <a:r>
                <a:rPr lang="fr-CH" sz="1000" dirty="0"/>
                <a:t> </a:t>
              </a:r>
              <a:r>
                <a:rPr lang="fr-CH" sz="1000" dirty="0" err="1"/>
                <a:t>scientific</a:t>
              </a:r>
              <a:r>
                <a:rPr lang="fr-CH" sz="1000" dirty="0"/>
                <a:t> </a:t>
              </a:r>
              <a:r>
                <a:rPr lang="fr-CH" sz="1000" dirty="0" err="1"/>
                <a:t>achievements</a:t>
              </a:r>
              <a:r>
                <a:rPr lang="fr-CH" sz="1000" dirty="0"/>
                <a:t> in the </a:t>
              </a:r>
              <a:r>
                <a:rPr lang="fr-CH" sz="1000" dirty="0" err="1"/>
                <a:t>field</a:t>
              </a:r>
              <a:r>
                <a:rPr lang="fr-CH" sz="1000" dirty="0"/>
                <a:t> (ex: </a:t>
              </a:r>
              <a:r>
                <a:rPr lang="fr-CH" sz="1000" dirty="0">
                  <a:hlinkClick r:id="rId5"/>
                </a:rPr>
                <a:t>2024 measurement of entanglement</a:t>
              </a:r>
              <a:r>
                <a:rPr lang="fr-CH" sz="1000" dirty="0"/>
                <a:t> </a:t>
              </a:r>
              <a:r>
                <a:rPr lang="fr-CH" sz="1000" dirty="0" err="1"/>
                <a:t>thanks</a:t>
              </a:r>
              <a:r>
                <a:rPr lang="fr-CH" sz="1000" dirty="0"/>
                <a:t> to LHC)</a:t>
              </a:r>
            </a:p>
            <a:p>
              <a:endParaRPr lang="fr-CH" sz="1000" dirty="0"/>
            </a:p>
            <a:p>
              <a:r>
                <a:rPr lang="fr-CH" sz="1000" b="1" dirty="0" err="1">
                  <a:solidFill>
                    <a:srgbClr val="0FCE96"/>
                  </a:solidFill>
                </a:rPr>
                <a:t>Who</a:t>
              </a:r>
              <a:r>
                <a:rPr lang="fr-CH" sz="1000" b="1" dirty="0"/>
                <a:t> </a:t>
              </a:r>
              <a:r>
                <a:rPr lang="fr-CH" sz="1000" dirty="0"/>
                <a:t>Theory or </a:t>
              </a:r>
              <a:r>
                <a:rPr lang="fr-CH" sz="1000" dirty="0" err="1"/>
                <a:t>Experimental</a:t>
              </a:r>
              <a:r>
                <a:rPr lang="fr-CH" sz="1000" dirty="0"/>
                <a:t> DPT </a:t>
              </a:r>
            </a:p>
            <a:p>
              <a:endParaRPr lang="fr-CH" sz="1000" dirty="0"/>
            </a:p>
            <a:p>
              <a:r>
                <a:rPr lang="fr-CH" sz="1000" b="1" dirty="0">
                  <a:solidFill>
                    <a:srgbClr val="0FCE96"/>
                  </a:solidFill>
                </a:rPr>
                <a:t>How</a:t>
              </a:r>
              <a:r>
                <a:rPr lang="fr-CH" sz="1000" b="1" dirty="0"/>
                <a:t> </a:t>
              </a:r>
              <a:r>
                <a:rPr lang="fr-CH" sz="1000" dirty="0" err="1"/>
                <a:t>Video</a:t>
              </a:r>
              <a:r>
                <a:rPr lang="fr-CH" sz="1000" dirty="0"/>
                <a:t> or pitch (3 min)</a:t>
              </a:r>
            </a:p>
          </p:txBody>
        </p:sp>
      </p:grpSp>
      <p:grpSp>
        <p:nvGrpSpPr>
          <p:cNvPr id="51" name="Group 50">
            <a:extLst>
              <a:ext uri="{FF2B5EF4-FFF2-40B4-BE49-F238E27FC236}">
                <a16:creationId xmlns:a16="http://schemas.microsoft.com/office/drawing/2014/main" id="{D975F3EA-7D16-6600-2509-93E154972817}"/>
              </a:ext>
            </a:extLst>
          </p:cNvPr>
          <p:cNvGrpSpPr/>
          <p:nvPr/>
        </p:nvGrpSpPr>
        <p:grpSpPr>
          <a:xfrm>
            <a:off x="2834721" y="3519572"/>
            <a:ext cx="1894717" cy="2350533"/>
            <a:chOff x="3521023" y="3612171"/>
            <a:chExt cx="1894717" cy="2350533"/>
          </a:xfrm>
        </p:grpSpPr>
        <p:sp>
          <p:nvSpPr>
            <p:cNvPr id="47" name="Rounded Rectangle 46">
              <a:extLst>
                <a:ext uri="{FF2B5EF4-FFF2-40B4-BE49-F238E27FC236}">
                  <a16:creationId xmlns:a16="http://schemas.microsoft.com/office/drawing/2014/main" id="{6B2E92ED-BA94-D03A-D13E-73FD82C8BE39}"/>
                </a:ext>
              </a:extLst>
            </p:cNvPr>
            <p:cNvSpPr/>
            <p:nvPr/>
          </p:nvSpPr>
          <p:spPr>
            <a:xfrm>
              <a:off x="3521023" y="3612171"/>
              <a:ext cx="1855405" cy="2350533"/>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sz="1400"/>
            </a:p>
          </p:txBody>
        </p:sp>
        <p:sp>
          <p:nvSpPr>
            <p:cNvPr id="43" name="TextBox 42">
              <a:extLst>
                <a:ext uri="{FF2B5EF4-FFF2-40B4-BE49-F238E27FC236}">
                  <a16:creationId xmlns:a16="http://schemas.microsoft.com/office/drawing/2014/main" id="{9737AEE5-EC25-9E2C-229B-3C88FF541A59}"/>
                </a:ext>
              </a:extLst>
            </p:cNvPr>
            <p:cNvSpPr txBox="1"/>
            <p:nvPr/>
          </p:nvSpPr>
          <p:spPr>
            <a:xfrm>
              <a:off x="3560335" y="3717726"/>
              <a:ext cx="1855405" cy="2000548"/>
            </a:xfrm>
            <a:prstGeom prst="rect">
              <a:avLst/>
            </a:prstGeom>
            <a:noFill/>
          </p:spPr>
          <p:txBody>
            <a:bodyPr wrap="square" lIns="0" tIns="0" rIns="0" bIns="0" rtlCol="0">
              <a:spAutoFit/>
            </a:bodyPr>
            <a:lstStyle/>
            <a:p>
              <a:pPr algn="ctr"/>
              <a:r>
                <a:rPr lang="fr-CH" sz="1000" b="1" dirty="0">
                  <a:solidFill>
                    <a:srgbClr val="0FCE96"/>
                  </a:solidFill>
                </a:rPr>
                <a:t>2 </a:t>
              </a:r>
              <a:r>
                <a:rPr lang="fr-CH" sz="1000" b="1" dirty="0"/>
                <a:t>CERN IT: </a:t>
              </a:r>
              <a:r>
                <a:rPr lang="fr-CH" sz="1000" b="1" dirty="0" err="1"/>
                <a:t>advancing</a:t>
              </a:r>
              <a:r>
                <a:rPr lang="fr-CH" sz="1000" b="1" dirty="0"/>
                <a:t> </a:t>
              </a:r>
            </a:p>
            <a:p>
              <a:pPr algn="ctr"/>
              <a:r>
                <a:rPr lang="fr-CH" sz="1000" b="1" dirty="0"/>
                <a:t>quantum technologies</a:t>
              </a:r>
            </a:p>
            <a:p>
              <a:pPr algn="l"/>
              <a:endParaRPr lang="fr-CH" sz="1000" b="1" dirty="0"/>
            </a:p>
            <a:p>
              <a:pPr algn="l"/>
              <a:endParaRPr lang="fr-CH" sz="1000" b="1" dirty="0"/>
            </a:p>
            <a:p>
              <a:pPr algn="l"/>
              <a:r>
                <a:rPr lang="fr-CH" sz="1000" b="1" dirty="0" err="1">
                  <a:solidFill>
                    <a:srgbClr val="0FCE96"/>
                  </a:solidFill>
                </a:rPr>
                <a:t>What</a:t>
              </a:r>
              <a:r>
                <a:rPr lang="fr-CH" sz="1000" b="1" dirty="0"/>
                <a:t> </a:t>
              </a:r>
              <a:r>
                <a:rPr lang="fr-CH" sz="1000" dirty="0"/>
                <a:t>sharing how CERN IT infrastructure and data management are </a:t>
              </a:r>
              <a:r>
                <a:rPr lang="fr-CH" sz="1000" dirty="0" err="1"/>
                <a:t>contributing</a:t>
              </a:r>
              <a:r>
                <a:rPr lang="fr-CH" sz="1000" dirty="0"/>
                <a:t> to the </a:t>
              </a:r>
              <a:r>
                <a:rPr lang="fr-CH" sz="1000" dirty="0" err="1"/>
                <a:t>implementation</a:t>
              </a:r>
              <a:r>
                <a:rPr lang="fr-CH" sz="1000" dirty="0"/>
                <a:t> of quantum tech</a:t>
              </a:r>
            </a:p>
            <a:p>
              <a:pPr algn="l"/>
              <a:endParaRPr lang="fr-CH" sz="1000" dirty="0"/>
            </a:p>
            <a:p>
              <a:pPr algn="l"/>
              <a:r>
                <a:rPr lang="fr-CH" sz="1000" b="1" dirty="0" err="1">
                  <a:solidFill>
                    <a:srgbClr val="0FCE96"/>
                  </a:solidFill>
                </a:rPr>
                <a:t>Who</a:t>
              </a:r>
              <a:r>
                <a:rPr lang="fr-CH" sz="1000" b="1" dirty="0"/>
                <a:t> </a:t>
              </a:r>
              <a:r>
                <a:rPr lang="fr-CH" sz="1000" dirty="0"/>
                <a:t>IT DPT</a:t>
              </a:r>
            </a:p>
            <a:p>
              <a:pPr algn="l"/>
              <a:endParaRPr lang="fr-CH" sz="1000" dirty="0"/>
            </a:p>
            <a:p>
              <a:pPr algn="l"/>
              <a:r>
                <a:rPr lang="fr-CH" sz="1000" b="1" dirty="0">
                  <a:solidFill>
                    <a:srgbClr val="0FCE96"/>
                  </a:solidFill>
                </a:rPr>
                <a:t>How</a:t>
              </a:r>
              <a:r>
                <a:rPr lang="fr-CH" sz="1000" b="1" dirty="0"/>
                <a:t> </a:t>
              </a:r>
              <a:r>
                <a:rPr lang="fr-CH" sz="1000" dirty="0" err="1"/>
                <a:t>Video</a:t>
              </a:r>
              <a:r>
                <a:rPr lang="fr-CH" sz="1000" dirty="0"/>
                <a:t> or pitch (3 min)</a:t>
              </a:r>
            </a:p>
          </p:txBody>
        </p:sp>
      </p:grpSp>
      <p:grpSp>
        <p:nvGrpSpPr>
          <p:cNvPr id="52" name="Group 51">
            <a:extLst>
              <a:ext uri="{FF2B5EF4-FFF2-40B4-BE49-F238E27FC236}">
                <a16:creationId xmlns:a16="http://schemas.microsoft.com/office/drawing/2014/main" id="{01445E60-B7B2-2B13-C71F-B76F2482D4FE}"/>
              </a:ext>
            </a:extLst>
          </p:cNvPr>
          <p:cNvGrpSpPr/>
          <p:nvPr/>
        </p:nvGrpSpPr>
        <p:grpSpPr>
          <a:xfrm>
            <a:off x="4940115" y="3519572"/>
            <a:ext cx="1897509" cy="2296134"/>
            <a:chOff x="6199819" y="3573974"/>
            <a:chExt cx="1897509" cy="2296134"/>
          </a:xfrm>
        </p:grpSpPr>
        <p:sp>
          <p:nvSpPr>
            <p:cNvPr id="48" name="Rounded Rectangle 47">
              <a:extLst>
                <a:ext uri="{FF2B5EF4-FFF2-40B4-BE49-F238E27FC236}">
                  <a16:creationId xmlns:a16="http://schemas.microsoft.com/office/drawing/2014/main" id="{44D7E789-E482-A8E2-1C00-6B5879EDD660}"/>
                </a:ext>
              </a:extLst>
            </p:cNvPr>
            <p:cNvSpPr/>
            <p:nvPr/>
          </p:nvSpPr>
          <p:spPr>
            <a:xfrm>
              <a:off x="6199819" y="3573974"/>
              <a:ext cx="1897509" cy="2296134"/>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sz="1400"/>
            </a:p>
          </p:txBody>
        </p:sp>
        <p:sp>
          <p:nvSpPr>
            <p:cNvPr id="44" name="TextBox 43">
              <a:extLst>
                <a:ext uri="{FF2B5EF4-FFF2-40B4-BE49-F238E27FC236}">
                  <a16:creationId xmlns:a16="http://schemas.microsoft.com/office/drawing/2014/main" id="{B4CECF23-421F-9AEE-DF47-510C5A54106B}"/>
                </a:ext>
              </a:extLst>
            </p:cNvPr>
            <p:cNvSpPr txBox="1"/>
            <p:nvPr/>
          </p:nvSpPr>
          <p:spPr>
            <a:xfrm>
              <a:off x="6280089" y="3717726"/>
              <a:ext cx="1817239" cy="1538883"/>
            </a:xfrm>
            <a:prstGeom prst="rect">
              <a:avLst/>
            </a:prstGeom>
            <a:noFill/>
          </p:spPr>
          <p:txBody>
            <a:bodyPr wrap="square" lIns="0" tIns="0" rIns="0" bIns="0" rtlCol="0">
              <a:spAutoFit/>
            </a:bodyPr>
            <a:lstStyle/>
            <a:p>
              <a:pPr algn="ctr"/>
              <a:r>
                <a:rPr lang="fr-CH" sz="1000" b="1" dirty="0">
                  <a:solidFill>
                    <a:srgbClr val="0FCE96"/>
                  </a:solidFill>
                </a:rPr>
                <a:t>3 </a:t>
              </a:r>
              <a:r>
                <a:rPr lang="fr-CH" sz="1000" b="1" dirty="0"/>
                <a:t>QTI: Quantum for </a:t>
              </a:r>
              <a:r>
                <a:rPr lang="fr-CH" sz="1000" b="1" dirty="0" err="1"/>
                <a:t>Particle</a:t>
              </a:r>
              <a:r>
                <a:rPr lang="fr-CH" sz="1000" b="1" dirty="0"/>
                <a:t> </a:t>
              </a:r>
              <a:r>
                <a:rPr lang="fr-CH" sz="1000" b="1" dirty="0" err="1"/>
                <a:t>Physics</a:t>
              </a:r>
              <a:endParaRPr lang="fr-CH" sz="1000" b="1" dirty="0"/>
            </a:p>
            <a:p>
              <a:pPr algn="l"/>
              <a:endParaRPr lang="fr-CH" sz="1000" b="1" dirty="0"/>
            </a:p>
            <a:p>
              <a:pPr algn="l"/>
              <a:r>
                <a:rPr lang="fr-CH" sz="1000" b="1" dirty="0" err="1">
                  <a:solidFill>
                    <a:srgbClr val="0FCE96"/>
                  </a:solidFill>
                </a:rPr>
                <a:t>What</a:t>
              </a:r>
              <a:r>
                <a:rPr lang="fr-CH" sz="1000" b="1" dirty="0"/>
                <a:t> </a:t>
              </a:r>
              <a:r>
                <a:rPr lang="fr-CH" sz="1000" dirty="0"/>
                <a:t>Quantum technologies </a:t>
              </a:r>
              <a:r>
                <a:rPr lang="fr-CH" sz="1000" dirty="0" err="1"/>
                <a:t>being</a:t>
              </a:r>
              <a:r>
                <a:rPr lang="fr-CH" sz="1000" dirty="0"/>
                <a:t> </a:t>
              </a:r>
              <a:r>
                <a:rPr lang="fr-CH" sz="1000" dirty="0" err="1"/>
                <a:t>implemented</a:t>
              </a:r>
              <a:r>
                <a:rPr lang="fr-CH" sz="1000" dirty="0"/>
                <a:t> at CERN (IT, </a:t>
              </a:r>
              <a:r>
                <a:rPr lang="fr-CH" sz="1000" dirty="0" err="1"/>
                <a:t>accelerators</a:t>
              </a:r>
              <a:r>
                <a:rPr lang="fr-CH" sz="1000" dirty="0"/>
                <a:t>, detectors)</a:t>
              </a:r>
            </a:p>
            <a:p>
              <a:pPr algn="l"/>
              <a:endParaRPr lang="fr-CH" sz="1000" dirty="0"/>
            </a:p>
            <a:p>
              <a:pPr algn="l"/>
              <a:r>
                <a:rPr lang="fr-CH" sz="1000" b="1" dirty="0" err="1">
                  <a:solidFill>
                    <a:srgbClr val="0FCE96"/>
                  </a:solidFill>
                </a:rPr>
                <a:t>Who</a:t>
              </a:r>
              <a:r>
                <a:rPr lang="fr-CH" sz="1000" b="1" dirty="0"/>
                <a:t> </a:t>
              </a:r>
              <a:r>
                <a:rPr lang="fr-CH" sz="1000" dirty="0"/>
                <a:t>QTI</a:t>
              </a:r>
            </a:p>
            <a:p>
              <a:pPr algn="l"/>
              <a:endParaRPr lang="fr-CH" sz="1000" dirty="0"/>
            </a:p>
            <a:p>
              <a:pPr algn="l"/>
              <a:r>
                <a:rPr lang="fr-CH" sz="1000" b="1" dirty="0">
                  <a:solidFill>
                    <a:srgbClr val="0FCE96"/>
                  </a:solidFill>
                </a:rPr>
                <a:t>How</a:t>
              </a:r>
              <a:r>
                <a:rPr lang="fr-CH" sz="1000" b="1" dirty="0"/>
                <a:t> </a:t>
              </a:r>
              <a:r>
                <a:rPr lang="fr-CH" sz="1000" dirty="0" err="1"/>
                <a:t>Video</a:t>
              </a:r>
              <a:r>
                <a:rPr lang="fr-CH" sz="1000" dirty="0"/>
                <a:t> or pitch (3 min)</a:t>
              </a:r>
            </a:p>
          </p:txBody>
        </p:sp>
      </p:grpSp>
      <p:grpSp>
        <p:nvGrpSpPr>
          <p:cNvPr id="53" name="Group 52">
            <a:extLst>
              <a:ext uri="{FF2B5EF4-FFF2-40B4-BE49-F238E27FC236}">
                <a16:creationId xmlns:a16="http://schemas.microsoft.com/office/drawing/2014/main" id="{3F785C70-66F2-4C97-5A38-285CC35BF46C}"/>
              </a:ext>
            </a:extLst>
          </p:cNvPr>
          <p:cNvGrpSpPr/>
          <p:nvPr/>
        </p:nvGrpSpPr>
        <p:grpSpPr>
          <a:xfrm>
            <a:off x="9284393" y="3521074"/>
            <a:ext cx="1855406" cy="2510577"/>
            <a:chOff x="8818346" y="3562738"/>
            <a:chExt cx="1855406" cy="2510577"/>
          </a:xfrm>
        </p:grpSpPr>
        <p:sp>
          <p:nvSpPr>
            <p:cNvPr id="49" name="Rounded Rectangle 48">
              <a:extLst>
                <a:ext uri="{FF2B5EF4-FFF2-40B4-BE49-F238E27FC236}">
                  <a16:creationId xmlns:a16="http://schemas.microsoft.com/office/drawing/2014/main" id="{991B88B5-600D-8908-DA36-AD1287DC6B70}"/>
                </a:ext>
              </a:extLst>
            </p:cNvPr>
            <p:cNvSpPr/>
            <p:nvPr/>
          </p:nvSpPr>
          <p:spPr>
            <a:xfrm>
              <a:off x="8818346" y="3562738"/>
              <a:ext cx="1855406" cy="2510577"/>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sz="1400"/>
            </a:p>
          </p:txBody>
        </p:sp>
        <p:sp>
          <p:nvSpPr>
            <p:cNvPr id="45" name="TextBox 44">
              <a:extLst>
                <a:ext uri="{FF2B5EF4-FFF2-40B4-BE49-F238E27FC236}">
                  <a16:creationId xmlns:a16="http://schemas.microsoft.com/office/drawing/2014/main" id="{697C6808-DC5B-D9EF-46D1-F8BF3FB35D03}"/>
                </a:ext>
              </a:extLst>
            </p:cNvPr>
            <p:cNvSpPr txBox="1"/>
            <p:nvPr/>
          </p:nvSpPr>
          <p:spPr>
            <a:xfrm>
              <a:off x="8931176" y="3694567"/>
              <a:ext cx="1742576" cy="2308324"/>
            </a:xfrm>
            <a:prstGeom prst="rect">
              <a:avLst/>
            </a:prstGeom>
            <a:noFill/>
          </p:spPr>
          <p:txBody>
            <a:bodyPr wrap="square" lIns="0" tIns="0" rIns="0" bIns="0" rtlCol="0">
              <a:spAutoFit/>
            </a:bodyPr>
            <a:lstStyle/>
            <a:p>
              <a:pPr algn="ctr"/>
              <a:r>
                <a:rPr lang="fr-CH" sz="1000" b="1" dirty="0">
                  <a:solidFill>
                    <a:srgbClr val="0FCE96"/>
                  </a:solidFill>
                </a:rPr>
                <a:t>5</a:t>
              </a:r>
              <a:r>
                <a:rPr lang="fr-CH" sz="1000" b="1" dirty="0"/>
                <a:t> The CERN model: </a:t>
              </a:r>
              <a:r>
                <a:rPr lang="fr-CH" sz="1000" b="1" dirty="0" err="1"/>
                <a:t>blueprint</a:t>
              </a:r>
              <a:r>
                <a:rPr lang="fr-CH" sz="1000" b="1" dirty="0"/>
                <a:t> for a quantum future</a:t>
              </a:r>
            </a:p>
            <a:p>
              <a:pPr algn="l"/>
              <a:endParaRPr lang="fr-CH" sz="1000" b="1" dirty="0"/>
            </a:p>
            <a:p>
              <a:pPr algn="l"/>
              <a:r>
                <a:rPr lang="fr-CH" sz="1000" b="1" dirty="0" err="1">
                  <a:solidFill>
                    <a:srgbClr val="0FCE96"/>
                  </a:solidFill>
                </a:rPr>
                <a:t>What</a:t>
              </a:r>
              <a:r>
                <a:rPr lang="fr-CH" sz="1000" b="1" dirty="0"/>
                <a:t> </a:t>
              </a:r>
              <a:r>
                <a:rPr lang="fr-CH" sz="1000" dirty="0"/>
                <a:t>sharing how the CERN model of open science and international dialogue and </a:t>
              </a:r>
              <a:r>
                <a:rPr lang="fr-CH" sz="1000" dirty="0" err="1"/>
                <a:t>peace</a:t>
              </a:r>
              <a:r>
                <a:rPr lang="fr-CH" sz="1000" dirty="0"/>
                <a:t> </a:t>
              </a:r>
              <a:r>
                <a:rPr lang="fr-CH" sz="1000" dirty="0" err="1"/>
                <a:t>through</a:t>
              </a:r>
              <a:r>
                <a:rPr lang="fr-CH" sz="1000" dirty="0"/>
                <a:t> </a:t>
              </a:r>
              <a:r>
                <a:rPr lang="fr-CH" sz="1000" dirty="0" err="1"/>
                <a:t>research</a:t>
              </a:r>
              <a:r>
                <a:rPr lang="fr-CH" sz="1000" dirty="0"/>
                <a:t> can help quantum technologies to </a:t>
              </a:r>
              <a:r>
                <a:rPr lang="fr-CH" sz="1000" dirty="0" err="1"/>
                <a:t>become</a:t>
              </a:r>
              <a:r>
                <a:rPr lang="fr-CH" sz="1000" dirty="0"/>
                <a:t> inclusive and </a:t>
              </a:r>
              <a:r>
                <a:rPr lang="fr-CH" sz="1000" dirty="0" err="1"/>
                <a:t>beneficial</a:t>
              </a:r>
              <a:r>
                <a:rPr lang="fr-CH" sz="1000" dirty="0"/>
                <a:t> for society at large</a:t>
              </a:r>
            </a:p>
            <a:p>
              <a:pPr algn="l"/>
              <a:endParaRPr lang="fr-CH" sz="1000" dirty="0"/>
            </a:p>
            <a:p>
              <a:pPr algn="l"/>
              <a:r>
                <a:rPr lang="fr-CH" sz="1000" b="1" dirty="0" err="1">
                  <a:solidFill>
                    <a:srgbClr val="0FCE96"/>
                  </a:solidFill>
                </a:rPr>
                <a:t>Who</a:t>
              </a:r>
              <a:r>
                <a:rPr lang="fr-CH" sz="1000" b="1" dirty="0"/>
                <a:t> </a:t>
              </a:r>
              <a:r>
                <a:rPr lang="fr-CH" sz="1000" dirty="0"/>
                <a:t>OQI ?</a:t>
              </a:r>
            </a:p>
            <a:p>
              <a:pPr algn="l"/>
              <a:endParaRPr lang="fr-CH" sz="1000" dirty="0"/>
            </a:p>
            <a:p>
              <a:pPr algn="l"/>
              <a:r>
                <a:rPr lang="fr-CH" sz="1000" b="1" dirty="0">
                  <a:solidFill>
                    <a:srgbClr val="0FCE96"/>
                  </a:solidFill>
                </a:rPr>
                <a:t>How</a:t>
              </a:r>
              <a:r>
                <a:rPr lang="fr-CH" sz="1000" b="1" dirty="0"/>
                <a:t> </a:t>
              </a:r>
              <a:r>
                <a:rPr lang="fr-CH" sz="1000" dirty="0" err="1"/>
                <a:t>Video</a:t>
              </a:r>
              <a:r>
                <a:rPr lang="fr-CH" sz="1000" dirty="0"/>
                <a:t> or pitch (3 min)</a:t>
              </a:r>
            </a:p>
          </p:txBody>
        </p:sp>
      </p:grpSp>
      <p:grpSp>
        <p:nvGrpSpPr>
          <p:cNvPr id="54" name="Group 53">
            <a:extLst>
              <a:ext uri="{FF2B5EF4-FFF2-40B4-BE49-F238E27FC236}">
                <a16:creationId xmlns:a16="http://schemas.microsoft.com/office/drawing/2014/main" id="{DA3E0627-6F20-F426-EF2E-C8E7900B7EFE}"/>
              </a:ext>
            </a:extLst>
          </p:cNvPr>
          <p:cNvGrpSpPr/>
          <p:nvPr/>
        </p:nvGrpSpPr>
        <p:grpSpPr>
          <a:xfrm>
            <a:off x="7087411" y="3519572"/>
            <a:ext cx="1897509" cy="2296134"/>
            <a:chOff x="6199819" y="3573974"/>
            <a:chExt cx="1897509" cy="2296134"/>
          </a:xfrm>
        </p:grpSpPr>
        <p:sp>
          <p:nvSpPr>
            <p:cNvPr id="55" name="Rounded Rectangle 54">
              <a:extLst>
                <a:ext uri="{FF2B5EF4-FFF2-40B4-BE49-F238E27FC236}">
                  <a16:creationId xmlns:a16="http://schemas.microsoft.com/office/drawing/2014/main" id="{F0D29AC9-32D6-5B7D-0339-DEACA9A1E9D2}"/>
                </a:ext>
              </a:extLst>
            </p:cNvPr>
            <p:cNvSpPr/>
            <p:nvPr/>
          </p:nvSpPr>
          <p:spPr>
            <a:xfrm>
              <a:off x="6199819" y="3573974"/>
              <a:ext cx="1897509" cy="2296134"/>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sz="1400"/>
            </a:p>
          </p:txBody>
        </p:sp>
        <p:sp>
          <p:nvSpPr>
            <p:cNvPr id="56" name="TextBox 55">
              <a:extLst>
                <a:ext uri="{FF2B5EF4-FFF2-40B4-BE49-F238E27FC236}">
                  <a16:creationId xmlns:a16="http://schemas.microsoft.com/office/drawing/2014/main" id="{329BFD58-C0FF-4EA8-76B4-16ED3E697ECC}"/>
                </a:ext>
              </a:extLst>
            </p:cNvPr>
            <p:cNvSpPr txBox="1"/>
            <p:nvPr/>
          </p:nvSpPr>
          <p:spPr>
            <a:xfrm>
              <a:off x="6280089" y="3717726"/>
              <a:ext cx="1817239" cy="1692771"/>
            </a:xfrm>
            <a:prstGeom prst="rect">
              <a:avLst/>
            </a:prstGeom>
            <a:noFill/>
          </p:spPr>
          <p:txBody>
            <a:bodyPr wrap="square" lIns="0" tIns="0" rIns="0" bIns="0" rtlCol="0">
              <a:spAutoFit/>
            </a:bodyPr>
            <a:lstStyle/>
            <a:p>
              <a:pPr algn="ctr"/>
              <a:r>
                <a:rPr lang="fr-CH" sz="1000" b="1" dirty="0">
                  <a:solidFill>
                    <a:srgbClr val="0FCE96"/>
                  </a:solidFill>
                </a:rPr>
                <a:t>4 </a:t>
              </a:r>
              <a:r>
                <a:rPr lang="fr-CH" sz="1000" b="1" dirty="0"/>
                <a:t>KTI: CERN quantum tech for society</a:t>
              </a:r>
            </a:p>
            <a:p>
              <a:pPr algn="l"/>
              <a:endParaRPr lang="fr-CH" sz="1000" b="1" dirty="0"/>
            </a:p>
            <a:p>
              <a:pPr algn="l"/>
              <a:r>
                <a:rPr lang="fr-CH" sz="1000" b="1" dirty="0" err="1">
                  <a:solidFill>
                    <a:srgbClr val="0FCE96"/>
                  </a:solidFill>
                </a:rPr>
                <a:t>What</a:t>
              </a:r>
              <a:r>
                <a:rPr lang="fr-CH" sz="1000" b="1" dirty="0"/>
                <a:t> </a:t>
              </a:r>
              <a:r>
                <a:rPr lang="fr-CH" sz="1000" dirty="0"/>
                <a:t>Quantum technologies </a:t>
              </a:r>
              <a:r>
                <a:rPr lang="fr-CH" sz="1000" dirty="0" err="1"/>
                <a:t>created</a:t>
              </a:r>
              <a:r>
                <a:rPr lang="fr-CH" sz="1000" dirty="0"/>
                <a:t> at CERN (ex: White Rabbit) and how </a:t>
              </a:r>
              <a:r>
                <a:rPr lang="fr-CH" sz="1000" dirty="0" err="1"/>
                <a:t>they</a:t>
              </a:r>
              <a:r>
                <a:rPr lang="fr-CH" sz="1000" dirty="0"/>
                <a:t> can </a:t>
              </a:r>
              <a:r>
                <a:rPr lang="fr-CH" sz="1000" dirty="0" err="1"/>
                <a:t>benefit</a:t>
              </a:r>
              <a:r>
                <a:rPr lang="fr-CH" sz="1000" dirty="0"/>
                <a:t> </a:t>
              </a:r>
              <a:r>
                <a:rPr lang="fr-CH" sz="1000" dirty="0" err="1"/>
                <a:t>wider</a:t>
              </a:r>
              <a:r>
                <a:rPr lang="fr-CH" sz="1000" dirty="0"/>
                <a:t> society</a:t>
              </a:r>
            </a:p>
            <a:p>
              <a:pPr algn="l"/>
              <a:endParaRPr lang="fr-CH" sz="1000" dirty="0"/>
            </a:p>
            <a:p>
              <a:pPr algn="l"/>
              <a:r>
                <a:rPr lang="fr-CH" sz="1000" b="1" dirty="0" err="1">
                  <a:solidFill>
                    <a:srgbClr val="0FCE96"/>
                  </a:solidFill>
                </a:rPr>
                <a:t>Who</a:t>
              </a:r>
              <a:r>
                <a:rPr lang="fr-CH" sz="1000" b="1" dirty="0"/>
                <a:t> </a:t>
              </a:r>
              <a:r>
                <a:rPr lang="fr-CH" sz="1000" dirty="0"/>
                <a:t>KTI</a:t>
              </a:r>
            </a:p>
            <a:p>
              <a:pPr algn="l"/>
              <a:endParaRPr lang="fr-CH" sz="1000" dirty="0"/>
            </a:p>
            <a:p>
              <a:pPr algn="l"/>
              <a:r>
                <a:rPr lang="fr-CH" sz="1000" b="1" dirty="0">
                  <a:solidFill>
                    <a:srgbClr val="0FCE96"/>
                  </a:solidFill>
                </a:rPr>
                <a:t>How</a:t>
              </a:r>
              <a:r>
                <a:rPr lang="fr-CH" sz="1000" b="1" dirty="0"/>
                <a:t> </a:t>
              </a:r>
              <a:r>
                <a:rPr lang="fr-CH" sz="1000" dirty="0" err="1"/>
                <a:t>Video</a:t>
              </a:r>
              <a:r>
                <a:rPr lang="fr-CH" sz="1000" dirty="0"/>
                <a:t> or pitch (3 min)</a:t>
              </a:r>
            </a:p>
          </p:txBody>
        </p:sp>
      </p:grpSp>
    </p:spTree>
    <p:extLst>
      <p:ext uri="{BB962C8B-B14F-4D97-AF65-F5344CB8AC3E}">
        <p14:creationId xmlns:p14="http://schemas.microsoft.com/office/powerpoint/2010/main" val="3217201122"/>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IR_template  presentation.potx" id="{ED0CFC14-E614-6647-9CE1-6475111B166A}" vid="{421B573E-B94D-464A-8DFE-42673B0FBA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6431</TotalTime>
  <Words>858</Words>
  <Application>Microsoft Macintosh PowerPoint</Application>
  <PresentationFormat>Widescreen</PresentationFormat>
  <Paragraphs>136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Arial</vt:lpstr>
      <vt:lpstr>Calibri</vt:lpstr>
      <vt:lpstr>Times New Roman</vt:lpstr>
      <vt:lpstr>Office Theme</vt:lpstr>
      <vt:lpstr>Sparks! 2025 overview 24 April 2025</vt:lpstr>
      <vt:lpstr>History of Sparks! </vt:lpstr>
      <vt:lpstr>Imagining Quantum City Draft Poster and branding </vt:lpstr>
      <vt:lpstr>Sparks! 2025 19 June – day overview </vt:lpstr>
      <vt:lpstr>Imagining Quantum City Sparks! Public Event </vt:lpstr>
      <vt:lpstr>Imagining Quantum City CERN messages “capsules” ideas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Dante Larini</dc:creator>
  <cp:lastModifiedBy>Dante Larini</cp:lastModifiedBy>
  <cp:revision>64</cp:revision>
  <dcterms:created xsi:type="dcterms:W3CDTF">2024-08-30T13:04:26Z</dcterms:created>
  <dcterms:modified xsi:type="dcterms:W3CDTF">2025-04-24T08:11:24Z</dcterms:modified>
</cp:coreProperties>
</file>