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4"/>
  </p:notesMasterIdLst>
  <p:sldIdLst>
    <p:sldId id="256" r:id="rId2"/>
    <p:sldId id="258" r:id="rId3"/>
    <p:sldId id="277" r:id="rId4"/>
    <p:sldId id="525" r:id="rId5"/>
    <p:sldId id="521" r:id="rId6"/>
    <p:sldId id="529" r:id="rId7"/>
    <p:sldId id="553" r:id="rId8"/>
    <p:sldId id="552" r:id="rId9"/>
    <p:sldId id="518" r:id="rId10"/>
    <p:sldId id="520" r:id="rId11"/>
    <p:sldId id="524" r:id="rId12"/>
    <p:sldId id="430" r:id="rId13"/>
    <p:sldId id="522" r:id="rId14"/>
    <p:sldId id="523" r:id="rId15"/>
    <p:sldId id="530" r:id="rId16"/>
    <p:sldId id="531" r:id="rId17"/>
    <p:sldId id="526" r:id="rId18"/>
    <p:sldId id="532" r:id="rId19"/>
    <p:sldId id="533" r:id="rId20"/>
    <p:sldId id="527" r:id="rId21"/>
    <p:sldId id="534" r:id="rId22"/>
    <p:sldId id="554" r:id="rId23"/>
    <p:sldId id="555" r:id="rId24"/>
    <p:sldId id="536" r:id="rId25"/>
    <p:sldId id="535" r:id="rId26"/>
    <p:sldId id="539" r:id="rId27"/>
    <p:sldId id="528" r:id="rId28"/>
    <p:sldId id="541" r:id="rId29"/>
    <p:sldId id="543" r:id="rId30"/>
    <p:sldId id="542" r:id="rId31"/>
    <p:sldId id="540" r:id="rId32"/>
    <p:sldId id="545" r:id="rId33"/>
    <p:sldId id="547" r:id="rId34"/>
    <p:sldId id="549" r:id="rId35"/>
    <p:sldId id="515" r:id="rId36"/>
    <p:sldId id="550" r:id="rId37"/>
    <p:sldId id="548" r:id="rId38"/>
    <p:sldId id="263" r:id="rId39"/>
    <p:sldId id="537" r:id="rId40"/>
    <p:sldId id="546" r:id="rId41"/>
    <p:sldId id="544" r:id="rId42"/>
    <p:sldId id="55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004078"/>
    <a:srgbClr val="0066CC"/>
    <a:srgbClr val="0D5EA5"/>
    <a:srgbClr val="FF9933"/>
    <a:srgbClr val="969696"/>
    <a:srgbClr val="080808"/>
    <a:srgbClr val="FF7C80"/>
    <a:srgbClr val="1B45F9"/>
    <a:srgbClr val="DE6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86744" autoAdjust="0"/>
  </p:normalViewPr>
  <p:slideViewPr>
    <p:cSldViewPr snapToGrid="0" snapToObjects="1">
      <p:cViewPr>
        <p:scale>
          <a:sx n="95" d="100"/>
          <a:sy n="95" d="100"/>
        </p:scale>
        <p:origin x="1020" y="4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78733A-5F73-489D-A7AF-273B5AF1706E}" type="datetimeFigureOut">
              <a:rPr lang="en-GB" smtClean="0"/>
              <a:t>15/04/2025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D57ADB-1F76-4F74-AC5A-2259D7247037}" type="slidenum">
              <a:rPr lang="en-GB" smtClean="0"/>
              <a:t>‹#›</a:t>
            </a:fld>
            <a:endParaRPr lang="en-GB"/>
          </a:p>
        </p:txBody>
      </p:sp>
    </p:spTree>
    <p:extLst>
      <p:ext uri="{BB962C8B-B14F-4D97-AF65-F5344CB8AC3E}">
        <p14:creationId xmlns:p14="http://schemas.microsoft.com/office/powerpoint/2010/main" val="1989216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5</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0" indent="0" eaLnBrk="1" hangingPunct="1">
              <a:buFontTx/>
              <a:buNone/>
            </a:pPr>
            <a:r>
              <a:rPr lang="en-US" altLang="fr-FR" dirty="0">
                <a:latin typeface="Arial" panose="020B0604020202020204" pitchFamily="34" charset="0"/>
              </a:rPr>
              <a:t>Remote</a:t>
            </a:r>
            <a:r>
              <a:rPr lang="en-US" altLang="fr-FR" baseline="0" dirty="0">
                <a:latin typeface="Arial" panose="020B0604020202020204" pitchFamily="34" charset="0"/>
              </a:rPr>
              <a:t> cooling systems could also be achieved just by means of conduction or radiation, but that would limit them in different aspects, either the mechanical decoupling would fail, or the transported cooling power would be too small (big losses).</a:t>
            </a:r>
          </a:p>
          <a:p>
            <a:pPr marL="0" indent="0" eaLnBrk="1" hangingPunct="1">
              <a:buFontTx/>
              <a:buNone/>
            </a:pP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751072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15</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FVM, FDM</a:t>
            </a:r>
            <a:r>
              <a:rPr lang="en-US" altLang="fr-FR" baseline="0" dirty="0">
                <a:latin typeface="Arial" panose="020B0604020202020204" pitchFamily="34" charset="0"/>
              </a:rPr>
              <a:t> and FVM: https://knowledge.autodesk.com/support/cfd/learn-explore/caas/CloudHelp/cloudhelp/2014/ENU/SimCFD/files/GUID-12A9AED8-2047-4D3A-BC80-82BE9CF47517-htm.html</a:t>
            </a:r>
          </a:p>
          <a:p>
            <a:pPr marL="171450" indent="-171450" eaLnBrk="1" hangingPunct="1">
              <a:buFontTx/>
              <a:buChar char="-"/>
            </a:pPr>
            <a:endParaRPr lang="en-US" altLang="fr-FR" baseline="0" dirty="0">
              <a:latin typeface="Arial" panose="020B0604020202020204" pitchFamily="34" charset="0"/>
            </a:endParaRPr>
          </a:p>
          <a:p>
            <a:pPr marL="171450" indent="-171450" eaLnBrk="1" hangingPunct="1">
              <a:buFontTx/>
              <a:buChar char="-"/>
            </a:pPr>
            <a:r>
              <a:rPr lang="en-US" altLang="fr-FR" baseline="0" dirty="0">
                <a:latin typeface="Arial" panose="020B0604020202020204" pitchFamily="34" charset="0"/>
              </a:rPr>
              <a:t>FVM is very suitable for the conservation laws.</a:t>
            </a:r>
          </a:p>
          <a:p>
            <a:pPr marL="171450" indent="-171450" eaLnBrk="1" hangingPunct="1">
              <a:buFontTx/>
              <a:buChar char="-"/>
            </a:pPr>
            <a:r>
              <a:rPr lang="en-US" altLang="fr-FR" dirty="0">
                <a:latin typeface="Arial" panose="020B0604020202020204" pitchFamily="34" charset="0"/>
              </a:rPr>
              <a:t>On a first iteration, heat flux is constant along the capillary. Could be refined later.</a:t>
            </a: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96241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16</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FVM, FDM</a:t>
            </a:r>
            <a:r>
              <a:rPr lang="en-US" altLang="fr-FR" baseline="0" dirty="0">
                <a:latin typeface="Arial" panose="020B0604020202020204" pitchFamily="34" charset="0"/>
              </a:rPr>
              <a:t> and FVM: https://knowledge.autodesk.com/support/cfd/learn-explore/caas/CloudHelp/cloudhelp/2014/ENU/SimCFD/files/GUID-12A9AED8-2047-4D3A-BC80-82BE9CF47517-htm.html</a:t>
            </a:r>
          </a:p>
          <a:p>
            <a:pPr marL="171450" indent="-171450" eaLnBrk="1" hangingPunct="1">
              <a:buFontTx/>
              <a:buChar char="-"/>
            </a:pPr>
            <a:endParaRPr lang="en-US" altLang="fr-FR" baseline="0" dirty="0">
              <a:latin typeface="Arial" panose="020B0604020202020204" pitchFamily="34" charset="0"/>
            </a:endParaRPr>
          </a:p>
          <a:p>
            <a:pPr marL="171450" indent="-171450" eaLnBrk="1" hangingPunct="1">
              <a:buFontTx/>
              <a:buChar char="-"/>
            </a:pPr>
            <a:r>
              <a:rPr lang="en-US" altLang="fr-FR" baseline="0" dirty="0">
                <a:latin typeface="Arial" panose="020B0604020202020204" pitchFamily="34" charset="0"/>
              </a:rPr>
              <a:t>FVM is very suitable for the conservation laws.</a:t>
            </a:r>
          </a:p>
          <a:p>
            <a:pPr marL="171450" indent="-171450" eaLnBrk="1" hangingPunct="1">
              <a:buFontTx/>
              <a:buChar char="-"/>
            </a:pP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2439572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18</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 # # also, Johannes Correlation (1972) https://uspas.fnal.gov/materials/10MIT/Lecture_3.2.pdf</a:t>
            </a:r>
          </a:p>
          <a:p>
            <a:pPr marL="171450" indent="-171450" eaLnBrk="1" hangingPunct="1">
              <a:buFontTx/>
              <a:buChar char="-"/>
            </a:pPr>
            <a:r>
              <a:rPr lang="en-US" altLang="fr-FR" dirty="0">
                <a:latin typeface="Arial" panose="020B0604020202020204" pitchFamily="34" charset="0"/>
              </a:rPr>
              <a:t>        # </a:t>
            </a:r>
            <a:r>
              <a:rPr lang="en-US" altLang="fr-FR" dirty="0" err="1">
                <a:latin typeface="Arial" panose="020B0604020202020204" pitchFamily="34" charset="0"/>
              </a:rPr>
              <a:t>Nu_m</a:t>
            </a:r>
            <a:r>
              <a:rPr lang="en-US" altLang="fr-FR" dirty="0">
                <a:latin typeface="Arial" panose="020B0604020202020204" pitchFamily="34" charset="0"/>
              </a:rPr>
              <a:t> = 0.0259 * </a:t>
            </a:r>
            <a:r>
              <a:rPr lang="en-US" altLang="fr-FR" dirty="0" err="1">
                <a:latin typeface="Arial" panose="020B0604020202020204" pitchFamily="34" charset="0"/>
              </a:rPr>
              <a:t>Re_m</a:t>
            </a:r>
            <a:r>
              <a:rPr lang="en-US" altLang="fr-FR" dirty="0">
                <a:latin typeface="Arial" panose="020B0604020202020204" pitchFamily="34" charset="0"/>
              </a:rPr>
              <a:t> ** (4/5) * </a:t>
            </a:r>
            <a:r>
              <a:rPr lang="en-US" altLang="fr-FR" dirty="0" err="1">
                <a:latin typeface="Arial" panose="020B0604020202020204" pitchFamily="34" charset="0"/>
              </a:rPr>
              <a:t>Pr_m</a:t>
            </a:r>
            <a:r>
              <a:rPr lang="en-US" altLang="fr-FR" dirty="0">
                <a:latin typeface="Arial" panose="020B0604020202020204" pitchFamily="34" charset="0"/>
              </a:rPr>
              <a:t> ** (2/5) * (Tt[</a:t>
            </a:r>
            <a:r>
              <a:rPr lang="en-US" altLang="fr-FR" dirty="0" err="1">
                <a:latin typeface="Arial" panose="020B0604020202020204" pitchFamily="34" charset="0"/>
              </a:rPr>
              <a:t>i</a:t>
            </a:r>
            <a:r>
              <a:rPr lang="en-US" altLang="fr-FR" dirty="0">
                <a:latin typeface="Arial" panose="020B0604020202020204" pitchFamily="34" charset="0"/>
              </a:rPr>
              <a:t>]/Tm) ** (-0.716)</a:t>
            </a: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3510405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19</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 # # also, Johannes Correlation (1972) https://uspas.fnal.gov/materials/10MIT/Lecture_3.2.pdf</a:t>
            </a:r>
          </a:p>
          <a:p>
            <a:pPr marL="171450" indent="-171450" eaLnBrk="1" hangingPunct="1">
              <a:buFontTx/>
              <a:buChar char="-"/>
            </a:pPr>
            <a:r>
              <a:rPr lang="en-US" altLang="fr-FR" dirty="0">
                <a:latin typeface="Arial" panose="020B0604020202020204" pitchFamily="34" charset="0"/>
              </a:rPr>
              <a:t>        # </a:t>
            </a:r>
            <a:r>
              <a:rPr lang="en-US" altLang="fr-FR" dirty="0" err="1">
                <a:latin typeface="Arial" panose="020B0604020202020204" pitchFamily="34" charset="0"/>
              </a:rPr>
              <a:t>Nu_m</a:t>
            </a:r>
            <a:r>
              <a:rPr lang="en-US" altLang="fr-FR" dirty="0">
                <a:latin typeface="Arial" panose="020B0604020202020204" pitchFamily="34" charset="0"/>
              </a:rPr>
              <a:t> = 0.0259 * </a:t>
            </a:r>
            <a:r>
              <a:rPr lang="en-US" altLang="fr-FR" dirty="0" err="1">
                <a:latin typeface="Arial" panose="020B0604020202020204" pitchFamily="34" charset="0"/>
              </a:rPr>
              <a:t>Re_m</a:t>
            </a:r>
            <a:r>
              <a:rPr lang="en-US" altLang="fr-FR" dirty="0">
                <a:latin typeface="Arial" panose="020B0604020202020204" pitchFamily="34" charset="0"/>
              </a:rPr>
              <a:t> ** (4/5) * </a:t>
            </a:r>
            <a:r>
              <a:rPr lang="en-US" altLang="fr-FR" dirty="0" err="1">
                <a:latin typeface="Arial" panose="020B0604020202020204" pitchFamily="34" charset="0"/>
              </a:rPr>
              <a:t>Pr_m</a:t>
            </a:r>
            <a:r>
              <a:rPr lang="en-US" altLang="fr-FR" dirty="0">
                <a:latin typeface="Arial" panose="020B0604020202020204" pitchFamily="34" charset="0"/>
              </a:rPr>
              <a:t> ** (2/5) * (Tt[</a:t>
            </a:r>
            <a:r>
              <a:rPr lang="en-US" altLang="fr-FR" dirty="0" err="1">
                <a:latin typeface="Arial" panose="020B0604020202020204" pitchFamily="34" charset="0"/>
              </a:rPr>
              <a:t>i</a:t>
            </a:r>
            <a:r>
              <a:rPr lang="en-US" altLang="fr-FR" dirty="0">
                <a:latin typeface="Arial" panose="020B0604020202020204" pitchFamily="34" charset="0"/>
              </a:rPr>
              <a:t>]/Tm) ** (-0.716)</a:t>
            </a: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470488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21</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Big</a:t>
            </a:r>
            <a:r>
              <a:rPr lang="en-US" altLang="fr-FR" baseline="0" dirty="0">
                <a:latin typeface="Arial" panose="020B0604020202020204" pitchFamily="34" charset="0"/>
              </a:rPr>
              <a:t> property change over a small temperature difference.</a:t>
            </a:r>
          </a:p>
          <a:p>
            <a:pPr marL="171450" indent="-171450" eaLnBrk="1" hangingPunct="1">
              <a:buFontTx/>
              <a:buChar char="-"/>
            </a:pPr>
            <a:r>
              <a:rPr lang="en-US" altLang="fr-FR" baseline="0" dirty="0">
                <a:latin typeface="Arial" panose="020B0604020202020204" pitchFamily="34" charset="0"/>
              </a:rPr>
              <a:t>Similar behavior is expected for any fluid.</a:t>
            </a: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11577831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9EB02-31F9-1EED-9528-02DA09320435}"/>
            </a:ext>
          </a:extLst>
        </p:cNvPr>
        <p:cNvGrpSpPr/>
        <p:nvPr/>
      </p:nvGrpSpPr>
      <p:grpSpPr>
        <a:xfrm>
          <a:off x="0" y="0"/>
          <a:ext cx="0" cy="0"/>
          <a:chOff x="0" y="0"/>
          <a:chExt cx="0" cy="0"/>
        </a:xfrm>
      </p:grpSpPr>
      <p:sp>
        <p:nvSpPr>
          <p:cNvPr id="25602" name="Rectangle 7">
            <a:extLst>
              <a:ext uri="{FF2B5EF4-FFF2-40B4-BE49-F238E27FC236}">
                <a16:creationId xmlns:a16="http://schemas.microsoft.com/office/drawing/2014/main" id="{528DAC13-2D9E-5A27-CD44-4179AA574402}"/>
              </a:ext>
            </a:extLst>
          </p:cNvPr>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22</a:t>
            </a:fld>
            <a:endParaRPr lang="fr-FR" altLang="fr-FR"/>
          </a:p>
        </p:txBody>
      </p:sp>
      <p:sp>
        <p:nvSpPr>
          <p:cNvPr id="25603" name="Rectangle 2">
            <a:extLst>
              <a:ext uri="{FF2B5EF4-FFF2-40B4-BE49-F238E27FC236}">
                <a16:creationId xmlns:a16="http://schemas.microsoft.com/office/drawing/2014/main" id="{352C6CDA-7BF4-ED7A-3287-091B9F71C93A}"/>
              </a:ext>
            </a:extLst>
          </p:cNvPr>
          <p:cNvSpPr>
            <a:spLocks noGrp="1" noRot="1" noChangeAspect="1" noChangeArrowheads="1" noTextEdit="1"/>
          </p:cNvSpPr>
          <p:nvPr>
            <p:ph type="sldImg"/>
          </p:nvPr>
        </p:nvSpPr>
        <p:spPr>
          <a:xfrm>
            <a:off x="1155700" y="660400"/>
            <a:ext cx="4554538" cy="3416300"/>
          </a:xfrm>
          <a:ln/>
        </p:spPr>
      </p:sp>
      <p:sp>
        <p:nvSpPr>
          <p:cNvPr id="25604" name="Rectangle 3">
            <a:extLst>
              <a:ext uri="{FF2B5EF4-FFF2-40B4-BE49-F238E27FC236}">
                <a16:creationId xmlns:a16="http://schemas.microsoft.com/office/drawing/2014/main" id="{A1D9F79E-4748-8456-24AB-B7CB319B6470}"/>
              </a:ext>
            </a:extLst>
          </p:cNvPr>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Big</a:t>
            </a:r>
            <a:r>
              <a:rPr lang="en-US" altLang="fr-FR" baseline="0" dirty="0">
                <a:latin typeface="Arial" panose="020B0604020202020204" pitchFamily="34" charset="0"/>
              </a:rPr>
              <a:t> property change over a small temperature difference.</a:t>
            </a:r>
          </a:p>
          <a:p>
            <a:pPr marL="171450" indent="-171450" eaLnBrk="1" hangingPunct="1">
              <a:buFontTx/>
              <a:buChar char="-"/>
            </a:pPr>
            <a:r>
              <a:rPr lang="en-US" altLang="fr-FR" baseline="0" dirty="0">
                <a:latin typeface="Arial" panose="020B0604020202020204" pitchFamily="34" charset="0"/>
              </a:rPr>
              <a:t>Similar behavior is expected for any fluid.</a:t>
            </a: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2633438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A0064-3C5A-A0B0-DD4C-D11E7A99BFF4}"/>
            </a:ext>
          </a:extLst>
        </p:cNvPr>
        <p:cNvGrpSpPr/>
        <p:nvPr/>
      </p:nvGrpSpPr>
      <p:grpSpPr>
        <a:xfrm>
          <a:off x="0" y="0"/>
          <a:ext cx="0" cy="0"/>
          <a:chOff x="0" y="0"/>
          <a:chExt cx="0" cy="0"/>
        </a:xfrm>
      </p:grpSpPr>
      <p:sp>
        <p:nvSpPr>
          <p:cNvPr id="25602" name="Rectangle 7">
            <a:extLst>
              <a:ext uri="{FF2B5EF4-FFF2-40B4-BE49-F238E27FC236}">
                <a16:creationId xmlns:a16="http://schemas.microsoft.com/office/drawing/2014/main" id="{D83B4F8C-8264-AC53-497E-299D1080B22A}"/>
              </a:ext>
            </a:extLst>
          </p:cNvPr>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23</a:t>
            </a:fld>
            <a:endParaRPr lang="fr-FR" altLang="fr-FR"/>
          </a:p>
        </p:txBody>
      </p:sp>
      <p:sp>
        <p:nvSpPr>
          <p:cNvPr id="25603" name="Rectangle 2">
            <a:extLst>
              <a:ext uri="{FF2B5EF4-FFF2-40B4-BE49-F238E27FC236}">
                <a16:creationId xmlns:a16="http://schemas.microsoft.com/office/drawing/2014/main" id="{866D6405-D4FD-E538-723A-BB7CF0DB7D0E}"/>
              </a:ext>
            </a:extLst>
          </p:cNvPr>
          <p:cNvSpPr>
            <a:spLocks noGrp="1" noRot="1" noChangeAspect="1" noChangeArrowheads="1" noTextEdit="1"/>
          </p:cNvSpPr>
          <p:nvPr>
            <p:ph type="sldImg"/>
          </p:nvPr>
        </p:nvSpPr>
        <p:spPr>
          <a:xfrm>
            <a:off x="1155700" y="660400"/>
            <a:ext cx="4554538" cy="3416300"/>
          </a:xfrm>
          <a:ln/>
        </p:spPr>
      </p:sp>
      <p:sp>
        <p:nvSpPr>
          <p:cNvPr id="25604" name="Rectangle 3">
            <a:extLst>
              <a:ext uri="{FF2B5EF4-FFF2-40B4-BE49-F238E27FC236}">
                <a16:creationId xmlns:a16="http://schemas.microsoft.com/office/drawing/2014/main" id="{EAF995CB-8558-9CBB-84C8-2FBA4AFA2473}"/>
              </a:ext>
            </a:extLst>
          </p:cNvPr>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Big</a:t>
            </a:r>
            <a:r>
              <a:rPr lang="en-US" altLang="fr-FR" baseline="0" dirty="0">
                <a:latin typeface="Arial" panose="020B0604020202020204" pitchFamily="34" charset="0"/>
              </a:rPr>
              <a:t> property change over a small temperature difference.</a:t>
            </a:r>
          </a:p>
          <a:p>
            <a:pPr marL="171450" indent="-171450" eaLnBrk="1" hangingPunct="1">
              <a:buFontTx/>
              <a:buChar char="-"/>
            </a:pPr>
            <a:r>
              <a:rPr lang="en-US" altLang="fr-FR" baseline="0" dirty="0">
                <a:latin typeface="Arial" panose="020B0604020202020204" pitchFamily="34" charset="0"/>
              </a:rPr>
              <a:t>Similar behavior is expected for any fluid.</a:t>
            </a: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25331235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24</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mc:AlternateContent xmlns:mc="http://schemas.openxmlformats.org/markup-compatibility/2006" xmlns:a14="http://schemas.microsoft.com/office/drawing/2010/main">
        <mc:Choice Requires="a14">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Big</a:t>
                </a:r>
                <a:r>
                  <a:rPr lang="en-US" altLang="fr-FR" baseline="0" dirty="0">
                    <a:latin typeface="Arial" panose="020B0604020202020204" pitchFamily="34" charset="0"/>
                  </a:rPr>
                  <a:t> property change over a small temperature difference.</a:t>
                </a:r>
              </a:p>
              <a:p>
                <a:pPr marL="171450" indent="-171450" eaLnBrk="1" hangingPunct="1">
                  <a:buFontTx/>
                  <a:buChar char="-"/>
                </a:pPr>
                <a:r>
                  <a:rPr lang="en-US" altLang="fr-FR" baseline="0" dirty="0">
                    <a:latin typeface="Arial" panose="020B0604020202020204" pitchFamily="34" charset="0"/>
                  </a:rPr>
                  <a:t>Similar behavior is expected for any fluid.</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Increasing the flux reduces the high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𝑝</m:t>
                        </m:r>
                      </m:sub>
                    </m:sSub>
                  </m:oMath>
                </a14:m>
                <a:r>
                  <a:rPr lang="en-GB" dirty="0"/>
                  <a:t> region in the fluid. As the temperature difference is increased, the proportion of the flow experiencing this high specific heat shrinks, and the heat transfer coefficient is reduced.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Improvement</a:t>
                </a:r>
                <a:r>
                  <a:rPr lang="en-GB" baseline="0" dirty="0"/>
                  <a:t> is valid mainly for high mass fluxes forced convection cases. For mixed or free convection, the heat transfer could also worsen depending on the orientation.</a:t>
                </a:r>
                <a:endParaRPr lang="en-GB" dirty="0"/>
              </a:p>
              <a:p>
                <a:pPr marL="171450" indent="-171450" eaLnBrk="1" hangingPunct="1">
                  <a:buFontTx/>
                  <a:buChar char="-"/>
                </a:pP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mc:Choice>
        <mc:Fallback xmlns="">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smtClean="0">
                    <a:latin typeface="Arial" panose="020B0604020202020204" pitchFamily="34" charset="0"/>
                  </a:rPr>
                  <a:t>Big</a:t>
                </a:r>
                <a:r>
                  <a:rPr lang="en-US" altLang="fr-FR" baseline="0" dirty="0" smtClean="0">
                    <a:latin typeface="Arial" panose="020B0604020202020204" pitchFamily="34" charset="0"/>
                  </a:rPr>
                  <a:t> property change over a small temperature difference.</a:t>
                </a:r>
              </a:p>
              <a:p>
                <a:pPr marL="171450" indent="-171450" eaLnBrk="1" hangingPunct="1">
                  <a:buFontTx/>
                  <a:buChar char="-"/>
                </a:pPr>
                <a:r>
                  <a:rPr lang="en-US" altLang="fr-FR" baseline="0" dirty="0" smtClean="0">
                    <a:latin typeface="Arial" panose="020B0604020202020204" pitchFamily="34" charset="0"/>
                  </a:rPr>
                  <a:t>Similar behavior is expected for any fluid.</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smtClean="0"/>
                  <a:t>Increasing the flux reduces the high </a:t>
                </a:r>
                <a:r>
                  <a:rPr lang="en-GB" b="0" i="0" smtClean="0">
                    <a:latin typeface="Cambria Math" panose="02040503050406030204" pitchFamily="18" charset="0"/>
                  </a:rPr>
                  <a:t>𝐶_𝑝</a:t>
                </a:r>
                <a:r>
                  <a:rPr lang="en-GB" dirty="0" smtClean="0"/>
                  <a:t> region in the fluid</a:t>
                </a:r>
                <a:r>
                  <a:rPr lang="en-GB" dirty="0" smtClean="0"/>
                  <a:t>. </a:t>
                </a:r>
                <a:r>
                  <a:rPr lang="en-GB" dirty="0" smtClean="0"/>
                  <a:t>As the temperature difference is increased, the proportion of the flow experiencing this high specific heat shrinks, and the heat transfer coefficient is reduced. </a:t>
                </a:r>
                <a:endParaRPr lang="en-GB"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smtClean="0"/>
                  <a:t>Improvement</a:t>
                </a:r>
                <a:r>
                  <a:rPr lang="en-GB" baseline="0" dirty="0" smtClean="0"/>
                  <a:t> is valid mainly for high mass fluxes forced convection cases. For mixed or free convection, the heat transfer could also worsen depending on the orientation.</a:t>
                </a:r>
                <a:endParaRPr lang="en-GB" dirty="0"/>
              </a:p>
              <a:p>
                <a:pPr marL="171450" indent="-171450" eaLnBrk="1" hangingPunct="1">
                  <a:buFontTx/>
                  <a:buChar char="-"/>
                </a:pP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mc:Fallback>
      </mc:AlternateContent>
    </p:spTree>
    <p:extLst>
      <p:ext uri="{BB962C8B-B14F-4D97-AF65-F5344CB8AC3E}">
        <p14:creationId xmlns:p14="http://schemas.microsoft.com/office/powerpoint/2010/main" val="598407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25</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F is more a function of regime</a:t>
            </a:r>
            <a:r>
              <a:rPr lang="en-US" altLang="fr-FR" baseline="0" dirty="0">
                <a:latin typeface="Arial" panose="020B0604020202020204" pitchFamily="34" charset="0"/>
              </a:rPr>
              <a:t> and </a:t>
            </a:r>
            <a:r>
              <a:rPr lang="en-US" altLang="fr-FR" baseline="0" dirty="0" err="1">
                <a:latin typeface="Arial" panose="020B0604020202020204" pitchFamily="34" charset="0"/>
              </a:rPr>
              <a:t>rugosity</a:t>
            </a:r>
            <a:r>
              <a:rPr lang="en-US" altLang="fr-FR" baseline="0" dirty="0">
                <a:latin typeface="Arial" panose="020B0604020202020204" pitchFamily="34" charset="0"/>
              </a:rPr>
              <a: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b="1" dirty="0"/>
              <a:t>Forced Convection in the Absence of Buoyancy</a:t>
            </a:r>
          </a:p>
          <a:p>
            <a:pPr marL="171450" indent="-171450" eaLnBrk="1" hangingPunct="1">
              <a:buFontTx/>
              <a:buChar char="-"/>
            </a:pP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27374270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26</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GB" altLang="fr-FR" dirty="0">
                <a:latin typeface="Arial" panose="020B0604020202020204" pitchFamily="34" charset="0"/>
              </a:rPr>
              <a:t>Helium limits for</a:t>
            </a:r>
            <a:r>
              <a:rPr lang="en-GB" altLang="fr-FR" baseline="0" dirty="0">
                <a:latin typeface="Arial" panose="020B0604020202020204" pitchFamily="34" charset="0"/>
              </a:rPr>
              <a:t> Jackson are personal choice. Tested to use Jackson always if SC but it didn’t make a big change compared to </a:t>
            </a:r>
            <a:r>
              <a:rPr lang="en-GB" altLang="fr-FR" baseline="0" dirty="0" err="1">
                <a:latin typeface="Arial" panose="020B0604020202020204" pitchFamily="34" charset="0"/>
              </a:rPr>
              <a:t>Dittus</a:t>
            </a:r>
            <a:r>
              <a:rPr lang="en-GB" altLang="fr-FR" baseline="0" dirty="0">
                <a:latin typeface="Arial" panose="020B0604020202020204" pitchFamily="34" charset="0"/>
              </a:rPr>
              <a:t> </a:t>
            </a:r>
            <a:r>
              <a:rPr lang="en-GB" altLang="fr-FR" baseline="0" dirty="0" err="1">
                <a:latin typeface="Arial" panose="020B0604020202020204" pitchFamily="34" charset="0"/>
              </a:rPr>
              <a:t>Boelter</a:t>
            </a:r>
            <a:r>
              <a:rPr lang="en-GB" altLang="fr-FR" baseline="0" dirty="0">
                <a:latin typeface="Arial" panose="020B0604020202020204" pitchFamily="34" charset="0"/>
              </a:rPr>
              <a:t>.</a:t>
            </a:r>
            <a:endParaRPr lang="en-GB" b="1" dirty="0"/>
          </a:p>
          <a:p>
            <a:pPr marL="171450" indent="-171450" eaLnBrk="1" hangingPunct="1">
              <a:buFontTx/>
              <a:buChar char="-"/>
            </a:pP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968402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6</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a:latin typeface="Arial" panose="020B0604020202020204" pitchFamily="34" charset="0"/>
              </a:rPr>
              <a:t>External </a:t>
            </a:r>
            <a:r>
              <a:rPr lang="en-US" altLang="fr-FR" dirty="0">
                <a:latin typeface="Arial" panose="020B0604020202020204" pitchFamily="34" charset="0"/>
              </a:rPr>
              <a:t>pump causes a </a:t>
            </a:r>
            <a:r>
              <a:rPr lang="en-US" altLang="fr-FR">
                <a:latin typeface="Arial" panose="020B0604020202020204" pitchFamily="34" charset="0"/>
              </a:rPr>
              <a:t>pressure difference.</a:t>
            </a:r>
          </a:p>
          <a:p>
            <a:pPr marL="171450" indent="-171450" eaLnBrk="1" hangingPunct="1">
              <a:buFontTx/>
              <a:buChar char="-"/>
            </a:pPr>
            <a:endParaRPr lang="en-US" altLang="fr-FR">
              <a:latin typeface="Arial" panose="020B0604020202020204" pitchFamily="34" charset="0"/>
            </a:endParaRPr>
          </a:p>
        </p:txBody>
      </p:sp>
    </p:spTree>
    <p:extLst>
      <p:ext uri="{BB962C8B-B14F-4D97-AF65-F5344CB8AC3E}">
        <p14:creationId xmlns:p14="http://schemas.microsoft.com/office/powerpoint/2010/main" val="2201292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28</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Cryogens are volatile and are often distributed near saturation conditions.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Two phase flow instabilities are undesirable as they can result in mechanical vibrations and system control problems, affect normal operation, restrict operating parameters and influence system safety.</a:t>
            </a: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19147059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29</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Adiabatic: pattern depends on mass flow rate, vapour quality, geometry of the capillary.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Diabatic: with uniform heat throughout the pipe.</a:t>
            </a: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1037381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30</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978156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31</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Homogeneous</a:t>
            </a:r>
            <a:r>
              <a:rPr lang="en-GB" baseline="0" dirty="0"/>
              <a:t> flow is accurate for bubbly flow and mist flow. Especially not accurate for stratified flow.</a:t>
            </a:r>
            <a:endParaRPr lang="en-GB" dirty="0"/>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36047538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32</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solidFill>
                  <a:schemeClr val="accent6">
                    <a:lumMod val="50000"/>
                  </a:schemeClr>
                </a:solidFill>
              </a:rPr>
              <a:t>The new density is used to get the speed of the flow – which is used to calculate the pressure.</a:t>
            </a:r>
            <a:endParaRPr lang="en-GB" sz="1200" b="0" i="0" kern="1200" dirty="0">
              <a:solidFill>
                <a:schemeClr val="tx1"/>
              </a:solidFill>
              <a:effectLst/>
              <a:latin typeface="+mn-lt"/>
              <a:ea typeface="+mn-ea"/>
              <a:cs typeface="+mn-cs"/>
            </a:endParaRPr>
          </a:p>
          <a:p>
            <a:pPr marL="171450" indent="-171450" eaLnBrk="1" hangingPunct="1">
              <a:buFontTx/>
              <a:buChar char="-"/>
            </a:pPr>
            <a:r>
              <a:rPr lang="en-GB" sz="1200" b="0" i="0" kern="1200" dirty="0">
                <a:solidFill>
                  <a:schemeClr val="tx1"/>
                </a:solidFill>
                <a:effectLst/>
                <a:latin typeface="+mn-lt"/>
                <a:ea typeface="+mn-ea"/>
                <a:cs typeface="+mn-cs"/>
              </a:rPr>
              <a:t>flow pattern based</a:t>
            </a:r>
            <a:r>
              <a:rPr lang="en-GB" sz="1200" b="0" i="0" kern="1200" baseline="0" dirty="0">
                <a:solidFill>
                  <a:schemeClr val="tx1"/>
                </a:solidFill>
                <a:effectLst/>
                <a:latin typeface="+mn-lt"/>
                <a:ea typeface="+mn-ea"/>
                <a:cs typeface="+mn-cs"/>
              </a:rPr>
              <a:t> </a:t>
            </a:r>
            <a:r>
              <a:rPr lang="en-GB" sz="1200" b="0" i="0" kern="1200" dirty="0">
                <a:solidFill>
                  <a:schemeClr val="tx1"/>
                </a:solidFill>
                <a:effectLst/>
                <a:latin typeface="+mn-lt"/>
                <a:ea typeface="+mn-ea"/>
                <a:cs typeface="+mn-cs"/>
              </a:rPr>
              <a:t>phenomenological model. </a:t>
            </a:r>
            <a:r>
              <a:rPr lang="en-GB" dirty="0"/>
              <a:t>A phenomenological study </a:t>
            </a:r>
            <a:r>
              <a:rPr lang="en-GB" i="1" dirty="0"/>
              <a:t>explores what people experienced and focuses on their experience of a phenomena</a:t>
            </a:r>
            <a:r>
              <a:rPr lang="en-GB" dirty="0"/>
              <a:t>.</a:t>
            </a:r>
          </a:p>
          <a:p>
            <a:pPr marL="171450" indent="-171450" eaLnBrk="1" hangingPunct="1">
              <a:buFontTx/>
              <a:buChar char="-"/>
            </a:pPr>
            <a:r>
              <a:rPr lang="en-GB" dirty="0"/>
              <a:t>With this approach,</a:t>
            </a:r>
            <a:r>
              <a:rPr lang="en-GB" baseline="0" dirty="0"/>
              <a:t> the iterative model can be solved now.</a:t>
            </a:r>
            <a:br>
              <a:rPr lang="en-GB" dirty="0"/>
            </a:br>
            <a:endParaRPr lang="en-US" altLang="fr-FR" dirty="0">
              <a:latin typeface="Arial" panose="020B0604020202020204" pitchFamily="34" charset="0"/>
            </a:endParaRPr>
          </a:p>
        </p:txBody>
      </p:sp>
    </p:spTree>
    <p:extLst>
      <p:ext uri="{BB962C8B-B14F-4D97-AF65-F5344CB8AC3E}">
        <p14:creationId xmlns:p14="http://schemas.microsoft.com/office/powerpoint/2010/main" val="3188781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33</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Mist onset is extracted from the </a:t>
            </a:r>
            <a:r>
              <a:rPr lang="en-GB" dirty="0" err="1"/>
              <a:t>dryout</a:t>
            </a:r>
            <a:r>
              <a:rPr lang="en-GB" dirty="0"/>
              <a:t> completion (which means the wall remains completely dry).</a:t>
            </a:r>
            <a:endParaRPr lang="en-US" altLang="fr-FR" dirty="0">
              <a:latin typeface="Arial" panose="020B0604020202020204" pitchFamily="34" charset="0"/>
            </a:endParaRPr>
          </a:p>
        </p:txBody>
      </p:sp>
    </p:spTree>
    <p:extLst>
      <p:ext uri="{BB962C8B-B14F-4D97-AF65-F5344CB8AC3E}">
        <p14:creationId xmlns:p14="http://schemas.microsoft.com/office/powerpoint/2010/main" val="727101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34</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br>
              <a:rPr lang="en-GB" dirty="0"/>
            </a:br>
            <a:endParaRPr lang="en-US" altLang="fr-FR" dirty="0">
              <a:latin typeface="Arial" panose="020B0604020202020204" pitchFamily="34" charset="0"/>
            </a:endParaRPr>
          </a:p>
        </p:txBody>
      </p:sp>
    </p:spTree>
    <p:extLst>
      <p:ext uri="{BB962C8B-B14F-4D97-AF65-F5344CB8AC3E}">
        <p14:creationId xmlns:p14="http://schemas.microsoft.com/office/powerpoint/2010/main" val="7822678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39</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25998438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40</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br>
              <a:rPr lang="en-GB" dirty="0"/>
            </a:br>
            <a:r>
              <a:rPr lang="en-GB" dirty="0"/>
              <a:t>- </a:t>
            </a:r>
            <a:r>
              <a:rPr lang="en-GB" dirty="0" err="1"/>
              <a:t>dryout</a:t>
            </a:r>
            <a:r>
              <a:rPr lang="en-GB" dirty="0"/>
              <a:t> : </a:t>
            </a:r>
            <a:r>
              <a:rPr lang="en-GB" b="0" dirty="0">
                <a:effectLst/>
              </a:rPr>
              <a:t>when the heat flux exceeds a </a:t>
            </a:r>
            <a:r>
              <a:rPr lang="en-GB" b="1" dirty="0"/>
              <a:t>critical value </a:t>
            </a:r>
            <a:r>
              <a:rPr lang="en-GB" b="0" dirty="0">
                <a:effectLst/>
              </a:rPr>
              <a:t>(CHF – critical heat flux) the flow pattern may reach the </a:t>
            </a:r>
            <a:r>
              <a:rPr lang="en-GB" b="1" dirty="0" err="1"/>
              <a:t>dryout</a:t>
            </a:r>
            <a:r>
              <a:rPr lang="en-GB" b="1" dirty="0"/>
              <a:t> conditions</a:t>
            </a:r>
            <a:r>
              <a:rPr lang="en-GB" b="0" dirty="0">
                <a:effectLst/>
              </a:rPr>
              <a:t> (thin film of liquid disappears)</a:t>
            </a:r>
            <a:endParaRPr lang="en-US" altLang="fr-FR" dirty="0">
              <a:latin typeface="Arial" panose="020B0604020202020204" pitchFamily="34" charset="0"/>
            </a:endParaRPr>
          </a:p>
        </p:txBody>
      </p:sp>
    </p:spTree>
    <p:extLst>
      <p:ext uri="{BB962C8B-B14F-4D97-AF65-F5344CB8AC3E}">
        <p14:creationId xmlns:p14="http://schemas.microsoft.com/office/powerpoint/2010/main" val="35558755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41</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https://folk.ntnu.no/cadorao/TPFlowInstabilities.html</a:t>
            </a:r>
          </a:p>
          <a:p>
            <a:pPr marL="171450" indent="-171450" eaLnBrk="1" hangingPunct="1">
              <a:buFontTx/>
              <a:buChar char="-"/>
            </a:pPr>
            <a:r>
              <a:rPr lang="en-US" altLang="fr-FR" dirty="0">
                <a:latin typeface="Arial" panose="020B0604020202020204" pitchFamily="34" charset="0"/>
              </a:rPr>
              <a:t>Pressure drop oscillations https://www.youtube.com/watch?v=TYJcEgQAZ38</a:t>
            </a:r>
          </a:p>
          <a:p>
            <a:pPr marL="171450" indent="-171450" eaLnBrk="1" hangingPunct="1">
              <a:buFontTx/>
              <a:buChar char="-"/>
            </a:pPr>
            <a:r>
              <a:rPr lang="en-US" altLang="fr-FR" dirty="0">
                <a:latin typeface="Arial" panose="020B0604020202020204" pitchFamily="34" charset="0"/>
              </a:rPr>
              <a:t>Density wave oscillations https://www.youtube.com/watch?v=AKuddK7du6Y</a:t>
            </a:r>
          </a:p>
        </p:txBody>
      </p:sp>
    </p:spTree>
    <p:extLst>
      <p:ext uri="{BB962C8B-B14F-4D97-AF65-F5344CB8AC3E}">
        <p14:creationId xmlns:p14="http://schemas.microsoft.com/office/powerpoint/2010/main" val="1520844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7</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100 m depth</a:t>
            </a: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41581303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42</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0" indent="0" eaLnBrk="1" hangingPunct="1">
              <a:buFontTx/>
              <a:buNone/>
            </a:pPr>
            <a:endParaRPr lang="en-US" altLang="fr-FR" dirty="0">
              <a:latin typeface="Arial" panose="020B0604020202020204" pitchFamily="34" charset="0"/>
            </a:endParaRPr>
          </a:p>
        </p:txBody>
      </p:sp>
    </p:spTree>
    <p:extLst>
      <p:ext uri="{BB962C8B-B14F-4D97-AF65-F5344CB8AC3E}">
        <p14:creationId xmlns:p14="http://schemas.microsoft.com/office/powerpoint/2010/main" val="1294929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8</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Centrifugal pumps forcing the circulation of 1200 g/s saturated He flow.</a:t>
            </a:r>
          </a:p>
          <a:p>
            <a:pPr marL="171450" indent="-171450" eaLnBrk="1" hangingPunct="1">
              <a:buFontTx/>
              <a:buChar char="-"/>
            </a:pPr>
            <a:endParaRPr lang="en-US" altLang="fr-FR" dirty="0">
              <a:latin typeface="Arial" panose="020B0604020202020204" pitchFamily="34" charset="0"/>
            </a:endParaRPr>
          </a:p>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1269258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9</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GB" sz="1200" kern="1200" dirty="0">
                <a:solidFill>
                  <a:schemeClr val="tx1"/>
                </a:solidFill>
                <a:effectLst/>
                <a:latin typeface="+mn-lt"/>
                <a:ea typeface="+mn-ea"/>
                <a:cs typeface="+mn-cs"/>
              </a:rPr>
              <a:t>The intense mixing of the fluid in turbulent flow enhances heat and momentum transfer between fluid particles.</a:t>
            </a:r>
          </a:p>
          <a:p>
            <a:pPr marL="171450" indent="-171450" eaLnBrk="1" hangingPunct="1">
              <a:buFontTx/>
              <a:buChar char="-"/>
            </a:pPr>
            <a:r>
              <a:rPr lang="en-GB" altLang="fr-FR" sz="1200" kern="1200" dirty="0">
                <a:solidFill>
                  <a:schemeClr val="tx1"/>
                </a:solidFill>
                <a:effectLst/>
                <a:latin typeface="+mn-lt"/>
                <a:ea typeface="+mn-ea"/>
                <a:cs typeface="+mn-cs"/>
              </a:rPr>
              <a:t>Critical Reynolds number</a:t>
            </a:r>
            <a:endParaRPr lang="en-US" altLang="fr-FR" dirty="0">
              <a:latin typeface="Arial" panose="020B0604020202020204" pitchFamily="34" charset="0"/>
            </a:endParaRPr>
          </a:p>
        </p:txBody>
      </p:sp>
    </p:spTree>
    <p:extLst>
      <p:ext uri="{BB962C8B-B14F-4D97-AF65-F5344CB8AC3E}">
        <p14:creationId xmlns:p14="http://schemas.microsoft.com/office/powerpoint/2010/main" val="4094879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10</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a:latin typeface="Arial" panose="020B0604020202020204" pitchFamily="34" charset="0"/>
              </a:rPr>
              <a:t>External </a:t>
            </a:r>
            <a:r>
              <a:rPr lang="en-US" altLang="fr-FR" dirty="0">
                <a:latin typeface="Arial" panose="020B0604020202020204" pitchFamily="34" charset="0"/>
              </a:rPr>
              <a:t>pump causes a </a:t>
            </a:r>
            <a:r>
              <a:rPr lang="en-US" altLang="fr-FR">
                <a:latin typeface="Arial" panose="020B0604020202020204" pitchFamily="34" charset="0"/>
              </a:rPr>
              <a:t>pressure difference.</a:t>
            </a:r>
          </a:p>
          <a:p>
            <a:pPr marL="171450" indent="-171450" eaLnBrk="1" hangingPunct="1">
              <a:buFontTx/>
              <a:buChar char="-"/>
            </a:pPr>
            <a:endParaRPr lang="en-US" altLang="fr-FR">
              <a:latin typeface="Arial" panose="020B0604020202020204" pitchFamily="34" charset="0"/>
            </a:endParaRPr>
          </a:p>
        </p:txBody>
      </p:sp>
    </p:spTree>
    <p:extLst>
      <p:ext uri="{BB962C8B-B14F-4D97-AF65-F5344CB8AC3E}">
        <p14:creationId xmlns:p14="http://schemas.microsoft.com/office/powerpoint/2010/main" val="4028196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12</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dirty="0">
                <a:latin typeface="Arial" panose="020B0604020202020204" pitchFamily="34" charset="0"/>
              </a:rPr>
              <a:t>Momentum equation has </a:t>
            </a:r>
          </a:p>
          <a:p>
            <a:pPr marL="628650" lvl="1" indent="-171450" eaLnBrk="1" hangingPunct="1">
              <a:buFontTx/>
              <a:buChar char="-"/>
            </a:pPr>
            <a:r>
              <a:rPr lang="en-US" altLang="fr-FR" dirty="0">
                <a:latin typeface="Arial" panose="020B0604020202020204" pitchFamily="34" charset="0"/>
              </a:rPr>
              <a:t>surface forces (pressure force and viscous force) and </a:t>
            </a:r>
          </a:p>
          <a:p>
            <a:pPr marL="628650" lvl="1" indent="-171450" eaLnBrk="1" hangingPunct="1">
              <a:buFontTx/>
              <a:buChar char="-"/>
            </a:pPr>
            <a:r>
              <a:rPr lang="en-US" altLang="fr-FR" dirty="0">
                <a:latin typeface="Arial" panose="020B0604020202020204" pitchFamily="34" charset="0"/>
              </a:rPr>
              <a:t>body forces (</a:t>
            </a:r>
            <a:r>
              <a:rPr lang="en-US" altLang="fr-FR" dirty="0" err="1">
                <a:latin typeface="Arial" panose="020B0604020202020204" pitchFamily="34" charset="0"/>
              </a:rPr>
              <a:t>massic</a:t>
            </a:r>
            <a:r>
              <a:rPr lang="en-US" altLang="fr-FR" dirty="0">
                <a:latin typeface="Arial" panose="020B0604020202020204" pitchFamily="34" charset="0"/>
              </a:rPr>
              <a:t> force and electromagnetic force).</a:t>
            </a:r>
          </a:p>
          <a:p>
            <a:pPr marL="171450" lvl="0" indent="-171450" eaLnBrk="1" hangingPunct="1">
              <a:buFontTx/>
              <a:buChar char="-"/>
            </a:pPr>
            <a:r>
              <a:rPr lang="en-US" altLang="fr-FR" dirty="0">
                <a:latin typeface="Arial" panose="020B0604020202020204" pitchFamily="34" charset="0"/>
              </a:rPr>
              <a:t>Energy equation is basically U = Q (heat flux) – W (work of viscous forces). Work of mass forces has been also neglected here.</a:t>
            </a:r>
          </a:p>
          <a:p>
            <a:pPr marL="628650" lvl="1" indent="-171450" eaLnBrk="1" hangingPunct="1">
              <a:buFontTx/>
              <a:buChar char="-"/>
            </a:pPr>
            <a:endParaRPr lang="en-US" altLang="fr-FR" dirty="0">
              <a:latin typeface="Arial" panose="020B0604020202020204" pitchFamily="34" charset="0"/>
            </a:endParaRPr>
          </a:p>
          <a:p>
            <a:pPr marL="171450" lvl="0" indent="-171450" eaLnBrk="1" hangingPunct="1">
              <a:buFontTx/>
              <a:buChar char="-"/>
            </a:pPr>
            <a:r>
              <a:rPr lang="en-US" altLang="fr-FR" dirty="0">
                <a:latin typeface="Arial" panose="020B0604020202020204" pitchFamily="34" charset="0"/>
              </a:rPr>
              <a:t>Electromagnetic energy and forces have been neglected here.</a:t>
            </a:r>
          </a:p>
        </p:txBody>
      </p:sp>
    </p:spTree>
    <p:extLst>
      <p:ext uri="{BB962C8B-B14F-4D97-AF65-F5344CB8AC3E}">
        <p14:creationId xmlns:p14="http://schemas.microsoft.com/office/powerpoint/2010/main" val="1381994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13</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endParaRPr lang="en-US" altLang="fr-FR" dirty="0">
              <a:latin typeface="Arial" panose="020B0604020202020204" pitchFamily="34" charset="0"/>
            </a:endParaRPr>
          </a:p>
        </p:txBody>
      </p:sp>
    </p:spTree>
    <p:extLst>
      <p:ext uri="{BB962C8B-B14F-4D97-AF65-F5344CB8AC3E}">
        <p14:creationId xmlns:p14="http://schemas.microsoft.com/office/powerpoint/2010/main" val="3788309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235DF1-38BA-4EA8-9198-05673E3CA287}" type="slidenum">
              <a:rPr lang="fr-FR" altLang="fr-FR"/>
              <a:pPr eaLnBrk="1" hangingPunct="1">
                <a:spcBef>
                  <a:spcPct val="0"/>
                </a:spcBef>
              </a:pPr>
              <a:t>14</a:t>
            </a:fld>
            <a:endParaRPr lang="fr-FR" altLang="fr-FR"/>
          </a:p>
        </p:txBody>
      </p:sp>
      <p:sp>
        <p:nvSpPr>
          <p:cNvPr id="25603" name="Rectangle 2"/>
          <p:cNvSpPr>
            <a:spLocks noGrp="1" noRot="1" noChangeAspect="1" noChangeArrowheads="1" noTextEdit="1"/>
          </p:cNvSpPr>
          <p:nvPr>
            <p:ph type="sldImg"/>
          </p:nvPr>
        </p:nvSpPr>
        <p:spPr>
          <a:xfrm>
            <a:off x="1155700" y="660400"/>
            <a:ext cx="4554538" cy="3416300"/>
          </a:xfrm>
          <a:ln/>
        </p:spPr>
      </p:sp>
      <p:sp>
        <p:nvSpPr>
          <p:cNvPr id="25604" name="Rectangle 3"/>
          <p:cNvSpPr>
            <a:spLocks noGrp="1" noChangeArrowheads="1"/>
          </p:cNvSpPr>
          <p:nvPr>
            <p:ph type="body" idx="1"/>
          </p:nvPr>
        </p:nvSpPr>
        <p:spPr>
          <a:xfrm>
            <a:off x="928688" y="4362450"/>
            <a:ext cx="4997450" cy="4125913"/>
          </a:xfrm>
          <a:noFill/>
        </p:spPr>
        <p:txBody>
          <a:bodyPr/>
          <a:lstStyle/>
          <a:p>
            <a:pPr marL="171450" indent="-171450" eaLnBrk="1" hangingPunct="1">
              <a:buFontTx/>
              <a:buChar char="-"/>
            </a:pPr>
            <a:r>
              <a:rPr lang="en-US" altLang="fr-FR">
                <a:latin typeface="Arial" panose="020B0604020202020204" pitchFamily="34" charset="0"/>
              </a:rPr>
              <a:t>External </a:t>
            </a:r>
            <a:r>
              <a:rPr lang="en-US" altLang="fr-FR" dirty="0">
                <a:latin typeface="Arial" panose="020B0604020202020204" pitchFamily="34" charset="0"/>
              </a:rPr>
              <a:t>pump causes a </a:t>
            </a:r>
            <a:r>
              <a:rPr lang="en-US" altLang="fr-FR">
                <a:latin typeface="Arial" panose="020B0604020202020204" pitchFamily="34" charset="0"/>
              </a:rPr>
              <a:t>pressure difference.</a:t>
            </a:r>
          </a:p>
          <a:p>
            <a:pPr marL="171450" indent="-171450" eaLnBrk="1" hangingPunct="1">
              <a:buFontTx/>
              <a:buChar char="-"/>
            </a:pPr>
            <a:endParaRPr lang="en-US" altLang="fr-FR">
              <a:latin typeface="Arial" panose="020B0604020202020204" pitchFamily="34" charset="0"/>
            </a:endParaRPr>
          </a:p>
        </p:txBody>
      </p:sp>
    </p:spTree>
    <p:extLst>
      <p:ext uri="{BB962C8B-B14F-4D97-AF65-F5344CB8AC3E}">
        <p14:creationId xmlns:p14="http://schemas.microsoft.com/office/powerpoint/2010/main" val="1628682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00930" y="2266275"/>
            <a:ext cx="8226854" cy="519130"/>
          </a:xfrm>
        </p:spPr>
        <p:txBody>
          <a:bodyPr/>
          <a:lstStyle/>
          <a:p>
            <a:r>
              <a:rPr lang="en-US" dirty="0"/>
              <a:t>Click to edit Master title style</a:t>
            </a:r>
            <a:endParaRPr lang="en-GB" dirty="0"/>
          </a:p>
        </p:txBody>
      </p:sp>
      <p:sp>
        <p:nvSpPr>
          <p:cNvPr id="3" name="Date Placeholder 2"/>
          <p:cNvSpPr>
            <a:spLocks noGrp="1"/>
          </p:cNvSpPr>
          <p:nvPr>
            <p:ph type="dt" sz="half" idx="10"/>
          </p:nvPr>
        </p:nvSpPr>
        <p:spPr>
          <a:xfrm>
            <a:off x="683335" y="6353096"/>
            <a:ext cx="2133600" cy="365125"/>
          </a:xfrm>
        </p:spPr>
        <p:txBody>
          <a:bodyPr/>
          <a:lstStyle/>
          <a:p>
            <a:fld id="{3C004AF6-DA9E-4F37-9F67-18853B9DC84B}" type="datetime1">
              <a:rPr lang="de-DE" smtClean="0"/>
              <a:t>15.04.2025</a:t>
            </a:fld>
            <a:endParaRPr lang="en-US" dirty="0"/>
          </a:p>
        </p:txBody>
      </p:sp>
      <p:sp>
        <p:nvSpPr>
          <p:cNvPr id="4" name="Footer Placeholder 3"/>
          <p:cNvSpPr>
            <a:spLocks noGrp="1"/>
          </p:cNvSpPr>
          <p:nvPr>
            <p:ph type="ftr" sz="quarter" idx="11"/>
          </p:nvPr>
        </p:nvSpPr>
        <p:spPr/>
        <p:txBody>
          <a:bodyPr/>
          <a:lstStyle/>
          <a:p>
            <a:r>
              <a:rPr lang="en-US"/>
              <a:t>TE/CRG-CI</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a:t>
            </a:fld>
            <a:endParaRPr lang="en-US" dirty="0"/>
          </a:p>
        </p:txBody>
      </p:sp>
      <p:sp>
        <p:nvSpPr>
          <p:cNvPr id="6" name="Rectangle 5"/>
          <p:cNvSpPr/>
          <p:nvPr userDrawn="1"/>
        </p:nvSpPr>
        <p:spPr>
          <a:xfrm>
            <a:off x="344658" y="654148"/>
            <a:ext cx="8482819" cy="2250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83787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19130"/>
          </a:xfrm>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10" name="Date Placeholder 2"/>
          <p:cNvSpPr>
            <a:spLocks noGrp="1"/>
          </p:cNvSpPr>
          <p:nvPr>
            <p:ph type="dt" sz="half" idx="10"/>
          </p:nvPr>
        </p:nvSpPr>
        <p:spPr>
          <a:xfrm>
            <a:off x="683335" y="6353096"/>
            <a:ext cx="2133600" cy="365125"/>
          </a:xfrm>
        </p:spPr>
        <p:txBody>
          <a:bodyPr/>
          <a:lstStyle/>
          <a:p>
            <a:fld id="{A0499984-C420-41BE-827C-4542E3BEA2AD}" type="datetime1">
              <a:rPr lang="de-DE" smtClean="0"/>
              <a:t>15.04.2025</a:t>
            </a:fld>
            <a:endParaRPr lang="en-US" dirty="0"/>
          </a:p>
        </p:txBody>
      </p:sp>
      <p:sp>
        <p:nvSpPr>
          <p:cNvPr id="11" name="Footer Placeholder 3"/>
          <p:cNvSpPr>
            <a:spLocks noGrp="1"/>
          </p:cNvSpPr>
          <p:nvPr>
            <p:ph type="ftr" sz="quarter" idx="11"/>
          </p:nvPr>
        </p:nvSpPr>
        <p:spPr>
          <a:xfrm>
            <a:off x="5182756" y="6356350"/>
            <a:ext cx="2895600" cy="365125"/>
          </a:xfrm>
        </p:spPr>
        <p:txBody>
          <a:bodyPr/>
          <a:lstStyle/>
          <a:p>
            <a:r>
              <a:rPr lang="en-US"/>
              <a:t>TE/CRG-CI</a:t>
            </a:r>
            <a:endParaRPr lang="en-US" dirty="0"/>
          </a:p>
        </p:txBody>
      </p:sp>
      <p:sp>
        <p:nvSpPr>
          <p:cNvPr id="12" name="Slide Number Placeholder 4"/>
          <p:cNvSpPr>
            <a:spLocks noGrp="1"/>
          </p:cNvSpPr>
          <p:nvPr>
            <p:ph type="sldNum" sz="quarter" idx="12"/>
          </p:nvPr>
        </p:nvSpPr>
        <p:spPr>
          <a:xfrm>
            <a:off x="8185376" y="6356350"/>
            <a:ext cx="501424" cy="365125"/>
          </a:xfrm>
        </p:spPr>
        <p:txBody>
          <a:bodyPr/>
          <a:lstStyle/>
          <a:p>
            <a:fld id="{17918391-D411-FE40-AAD7-861AE5233E0E}"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fr-F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Rectangle 4"/>
          <p:cNvSpPr>
            <a:spLocks noGrp="1" noChangeArrowheads="1"/>
          </p:cNvSpPr>
          <p:nvPr>
            <p:ph type="dt" sz="half" idx="10"/>
          </p:nvPr>
        </p:nvSpPr>
        <p:spPr>
          <a:ln/>
        </p:spPr>
        <p:txBody>
          <a:bodyPr/>
          <a:lstStyle>
            <a:lvl1pPr>
              <a:defRPr/>
            </a:lvl1pPr>
          </a:lstStyle>
          <a:p>
            <a:pPr>
              <a:defRPr/>
            </a:pPr>
            <a:fld id="{21D90C3D-DD81-4E08-866E-2823102394F5}" type="datetime1">
              <a:rPr lang="de-DE" smtClean="0"/>
              <a:t>15.04.2025</a:t>
            </a:fld>
            <a:endParaRPr lang="fr-FR"/>
          </a:p>
        </p:txBody>
      </p:sp>
      <p:sp>
        <p:nvSpPr>
          <p:cNvPr id="7" name="Rectangle 5"/>
          <p:cNvSpPr>
            <a:spLocks noGrp="1" noChangeArrowheads="1"/>
          </p:cNvSpPr>
          <p:nvPr>
            <p:ph type="ftr" sz="quarter" idx="11"/>
          </p:nvPr>
        </p:nvSpPr>
        <p:spPr>
          <a:ln/>
        </p:spPr>
        <p:txBody>
          <a:bodyPr/>
          <a:lstStyle>
            <a:lvl1pPr>
              <a:defRPr/>
            </a:lvl1pPr>
          </a:lstStyle>
          <a:p>
            <a:pPr>
              <a:defRPr/>
            </a:pPr>
            <a:r>
              <a:rPr lang="fr-FR"/>
              <a:t>TE/CRG-CI</a:t>
            </a:r>
          </a:p>
        </p:txBody>
      </p:sp>
      <p:sp>
        <p:nvSpPr>
          <p:cNvPr id="8" name="Rectangle 6"/>
          <p:cNvSpPr>
            <a:spLocks noGrp="1" noChangeArrowheads="1"/>
          </p:cNvSpPr>
          <p:nvPr>
            <p:ph type="sldNum" sz="quarter" idx="12"/>
          </p:nvPr>
        </p:nvSpPr>
        <p:spPr>
          <a:ln/>
        </p:spPr>
        <p:txBody>
          <a:bodyPr/>
          <a:lstStyle>
            <a:lvl1pPr>
              <a:defRPr/>
            </a:lvl1pPr>
          </a:lstStyle>
          <a:p>
            <a:fld id="{46F65486-99DD-4D77-AC9D-BDEAE0EAFF12}" type="slidenum">
              <a:rPr lang="fr-FR" altLang="en-US"/>
              <a:pPr/>
              <a:t>‹#›</a:t>
            </a:fld>
            <a:endParaRPr lang="fr-FR" altLang="en-US"/>
          </a:p>
        </p:txBody>
      </p:sp>
    </p:spTree>
    <p:extLst>
      <p:ext uri="{BB962C8B-B14F-4D97-AF65-F5344CB8AC3E}">
        <p14:creationId xmlns:p14="http://schemas.microsoft.com/office/powerpoint/2010/main" val="1536480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fld id="{B2E865EE-2001-4F13-983D-ACA668F2C34C}" type="datetime1">
              <a:rPr lang="en-US" smtClean="0"/>
              <a:t>4/15/2025</a:t>
            </a:fld>
            <a:endParaRPr lang="fr-FR"/>
          </a:p>
        </p:txBody>
      </p:sp>
      <p:sp>
        <p:nvSpPr>
          <p:cNvPr id="4" name="Rectangle 5"/>
          <p:cNvSpPr>
            <a:spLocks noGrp="1" noChangeArrowheads="1"/>
          </p:cNvSpPr>
          <p:nvPr>
            <p:ph type="ftr" sz="quarter" idx="11"/>
          </p:nvPr>
        </p:nvSpPr>
        <p:spPr>
          <a:ln/>
        </p:spPr>
        <p:txBody>
          <a:bodyPr/>
          <a:lstStyle>
            <a:lvl1pPr>
              <a:defRPr/>
            </a:lvl1pPr>
          </a:lstStyle>
          <a:p>
            <a:pPr>
              <a:defRPr/>
            </a:pPr>
            <a:r>
              <a:rPr lang="fr-FR"/>
              <a:t>T. Koettig TE/CRG</a:t>
            </a:r>
          </a:p>
        </p:txBody>
      </p:sp>
      <p:sp>
        <p:nvSpPr>
          <p:cNvPr id="5" name="Rectangle 6"/>
          <p:cNvSpPr>
            <a:spLocks noGrp="1" noChangeArrowheads="1"/>
          </p:cNvSpPr>
          <p:nvPr>
            <p:ph type="sldNum" sz="quarter" idx="12"/>
          </p:nvPr>
        </p:nvSpPr>
        <p:spPr>
          <a:ln/>
        </p:spPr>
        <p:txBody>
          <a:bodyPr/>
          <a:lstStyle>
            <a:lvl1pPr>
              <a:defRPr/>
            </a:lvl1pPr>
          </a:lstStyle>
          <a:p>
            <a:fld id="{50C7FF40-9C8D-4C19-A375-CB20D428D46D}" type="slidenum">
              <a:rPr lang="fr-FR" altLang="en-US"/>
              <a:pPr/>
              <a:t>‹#›</a:t>
            </a:fld>
            <a:endParaRPr lang="fr-FR" altLang="en-US"/>
          </a:p>
        </p:txBody>
      </p:sp>
    </p:spTree>
    <p:extLst>
      <p:ext uri="{BB962C8B-B14F-4D97-AF65-F5344CB8AC3E}">
        <p14:creationId xmlns:p14="http://schemas.microsoft.com/office/powerpoint/2010/main" val="315891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519130"/>
          </a:xfrm>
          <a:prstGeom prst="rect">
            <a:avLst/>
          </a:prstGeom>
        </p:spPr>
        <p:txBody>
          <a:bodyPr vert="horz" lIns="45720" rIns="45720" anchor="ctr">
            <a:noAutofit/>
          </a:bodyPr>
          <a:lstStyle/>
          <a:p>
            <a:r>
              <a:rPr kumimoji="0" lang="en-GB" dirty="0" err="1"/>
              <a:t>Titel</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704437" y="6362377"/>
            <a:ext cx="2133600"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tx1">
                    <a:tint val="75000"/>
                  </a:schemeClr>
                </a:solidFill>
              </a:defRPr>
            </a:lvl1pPr>
          </a:lstStyle>
          <a:p>
            <a:fld id="{E3F607F6-0278-4F8F-9BFC-7FA4CF53048B}" type="datetime1">
              <a:rPr lang="de-DE" smtClean="0"/>
              <a:t>15.04.2025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a:t>TE/CRG-CI</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cxnSp>
        <p:nvCxnSpPr>
          <p:cNvPr id="11" name="Straight Connector 10"/>
          <p:cNvCxnSpPr/>
          <p:nvPr userDrawn="1"/>
        </p:nvCxnSpPr>
        <p:spPr>
          <a:xfrm>
            <a:off x="457200" y="680623"/>
            <a:ext cx="82296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79" r:id="rId2"/>
    <p:sldLayoutId id="2147483662" r:id="rId3"/>
    <p:sldLayoutId id="2147483678" r:id="rId4"/>
    <p:sldLayoutId id="2147483682" r:id="rId5"/>
    <p:sldLayoutId id="2147483684" r:id="rId6"/>
  </p:sldLayoutIdLst>
  <p:hf hdr="0"/>
  <p:txStyles>
    <p:titleStyle>
      <a:lvl1pPr algn="ctr" rtl="0" eaLnBrk="1" latinLnBrk="0" hangingPunct="1">
        <a:spcBef>
          <a:spcPct val="0"/>
        </a:spcBef>
        <a:buNone/>
        <a:defRPr kumimoji="0" sz="2400" b="1" kern="1200">
          <a:solidFill>
            <a:srgbClr val="002060"/>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rgbClr val="002060"/>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rgbClr val="002060"/>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rgbClr val="002060"/>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rgbClr val="002060"/>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rgbClr val="00206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20.png"/></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png"/><Relationship Id="rId26" Type="http://schemas.openxmlformats.org/officeDocument/2006/relationships/image" Target="../media/image39.png"/><Relationship Id="rId3" Type="http://schemas.openxmlformats.org/officeDocument/2006/relationships/image" Target="../media/image160.png"/><Relationship Id="rId21" Type="http://schemas.openxmlformats.org/officeDocument/2006/relationships/image" Target="../media/image34.png"/><Relationship Id="rId7" Type="http://schemas.openxmlformats.org/officeDocument/2006/relationships/image" Target="../media/image200.png"/><Relationship Id="rId12" Type="http://schemas.openxmlformats.org/officeDocument/2006/relationships/image" Target="../media/image25.png"/><Relationship Id="rId17" Type="http://schemas.openxmlformats.org/officeDocument/2006/relationships/image" Target="../media/image30.png"/><Relationship Id="rId25" Type="http://schemas.openxmlformats.org/officeDocument/2006/relationships/image" Target="../media/image38.png"/><Relationship Id="rId2" Type="http://schemas.openxmlformats.org/officeDocument/2006/relationships/notesSlide" Target="../notesSlides/notesSlide10.xml"/><Relationship Id="rId16" Type="http://schemas.openxmlformats.org/officeDocument/2006/relationships/image" Target="../media/image29.png"/><Relationship Id="rId20" Type="http://schemas.openxmlformats.org/officeDocument/2006/relationships/image" Target="../media/image33.png"/><Relationship Id="rId29" Type="http://schemas.openxmlformats.org/officeDocument/2006/relationships/image" Target="../media/image42.png"/><Relationship Id="rId1" Type="http://schemas.openxmlformats.org/officeDocument/2006/relationships/slideLayout" Target="../slideLayouts/slideLayout5.xml"/><Relationship Id="rId6" Type="http://schemas.openxmlformats.org/officeDocument/2006/relationships/image" Target="../media/image190.png"/><Relationship Id="rId11" Type="http://schemas.openxmlformats.org/officeDocument/2006/relationships/image" Target="../media/image24.png"/><Relationship Id="rId24" Type="http://schemas.openxmlformats.org/officeDocument/2006/relationships/image" Target="../media/image37.png"/><Relationship Id="rId5" Type="http://schemas.openxmlformats.org/officeDocument/2006/relationships/image" Target="../media/image180.png"/><Relationship Id="rId15" Type="http://schemas.openxmlformats.org/officeDocument/2006/relationships/image" Target="../media/image28.png"/><Relationship Id="rId23" Type="http://schemas.openxmlformats.org/officeDocument/2006/relationships/image" Target="../media/image36.png"/><Relationship Id="rId28" Type="http://schemas.openxmlformats.org/officeDocument/2006/relationships/image" Target="../media/image41.pn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image" Target="../media/image170.pn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35.png"/><Relationship Id="rId27"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3.png"/><Relationship Id="rId7"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100.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56.pn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50.png"/><Relationship Id="rId7"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58.png"/><Relationship Id="rId5" Type="http://schemas.openxmlformats.org/officeDocument/2006/relationships/image" Target="../media/image570.png"/><Relationship Id="rId4" Type="http://schemas.openxmlformats.org/officeDocument/2006/relationships/image" Target="../media/image560.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66.png"/></Relationships>
</file>

<file path=ppt/slides/_rels/slide3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3" Type="http://schemas.openxmlformats.org/officeDocument/2006/relationships/image" Target="../media/image670.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3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6.xml"/><Relationship Id="rId4" Type="http://schemas.openxmlformats.org/officeDocument/2006/relationships/image" Target="../media/image80.png"/></Relationships>
</file>

<file path=ppt/slides/_rels/slide36.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slideLayout" Target="../slideLayouts/slideLayout6.xml"/><Relationship Id="rId4" Type="http://schemas.openxmlformats.org/officeDocument/2006/relationships/image" Target="../media/image8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740.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8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81.png"/><Relationship Id="rId4" Type="http://schemas.openxmlformats.org/officeDocument/2006/relationships/image" Target="../media/image800.png"/></Relationships>
</file>

<file path=ppt/slides/_rels/slide42.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eaLnBrk="1" hangingPunct="1"/>
            <a:r>
              <a:rPr lang="en-GB" altLang="fr-FR" sz="2400" b="1" dirty="0">
                <a:solidFill>
                  <a:schemeClr val="tx1">
                    <a:lumMod val="75000"/>
                  </a:schemeClr>
                </a:solidFill>
              </a:rPr>
              <a:t>Convection - States</a:t>
            </a:r>
            <a:endParaRPr lang="en-GB" altLang="fr-FR"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10</a:t>
            </a:fld>
            <a:endParaRPr lang="fr-FR"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7796" y="823868"/>
            <a:ext cx="4746269" cy="2984004"/>
          </a:xfrm>
          <a:prstGeom prst="rect">
            <a:avLst/>
          </a:prstGeom>
        </p:spPr>
      </p:pic>
      <mc:AlternateContent xmlns:mc="http://schemas.openxmlformats.org/markup-compatibility/2006" xmlns:a14="http://schemas.microsoft.com/office/drawing/2010/main">
        <mc:Choice Requires="a14">
          <p:graphicFrame>
            <p:nvGraphicFramePr>
              <p:cNvPr id="12" name="Table 11"/>
              <p:cNvGraphicFramePr>
                <a:graphicFrameLocks noGrp="1"/>
              </p:cNvGraphicFramePr>
              <p:nvPr>
                <p:extLst>
                  <p:ext uri="{D42A27DB-BD31-4B8C-83A1-F6EECF244321}">
                    <p14:modId xmlns:p14="http://schemas.microsoft.com/office/powerpoint/2010/main" val="3709783261"/>
                  </p:ext>
                </p:extLst>
              </p:nvPr>
            </p:nvGraphicFramePr>
            <p:xfrm>
              <a:off x="1771237" y="3980774"/>
              <a:ext cx="5039389" cy="1737360"/>
            </p:xfrm>
            <a:graphic>
              <a:graphicData uri="http://schemas.openxmlformats.org/drawingml/2006/table">
                <a:tbl>
                  <a:tblPr firstRow="1" bandRow="1">
                    <a:tableStyleId>{5940675A-B579-460E-94D1-54222C63F5DA}</a:tableStyleId>
                  </a:tblPr>
                  <a:tblGrid>
                    <a:gridCol w="2686463">
                      <a:extLst>
                        <a:ext uri="{9D8B030D-6E8A-4147-A177-3AD203B41FA5}">
                          <a16:colId xmlns:a16="http://schemas.microsoft.com/office/drawing/2014/main" val="482396080"/>
                        </a:ext>
                      </a:extLst>
                    </a:gridCol>
                    <a:gridCol w="2352926">
                      <a:extLst>
                        <a:ext uri="{9D8B030D-6E8A-4147-A177-3AD203B41FA5}">
                          <a16:colId xmlns:a16="http://schemas.microsoft.com/office/drawing/2014/main" val="2900736131"/>
                        </a:ext>
                      </a:extLst>
                    </a:gridCol>
                  </a:tblGrid>
                  <a:tr h="237555">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1" u="none" kern="1200" dirty="0">
                              <a:solidFill>
                                <a:schemeClr val="tx1"/>
                              </a:solidFill>
                              <a:latin typeface="+mn-lt"/>
                              <a:ea typeface="+mn-ea"/>
                              <a:cs typeface="+mn-cs"/>
                            </a:rPr>
                            <a:t>Case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14:m>
                            <m:oMath xmlns:m="http://schemas.openxmlformats.org/officeDocument/2006/math">
                              <m:r>
                                <a:rPr lang="en-GB" sz="1200" b="0" i="1" smtClean="0">
                                  <a:latin typeface="Cambria Math" panose="02040503050406030204" pitchFamily="18" charset="0"/>
                                  <a:ea typeface="Cambria Math" panose="02040503050406030204" pitchFamily="18" charset="0"/>
                                </a:rPr>
                                <m:t>𝛼</m:t>
                              </m:r>
                            </m:oMath>
                          </a14:m>
                          <a:r>
                            <a:rPr kumimoji="0" lang="en-GB" sz="1200" b="1" u="none" kern="1200" dirty="0">
                              <a:solidFill>
                                <a:schemeClr val="tx1"/>
                              </a:solidFill>
                              <a:latin typeface="+mn-lt"/>
                              <a:ea typeface="+mn-ea"/>
                              <a:cs typeface="+mn-cs"/>
                            </a:rPr>
                            <a:t> [W/m</a:t>
                          </a:r>
                          <a:r>
                            <a:rPr kumimoji="0" lang="en-GB" sz="1200" b="1" u="none" kern="1200" baseline="30000" dirty="0">
                              <a:solidFill>
                                <a:schemeClr val="tx1"/>
                              </a:solidFill>
                              <a:latin typeface="+mn-lt"/>
                              <a:ea typeface="+mn-ea"/>
                              <a:cs typeface="+mn-cs"/>
                            </a:rPr>
                            <a:t>2</a:t>
                          </a:r>
                          <a:r>
                            <a:rPr kumimoji="0" lang="en-GB" sz="1200" b="1" u="none" kern="1200" dirty="0">
                              <a:solidFill>
                                <a:schemeClr val="tx1"/>
                              </a:solidFill>
                              <a:latin typeface="+mn-lt"/>
                              <a:ea typeface="+mn-ea"/>
                              <a:cs typeface="+mn-cs"/>
                            </a:rPr>
                            <a:t>K]</a:t>
                          </a:r>
                        </a:p>
                      </a:txBody>
                      <a:tcPr/>
                    </a:tc>
                    <a:extLst>
                      <a:ext uri="{0D108BD9-81ED-4DB2-BD59-A6C34878D82A}">
                        <a16:rowId xmlns:a16="http://schemas.microsoft.com/office/drawing/2014/main" val="472471828"/>
                      </a:ext>
                    </a:extLst>
                  </a:tr>
                  <a:tr h="237555">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kern="1200" dirty="0">
                              <a:solidFill>
                                <a:schemeClr val="tx1"/>
                              </a:solidFill>
                              <a:latin typeface="+mn-lt"/>
                              <a:ea typeface="+mn-ea"/>
                              <a:cs typeface="+mn-cs"/>
                            </a:rPr>
                            <a:t>Free convection</a:t>
                          </a: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a:solidFill>
                                <a:schemeClr val="tx1"/>
                              </a:solidFill>
                              <a:latin typeface="+mn-lt"/>
                              <a:ea typeface="+mn-ea"/>
                              <a:cs typeface="+mn-cs"/>
                            </a:rPr>
                            <a:t>Gases: 2-25</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a:solidFill>
                                <a:schemeClr val="tx1"/>
                              </a:solidFill>
                              <a:latin typeface="+mn-lt"/>
                              <a:ea typeface="+mn-ea"/>
                              <a:cs typeface="+mn-cs"/>
                            </a:rPr>
                            <a:t>Liquids: 50-1000</a:t>
                          </a:r>
                        </a:p>
                      </a:txBody>
                      <a:tcPr/>
                    </a:tc>
                    <a:extLst>
                      <a:ext uri="{0D108BD9-81ED-4DB2-BD59-A6C34878D82A}">
                        <a16:rowId xmlns:a16="http://schemas.microsoft.com/office/drawing/2014/main" val="2210883471"/>
                      </a:ext>
                    </a:extLst>
                  </a:tr>
                  <a:tr h="237555">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a:solidFill>
                                <a:schemeClr val="tx1"/>
                              </a:solidFill>
                              <a:latin typeface="+mn-lt"/>
                              <a:ea typeface="+mn-ea"/>
                              <a:cs typeface="+mn-cs"/>
                            </a:rPr>
                            <a:t>Forced convection</a:t>
                          </a: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a:solidFill>
                                <a:schemeClr val="tx1"/>
                              </a:solidFill>
                              <a:latin typeface="+mn-lt"/>
                              <a:ea typeface="+mn-ea"/>
                              <a:cs typeface="+mn-cs"/>
                            </a:rPr>
                            <a:t>Gases: 25-250 </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a:solidFill>
                                <a:schemeClr val="tx1"/>
                              </a:solidFill>
                              <a:latin typeface="+mn-lt"/>
                              <a:ea typeface="+mn-ea"/>
                              <a:cs typeface="+mn-cs"/>
                            </a:rPr>
                            <a:t>Liquids: 50-20,000</a:t>
                          </a:r>
                        </a:p>
                      </a:txBody>
                      <a:tcPr/>
                    </a:tc>
                    <a:extLst>
                      <a:ext uri="{0D108BD9-81ED-4DB2-BD59-A6C34878D82A}">
                        <a16:rowId xmlns:a16="http://schemas.microsoft.com/office/drawing/2014/main" val="690372490"/>
                      </a:ext>
                    </a:extLst>
                  </a:tr>
                  <a:tr h="237555">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kern="1200" dirty="0">
                              <a:solidFill>
                                <a:schemeClr val="tx1"/>
                              </a:solidFill>
                              <a:latin typeface="+mn-lt"/>
                              <a:ea typeface="+mn-ea"/>
                              <a:cs typeface="+mn-cs"/>
                            </a:rPr>
                            <a:t>Supercritical flow forced</a:t>
                          </a:r>
                          <a:r>
                            <a:rPr kumimoji="0" lang="en-US" sz="1200" u="none" kern="1200" baseline="0" dirty="0">
                              <a:solidFill>
                                <a:schemeClr val="tx1"/>
                              </a:solidFill>
                              <a:latin typeface="+mn-lt"/>
                              <a:ea typeface="+mn-ea"/>
                              <a:cs typeface="+mn-cs"/>
                            </a:rPr>
                            <a:t> </a:t>
                          </a:r>
                          <a:r>
                            <a:rPr kumimoji="0" lang="en-US" sz="1200" u="none" kern="1200" dirty="0">
                              <a:solidFill>
                                <a:schemeClr val="tx1"/>
                              </a:solidFill>
                              <a:latin typeface="+mn-lt"/>
                              <a:ea typeface="+mn-ea"/>
                              <a:cs typeface="+mn-cs"/>
                            </a:rPr>
                            <a:t>convection</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a:solidFill>
                                <a:schemeClr val="tx1"/>
                              </a:solidFill>
                              <a:latin typeface="+mn-lt"/>
                              <a:ea typeface="+mn-ea"/>
                              <a:cs typeface="+mn-cs"/>
                            </a:rPr>
                            <a:t>1000-50,000</a:t>
                          </a:r>
                        </a:p>
                      </a:txBody>
                      <a:tcPr/>
                    </a:tc>
                    <a:extLst>
                      <a:ext uri="{0D108BD9-81ED-4DB2-BD59-A6C34878D82A}">
                        <a16:rowId xmlns:a16="http://schemas.microsoft.com/office/drawing/2014/main" val="2907643817"/>
                      </a:ext>
                    </a:extLst>
                  </a:tr>
                  <a:tr h="237555">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a:solidFill>
                                <a:schemeClr val="tx1"/>
                              </a:solidFill>
                              <a:latin typeface="+mn-lt"/>
                              <a:ea typeface="+mn-ea"/>
                              <a:cs typeface="+mn-cs"/>
                            </a:rPr>
                            <a:t>Two-phase flow convection</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a:solidFill>
                                <a:schemeClr val="tx1"/>
                              </a:solidFill>
                              <a:latin typeface="+mn-lt"/>
                              <a:ea typeface="+mn-ea"/>
                              <a:cs typeface="+mn-cs"/>
                            </a:rPr>
                            <a:t>2500 – 100,000</a:t>
                          </a:r>
                        </a:p>
                      </a:txBody>
                      <a:tcPr/>
                    </a:tc>
                    <a:extLst>
                      <a:ext uri="{0D108BD9-81ED-4DB2-BD59-A6C34878D82A}">
                        <a16:rowId xmlns:a16="http://schemas.microsoft.com/office/drawing/2014/main" val="1822549748"/>
                      </a:ext>
                    </a:extLst>
                  </a:tr>
                </a:tbl>
              </a:graphicData>
            </a:graphic>
          </p:graphicFrame>
        </mc:Choice>
        <mc:Fallback xmlns="">
          <p:graphicFrame>
            <p:nvGraphicFramePr>
              <p:cNvPr id="12" name="Table 11"/>
              <p:cNvGraphicFramePr>
                <a:graphicFrameLocks noGrp="1"/>
              </p:cNvGraphicFramePr>
              <p:nvPr>
                <p:extLst>
                  <p:ext uri="{D42A27DB-BD31-4B8C-83A1-F6EECF244321}">
                    <p14:modId xmlns:p14="http://schemas.microsoft.com/office/powerpoint/2010/main" val="3709783261"/>
                  </p:ext>
                </p:extLst>
              </p:nvPr>
            </p:nvGraphicFramePr>
            <p:xfrm>
              <a:off x="1771237" y="3980774"/>
              <a:ext cx="5039389" cy="1737360"/>
            </p:xfrm>
            <a:graphic>
              <a:graphicData uri="http://schemas.openxmlformats.org/drawingml/2006/table">
                <a:tbl>
                  <a:tblPr firstRow="1" bandRow="1">
                    <a:tableStyleId>{5940675A-B579-460E-94D1-54222C63F5DA}</a:tableStyleId>
                  </a:tblPr>
                  <a:tblGrid>
                    <a:gridCol w="2686463">
                      <a:extLst>
                        <a:ext uri="{9D8B030D-6E8A-4147-A177-3AD203B41FA5}">
                          <a16:colId xmlns:a16="http://schemas.microsoft.com/office/drawing/2014/main" val="482396080"/>
                        </a:ext>
                      </a:extLst>
                    </a:gridCol>
                    <a:gridCol w="2352926">
                      <a:extLst>
                        <a:ext uri="{9D8B030D-6E8A-4147-A177-3AD203B41FA5}">
                          <a16:colId xmlns:a16="http://schemas.microsoft.com/office/drawing/2014/main" val="2900736131"/>
                        </a:ext>
                      </a:extLst>
                    </a:gridCol>
                  </a:tblGrid>
                  <a:tr h="274320">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1" u="none" kern="1200" dirty="0" smtClean="0">
                              <a:solidFill>
                                <a:schemeClr val="tx1"/>
                              </a:solidFill>
                              <a:latin typeface="+mn-lt"/>
                              <a:ea typeface="+mn-ea"/>
                              <a:cs typeface="+mn-cs"/>
                            </a:rPr>
                            <a:t>Case</a:t>
                          </a:r>
                          <a:endParaRPr kumimoji="0" lang="en-GB" sz="1200" b="1" u="none" kern="1200" dirty="0">
                            <a:solidFill>
                              <a:schemeClr val="tx1"/>
                            </a:solidFill>
                            <a:latin typeface="+mn-lt"/>
                            <a:ea typeface="+mn-ea"/>
                            <a:cs typeface="+mn-cs"/>
                          </a:endParaRPr>
                        </a:p>
                      </a:txBody>
                      <a:tcPr/>
                    </a:tc>
                    <a:tc>
                      <a:txBody>
                        <a:bodyPr/>
                        <a:lstStyle/>
                        <a:p>
                          <a:endParaRPr lang="en-US"/>
                        </a:p>
                      </a:txBody>
                      <a:tcPr>
                        <a:blipFill>
                          <a:blip r:embed="rId4"/>
                          <a:stretch>
                            <a:fillRect l="-114212" t="-4444" r="-517" b="-548889"/>
                          </a:stretch>
                        </a:blipFill>
                      </a:tcPr>
                    </a:tc>
                    <a:extLst>
                      <a:ext uri="{0D108BD9-81ED-4DB2-BD59-A6C34878D82A}">
                        <a16:rowId xmlns:a16="http://schemas.microsoft.com/office/drawing/2014/main" val="472471828"/>
                      </a:ext>
                    </a:extLst>
                  </a:tr>
                  <a:tr h="457200">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kern="1200" dirty="0" smtClean="0">
                              <a:solidFill>
                                <a:schemeClr val="tx1"/>
                              </a:solidFill>
                              <a:latin typeface="+mn-lt"/>
                              <a:ea typeface="+mn-ea"/>
                              <a:cs typeface="+mn-cs"/>
                            </a:rPr>
                            <a:t>Free convection</a:t>
                          </a: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smtClean="0">
                              <a:solidFill>
                                <a:schemeClr val="tx1"/>
                              </a:solidFill>
                              <a:latin typeface="+mn-lt"/>
                              <a:ea typeface="+mn-ea"/>
                              <a:cs typeface="+mn-cs"/>
                            </a:rPr>
                            <a:t>Gases: 2-25</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smtClean="0">
                              <a:solidFill>
                                <a:schemeClr val="tx1"/>
                              </a:solidFill>
                              <a:latin typeface="+mn-lt"/>
                              <a:ea typeface="+mn-ea"/>
                              <a:cs typeface="+mn-cs"/>
                            </a:rPr>
                            <a:t>Liquids: 50-1000</a:t>
                          </a:r>
                          <a:endParaRPr kumimoji="0" lang="en-GB" sz="1200" u="none" kern="1200" dirty="0">
                            <a:solidFill>
                              <a:schemeClr val="tx1"/>
                            </a:solidFill>
                            <a:latin typeface="+mn-lt"/>
                            <a:ea typeface="+mn-ea"/>
                            <a:cs typeface="+mn-cs"/>
                          </a:endParaRPr>
                        </a:p>
                      </a:txBody>
                      <a:tcPr/>
                    </a:tc>
                    <a:extLst>
                      <a:ext uri="{0D108BD9-81ED-4DB2-BD59-A6C34878D82A}">
                        <a16:rowId xmlns:a16="http://schemas.microsoft.com/office/drawing/2014/main" val="2210883471"/>
                      </a:ext>
                    </a:extLst>
                  </a:tr>
                  <a:tr h="457200">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smtClean="0">
                              <a:solidFill>
                                <a:schemeClr val="tx1"/>
                              </a:solidFill>
                              <a:latin typeface="+mn-lt"/>
                              <a:ea typeface="+mn-ea"/>
                              <a:cs typeface="+mn-cs"/>
                            </a:rPr>
                            <a:t>Forced convection</a:t>
                          </a:r>
                          <a:endParaRPr kumimoji="0" lang="en-GB" sz="1200" u="none" kern="1200" dirty="0" smtClean="0">
                            <a:solidFill>
                              <a:schemeClr val="tx1"/>
                            </a:solidFill>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smtClean="0">
                              <a:solidFill>
                                <a:schemeClr val="tx1"/>
                              </a:solidFill>
                              <a:latin typeface="+mn-lt"/>
                              <a:ea typeface="+mn-ea"/>
                              <a:cs typeface="+mn-cs"/>
                            </a:rPr>
                            <a:t>Gases: 25-250 </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smtClean="0">
                              <a:solidFill>
                                <a:schemeClr val="tx1"/>
                              </a:solidFill>
                              <a:latin typeface="+mn-lt"/>
                              <a:ea typeface="+mn-ea"/>
                              <a:cs typeface="+mn-cs"/>
                            </a:rPr>
                            <a:t>Liquids: 50-20,000</a:t>
                          </a:r>
                          <a:endParaRPr kumimoji="0" lang="en-GB" sz="1200" u="none" kern="1200" dirty="0">
                            <a:solidFill>
                              <a:schemeClr val="tx1"/>
                            </a:solidFill>
                            <a:latin typeface="+mn-lt"/>
                            <a:ea typeface="+mn-ea"/>
                            <a:cs typeface="+mn-cs"/>
                          </a:endParaRPr>
                        </a:p>
                      </a:txBody>
                      <a:tcPr/>
                    </a:tc>
                    <a:extLst>
                      <a:ext uri="{0D108BD9-81ED-4DB2-BD59-A6C34878D82A}">
                        <a16:rowId xmlns:a16="http://schemas.microsoft.com/office/drawing/2014/main" val="690372490"/>
                      </a:ext>
                    </a:extLst>
                  </a:tr>
                  <a:tr h="274320">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kern="1200" dirty="0" smtClean="0">
                              <a:solidFill>
                                <a:schemeClr val="tx1"/>
                              </a:solidFill>
                              <a:latin typeface="+mn-lt"/>
                              <a:ea typeface="+mn-ea"/>
                              <a:cs typeface="+mn-cs"/>
                            </a:rPr>
                            <a:t>Supercritical flow forced</a:t>
                          </a:r>
                          <a:r>
                            <a:rPr kumimoji="0" lang="en-US" sz="1200" u="none" kern="1200" baseline="0" dirty="0" smtClean="0">
                              <a:solidFill>
                                <a:schemeClr val="tx1"/>
                              </a:solidFill>
                              <a:latin typeface="+mn-lt"/>
                              <a:ea typeface="+mn-ea"/>
                              <a:cs typeface="+mn-cs"/>
                            </a:rPr>
                            <a:t> </a:t>
                          </a:r>
                          <a:r>
                            <a:rPr kumimoji="0" lang="en-US" sz="1200" u="none" kern="1200" dirty="0" smtClean="0">
                              <a:solidFill>
                                <a:schemeClr val="tx1"/>
                              </a:solidFill>
                              <a:latin typeface="+mn-lt"/>
                              <a:ea typeface="+mn-ea"/>
                              <a:cs typeface="+mn-cs"/>
                            </a:rPr>
                            <a:t>convection</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smtClean="0">
                              <a:solidFill>
                                <a:schemeClr val="tx1"/>
                              </a:solidFill>
                              <a:latin typeface="+mn-lt"/>
                              <a:ea typeface="+mn-ea"/>
                              <a:cs typeface="+mn-cs"/>
                            </a:rPr>
                            <a:t>1000-50,000</a:t>
                          </a:r>
                          <a:endParaRPr kumimoji="0" lang="en-GB" sz="1200" u="none" kern="1200" dirty="0">
                            <a:solidFill>
                              <a:schemeClr val="tx1"/>
                            </a:solidFill>
                            <a:latin typeface="+mn-lt"/>
                            <a:ea typeface="+mn-ea"/>
                            <a:cs typeface="+mn-cs"/>
                          </a:endParaRPr>
                        </a:p>
                      </a:txBody>
                      <a:tcPr/>
                    </a:tc>
                    <a:extLst>
                      <a:ext uri="{0D108BD9-81ED-4DB2-BD59-A6C34878D82A}">
                        <a16:rowId xmlns:a16="http://schemas.microsoft.com/office/drawing/2014/main" val="2907643817"/>
                      </a:ext>
                    </a:extLst>
                  </a:tr>
                  <a:tr h="274320">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smtClean="0">
                              <a:solidFill>
                                <a:schemeClr val="tx1"/>
                              </a:solidFill>
                              <a:latin typeface="+mn-lt"/>
                              <a:ea typeface="+mn-ea"/>
                              <a:cs typeface="+mn-cs"/>
                            </a:rPr>
                            <a:t>Two-phase flow convection</a:t>
                          </a:r>
                          <a:endParaRPr kumimoji="0" lang="en-GB" sz="1200" u="none" kern="1200" dirty="0">
                            <a:solidFill>
                              <a:schemeClr val="tx1"/>
                            </a:solidFill>
                            <a:latin typeface="+mn-lt"/>
                            <a:ea typeface="+mn-ea"/>
                            <a:cs typeface="+mn-cs"/>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u="none" kern="1200" dirty="0" smtClean="0">
                              <a:solidFill>
                                <a:schemeClr val="tx1"/>
                              </a:solidFill>
                              <a:latin typeface="+mn-lt"/>
                              <a:ea typeface="+mn-ea"/>
                              <a:cs typeface="+mn-cs"/>
                            </a:rPr>
                            <a:t>2500 – 100,000</a:t>
                          </a:r>
                          <a:endParaRPr kumimoji="0" lang="en-GB" sz="1200" u="none" kern="1200" dirty="0">
                            <a:solidFill>
                              <a:schemeClr val="tx1"/>
                            </a:solidFill>
                            <a:latin typeface="+mn-lt"/>
                            <a:ea typeface="+mn-ea"/>
                            <a:cs typeface="+mn-cs"/>
                          </a:endParaRPr>
                        </a:p>
                      </a:txBody>
                      <a:tcPr/>
                    </a:tc>
                    <a:extLst>
                      <a:ext uri="{0D108BD9-81ED-4DB2-BD59-A6C34878D82A}">
                        <a16:rowId xmlns:a16="http://schemas.microsoft.com/office/drawing/2014/main" val="1822549748"/>
                      </a:ext>
                    </a:extLst>
                  </a:tr>
                </a:tbl>
              </a:graphicData>
            </a:graphic>
          </p:graphicFrame>
        </mc:Fallback>
      </mc:AlternateContent>
      <p:cxnSp>
        <p:nvCxnSpPr>
          <p:cNvPr id="11" name="Straight Arrow Connector 10"/>
          <p:cNvCxnSpPr/>
          <p:nvPr/>
        </p:nvCxnSpPr>
        <p:spPr>
          <a:xfrm>
            <a:off x="7033846" y="4229100"/>
            <a:ext cx="0" cy="1433146"/>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a:stCxn id="13" idx="0"/>
          </p:cNvCxnSpPr>
          <p:nvPr/>
        </p:nvCxnSpPr>
        <p:spPr>
          <a:xfrm flipV="1">
            <a:off x="4018085" y="984738"/>
            <a:ext cx="0" cy="1002321"/>
          </a:xfrm>
          <a:prstGeom prst="line">
            <a:avLst/>
          </a:prstGeom>
          <a:ln w="19050">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021260" y="2037564"/>
            <a:ext cx="2400300" cy="0"/>
          </a:xfrm>
          <a:prstGeom prst="line">
            <a:avLst/>
          </a:prstGeom>
          <a:ln w="19050">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3965332" y="1987059"/>
            <a:ext cx="105506" cy="9495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123092" y="984738"/>
            <a:ext cx="2083777" cy="646331"/>
          </a:xfrm>
          <a:prstGeom prst="rect">
            <a:avLst/>
          </a:prstGeom>
          <a:noFill/>
        </p:spPr>
        <p:txBody>
          <a:bodyPr wrap="square" rtlCol="0">
            <a:spAutoFit/>
          </a:bodyPr>
          <a:lstStyle/>
          <a:p>
            <a:r>
              <a:rPr lang="en-US" dirty="0"/>
              <a:t>He critical point </a:t>
            </a:r>
          </a:p>
          <a:p>
            <a:r>
              <a:rPr lang="en-US" dirty="0"/>
              <a:t>(5.2 K – 2.23 bar)</a:t>
            </a:r>
            <a:endParaRPr lang="en-GB" dirty="0"/>
          </a:p>
        </p:txBody>
      </p:sp>
      <p:cxnSp>
        <p:nvCxnSpPr>
          <p:cNvPr id="33" name="Straight Connector 32"/>
          <p:cNvCxnSpPr/>
          <p:nvPr/>
        </p:nvCxnSpPr>
        <p:spPr>
          <a:xfrm flipV="1">
            <a:off x="2563982" y="2349500"/>
            <a:ext cx="541168" cy="105273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2716382" y="2171641"/>
            <a:ext cx="632598" cy="1230589"/>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2868782" y="2082014"/>
            <a:ext cx="678672" cy="132021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3066258" y="2039357"/>
            <a:ext cx="700600" cy="136287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3239425" y="2039357"/>
            <a:ext cx="700600" cy="136287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V="1">
            <a:off x="3410191" y="2039357"/>
            <a:ext cx="700600" cy="136287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V="1">
            <a:off x="3569345" y="2037564"/>
            <a:ext cx="700600" cy="136287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3732151" y="2059789"/>
            <a:ext cx="687618" cy="133762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V="1">
            <a:off x="3904188" y="2088070"/>
            <a:ext cx="673080" cy="13093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V="1">
            <a:off x="4070838" y="2184475"/>
            <a:ext cx="625078" cy="121596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flipV="1">
            <a:off x="4238043" y="2343437"/>
            <a:ext cx="544283" cy="105879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4405882" y="2803315"/>
            <a:ext cx="305400" cy="59409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165073" y="2541705"/>
            <a:ext cx="1090825" cy="523220"/>
          </a:xfrm>
          <a:prstGeom prst="rect">
            <a:avLst/>
          </a:prstGeom>
          <a:solidFill>
            <a:schemeClr val="bg1"/>
          </a:solidFill>
          <a:ln>
            <a:solidFill>
              <a:srgbClr val="080808"/>
            </a:solidFill>
          </a:ln>
        </p:spPr>
        <p:txBody>
          <a:bodyPr wrap="square" rtlCol="0">
            <a:spAutoFit/>
          </a:bodyPr>
          <a:lstStyle/>
          <a:p>
            <a:pPr algn="ctr"/>
            <a:r>
              <a:rPr lang="en-US" sz="1400" dirty="0"/>
              <a:t>Two-phase flow</a:t>
            </a:r>
            <a:endParaRPr lang="en-GB" sz="1400" dirty="0"/>
          </a:p>
        </p:txBody>
      </p:sp>
      <p:sp>
        <p:nvSpPr>
          <p:cNvPr id="56" name="TextBox 55"/>
          <p:cNvSpPr txBox="1"/>
          <p:nvPr/>
        </p:nvSpPr>
        <p:spPr>
          <a:xfrm>
            <a:off x="4844045" y="1307903"/>
            <a:ext cx="1292504" cy="523220"/>
          </a:xfrm>
          <a:prstGeom prst="rect">
            <a:avLst/>
          </a:prstGeom>
          <a:solidFill>
            <a:schemeClr val="bg1"/>
          </a:solidFill>
          <a:ln>
            <a:solidFill>
              <a:srgbClr val="080808"/>
            </a:solidFill>
          </a:ln>
        </p:spPr>
        <p:txBody>
          <a:bodyPr wrap="square" rtlCol="0">
            <a:spAutoFit/>
          </a:bodyPr>
          <a:lstStyle/>
          <a:p>
            <a:pPr algn="ctr"/>
            <a:r>
              <a:rPr lang="en-US" sz="1400" dirty="0"/>
              <a:t>Supercritical flow</a:t>
            </a:r>
            <a:endParaRPr lang="en-GB" sz="1400" dirty="0"/>
          </a:p>
        </p:txBody>
      </p:sp>
      <p:sp>
        <p:nvSpPr>
          <p:cNvPr id="57" name="TextBox 56"/>
          <p:cNvSpPr txBox="1"/>
          <p:nvPr/>
        </p:nvSpPr>
        <p:spPr>
          <a:xfrm>
            <a:off x="5131997" y="2649426"/>
            <a:ext cx="689677" cy="307777"/>
          </a:xfrm>
          <a:prstGeom prst="rect">
            <a:avLst/>
          </a:prstGeom>
          <a:solidFill>
            <a:schemeClr val="bg1"/>
          </a:solidFill>
          <a:ln>
            <a:solidFill>
              <a:srgbClr val="080808"/>
            </a:solidFill>
          </a:ln>
        </p:spPr>
        <p:txBody>
          <a:bodyPr wrap="square" rtlCol="0">
            <a:spAutoFit/>
          </a:bodyPr>
          <a:lstStyle/>
          <a:p>
            <a:pPr algn="ctr"/>
            <a:r>
              <a:rPr lang="en-US" sz="1400" dirty="0"/>
              <a:t>Gas</a:t>
            </a:r>
            <a:endParaRPr lang="en-GB" sz="1400" dirty="0"/>
          </a:p>
        </p:txBody>
      </p:sp>
      <p:sp>
        <p:nvSpPr>
          <p:cNvPr id="58" name="TextBox 57"/>
          <p:cNvSpPr txBox="1"/>
          <p:nvPr/>
        </p:nvSpPr>
        <p:spPr>
          <a:xfrm>
            <a:off x="2530351" y="2106682"/>
            <a:ext cx="676861" cy="307777"/>
          </a:xfrm>
          <a:prstGeom prst="rect">
            <a:avLst/>
          </a:prstGeom>
          <a:solidFill>
            <a:schemeClr val="bg1"/>
          </a:solidFill>
          <a:ln>
            <a:solidFill>
              <a:srgbClr val="080808"/>
            </a:solidFill>
          </a:ln>
        </p:spPr>
        <p:txBody>
          <a:bodyPr wrap="square" rtlCol="0">
            <a:spAutoFit/>
          </a:bodyPr>
          <a:lstStyle/>
          <a:p>
            <a:pPr algn="ctr"/>
            <a:r>
              <a:rPr lang="en-US" sz="1400" dirty="0"/>
              <a:t>Liquid</a:t>
            </a:r>
            <a:endParaRPr lang="en-GB" sz="1400" dirty="0"/>
          </a:p>
        </p:txBody>
      </p:sp>
      <p:cxnSp>
        <p:nvCxnSpPr>
          <p:cNvPr id="30" name="Straight Arrow Connector 29"/>
          <p:cNvCxnSpPr/>
          <p:nvPr/>
        </p:nvCxnSpPr>
        <p:spPr>
          <a:xfrm>
            <a:off x="2027163" y="1479996"/>
            <a:ext cx="1881555" cy="518744"/>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7482753" y="2728599"/>
            <a:ext cx="1405246" cy="1200329"/>
          </a:xfrm>
          <a:prstGeom prst="rect">
            <a:avLst/>
          </a:prstGeom>
          <a:noFill/>
        </p:spPr>
        <p:txBody>
          <a:bodyPr wrap="square" rtlCol="0">
            <a:spAutoFit/>
          </a:bodyPr>
          <a:lstStyle/>
          <a:p>
            <a:pPr algn="ctr"/>
            <a:r>
              <a:rPr lang="en-US" dirty="0"/>
              <a:t>The friction factor varies as well</a:t>
            </a:r>
            <a:endParaRPr lang="en-GB" dirty="0"/>
          </a:p>
        </p:txBody>
      </p:sp>
      <p:sp>
        <p:nvSpPr>
          <p:cNvPr id="6" name="TextBox 5"/>
          <p:cNvSpPr txBox="1"/>
          <p:nvPr/>
        </p:nvSpPr>
        <p:spPr>
          <a:xfrm>
            <a:off x="5717430" y="769981"/>
            <a:ext cx="868325" cy="246221"/>
          </a:xfrm>
          <a:prstGeom prst="rect">
            <a:avLst/>
          </a:prstGeom>
          <a:noFill/>
        </p:spPr>
        <p:txBody>
          <a:bodyPr wrap="square" rtlCol="0">
            <a:spAutoFit/>
          </a:bodyPr>
          <a:lstStyle/>
          <a:p>
            <a:r>
              <a:rPr lang="en-GB" sz="1000" dirty="0"/>
              <a:t>REFPROP</a:t>
            </a:r>
          </a:p>
        </p:txBody>
      </p:sp>
      <p:sp>
        <p:nvSpPr>
          <p:cNvPr id="60" name="TextBox 59"/>
          <p:cNvSpPr txBox="1"/>
          <p:nvPr/>
        </p:nvSpPr>
        <p:spPr>
          <a:xfrm>
            <a:off x="155035" y="2991048"/>
            <a:ext cx="1676351" cy="369332"/>
          </a:xfrm>
          <a:prstGeom prst="rect">
            <a:avLst/>
          </a:prstGeom>
          <a:noFill/>
        </p:spPr>
        <p:txBody>
          <a:bodyPr wrap="square" rtlCol="0">
            <a:spAutoFit/>
          </a:bodyPr>
          <a:lstStyle/>
          <a:p>
            <a:r>
              <a:rPr lang="en-US" dirty="0"/>
              <a:t>Saturation line</a:t>
            </a:r>
            <a:endParaRPr lang="en-GB" dirty="0"/>
          </a:p>
        </p:txBody>
      </p:sp>
      <p:cxnSp>
        <p:nvCxnSpPr>
          <p:cNvPr id="61" name="Straight Arrow Connector 60"/>
          <p:cNvCxnSpPr/>
          <p:nvPr/>
        </p:nvCxnSpPr>
        <p:spPr>
          <a:xfrm flipV="1">
            <a:off x="1731948" y="2587360"/>
            <a:ext cx="1151886" cy="543506"/>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 name="Date Placeholder 2">
            <a:extLst>
              <a:ext uri="{FF2B5EF4-FFF2-40B4-BE49-F238E27FC236}">
                <a16:creationId xmlns:a16="http://schemas.microsoft.com/office/drawing/2014/main" id="{8F850F36-40F6-3477-11B5-FA69943DD22B}"/>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06807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211" y="2546717"/>
            <a:ext cx="7693051" cy="1259621"/>
          </a:xfrm>
        </p:spPr>
        <p:txBody>
          <a:bodyPr>
            <a:noAutofit/>
          </a:bodyPr>
          <a:lstStyle/>
          <a:p>
            <a:r>
              <a:rPr lang="en-US" sz="4000" b="0" dirty="0">
                <a:solidFill>
                  <a:srgbClr val="0055A0"/>
                </a:solidFill>
              </a:rPr>
              <a:t>Numerical Model</a:t>
            </a:r>
            <a:endParaRPr lang="en-GB" sz="4000" b="0" dirty="0">
              <a:solidFill>
                <a:srgbClr val="0055A0"/>
              </a:solidFill>
            </a:endParaRPr>
          </a:p>
        </p:txBody>
      </p:sp>
      <p:sp>
        <p:nvSpPr>
          <p:cNvPr id="8" name="Footer Placeholder 7"/>
          <p:cNvSpPr>
            <a:spLocks noGrp="1"/>
          </p:cNvSpPr>
          <p:nvPr>
            <p:ph type="ftr" sz="quarter" idx="11"/>
          </p:nvPr>
        </p:nvSpPr>
        <p:spPr/>
        <p:txBody>
          <a:bodyPr/>
          <a:lstStyle/>
          <a:p>
            <a:r>
              <a:rPr lang="en-US"/>
              <a:t>TE/CRG-CI</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11</a:t>
            </a:fld>
            <a:endParaRPr lang="en-US" dirty="0"/>
          </a:p>
        </p:txBody>
      </p:sp>
      <p:pic>
        <p:nvPicPr>
          <p:cNvPr id="3" name="Picture 2">
            <a:extLst>
              <a:ext uri="{FF2B5EF4-FFF2-40B4-BE49-F238E27FC236}">
                <a16:creationId xmlns:a16="http://schemas.microsoft.com/office/drawing/2014/main" id="{B9032199-CEBB-6683-2BE3-84AA4574A6D0}"/>
              </a:ext>
            </a:extLst>
          </p:cNvPr>
          <p:cNvPicPr>
            <a:picLocks noChangeAspect="1"/>
          </p:cNvPicPr>
          <p:nvPr/>
        </p:nvPicPr>
        <p:blipFill rotWithShape="1">
          <a:blip r:embed="rId2">
            <a:extLst>
              <a:ext uri="{28A0092B-C50C-407E-A947-70E740481C1C}">
                <a14:useLocalDpi xmlns:a14="http://schemas.microsoft.com/office/drawing/2010/main" val="0"/>
              </a:ext>
            </a:extLst>
          </a:blip>
          <a:srcRect l="22604" r="53647"/>
          <a:stretch/>
        </p:blipFill>
        <p:spPr>
          <a:xfrm>
            <a:off x="6836163" y="1016419"/>
            <a:ext cx="1669386" cy="4400334"/>
          </a:xfrm>
          <a:prstGeom prst="rect">
            <a:avLst/>
          </a:prstGeom>
        </p:spPr>
      </p:pic>
      <p:sp>
        <p:nvSpPr>
          <p:cNvPr id="4" name="Oval 3">
            <a:extLst>
              <a:ext uri="{FF2B5EF4-FFF2-40B4-BE49-F238E27FC236}">
                <a16:creationId xmlns:a16="http://schemas.microsoft.com/office/drawing/2014/main" id="{53F2782F-4224-2812-4ADE-5E19861302B3}"/>
              </a:ext>
            </a:extLst>
          </p:cNvPr>
          <p:cNvSpPr/>
          <p:nvPr/>
        </p:nvSpPr>
        <p:spPr>
          <a:xfrm>
            <a:off x="6759451" y="4095217"/>
            <a:ext cx="1822809" cy="158496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DA41B1EE-25E9-9684-709A-A444A818B56D}"/>
              </a:ext>
            </a:extLst>
          </p:cNvPr>
          <p:cNvSpPr txBox="1"/>
          <p:nvPr/>
        </p:nvSpPr>
        <p:spPr>
          <a:xfrm>
            <a:off x="6968232" y="5705632"/>
            <a:ext cx="1405246" cy="276999"/>
          </a:xfrm>
          <a:prstGeom prst="rect">
            <a:avLst/>
          </a:prstGeom>
          <a:noFill/>
        </p:spPr>
        <p:txBody>
          <a:bodyPr wrap="square" rtlCol="0">
            <a:spAutoFit/>
          </a:bodyPr>
          <a:lstStyle/>
          <a:p>
            <a:pPr algn="ctr"/>
            <a:r>
              <a:rPr lang="en-US" sz="1200" dirty="0"/>
              <a:t>Cooling Interface</a:t>
            </a:r>
            <a:endParaRPr lang="en-GB" sz="1200" dirty="0"/>
          </a:p>
        </p:txBody>
      </p:sp>
      <p:cxnSp>
        <p:nvCxnSpPr>
          <p:cNvPr id="11" name="Straight Arrow Connector 10">
            <a:extLst>
              <a:ext uri="{FF2B5EF4-FFF2-40B4-BE49-F238E27FC236}">
                <a16:creationId xmlns:a16="http://schemas.microsoft.com/office/drawing/2014/main" id="{67F89F7A-F837-1AC5-DDD8-2949DBD119F2}"/>
              </a:ext>
            </a:extLst>
          </p:cNvPr>
          <p:cNvCxnSpPr>
            <a:stCxn id="2" idx="2"/>
          </p:cNvCxnSpPr>
          <p:nvPr/>
        </p:nvCxnSpPr>
        <p:spPr>
          <a:xfrm>
            <a:off x="4934737" y="3806338"/>
            <a:ext cx="1275563" cy="78852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 name="Date Placeholder 2">
            <a:extLst>
              <a:ext uri="{FF2B5EF4-FFF2-40B4-BE49-F238E27FC236}">
                <a16:creationId xmlns:a16="http://schemas.microsoft.com/office/drawing/2014/main" id="{91B024A8-6896-8C16-BE08-FDEC78F51BD1}"/>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419841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Modelling</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12</a:t>
            </a:fld>
            <a:endParaRPr lang="fr-FR" altLang="en-US"/>
          </a:p>
        </p:txBody>
      </p:sp>
      <p:sp>
        <p:nvSpPr>
          <p:cNvPr id="27" name="Text Placeholder 8">
            <a:extLst>
              <a:ext uri="{FF2B5EF4-FFF2-40B4-BE49-F238E27FC236}">
                <a16:creationId xmlns:a16="http://schemas.microsoft.com/office/drawing/2014/main" id="{5C76CE06-CA15-4AC4-BC54-0F5CC252329F}"/>
              </a:ext>
            </a:extLst>
          </p:cNvPr>
          <p:cNvSpPr txBox="1">
            <a:spLocks/>
          </p:cNvSpPr>
          <p:nvPr/>
        </p:nvSpPr>
        <p:spPr>
          <a:xfrm>
            <a:off x="594213" y="736293"/>
            <a:ext cx="7778262" cy="975602"/>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rgbClr val="002060"/>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rgbClr val="002060"/>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rgbClr val="002060"/>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rgbClr val="002060"/>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rgbClr val="00206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2400" dirty="0"/>
              <a:t>Convection: heat transfer by mass </a:t>
            </a:r>
            <a:r>
              <a:rPr lang="en-US" sz="2400" b="1" dirty="0"/>
              <a:t>motion of a fluid.</a:t>
            </a:r>
            <a:endParaRPr lang="en-GB" sz="2000" i="0" dirty="0">
              <a:latin typeface="Cambria Math" panose="02040503050406030204" pitchFamily="18" charset="0"/>
            </a:endParaRPr>
          </a:p>
        </p:txBody>
      </p:sp>
      <p:sp>
        <p:nvSpPr>
          <p:cNvPr id="11" name="TextBox 10"/>
          <p:cNvSpPr txBox="1"/>
          <p:nvPr/>
        </p:nvSpPr>
        <p:spPr>
          <a:xfrm>
            <a:off x="594213" y="1286910"/>
            <a:ext cx="8255977" cy="923330"/>
          </a:xfrm>
          <a:prstGeom prst="rect">
            <a:avLst/>
          </a:prstGeom>
          <a:noFill/>
        </p:spPr>
        <p:txBody>
          <a:bodyPr wrap="square" rtlCol="0">
            <a:spAutoFit/>
          </a:bodyPr>
          <a:lstStyle/>
          <a:p>
            <a:pPr marL="36576" indent="0">
              <a:buNone/>
            </a:pPr>
            <a:r>
              <a:rPr lang="en-US" dirty="0">
                <a:solidFill>
                  <a:srgbClr val="0055A0"/>
                </a:solidFill>
              </a:rPr>
              <a:t>Fluid dynamics involved → </a:t>
            </a:r>
            <a:r>
              <a:rPr lang="en-US" dirty="0" err="1">
                <a:solidFill>
                  <a:srgbClr val="0055A0"/>
                </a:solidFill>
              </a:rPr>
              <a:t>Navier</a:t>
            </a:r>
            <a:r>
              <a:rPr lang="en-US" dirty="0">
                <a:solidFill>
                  <a:srgbClr val="0055A0"/>
                </a:solidFill>
              </a:rPr>
              <a:t>-Stokes equations need to be solved. </a:t>
            </a:r>
          </a:p>
          <a:p>
            <a:endParaRPr lang="en-US" dirty="0">
              <a:solidFill>
                <a:srgbClr val="002060"/>
              </a:solidFill>
            </a:endParaRPr>
          </a:p>
          <a:p>
            <a:pPr lvl="1"/>
            <a:endParaRPr lang="en-GB" dirty="0">
              <a:solidFill>
                <a:srgbClr val="002060"/>
              </a:solidFill>
            </a:endParaRPr>
          </a:p>
        </p:txBody>
      </p:sp>
      <p:cxnSp>
        <p:nvCxnSpPr>
          <p:cNvPr id="13" name="Straight Arrow Connector 12"/>
          <p:cNvCxnSpPr/>
          <p:nvPr/>
        </p:nvCxnSpPr>
        <p:spPr>
          <a:xfrm flipH="1">
            <a:off x="2547573" y="1129222"/>
            <a:ext cx="3024552" cy="189744"/>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14C51069-515D-4C27-B3B9-9DC2E948EA33}"/>
                  </a:ext>
                </a:extLst>
              </p:cNvPr>
              <p:cNvSpPr txBox="1"/>
              <p:nvPr/>
            </p:nvSpPr>
            <p:spPr>
              <a:xfrm>
                <a:off x="594213" y="1748575"/>
                <a:ext cx="8255977" cy="1649875"/>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0055A0"/>
                    </a:solidFill>
                  </a:rPr>
                  <a:t>Mass</a:t>
                </a:r>
                <a:r>
                  <a:rPr lang="en-US" dirty="0">
                    <a:solidFill>
                      <a:srgbClr val="0055A0"/>
                    </a:solidFill>
                  </a:rPr>
                  <a:t>: Continuity equation – mass conservation</a:t>
                </a:r>
              </a:p>
              <a:p>
                <a:endParaRPr lang="en-US" dirty="0">
                  <a:solidFill>
                    <a:srgbClr val="0055A0"/>
                  </a:solidFill>
                </a:endParaRPr>
              </a:p>
              <a:p>
                <a:pPr lvl="3"/>
                <a14:m>
                  <m:oMathPara xmlns:m="http://schemas.openxmlformats.org/officeDocument/2006/math">
                    <m:oMathParaPr>
                      <m:jc m:val="centerGroup"/>
                    </m:oMathParaPr>
                    <m:oMath xmlns:m="http://schemas.openxmlformats.org/officeDocument/2006/math">
                      <m:f>
                        <m:fPr>
                          <m:ctrlPr>
                            <a:rPr lang="en-US" i="1" smtClean="0">
                              <a:solidFill>
                                <a:srgbClr val="0055A0"/>
                              </a:solidFill>
                              <a:latin typeface="Cambria Math" panose="02040503050406030204" pitchFamily="18" charset="0"/>
                            </a:rPr>
                          </m:ctrlPr>
                        </m:fPr>
                        <m:num>
                          <m:r>
                            <a:rPr lang="en-US" b="0" i="1" smtClean="0">
                              <a:solidFill>
                                <a:srgbClr val="0055A0"/>
                              </a:solidFill>
                              <a:latin typeface="Cambria Math" panose="02040503050406030204" pitchFamily="18" charset="0"/>
                            </a:rPr>
                            <m:t>𝑑</m:t>
                          </m:r>
                        </m:num>
                        <m:den>
                          <m:r>
                            <a:rPr lang="en-US" b="0" i="1" smtClean="0">
                              <a:solidFill>
                                <a:srgbClr val="0055A0"/>
                              </a:solidFill>
                              <a:latin typeface="Cambria Math" panose="02040503050406030204" pitchFamily="18" charset="0"/>
                            </a:rPr>
                            <m:t>𝑑𝑡</m:t>
                          </m:r>
                        </m:den>
                      </m:f>
                      <m:nary>
                        <m:naryPr>
                          <m:limLoc m:val="undOvr"/>
                          <m:subHide m:val="on"/>
                          <m:supHide m:val="on"/>
                          <m:ctrlPr>
                            <a:rPr lang="en-US" i="1" smtClean="0">
                              <a:solidFill>
                                <a:srgbClr val="0055A0"/>
                              </a:solidFill>
                              <a:latin typeface="Cambria Math" panose="02040503050406030204" pitchFamily="18" charset="0"/>
                            </a:rPr>
                          </m:ctrlPr>
                        </m:naryPr>
                        <m:sub/>
                        <m:sup/>
                        <m:e>
                          <m:r>
                            <a:rPr lang="en-US" i="1" smtClean="0">
                              <a:solidFill>
                                <a:srgbClr val="0055A0"/>
                              </a:solidFill>
                              <a:latin typeface="Cambria Math" panose="02040503050406030204" pitchFamily="18" charset="0"/>
                              <a:ea typeface="Cambria Math" panose="02040503050406030204" pitchFamily="18" charset="0"/>
                            </a:rPr>
                            <m:t>𝜌</m:t>
                          </m:r>
                          <m:r>
                            <a:rPr lang="en-US" b="0" i="1" smtClean="0">
                              <a:solidFill>
                                <a:srgbClr val="0055A0"/>
                              </a:solidFill>
                              <a:latin typeface="Cambria Math" panose="02040503050406030204" pitchFamily="18" charset="0"/>
                              <a:ea typeface="Cambria Math" panose="02040503050406030204" pitchFamily="18" charset="0"/>
                            </a:rPr>
                            <m:t>𝑑𝑉</m:t>
                          </m:r>
                          <m:r>
                            <a:rPr lang="en-US" b="0" i="1" smtClean="0">
                              <a:solidFill>
                                <a:srgbClr val="0055A0"/>
                              </a:solidFill>
                              <a:latin typeface="Cambria Math" panose="02040503050406030204" pitchFamily="18" charset="0"/>
                              <a:ea typeface="Cambria Math" panose="02040503050406030204" pitchFamily="18" charset="0"/>
                            </a:rPr>
                            <m:t>+ </m:t>
                          </m:r>
                          <m:nary>
                            <m:naryPr>
                              <m:limLoc m:val="undOvr"/>
                              <m:subHide m:val="on"/>
                              <m:supHide m:val="on"/>
                              <m:ctrlPr>
                                <a:rPr lang="en-US" b="0" i="1" smtClean="0">
                                  <a:solidFill>
                                    <a:srgbClr val="0055A0"/>
                                  </a:solidFill>
                                  <a:latin typeface="Cambria Math" panose="02040503050406030204" pitchFamily="18" charset="0"/>
                                  <a:ea typeface="Cambria Math" panose="02040503050406030204" pitchFamily="18" charset="0"/>
                                </a:rPr>
                              </m:ctrlPr>
                            </m:naryPr>
                            <m:sub/>
                            <m:sup/>
                            <m:e>
                              <m:r>
                                <a:rPr lang="en-US" i="1">
                                  <a:solidFill>
                                    <a:srgbClr val="0055A0"/>
                                  </a:solidFill>
                                  <a:latin typeface="Cambria Math" panose="02040503050406030204" pitchFamily="18" charset="0"/>
                                  <a:ea typeface="Cambria Math" panose="02040503050406030204" pitchFamily="18" charset="0"/>
                                </a:rPr>
                                <m:t>𝜌</m:t>
                              </m:r>
                              <m:acc>
                                <m:accPr>
                                  <m:chr m:val="⃗"/>
                                  <m:ctrlPr>
                                    <a:rPr lang="en-US" i="1" smtClean="0">
                                      <a:solidFill>
                                        <a:srgbClr val="0055A0"/>
                                      </a:solidFill>
                                      <a:latin typeface="Cambria Math" panose="02040503050406030204" pitchFamily="18" charset="0"/>
                                      <a:ea typeface="Cambria Math" panose="02040503050406030204" pitchFamily="18" charset="0"/>
                                    </a:rPr>
                                  </m:ctrlPr>
                                </m:accPr>
                                <m:e>
                                  <m:r>
                                    <a:rPr lang="en-US" b="0" i="1" smtClean="0">
                                      <a:solidFill>
                                        <a:srgbClr val="0055A0"/>
                                      </a:solidFill>
                                      <a:latin typeface="Cambria Math" panose="02040503050406030204" pitchFamily="18" charset="0"/>
                                      <a:ea typeface="Cambria Math" panose="02040503050406030204" pitchFamily="18" charset="0"/>
                                    </a:rPr>
                                    <m:t>𝑣</m:t>
                                  </m:r>
                                </m:e>
                              </m:acc>
                            </m:e>
                          </m:nary>
                        </m:e>
                      </m:nary>
                      <m:r>
                        <m:rPr>
                          <m:nor/>
                        </m:rPr>
                        <a:rPr lang="en-GB">
                          <a:solidFill>
                            <a:srgbClr val="0055A0"/>
                          </a:solidFill>
                        </a:rPr>
                        <m:t>·</m:t>
                      </m:r>
                      <m:acc>
                        <m:accPr>
                          <m:chr m:val="⃗"/>
                          <m:ctrlPr>
                            <a:rPr lang="en-GB" i="1" smtClean="0">
                              <a:solidFill>
                                <a:srgbClr val="0055A0"/>
                              </a:solidFill>
                              <a:latin typeface="Cambria Math" panose="02040503050406030204" pitchFamily="18" charset="0"/>
                            </a:rPr>
                          </m:ctrlPr>
                        </m:accPr>
                        <m:e>
                          <m:r>
                            <a:rPr lang="en-US" b="0" i="1" smtClean="0">
                              <a:solidFill>
                                <a:srgbClr val="0055A0"/>
                              </a:solidFill>
                              <a:latin typeface="Cambria Math" panose="02040503050406030204" pitchFamily="18" charset="0"/>
                            </a:rPr>
                            <m:t>𝑛</m:t>
                          </m:r>
                        </m:e>
                      </m:acc>
                      <m:r>
                        <a:rPr lang="en-US" b="0" i="1" smtClean="0">
                          <a:solidFill>
                            <a:srgbClr val="0055A0"/>
                          </a:solidFill>
                          <a:latin typeface="Cambria Math" panose="02040503050406030204" pitchFamily="18" charset="0"/>
                        </a:rPr>
                        <m:t>𝑑𝑆</m:t>
                      </m:r>
                      <m:r>
                        <a:rPr lang="en-US" b="0" i="1" smtClean="0">
                          <a:solidFill>
                            <a:srgbClr val="0055A0"/>
                          </a:solidFill>
                          <a:latin typeface="Cambria Math" panose="02040503050406030204" pitchFamily="18" charset="0"/>
                        </a:rPr>
                        <m:t>=0</m:t>
                      </m:r>
                    </m:oMath>
                  </m:oMathPara>
                </a14:m>
                <a:endParaRPr lang="en-US" dirty="0">
                  <a:solidFill>
                    <a:srgbClr val="0055A0"/>
                  </a:solidFill>
                </a:endParaRPr>
              </a:p>
              <a:p>
                <a:pPr lvl="3"/>
                <a:endParaRPr lang="en-US" dirty="0">
                  <a:solidFill>
                    <a:srgbClr val="0055A0"/>
                  </a:solidFill>
                </a:endParaRPr>
              </a:p>
            </p:txBody>
          </p:sp>
        </mc:Choice>
        <mc:Fallback xmlns="">
          <p:sp>
            <p:nvSpPr>
              <p:cNvPr id="2" name="TextBox 1">
                <a:extLst>
                  <a:ext uri="{FF2B5EF4-FFF2-40B4-BE49-F238E27FC236}">
                    <a16:creationId xmlns:a16="http://schemas.microsoft.com/office/drawing/2014/main" id="{14C51069-515D-4C27-B3B9-9DC2E948EA33}"/>
                  </a:ext>
                </a:extLst>
              </p:cNvPr>
              <p:cNvSpPr txBox="1">
                <a:spLocks noRot="1" noChangeAspect="1" noMove="1" noResize="1" noEditPoints="1" noAdjustHandles="1" noChangeArrowheads="1" noChangeShapeType="1" noTextEdit="1"/>
              </p:cNvSpPr>
              <p:nvPr/>
            </p:nvSpPr>
            <p:spPr>
              <a:xfrm>
                <a:off x="594213" y="1748575"/>
                <a:ext cx="8255977" cy="1649875"/>
              </a:xfrm>
              <a:prstGeom prst="rect">
                <a:avLst/>
              </a:prstGeom>
              <a:blipFill>
                <a:blip r:embed="rId3"/>
                <a:stretch>
                  <a:fillRect l="-443" t="-22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9516F69-A25D-4297-B44C-8B605F30F1F3}"/>
                  </a:ext>
                </a:extLst>
              </p:cNvPr>
              <p:cNvSpPr txBox="1"/>
              <p:nvPr/>
            </p:nvSpPr>
            <p:spPr>
              <a:xfrm>
                <a:off x="594212" y="3202966"/>
                <a:ext cx="7778263" cy="1926874"/>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0055A0"/>
                    </a:solidFill>
                  </a:rPr>
                  <a:t>Momentum</a:t>
                </a:r>
                <a:r>
                  <a:rPr lang="en-US" dirty="0">
                    <a:solidFill>
                      <a:srgbClr val="0055A0"/>
                    </a:solidFill>
                  </a:rPr>
                  <a:t>: </a:t>
                </a:r>
                <a:r>
                  <a:rPr lang="ca-ES" dirty="0">
                    <a:solidFill>
                      <a:srgbClr val="0055A0"/>
                    </a:solidFill>
                  </a:rPr>
                  <a:t>Newton’s Second Law equation – momentum conservation</a:t>
                </a:r>
              </a:p>
              <a:p>
                <a:endParaRPr lang="ca-ES" dirty="0">
                  <a:solidFill>
                    <a:srgbClr val="0055A0"/>
                  </a:solidFill>
                </a:endParaRPr>
              </a:p>
              <a:p>
                <a:pPr marL="0" lvl="3"/>
                <a14:m>
                  <m:oMathPara xmlns:m="http://schemas.openxmlformats.org/officeDocument/2006/math">
                    <m:oMathParaPr>
                      <m:jc m:val="centerGroup"/>
                    </m:oMathParaPr>
                    <m:oMath xmlns:m="http://schemas.openxmlformats.org/officeDocument/2006/math">
                      <m:f>
                        <m:fPr>
                          <m:ctrlPr>
                            <a:rPr lang="en-US" i="1">
                              <a:solidFill>
                                <a:srgbClr val="0055A0"/>
                              </a:solidFill>
                              <a:latin typeface="Cambria Math" panose="02040503050406030204" pitchFamily="18" charset="0"/>
                            </a:rPr>
                          </m:ctrlPr>
                        </m:fPr>
                        <m:num>
                          <m:r>
                            <a:rPr lang="en-US" i="1">
                              <a:solidFill>
                                <a:srgbClr val="0055A0"/>
                              </a:solidFill>
                              <a:latin typeface="Cambria Math" panose="02040503050406030204" pitchFamily="18" charset="0"/>
                            </a:rPr>
                            <m:t>𝑑</m:t>
                          </m:r>
                        </m:num>
                        <m:den>
                          <m:r>
                            <a:rPr lang="en-US" i="1">
                              <a:solidFill>
                                <a:srgbClr val="0055A0"/>
                              </a:solidFill>
                              <a:latin typeface="Cambria Math" panose="02040503050406030204" pitchFamily="18" charset="0"/>
                            </a:rPr>
                            <m:t>𝑑𝑡</m:t>
                          </m:r>
                        </m:den>
                      </m:f>
                      <m:nary>
                        <m:naryPr>
                          <m:limLoc m:val="undOvr"/>
                          <m:subHide m:val="on"/>
                          <m:supHide m:val="on"/>
                          <m:ctrlPr>
                            <a:rPr lang="en-US" i="1">
                              <a:solidFill>
                                <a:srgbClr val="0055A0"/>
                              </a:solidFill>
                              <a:latin typeface="Cambria Math" panose="02040503050406030204" pitchFamily="18" charset="0"/>
                            </a:rPr>
                          </m:ctrlPr>
                        </m:naryPr>
                        <m:sub/>
                        <m:sup/>
                        <m:e>
                          <m:acc>
                            <m:accPr>
                              <m:chr m:val="⃗"/>
                              <m:ctrlPr>
                                <a:rPr lang="en-US"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𝑣</m:t>
                              </m:r>
                            </m:e>
                          </m:acc>
                          <m:r>
                            <a:rPr lang="en-US" i="1">
                              <a:solidFill>
                                <a:srgbClr val="0055A0"/>
                              </a:solidFill>
                              <a:latin typeface="Cambria Math" panose="02040503050406030204" pitchFamily="18" charset="0"/>
                              <a:ea typeface="Cambria Math" panose="02040503050406030204" pitchFamily="18" charset="0"/>
                            </a:rPr>
                            <m:t>𝜌</m:t>
                          </m:r>
                          <m:r>
                            <a:rPr lang="en-US" i="1">
                              <a:solidFill>
                                <a:srgbClr val="0055A0"/>
                              </a:solidFill>
                              <a:latin typeface="Cambria Math" panose="02040503050406030204" pitchFamily="18" charset="0"/>
                              <a:ea typeface="Cambria Math" panose="02040503050406030204" pitchFamily="18" charset="0"/>
                            </a:rPr>
                            <m:t>𝑑𝑉</m:t>
                          </m:r>
                          <m:r>
                            <a:rPr lang="en-US" i="1">
                              <a:solidFill>
                                <a:srgbClr val="0055A0"/>
                              </a:solidFill>
                              <a:latin typeface="Cambria Math" panose="02040503050406030204" pitchFamily="18" charset="0"/>
                              <a:ea typeface="Cambria Math" panose="02040503050406030204" pitchFamily="18" charset="0"/>
                            </a:rPr>
                            <m:t>+ </m:t>
                          </m:r>
                          <m:nary>
                            <m:naryPr>
                              <m:limLoc m:val="undOvr"/>
                              <m:subHide m:val="on"/>
                              <m:supHide m:val="on"/>
                              <m:ctrlPr>
                                <a:rPr lang="en-US" i="1">
                                  <a:solidFill>
                                    <a:srgbClr val="0055A0"/>
                                  </a:solidFill>
                                  <a:latin typeface="Cambria Math" panose="02040503050406030204" pitchFamily="18" charset="0"/>
                                  <a:ea typeface="Cambria Math" panose="02040503050406030204" pitchFamily="18" charset="0"/>
                                </a:rPr>
                              </m:ctrlPr>
                            </m:naryPr>
                            <m:sub/>
                            <m:sup/>
                            <m:e>
                              <m:acc>
                                <m:accPr>
                                  <m:chr m:val="⃗"/>
                                  <m:ctrlPr>
                                    <a:rPr lang="en-US"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𝑣</m:t>
                                  </m:r>
                                </m:e>
                              </m:acc>
                              <m:r>
                                <a:rPr lang="en-US" i="1">
                                  <a:solidFill>
                                    <a:srgbClr val="0055A0"/>
                                  </a:solidFill>
                                  <a:latin typeface="Cambria Math" panose="02040503050406030204" pitchFamily="18" charset="0"/>
                                  <a:ea typeface="Cambria Math" panose="02040503050406030204" pitchFamily="18" charset="0"/>
                                </a:rPr>
                                <m:t>𝜌</m:t>
                              </m:r>
                              <m:acc>
                                <m:accPr>
                                  <m:chr m:val="⃗"/>
                                  <m:ctrlPr>
                                    <a:rPr lang="en-US" i="1">
                                      <a:solidFill>
                                        <a:srgbClr val="0055A0"/>
                                      </a:solidFill>
                                      <a:latin typeface="Cambria Math" panose="02040503050406030204" pitchFamily="18" charset="0"/>
                                      <a:ea typeface="Cambria Math" panose="02040503050406030204" pitchFamily="18" charset="0"/>
                                    </a:rPr>
                                  </m:ctrlPr>
                                </m:accPr>
                                <m:e>
                                  <m:r>
                                    <a:rPr lang="en-US" i="1">
                                      <a:solidFill>
                                        <a:srgbClr val="0055A0"/>
                                      </a:solidFill>
                                      <a:latin typeface="Cambria Math" panose="02040503050406030204" pitchFamily="18" charset="0"/>
                                      <a:ea typeface="Cambria Math" panose="02040503050406030204" pitchFamily="18" charset="0"/>
                                    </a:rPr>
                                    <m:t>𝑣</m:t>
                                  </m:r>
                                </m:e>
                              </m:acc>
                            </m:e>
                          </m:nary>
                        </m:e>
                      </m:nary>
                      <m:r>
                        <m:rPr>
                          <m:nor/>
                        </m:rPr>
                        <a:rPr lang="en-GB">
                          <a:solidFill>
                            <a:srgbClr val="0055A0"/>
                          </a:solidFill>
                        </a:rPr>
                        <m:t>·</m:t>
                      </m:r>
                      <m:acc>
                        <m:accPr>
                          <m:chr m:val="⃗"/>
                          <m:ctrlPr>
                            <a:rPr lang="en-GB"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𝑛</m:t>
                          </m:r>
                        </m:e>
                      </m:acc>
                      <m:r>
                        <a:rPr lang="en-US" i="1">
                          <a:solidFill>
                            <a:srgbClr val="0055A0"/>
                          </a:solidFill>
                          <a:latin typeface="Cambria Math" panose="02040503050406030204" pitchFamily="18" charset="0"/>
                        </a:rPr>
                        <m:t>𝑑𝑆</m:t>
                      </m:r>
                      <m:r>
                        <a:rPr lang="en-US" i="1">
                          <a:solidFill>
                            <a:srgbClr val="0055A0"/>
                          </a:solidFill>
                          <a:latin typeface="Cambria Math" panose="02040503050406030204" pitchFamily="18" charset="0"/>
                        </a:rPr>
                        <m:t>=−</m:t>
                      </m:r>
                      <m:nary>
                        <m:naryPr>
                          <m:limLoc m:val="undOvr"/>
                          <m:subHide m:val="on"/>
                          <m:supHide m:val="on"/>
                          <m:ctrlPr>
                            <a:rPr lang="en-US" i="1">
                              <a:solidFill>
                                <a:srgbClr val="0055A0"/>
                              </a:solidFill>
                              <a:latin typeface="Cambria Math" panose="02040503050406030204" pitchFamily="18" charset="0"/>
                            </a:rPr>
                          </m:ctrlPr>
                        </m:naryPr>
                        <m:sub/>
                        <m:sup/>
                        <m:e>
                          <m:r>
                            <a:rPr lang="en-US" b="0" i="1" smtClean="0">
                              <a:solidFill>
                                <a:srgbClr val="0055A0"/>
                              </a:solidFill>
                              <a:latin typeface="Cambria Math" panose="02040503050406030204" pitchFamily="18" charset="0"/>
                            </a:rPr>
                            <m:t>𝑝</m:t>
                          </m:r>
                          <m:acc>
                            <m:accPr>
                              <m:chr m:val="⃗"/>
                              <m:ctrlPr>
                                <a:rPr lang="en-GB"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𝑛</m:t>
                              </m:r>
                            </m:e>
                          </m:acc>
                          <m:r>
                            <a:rPr lang="en-US" i="1">
                              <a:solidFill>
                                <a:srgbClr val="0055A0"/>
                              </a:solidFill>
                              <a:latin typeface="Cambria Math" panose="02040503050406030204" pitchFamily="18" charset="0"/>
                            </a:rPr>
                            <m:t>𝑑𝑆</m:t>
                          </m:r>
                        </m:e>
                      </m:nary>
                      <m:r>
                        <a:rPr lang="en-US" b="0" i="1" smtClean="0">
                          <a:solidFill>
                            <a:srgbClr val="0055A0"/>
                          </a:solidFill>
                          <a:latin typeface="Cambria Math" panose="02040503050406030204" pitchFamily="18" charset="0"/>
                        </a:rPr>
                        <m:t>+</m:t>
                      </m:r>
                      <m:nary>
                        <m:naryPr>
                          <m:limLoc m:val="undOvr"/>
                          <m:subHide m:val="on"/>
                          <m:supHide m:val="on"/>
                          <m:ctrlPr>
                            <a:rPr lang="en-US" i="1">
                              <a:solidFill>
                                <a:srgbClr val="0055A0"/>
                              </a:solidFill>
                              <a:latin typeface="Cambria Math" panose="02040503050406030204" pitchFamily="18" charset="0"/>
                            </a:rPr>
                          </m:ctrlPr>
                        </m:naryPr>
                        <m:sub/>
                        <m:sup/>
                        <m:e>
                          <m:acc>
                            <m:accPr>
                              <m:chr m:val="⃗"/>
                              <m:ctrlPr>
                                <a:rPr lang="en-GB"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𝑛</m:t>
                              </m:r>
                            </m:e>
                          </m:acc>
                          <m:r>
                            <m:rPr>
                              <m:nor/>
                            </m:rPr>
                            <a:rPr lang="en-GB">
                              <a:solidFill>
                                <a:srgbClr val="0055A0"/>
                              </a:solidFill>
                            </a:rPr>
                            <m:t>·</m:t>
                          </m:r>
                          <m:acc>
                            <m:accPr>
                              <m:chr m:val="⃗"/>
                              <m:ctrlPr>
                                <a:rPr lang="en-GB" i="1">
                                  <a:solidFill>
                                    <a:srgbClr val="0055A0"/>
                                  </a:solidFill>
                                  <a:latin typeface="Cambria Math" panose="02040503050406030204" pitchFamily="18" charset="0"/>
                                </a:rPr>
                              </m:ctrlPr>
                            </m:accPr>
                            <m:e>
                              <m:r>
                                <a:rPr lang="en-GB" i="1" smtClean="0">
                                  <a:solidFill>
                                    <a:srgbClr val="0055A0"/>
                                  </a:solidFill>
                                  <a:latin typeface="Cambria Math" panose="02040503050406030204" pitchFamily="18" charset="0"/>
                                  <a:ea typeface="Cambria Math" panose="02040503050406030204" pitchFamily="18" charset="0"/>
                                </a:rPr>
                                <m:t>𝜏</m:t>
                              </m:r>
                            </m:e>
                          </m:acc>
                          <m:r>
                            <a:rPr lang="en-US" i="1">
                              <a:solidFill>
                                <a:srgbClr val="0055A0"/>
                              </a:solidFill>
                              <a:latin typeface="Cambria Math" panose="02040503050406030204" pitchFamily="18" charset="0"/>
                            </a:rPr>
                            <m:t>𝑑𝑆</m:t>
                          </m:r>
                        </m:e>
                      </m:nary>
                      <m:r>
                        <a:rPr lang="en-US" b="0" i="1" smtClean="0">
                          <a:solidFill>
                            <a:srgbClr val="0055A0"/>
                          </a:solidFill>
                          <a:latin typeface="Cambria Math" panose="02040503050406030204" pitchFamily="18" charset="0"/>
                        </a:rPr>
                        <m:t>+</m:t>
                      </m:r>
                      <m:nary>
                        <m:naryPr>
                          <m:limLoc m:val="undOvr"/>
                          <m:subHide m:val="on"/>
                          <m:supHide m:val="on"/>
                          <m:ctrlPr>
                            <a:rPr lang="en-US" i="1">
                              <a:solidFill>
                                <a:srgbClr val="0055A0"/>
                              </a:solidFill>
                              <a:latin typeface="Cambria Math" panose="02040503050406030204" pitchFamily="18" charset="0"/>
                            </a:rPr>
                          </m:ctrlPr>
                        </m:naryPr>
                        <m:sub/>
                        <m:sup/>
                        <m:e>
                          <m:acc>
                            <m:accPr>
                              <m:chr m:val="⃗"/>
                              <m:ctrlPr>
                                <a:rPr lang="en-US"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𝑔</m:t>
                              </m:r>
                            </m:e>
                          </m:acc>
                          <m:r>
                            <a:rPr lang="en-US" i="1">
                              <a:solidFill>
                                <a:srgbClr val="0055A0"/>
                              </a:solidFill>
                              <a:latin typeface="Cambria Math" panose="02040503050406030204" pitchFamily="18" charset="0"/>
                            </a:rPr>
                            <m:t>𝜌</m:t>
                          </m:r>
                          <m:r>
                            <a:rPr lang="en-US" i="1">
                              <a:solidFill>
                                <a:srgbClr val="0055A0"/>
                              </a:solidFill>
                              <a:latin typeface="Cambria Math" panose="02040503050406030204" pitchFamily="18" charset="0"/>
                            </a:rPr>
                            <m:t>𝑑𝑉</m:t>
                          </m:r>
                        </m:e>
                      </m:nary>
                    </m:oMath>
                  </m:oMathPara>
                </a14:m>
                <a:endParaRPr lang="en-US" dirty="0">
                  <a:solidFill>
                    <a:srgbClr val="0055A0"/>
                  </a:solidFill>
                </a:endParaRPr>
              </a:p>
              <a:p>
                <a:pPr marL="0" lvl="3"/>
                <a:endParaRPr lang="en-US" dirty="0">
                  <a:solidFill>
                    <a:srgbClr val="0055A0"/>
                  </a:solidFill>
                </a:endParaRPr>
              </a:p>
              <a:p>
                <a:endParaRPr lang="en-GB" dirty="0"/>
              </a:p>
            </p:txBody>
          </p:sp>
        </mc:Choice>
        <mc:Fallback xmlns="">
          <p:sp>
            <p:nvSpPr>
              <p:cNvPr id="6" name="TextBox 5">
                <a:extLst>
                  <a:ext uri="{FF2B5EF4-FFF2-40B4-BE49-F238E27FC236}">
                    <a16:creationId xmlns:a16="http://schemas.microsoft.com/office/drawing/2014/main" id="{69516F69-A25D-4297-B44C-8B605F30F1F3}"/>
                  </a:ext>
                </a:extLst>
              </p:cNvPr>
              <p:cNvSpPr txBox="1">
                <a:spLocks noRot="1" noChangeAspect="1" noMove="1" noResize="1" noEditPoints="1" noAdjustHandles="1" noChangeArrowheads="1" noChangeShapeType="1" noTextEdit="1"/>
              </p:cNvSpPr>
              <p:nvPr/>
            </p:nvSpPr>
            <p:spPr>
              <a:xfrm>
                <a:off x="594212" y="3202966"/>
                <a:ext cx="7778263" cy="1926874"/>
              </a:xfrm>
              <a:prstGeom prst="rect">
                <a:avLst/>
              </a:prstGeom>
              <a:blipFill>
                <a:blip r:embed="rId4"/>
                <a:stretch>
                  <a:fillRect l="-470" t="-1577" r="-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B81E984-BE98-48BE-B933-4D7A6F568FE5}"/>
                  </a:ext>
                </a:extLst>
              </p:cNvPr>
              <p:cNvSpPr txBox="1"/>
              <p:nvPr/>
            </p:nvSpPr>
            <p:spPr>
              <a:xfrm>
                <a:off x="594212" y="4881060"/>
                <a:ext cx="9096375" cy="1569212"/>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0055A0"/>
                    </a:solidFill>
                  </a:rPr>
                  <a:t>Energy</a:t>
                </a:r>
                <a:r>
                  <a:rPr lang="en-US" dirty="0">
                    <a:solidFill>
                      <a:srgbClr val="0055A0"/>
                    </a:solidFill>
                  </a:rPr>
                  <a:t>: First Law of Thermodynamics equation – energy conservation</a:t>
                </a:r>
              </a:p>
              <a:p>
                <a:endParaRPr lang="en-US" dirty="0">
                  <a:solidFill>
                    <a:srgbClr val="0055A0"/>
                  </a:solidFill>
                </a:endParaRPr>
              </a:p>
              <a:p>
                <a:pPr lvl="1"/>
                <a14:m>
                  <m:oMathPara xmlns:m="http://schemas.openxmlformats.org/officeDocument/2006/math">
                    <m:oMathParaPr>
                      <m:jc m:val="center"/>
                    </m:oMathParaPr>
                    <m:oMath xmlns:m="http://schemas.openxmlformats.org/officeDocument/2006/math">
                      <m:f>
                        <m:fPr>
                          <m:ctrlPr>
                            <a:rPr lang="en-US" sz="1600" i="1">
                              <a:solidFill>
                                <a:srgbClr val="0055A0"/>
                              </a:solidFill>
                              <a:latin typeface="Cambria Math" panose="02040503050406030204" pitchFamily="18" charset="0"/>
                            </a:rPr>
                          </m:ctrlPr>
                        </m:fPr>
                        <m:num>
                          <m:r>
                            <a:rPr lang="en-US" sz="1600" i="1">
                              <a:solidFill>
                                <a:srgbClr val="0055A0"/>
                              </a:solidFill>
                              <a:latin typeface="Cambria Math" panose="02040503050406030204" pitchFamily="18" charset="0"/>
                            </a:rPr>
                            <m:t>𝑑</m:t>
                          </m:r>
                        </m:num>
                        <m:den>
                          <m:r>
                            <a:rPr lang="en-US" sz="1600" i="1">
                              <a:solidFill>
                                <a:srgbClr val="0055A0"/>
                              </a:solidFill>
                              <a:latin typeface="Cambria Math" panose="02040503050406030204" pitchFamily="18" charset="0"/>
                            </a:rPr>
                            <m:t>𝑑𝑡</m:t>
                          </m:r>
                        </m:den>
                      </m:f>
                      <m:nary>
                        <m:naryPr>
                          <m:limLoc m:val="undOvr"/>
                          <m:subHide m:val="on"/>
                          <m:supHide m:val="on"/>
                          <m:ctrlPr>
                            <a:rPr lang="en-US" sz="1600" i="1">
                              <a:solidFill>
                                <a:srgbClr val="0055A0"/>
                              </a:solidFill>
                              <a:latin typeface="Cambria Math" panose="02040503050406030204" pitchFamily="18" charset="0"/>
                            </a:rPr>
                          </m:ctrlPr>
                        </m:naryPr>
                        <m:sub/>
                        <m:sup/>
                        <m:e>
                          <m:r>
                            <a:rPr lang="en-US" sz="1600" b="0" i="1" smtClean="0">
                              <a:solidFill>
                                <a:srgbClr val="0055A0"/>
                              </a:solidFill>
                              <a:latin typeface="Cambria Math" panose="02040503050406030204" pitchFamily="18" charset="0"/>
                            </a:rPr>
                            <m:t>(</m:t>
                          </m:r>
                          <m:r>
                            <a:rPr lang="en-US" sz="1600" b="0" i="1" smtClean="0">
                              <a:solidFill>
                                <a:srgbClr val="0055A0"/>
                              </a:solidFill>
                              <a:latin typeface="Cambria Math" panose="02040503050406030204" pitchFamily="18" charset="0"/>
                            </a:rPr>
                            <m:t>h</m:t>
                          </m:r>
                          <m:r>
                            <a:rPr lang="en-US" sz="1600" b="0" i="1" smtClean="0">
                              <a:solidFill>
                                <a:srgbClr val="0055A0"/>
                              </a:solidFill>
                              <a:latin typeface="Cambria Math" panose="02040503050406030204" pitchFamily="18" charset="0"/>
                            </a:rPr>
                            <m:t>−</m:t>
                          </m:r>
                          <m:f>
                            <m:fPr>
                              <m:ctrlPr>
                                <a:rPr lang="en-US" sz="1600" b="0" i="1" smtClean="0">
                                  <a:solidFill>
                                    <a:srgbClr val="0055A0"/>
                                  </a:solidFill>
                                  <a:latin typeface="Cambria Math" panose="02040503050406030204" pitchFamily="18" charset="0"/>
                                </a:rPr>
                              </m:ctrlPr>
                            </m:fPr>
                            <m:num>
                              <m:r>
                                <a:rPr lang="en-US" sz="1600" b="0" i="1" smtClean="0">
                                  <a:solidFill>
                                    <a:srgbClr val="0055A0"/>
                                  </a:solidFill>
                                  <a:latin typeface="Cambria Math" panose="02040503050406030204" pitchFamily="18" charset="0"/>
                                </a:rPr>
                                <m:t>𝑝</m:t>
                              </m:r>
                            </m:num>
                            <m:den>
                              <m:r>
                                <a:rPr lang="en-US" sz="1600" b="0" i="1" smtClean="0">
                                  <a:solidFill>
                                    <a:srgbClr val="0055A0"/>
                                  </a:solidFill>
                                  <a:latin typeface="Cambria Math" panose="02040503050406030204" pitchFamily="18" charset="0"/>
                                  <a:ea typeface="Cambria Math" panose="02040503050406030204" pitchFamily="18" charset="0"/>
                                </a:rPr>
                                <m:t>𝜌</m:t>
                              </m:r>
                            </m:den>
                          </m:f>
                          <m:r>
                            <a:rPr lang="en-US" sz="1600" b="0" i="1" smtClean="0">
                              <a:solidFill>
                                <a:srgbClr val="0055A0"/>
                              </a:solidFill>
                              <a:latin typeface="Cambria Math" panose="02040503050406030204" pitchFamily="18" charset="0"/>
                            </a:rPr>
                            <m:t>+ </m:t>
                          </m:r>
                          <m:sSub>
                            <m:sSubPr>
                              <m:ctrlPr>
                                <a:rPr lang="en-US" sz="1600" b="0" i="1" smtClean="0">
                                  <a:solidFill>
                                    <a:srgbClr val="0055A0"/>
                                  </a:solidFill>
                                  <a:latin typeface="Cambria Math" panose="02040503050406030204" pitchFamily="18" charset="0"/>
                                </a:rPr>
                              </m:ctrlPr>
                            </m:sSubPr>
                            <m:e>
                              <m:r>
                                <a:rPr lang="en-US" sz="1600" b="0" i="1" smtClean="0">
                                  <a:solidFill>
                                    <a:srgbClr val="0055A0"/>
                                  </a:solidFill>
                                  <a:latin typeface="Cambria Math" panose="02040503050406030204" pitchFamily="18" charset="0"/>
                                </a:rPr>
                                <m:t>𝑒</m:t>
                              </m:r>
                            </m:e>
                            <m:sub>
                              <m:r>
                                <a:rPr lang="en-US" sz="1600" b="0" i="1" smtClean="0">
                                  <a:solidFill>
                                    <a:srgbClr val="0055A0"/>
                                  </a:solidFill>
                                  <a:latin typeface="Cambria Math" panose="02040503050406030204" pitchFamily="18" charset="0"/>
                                </a:rPr>
                                <m:t>𝑐</m:t>
                              </m:r>
                            </m:sub>
                          </m:sSub>
                          <m:r>
                            <a:rPr lang="en-US" sz="1600" b="0" i="1" smtClean="0">
                              <a:solidFill>
                                <a:srgbClr val="0055A0"/>
                              </a:solidFill>
                              <a:latin typeface="Cambria Math" panose="02040503050406030204" pitchFamily="18" charset="0"/>
                            </a:rPr>
                            <m:t>+ </m:t>
                          </m:r>
                          <m:sSub>
                            <m:sSubPr>
                              <m:ctrlPr>
                                <a:rPr lang="en-US" sz="1600" b="0" i="1" smtClean="0">
                                  <a:solidFill>
                                    <a:srgbClr val="0055A0"/>
                                  </a:solidFill>
                                  <a:latin typeface="Cambria Math" panose="02040503050406030204" pitchFamily="18" charset="0"/>
                                </a:rPr>
                              </m:ctrlPr>
                            </m:sSubPr>
                            <m:e>
                              <m:r>
                                <a:rPr lang="en-US" sz="1600" b="0" i="1" smtClean="0">
                                  <a:solidFill>
                                    <a:srgbClr val="0055A0"/>
                                  </a:solidFill>
                                  <a:latin typeface="Cambria Math" panose="02040503050406030204" pitchFamily="18" charset="0"/>
                                </a:rPr>
                                <m:t>𝑒</m:t>
                              </m:r>
                            </m:e>
                            <m:sub>
                              <m:r>
                                <a:rPr lang="en-US" sz="1600" b="0" i="1" smtClean="0">
                                  <a:solidFill>
                                    <a:srgbClr val="0055A0"/>
                                  </a:solidFill>
                                  <a:latin typeface="Cambria Math" panose="02040503050406030204" pitchFamily="18" charset="0"/>
                                </a:rPr>
                                <m:t>𝑝</m:t>
                              </m:r>
                            </m:sub>
                          </m:sSub>
                          <m:r>
                            <a:rPr lang="en-US" sz="1600" b="0" i="1" smtClean="0">
                              <a:solidFill>
                                <a:srgbClr val="0055A0"/>
                              </a:solidFill>
                              <a:latin typeface="Cambria Math" panose="02040503050406030204" pitchFamily="18" charset="0"/>
                            </a:rPr>
                            <m:t>)</m:t>
                          </m:r>
                          <m:r>
                            <a:rPr lang="en-US" sz="1600" i="1">
                              <a:solidFill>
                                <a:srgbClr val="0055A0"/>
                              </a:solidFill>
                              <a:latin typeface="Cambria Math" panose="02040503050406030204" pitchFamily="18" charset="0"/>
                              <a:ea typeface="Cambria Math" panose="02040503050406030204" pitchFamily="18" charset="0"/>
                            </a:rPr>
                            <m:t>𝜌</m:t>
                          </m:r>
                          <m:r>
                            <a:rPr lang="en-US" sz="1600" i="1">
                              <a:solidFill>
                                <a:srgbClr val="0055A0"/>
                              </a:solidFill>
                              <a:latin typeface="Cambria Math" panose="02040503050406030204" pitchFamily="18" charset="0"/>
                              <a:ea typeface="Cambria Math" panose="02040503050406030204" pitchFamily="18" charset="0"/>
                            </a:rPr>
                            <m:t>𝑑𝑉</m:t>
                          </m:r>
                          <m:r>
                            <a:rPr lang="en-US" sz="1600" i="1">
                              <a:solidFill>
                                <a:srgbClr val="0055A0"/>
                              </a:solidFill>
                              <a:latin typeface="Cambria Math" panose="02040503050406030204" pitchFamily="18" charset="0"/>
                              <a:ea typeface="Cambria Math" panose="02040503050406030204" pitchFamily="18" charset="0"/>
                            </a:rPr>
                            <m:t>+ </m:t>
                          </m:r>
                          <m:nary>
                            <m:naryPr>
                              <m:limLoc m:val="undOvr"/>
                              <m:subHide m:val="on"/>
                              <m:supHide m:val="on"/>
                              <m:ctrlPr>
                                <a:rPr lang="en-US" sz="1600" i="1">
                                  <a:solidFill>
                                    <a:srgbClr val="0055A0"/>
                                  </a:solidFill>
                                  <a:latin typeface="Cambria Math" panose="02040503050406030204" pitchFamily="18" charset="0"/>
                                  <a:ea typeface="Cambria Math" panose="02040503050406030204" pitchFamily="18" charset="0"/>
                                </a:rPr>
                              </m:ctrlPr>
                            </m:naryPr>
                            <m:sub/>
                            <m:sup/>
                            <m:e>
                              <m:r>
                                <a:rPr lang="en-US" sz="1600" i="1">
                                  <a:solidFill>
                                    <a:srgbClr val="0055A0"/>
                                  </a:solidFill>
                                  <a:latin typeface="Cambria Math" panose="02040503050406030204" pitchFamily="18" charset="0"/>
                                </a:rPr>
                                <m:t>(</m:t>
                              </m:r>
                              <m:r>
                                <a:rPr lang="en-US" sz="1600" i="1">
                                  <a:solidFill>
                                    <a:srgbClr val="0055A0"/>
                                  </a:solidFill>
                                  <a:latin typeface="Cambria Math" panose="02040503050406030204" pitchFamily="18" charset="0"/>
                                </a:rPr>
                                <m:t>h</m:t>
                              </m:r>
                              <m:r>
                                <a:rPr lang="en-US" sz="1600" i="1">
                                  <a:solidFill>
                                    <a:srgbClr val="0055A0"/>
                                  </a:solidFill>
                                  <a:latin typeface="Cambria Math" panose="02040503050406030204" pitchFamily="18" charset="0"/>
                                </a:rPr>
                                <m:t>+ </m:t>
                              </m:r>
                              <m:sSub>
                                <m:sSubPr>
                                  <m:ctrlPr>
                                    <a:rPr lang="en-US" sz="1600" i="1">
                                      <a:solidFill>
                                        <a:srgbClr val="0055A0"/>
                                      </a:solidFill>
                                      <a:latin typeface="Cambria Math" panose="02040503050406030204" pitchFamily="18" charset="0"/>
                                    </a:rPr>
                                  </m:ctrlPr>
                                </m:sSubPr>
                                <m:e>
                                  <m:r>
                                    <a:rPr lang="en-US" sz="1600" i="1">
                                      <a:solidFill>
                                        <a:srgbClr val="0055A0"/>
                                      </a:solidFill>
                                      <a:latin typeface="Cambria Math" panose="02040503050406030204" pitchFamily="18" charset="0"/>
                                    </a:rPr>
                                    <m:t>𝑒</m:t>
                                  </m:r>
                                </m:e>
                                <m:sub>
                                  <m:r>
                                    <a:rPr lang="en-US" sz="1600" i="1">
                                      <a:solidFill>
                                        <a:srgbClr val="0055A0"/>
                                      </a:solidFill>
                                      <a:latin typeface="Cambria Math" panose="02040503050406030204" pitchFamily="18" charset="0"/>
                                    </a:rPr>
                                    <m:t>𝑐</m:t>
                                  </m:r>
                                </m:sub>
                              </m:sSub>
                              <m:r>
                                <a:rPr lang="en-US" sz="1600" i="1">
                                  <a:solidFill>
                                    <a:srgbClr val="0055A0"/>
                                  </a:solidFill>
                                  <a:latin typeface="Cambria Math" panose="02040503050406030204" pitchFamily="18" charset="0"/>
                                </a:rPr>
                                <m:t>+ </m:t>
                              </m:r>
                              <m:sSub>
                                <m:sSubPr>
                                  <m:ctrlPr>
                                    <a:rPr lang="en-US" sz="1600" i="1">
                                      <a:solidFill>
                                        <a:srgbClr val="0055A0"/>
                                      </a:solidFill>
                                      <a:latin typeface="Cambria Math" panose="02040503050406030204" pitchFamily="18" charset="0"/>
                                    </a:rPr>
                                  </m:ctrlPr>
                                </m:sSubPr>
                                <m:e>
                                  <m:r>
                                    <a:rPr lang="en-US" sz="1600" i="1">
                                      <a:solidFill>
                                        <a:srgbClr val="0055A0"/>
                                      </a:solidFill>
                                      <a:latin typeface="Cambria Math" panose="02040503050406030204" pitchFamily="18" charset="0"/>
                                    </a:rPr>
                                    <m:t>𝑒</m:t>
                                  </m:r>
                                </m:e>
                                <m:sub>
                                  <m:r>
                                    <a:rPr lang="en-US" sz="1600" i="1">
                                      <a:solidFill>
                                        <a:srgbClr val="0055A0"/>
                                      </a:solidFill>
                                      <a:latin typeface="Cambria Math" panose="02040503050406030204" pitchFamily="18" charset="0"/>
                                    </a:rPr>
                                    <m:t>𝑝</m:t>
                                  </m:r>
                                </m:sub>
                              </m:sSub>
                              <m:r>
                                <a:rPr lang="en-US" sz="1600" i="1">
                                  <a:solidFill>
                                    <a:srgbClr val="0055A0"/>
                                  </a:solidFill>
                                  <a:latin typeface="Cambria Math" panose="02040503050406030204" pitchFamily="18" charset="0"/>
                                </a:rPr>
                                <m:t>)</m:t>
                              </m:r>
                              <m:r>
                                <a:rPr lang="en-US" sz="1600" i="1">
                                  <a:solidFill>
                                    <a:srgbClr val="0055A0"/>
                                  </a:solidFill>
                                  <a:latin typeface="Cambria Math" panose="02040503050406030204" pitchFamily="18" charset="0"/>
                                  <a:ea typeface="Cambria Math" panose="02040503050406030204" pitchFamily="18" charset="0"/>
                                </a:rPr>
                                <m:t>𝜌</m:t>
                              </m:r>
                              <m:acc>
                                <m:accPr>
                                  <m:chr m:val="⃗"/>
                                  <m:ctrlPr>
                                    <a:rPr lang="en-US" sz="1600" i="1">
                                      <a:solidFill>
                                        <a:srgbClr val="0055A0"/>
                                      </a:solidFill>
                                      <a:latin typeface="Cambria Math" panose="02040503050406030204" pitchFamily="18" charset="0"/>
                                      <a:ea typeface="Cambria Math" panose="02040503050406030204" pitchFamily="18" charset="0"/>
                                    </a:rPr>
                                  </m:ctrlPr>
                                </m:accPr>
                                <m:e>
                                  <m:r>
                                    <a:rPr lang="en-US" sz="1600" i="1">
                                      <a:solidFill>
                                        <a:srgbClr val="0055A0"/>
                                      </a:solidFill>
                                      <a:latin typeface="Cambria Math" panose="02040503050406030204" pitchFamily="18" charset="0"/>
                                      <a:ea typeface="Cambria Math" panose="02040503050406030204" pitchFamily="18" charset="0"/>
                                    </a:rPr>
                                    <m:t>𝑣</m:t>
                                  </m:r>
                                </m:e>
                              </m:acc>
                            </m:e>
                          </m:nary>
                        </m:e>
                      </m:nary>
                      <m:r>
                        <m:rPr>
                          <m:nor/>
                        </m:rPr>
                        <a:rPr lang="en-GB" sz="1600">
                          <a:solidFill>
                            <a:srgbClr val="0055A0"/>
                          </a:solidFill>
                        </a:rPr>
                        <m:t>·</m:t>
                      </m:r>
                      <m:acc>
                        <m:accPr>
                          <m:chr m:val="⃗"/>
                          <m:ctrlPr>
                            <a:rPr lang="en-GB" sz="1600" i="1">
                              <a:solidFill>
                                <a:srgbClr val="0055A0"/>
                              </a:solidFill>
                              <a:latin typeface="Cambria Math" panose="02040503050406030204" pitchFamily="18" charset="0"/>
                            </a:rPr>
                          </m:ctrlPr>
                        </m:accPr>
                        <m:e>
                          <m:r>
                            <a:rPr lang="en-US" sz="1600" i="1">
                              <a:solidFill>
                                <a:srgbClr val="0055A0"/>
                              </a:solidFill>
                              <a:latin typeface="Cambria Math" panose="02040503050406030204" pitchFamily="18" charset="0"/>
                            </a:rPr>
                            <m:t>𝑛</m:t>
                          </m:r>
                        </m:e>
                      </m:acc>
                      <m:r>
                        <a:rPr lang="en-US" sz="1600" i="1">
                          <a:solidFill>
                            <a:srgbClr val="0055A0"/>
                          </a:solidFill>
                          <a:latin typeface="Cambria Math" panose="02040503050406030204" pitchFamily="18" charset="0"/>
                        </a:rPr>
                        <m:t>𝑑𝑆</m:t>
                      </m:r>
                      <m:r>
                        <a:rPr lang="en-US" sz="1600" i="1">
                          <a:solidFill>
                            <a:srgbClr val="0055A0"/>
                          </a:solidFill>
                          <a:latin typeface="Cambria Math" panose="02040503050406030204" pitchFamily="18" charset="0"/>
                        </a:rPr>
                        <m:t>=−</m:t>
                      </m:r>
                      <m:nary>
                        <m:naryPr>
                          <m:limLoc m:val="undOvr"/>
                          <m:subHide m:val="on"/>
                          <m:supHide m:val="on"/>
                          <m:ctrlPr>
                            <a:rPr lang="en-US" sz="1600" i="1">
                              <a:solidFill>
                                <a:srgbClr val="0055A0"/>
                              </a:solidFill>
                              <a:latin typeface="Cambria Math" panose="02040503050406030204" pitchFamily="18" charset="0"/>
                              <a:ea typeface="Cambria Math" panose="02040503050406030204" pitchFamily="18" charset="0"/>
                            </a:rPr>
                          </m:ctrlPr>
                        </m:naryPr>
                        <m:sub/>
                        <m:sup/>
                        <m:e>
                          <m:acc>
                            <m:accPr>
                              <m:chr m:val="⃗"/>
                              <m:ctrlPr>
                                <a:rPr lang="en-US" sz="1600" i="1" smtClean="0">
                                  <a:solidFill>
                                    <a:srgbClr val="0055A0"/>
                                  </a:solidFill>
                                  <a:latin typeface="Cambria Math" panose="02040503050406030204" pitchFamily="18" charset="0"/>
                                  <a:ea typeface="Cambria Math" panose="02040503050406030204" pitchFamily="18" charset="0"/>
                                </a:rPr>
                              </m:ctrlPr>
                            </m:accPr>
                            <m:e>
                              <m:acc>
                                <m:accPr>
                                  <m:chr m:val="̇"/>
                                  <m:ctrlPr>
                                    <a:rPr lang="en-US" sz="1600" i="1" smtClean="0">
                                      <a:solidFill>
                                        <a:srgbClr val="0055A0"/>
                                      </a:solidFill>
                                      <a:latin typeface="Cambria Math" panose="02040503050406030204" pitchFamily="18" charset="0"/>
                                      <a:ea typeface="Cambria Math" panose="02040503050406030204" pitchFamily="18" charset="0"/>
                                    </a:rPr>
                                  </m:ctrlPr>
                                </m:accPr>
                                <m:e>
                                  <m:r>
                                    <a:rPr lang="en-US" sz="1600" b="0" i="1" smtClean="0">
                                      <a:solidFill>
                                        <a:srgbClr val="0055A0"/>
                                      </a:solidFill>
                                      <a:latin typeface="Cambria Math" panose="02040503050406030204" pitchFamily="18" charset="0"/>
                                      <a:ea typeface="Cambria Math" panose="02040503050406030204" pitchFamily="18" charset="0"/>
                                    </a:rPr>
                                    <m:t>𝑞</m:t>
                                  </m:r>
                                </m:e>
                              </m:acc>
                            </m:e>
                          </m:acc>
                          <m:r>
                            <m:rPr>
                              <m:nor/>
                            </m:rPr>
                            <a:rPr lang="en-GB" sz="1600">
                              <a:solidFill>
                                <a:srgbClr val="0055A0"/>
                              </a:solidFill>
                            </a:rPr>
                            <m:t>·</m:t>
                          </m:r>
                          <m:acc>
                            <m:accPr>
                              <m:chr m:val="⃗"/>
                              <m:ctrlPr>
                                <a:rPr lang="en-GB" sz="1600" i="1">
                                  <a:solidFill>
                                    <a:srgbClr val="0055A0"/>
                                  </a:solidFill>
                                  <a:latin typeface="Cambria Math" panose="02040503050406030204" pitchFamily="18" charset="0"/>
                                </a:rPr>
                              </m:ctrlPr>
                            </m:accPr>
                            <m:e>
                              <m:r>
                                <a:rPr lang="en-US" sz="1600" i="1">
                                  <a:solidFill>
                                    <a:srgbClr val="0055A0"/>
                                  </a:solidFill>
                                  <a:latin typeface="Cambria Math" panose="02040503050406030204" pitchFamily="18" charset="0"/>
                                </a:rPr>
                                <m:t>𝑛</m:t>
                              </m:r>
                            </m:e>
                          </m:acc>
                          <m:r>
                            <a:rPr lang="en-US" sz="1600" i="1">
                              <a:solidFill>
                                <a:srgbClr val="0055A0"/>
                              </a:solidFill>
                              <a:latin typeface="Cambria Math" panose="02040503050406030204" pitchFamily="18" charset="0"/>
                              <a:ea typeface="Cambria Math" panose="02040503050406030204" pitchFamily="18" charset="0"/>
                            </a:rPr>
                            <m:t>𝑑𝑆</m:t>
                          </m:r>
                        </m:e>
                      </m:nary>
                      <m:r>
                        <a:rPr lang="en-US" sz="1600" b="0" i="1" smtClean="0">
                          <a:solidFill>
                            <a:srgbClr val="0055A0"/>
                          </a:solidFill>
                          <a:latin typeface="Cambria Math" panose="02040503050406030204" pitchFamily="18" charset="0"/>
                          <a:ea typeface="Cambria Math" panose="02040503050406030204" pitchFamily="18" charset="0"/>
                        </a:rPr>
                        <m:t>+</m:t>
                      </m:r>
                      <m:nary>
                        <m:naryPr>
                          <m:limLoc m:val="undOvr"/>
                          <m:subHide m:val="on"/>
                          <m:supHide m:val="on"/>
                          <m:ctrlPr>
                            <a:rPr lang="en-US" sz="1600" i="1">
                              <a:solidFill>
                                <a:srgbClr val="0055A0"/>
                              </a:solidFill>
                              <a:latin typeface="Cambria Math" panose="02040503050406030204" pitchFamily="18" charset="0"/>
                              <a:ea typeface="Cambria Math" panose="02040503050406030204" pitchFamily="18" charset="0"/>
                            </a:rPr>
                          </m:ctrlPr>
                        </m:naryPr>
                        <m:sub/>
                        <m:sup/>
                        <m:e>
                          <m:acc>
                            <m:accPr>
                              <m:chr m:val="⃗"/>
                              <m:ctrlPr>
                                <a:rPr lang="en-US" sz="1600" i="1">
                                  <a:solidFill>
                                    <a:srgbClr val="0055A0"/>
                                  </a:solidFill>
                                  <a:latin typeface="Cambria Math" panose="02040503050406030204" pitchFamily="18" charset="0"/>
                                  <a:ea typeface="Cambria Math" panose="02040503050406030204" pitchFamily="18" charset="0"/>
                                </a:rPr>
                              </m:ctrlPr>
                            </m:accPr>
                            <m:e>
                              <m:r>
                                <a:rPr lang="en-US" sz="1600" i="1">
                                  <a:solidFill>
                                    <a:srgbClr val="0055A0"/>
                                  </a:solidFill>
                                  <a:latin typeface="Cambria Math" panose="02040503050406030204" pitchFamily="18" charset="0"/>
                                  <a:ea typeface="Cambria Math" panose="02040503050406030204" pitchFamily="18" charset="0"/>
                                </a:rPr>
                                <m:t>𝑣</m:t>
                              </m:r>
                            </m:e>
                          </m:acc>
                          <m:sSub>
                            <m:sSubPr>
                              <m:ctrlPr>
                                <a:rPr lang="en-US" sz="1600" i="1" smtClean="0">
                                  <a:solidFill>
                                    <a:srgbClr val="0055A0"/>
                                  </a:solidFill>
                                  <a:latin typeface="Cambria Math" panose="02040503050406030204" pitchFamily="18" charset="0"/>
                                  <a:ea typeface="Cambria Math" panose="02040503050406030204" pitchFamily="18" charset="0"/>
                                </a:rPr>
                              </m:ctrlPr>
                            </m:sSubPr>
                            <m:e>
                              <m:acc>
                                <m:accPr>
                                  <m:chr m:val="⃗"/>
                                  <m:ctrlPr>
                                    <a:rPr lang="en-US" sz="1600" i="1" smtClean="0">
                                      <a:solidFill>
                                        <a:srgbClr val="0055A0"/>
                                      </a:solidFill>
                                      <a:latin typeface="Cambria Math" panose="02040503050406030204" pitchFamily="18" charset="0"/>
                                      <a:ea typeface="Cambria Math" panose="02040503050406030204" pitchFamily="18" charset="0"/>
                                    </a:rPr>
                                  </m:ctrlPr>
                                </m:accPr>
                                <m:e>
                                  <m:r>
                                    <m:rPr>
                                      <m:nor/>
                                    </m:rPr>
                                    <a:rPr lang="en-GB" sz="1600">
                                      <a:solidFill>
                                        <a:srgbClr val="0055A0"/>
                                      </a:solidFill>
                                    </a:rPr>
                                    <m:t>·</m:t>
                                  </m:r>
                                  <m:r>
                                    <a:rPr lang="en-US" sz="1600" b="0" i="1" smtClean="0">
                                      <a:solidFill>
                                        <a:srgbClr val="0055A0"/>
                                      </a:solidFill>
                                      <a:latin typeface="Cambria Math" panose="02040503050406030204" pitchFamily="18" charset="0"/>
                                      <a:ea typeface="Cambria Math" panose="02040503050406030204" pitchFamily="18" charset="0"/>
                                    </a:rPr>
                                    <m:t>𝑓</m:t>
                                  </m:r>
                                </m:e>
                              </m:acc>
                            </m:e>
                            <m:sub>
                              <m:r>
                                <a:rPr lang="en-US" sz="1600" b="0" i="1" smtClean="0">
                                  <a:solidFill>
                                    <a:srgbClr val="0055A0"/>
                                  </a:solidFill>
                                  <a:latin typeface="Cambria Math" panose="02040503050406030204" pitchFamily="18" charset="0"/>
                                  <a:ea typeface="Cambria Math" panose="02040503050406030204" pitchFamily="18" charset="0"/>
                                </a:rPr>
                                <m:t>𝑠𝑢𝑟𝑓</m:t>
                              </m:r>
                            </m:sub>
                          </m:sSub>
                          <m:r>
                            <a:rPr lang="en-US" sz="1600" i="1">
                              <a:solidFill>
                                <a:srgbClr val="0055A0"/>
                              </a:solidFill>
                              <a:latin typeface="Cambria Math" panose="02040503050406030204" pitchFamily="18" charset="0"/>
                              <a:ea typeface="Cambria Math" panose="02040503050406030204" pitchFamily="18" charset="0"/>
                            </a:rPr>
                            <m:t>𝑑𝑆</m:t>
                          </m:r>
                        </m:e>
                      </m:nary>
                    </m:oMath>
                  </m:oMathPara>
                </a14:m>
                <a:endParaRPr lang="en-GB" dirty="0"/>
              </a:p>
              <a:p>
                <a:endParaRPr lang="en-GB" dirty="0"/>
              </a:p>
            </p:txBody>
          </p:sp>
        </mc:Choice>
        <mc:Fallback xmlns="">
          <p:sp>
            <p:nvSpPr>
              <p:cNvPr id="7" name="TextBox 6">
                <a:extLst>
                  <a:ext uri="{FF2B5EF4-FFF2-40B4-BE49-F238E27FC236}">
                    <a16:creationId xmlns:a16="http://schemas.microsoft.com/office/drawing/2014/main" id="{8B81E984-BE98-48BE-B933-4D7A6F568FE5}"/>
                  </a:ext>
                </a:extLst>
              </p:cNvPr>
              <p:cNvSpPr txBox="1">
                <a:spLocks noRot="1" noChangeAspect="1" noMove="1" noResize="1" noEditPoints="1" noAdjustHandles="1" noChangeArrowheads="1" noChangeShapeType="1" noTextEdit="1"/>
              </p:cNvSpPr>
              <p:nvPr/>
            </p:nvSpPr>
            <p:spPr>
              <a:xfrm>
                <a:off x="594212" y="4881060"/>
                <a:ext cx="9096375" cy="1569212"/>
              </a:xfrm>
              <a:prstGeom prst="rect">
                <a:avLst/>
              </a:prstGeom>
              <a:blipFill>
                <a:blip r:embed="rId5"/>
                <a:stretch>
                  <a:fillRect l="-402" t="-2335"/>
                </a:stretch>
              </a:blipFill>
            </p:spPr>
            <p:txBody>
              <a:bodyPr/>
              <a:lstStyle/>
              <a:p>
                <a:r>
                  <a:rPr lang="en-GB">
                    <a:noFill/>
                  </a:rPr>
                  <a:t> </a:t>
                </a:r>
              </a:p>
            </p:txBody>
          </p:sp>
        </mc:Fallback>
      </mc:AlternateContent>
      <p:sp>
        <p:nvSpPr>
          <p:cNvPr id="8" name="Date Placeholder 2">
            <a:extLst>
              <a:ext uri="{FF2B5EF4-FFF2-40B4-BE49-F238E27FC236}">
                <a16:creationId xmlns:a16="http://schemas.microsoft.com/office/drawing/2014/main" id="{FCFFC36B-C04C-05DF-1E57-829A3AC2B483}"/>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91965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Modelling</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13</a:t>
            </a:fld>
            <a:endParaRPr lang="fr-FR" altLang="en-US"/>
          </a:p>
        </p:txBody>
      </p:sp>
      <mc:AlternateContent xmlns:mc="http://schemas.openxmlformats.org/markup-compatibility/2006" xmlns:a14="http://schemas.microsoft.com/office/drawing/2010/main">
        <mc:Choice Requires="a14">
          <p:sp>
            <p:nvSpPr>
              <p:cNvPr id="11" name="TextBox 10"/>
              <p:cNvSpPr txBox="1"/>
              <p:nvPr/>
            </p:nvSpPr>
            <p:spPr>
              <a:xfrm>
                <a:off x="527538" y="1752201"/>
                <a:ext cx="8255977" cy="2543260"/>
              </a:xfrm>
              <a:prstGeom prst="rect">
                <a:avLst/>
              </a:prstGeom>
              <a:noFill/>
            </p:spPr>
            <p:txBody>
              <a:bodyPr wrap="square" rtlCol="0">
                <a:spAutoFit/>
              </a:bodyPr>
              <a:lstStyle/>
              <a:p>
                <a:pPr marL="36576" indent="0">
                  <a:buNone/>
                </a:pPr>
                <a:r>
                  <a:rPr lang="en-US" dirty="0">
                    <a:solidFill>
                      <a:srgbClr val="002060"/>
                    </a:solidFill>
                  </a:rPr>
                  <a:t>Simplifications:</a:t>
                </a:r>
              </a:p>
              <a:p>
                <a:pPr marL="36576" indent="0">
                  <a:buNone/>
                </a:pPr>
                <a:endParaRPr lang="en-US" dirty="0">
                  <a:solidFill>
                    <a:srgbClr val="002060"/>
                  </a:solidFill>
                </a:endParaRPr>
              </a:p>
              <a:p>
                <a:pPr marL="285750" indent="-285750">
                  <a:buFont typeface="Arial" panose="020B0604020202020204" pitchFamily="34" charset="0"/>
                  <a:buChar char="•"/>
                </a:pPr>
                <a:r>
                  <a:rPr lang="en-US" b="1" dirty="0">
                    <a:solidFill>
                      <a:srgbClr val="0055A0"/>
                    </a:solidFill>
                  </a:rPr>
                  <a:t>Steady-state</a:t>
                </a:r>
                <a14:m>
                  <m:oMath xmlns:m="http://schemas.openxmlformats.org/officeDocument/2006/math">
                    <m:r>
                      <a:rPr lang="en-US" b="1" i="0" smtClean="0">
                        <a:solidFill>
                          <a:srgbClr val="0055A0"/>
                        </a:solidFill>
                        <a:latin typeface="Cambria Math" panose="02040503050406030204" pitchFamily="18" charset="0"/>
                      </a:rPr>
                      <m:t>: </m:t>
                    </m:r>
                    <m:f>
                      <m:fPr>
                        <m:ctrlPr>
                          <a:rPr lang="en-US" i="1" smtClean="0">
                            <a:solidFill>
                              <a:srgbClr val="0055A0"/>
                            </a:solidFill>
                            <a:latin typeface="Cambria Math" panose="02040503050406030204" pitchFamily="18" charset="0"/>
                          </a:rPr>
                        </m:ctrlPr>
                      </m:fPr>
                      <m:num>
                        <m:r>
                          <a:rPr lang="en-US" b="0" i="1" smtClean="0">
                            <a:solidFill>
                              <a:srgbClr val="0055A0"/>
                            </a:solidFill>
                            <a:latin typeface="Cambria Math" panose="02040503050406030204" pitchFamily="18" charset="0"/>
                          </a:rPr>
                          <m:t>𝑑</m:t>
                        </m:r>
                      </m:num>
                      <m:den>
                        <m:r>
                          <a:rPr lang="en-US" b="0" i="1" smtClean="0">
                            <a:solidFill>
                              <a:srgbClr val="0055A0"/>
                            </a:solidFill>
                            <a:latin typeface="Cambria Math" panose="02040503050406030204" pitchFamily="18" charset="0"/>
                          </a:rPr>
                          <m:t>𝑑𝑡</m:t>
                        </m:r>
                      </m:den>
                    </m:f>
                    <m:r>
                      <a:rPr lang="en-US" b="0" i="1" smtClean="0">
                        <a:solidFill>
                          <a:srgbClr val="0055A0"/>
                        </a:solidFill>
                        <a:latin typeface="Cambria Math" panose="02040503050406030204" pitchFamily="18" charset="0"/>
                      </a:rPr>
                      <m:t>=0</m:t>
                    </m:r>
                  </m:oMath>
                </a14:m>
                <a:endParaRPr lang="en-US" dirty="0">
                  <a:solidFill>
                    <a:srgbClr val="0055A0"/>
                  </a:solidFill>
                </a:endParaRPr>
              </a:p>
              <a:p>
                <a:pPr marL="285750" indent="-285750">
                  <a:buFont typeface="Arial" panose="020B0604020202020204" pitchFamily="34" charset="0"/>
                  <a:buChar char="•"/>
                </a:pPr>
                <a:r>
                  <a:rPr lang="en-GB" b="1" dirty="0">
                    <a:solidFill>
                      <a:srgbClr val="0055A0"/>
                    </a:solidFill>
                  </a:rPr>
                  <a:t>Body forces are neglected since the differences in height are low: </a:t>
                </a:r>
                <a14:m>
                  <m:oMath xmlns:m="http://schemas.openxmlformats.org/officeDocument/2006/math">
                    <m:nary>
                      <m:naryPr>
                        <m:limLoc m:val="undOvr"/>
                        <m:subHide m:val="on"/>
                        <m:supHide m:val="on"/>
                        <m:ctrlPr>
                          <a:rPr lang="en-US" i="1">
                            <a:solidFill>
                              <a:srgbClr val="0055A0"/>
                            </a:solidFill>
                            <a:latin typeface="Cambria Math" panose="02040503050406030204" pitchFamily="18" charset="0"/>
                          </a:rPr>
                        </m:ctrlPr>
                      </m:naryPr>
                      <m:sub/>
                      <m:sup/>
                      <m:e>
                        <m:acc>
                          <m:accPr>
                            <m:chr m:val="⃗"/>
                            <m:ctrlPr>
                              <a:rPr lang="en-US"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𝑔</m:t>
                            </m:r>
                          </m:e>
                        </m:acc>
                        <m:r>
                          <a:rPr lang="en-US" i="1">
                            <a:solidFill>
                              <a:srgbClr val="0055A0"/>
                            </a:solidFill>
                            <a:latin typeface="Cambria Math" panose="02040503050406030204" pitchFamily="18" charset="0"/>
                          </a:rPr>
                          <m:t>𝜌</m:t>
                        </m:r>
                        <m:r>
                          <a:rPr lang="en-US" i="1">
                            <a:solidFill>
                              <a:srgbClr val="0055A0"/>
                            </a:solidFill>
                            <a:latin typeface="Cambria Math" panose="02040503050406030204" pitchFamily="18" charset="0"/>
                          </a:rPr>
                          <m:t>𝑑𝑉</m:t>
                        </m:r>
                        <m:r>
                          <a:rPr lang="en-US" i="1">
                            <a:solidFill>
                              <a:srgbClr val="0055A0"/>
                            </a:solidFill>
                            <a:latin typeface="Cambria Math" panose="02040503050406030204" pitchFamily="18" charset="0"/>
                            <a:ea typeface="Cambria Math" panose="02040503050406030204" pitchFamily="18" charset="0"/>
                          </a:rPr>
                          <m:t>≈</m:t>
                        </m:r>
                        <m:r>
                          <a:rPr lang="en-US" b="0" i="1" smtClean="0">
                            <a:solidFill>
                              <a:srgbClr val="0055A0"/>
                            </a:solidFill>
                            <a:latin typeface="Cambria Math" panose="02040503050406030204" pitchFamily="18" charset="0"/>
                          </a:rPr>
                          <m:t>0</m:t>
                        </m:r>
                      </m:e>
                    </m:nary>
                  </m:oMath>
                </a14:m>
                <a:endParaRPr lang="en-US" dirty="0">
                  <a:solidFill>
                    <a:srgbClr val="0055A0"/>
                  </a:solidFill>
                </a:endParaRPr>
              </a:p>
              <a:p>
                <a:pPr marL="285750" indent="-285750">
                  <a:buFont typeface="Arial" panose="020B0604020202020204" pitchFamily="34" charset="0"/>
                  <a:buChar char="•"/>
                </a:pPr>
                <a:r>
                  <a:rPr lang="en-US" b="1" dirty="0">
                    <a:solidFill>
                      <a:srgbClr val="0055A0"/>
                    </a:solidFill>
                  </a:rPr>
                  <a:t>Viscous forces work negligible:</a:t>
                </a:r>
                <a:r>
                  <a:rPr lang="en-US" dirty="0">
                    <a:solidFill>
                      <a:srgbClr val="0055A0"/>
                    </a:solidFill>
                  </a:rPr>
                  <a:t> </a:t>
                </a:r>
                <a14:m>
                  <m:oMath xmlns:m="http://schemas.openxmlformats.org/officeDocument/2006/math">
                    <m:nary>
                      <m:naryPr>
                        <m:limLoc m:val="undOvr"/>
                        <m:subHide m:val="on"/>
                        <m:supHide m:val="on"/>
                        <m:ctrlPr>
                          <a:rPr lang="en-US" sz="1600" i="1">
                            <a:solidFill>
                              <a:srgbClr val="0055A0"/>
                            </a:solidFill>
                            <a:latin typeface="Cambria Math" panose="02040503050406030204" pitchFamily="18" charset="0"/>
                            <a:ea typeface="Cambria Math" panose="02040503050406030204" pitchFamily="18" charset="0"/>
                          </a:rPr>
                        </m:ctrlPr>
                      </m:naryPr>
                      <m:sub/>
                      <m:sup/>
                      <m:e>
                        <m:acc>
                          <m:accPr>
                            <m:chr m:val="⃗"/>
                            <m:ctrlPr>
                              <a:rPr lang="en-US" sz="1600" i="1">
                                <a:solidFill>
                                  <a:srgbClr val="0055A0"/>
                                </a:solidFill>
                                <a:latin typeface="Cambria Math" panose="02040503050406030204" pitchFamily="18" charset="0"/>
                                <a:ea typeface="Cambria Math" panose="02040503050406030204" pitchFamily="18" charset="0"/>
                              </a:rPr>
                            </m:ctrlPr>
                          </m:accPr>
                          <m:e>
                            <m:r>
                              <a:rPr lang="en-US" sz="1600" i="1">
                                <a:solidFill>
                                  <a:srgbClr val="0055A0"/>
                                </a:solidFill>
                                <a:latin typeface="Cambria Math" panose="02040503050406030204" pitchFamily="18" charset="0"/>
                                <a:ea typeface="Cambria Math" panose="02040503050406030204" pitchFamily="18" charset="0"/>
                              </a:rPr>
                              <m:t>𝑣</m:t>
                            </m:r>
                          </m:e>
                        </m:acc>
                        <m:sSub>
                          <m:sSubPr>
                            <m:ctrlPr>
                              <a:rPr lang="en-US" sz="1600" i="1" smtClean="0">
                                <a:solidFill>
                                  <a:srgbClr val="0055A0"/>
                                </a:solidFill>
                                <a:latin typeface="Cambria Math" panose="02040503050406030204" pitchFamily="18" charset="0"/>
                                <a:ea typeface="Cambria Math" panose="02040503050406030204" pitchFamily="18" charset="0"/>
                              </a:rPr>
                            </m:ctrlPr>
                          </m:sSubPr>
                          <m:e>
                            <m:acc>
                              <m:accPr>
                                <m:chr m:val="⃗"/>
                                <m:ctrlPr>
                                  <a:rPr lang="en-US" sz="1600" i="1" smtClean="0">
                                    <a:solidFill>
                                      <a:srgbClr val="0055A0"/>
                                    </a:solidFill>
                                    <a:latin typeface="Cambria Math" panose="02040503050406030204" pitchFamily="18" charset="0"/>
                                    <a:ea typeface="Cambria Math" panose="02040503050406030204" pitchFamily="18" charset="0"/>
                                  </a:rPr>
                                </m:ctrlPr>
                              </m:accPr>
                              <m:e>
                                <m:r>
                                  <m:rPr>
                                    <m:nor/>
                                  </m:rPr>
                                  <a:rPr lang="en-GB" sz="1600">
                                    <a:solidFill>
                                      <a:srgbClr val="0055A0"/>
                                    </a:solidFill>
                                  </a:rPr>
                                  <m:t>·</m:t>
                                </m:r>
                                <m:r>
                                  <a:rPr lang="en-US" sz="1600" b="0" i="1" smtClean="0">
                                    <a:solidFill>
                                      <a:srgbClr val="0055A0"/>
                                    </a:solidFill>
                                    <a:latin typeface="Cambria Math" panose="02040503050406030204" pitchFamily="18" charset="0"/>
                                    <a:ea typeface="Cambria Math" panose="02040503050406030204" pitchFamily="18" charset="0"/>
                                  </a:rPr>
                                  <m:t>𝑓</m:t>
                                </m:r>
                              </m:e>
                            </m:acc>
                          </m:e>
                          <m:sub>
                            <m:r>
                              <a:rPr lang="en-US" sz="1600" b="0" i="1" smtClean="0">
                                <a:solidFill>
                                  <a:srgbClr val="0055A0"/>
                                </a:solidFill>
                                <a:latin typeface="Cambria Math" panose="02040503050406030204" pitchFamily="18" charset="0"/>
                                <a:ea typeface="Cambria Math" panose="02040503050406030204" pitchFamily="18" charset="0"/>
                              </a:rPr>
                              <m:t>𝑠𝑢𝑟𝑓</m:t>
                            </m:r>
                          </m:sub>
                        </m:sSub>
                        <m:r>
                          <a:rPr lang="en-US" sz="1600" i="1">
                            <a:solidFill>
                              <a:srgbClr val="0055A0"/>
                            </a:solidFill>
                            <a:latin typeface="Cambria Math" panose="02040503050406030204" pitchFamily="18" charset="0"/>
                            <a:ea typeface="Cambria Math" panose="02040503050406030204" pitchFamily="18" charset="0"/>
                          </a:rPr>
                          <m:t>𝑑𝑆</m:t>
                        </m:r>
                      </m:e>
                    </m:nary>
                    <m:r>
                      <a:rPr lang="en-US" sz="1600" i="1">
                        <a:solidFill>
                          <a:srgbClr val="0055A0"/>
                        </a:solidFill>
                        <a:latin typeface="Cambria Math" panose="02040503050406030204" pitchFamily="18" charset="0"/>
                        <a:ea typeface="Cambria Math" panose="02040503050406030204" pitchFamily="18" charset="0"/>
                      </a:rPr>
                      <m:t>≈</m:t>
                    </m:r>
                    <m:r>
                      <a:rPr lang="en-US" sz="1600" b="0" i="1" smtClean="0">
                        <a:solidFill>
                          <a:srgbClr val="0055A0"/>
                        </a:solidFill>
                        <a:latin typeface="Cambria Math" panose="02040503050406030204" pitchFamily="18" charset="0"/>
                        <a:ea typeface="Cambria Math" panose="02040503050406030204" pitchFamily="18" charset="0"/>
                      </a:rPr>
                      <m:t>0</m:t>
                    </m:r>
                  </m:oMath>
                </a14:m>
                <a:endParaRPr lang="en-US" sz="1600" b="0" dirty="0">
                  <a:solidFill>
                    <a:srgbClr val="0055A0"/>
                  </a:solidFill>
                  <a:ea typeface="Cambria Math" panose="02040503050406030204" pitchFamily="18" charset="0"/>
                </a:endParaRPr>
              </a:p>
              <a:p>
                <a:pPr marL="285750" indent="-285750">
                  <a:buFont typeface="Arial" panose="020B0604020202020204" pitchFamily="34" charset="0"/>
                  <a:buChar char="•"/>
                </a:pPr>
                <a:r>
                  <a:rPr lang="en-GB" b="1" dirty="0">
                    <a:solidFill>
                      <a:srgbClr val="0055A0"/>
                    </a:solidFill>
                  </a:rPr>
                  <a:t>The difference of kinetic or potential energy is very small compared to the heat ﬂux: </a:t>
                </a:r>
                <a14:m>
                  <m:oMath xmlns:m="http://schemas.openxmlformats.org/officeDocument/2006/math">
                    <m:r>
                      <a:rPr lang="en-GB" sz="1600" b="0" i="1">
                        <a:solidFill>
                          <a:srgbClr val="0055A0"/>
                        </a:solidFill>
                        <a:latin typeface="Cambria Math" panose="02040503050406030204" pitchFamily="18" charset="0"/>
                        <a:ea typeface="Cambria Math" panose="02040503050406030204" pitchFamily="18" charset="0"/>
                      </a:rPr>
                      <m:t>𝛥</m:t>
                    </m:r>
                    <m:sSub>
                      <m:sSubPr>
                        <m:ctrlPr>
                          <a:rPr lang="en-GB" sz="1600" i="1">
                            <a:solidFill>
                              <a:srgbClr val="0055A0"/>
                            </a:solidFill>
                            <a:latin typeface="Cambria Math" panose="02040503050406030204" pitchFamily="18" charset="0"/>
                            <a:ea typeface="Cambria Math" panose="02040503050406030204" pitchFamily="18" charset="0"/>
                          </a:rPr>
                        </m:ctrlPr>
                      </m:sSubPr>
                      <m:e>
                        <m:r>
                          <a:rPr lang="en-US" sz="1600" b="0" i="1">
                            <a:solidFill>
                              <a:srgbClr val="0055A0"/>
                            </a:solidFill>
                            <a:latin typeface="Cambria Math" panose="02040503050406030204" pitchFamily="18" charset="0"/>
                            <a:ea typeface="Cambria Math" panose="02040503050406030204" pitchFamily="18" charset="0"/>
                          </a:rPr>
                          <m:t>𝑒</m:t>
                        </m:r>
                      </m:e>
                      <m:sub>
                        <m:r>
                          <a:rPr lang="en-US" sz="1600" b="0" i="1">
                            <a:solidFill>
                              <a:srgbClr val="0055A0"/>
                            </a:solidFill>
                            <a:latin typeface="Cambria Math" panose="02040503050406030204" pitchFamily="18" charset="0"/>
                            <a:ea typeface="Cambria Math" panose="02040503050406030204" pitchFamily="18" charset="0"/>
                          </a:rPr>
                          <m:t>𝑐</m:t>
                        </m:r>
                      </m:sub>
                    </m:sSub>
                    <m:r>
                      <a:rPr lang="en-US" sz="1600" b="0" i="1">
                        <a:solidFill>
                          <a:srgbClr val="0055A0"/>
                        </a:solidFill>
                        <a:latin typeface="Cambria Math" panose="02040503050406030204" pitchFamily="18" charset="0"/>
                        <a:ea typeface="Cambria Math" panose="02040503050406030204" pitchFamily="18" charset="0"/>
                      </a:rPr>
                      <m:t> ≈0, </m:t>
                    </m:r>
                    <m:r>
                      <a:rPr lang="en-GB" sz="1600" b="0" i="1">
                        <a:solidFill>
                          <a:srgbClr val="0055A0"/>
                        </a:solidFill>
                        <a:latin typeface="Cambria Math" panose="02040503050406030204" pitchFamily="18" charset="0"/>
                        <a:ea typeface="Cambria Math" panose="02040503050406030204" pitchFamily="18" charset="0"/>
                      </a:rPr>
                      <m:t>𝛥</m:t>
                    </m:r>
                    <m:sSub>
                      <m:sSubPr>
                        <m:ctrlPr>
                          <a:rPr lang="en-GB" sz="1600" i="1">
                            <a:solidFill>
                              <a:srgbClr val="0055A0"/>
                            </a:solidFill>
                            <a:latin typeface="Cambria Math" panose="02040503050406030204" pitchFamily="18" charset="0"/>
                            <a:ea typeface="Cambria Math" panose="02040503050406030204" pitchFamily="18" charset="0"/>
                          </a:rPr>
                        </m:ctrlPr>
                      </m:sSubPr>
                      <m:e>
                        <m:r>
                          <a:rPr lang="en-US" sz="1600" b="0" i="1">
                            <a:solidFill>
                              <a:srgbClr val="0055A0"/>
                            </a:solidFill>
                            <a:latin typeface="Cambria Math" panose="02040503050406030204" pitchFamily="18" charset="0"/>
                            <a:ea typeface="Cambria Math" panose="02040503050406030204" pitchFamily="18" charset="0"/>
                          </a:rPr>
                          <m:t>𝑒</m:t>
                        </m:r>
                      </m:e>
                      <m:sub>
                        <m:r>
                          <a:rPr lang="en-US" sz="1600" b="0" i="1">
                            <a:solidFill>
                              <a:srgbClr val="0055A0"/>
                            </a:solidFill>
                            <a:latin typeface="Cambria Math" panose="02040503050406030204" pitchFamily="18" charset="0"/>
                            <a:ea typeface="Cambria Math" panose="02040503050406030204" pitchFamily="18" charset="0"/>
                          </a:rPr>
                          <m:t>𝑝</m:t>
                        </m:r>
                      </m:sub>
                    </m:sSub>
                    <m:r>
                      <a:rPr lang="en-US" sz="1600" b="0" i="1">
                        <a:solidFill>
                          <a:srgbClr val="0055A0"/>
                        </a:solidFill>
                        <a:latin typeface="Cambria Math" panose="02040503050406030204" pitchFamily="18" charset="0"/>
                        <a:ea typeface="Cambria Math" panose="02040503050406030204" pitchFamily="18" charset="0"/>
                      </a:rPr>
                      <m:t>≈0</m:t>
                    </m:r>
                  </m:oMath>
                </a14:m>
                <a:endParaRPr lang="en-GB" sz="1600" i="1" dirty="0">
                  <a:solidFill>
                    <a:srgbClr val="0055A0"/>
                  </a:solidFill>
                  <a:latin typeface="Cambria Math" panose="02040503050406030204" pitchFamily="18" charset="0"/>
                  <a:ea typeface="Cambria Math" panose="02040503050406030204" pitchFamily="18"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27538" y="1752201"/>
                <a:ext cx="8255977" cy="2543260"/>
              </a:xfrm>
              <a:prstGeom prst="rect">
                <a:avLst/>
              </a:prstGeom>
              <a:blipFill>
                <a:blip r:embed="rId3"/>
                <a:stretch>
                  <a:fillRect l="-1551" t="-1196" b="-3589"/>
                </a:stretch>
              </a:blipFill>
            </p:spPr>
            <p:txBody>
              <a:bodyPr/>
              <a:lstStyle/>
              <a:p>
                <a:r>
                  <a:rPr lang="en-GB">
                    <a:noFill/>
                  </a:rPr>
                  <a:t> </a:t>
                </a:r>
              </a:p>
            </p:txBody>
          </p:sp>
        </mc:Fallback>
      </mc:AlternateContent>
      <p:sp>
        <p:nvSpPr>
          <p:cNvPr id="2" name="Date Placeholder 2">
            <a:extLst>
              <a:ext uri="{FF2B5EF4-FFF2-40B4-BE49-F238E27FC236}">
                <a16:creationId xmlns:a16="http://schemas.microsoft.com/office/drawing/2014/main" id="{EFE41856-719F-D11A-60F0-5DF883C5F311}"/>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2401840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Modelling</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14</a:t>
            </a:fld>
            <a:endParaRPr lang="fr-FR" altLang="en-US"/>
          </a:p>
        </p:txBody>
      </p:sp>
      <mc:AlternateContent xmlns:mc="http://schemas.openxmlformats.org/markup-compatibility/2006" xmlns:a14="http://schemas.microsoft.com/office/drawing/2010/main">
        <mc:Choice Requires="a14">
          <p:sp>
            <p:nvSpPr>
              <p:cNvPr id="11" name="TextBox 10"/>
              <p:cNvSpPr txBox="1"/>
              <p:nvPr/>
            </p:nvSpPr>
            <p:spPr>
              <a:xfrm>
                <a:off x="594213" y="1237851"/>
                <a:ext cx="8255977" cy="4684296"/>
              </a:xfrm>
              <a:prstGeom prst="rect">
                <a:avLst/>
              </a:prstGeom>
              <a:noFill/>
            </p:spPr>
            <p:txBody>
              <a:bodyPr wrap="square" rtlCol="0">
                <a:spAutoFit/>
              </a:bodyPr>
              <a:lstStyle/>
              <a:p>
                <a:pPr marL="36576" indent="0">
                  <a:buNone/>
                </a:pPr>
                <a:r>
                  <a:rPr lang="en-US" dirty="0">
                    <a:solidFill>
                      <a:srgbClr val="002060"/>
                    </a:solidFill>
                  </a:rPr>
                  <a:t>Simplified equations:</a:t>
                </a:r>
              </a:p>
              <a:p>
                <a:pPr marL="36576" indent="0">
                  <a:buNone/>
                </a:pPr>
                <a:endParaRPr lang="en-US" dirty="0">
                  <a:solidFill>
                    <a:srgbClr val="002060"/>
                  </a:solidFill>
                </a:endParaRPr>
              </a:p>
              <a:p>
                <a:pPr marL="285750" indent="-285750">
                  <a:buFont typeface="Arial" panose="020B0604020202020204" pitchFamily="34" charset="0"/>
                  <a:buChar char="•"/>
                </a:pPr>
                <a:r>
                  <a:rPr lang="en-US" b="1" dirty="0">
                    <a:solidFill>
                      <a:srgbClr val="0055A0"/>
                    </a:solidFill>
                  </a:rPr>
                  <a:t>Mass</a:t>
                </a:r>
                <a:r>
                  <a:rPr lang="en-US" dirty="0">
                    <a:solidFill>
                      <a:srgbClr val="0055A0"/>
                    </a:solidFill>
                  </a:rPr>
                  <a:t>: Continuity equation</a:t>
                </a:r>
              </a:p>
              <a:p>
                <a:pPr lvl="3"/>
                <a14:m>
                  <m:oMathPara xmlns:m="http://schemas.openxmlformats.org/officeDocument/2006/math">
                    <m:oMathParaPr>
                      <m:jc m:val="centerGroup"/>
                    </m:oMathParaPr>
                    <m:oMath xmlns:m="http://schemas.openxmlformats.org/officeDocument/2006/math">
                      <m:nary>
                        <m:naryPr>
                          <m:limLoc m:val="undOvr"/>
                          <m:subHide m:val="on"/>
                          <m:supHide m:val="on"/>
                          <m:ctrlPr>
                            <a:rPr lang="en-US" i="1">
                              <a:solidFill>
                                <a:srgbClr val="0055A0"/>
                              </a:solidFill>
                              <a:latin typeface="Cambria Math" panose="02040503050406030204" pitchFamily="18" charset="0"/>
                              <a:ea typeface="Cambria Math" panose="02040503050406030204" pitchFamily="18" charset="0"/>
                            </a:rPr>
                          </m:ctrlPr>
                        </m:naryPr>
                        <m:sub/>
                        <m:sup/>
                        <m:e>
                          <m:r>
                            <a:rPr lang="en-US" i="1">
                              <a:solidFill>
                                <a:srgbClr val="0055A0"/>
                              </a:solidFill>
                              <a:latin typeface="Cambria Math" panose="02040503050406030204" pitchFamily="18" charset="0"/>
                              <a:ea typeface="Cambria Math" panose="02040503050406030204" pitchFamily="18" charset="0"/>
                            </a:rPr>
                            <m:t>𝜌</m:t>
                          </m:r>
                          <m:acc>
                            <m:accPr>
                              <m:chr m:val="⃗"/>
                              <m:ctrlPr>
                                <a:rPr lang="en-US" i="1">
                                  <a:solidFill>
                                    <a:srgbClr val="0055A0"/>
                                  </a:solidFill>
                                  <a:latin typeface="Cambria Math" panose="02040503050406030204" pitchFamily="18" charset="0"/>
                                  <a:ea typeface="Cambria Math" panose="02040503050406030204" pitchFamily="18" charset="0"/>
                                </a:rPr>
                              </m:ctrlPr>
                            </m:accPr>
                            <m:e>
                              <m:r>
                                <a:rPr lang="en-US" i="1">
                                  <a:solidFill>
                                    <a:srgbClr val="0055A0"/>
                                  </a:solidFill>
                                  <a:latin typeface="Cambria Math" panose="02040503050406030204" pitchFamily="18" charset="0"/>
                                  <a:ea typeface="Cambria Math" panose="02040503050406030204" pitchFamily="18" charset="0"/>
                                </a:rPr>
                                <m:t>𝑣</m:t>
                              </m:r>
                            </m:e>
                          </m:acc>
                        </m:e>
                      </m:nary>
                      <m:r>
                        <m:rPr>
                          <m:nor/>
                        </m:rPr>
                        <a:rPr lang="en-GB">
                          <a:solidFill>
                            <a:srgbClr val="0055A0"/>
                          </a:solidFill>
                        </a:rPr>
                        <m:t>·</m:t>
                      </m:r>
                      <m:acc>
                        <m:accPr>
                          <m:chr m:val="⃗"/>
                          <m:ctrlPr>
                            <a:rPr lang="en-GB"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𝑛</m:t>
                          </m:r>
                        </m:e>
                      </m:acc>
                      <m:r>
                        <a:rPr lang="en-US" i="1">
                          <a:solidFill>
                            <a:srgbClr val="0055A0"/>
                          </a:solidFill>
                          <a:latin typeface="Cambria Math" panose="02040503050406030204" pitchFamily="18" charset="0"/>
                        </a:rPr>
                        <m:t>𝑑𝑆</m:t>
                      </m:r>
                      <m:r>
                        <a:rPr lang="en-US" b="0" i="1" smtClean="0">
                          <a:solidFill>
                            <a:srgbClr val="0055A0"/>
                          </a:solidFill>
                          <a:latin typeface="Cambria Math" panose="02040503050406030204" pitchFamily="18" charset="0"/>
                        </a:rPr>
                        <m:t>=0</m:t>
                      </m:r>
                    </m:oMath>
                  </m:oMathPara>
                </a14:m>
                <a:endParaRPr lang="en-US" dirty="0">
                  <a:solidFill>
                    <a:srgbClr val="0055A0"/>
                  </a:solidFill>
                </a:endParaRPr>
              </a:p>
              <a:p>
                <a:pPr lvl="3"/>
                <a:endParaRPr lang="en-US" dirty="0">
                  <a:solidFill>
                    <a:srgbClr val="0055A0"/>
                  </a:solidFill>
                </a:endParaRPr>
              </a:p>
              <a:p>
                <a:pPr marL="285750" indent="-285750">
                  <a:buFont typeface="Arial" panose="020B0604020202020204" pitchFamily="34" charset="0"/>
                  <a:buChar char="•"/>
                </a:pPr>
                <a:r>
                  <a:rPr lang="en-US" b="1" dirty="0">
                    <a:solidFill>
                      <a:srgbClr val="0055A0"/>
                    </a:solidFill>
                  </a:rPr>
                  <a:t>Momentum</a:t>
                </a:r>
                <a:r>
                  <a:rPr lang="en-US" dirty="0">
                    <a:solidFill>
                      <a:srgbClr val="0055A0"/>
                    </a:solidFill>
                  </a:rPr>
                  <a:t>: </a:t>
                </a:r>
                <a:r>
                  <a:rPr lang="ca-ES" dirty="0">
                    <a:solidFill>
                      <a:srgbClr val="0055A0"/>
                    </a:solidFill>
                  </a:rPr>
                  <a:t>Newton’s Second Law equation (F = ma)</a:t>
                </a:r>
              </a:p>
              <a:p>
                <a:pPr marL="0" lvl="3"/>
                <a14:m>
                  <m:oMathPara xmlns:m="http://schemas.openxmlformats.org/officeDocument/2006/math">
                    <m:oMathParaPr>
                      <m:jc m:val="centerGroup"/>
                    </m:oMathParaPr>
                    <m:oMath xmlns:m="http://schemas.openxmlformats.org/officeDocument/2006/math">
                      <m:nary>
                        <m:naryPr>
                          <m:limLoc m:val="undOvr"/>
                          <m:subHide m:val="on"/>
                          <m:supHide m:val="on"/>
                          <m:ctrlPr>
                            <a:rPr lang="en-US" i="1">
                              <a:solidFill>
                                <a:srgbClr val="0055A0"/>
                              </a:solidFill>
                              <a:latin typeface="Cambria Math" panose="02040503050406030204" pitchFamily="18" charset="0"/>
                              <a:ea typeface="Cambria Math" panose="02040503050406030204" pitchFamily="18" charset="0"/>
                            </a:rPr>
                          </m:ctrlPr>
                        </m:naryPr>
                        <m:sub/>
                        <m:sup/>
                        <m:e>
                          <m:acc>
                            <m:accPr>
                              <m:chr m:val="⃗"/>
                              <m:ctrlPr>
                                <a:rPr lang="en-US" i="1">
                                  <a:solidFill>
                                    <a:srgbClr val="0055A0"/>
                                  </a:solidFill>
                                  <a:latin typeface="Cambria Math" panose="02040503050406030204" pitchFamily="18" charset="0"/>
                                  <a:ea typeface="Cambria Math" panose="02040503050406030204" pitchFamily="18" charset="0"/>
                                </a:rPr>
                              </m:ctrlPr>
                            </m:accPr>
                            <m:e>
                              <m:r>
                                <a:rPr lang="en-US" i="1">
                                  <a:solidFill>
                                    <a:srgbClr val="0055A0"/>
                                  </a:solidFill>
                                  <a:latin typeface="Cambria Math" panose="02040503050406030204" pitchFamily="18" charset="0"/>
                                  <a:ea typeface="Cambria Math" panose="02040503050406030204" pitchFamily="18" charset="0"/>
                                </a:rPr>
                                <m:t>𝑣</m:t>
                              </m:r>
                            </m:e>
                          </m:acc>
                          <m:r>
                            <a:rPr lang="en-US" i="1">
                              <a:solidFill>
                                <a:srgbClr val="0055A0"/>
                              </a:solidFill>
                              <a:latin typeface="Cambria Math" panose="02040503050406030204" pitchFamily="18" charset="0"/>
                              <a:ea typeface="Cambria Math" panose="02040503050406030204" pitchFamily="18" charset="0"/>
                            </a:rPr>
                            <m:t>𝜌</m:t>
                          </m:r>
                          <m:acc>
                            <m:accPr>
                              <m:chr m:val="⃗"/>
                              <m:ctrlPr>
                                <a:rPr lang="en-US" i="1">
                                  <a:solidFill>
                                    <a:srgbClr val="0055A0"/>
                                  </a:solidFill>
                                  <a:latin typeface="Cambria Math" panose="02040503050406030204" pitchFamily="18" charset="0"/>
                                  <a:ea typeface="Cambria Math" panose="02040503050406030204" pitchFamily="18" charset="0"/>
                                </a:rPr>
                              </m:ctrlPr>
                            </m:accPr>
                            <m:e>
                              <m:r>
                                <a:rPr lang="en-US" i="1" smtClean="0">
                                  <a:solidFill>
                                    <a:srgbClr val="0055A0"/>
                                  </a:solidFill>
                                  <a:latin typeface="Cambria Math" panose="02040503050406030204" pitchFamily="18" charset="0"/>
                                  <a:ea typeface="Cambria Math" panose="02040503050406030204" pitchFamily="18" charset="0"/>
                                </a:rPr>
                                <m:t>𝑣</m:t>
                              </m:r>
                            </m:e>
                          </m:acc>
                        </m:e>
                      </m:nary>
                      <m:r>
                        <m:rPr>
                          <m:nor/>
                        </m:rPr>
                        <a:rPr lang="en-GB">
                          <a:solidFill>
                            <a:srgbClr val="0055A0"/>
                          </a:solidFill>
                        </a:rPr>
                        <m:t>·</m:t>
                      </m:r>
                      <m:acc>
                        <m:accPr>
                          <m:chr m:val="⃗"/>
                          <m:ctrlPr>
                            <a:rPr lang="en-GB"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𝑛</m:t>
                          </m:r>
                        </m:e>
                      </m:acc>
                      <m:r>
                        <a:rPr lang="en-US" i="1">
                          <a:solidFill>
                            <a:srgbClr val="0055A0"/>
                          </a:solidFill>
                          <a:latin typeface="Cambria Math" panose="02040503050406030204" pitchFamily="18" charset="0"/>
                        </a:rPr>
                        <m:t>𝑑𝑆</m:t>
                      </m:r>
                      <m:r>
                        <a:rPr lang="en-US" i="1">
                          <a:solidFill>
                            <a:srgbClr val="0055A0"/>
                          </a:solidFill>
                          <a:latin typeface="Cambria Math" panose="02040503050406030204" pitchFamily="18" charset="0"/>
                        </a:rPr>
                        <m:t>=−</m:t>
                      </m:r>
                      <m:nary>
                        <m:naryPr>
                          <m:limLoc m:val="undOvr"/>
                          <m:subHide m:val="on"/>
                          <m:supHide m:val="on"/>
                          <m:ctrlPr>
                            <a:rPr lang="en-US" i="1">
                              <a:solidFill>
                                <a:srgbClr val="0055A0"/>
                              </a:solidFill>
                              <a:latin typeface="Cambria Math" panose="02040503050406030204" pitchFamily="18" charset="0"/>
                            </a:rPr>
                          </m:ctrlPr>
                        </m:naryPr>
                        <m:sub/>
                        <m:sup/>
                        <m:e>
                          <m:r>
                            <a:rPr lang="en-US" b="0" i="1" smtClean="0">
                              <a:solidFill>
                                <a:srgbClr val="0055A0"/>
                              </a:solidFill>
                              <a:latin typeface="Cambria Math" panose="02040503050406030204" pitchFamily="18" charset="0"/>
                            </a:rPr>
                            <m:t>𝑝</m:t>
                          </m:r>
                          <m:acc>
                            <m:accPr>
                              <m:chr m:val="⃗"/>
                              <m:ctrlPr>
                                <a:rPr lang="en-GB"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𝑛</m:t>
                              </m:r>
                            </m:e>
                          </m:acc>
                          <m:r>
                            <a:rPr lang="en-US" i="1">
                              <a:solidFill>
                                <a:srgbClr val="0055A0"/>
                              </a:solidFill>
                              <a:latin typeface="Cambria Math" panose="02040503050406030204" pitchFamily="18" charset="0"/>
                            </a:rPr>
                            <m:t>𝑑𝑆</m:t>
                          </m:r>
                        </m:e>
                      </m:nary>
                      <m:r>
                        <a:rPr lang="en-US" b="0" i="1" smtClean="0">
                          <a:solidFill>
                            <a:srgbClr val="0055A0"/>
                          </a:solidFill>
                          <a:latin typeface="Cambria Math" panose="02040503050406030204" pitchFamily="18" charset="0"/>
                        </a:rPr>
                        <m:t>+</m:t>
                      </m:r>
                      <m:nary>
                        <m:naryPr>
                          <m:limLoc m:val="undOvr"/>
                          <m:subHide m:val="on"/>
                          <m:supHide m:val="on"/>
                          <m:ctrlPr>
                            <a:rPr lang="en-US" i="1">
                              <a:solidFill>
                                <a:srgbClr val="0055A0"/>
                              </a:solidFill>
                              <a:latin typeface="Cambria Math" panose="02040503050406030204" pitchFamily="18" charset="0"/>
                            </a:rPr>
                          </m:ctrlPr>
                        </m:naryPr>
                        <m:sub/>
                        <m:sup/>
                        <m:e>
                          <m:acc>
                            <m:accPr>
                              <m:chr m:val="⃗"/>
                              <m:ctrlPr>
                                <a:rPr lang="en-GB" i="1">
                                  <a:solidFill>
                                    <a:srgbClr val="0055A0"/>
                                  </a:solidFill>
                                  <a:latin typeface="Cambria Math" panose="02040503050406030204" pitchFamily="18" charset="0"/>
                                </a:rPr>
                              </m:ctrlPr>
                            </m:accPr>
                            <m:e>
                              <m:r>
                                <a:rPr lang="en-US" i="1">
                                  <a:solidFill>
                                    <a:srgbClr val="0055A0"/>
                                  </a:solidFill>
                                  <a:latin typeface="Cambria Math" panose="02040503050406030204" pitchFamily="18" charset="0"/>
                                </a:rPr>
                                <m:t>𝑛</m:t>
                              </m:r>
                            </m:e>
                          </m:acc>
                          <m:r>
                            <m:rPr>
                              <m:nor/>
                            </m:rPr>
                            <a:rPr lang="en-GB">
                              <a:solidFill>
                                <a:srgbClr val="0055A0"/>
                              </a:solidFill>
                            </a:rPr>
                            <m:t>·</m:t>
                          </m:r>
                          <m:acc>
                            <m:accPr>
                              <m:chr m:val="⃗"/>
                              <m:ctrlPr>
                                <a:rPr lang="en-GB" i="1">
                                  <a:solidFill>
                                    <a:srgbClr val="0055A0"/>
                                  </a:solidFill>
                                  <a:latin typeface="Cambria Math" panose="02040503050406030204" pitchFamily="18" charset="0"/>
                                </a:rPr>
                              </m:ctrlPr>
                            </m:accPr>
                            <m:e>
                              <m:r>
                                <a:rPr lang="en-GB" i="1" smtClean="0">
                                  <a:solidFill>
                                    <a:srgbClr val="0055A0"/>
                                  </a:solidFill>
                                  <a:latin typeface="Cambria Math" panose="02040503050406030204" pitchFamily="18" charset="0"/>
                                  <a:ea typeface="Cambria Math" panose="02040503050406030204" pitchFamily="18" charset="0"/>
                                </a:rPr>
                                <m:t>𝜏</m:t>
                              </m:r>
                            </m:e>
                          </m:acc>
                          <m:r>
                            <a:rPr lang="en-US" i="1">
                              <a:solidFill>
                                <a:srgbClr val="0055A0"/>
                              </a:solidFill>
                              <a:latin typeface="Cambria Math" panose="02040503050406030204" pitchFamily="18" charset="0"/>
                            </a:rPr>
                            <m:t>𝑑𝑆</m:t>
                          </m:r>
                        </m:e>
                      </m:nary>
                    </m:oMath>
                  </m:oMathPara>
                </a14:m>
                <a:endParaRPr lang="en-US" dirty="0">
                  <a:solidFill>
                    <a:srgbClr val="0055A0"/>
                  </a:solidFill>
                </a:endParaRPr>
              </a:p>
              <a:p>
                <a:pPr marL="0" lvl="3"/>
                <a:endParaRPr lang="en-US" dirty="0">
                  <a:solidFill>
                    <a:srgbClr val="0055A0"/>
                  </a:solidFill>
                </a:endParaRPr>
              </a:p>
              <a:p>
                <a:pPr marL="285750" indent="-285750">
                  <a:buFont typeface="Arial" panose="020B0604020202020204" pitchFamily="34" charset="0"/>
                  <a:buChar char="•"/>
                </a:pPr>
                <a:r>
                  <a:rPr lang="en-US" b="1" dirty="0">
                    <a:solidFill>
                      <a:srgbClr val="0055A0"/>
                    </a:solidFill>
                  </a:rPr>
                  <a:t>Energy</a:t>
                </a:r>
                <a:r>
                  <a:rPr lang="en-US" dirty="0">
                    <a:solidFill>
                      <a:srgbClr val="0055A0"/>
                    </a:solidFill>
                  </a:rPr>
                  <a:t>: First Law of Thermodynamics equation</a:t>
                </a:r>
              </a:p>
              <a:p>
                <a:endParaRPr lang="en-US" dirty="0">
                  <a:solidFill>
                    <a:srgbClr val="0055A0"/>
                  </a:solidFill>
                </a:endParaRPr>
              </a:p>
              <a:p>
                <a:pPr lvl="1"/>
                <a14:m>
                  <m:oMathPara xmlns:m="http://schemas.openxmlformats.org/officeDocument/2006/math">
                    <m:oMathParaPr>
                      <m:jc m:val="center"/>
                    </m:oMathParaPr>
                    <m:oMath xmlns:m="http://schemas.openxmlformats.org/officeDocument/2006/math">
                      <m:nary>
                        <m:naryPr>
                          <m:limLoc m:val="undOvr"/>
                          <m:subHide m:val="on"/>
                          <m:supHide m:val="on"/>
                          <m:ctrlPr>
                            <a:rPr lang="en-US" sz="1600" i="1">
                              <a:solidFill>
                                <a:srgbClr val="0055A0"/>
                              </a:solidFill>
                              <a:latin typeface="Cambria Math" panose="02040503050406030204" pitchFamily="18" charset="0"/>
                              <a:ea typeface="Cambria Math" panose="02040503050406030204" pitchFamily="18" charset="0"/>
                            </a:rPr>
                          </m:ctrlPr>
                        </m:naryPr>
                        <m:sub/>
                        <m:sup/>
                        <m:e>
                          <m:r>
                            <a:rPr lang="en-US" sz="1600" i="1">
                              <a:solidFill>
                                <a:srgbClr val="0055A0"/>
                              </a:solidFill>
                              <a:latin typeface="Cambria Math" panose="02040503050406030204" pitchFamily="18" charset="0"/>
                            </a:rPr>
                            <m:t>h</m:t>
                          </m:r>
                          <m:r>
                            <a:rPr lang="en-US" sz="1600" i="1">
                              <a:solidFill>
                                <a:srgbClr val="0055A0"/>
                              </a:solidFill>
                              <a:latin typeface="Cambria Math" panose="02040503050406030204" pitchFamily="18" charset="0"/>
                              <a:ea typeface="Cambria Math" panose="02040503050406030204" pitchFamily="18" charset="0"/>
                            </a:rPr>
                            <m:t>𝜌</m:t>
                          </m:r>
                          <m:acc>
                            <m:accPr>
                              <m:chr m:val="⃗"/>
                              <m:ctrlPr>
                                <a:rPr lang="en-US" sz="1600" i="1">
                                  <a:solidFill>
                                    <a:srgbClr val="0055A0"/>
                                  </a:solidFill>
                                  <a:latin typeface="Cambria Math" panose="02040503050406030204" pitchFamily="18" charset="0"/>
                                  <a:ea typeface="Cambria Math" panose="02040503050406030204" pitchFamily="18" charset="0"/>
                                </a:rPr>
                              </m:ctrlPr>
                            </m:accPr>
                            <m:e>
                              <m:r>
                                <a:rPr lang="en-US" sz="1600" i="1">
                                  <a:solidFill>
                                    <a:srgbClr val="0055A0"/>
                                  </a:solidFill>
                                  <a:latin typeface="Cambria Math" panose="02040503050406030204" pitchFamily="18" charset="0"/>
                                  <a:ea typeface="Cambria Math" panose="02040503050406030204" pitchFamily="18" charset="0"/>
                                </a:rPr>
                                <m:t>𝑣</m:t>
                              </m:r>
                            </m:e>
                          </m:acc>
                        </m:e>
                      </m:nary>
                      <m:r>
                        <m:rPr>
                          <m:nor/>
                        </m:rPr>
                        <a:rPr lang="en-GB" sz="1600">
                          <a:solidFill>
                            <a:srgbClr val="0055A0"/>
                          </a:solidFill>
                        </a:rPr>
                        <m:t>·</m:t>
                      </m:r>
                      <m:acc>
                        <m:accPr>
                          <m:chr m:val="⃗"/>
                          <m:ctrlPr>
                            <a:rPr lang="en-GB" sz="1600" i="1">
                              <a:solidFill>
                                <a:srgbClr val="0055A0"/>
                              </a:solidFill>
                              <a:latin typeface="Cambria Math" panose="02040503050406030204" pitchFamily="18" charset="0"/>
                            </a:rPr>
                          </m:ctrlPr>
                        </m:accPr>
                        <m:e>
                          <m:r>
                            <a:rPr lang="en-US" sz="1600" i="1">
                              <a:solidFill>
                                <a:srgbClr val="0055A0"/>
                              </a:solidFill>
                              <a:latin typeface="Cambria Math" panose="02040503050406030204" pitchFamily="18" charset="0"/>
                            </a:rPr>
                            <m:t>𝑛</m:t>
                          </m:r>
                        </m:e>
                      </m:acc>
                      <m:r>
                        <a:rPr lang="en-US" sz="1600" i="1">
                          <a:solidFill>
                            <a:srgbClr val="0055A0"/>
                          </a:solidFill>
                          <a:latin typeface="Cambria Math" panose="02040503050406030204" pitchFamily="18" charset="0"/>
                        </a:rPr>
                        <m:t>𝑑𝑆</m:t>
                      </m:r>
                      <m:r>
                        <a:rPr lang="en-US" sz="1600" i="1">
                          <a:solidFill>
                            <a:srgbClr val="0055A0"/>
                          </a:solidFill>
                          <a:latin typeface="Cambria Math" panose="02040503050406030204" pitchFamily="18" charset="0"/>
                        </a:rPr>
                        <m:t>=−</m:t>
                      </m:r>
                      <m:nary>
                        <m:naryPr>
                          <m:limLoc m:val="undOvr"/>
                          <m:subHide m:val="on"/>
                          <m:supHide m:val="on"/>
                          <m:ctrlPr>
                            <a:rPr lang="en-US" sz="1600" i="1">
                              <a:solidFill>
                                <a:srgbClr val="0055A0"/>
                              </a:solidFill>
                              <a:latin typeface="Cambria Math" panose="02040503050406030204" pitchFamily="18" charset="0"/>
                              <a:ea typeface="Cambria Math" panose="02040503050406030204" pitchFamily="18" charset="0"/>
                            </a:rPr>
                          </m:ctrlPr>
                        </m:naryPr>
                        <m:sub/>
                        <m:sup/>
                        <m:e>
                          <m:acc>
                            <m:accPr>
                              <m:chr m:val="⃗"/>
                              <m:ctrlPr>
                                <a:rPr lang="en-US" sz="1600" i="1" smtClean="0">
                                  <a:solidFill>
                                    <a:srgbClr val="0055A0"/>
                                  </a:solidFill>
                                  <a:latin typeface="Cambria Math" panose="02040503050406030204" pitchFamily="18" charset="0"/>
                                  <a:ea typeface="Cambria Math" panose="02040503050406030204" pitchFamily="18" charset="0"/>
                                </a:rPr>
                              </m:ctrlPr>
                            </m:accPr>
                            <m:e>
                              <m:acc>
                                <m:accPr>
                                  <m:chr m:val="̇"/>
                                  <m:ctrlPr>
                                    <a:rPr lang="en-US" sz="1600" i="1" smtClean="0">
                                      <a:solidFill>
                                        <a:srgbClr val="0055A0"/>
                                      </a:solidFill>
                                      <a:latin typeface="Cambria Math" panose="02040503050406030204" pitchFamily="18" charset="0"/>
                                      <a:ea typeface="Cambria Math" panose="02040503050406030204" pitchFamily="18" charset="0"/>
                                    </a:rPr>
                                  </m:ctrlPr>
                                </m:accPr>
                                <m:e>
                                  <m:r>
                                    <a:rPr lang="en-US" sz="1600" b="0" i="1" smtClean="0">
                                      <a:solidFill>
                                        <a:srgbClr val="0055A0"/>
                                      </a:solidFill>
                                      <a:latin typeface="Cambria Math" panose="02040503050406030204" pitchFamily="18" charset="0"/>
                                      <a:ea typeface="Cambria Math" panose="02040503050406030204" pitchFamily="18" charset="0"/>
                                    </a:rPr>
                                    <m:t>𝑞</m:t>
                                  </m:r>
                                </m:e>
                              </m:acc>
                            </m:e>
                          </m:acc>
                          <m:r>
                            <m:rPr>
                              <m:nor/>
                            </m:rPr>
                            <a:rPr lang="en-GB" sz="1600">
                              <a:solidFill>
                                <a:srgbClr val="0055A0"/>
                              </a:solidFill>
                            </a:rPr>
                            <m:t>·</m:t>
                          </m:r>
                          <m:acc>
                            <m:accPr>
                              <m:chr m:val="⃗"/>
                              <m:ctrlPr>
                                <a:rPr lang="en-GB" sz="1600" i="1">
                                  <a:solidFill>
                                    <a:srgbClr val="0055A0"/>
                                  </a:solidFill>
                                  <a:latin typeface="Cambria Math" panose="02040503050406030204" pitchFamily="18" charset="0"/>
                                </a:rPr>
                              </m:ctrlPr>
                            </m:accPr>
                            <m:e>
                              <m:r>
                                <a:rPr lang="en-US" sz="1600" i="1">
                                  <a:solidFill>
                                    <a:srgbClr val="0055A0"/>
                                  </a:solidFill>
                                  <a:latin typeface="Cambria Math" panose="02040503050406030204" pitchFamily="18" charset="0"/>
                                </a:rPr>
                                <m:t>𝑛</m:t>
                              </m:r>
                            </m:e>
                          </m:acc>
                          <m:r>
                            <a:rPr lang="en-US" sz="1600" i="1">
                              <a:solidFill>
                                <a:srgbClr val="0055A0"/>
                              </a:solidFill>
                              <a:latin typeface="Cambria Math" panose="02040503050406030204" pitchFamily="18" charset="0"/>
                              <a:ea typeface="Cambria Math" panose="02040503050406030204" pitchFamily="18" charset="0"/>
                            </a:rPr>
                            <m:t>𝑑𝑆</m:t>
                          </m:r>
                        </m:e>
                      </m:nary>
                    </m:oMath>
                  </m:oMathPara>
                </a14:m>
                <a:endParaRPr lang="en-US" dirty="0">
                  <a:solidFill>
                    <a:srgbClr val="002060"/>
                  </a:solidFill>
                </a:endParaRPr>
              </a:p>
              <a:p>
                <a:pPr lvl="1"/>
                <a:endParaRPr lang="en-GB" dirty="0">
                  <a:solidFill>
                    <a:srgbClr val="00206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94213" y="1237851"/>
                <a:ext cx="8255977" cy="4684296"/>
              </a:xfrm>
              <a:prstGeom prst="rect">
                <a:avLst/>
              </a:prstGeom>
              <a:blipFill>
                <a:blip r:embed="rId3"/>
                <a:stretch>
                  <a:fillRect l="-443" t="-651"/>
                </a:stretch>
              </a:blipFill>
            </p:spPr>
            <p:txBody>
              <a:bodyPr/>
              <a:lstStyle/>
              <a:p>
                <a:r>
                  <a:rPr lang="en-GB">
                    <a:noFill/>
                  </a:rPr>
                  <a:t> </a:t>
                </a:r>
              </a:p>
            </p:txBody>
          </p:sp>
        </mc:Fallback>
      </mc:AlternateContent>
      <p:sp>
        <p:nvSpPr>
          <p:cNvPr id="2" name="Date Placeholder 2">
            <a:extLst>
              <a:ext uri="{FF2B5EF4-FFF2-40B4-BE49-F238E27FC236}">
                <a16:creationId xmlns:a16="http://schemas.microsoft.com/office/drawing/2014/main" id="{EB0EA485-E8C4-2C8E-0E62-A7315A3DCA65}"/>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801930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Capillary modelling</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15</a:t>
            </a:fld>
            <a:endParaRPr lang="fr-FR" altLang="en-US"/>
          </a:p>
        </p:txBody>
      </p:sp>
      <p:grpSp>
        <p:nvGrpSpPr>
          <p:cNvPr id="8" name="Group 7"/>
          <p:cNvGrpSpPr/>
          <p:nvPr/>
        </p:nvGrpSpPr>
        <p:grpSpPr>
          <a:xfrm>
            <a:off x="4335247" y="3161450"/>
            <a:ext cx="1415564" cy="1341469"/>
            <a:chOff x="3428233" y="3383405"/>
            <a:chExt cx="1415564" cy="1341469"/>
          </a:xfrm>
        </p:grpSpPr>
        <p:sp>
          <p:nvSpPr>
            <p:cNvPr id="136" name="Rectangle 135">
              <a:extLst>
                <a:ext uri="{FF2B5EF4-FFF2-40B4-BE49-F238E27FC236}">
                  <a16:creationId xmlns:a16="http://schemas.microsoft.com/office/drawing/2014/main" id="{ECF90BD3-58C1-4511-A10B-ED05E0FAA6D7}"/>
                </a:ext>
              </a:extLst>
            </p:cNvPr>
            <p:cNvSpPr/>
            <p:nvPr/>
          </p:nvSpPr>
          <p:spPr>
            <a:xfrm>
              <a:off x="4095753" y="3612948"/>
              <a:ext cx="707922" cy="111192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a:extLst>
                <a:ext uri="{FF2B5EF4-FFF2-40B4-BE49-F238E27FC236}">
                  <a16:creationId xmlns:a16="http://schemas.microsoft.com/office/drawing/2014/main" id="{FA598BDB-E64F-4705-AF28-FCD63047A635}"/>
                </a:ext>
              </a:extLst>
            </p:cNvPr>
            <p:cNvSpPr/>
            <p:nvPr/>
          </p:nvSpPr>
          <p:spPr>
            <a:xfrm>
              <a:off x="4095753" y="3383405"/>
              <a:ext cx="710302" cy="230727"/>
            </a:xfrm>
            <a:prstGeom prst="rect">
              <a:avLst/>
            </a:prstGeom>
            <a:solidFill>
              <a:srgbClr val="96969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38" name="TextBox 137">
                  <a:extLst>
                    <a:ext uri="{FF2B5EF4-FFF2-40B4-BE49-F238E27FC236}">
                      <a16:creationId xmlns:a16="http://schemas.microsoft.com/office/drawing/2014/main" id="{853B7298-9FB1-4AFF-B1D5-FFEC9BAFC357}"/>
                    </a:ext>
                  </a:extLst>
                </p:cNvPr>
                <p:cNvSpPr txBox="1"/>
                <p:nvPr/>
              </p:nvSpPr>
              <p:spPr>
                <a:xfrm>
                  <a:off x="4110794" y="3557555"/>
                  <a:ext cx="669900" cy="532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AF7101"/>
                                </a:solidFill>
                                <a:latin typeface="Cambria Math" panose="02040503050406030204" pitchFamily="18" charset="0"/>
                              </a:rPr>
                            </m:ctrlPr>
                          </m:sSubPr>
                          <m:e>
                            <m:r>
                              <a:rPr lang="en-US" sz="1400" b="0" i="1" dirty="0" smtClean="0">
                                <a:solidFill>
                                  <a:srgbClr val="AF7101"/>
                                </a:solidFill>
                                <a:latin typeface="Cambria Math" panose="02040503050406030204" pitchFamily="18" charset="0"/>
                              </a:rPr>
                              <m:t>𝑇</m:t>
                            </m:r>
                          </m:e>
                          <m:sub>
                            <m:r>
                              <a:rPr lang="en-US" sz="1400" b="0" i="1" dirty="0" smtClean="0">
                                <a:solidFill>
                                  <a:srgbClr val="AF7101"/>
                                </a:solidFill>
                                <a:latin typeface="Cambria Math" panose="02040503050406030204" pitchFamily="18" charset="0"/>
                              </a:rPr>
                              <m:t>𝑤</m:t>
                            </m:r>
                            <m:r>
                              <a:rPr lang="en-US" sz="1400" b="0" i="1" dirty="0" smtClean="0">
                                <a:solidFill>
                                  <a:srgbClr val="AF7101"/>
                                </a:solidFill>
                                <a:latin typeface="Cambria Math" panose="02040503050406030204" pitchFamily="18" charset="0"/>
                              </a:rPr>
                              <m:t>,</m:t>
                            </m:r>
                            <m:r>
                              <a:rPr lang="en-US" sz="1400" b="0" i="1" dirty="0" smtClean="0">
                                <a:solidFill>
                                  <a:srgbClr val="AF7101"/>
                                </a:solidFill>
                                <a:latin typeface="Cambria Math" panose="02040503050406030204" pitchFamily="18" charset="0"/>
                              </a:rPr>
                              <m:t>𝑖</m:t>
                            </m:r>
                          </m:sub>
                        </m:sSub>
                      </m:oMath>
                    </m:oMathPara>
                  </a14:m>
                  <a:endParaRPr lang="en-GB" sz="1400" dirty="0">
                    <a:solidFill>
                      <a:srgbClr val="AF7101"/>
                    </a:solidFill>
                  </a:endParaRPr>
                </a:p>
                <a:p>
                  <a:endParaRPr lang="en-GB" sz="1400" dirty="0">
                    <a:solidFill>
                      <a:srgbClr val="AF7101"/>
                    </a:solidFill>
                  </a:endParaRPr>
                </a:p>
              </p:txBody>
            </p:sp>
          </mc:Choice>
          <mc:Fallback xmlns="">
            <p:sp>
              <p:nvSpPr>
                <p:cNvPr id="138" name="TextBox 137">
                  <a:extLst>
                    <a:ext uri="{FF2B5EF4-FFF2-40B4-BE49-F238E27FC236}">
                      <a16:creationId xmlns:a16="http://schemas.microsoft.com/office/drawing/2014/main" id="{853B7298-9FB1-4AFF-B1D5-FFEC9BAFC357}"/>
                    </a:ext>
                  </a:extLst>
                </p:cNvPr>
                <p:cNvSpPr txBox="1">
                  <a:spLocks noRot="1" noChangeAspect="1" noMove="1" noResize="1" noEditPoints="1" noAdjustHandles="1" noChangeArrowheads="1" noChangeShapeType="1" noTextEdit="1"/>
                </p:cNvSpPr>
                <p:nvPr/>
              </p:nvSpPr>
              <p:spPr>
                <a:xfrm>
                  <a:off x="4110794" y="3557555"/>
                  <a:ext cx="669900" cy="532646"/>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9" name="TextBox 138">
                  <a:extLst>
                    <a:ext uri="{FF2B5EF4-FFF2-40B4-BE49-F238E27FC236}">
                      <a16:creationId xmlns:a16="http://schemas.microsoft.com/office/drawing/2014/main" id="{5B457552-D64C-466B-ADC1-187E9CEFC411}"/>
                    </a:ext>
                  </a:extLst>
                </p:cNvPr>
                <p:cNvSpPr txBox="1"/>
                <p:nvPr/>
              </p:nvSpPr>
              <p:spPr>
                <a:xfrm>
                  <a:off x="4170587" y="3919403"/>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𝑖</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139" name="TextBox 138">
                  <a:extLst>
                    <a:ext uri="{FF2B5EF4-FFF2-40B4-BE49-F238E27FC236}">
                      <a16:creationId xmlns:a16="http://schemas.microsoft.com/office/drawing/2014/main" id="{5B457552-D64C-466B-ADC1-187E9CEFC411}"/>
                    </a:ext>
                  </a:extLst>
                </p:cNvPr>
                <p:cNvSpPr txBox="1">
                  <a:spLocks noRot="1" noChangeAspect="1" noMove="1" noResize="1" noEditPoints="1" noAdjustHandles="1" noChangeArrowheads="1" noChangeShapeType="1" noTextEdit="1"/>
                </p:cNvSpPr>
                <p:nvPr/>
              </p:nvSpPr>
              <p:spPr>
                <a:xfrm>
                  <a:off x="4170587" y="3919403"/>
                  <a:ext cx="669900" cy="539828"/>
                </a:xfrm>
                <a:prstGeom prst="rect">
                  <a:avLst/>
                </a:prstGeom>
                <a:blipFill>
                  <a:blip r:embed="rId4"/>
                  <a:stretch>
                    <a:fillRect/>
                  </a:stretch>
                </a:blipFill>
              </p:spPr>
              <p:txBody>
                <a:bodyPr/>
                <a:lstStyle/>
                <a:p>
                  <a:r>
                    <a:rPr lang="en-GB">
                      <a:noFill/>
                    </a:rPr>
                    <a:t> </a:t>
                  </a:r>
                </a:p>
              </p:txBody>
            </p:sp>
          </mc:Fallback>
        </mc:AlternateContent>
        <p:sp>
          <p:nvSpPr>
            <p:cNvPr id="140" name="Oval 139">
              <a:extLst>
                <a:ext uri="{FF2B5EF4-FFF2-40B4-BE49-F238E27FC236}">
                  <a16:creationId xmlns:a16="http://schemas.microsoft.com/office/drawing/2014/main" id="{E70EE092-0438-49EB-92A4-A638BDA827FE}"/>
                </a:ext>
              </a:extLst>
            </p:cNvPr>
            <p:cNvSpPr/>
            <p:nvPr/>
          </p:nvSpPr>
          <p:spPr>
            <a:xfrm>
              <a:off x="4406415" y="3439538"/>
              <a:ext cx="78658" cy="88491"/>
            </a:xfrm>
            <a:prstGeom prst="ellipse">
              <a:avLst/>
            </a:prstGeom>
            <a:solidFill>
              <a:srgbClr val="AF7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a:extLst>
                <a:ext uri="{FF2B5EF4-FFF2-40B4-BE49-F238E27FC236}">
                  <a16:creationId xmlns:a16="http://schemas.microsoft.com/office/drawing/2014/main" id="{75B35D46-6262-4DAF-8289-35CF60847278}"/>
                </a:ext>
              </a:extLst>
            </p:cNvPr>
            <p:cNvSpPr/>
            <p:nvPr/>
          </p:nvSpPr>
          <p:spPr>
            <a:xfrm>
              <a:off x="4051215" y="4097644"/>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142" name="Oval 141">
              <a:extLst>
                <a:ext uri="{FF2B5EF4-FFF2-40B4-BE49-F238E27FC236}">
                  <a16:creationId xmlns:a16="http://schemas.microsoft.com/office/drawing/2014/main" id="{75B35D46-6262-4DAF-8289-35CF60847278}"/>
                </a:ext>
              </a:extLst>
            </p:cNvPr>
            <p:cNvSpPr/>
            <p:nvPr/>
          </p:nvSpPr>
          <p:spPr>
            <a:xfrm>
              <a:off x="4765139" y="4092916"/>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EE3C3939-C484-43E4-93E2-358AB39B978A}"/>
                    </a:ext>
                  </a:extLst>
                </p:cNvPr>
                <p:cNvSpPr txBox="1"/>
                <p:nvPr/>
              </p:nvSpPr>
              <p:spPr>
                <a:xfrm>
                  <a:off x="3428233" y="3919403"/>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𝑖</m:t>
                            </m:r>
                            <m:r>
                              <a:rPr lang="en-US" sz="1400" b="0" i="1" dirty="0" smtClean="0">
                                <a:solidFill>
                                  <a:srgbClr val="C00000"/>
                                </a:solidFill>
                                <a:latin typeface="Cambria Math" panose="02040503050406030204" pitchFamily="18" charset="0"/>
                              </a:rPr>
                              <m:t>−1</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143" name="TextBox 142">
                  <a:extLst>
                    <a:ext uri="{FF2B5EF4-FFF2-40B4-BE49-F238E27FC236}">
                      <a16:creationId xmlns:a16="http://schemas.microsoft.com/office/drawing/2014/main" id="{EE3C3939-C484-43E4-93E2-358AB39B978A}"/>
                    </a:ext>
                  </a:extLst>
                </p:cNvPr>
                <p:cNvSpPr txBox="1">
                  <a:spLocks noRot="1" noChangeAspect="1" noMove="1" noResize="1" noEditPoints="1" noAdjustHandles="1" noChangeArrowheads="1" noChangeShapeType="1" noTextEdit="1"/>
                </p:cNvSpPr>
                <p:nvPr/>
              </p:nvSpPr>
              <p:spPr>
                <a:xfrm>
                  <a:off x="3428233" y="3919403"/>
                  <a:ext cx="669900" cy="539828"/>
                </a:xfrm>
                <a:prstGeom prst="rect">
                  <a:avLst/>
                </a:prstGeom>
                <a:blipFill>
                  <a:blip r:embed="rId5"/>
                  <a:stretch>
                    <a:fillRect/>
                  </a:stretch>
                </a:blipFill>
              </p:spPr>
              <p:txBody>
                <a:bodyPr/>
                <a:lstStyle/>
                <a:p>
                  <a:r>
                    <a:rPr lang="en-GB">
                      <a:noFill/>
                    </a:rPr>
                    <a:t> </a:t>
                  </a:r>
                </a:p>
              </p:txBody>
            </p:sp>
          </mc:Fallback>
        </mc:AlternateContent>
      </p:grpSp>
      <p:sp>
        <p:nvSpPr>
          <p:cNvPr id="144" name="TextBox 143"/>
          <p:cNvSpPr txBox="1"/>
          <p:nvPr/>
        </p:nvSpPr>
        <p:spPr>
          <a:xfrm>
            <a:off x="397047" y="730807"/>
            <a:ext cx="6085237" cy="369332"/>
          </a:xfrm>
          <a:prstGeom prst="rect">
            <a:avLst/>
          </a:prstGeom>
          <a:noFill/>
        </p:spPr>
        <p:txBody>
          <a:bodyPr wrap="square" rtlCol="0">
            <a:spAutoFit/>
          </a:bodyPr>
          <a:lstStyle/>
          <a:p>
            <a:r>
              <a:rPr lang="en-GB" dirty="0"/>
              <a:t>Finite Volume Method (FVM) discretisation approach:</a:t>
            </a:r>
          </a:p>
        </p:txBody>
      </p:sp>
      <p:sp>
        <p:nvSpPr>
          <p:cNvPr id="146" name="TextBox 145"/>
          <p:cNvSpPr txBox="1"/>
          <p:nvPr/>
        </p:nvSpPr>
        <p:spPr>
          <a:xfrm>
            <a:off x="6680886" y="3214972"/>
            <a:ext cx="2657181" cy="646331"/>
          </a:xfrm>
          <a:prstGeom prst="rect">
            <a:avLst/>
          </a:prstGeom>
          <a:noFill/>
        </p:spPr>
        <p:txBody>
          <a:bodyPr wrap="square" rtlCol="0">
            <a:spAutoFit/>
          </a:bodyPr>
          <a:lstStyle/>
          <a:p>
            <a:r>
              <a:rPr lang="en-GB" b="1" dirty="0"/>
              <a:t>Conduction</a:t>
            </a:r>
            <a:r>
              <a:rPr lang="en-GB" dirty="0"/>
              <a:t>: cell-centred control volume</a:t>
            </a:r>
          </a:p>
        </p:txBody>
      </p:sp>
      <p:sp>
        <p:nvSpPr>
          <p:cNvPr id="147" name="TextBox 146"/>
          <p:cNvSpPr txBox="1"/>
          <p:nvPr/>
        </p:nvSpPr>
        <p:spPr>
          <a:xfrm>
            <a:off x="541149" y="3086331"/>
            <a:ext cx="2600142" cy="646331"/>
          </a:xfrm>
          <a:prstGeom prst="rect">
            <a:avLst/>
          </a:prstGeom>
          <a:noFill/>
        </p:spPr>
        <p:txBody>
          <a:bodyPr wrap="square" rtlCol="0">
            <a:spAutoFit/>
          </a:bodyPr>
          <a:lstStyle/>
          <a:p>
            <a:r>
              <a:rPr lang="en-GB" b="1" dirty="0"/>
              <a:t>Convection</a:t>
            </a:r>
            <a:r>
              <a:rPr lang="en-GB" dirty="0"/>
              <a:t>: face-centred control volume</a:t>
            </a:r>
          </a:p>
        </p:txBody>
      </p:sp>
      <p:cxnSp>
        <p:nvCxnSpPr>
          <p:cNvPr id="148" name="Straight Arrow Connector 147"/>
          <p:cNvCxnSpPr/>
          <p:nvPr/>
        </p:nvCxnSpPr>
        <p:spPr>
          <a:xfrm>
            <a:off x="2966514" y="3455344"/>
            <a:ext cx="1259215" cy="24005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p:nvPr/>
        </p:nvCxnSpPr>
        <p:spPr>
          <a:xfrm flipH="1" flipV="1">
            <a:off x="5855677" y="3335600"/>
            <a:ext cx="926884" cy="240028"/>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7" name="TextBox 156"/>
              <p:cNvSpPr txBox="1"/>
              <p:nvPr/>
            </p:nvSpPr>
            <p:spPr>
              <a:xfrm>
                <a:off x="-606998" y="4269798"/>
                <a:ext cx="492581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sSub>
                            <m:sSubPr>
                              <m:ctrlPr>
                                <a:rPr lang="en-GB" b="0" i="1" smtClean="0">
                                  <a:latin typeface="Cambria Math" panose="02040503050406030204" pitchFamily="18" charset="0"/>
                                </a:rPr>
                              </m:ctrlPr>
                            </m:sSub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𝑚</m:t>
                                  </m:r>
                                </m:e>
                              </m:acc>
                            </m:e>
                            <m:sub>
                              <m:r>
                                <a:rPr lang="en-GB" b="0" i="1" smtClean="0">
                                  <a:latin typeface="Cambria Math" panose="02040503050406030204" pitchFamily="18" charset="0"/>
                                </a:rPr>
                                <m:t>𝑖</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rPr>
                                    <m:t>𝑖</m:t>
                                  </m:r>
                                  <m:r>
                                    <a:rPr lang="en-GB" b="0" i="1" smtClean="0">
                                      <a:latin typeface="Cambria Math" panose="02040503050406030204" pitchFamily="18" charset="0"/>
                                    </a:rPr>
                                    <m:t>−1</m:t>
                                  </m:r>
                                </m:sub>
                              </m:sSub>
                              <m:r>
                                <a:rPr lang="en-GB" i="1">
                                  <a:latin typeface="Cambria Math" panose="02040503050406030204" pitchFamily="18" charset="0"/>
                                </a:rPr>
                                <m:t>𝑢</m:t>
                              </m:r>
                            </m:e>
                            <m:sub>
                              <m:r>
                                <a:rPr lang="en-GB" i="1">
                                  <a:latin typeface="Cambria Math" panose="02040503050406030204" pitchFamily="18" charset="0"/>
                                </a:rPr>
                                <m:t>𝑖</m:t>
                              </m:r>
                              <m:r>
                                <a:rPr lang="en-GB" b="0" i="1" smtClean="0">
                                  <a:latin typeface="Cambria Math" panose="02040503050406030204" pitchFamily="18" charset="0"/>
                                </a:rPr>
                                <m:t>−1</m:t>
                              </m:r>
                            </m:sub>
                          </m:sSub>
                          <m:sSub>
                            <m:sSubPr>
                              <m:ctrlPr>
                                <a:rPr lang="en-GB"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𝑖</m:t>
                              </m:r>
                              <m:r>
                                <a:rPr lang="en-GB" b="0" i="1" smtClean="0">
                                  <a:latin typeface="Cambria Math" panose="02040503050406030204" pitchFamily="18" charset="0"/>
                                </a:rPr>
                                <m:t>−1</m:t>
                              </m:r>
                            </m:sub>
                          </m:sSub>
                          <m:r>
                            <a:rPr lang="en-GB" b="0" i="1" smtClean="0">
                              <a:latin typeface="Cambria Math" panose="02040503050406030204" pitchFamily="18" charset="0"/>
                            </a:rPr>
                            <m:t>=</m:t>
                          </m:r>
                          <m:r>
                            <a:rPr lang="en-GB"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rPr>
                            <m:t>𝑖</m:t>
                          </m:r>
                        </m:sub>
                      </m:sSub>
                      <m:sSub>
                        <m:sSubPr>
                          <m:ctrlPr>
                            <a:rPr lang="en-GB"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𝑖</m:t>
                          </m:r>
                        </m:sub>
                      </m:sSub>
                      <m:sSub>
                        <m:sSubPr>
                          <m:ctrlPr>
                            <a:rPr lang="en-GB" i="1" smtClean="0">
                              <a:latin typeface="Cambria Math" panose="02040503050406030204" pitchFamily="18" charset="0"/>
                            </a:rPr>
                          </m:ctrlPr>
                        </m:sSubPr>
                        <m:e>
                          <m:r>
                            <a:rPr lang="en-GB" b="0" i="1" smtClean="0">
                              <a:latin typeface="Cambria Math" panose="02040503050406030204" pitchFamily="18" charset="0"/>
                            </a:rPr>
                            <m:t>𝑆</m:t>
                          </m:r>
                        </m:e>
                        <m:sub>
                          <m:r>
                            <a:rPr lang="en-GB" b="0" i="1" smtClean="0">
                              <a:latin typeface="Cambria Math" panose="02040503050406030204" pitchFamily="18" charset="0"/>
                            </a:rPr>
                            <m:t>𝑖</m:t>
                          </m:r>
                        </m:sub>
                      </m:sSub>
                    </m:oMath>
                  </m:oMathPara>
                </a14:m>
                <a:endParaRPr lang="en-GB" dirty="0"/>
              </a:p>
            </p:txBody>
          </p:sp>
        </mc:Choice>
        <mc:Fallback xmlns="">
          <p:sp>
            <p:nvSpPr>
              <p:cNvPr id="157" name="TextBox 156"/>
              <p:cNvSpPr txBox="1">
                <a:spLocks noRot="1" noChangeAspect="1" noMove="1" noResize="1" noEditPoints="1" noAdjustHandles="1" noChangeArrowheads="1" noChangeShapeType="1" noTextEdit="1"/>
              </p:cNvSpPr>
              <p:nvPr/>
            </p:nvSpPr>
            <p:spPr>
              <a:xfrm>
                <a:off x="-606998" y="4269798"/>
                <a:ext cx="4925813" cy="369332"/>
              </a:xfrm>
              <a:prstGeom prst="rect">
                <a:avLst/>
              </a:prstGeom>
              <a:blipFill>
                <a:blip r:embed="rId6"/>
                <a:stretch>
                  <a:fillRect b="-81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9" name="TextBox 158"/>
              <p:cNvSpPr txBox="1"/>
              <p:nvPr/>
            </p:nvSpPr>
            <p:spPr>
              <a:xfrm>
                <a:off x="145419" y="4507189"/>
                <a:ext cx="6250377" cy="6567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en-GB" b="0" i="1" smtClean="0">
                                  <a:latin typeface="Cambria Math" panose="02040503050406030204" pitchFamily="18" charset="0"/>
                                </a:rPr>
                                <m:t>𝑚</m:t>
                              </m:r>
                            </m:e>
                          </m:acc>
                        </m:e>
                        <m:sub>
                          <m:r>
                            <a:rPr lang="en-GB" b="0" i="1" smtClean="0">
                              <a:latin typeface="Cambria Math" panose="02040503050406030204" pitchFamily="18" charset="0"/>
                            </a:rPr>
                            <m:t>𝑖</m:t>
                          </m:r>
                        </m:sub>
                      </m:sSub>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𝑖</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𝑖</m:t>
                              </m:r>
                              <m:r>
                                <a:rPr lang="en-GB" b="0" i="1" smtClean="0">
                                  <a:latin typeface="Cambria Math" panose="02040503050406030204" pitchFamily="18" charset="0"/>
                                </a:rPr>
                                <m:t>−1</m:t>
                              </m:r>
                            </m:sub>
                          </m:sSub>
                        </m:e>
                      </m:d>
                      <m:r>
                        <a:rPr lang="en-GB" b="0" i="1" smtClean="0">
                          <a:latin typeface="Cambria Math" panose="02040503050406030204" pitchFamily="18" charset="0"/>
                        </a:rPr>
                        <m:t>= </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𝑖</m:t>
                          </m:r>
                          <m:r>
                            <a:rPr lang="en-GB" b="0" i="1" smtClean="0">
                              <a:latin typeface="Cambria Math" panose="02040503050406030204" pitchFamily="18" charset="0"/>
                              <a:ea typeface="Cambria Math" panose="02040503050406030204" pitchFamily="18" charset="0"/>
                            </a:rPr>
                            <m:t>−1</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𝑆</m:t>
                          </m:r>
                        </m:e>
                        <m:sub>
                          <m:r>
                            <a:rPr lang="en-GB" b="0" i="1" smtClean="0">
                              <a:latin typeface="Cambria Math" panose="02040503050406030204" pitchFamily="18" charset="0"/>
                              <a:ea typeface="Cambria Math" panose="02040503050406030204" pitchFamily="18" charset="0"/>
                            </a:rPr>
                            <m:t>𝑖</m:t>
                          </m:r>
                          <m:r>
                            <a:rPr lang="en-GB" b="0" i="1" smtClean="0">
                              <a:latin typeface="Cambria Math" panose="02040503050406030204" pitchFamily="18" charset="0"/>
                              <a:ea typeface="Cambria Math" panose="02040503050406030204" pitchFamily="18" charset="0"/>
                            </a:rPr>
                            <m:t>−1</m:t>
                          </m:r>
                        </m:sub>
                      </m:sSub>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𝑖</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𝑆</m:t>
                          </m:r>
                        </m:e>
                        <m:sub>
                          <m:r>
                            <a:rPr lang="en-GB" b="0" i="1" smtClean="0">
                              <a:latin typeface="Cambria Math" panose="02040503050406030204" pitchFamily="18" charset="0"/>
                              <a:ea typeface="Cambria Math" panose="02040503050406030204" pitchFamily="18" charset="0"/>
                            </a:rPr>
                            <m:t>𝑖</m:t>
                          </m:r>
                        </m:sub>
                      </m:sSub>
                      <m:r>
                        <a:rPr lang="en-GB" b="0" i="1" smtClean="0">
                          <a:latin typeface="Cambria Math" panose="02040503050406030204" pitchFamily="18" charset="0"/>
                          <a:ea typeface="Cambria Math" panose="02040503050406030204" pitchFamily="18" charset="0"/>
                        </a:rPr>
                        <m:t> −</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𝑓</m:t>
                          </m:r>
                        </m:e>
                        <m:sub>
                          <m:r>
                            <a:rPr lang="en-GB" b="0" i="1" smtClean="0">
                              <a:latin typeface="Cambria Math" panose="02040503050406030204" pitchFamily="18" charset="0"/>
                              <a:ea typeface="Cambria Math" panose="02040503050406030204" pitchFamily="18" charset="0"/>
                            </a:rPr>
                            <m:t>𝑖</m:t>
                          </m:r>
                          <m:r>
                            <a:rPr lang="en-GB" b="0"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𝑖</m:t>
                          </m:r>
                        </m:sub>
                      </m:sSub>
                      <m:acc>
                        <m:accPr>
                          <m:chr m:val="̅"/>
                          <m:ctrlPr>
                            <a:rPr lang="en-GB" b="0" i="1" smtClean="0">
                              <a:latin typeface="Cambria Math" panose="02040503050406030204" pitchFamily="18" charset="0"/>
                              <a:ea typeface="Cambria Math" panose="02040503050406030204" pitchFamily="18" charset="0"/>
                            </a:rPr>
                          </m:ctrlPr>
                        </m:acc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𝑖</m:t>
                              </m:r>
                              <m:r>
                                <a:rPr lang="en-GB" b="0"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𝑖</m:t>
                              </m:r>
                            </m:sub>
                          </m:sSub>
                        </m:e>
                      </m:acc>
                      <m:f>
                        <m:fPr>
                          <m:ctrlPr>
                            <a:rPr lang="en-GB" i="1" smtClean="0">
                              <a:latin typeface="Cambria Math" panose="02040503050406030204" pitchFamily="18" charset="0"/>
                            </a:rPr>
                          </m:ctrlPr>
                        </m:fPr>
                        <m:num>
                          <m:sSup>
                            <m:sSupPr>
                              <m:ctrlPr>
                                <a:rPr lang="en-GB" i="1" smtClean="0">
                                  <a:latin typeface="Cambria Math" panose="02040503050406030204" pitchFamily="18" charset="0"/>
                                </a:rPr>
                              </m:ctrlPr>
                            </m:sSupPr>
                            <m:e>
                              <m:acc>
                                <m:accPr>
                                  <m:chr m:val="̅"/>
                                  <m:ctrlPr>
                                    <a:rPr lang="en-GB" i="1" smtClean="0">
                                      <a:latin typeface="Cambria Math" panose="02040503050406030204" pitchFamily="18" charset="0"/>
                                    </a:rPr>
                                  </m:ctrlPr>
                                </m:acc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𝑖</m:t>
                                      </m:r>
                                      <m:r>
                                        <a:rPr lang="en-GB" b="0" i="1" smtClean="0">
                                          <a:latin typeface="Cambria Math" panose="02040503050406030204" pitchFamily="18" charset="0"/>
                                        </a:rPr>
                                        <m:t>−1,</m:t>
                                      </m:r>
                                      <m:r>
                                        <a:rPr lang="en-GB" b="0" i="1" smtClean="0">
                                          <a:latin typeface="Cambria Math" panose="02040503050406030204" pitchFamily="18" charset="0"/>
                                        </a:rPr>
                                        <m:t>𝑖</m:t>
                                      </m:r>
                                    </m:sub>
                                  </m:sSub>
                                </m:e>
                              </m:acc>
                            </m:e>
                            <m:sup>
                              <m:r>
                                <a:rPr lang="en-GB" b="0" i="1" smtClean="0">
                                  <a:latin typeface="Cambria Math" panose="02040503050406030204" pitchFamily="18" charset="0"/>
                                </a:rPr>
                                <m:t>2</m:t>
                              </m:r>
                            </m:sup>
                          </m:sSup>
                        </m:num>
                        <m:den>
                          <m:r>
                            <a:rPr lang="en-GB" b="0" i="1" smtClean="0">
                              <a:latin typeface="Cambria Math" panose="02040503050406030204" pitchFamily="18" charset="0"/>
                            </a:rPr>
                            <m:t>2</m:t>
                          </m:r>
                        </m:den>
                      </m:f>
                      <m:sSub>
                        <m:sSubPr>
                          <m:ctrlPr>
                            <a:rPr lang="en-GB" b="0" i="1" smtClean="0">
                              <a:latin typeface="Cambria Math" panose="02040503050406030204" pitchFamily="18" charset="0"/>
                            </a:rPr>
                          </m:ctrlPr>
                        </m:sSubPr>
                        <m:e>
                          <m:r>
                            <a:rPr lang="en-GB" b="0" i="1" smtClean="0">
                              <a:latin typeface="Cambria Math" panose="02040503050406030204" pitchFamily="18" charset="0"/>
                            </a:rPr>
                            <m:t>𝑆</m:t>
                          </m:r>
                        </m:e>
                        <m:sub>
                          <m:r>
                            <a:rPr lang="en-GB" b="0" i="1" smtClean="0">
                              <a:latin typeface="Cambria Math" panose="02040503050406030204" pitchFamily="18" charset="0"/>
                            </a:rPr>
                            <m:t>𝑓𝑤</m:t>
                          </m:r>
                        </m:sub>
                      </m:sSub>
                    </m:oMath>
                  </m:oMathPara>
                </a14:m>
                <a:endParaRPr lang="en-GB" dirty="0"/>
              </a:p>
            </p:txBody>
          </p:sp>
        </mc:Choice>
        <mc:Fallback xmlns="">
          <p:sp>
            <p:nvSpPr>
              <p:cNvPr id="159" name="TextBox 158"/>
              <p:cNvSpPr txBox="1">
                <a:spLocks noRot="1" noChangeAspect="1" noMove="1" noResize="1" noEditPoints="1" noAdjustHandles="1" noChangeArrowheads="1" noChangeShapeType="1" noTextEdit="1"/>
              </p:cNvSpPr>
              <p:nvPr/>
            </p:nvSpPr>
            <p:spPr>
              <a:xfrm>
                <a:off x="145419" y="4507189"/>
                <a:ext cx="6250377" cy="656783"/>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0" name="TextBox 159"/>
              <p:cNvSpPr txBox="1"/>
              <p:nvPr/>
            </p:nvSpPr>
            <p:spPr>
              <a:xfrm>
                <a:off x="-81760" y="5114654"/>
                <a:ext cx="5983033" cy="4335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en-GB" b="0" i="1" smtClean="0">
                                  <a:latin typeface="Cambria Math" panose="02040503050406030204" pitchFamily="18" charset="0"/>
                                </a:rPr>
                                <m:t>𝑚</m:t>
                              </m:r>
                            </m:e>
                          </m:acc>
                        </m:e>
                        <m:sub>
                          <m:r>
                            <a:rPr lang="en-GB" b="0" i="1" smtClean="0">
                              <a:latin typeface="Cambria Math" panose="02040503050406030204" pitchFamily="18" charset="0"/>
                            </a:rPr>
                            <m:t>𝑖</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𝑖</m:t>
                              </m:r>
                              <m:r>
                                <a:rPr lang="en-GB" b="0" i="1" smtClean="0">
                                  <a:latin typeface="Cambria Math" panose="02040503050406030204" pitchFamily="18" charset="0"/>
                                </a:rPr>
                                <m:t>−1,</m:t>
                              </m:r>
                              <m:r>
                                <a:rPr lang="en-GB" b="0" i="1" smtClean="0">
                                  <a:latin typeface="Cambria Math" panose="02040503050406030204" pitchFamily="18" charset="0"/>
                                </a:rPr>
                                <m:t>𝑖</m:t>
                              </m:r>
                            </m:sub>
                          </m:sSub>
                        </m:sub>
                      </m:sSub>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𝑓</m:t>
                              </m:r>
                              <m:r>
                                <a:rPr lang="en-GB" b="0" i="1" smtClean="0">
                                  <a:latin typeface="Cambria Math" panose="02040503050406030204" pitchFamily="18" charset="0"/>
                                </a:rPr>
                                <m:t>,</m:t>
                              </m:r>
                              <m:r>
                                <a:rPr lang="en-GB" b="0" i="1" smtClean="0">
                                  <a:latin typeface="Cambria Math" panose="02040503050406030204" pitchFamily="18" charset="0"/>
                                </a:rPr>
                                <m:t>𝑖</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𝑓</m:t>
                              </m:r>
                              <m:r>
                                <a:rPr lang="en-GB" b="0" i="1" smtClean="0">
                                  <a:latin typeface="Cambria Math" panose="02040503050406030204" pitchFamily="18" charset="0"/>
                                </a:rPr>
                                <m:t>,</m:t>
                              </m:r>
                              <m:r>
                                <a:rPr lang="en-GB" b="0" i="1" smtClean="0">
                                  <a:latin typeface="Cambria Math" panose="02040503050406030204" pitchFamily="18" charset="0"/>
                                </a:rPr>
                                <m:t>𝑖</m:t>
                              </m:r>
                              <m:r>
                                <a:rPr lang="en-GB" b="0" i="1" smtClean="0">
                                  <a:latin typeface="Cambria Math" panose="02040503050406030204" pitchFamily="18" charset="0"/>
                                </a:rPr>
                                <m:t>−1</m:t>
                              </m:r>
                            </m:sub>
                          </m:sSub>
                        </m:e>
                      </m:d>
                      <m:r>
                        <a:rPr lang="en-GB" b="0" i="1" smtClean="0">
                          <a:latin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𝛼</m:t>
                          </m:r>
                        </m:e>
                        <m:sub>
                          <m:r>
                            <a:rPr lang="en-GB" b="0" i="1" smtClean="0">
                              <a:latin typeface="Cambria Math" panose="02040503050406030204" pitchFamily="18" charset="0"/>
                              <a:ea typeface="Cambria Math" panose="02040503050406030204" pitchFamily="18" charset="0"/>
                            </a:rPr>
                            <m:t>𝑖</m:t>
                          </m:r>
                          <m:r>
                            <a:rPr lang="en-GB" b="0"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𝑖</m:t>
                          </m:r>
                        </m:sub>
                      </m:sSub>
                      <m:d>
                        <m:dPr>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𝑤</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𝑖</m:t>
                              </m:r>
                            </m:sub>
                          </m:sSub>
                          <m:r>
                            <a:rPr lang="en-GB" b="0" i="1" smtClean="0">
                              <a:latin typeface="Cambria Math" panose="02040503050406030204" pitchFamily="18" charset="0"/>
                              <a:ea typeface="Cambria Math" panose="02040503050406030204" pitchFamily="18" charset="0"/>
                            </a:rPr>
                            <m:t>−</m:t>
                          </m:r>
                          <m:acc>
                            <m:accPr>
                              <m:chr m:val="̅"/>
                              <m:ctrlPr>
                                <a:rPr lang="en-GB" b="0" i="1" smtClean="0">
                                  <a:latin typeface="Cambria Math" panose="02040503050406030204" pitchFamily="18" charset="0"/>
                                  <a:ea typeface="Cambria Math" panose="02040503050406030204" pitchFamily="18" charset="0"/>
                                </a:rPr>
                              </m:ctrlPr>
                            </m:acc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𝑓</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𝑖</m:t>
                                  </m:r>
                                  <m:r>
                                    <a:rPr lang="en-GB" b="0"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𝑖</m:t>
                                  </m:r>
                                </m:sub>
                              </m:sSub>
                            </m:e>
                          </m:acc>
                        </m:e>
                      </m:d>
                      <m:sSub>
                        <m:sSubPr>
                          <m:ctrlPr>
                            <a:rPr lang="en-GB" b="0" i="1" smtClean="0">
                              <a:latin typeface="Cambria Math" panose="02040503050406030204" pitchFamily="18" charset="0"/>
                            </a:rPr>
                          </m:ctrlPr>
                        </m:sSubPr>
                        <m:e>
                          <m:r>
                            <a:rPr lang="en-GB" b="0" i="1" smtClean="0">
                              <a:latin typeface="Cambria Math" panose="02040503050406030204" pitchFamily="18" charset="0"/>
                            </a:rPr>
                            <m:t>𝑆</m:t>
                          </m:r>
                        </m:e>
                        <m:sub>
                          <m:r>
                            <a:rPr lang="en-GB" b="0" i="1" smtClean="0">
                              <a:latin typeface="Cambria Math" panose="02040503050406030204" pitchFamily="18" charset="0"/>
                            </a:rPr>
                            <m:t>𝑓𝑤</m:t>
                          </m:r>
                        </m:sub>
                      </m:sSub>
                    </m:oMath>
                  </m:oMathPara>
                </a14:m>
                <a:endParaRPr lang="en-GB" dirty="0"/>
              </a:p>
            </p:txBody>
          </p:sp>
        </mc:Choice>
        <mc:Fallback xmlns="">
          <p:sp>
            <p:nvSpPr>
              <p:cNvPr id="160" name="TextBox 159"/>
              <p:cNvSpPr txBox="1">
                <a:spLocks noRot="1" noChangeAspect="1" noMove="1" noResize="1" noEditPoints="1" noAdjustHandles="1" noChangeArrowheads="1" noChangeShapeType="1" noTextEdit="1"/>
              </p:cNvSpPr>
              <p:nvPr/>
            </p:nvSpPr>
            <p:spPr>
              <a:xfrm>
                <a:off x="-81760" y="5114654"/>
                <a:ext cx="5983033" cy="433517"/>
              </a:xfrm>
              <a:prstGeom prst="rect">
                <a:avLst/>
              </a:prstGeom>
              <a:blipFill>
                <a:blip r:embed="rId8"/>
                <a:stretch>
                  <a:fillRect b="-42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4" name="TextBox 163"/>
              <p:cNvSpPr txBox="1"/>
              <p:nvPr/>
            </p:nvSpPr>
            <p:spPr>
              <a:xfrm>
                <a:off x="5671188" y="4037971"/>
                <a:ext cx="3598024" cy="36349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400" b="0" i="1" smtClean="0">
                              <a:latin typeface="Cambria Math" panose="02040503050406030204" pitchFamily="18" charset="0"/>
                            </a:rPr>
                          </m:ctrlPr>
                        </m:sSubPr>
                        <m:e>
                          <m:acc>
                            <m:accPr>
                              <m:chr m:val="̇"/>
                              <m:ctrlPr>
                                <a:rPr lang="en-GB" sz="1400" i="1" smtClean="0">
                                  <a:latin typeface="Cambria Math" panose="02040503050406030204" pitchFamily="18" charset="0"/>
                                </a:rPr>
                              </m:ctrlPr>
                            </m:accPr>
                            <m:e>
                              <m:r>
                                <a:rPr lang="en-GB" sz="1400" b="0" i="1" smtClean="0">
                                  <a:latin typeface="Cambria Math" panose="02040503050406030204" pitchFamily="18" charset="0"/>
                                </a:rPr>
                                <m:t>𝑄</m:t>
                              </m:r>
                            </m:e>
                          </m:acc>
                        </m:e>
                        <m:sub>
                          <m:r>
                            <a:rPr lang="en-GB" sz="1400" b="0" i="1" smtClean="0">
                              <a:latin typeface="Cambria Math" panose="02040503050406030204" pitchFamily="18" charset="0"/>
                            </a:rPr>
                            <m:t>𝑐𝑜𝑛</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𝑑</m:t>
                              </m:r>
                            </m:e>
                            <m:sub>
                              <m:r>
                                <a:rPr lang="en-GB" sz="1400" b="0" i="1" smtClean="0">
                                  <a:latin typeface="Cambria Math" panose="02040503050406030204" pitchFamily="18" charset="0"/>
                                </a:rPr>
                                <m:t>𝑖</m:t>
                              </m:r>
                              <m:r>
                                <a:rPr lang="en-GB" sz="1400" b="0" i="1" smtClean="0">
                                  <a:latin typeface="Cambria Math" panose="02040503050406030204" pitchFamily="18" charset="0"/>
                                </a:rPr>
                                <m:t>−1,</m:t>
                              </m:r>
                              <m:r>
                                <a:rPr lang="en-GB" sz="1400" b="0" i="1" smtClean="0">
                                  <a:latin typeface="Cambria Math" panose="02040503050406030204" pitchFamily="18" charset="0"/>
                                </a:rPr>
                                <m:t>𝑖</m:t>
                              </m:r>
                            </m:sub>
                          </m:sSub>
                        </m:sub>
                      </m:sSub>
                      <m:r>
                        <a:rPr lang="en-GB" sz="1400" b="0" i="1" smtClean="0">
                          <a:latin typeface="Cambria Math" panose="02040503050406030204" pitchFamily="18" charset="0"/>
                        </a:rPr>
                        <m:t>−</m:t>
                      </m:r>
                      <m:sSub>
                        <m:sSubPr>
                          <m:ctrlPr>
                            <a:rPr lang="en-GB" sz="1400" i="1">
                              <a:latin typeface="Cambria Math" panose="02040503050406030204" pitchFamily="18" charset="0"/>
                            </a:rPr>
                          </m:ctrlPr>
                        </m:sSubPr>
                        <m:e>
                          <m:acc>
                            <m:accPr>
                              <m:chr m:val="̇"/>
                              <m:ctrlPr>
                                <a:rPr lang="en-GB" sz="1400" i="1">
                                  <a:latin typeface="Cambria Math" panose="02040503050406030204" pitchFamily="18" charset="0"/>
                                </a:rPr>
                              </m:ctrlPr>
                            </m:accPr>
                            <m:e>
                              <m:r>
                                <a:rPr lang="en-GB" sz="1400" i="1">
                                  <a:latin typeface="Cambria Math" panose="02040503050406030204" pitchFamily="18" charset="0"/>
                                </a:rPr>
                                <m:t>𝑄</m:t>
                              </m:r>
                            </m:e>
                          </m:acc>
                        </m:e>
                        <m:sub>
                          <m:r>
                            <a:rPr lang="en-GB" sz="1400" i="1">
                              <a:latin typeface="Cambria Math" panose="02040503050406030204" pitchFamily="18" charset="0"/>
                            </a:rPr>
                            <m:t>𝑐𝑜𝑛</m:t>
                          </m:r>
                          <m:sSub>
                            <m:sSubPr>
                              <m:ctrlPr>
                                <a:rPr lang="en-GB" sz="1400" i="1">
                                  <a:latin typeface="Cambria Math" panose="02040503050406030204" pitchFamily="18" charset="0"/>
                                </a:rPr>
                              </m:ctrlPr>
                            </m:sSubPr>
                            <m:e>
                              <m:r>
                                <a:rPr lang="en-GB" sz="1400" i="1">
                                  <a:latin typeface="Cambria Math" panose="02040503050406030204" pitchFamily="18" charset="0"/>
                                </a:rPr>
                                <m:t>𝑑</m:t>
                              </m:r>
                            </m:e>
                            <m:sub>
                              <m:r>
                                <a:rPr lang="en-GB" sz="1400" b="0" i="1" smtClean="0">
                                  <a:latin typeface="Cambria Math" panose="02040503050406030204" pitchFamily="18" charset="0"/>
                                </a:rPr>
                                <m:t>𝑖</m:t>
                              </m:r>
                              <m:r>
                                <a:rPr lang="en-GB" sz="1400" b="0" i="1" smtClean="0">
                                  <a:latin typeface="Cambria Math" panose="02040503050406030204" pitchFamily="18" charset="0"/>
                                </a:rPr>
                                <m:t>,</m:t>
                              </m:r>
                              <m:r>
                                <a:rPr lang="en-GB" sz="1400" b="0" i="1" smtClean="0">
                                  <a:latin typeface="Cambria Math" panose="02040503050406030204" pitchFamily="18" charset="0"/>
                                </a:rPr>
                                <m:t>𝑖</m:t>
                              </m:r>
                              <m:r>
                                <a:rPr lang="en-GB" sz="1400" b="0" i="1" smtClean="0">
                                  <a:latin typeface="Cambria Math" panose="02040503050406030204" pitchFamily="18" charset="0"/>
                                </a:rPr>
                                <m:t>+1</m:t>
                              </m:r>
                            </m:sub>
                          </m:sSub>
                        </m:sub>
                      </m:sSub>
                      <m:r>
                        <a:rPr lang="en-GB" sz="1400" b="0" i="1" smtClean="0">
                          <a:latin typeface="Cambria Math" panose="02040503050406030204" pitchFamily="18" charset="0"/>
                        </a:rPr>
                        <m:t>+</m:t>
                      </m:r>
                      <m:sSub>
                        <m:sSubPr>
                          <m:ctrlPr>
                            <a:rPr lang="en-GB" sz="1400" i="1">
                              <a:latin typeface="Cambria Math" panose="02040503050406030204" pitchFamily="18" charset="0"/>
                            </a:rPr>
                          </m:ctrlPr>
                        </m:sSubPr>
                        <m:e>
                          <m:acc>
                            <m:accPr>
                              <m:chr m:val="̇"/>
                              <m:ctrlPr>
                                <a:rPr lang="en-GB" sz="1400" i="1">
                                  <a:latin typeface="Cambria Math" panose="02040503050406030204" pitchFamily="18" charset="0"/>
                                </a:rPr>
                              </m:ctrlPr>
                            </m:accPr>
                            <m:e>
                              <m:r>
                                <a:rPr lang="en-GB" sz="1400" i="1">
                                  <a:latin typeface="Cambria Math" panose="02040503050406030204" pitchFamily="18" charset="0"/>
                                </a:rPr>
                                <m:t>𝑄</m:t>
                              </m:r>
                            </m:e>
                          </m:acc>
                        </m:e>
                        <m:sub>
                          <m:r>
                            <a:rPr lang="en-GB" sz="1400" b="0" i="1" smtClean="0">
                              <a:latin typeface="Cambria Math" panose="02040503050406030204" pitchFamily="18" charset="0"/>
                            </a:rPr>
                            <m:t>𝑒𝑥𝑡</m:t>
                          </m:r>
                          <m:r>
                            <a:rPr lang="en-GB" sz="1400" b="0" i="1" smtClean="0">
                              <a:latin typeface="Cambria Math" panose="02040503050406030204" pitchFamily="18" charset="0"/>
                            </a:rPr>
                            <m:t> </m:t>
                          </m:r>
                        </m:sub>
                      </m:sSub>
                      <m:r>
                        <a:rPr lang="en-GB" sz="1400" b="0" i="1" smtClean="0">
                          <a:latin typeface="Cambria Math" panose="02040503050406030204" pitchFamily="18" charset="0"/>
                        </a:rPr>
                        <m:t>−</m:t>
                      </m:r>
                      <m:sSub>
                        <m:sSubPr>
                          <m:ctrlPr>
                            <a:rPr lang="en-GB" sz="1400" i="1" smtClean="0">
                              <a:latin typeface="Cambria Math" panose="02040503050406030204" pitchFamily="18" charset="0"/>
                            </a:rPr>
                          </m:ctrlPr>
                        </m:sSubPr>
                        <m:e>
                          <m:acc>
                            <m:accPr>
                              <m:chr m:val="̇"/>
                              <m:ctrlPr>
                                <a:rPr lang="en-GB" sz="1400" i="1">
                                  <a:latin typeface="Cambria Math" panose="02040503050406030204" pitchFamily="18" charset="0"/>
                                </a:rPr>
                              </m:ctrlPr>
                            </m:accPr>
                            <m:e>
                              <m:r>
                                <a:rPr lang="en-GB" sz="1400" i="1">
                                  <a:latin typeface="Cambria Math" panose="02040503050406030204" pitchFamily="18" charset="0"/>
                                </a:rPr>
                                <m:t>𝑄</m:t>
                              </m:r>
                            </m:e>
                          </m:acc>
                        </m:e>
                        <m:sub>
                          <m:r>
                            <a:rPr lang="en-GB" sz="1400" b="0" i="1" smtClean="0">
                              <a:latin typeface="Cambria Math" panose="02040503050406030204" pitchFamily="18" charset="0"/>
                            </a:rPr>
                            <m:t>𝑐𝑜𝑛</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𝑣</m:t>
                              </m:r>
                            </m:e>
                            <m:sub>
                              <m:r>
                                <a:rPr lang="en-GB" sz="1400" b="0" i="1" smtClean="0">
                                  <a:latin typeface="Cambria Math" panose="02040503050406030204" pitchFamily="18" charset="0"/>
                                </a:rPr>
                                <m:t>𝑤𝑓</m:t>
                              </m:r>
                            </m:sub>
                          </m:sSub>
                        </m:sub>
                      </m:sSub>
                      <m:r>
                        <a:rPr lang="en-GB" sz="1400" b="0" i="1" smtClean="0">
                          <a:latin typeface="Cambria Math" panose="02040503050406030204" pitchFamily="18" charset="0"/>
                        </a:rPr>
                        <m:t>=0</m:t>
                      </m:r>
                    </m:oMath>
                  </m:oMathPara>
                </a14:m>
                <a:endParaRPr lang="en-GB" sz="1400" dirty="0"/>
              </a:p>
            </p:txBody>
          </p:sp>
        </mc:Choice>
        <mc:Fallback xmlns="">
          <p:sp>
            <p:nvSpPr>
              <p:cNvPr id="164" name="TextBox 163"/>
              <p:cNvSpPr txBox="1">
                <a:spLocks noRot="1" noChangeAspect="1" noMove="1" noResize="1" noEditPoints="1" noAdjustHandles="1" noChangeArrowheads="1" noChangeShapeType="1" noTextEdit="1"/>
              </p:cNvSpPr>
              <p:nvPr/>
            </p:nvSpPr>
            <p:spPr>
              <a:xfrm>
                <a:off x="5671188" y="4037971"/>
                <a:ext cx="3598024" cy="363497"/>
              </a:xfrm>
              <a:prstGeom prst="rect">
                <a:avLst/>
              </a:prstGeom>
              <a:blipFill>
                <a:blip r:embed="rId9"/>
                <a:stretch>
                  <a:fillRect/>
                </a:stretch>
              </a:blipFill>
            </p:spPr>
            <p:txBody>
              <a:bodyPr/>
              <a:lstStyle/>
              <a:p>
                <a:r>
                  <a:rPr lang="en-GB">
                    <a:noFill/>
                  </a:rPr>
                  <a:t> </a:t>
                </a:r>
              </a:p>
            </p:txBody>
          </p:sp>
        </mc:Fallback>
      </mc:AlternateContent>
      <p:grpSp>
        <p:nvGrpSpPr>
          <p:cNvPr id="5127" name="Group 5126"/>
          <p:cNvGrpSpPr/>
          <p:nvPr/>
        </p:nvGrpSpPr>
        <p:grpSpPr>
          <a:xfrm>
            <a:off x="52517" y="907097"/>
            <a:ext cx="9038443" cy="2196266"/>
            <a:chOff x="52517" y="907097"/>
            <a:chExt cx="9038443" cy="2196266"/>
          </a:xfrm>
        </p:grpSpPr>
        <p:grpSp>
          <p:nvGrpSpPr>
            <p:cNvPr id="156" name="Group 155"/>
            <p:cNvGrpSpPr/>
            <p:nvPr/>
          </p:nvGrpSpPr>
          <p:grpSpPr>
            <a:xfrm>
              <a:off x="52517" y="1322600"/>
              <a:ext cx="9038443" cy="1780763"/>
              <a:chOff x="52517" y="1155552"/>
              <a:chExt cx="9038443" cy="1780763"/>
            </a:xfrm>
          </p:grpSpPr>
          <p:grpSp>
            <p:nvGrpSpPr>
              <p:cNvPr id="9" name="Group 8"/>
              <p:cNvGrpSpPr/>
              <p:nvPr/>
            </p:nvGrpSpPr>
            <p:grpSpPr>
              <a:xfrm>
                <a:off x="52517" y="1155552"/>
                <a:ext cx="9038443" cy="1780763"/>
                <a:chOff x="1497242" y="1741722"/>
                <a:chExt cx="9038443" cy="1780763"/>
              </a:xfrm>
            </p:grpSpPr>
            <p:sp>
              <p:nvSpPr>
                <p:cNvPr id="10" name="Rectangle 9">
                  <a:extLst>
                    <a:ext uri="{FF2B5EF4-FFF2-40B4-BE49-F238E27FC236}">
                      <a16:creationId xmlns:a16="http://schemas.microsoft.com/office/drawing/2014/main" id="{F7D7D97D-AE71-41CC-907C-DB9B7CFB43E2}"/>
                    </a:ext>
                  </a:extLst>
                </p:cNvPr>
                <p:cNvSpPr/>
                <p:nvPr/>
              </p:nvSpPr>
              <p:spPr>
                <a:xfrm>
                  <a:off x="2526892" y="2364658"/>
                  <a:ext cx="7138216" cy="757084"/>
                </a:xfrm>
                <a:prstGeom prst="rect">
                  <a:avLst/>
                </a:prstGeom>
                <a:noFill/>
                <a:ln>
                  <a:no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42BEAC32-1563-436E-AA33-D7AEF459352E}"/>
                    </a:ext>
                  </a:extLst>
                </p:cNvPr>
                <p:cNvSpPr/>
                <p:nvPr/>
              </p:nvSpPr>
              <p:spPr>
                <a:xfrm>
                  <a:off x="2526892" y="1780204"/>
                  <a:ext cx="7138216" cy="2310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CA6D363B-5523-4CF4-B3A4-0131DFF49EFE}"/>
                    </a:ext>
                  </a:extLst>
                </p:cNvPr>
                <p:cNvCxnSpPr>
                  <a:cxnSpLocks/>
                </p:cNvCxnSpPr>
                <p:nvPr/>
              </p:nvCxnSpPr>
              <p:spPr>
                <a:xfrm flipV="1">
                  <a:off x="1720645" y="3121688"/>
                  <a:ext cx="8750710" cy="27"/>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CB682CBC-6015-4904-90CB-43C485DC9CCB}"/>
                    </a:ext>
                  </a:extLst>
                </p:cNvPr>
                <p:cNvSpPr/>
                <p:nvPr/>
              </p:nvSpPr>
              <p:spPr>
                <a:xfrm>
                  <a:off x="2526892" y="2010844"/>
                  <a:ext cx="707922" cy="111087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1E1C717-FDAF-4871-8BB4-927BB28868C1}"/>
                    </a:ext>
                  </a:extLst>
                </p:cNvPr>
                <p:cNvSpPr/>
                <p:nvPr/>
              </p:nvSpPr>
              <p:spPr>
                <a:xfrm>
                  <a:off x="3234814" y="2010845"/>
                  <a:ext cx="707922" cy="111087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543457E2-E0C3-4AF2-A509-417BBCA8DC9F}"/>
                    </a:ext>
                  </a:extLst>
                </p:cNvPr>
                <p:cNvSpPr/>
                <p:nvPr/>
              </p:nvSpPr>
              <p:spPr>
                <a:xfrm>
                  <a:off x="5034117" y="2014197"/>
                  <a:ext cx="707922" cy="110751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CF90BD3-58C1-4511-A10B-ED05E0FAA6D7}"/>
                    </a:ext>
                  </a:extLst>
                </p:cNvPr>
                <p:cNvSpPr/>
                <p:nvPr/>
              </p:nvSpPr>
              <p:spPr>
                <a:xfrm>
                  <a:off x="5742039" y="2009792"/>
                  <a:ext cx="707922" cy="111192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10C78506-7DB7-4C21-8B34-9613891F6794}"/>
                    </a:ext>
                  </a:extLst>
                </p:cNvPr>
                <p:cNvSpPr/>
                <p:nvPr/>
              </p:nvSpPr>
              <p:spPr>
                <a:xfrm>
                  <a:off x="6449961" y="2009768"/>
                  <a:ext cx="707922" cy="111194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FCA5069-DC88-4CE8-A44B-E903B1CD0D6C}"/>
                    </a:ext>
                  </a:extLst>
                </p:cNvPr>
                <p:cNvSpPr/>
                <p:nvPr/>
              </p:nvSpPr>
              <p:spPr>
                <a:xfrm>
                  <a:off x="8957186" y="2009768"/>
                  <a:ext cx="707922" cy="111194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0C174-FA04-4EF5-B3B1-FD5A9E05408A}"/>
                    </a:ext>
                  </a:extLst>
                </p:cNvPr>
                <p:cNvSpPr/>
                <p:nvPr/>
              </p:nvSpPr>
              <p:spPr>
                <a:xfrm>
                  <a:off x="8260073" y="2009768"/>
                  <a:ext cx="689489" cy="111193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798DEC6A-1C14-4F64-BE5B-044839EBB866}"/>
                    </a:ext>
                  </a:extLst>
                </p:cNvPr>
                <p:cNvSpPr/>
                <p:nvPr/>
              </p:nvSpPr>
              <p:spPr>
                <a:xfrm>
                  <a:off x="2485166" y="2512598"/>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22" name="Oval 21">
                  <a:extLst>
                    <a:ext uri="{FF2B5EF4-FFF2-40B4-BE49-F238E27FC236}">
                      <a16:creationId xmlns:a16="http://schemas.microsoft.com/office/drawing/2014/main" id="{0E0F47AA-4E44-4477-A129-E7A8C1DE2268}"/>
                    </a:ext>
                  </a:extLst>
                </p:cNvPr>
                <p:cNvSpPr/>
                <p:nvPr/>
              </p:nvSpPr>
              <p:spPr>
                <a:xfrm>
                  <a:off x="3190990" y="2520412"/>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23" name="Oval 22">
                  <a:extLst>
                    <a:ext uri="{FF2B5EF4-FFF2-40B4-BE49-F238E27FC236}">
                      <a16:creationId xmlns:a16="http://schemas.microsoft.com/office/drawing/2014/main" id="{6C5A94BE-3891-4ED6-AAB0-041004B0AD91}"/>
                    </a:ext>
                  </a:extLst>
                </p:cNvPr>
                <p:cNvSpPr/>
                <p:nvPr/>
              </p:nvSpPr>
              <p:spPr>
                <a:xfrm>
                  <a:off x="3908323" y="2520412"/>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24" name="Oval 23">
                  <a:extLst>
                    <a:ext uri="{FF2B5EF4-FFF2-40B4-BE49-F238E27FC236}">
                      <a16:creationId xmlns:a16="http://schemas.microsoft.com/office/drawing/2014/main" id="{2215499E-753B-4E59-8DE0-6FF7DBC2AEF2}"/>
                    </a:ext>
                  </a:extLst>
                </p:cNvPr>
                <p:cNvSpPr/>
                <p:nvPr/>
              </p:nvSpPr>
              <p:spPr>
                <a:xfrm>
                  <a:off x="5002074" y="2520412"/>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25" name="Oval 24">
                  <a:extLst>
                    <a:ext uri="{FF2B5EF4-FFF2-40B4-BE49-F238E27FC236}">
                      <a16:creationId xmlns:a16="http://schemas.microsoft.com/office/drawing/2014/main" id="{75B35D46-6262-4DAF-8289-35CF60847278}"/>
                    </a:ext>
                  </a:extLst>
                </p:cNvPr>
                <p:cNvSpPr/>
                <p:nvPr/>
              </p:nvSpPr>
              <p:spPr>
                <a:xfrm>
                  <a:off x="5705351" y="2520412"/>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26" name="Oval 25">
                  <a:extLst>
                    <a:ext uri="{FF2B5EF4-FFF2-40B4-BE49-F238E27FC236}">
                      <a16:creationId xmlns:a16="http://schemas.microsoft.com/office/drawing/2014/main" id="{F64E9362-D50B-403D-8523-4DB93EF8E963}"/>
                    </a:ext>
                  </a:extLst>
                </p:cNvPr>
                <p:cNvSpPr/>
                <p:nvPr/>
              </p:nvSpPr>
              <p:spPr>
                <a:xfrm>
                  <a:off x="6409096" y="2520517"/>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27" name="Oval 26">
                  <a:extLst>
                    <a:ext uri="{FF2B5EF4-FFF2-40B4-BE49-F238E27FC236}">
                      <a16:creationId xmlns:a16="http://schemas.microsoft.com/office/drawing/2014/main" id="{16E3AD0A-6D48-48D8-8F2D-F4AFA9184D1F}"/>
                    </a:ext>
                  </a:extLst>
                </p:cNvPr>
                <p:cNvSpPr/>
                <p:nvPr/>
              </p:nvSpPr>
              <p:spPr>
                <a:xfrm>
                  <a:off x="7115913" y="2520411"/>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28" name="Oval 27">
                  <a:extLst>
                    <a:ext uri="{FF2B5EF4-FFF2-40B4-BE49-F238E27FC236}">
                      <a16:creationId xmlns:a16="http://schemas.microsoft.com/office/drawing/2014/main" id="{914D5B79-DC54-436C-8083-CD319D6F775A}"/>
                    </a:ext>
                  </a:extLst>
                </p:cNvPr>
                <p:cNvSpPr/>
                <p:nvPr/>
              </p:nvSpPr>
              <p:spPr>
                <a:xfrm>
                  <a:off x="8224347" y="2512098"/>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29" name="Oval 28">
                  <a:extLst>
                    <a:ext uri="{FF2B5EF4-FFF2-40B4-BE49-F238E27FC236}">
                      <a16:creationId xmlns:a16="http://schemas.microsoft.com/office/drawing/2014/main" id="{875D9BA6-7A71-4539-9BC9-22AAEDDB9478}"/>
                    </a:ext>
                  </a:extLst>
                </p:cNvPr>
                <p:cNvSpPr/>
                <p:nvPr/>
              </p:nvSpPr>
              <p:spPr>
                <a:xfrm>
                  <a:off x="8919938" y="2518369"/>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30" name="Oval 29">
                  <a:extLst>
                    <a:ext uri="{FF2B5EF4-FFF2-40B4-BE49-F238E27FC236}">
                      <a16:creationId xmlns:a16="http://schemas.microsoft.com/office/drawing/2014/main" id="{519A92F2-F985-49D7-88E6-2FC1492C191B}"/>
                    </a:ext>
                  </a:extLst>
                </p:cNvPr>
                <p:cNvSpPr/>
                <p:nvPr/>
              </p:nvSpPr>
              <p:spPr>
                <a:xfrm>
                  <a:off x="9625779" y="2518377"/>
                  <a:ext cx="78658" cy="8849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sp>
              <p:nvSpPr>
                <p:cNvPr id="31" name="Oval 30">
                  <a:extLst>
                    <a:ext uri="{FF2B5EF4-FFF2-40B4-BE49-F238E27FC236}">
                      <a16:creationId xmlns:a16="http://schemas.microsoft.com/office/drawing/2014/main" id="{1D97C1A7-B5E1-46C7-9D6D-3015A64B30C0}"/>
                    </a:ext>
                  </a:extLst>
                </p:cNvPr>
                <p:cNvSpPr/>
                <p:nvPr/>
              </p:nvSpPr>
              <p:spPr>
                <a:xfrm>
                  <a:off x="3549446" y="1860780"/>
                  <a:ext cx="78658" cy="88491"/>
                </a:xfrm>
                <a:prstGeom prst="ellipse">
                  <a:avLst/>
                </a:prstGeom>
                <a:solidFill>
                  <a:srgbClr val="AF7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2EFF37F7-321C-45E0-8F14-9C2BEF64CA87}"/>
                    </a:ext>
                  </a:extLst>
                </p:cNvPr>
                <p:cNvSpPr/>
                <p:nvPr/>
              </p:nvSpPr>
              <p:spPr>
                <a:xfrm>
                  <a:off x="2841524" y="1860780"/>
                  <a:ext cx="78658" cy="88491"/>
                </a:xfrm>
                <a:prstGeom prst="ellipse">
                  <a:avLst/>
                </a:prstGeom>
                <a:solidFill>
                  <a:srgbClr val="AF7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D1899A62-B351-456C-A564-ADDC95C72BDD}"/>
                    </a:ext>
                  </a:extLst>
                </p:cNvPr>
                <p:cNvSpPr/>
                <p:nvPr/>
              </p:nvSpPr>
              <p:spPr>
                <a:xfrm>
                  <a:off x="5348130" y="1857192"/>
                  <a:ext cx="78658" cy="88491"/>
                </a:xfrm>
                <a:prstGeom prst="ellipse">
                  <a:avLst/>
                </a:prstGeom>
                <a:solidFill>
                  <a:srgbClr val="AF7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E70EE092-0438-49EB-92A4-A638BDA827FE}"/>
                    </a:ext>
                  </a:extLst>
                </p:cNvPr>
                <p:cNvSpPr/>
                <p:nvPr/>
              </p:nvSpPr>
              <p:spPr>
                <a:xfrm>
                  <a:off x="6058693" y="1860779"/>
                  <a:ext cx="78658" cy="88491"/>
                </a:xfrm>
                <a:prstGeom prst="ellipse">
                  <a:avLst/>
                </a:prstGeom>
                <a:solidFill>
                  <a:srgbClr val="AF7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9F3E81D2-3B52-4108-85B4-E657664D4C60}"/>
                    </a:ext>
                  </a:extLst>
                </p:cNvPr>
                <p:cNvSpPr/>
                <p:nvPr/>
              </p:nvSpPr>
              <p:spPr>
                <a:xfrm>
                  <a:off x="6768736" y="1860778"/>
                  <a:ext cx="78658" cy="88491"/>
                </a:xfrm>
                <a:prstGeom prst="ellipse">
                  <a:avLst/>
                </a:prstGeom>
                <a:solidFill>
                  <a:srgbClr val="AF7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2A45D05A-6B33-4DB8-B718-164ADAC842BC}"/>
                    </a:ext>
                  </a:extLst>
                </p:cNvPr>
                <p:cNvSpPr/>
                <p:nvPr/>
              </p:nvSpPr>
              <p:spPr>
                <a:xfrm>
                  <a:off x="8556273" y="1851905"/>
                  <a:ext cx="78658" cy="88491"/>
                </a:xfrm>
                <a:prstGeom prst="ellipse">
                  <a:avLst/>
                </a:prstGeom>
                <a:solidFill>
                  <a:srgbClr val="AF7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03E73CC5-EC88-4FE0-972D-FC8FCCD5F1E1}"/>
                    </a:ext>
                  </a:extLst>
                </p:cNvPr>
                <p:cNvSpPr/>
                <p:nvPr/>
              </p:nvSpPr>
              <p:spPr>
                <a:xfrm>
                  <a:off x="9273889" y="1860778"/>
                  <a:ext cx="78658" cy="88491"/>
                </a:xfrm>
                <a:prstGeom prst="ellipse">
                  <a:avLst/>
                </a:prstGeom>
                <a:solidFill>
                  <a:srgbClr val="AF7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1D9748C-1DB8-4EDC-8019-662BE7F00AEC}"/>
                    </a:ext>
                  </a:extLst>
                </p:cNvPr>
                <p:cNvSpPr/>
                <p:nvPr/>
              </p:nvSpPr>
              <p:spPr>
                <a:xfrm>
                  <a:off x="2531035" y="1780808"/>
                  <a:ext cx="702668" cy="2307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C844050C-2F7F-4C2C-B7ED-AEBC21D93F61}"/>
                    </a:ext>
                  </a:extLst>
                </p:cNvPr>
                <p:cNvSpPr/>
                <p:nvPr/>
              </p:nvSpPr>
              <p:spPr>
                <a:xfrm>
                  <a:off x="3239486" y="1780249"/>
                  <a:ext cx="707922" cy="2307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C625987C-A3D6-4E45-ABFA-748389F89337}"/>
                    </a:ext>
                  </a:extLst>
                </p:cNvPr>
                <p:cNvSpPr/>
                <p:nvPr/>
              </p:nvSpPr>
              <p:spPr>
                <a:xfrm>
                  <a:off x="5045546" y="1780249"/>
                  <a:ext cx="707922" cy="2307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FA598BDB-E64F-4705-AF28-FCD63047A635}"/>
                    </a:ext>
                  </a:extLst>
                </p:cNvPr>
                <p:cNvSpPr/>
                <p:nvPr/>
              </p:nvSpPr>
              <p:spPr>
                <a:xfrm>
                  <a:off x="5746801" y="1780249"/>
                  <a:ext cx="707922" cy="2307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E4DCCA5D-78D7-4229-BCEF-397A8853C93D}"/>
                    </a:ext>
                  </a:extLst>
                </p:cNvPr>
                <p:cNvSpPr/>
                <p:nvPr/>
              </p:nvSpPr>
              <p:spPr>
                <a:xfrm>
                  <a:off x="6454104" y="1780249"/>
                  <a:ext cx="707922" cy="2307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3AB5A64E-31DB-4F1D-9B46-178F1D6D0E0C}"/>
                    </a:ext>
                  </a:extLst>
                </p:cNvPr>
                <p:cNvSpPr/>
                <p:nvPr/>
              </p:nvSpPr>
              <p:spPr>
                <a:xfrm>
                  <a:off x="8253407" y="1780249"/>
                  <a:ext cx="707922" cy="2307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A69DD4C8-D02B-4E82-97EB-C93D74C9351F}"/>
                    </a:ext>
                  </a:extLst>
                </p:cNvPr>
                <p:cNvSpPr/>
                <p:nvPr/>
              </p:nvSpPr>
              <p:spPr>
                <a:xfrm>
                  <a:off x="8961329" y="1780248"/>
                  <a:ext cx="707922" cy="2307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a:extLst>
                    <a:ext uri="{FF2B5EF4-FFF2-40B4-BE49-F238E27FC236}">
                      <a16:creationId xmlns:a16="http://schemas.microsoft.com/office/drawing/2014/main" id="{093D7D25-FC45-47D0-B455-EB930CA27004}"/>
                    </a:ext>
                  </a:extLst>
                </p:cNvPr>
                <p:cNvSpPr txBox="1"/>
                <p:nvPr/>
              </p:nvSpPr>
              <p:spPr>
                <a:xfrm>
                  <a:off x="4229002" y="1741722"/>
                  <a:ext cx="507083" cy="307777"/>
                </a:xfrm>
                <a:prstGeom prst="rect">
                  <a:avLst/>
                </a:prstGeom>
                <a:noFill/>
              </p:spPr>
              <p:txBody>
                <a:bodyPr wrap="square" rtlCol="0">
                  <a:spAutoFit/>
                </a:bodyPr>
                <a:lstStyle/>
                <a:p>
                  <a:r>
                    <a:rPr lang="en-US" sz="1400" dirty="0">
                      <a:solidFill>
                        <a:srgbClr val="FF9933"/>
                      </a:solidFill>
                    </a:rPr>
                    <a:t>wall</a:t>
                  </a:r>
                  <a:endParaRPr lang="en-GB" sz="1400" dirty="0">
                    <a:solidFill>
                      <a:srgbClr val="FF9933"/>
                    </a:solidFill>
                  </a:endParaRPr>
                </a:p>
              </p:txBody>
            </p:sp>
            <p:sp>
              <p:nvSpPr>
                <p:cNvPr id="46" name="TextBox 45">
                  <a:extLst>
                    <a:ext uri="{FF2B5EF4-FFF2-40B4-BE49-F238E27FC236}">
                      <a16:creationId xmlns:a16="http://schemas.microsoft.com/office/drawing/2014/main" id="{CDC97607-2034-486A-BF08-8FFFA45F457D}"/>
                    </a:ext>
                  </a:extLst>
                </p:cNvPr>
                <p:cNvSpPr txBox="1"/>
                <p:nvPr/>
              </p:nvSpPr>
              <p:spPr>
                <a:xfrm>
                  <a:off x="9113862" y="3214708"/>
                  <a:ext cx="1421823" cy="307777"/>
                </a:xfrm>
                <a:prstGeom prst="rect">
                  <a:avLst/>
                </a:prstGeom>
                <a:noFill/>
              </p:spPr>
              <p:txBody>
                <a:bodyPr wrap="square" rtlCol="0">
                  <a:spAutoFit/>
                </a:bodyPr>
                <a:lstStyle/>
                <a:p>
                  <a:r>
                    <a:rPr lang="en-US" sz="1400" dirty="0"/>
                    <a:t>Symmetry Axis</a:t>
                  </a:r>
                  <a:endParaRPr lang="en-GB" sz="1400" dirty="0"/>
                </a:p>
              </p:txBody>
            </p:sp>
            <p:sp>
              <p:nvSpPr>
                <p:cNvPr id="47" name="Arrow: Curved Up 113">
                  <a:extLst>
                    <a:ext uri="{FF2B5EF4-FFF2-40B4-BE49-F238E27FC236}">
                      <a16:creationId xmlns:a16="http://schemas.microsoft.com/office/drawing/2014/main" id="{A94AA5EA-1E55-4334-B335-0C05A3C1D423}"/>
                    </a:ext>
                  </a:extLst>
                </p:cNvPr>
                <p:cNvSpPr/>
                <p:nvPr/>
              </p:nvSpPr>
              <p:spPr>
                <a:xfrm>
                  <a:off x="9826292" y="3041723"/>
                  <a:ext cx="240683" cy="192289"/>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cxnSp>
              <p:nvCxnSpPr>
                <p:cNvPr id="48" name="Straight Arrow Connector 47">
                  <a:extLst>
                    <a:ext uri="{FF2B5EF4-FFF2-40B4-BE49-F238E27FC236}">
                      <a16:creationId xmlns:a16="http://schemas.microsoft.com/office/drawing/2014/main" id="{20C8C67E-F662-4BD1-9EF9-726B435DE710}"/>
                    </a:ext>
                  </a:extLst>
                </p:cNvPr>
                <p:cNvCxnSpPr/>
                <p:nvPr/>
              </p:nvCxnSpPr>
              <p:spPr>
                <a:xfrm>
                  <a:off x="1901925" y="2564024"/>
                  <a:ext cx="167899" cy="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3B6148C-26FF-4975-AFF6-59540A18A2A6}"/>
                    </a:ext>
                  </a:extLst>
                </p:cNvPr>
                <p:cNvCxnSpPr>
                  <a:cxnSpLocks/>
                </p:cNvCxnSpPr>
                <p:nvPr/>
              </p:nvCxnSpPr>
              <p:spPr>
                <a:xfrm>
                  <a:off x="5742039" y="3121688"/>
                  <a:ext cx="0" cy="307312"/>
                </a:xfrm>
                <a:prstGeom prst="line">
                  <a:avLst/>
                </a:prstGeom>
                <a:ln w="952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A2A5E3B-EF6C-4A80-9D88-41575ACA6C54}"/>
                    </a:ext>
                  </a:extLst>
                </p:cNvPr>
                <p:cNvCxnSpPr>
                  <a:cxnSpLocks/>
                </p:cNvCxnSpPr>
                <p:nvPr/>
              </p:nvCxnSpPr>
              <p:spPr>
                <a:xfrm>
                  <a:off x="6448425" y="3121688"/>
                  <a:ext cx="0" cy="307312"/>
                </a:xfrm>
                <a:prstGeom prst="line">
                  <a:avLst/>
                </a:prstGeom>
                <a:ln w="952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9C43C8E-2E2D-4728-96FA-E775593DFFC6}"/>
                    </a:ext>
                  </a:extLst>
                </p:cNvPr>
                <p:cNvCxnSpPr/>
                <p:nvPr/>
              </p:nvCxnSpPr>
              <p:spPr>
                <a:xfrm>
                  <a:off x="5742039" y="3383298"/>
                  <a:ext cx="70638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848F7D55-5280-4D55-9D88-25D62D02FF89}"/>
                    </a:ext>
                  </a:extLst>
                </p:cNvPr>
                <p:cNvSpPr txBox="1"/>
                <p:nvPr/>
              </p:nvSpPr>
              <p:spPr>
                <a:xfrm>
                  <a:off x="5670454" y="3116818"/>
                  <a:ext cx="1121862" cy="307777"/>
                </a:xfrm>
                <a:prstGeom prst="rect">
                  <a:avLst/>
                </a:prstGeom>
                <a:noFill/>
              </p:spPr>
              <p:txBody>
                <a:bodyPr wrap="square" rtlCol="0">
                  <a:spAutoFit/>
                </a:bodyPr>
                <a:lstStyle/>
                <a:p>
                  <a:r>
                    <a:rPr lang="en-GB" sz="1400" dirty="0"/>
                    <a:t>∆x = L/N</a:t>
                  </a:r>
                </a:p>
              </p:txBody>
            </p:sp>
            <p:sp>
              <p:nvSpPr>
                <p:cNvPr id="53" name="TextBox 52">
                  <a:extLst>
                    <a:ext uri="{FF2B5EF4-FFF2-40B4-BE49-F238E27FC236}">
                      <a16:creationId xmlns:a16="http://schemas.microsoft.com/office/drawing/2014/main" id="{5934A2DA-7A1B-469E-8ABD-3DA2A6A4050C}"/>
                    </a:ext>
                  </a:extLst>
                </p:cNvPr>
                <p:cNvSpPr txBox="1"/>
                <p:nvPr/>
              </p:nvSpPr>
              <p:spPr>
                <a:xfrm>
                  <a:off x="1497242" y="2285516"/>
                  <a:ext cx="589029" cy="523220"/>
                </a:xfrm>
                <a:prstGeom prst="rect">
                  <a:avLst/>
                </a:prstGeom>
                <a:noFill/>
              </p:spPr>
              <p:txBody>
                <a:bodyPr wrap="square" rtlCol="0">
                  <a:spAutoFit/>
                </a:bodyPr>
                <a:lstStyle/>
                <a:p>
                  <a:r>
                    <a:rPr lang="en-US" sz="1400" dirty="0">
                      <a:solidFill>
                        <a:srgbClr val="C00000"/>
                      </a:solidFill>
                    </a:rPr>
                    <a:t>Flow </a:t>
                  </a:r>
                </a:p>
                <a:p>
                  <a:r>
                    <a:rPr lang="en-US" sz="1400" dirty="0">
                      <a:solidFill>
                        <a:srgbClr val="C00000"/>
                      </a:solidFill>
                    </a:rPr>
                    <a:t>inlet</a:t>
                  </a:r>
                  <a:endParaRPr lang="en-GB" sz="1400" dirty="0">
                    <a:solidFill>
                      <a:srgbClr val="C00000"/>
                    </a:solidFill>
                  </a:endParaRP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DDAE5C27-64EE-4315-8720-E8D2555BD299}"/>
                        </a:ext>
                      </a:extLst>
                    </p:cNvPr>
                    <p:cNvSpPr txBox="1"/>
                    <p:nvPr/>
                  </p:nvSpPr>
                  <p:spPr>
                    <a:xfrm>
                      <a:off x="2572643" y="1943277"/>
                      <a:ext cx="669900" cy="532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AF7101"/>
                                    </a:solidFill>
                                    <a:latin typeface="Cambria Math" panose="02040503050406030204" pitchFamily="18" charset="0"/>
                                  </a:rPr>
                                </m:ctrlPr>
                              </m:sSubPr>
                              <m:e>
                                <m:r>
                                  <a:rPr lang="en-US" sz="1400" b="0" i="1" dirty="0" smtClean="0">
                                    <a:solidFill>
                                      <a:srgbClr val="AF7101"/>
                                    </a:solidFill>
                                    <a:latin typeface="Cambria Math" panose="02040503050406030204" pitchFamily="18" charset="0"/>
                                  </a:rPr>
                                  <m:t>𝑇</m:t>
                                </m:r>
                              </m:e>
                              <m:sub>
                                <m:r>
                                  <a:rPr lang="en-US" sz="1400" b="0" i="1" dirty="0" smtClean="0">
                                    <a:solidFill>
                                      <a:srgbClr val="AF7101"/>
                                    </a:solidFill>
                                    <a:latin typeface="Cambria Math" panose="02040503050406030204" pitchFamily="18" charset="0"/>
                                  </a:rPr>
                                  <m:t>𝑤</m:t>
                                </m:r>
                                <m:r>
                                  <a:rPr lang="en-US" sz="1400" b="0" i="1" dirty="0" smtClean="0">
                                    <a:solidFill>
                                      <a:srgbClr val="AF7101"/>
                                    </a:solidFill>
                                    <a:latin typeface="Cambria Math" panose="02040503050406030204" pitchFamily="18" charset="0"/>
                                  </a:rPr>
                                  <m:t>,0</m:t>
                                </m:r>
                              </m:sub>
                            </m:sSub>
                          </m:oMath>
                        </m:oMathPara>
                      </a14:m>
                      <a:endParaRPr lang="en-GB" sz="1400" dirty="0">
                        <a:solidFill>
                          <a:srgbClr val="AF7101"/>
                        </a:solidFill>
                      </a:endParaRPr>
                    </a:p>
                    <a:p>
                      <a:endParaRPr lang="en-GB" sz="1400" dirty="0">
                        <a:solidFill>
                          <a:srgbClr val="AF7101"/>
                        </a:solidFill>
                      </a:endParaRPr>
                    </a:p>
                  </p:txBody>
                </p:sp>
              </mc:Choice>
              <mc:Fallback xmlns="">
                <p:sp>
                  <p:nvSpPr>
                    <p:cNvPr id="54" name="TextBox 53">
                      <a:extLst>
                        <a:ext uri="{FF2B5EF4-FFF2-40B4-BE49-F238E27FC236}">
                          <a16:creationId xmlns:a16="http://schemas.microsoft.com/office/drawing/2014/main" id="{DDAE5C27-64EE-4315-8720-E8D2555BD299}"/>
                        </a:ext>
                      </a:extLst>
                    </p:cNvPr>
                    <p:cNvSpPr txBox="1">
                      <a:spLocks noRot="1" noChangeAspect="1" noMove="1" noResize="1" noEditPoints="1" noAdjustHandles="1" noChangeArrowheads="1" noChangeShapeType="1" noTextEdit="1"/>
                    </p:cNvSpPr>
                    <p:nvPr/>
                  </p:nvSpPr>
                  <p:spPr>
                    <a:xfrm>
                      <a:off x="2572643" y="1943277"/>
                      <a:ext cx="669900" cy="532646"/>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6B2444AB-0E71-44B3-AEF4-2129EE5670AD}"/>
                        </a:ext>
                      </a:extLst>
                    </p:cNvPr>
                    <p:cNvSpPr txBox="1"/>
                    <p:nvPr/>
                  </p:nvSpPr>
                  <p:spPr>
                    <a:xfrm>
                      <a:off x="3237846" y="1949742"/>
                      <a:ext cx="669900" cy="532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AF7101"/>
                                    </a:solidFill>
                                    <a:latin typeface="Cambria Math" panose="02040503050406030204" pitchFamily="18" charset="0"/>
                                  </a:rPr>
                                </m:ctrlPr>
                              </m:sSubPr>
                              <m:e>
                                <m:r>
                                  <a:rPr lang="en-US" sz="1400" b="0" i="1" dirty="0" smtClean="0">
                                    <a:solidFill>
                                      <a:srgbClr val="AF7101"/>
                                    </a:solidFill>
                                    <a:latin typeface="Cambria Math" panose="02040503050406030204" pitchFamily="18" charset="0"/>
                                  </a:rPr>
                                  <m:t>𝑇</m:t>
                                </m:r>
                              </m:e>
                              <m:sub>
                                <m:r>
                                  <a:rPr lang="en-US" sz="1400" b="0" i="1" dirty="0" smtClean="0">
                                    <a:solidFill>
                                      <a:srgbClr val="AF7101"/>
                                    </a:solidFill>
                                    <a:latin typeface="Cambria Math" panose="02040503050406030204" pitchFamily="18" charset="0"/>
                                  </a:rPr>
                                  <m:t>𝑤</m:t>
                                </m:r>
                                <m:r>
                                  <a:rPr lang="en-US" sz="1400" b="0" i="1" dirty="0" smtClean="0">
                                    <a:solidFill>
                                      <a:srgbClr val="AF7101"/>
                                    </a:solidFill>
                                    <a:latin typeface="Cambria Math" panose="02040503050406030204" pitchFamily="18" charset="0"/>
                                  </a:rPr>
                                  <m:t>,1</m:t>
                                </m:r>
                              </m:sub>
                            </m:sSub>
                          </m:oMath>
                        </m:oMathPara>
                      </a14:m>
                      <a:endParaRPr lang="en-GB" sz="1400" dirty="0">
                        <a:solidFill>
                          <a:srgbClr val="AF7101"/>
                        </a:solidFill>
                      </a:endParaRPr>
                    </a:p>
                    <a:p>
                      <a:endParaRPr lang="en-GB" sz="1400" dirty="0">
                        <a:solidFill>
                          <a:srgbClr val="AF7101"/>
                        </a:solidFill>
                      </a:endParaRPr>
                    </a:p>
                  </p:txBody>
                </p:sp>
              </mc:Choice>
              <mc:Fallback xmlns="">
                <p:sp>
                  <p:nvSpPr>
                    <p:cNvPr id="55" name="TextBox 54">
                      <a:extLst>
                        <a:ext uri="{FF2B5EF4-FFF2-40B4-BE49-F238E27FC236}">
                          <a16:creationId xmlns:a16="http://schemas.microsoft.com/office/drawing/2014/main" id="{6B2444AB-0E71-44B3-AEF4-2129EE5670AD}"/>
                        </a:ext>
                      </a:extLst>
                    </p:cNvPr>
                    <p:cNvSpPr txBox="1">
                      <a:spLocks noRot="1" noChangeAspect="1" noMove="1" noResize="1" noEditPoints="1" noAdjustHandles="1" noChangeArrowheads="1" noChangeShapeType="1" noTextEdit="1"/>
                    </p:cNvSpPr>
                    <p:nvPr/>
                  </p:nvSpPr>
                  <p:spPr>
                    <a:xfrm>
                      <a:off x="3237846" y="1949742"/>
                      <a:ext cx="669900" cy="532646"/>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DDBB1B25-F226-4CA0-B0D5-B8E76E5B2C7B}"/>
                        </a:ext>
                      </a:extLst>
                    </p:cNvPr>
                    <p:cNvSpPr txBox="1"/>
                    <p:nvPr/>
                  </p:nvSpPr>
                  <p:spPr>
                    <a:xfrm>
                      <a:off x="5048228" y="1948904"/>
                      <a:ext cx="669900" cy="532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AF7101"/>
                                    </a:solidFill>
                                    <a:latin typeface="Cambria Math" panose="02040503050406030204" pitchFamily="18" charset="0"/>
                                  </a:rPr>
                                </m:ctrlPr>
                              </m:sSubPr>
                              <m:e>
                                <m:r>
                                  <a:rPr lang="en-US" sz="1400" b="0" i="1" dirty="0" smtClean="0">
                                    <a:solidFill>
                                      <a:srgbClr val="AF7101"/>
                                    </a:solidFill>
                                    <a:latin typeface="Cambria Math" panose="02040503050406030204" pitchFamily="18" charset="0"/>
                                  </a:rPr>
                                  <m:t>𝑇</m:t>
                                </m:r>
                              </m:e>
                              <m:sub>
                                <m:r>
                                  <a:rPr lang="en-US" sz="1400" b="0" i="1" dirty="0" smtClean="0">
                                    <a:solidFill>
                                      <a:srgbClr val="AF7101"/>
                                    </a:solidFill>
                                    <a:latin typeface="Cambria Math" panose="02040503050406030204" pitchFamily="18" charset="0"/>
                                  </a:rPr>
                                  <m:t>𝑤</m:t>
                                </m:r>
                                <m:r>
                                  <a:rPr lang="en-US" sz="1400" b="0" i="1" dirty="0" smtClean="0">
                                    <a:solidFill>
                                      <a:srgbClr val="AF7101"/>
                                    </a:solidFill>
                                    <a:latin typeface="Cambria Math" panose="02040503050406030204" pitchFamily="18" charset="0"/>
                                  </a:rPr>
                                  <m:t>,</m:t>
                                </m:r>
                                <m:r>
                                  <a:rPr lang="en-US" sz="1400" b="0" i="1" dirty="0" smtClean="0">
                                    <a:solidFill>
                                      <a:srgbClr val="AF7101"/>
                                    </a:solidFill>
                                    <a:latin typeface="Cambria Math" panose="02040503050406030204" pitchFamily="18" charset="0"/>
                                  </a:rPr>
                                  <m:t>𝑖</m:t>
                                </m:r>
                                <m:r>
                                  <a:rPr lang="en-US" sz="1400" b="0" i="1" dirty="0" smtClean="0">
                                    <a:solidFill>
                                      <a:srgbClr val="AF7101"/>
                                    </a:solidFill>
                                    <a:latin typeface="Cambria Math" panose="02040503050406030204" pitchFamily="18" charset="0"/>
                                  </a:rPr>
                                  <m:t>−1</m:t>
                                </m:r>
                              </m:sub>
                            </m:sSub>
                          </m:oMath>
                        </m:oMathPara>
                      </a14:m>
                      <a:endParaRPr lang="en-GB" sz="1400" dirty="0">
                        <a:solidFill>
                          <a:srgbClr val="AF7101"/>
                        </a:solidFill>
                      </a:endParaRPr>
                    </a:p>
                    <a:p>
                      <a:endParaRPr lang="en-GB" sz="1400" dirty="0">
                        <a:solidFill>
                          <a:srgbClr val="AF7101"/>
                        </a:solidFill>
                      </a:endParaRPr>
                    </a:p>
                  </p:txBody>
                </p:sp>
              </mc:Choice>
              <mc:Fallback xmlns="">
                <p:sp>
                  <p:nvSpPr>
                    <p:cNvPr id="56" name="TextBox 55">
                      <a:extLst>
                        <a:ext uri="{FF2B5EF4-FFF2-40B4-BE49-F238E27FC236}">
                          <a16:creationId xmlns:a16="http://schemas.microsoft.com/office/drawing/2014/main" id="{DDBB1B25-F226-4CA0-B0D5-B8E76E5B2C7B}"/>
                        </a:ext>
                      </a:extLst>
                    </p:cNvPr>
                    <p:cNvSpPr txBox="1">
                      <a:spLocks noRot="1" noChangeAspect="1" noMove="1" noResize="1" noEditPoints="1" noAdjustHandles="1" noChangeArrowheads="1" noChangeShapeType="1" noTextEdit="1"/>
                    </p:cNvSpPr>
                    <p:nvPr/>
                  </p:nvSpPr>
                  <p:spPr>
                    <a:xfrm>
                      <a:off x="5048228" y="1948904"/>
                      <a:ext cx="669900" cy="532646"/>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853B7298-9FB1-4AFF-B1D5-FFEC9BAFC357}"/>
                        </a:ext>
                      </a:extLst>
                    </p:cNvPr>
                    <p:cNvSpPr txBox="1"/>
                    <p:nvPr/>
                  </p:nvSpPr>
                  <p:spPr>
                    <a:xfrm>
                      <a:off x="5757080" y="1954399"/>
                      <a:ext cx="669900" cy="532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AF7101"/>
                                    </a:solidFill>
                                    <a:latin typeface="Cambria Math" panose="02040503050406030204" pitchFamily="18" charset="0"/>
                                  </a:rPr>
                                </m:ctrlPr>
                              </m:sSubPr>
                              <m:e>
                                <m:r>
                                  <a:rPr lang="en-US" sz="1400" b="0" i="1" dirty="0" smtClean="0">
                                    <a:solidFill>
                                      <a:srgbClr val="AF7101"/>
                                    </a:solidFill>
                                    <a:latin typeface="Cambria Math" panose="02040503050406030204" pitchFamily="18" charset="0"/>
                                  </a:rPr>
                                  <m:t>𝑇</m:t>
                                </m:r>
                              </m:e>
                              <m:sub>
                                <m:r>
                                  <a:rPr lang="en-US" sz="1400" b="0" i="1" dirty="0" smtClean="0">
                                    <a:solidFill>
                                      <a:srgbClr val="AF7101"/>
                                    </a:solidFill>
                                    <a:latin typeface="Cambria Math" panose="02040503050406030204" pitchFamily="18" charset="0"/>
                                  </a:rPr>
                                  <m:t>𝑤</m:t>
                                </m:r>
                                <m:r>
                                  <a:rPr lang="en-US" sz="1400" b="0" i="1" dirty="0" smtClean="0">
                                    <a:solidFill>
                                      <a:srgbClr val="AF7101"/>
                                    </a:solidFill>
                                    <a:latin typeface="Cambria Math" panose="02040503050406030204" pitchFamily="18" charset="0"/>
                                  </a:rPr>
                                  <m:t>,</m:t>
                                </m:r>
                                <m:r>
                                  <a:rPr lang="en-US" sz="1400" b="0" i="1" dirty="0" smtClean="0">
                                    <a:solidFill>
                                      <a:srgbClr val="AF7101"/>
                                    </a:solidFill>
                                    <a:latin typeface="Cambria Math" panose="02040503050406030204" pitchFamily="18" charset="0"/>
                                  </a:rPr>
                                  <m:t>𝑖</m:t>
                                </m:r>
                              </m:sub>
                            </m:sSub>
                          </m:oMath>
                        </m:oMathPara>
                      </a14:m>
                      <a:endParaRPr lang="en-GB" sz="1400" dirty="0">
                        <a:solidFill>
                          <a:srgbClr val="AF7101"/>
                        </a:solidFill>
                      </a:endParaRPr>
                    </a:p>
                    <a:p>
                      <a:endParaRPr lang="en-GB" sz="1400" dirty="0">
                        <a:solidFill>
                          <a:srgbClr val="AF7101"/>
                        </a:solidFill>
                      </a:endParaRPr>
                    </a:p>
                  </p:txBody>
                </p:sp>
              </mc:Choice>
              <mc:Fallback xmlns="">
                <p:sp>
                  <p:nvSpPr>
                    <p:cNvPr id="57" name="TextBox 56">
                      <a:extLst>
                        <a:ext uri="{FF2B5EF4-FFF2-40B4-BE49-F238E27FC236}">
                          <a16:creationId xmlns:a16="http://schemas.microsoft.com/office/drawing/2014/main" id="{853B7298-9FB1-4AFF-B1D5-FFEC9BAFC357}"/>
                        </a:ext>
                      </a:extLst>
                    </p:cNvPr>
                    <p:cNvSpPr txBox="1">
                      <a:spLocks noRot="1" noChangeAspect="1" noMove="1" noResize="1" noEditPoints="1" noAdjustHandles="1" noChangeArrowheads="1" noChangeShapeType="1" noTextEdit="1"/>
                    </p:cNvSpPr>
                    <p:nvPr/>
                  </p:nvSpPr>
                  <p:spPr>
                    <a:xfrm>
                      <a:off x="5757080" y="1954399"/>
                      <a:ext cx="669900" cy="532646"/>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27F62CFD-DDF2-4989-A7EE-FCD4A935A3E3}"/>
                        </a:ext>
                      </a:extLst>
                    </p:cNvPr>
                    <p:cNvSpPr txBox="1"/>
                    <p:nvPr/>
                  </p:nvSpPr>
                  <p:spPr>
                    <a:xfrm>
                      <a:off x="6478874" y="1963137"/>
                      <a:ext cx="669900" cy="532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AF7101"/>
                                    </a:solidFill>
                                    <a:latin typeface="Cambria Math" panose="02040503050406030204" pitchFamily="18" charset="0"/>
                                  </a:rPr>
                                </m:ctrlPr>
                              </m:sSubPr>
                              <m:e>
                                <m:r>
                                  <a:rPr lang="en-US" sz="1400" b="0" i="1" dirty="0" smtClean="0">
                                    <a:solidFill>
                                      <a:srgbClr val="AF7101"/>
                                    </a:solidFill>
                                    <a:latin typeface="Cambria Math" panose="02040503050406030204" pitchFamily="18" charset="0"/>
                                  </a:rPr>
                                  <m:t>𝑇</m:t>
                                </m:r>
                              </m:e>
                              <m:sub>
                                <m:r>
                                  <a:rPr lang="en-US" sz="1400" b="0" i="1" dirty="0" smtClean="0">
                                    <a:solidFill>
                                      <a:srgbClr val="AF7101"/>
                                    </a:solidFill>
                                    <a:latin typeface="Cambria Math" panose="02040503050406030204" pitchFamily="18" charset="0"/>
                                  </a:rPr>
                                  <m:t>𝑤</m:t>
                                </m:r>
                                <m:r>
                                  <a:rPr lang="en-US" sz="1400" b="0" i="1" dirty="0" smtClean="0">
                                    <a:solidFill>
                                      <a:srgbClr val="AF7101"/>
                                    </a:solidFill>
                                    <a:latin typeface="Cambria Math" panose="02040503050406030204" pitchFamily="18" charset="0"/>
                                  </a:rPr>
                                  <m:t>,</m:t>
                                </m:r>
                                <m:r>
                                  <a:rPr lang="en-US" sz="1400" b="0" i="1" dirty="0" smtClean="0">
                                    <a:solidFill>
                                      <a:srgbClr val="AF7101"/>
                                    </a:solidFill>
                                    <a:latin typeface="Cambria Math" panose="02040503050406030204" pitchFamily="18" charset="0"/>
                                  </a:rPr>
                                  <m:t>𝑖</m:t>
                                </m:r>
                                <m:r>
                                  <a:rPr lang="en-US" sz="1400" b="0" i="1" dirty="0" smtClean="0">
                                    <a:solidFill>
                                      <a:srgbClr val="AF7101"/>
                                    </a:solidFill>
                                    <a:latin typeface="Cambria Math" panose="02040503050406030204" pitchFamily="18" charset="0"/>
                                  </a:rPr>
                                  <m:t>+1</m:t>
                                </m:r>
                              </m:sub>
                            </m:sSub>
                          </m:oMath>
                        </m:oMathPara>
                      </a14:m>
                      <a:endParaRPr lang="en-GB" sz="1400" dirty="0">
                        <a:solidFill>
                          <a:srgbClr val="AF7101"/>
                        </a:solidFill>
                      </a:endParaRPr>
                    </a:p>
                    <a:p>
                      <a:endParaRPr lang="en-GB" sz="1400" dirty="0">
                        <a:solidFill>
                          <a:srgbClr val="AF7101"/>
                        </a:solidFill>
                      </a:endParaRPr>
                    </a:p>
                  </p:txBody>
                </p:sp>
              </mc:Choice>
              <mc:Fallback xmlns="">
                <p:sp>
                  <p:nvSpPr>
                    <p:cNvPr id="58" name="TextBox 57">
                      <a:extLst>
                        <a:ext uri="{FF2B5EF4-FFF2-40B4-BE49-F238E27FC236}">
                          <a16:creationId xmlns:a16="http://schemas.microsoft.com/office/drawing/2014/main" id="{27F62CFD-DDF2-4989-A7EE-FCD4A935A3E3}"/>
                        </a:ext>
                      </a:extLst>
                    </p:cNvPr>
                    <p:cNvSpPr txBox="1">
                      <a:spLocks noRot="1" noChangeAspect="1" noMove="1" noResize="1" noEditPoints="1" noAdjustHandles="1" noChangeArrowheads="1" noChangeShapeType="1" noTextEdit="1"/>
                    </p:cNvSpPr>
                    <p:nvPr/>
                  </p:nvSpPr>
                  <p:spPr>
                    <a:xfrm>
                      <a:off x="6478874" y="1963137"/>
                      <a:ext cx="669900" cy="532646"/>
                    </a:xfrm>
                    <a:prstGeom prst="rect">
                      <a:avLst/>
                    </a:prstGeom>
                    <a:blipFill>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A3A367A9-762E-453B-8DDC-DE12F6B8185E}"/>
                        </a:ext>
                      </a:extLst>
                    </p:cNvPr>
                    <p:cNvSpPr txBox="1"/>
                    <p:nvPr/>
                  </p:nvSpPr>
                  <p:spPr>
                    <a:xfrm>
                      <a:off x="8285957" y="1963137"/>
                      <a:ext cx="669900" cy="532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AF7101"/>
                                    </a:solidFill>
                                    <a:latin typeface="Cambria Math" panose="02040503050406030204" pitchFamily="18" charset="0"/>
                                  </a:rPr>
                                </m:ctrlPr>
                              </m:sSubPr>
                              <m:e>
                                <m:r>
                                  <a:rPr lang="en-US" sz="1400" b="0" i="1" dirty="0" smtClean="0">
                                    <a:solidFill>
                                      <a:srgbClr val="AF7101"/>
                                    </a:solidFill>
                                    <a:latin typeface="Cambria Math" panose="02040503050406030204" pitchFamily="18" charset="0"/>
                                  </a:rPr>
                                  <m:t>𝑇</m:t>
                                </m:r>
                              </m:e>
                              <m:sub>
                                <m:r>
                                  <a:rPr lang="en-US" sz="1400" b="0" i="1" dirty="0" smtClean="0">
                                    <a:solidFill>
                                      <a:srgbClr val="AF7101"/>
                                    </a:solidFill>
                                    <a:latin typeface="Cambria Math" panose="02040503050406030204" pitchFamily="18" charset="0"/>
                                  </a:rPr>
                                  <m:t>𝑤</m:t>
                                </m:r>
                                <m:r>
                                  <a:rPr lang="en-US" sz="1400" b="0" i="1" dirty="0" smtClean="0">
                                    <a:solidFill>
                                      <a:srgbClr val="AF7101"/>
                                    </a:solidFill>
                                    <a:latin typeface="Cambria Math" panose="02040503050406030204" pitchFamily="18" charset="0"/>
                                  </a:rPr>
                                  <m:t>,</m:t>
                                </m:r>
                                <m:r>
                                  <a:rPr lang="en-US" sz="1400" b="0" i="1" dirty="0" smtClean="0">
                                    <a:solidFill>
                                      <a:srgbClr val="AF7101"/>
                                    </a:solidFill>
                                    <a:latin typeface="Cambria Math" panose="02040503050406030204" pitchFamily="18" charset="0"/>
                                  </a:rPr>
                                  <m:t>𝑁</m:t>
                                </m:r>
                                <m:r>
                                  <a:rPr lang="en-US" sz="1400" b="0" i="1" dirty="0" smtClean="0">
                                    <a:solidFill>
                                      <a:srgbClr val="AF7101"/>
                                    </a:solidFill>
                                    <a:latin typeface="Cambria Math" panose="02040503050406030204" pitchFamily="18" charset="0"/>
                                  </a:rPr>
                                  <m:t>−1</m:t>
                                </m:r>
                              </m:sub>
                            </m:sSub>
                          </m:oMath>
                        </m:oMathPara>
                      </a14:m>
                      <a:endParaRPr lang="en-GB" sz="1400" dirty="0">
                        <a:solidFill>
                          <a:srgbClr val="AF7101"/>
                        </a:solidFill>
                      </a:endParaRPr>
                    </a:p>
                    <a:p>
                      <a:endParaRPr lang="en-GB" sz="1400" dirty="0">
                        <a:solidFill>
                          <a:srgbClr val="AF7101"/>
                        </a:solidFill>
                      </a:endParaRPr>
                    </a:p>
                  </p:txBody>
                </p:sp>
              </mc:Choice>
              <mc:Fallback xmlns="">
                <p:sp>
                  <p:nvSpPr>
                    <p:cNvPr id="59" name="TextBox 58">
                      <a:extLst>
                        <a:ext uri="{FF2B5EF4-FFF2-40B4-BE49-F238E27FC236}">
                          <a16:creationId xmlns:a16="http://schemas.microsoft.com/office/drawing/2014/main" id="{A3A367A9-762E-453B-8DDC-DE12F6B8185E}"/>
                        </a:ext>
                      </a:extLst>
                    </p:cNvPr>
                    <p:cNvSpPr txBox="1">
                      <a:spLocks noRot="1" noChangeAspect="1" noMove="1" noResize="1" noEditPoints="1" noAdjustHandles="1" noChangeArrowheads="1" noChangeShapeType="1" noTextEdit="1"/>
                    </p:cNvSpPr>
                    <p:nvPr/>
                  </p:nvSpPr>
                  <p:spPr>
                    <a:xfrm>
                      <a:off x="8285957" y="1963137"/>
                      <a:ext cx="669900" cy="532646"/>
                    </a:xfrm>
                    <a:prstGeom prst="rect">
                      <a:avLst/>
                    </a:prstGeom>
                    <a:blipFill>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451C9ECB-1D0C-434D-9747-9AAB2AA6A36A}"/>
                        </a:ext>
                      </a:extLst>
                    </p:cNvPr>
                    <p:cNvSpPr txBox="1"/>
                    <p:nvPr/>
                  </p:nvSpPr>
                  <p:spPr>
                    <a:xfrm>
                      <a:off x="8975801" y="1971482"/>
                      <a:ext cx="669900" cy="532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AF7101"/>
                                    </a:solidFill>
                                    <a:latin typeface="Cambria Math" panose="02040503050406030204" pitchFamily="18" charset="0"/>
                                  </a:rPr>
                                </m:ctrlPr>
                              </m:sSubPr>
                              <m:e>
                                <m:r>
                                  <a:rPr lang="en-US" sz="1400" b="0" i="1" dirty="0" smtClean="0">
                                    <a:solidFill>
                                      <a:srgbClr val="AF7101"/>
                                    </a:solidFill>
                                    <a:latin typeface="Cambria Math" panose="02040503050406030204" pitchFamily="18" charset="0"/>
                                  </a:rPr>
                                  <m:t>𝑇</m:t>
                                </m:r>
                              </m:e>
                              <m:sub>
                                <m:r>
                                  <a:rPr lang="en-US" sz="1400" b="0" i="1" dirty="0" smtClean="0">
                                    <a:solidFill>
                                      <a:srgbClr val="AF7101"/>
                                    </a:solidFill>
                                    <a:latin typeface="Cambria Math" panose="02040503050406030204" pitchFamily="18" charset="0"/>
                                  </a:rPr>
                                  <m:t>𝑤</m:t>
                                </m:r>
                                <m:r>
                                  <a:rPr lang="en-US" sz="1400" b="0" i="1" dirty="0" smtClean="0">
                                    <a:solidFill>
                                      <a:srgbClr val="AF7101"/>
                                    </a:solidFill>
                                    <a:latin typeface="Cambria Math" panose="02040503050406030204" pitchFamily="18" charset="0"/>
                                  </a:rPr>
                                  <m:t>,</m:t>
                                </m:r>
                                <m:r>
                                  <a:rPr lang="en-US" sz="1400" b="0" i="1" dirty="0" smtClean="0">
                                    <a:solidFill>
                                      <a:srgbClr val="AF7101"/>
                                    </a:solidFill>
                                    <a:latin typeface="Cambria Math" panose="02040503050406030204" pitchFamily="18" charset="0"/>
                                  </a:rPr>
                                  <m:t>𝑁</m:t>
                                </m:r>
                              </m:sub>
                            </m:sSub>
                          </m:oMath>
                        </m:oMathPara>
                      </a14:m>
                      <a:endParaRPr lang="en-GB" sz="1400" dirty="0">
                        <a:solidFill>
                          <a:srgbClr val="AF7101"/>
                        </a:solidFill>
                      </a:endParaRPr>
                    </a:p>
                    <a:p>
                      <a:endParaRPr lang="en-GB" sz="1400" dirty="0">
                        <a:solidFill>
                          <a:srgbClr val="AF7101"/>
                        </a:solidFill>
                      </a:endParaRPr>
                    </a:p>
                  </p:txBody>
                </p:sp>
              </mc:Choice>
              <mc:Fallback xmlns="">
                <p:sp>
                  <p:nvSpPr>
                    <p:cNvPr id="60" name="TextBox 59">
                      <a:extLst>
                        <a:ext uri="{FF2B5EF4-FFF2-40B4-BE49-F238E27FC236}">
                          <a16:creationId xmlns:a16="http://schemas.microsoft.com/office/drawing/2014/main" id="{451C9ECB-1D0C-434D-9747-9AAB2AA6A36A}"/>
                        </a:ext>
                      </a:extLst>
                    </p:cNvPr>
                    <p:cNvSpPr txBox="1">
                      <a:spLocks noRot="1" noChangeAspect="1" noMove="1" noResize="1" noEditPoints="1" noAdjustHandles="1" noChangeArrowheads="1" noChangeShapeType="1" noTextEdit="1"/>
                    </p:cNvSpPr>
                    <p:nvPr/>
                  </p:nvSpPr>
                  <p:spPr>
                    <a:xfrm>
                      <a:off x="8975801" y="1971482"/>
                      <a:ext cx="669900" cy="532646"/>
                    </a:xfrm>
                    <a:prstGeom prst="rect">
                      <a:avLst/>
                    </a:prstGeom>
                    <a:blipFill>
                      <a:blip r:embed="rId1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1761BF0E-1C03-438B-A23F-F956717C90B1}"/>
                        </a:ext>
                      </a:extLst>
                    </p:cNvPr>
                    <p:cNvSpPr txBox="1"/>
                    <p:nvPr/>
                  </p:nvSpPr>
                  <p:spPr>
                    <a:xfrm>
                      <a:off x="1937863" y="2300345"/>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GB"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𝑜</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1" name="TextBox 60">
                      <a:extLst>
                        <a:ext uri="{FF2B5EF4-FFF2-40B4-BE49-F238E27FC236}">
                          <a16:creationId xmlns:a16="http://schemas.microsoft.com/office/drawing/2014/main" id="{1761BF0E-1C03-438B-A23F-F956717C90B1}"/>
                        </a:ext>
                      </a:extLst>
                    </p:cNvPr>
                    <p:cNvSpPr txBox="1">
                      <a:spLocks noRot="1" noChangeAspect="1" noMove="1" noResize="1" noEditPoints="1" noAdjustHandles="1" noChangeArrowheads="1" noChangeShapeType="1" noTextEdit="1"/>
                    </p:cNvSpPr>
                    <p:nvPr/>
                  </p:nvSpPr>
                  <p:spPr>
                    <a:xfrm>
                      <a:off x="1937863" y="2300345"/>
                      <a:ext cx="669900" cy="539828"/>
                    </a:xfrm>
                    <a:prstGeom prst="rect">
                      <a:avLst/>
                    </a:prstGeom>
                    <a:blipFill>
                      <a:blip r:embed="rId1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id="{51040764-D348-45DB-9B4E-6515ACC35437}"/>
                        </a:ext>
                      </a:extLst>
                    </p:cNvPr>
                    <p:cNvSpPr txBox="1"/>
                    <p:nvPr/>
                  </p:nvSpPr>
                  <p:spPr>
                    <a:xfrm>
                      <a:off x="2663454" y="2303084"/>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,1</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2" name="TextBox 61">
                      <a:extLst>
                        <a:ext uri="{FF2B5EF4-FFF2-40B4-BE49-F238E27FC236}">
                          <a16:creationId xmlns:a16="http://schemas.microsoft.com/office/drawing/2014/main" id="{51040764-D348-45DB-9B4E-6515ACC35437}"/>
                        </a:ext>
                      </a:extLst>
                    </p:cNvPr>
                    <p:cNvSpPr txBox="1">
                      <a:spLocks noRot="1" noChangeAspect="1" noMove="1" noResize="1" noEditPoints="1" noAdjustHandles="1" noChangeArrowheads="1" noChangeShapeType="1" noTextEdit="1"/>
                    </p:cNvSpPr>
                    <p:nvPr/>
                  </p:nvSpPr>
                  <p:spPr>
                    <a:xfrm>
                      <a:off x="2663454" y="2303084"/>
                      <a:ext cx="669900" cy="539828"/>
                    </a:xfrm>
                    <a:prstGeom prst="rect">
                      <a:avLst/>
                    </a:prstGeom>
                    <a:blipFill>
                      <a:blip r:embed="rId1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5483EA8B-1200-4978-8301-1145CA92206D}"/>
                        </a:ext>
                      </a:extLst>
                    </p:cNvPr>
                    <p:cNvSpPr txBox="1"/>
                    <p:nvPr/>
                  </p:nvSpPr>
                  <p:spPr>
                    <a:xfrm>
                      <a:off x="3328439" y="2310903"/>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,2</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3" name="TextBox 62">
                      <a:extLst>
                        <a:ext uri="{FF2B5EF4-FFF2-40B4-BE49-F238E27FC236}">
                          <a16:creationId xmlns:a16="http://schemas.microsoft.com/office/drawing/2014/main" id="{5483EA8B-1200-4978-8301-1145CA92206D}"/>
                        </a:ext>
                      </a:extLst>
                    </p:cNvPr>
                    <p:cNvSpPr txBox="1">
                      <a:spLocks noRot="1" noChangeAspect="1" noMove="1" noResize="1" noEditPoints="1" noAdjustHandles="1" noChangeArrowheads="1" noChangeShapeType="1" noTextEdit="1"/>
                    </p:cNvSpPr>
                    <p:nvPr/>
                  </p:nvSpPr>
                  <p:spPr>
                    <a:xfrm>
                      <a:off x="3328439" y="2310903"/>
                      <a:ext cx="669900" cy="539828"/>
                    </a:xfrm>
                    <a:prstGeom prst="rect">
                      <a:avLst/>
                    </a:prstGeom>
                    <a:blipFill>
                      <a:blip r:embed="rId1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C90BED7D-259F-4E8E-842C-8EE30B237286}"/>
                        </a:ext>
                      </a:extLst>
                    </p:cNvPr>
                    <p:cNvSpPr txBox="1"/>
                    <p:nvPr/>
                  </p:nvSpPr>
                  <p:spPr>
                    <a:xfrm>
                      <a:off x="4354482" y="2317371"/>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𝑖</m:t>
                                </m:r>
                                <m:r>
                                  <a:rPr lang="en-US" sz="1400" b="0" i="1" dirty="0" smtClean="0">
                                    <a:solidFill>
                                      <a:srgbClr val="C00000"/>
                                    </a:solidFill>
                                    <a:latin typeface="Cambria Math" panose="02040503050406030204" pitchFamily="18" charset="0"/>
                                  </a:rPr>
                                  <m:t>−2</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4" name="TextBox 63">
                      <a:extLst>
                        <a:ext uri="{FF2B5EF4-FFF2-40B4-BE49-F238E27FC236}">
                          <a16:creationId xmlns:a16="http://schemas.microsoft.com/office/drawing/2014/main" id="{C90BED7D-259F-4E8E-842C-8EE30B237286}"/>
                        </a:ext>
                      </a:extLst>
                    </p:cNvPr>
                    <p:cNvSpPr txBox="1">
                      <a:spLocks noRot="1" noChangeAspect="1" noMove="1" noResize="1" noEditPoints="1" noAdjustHandles="1" noChangeArrowheads="1" noChangeShapeType="1" noTextEdit="1"/>
                    </p:cNvSpPr>
                    <p:nvPr/>
                  </p:nvSpPr>
                  <p:spPr>
                    <a:xfrm>
                      <a:off x="4354482" y="2317371"/>
                      <a:ext cx="669900" cy="539828"/>
                    </a:xfrm>
                    <a:prstGeom prst="rect">
                      <a:avLst/>
                    </a:prstGeom>
                    <a:blipFill>
                      <a:blip r:embed="rId2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EE3C3939-C484-43E4-93E2-358AB39B978A}"/>
                        </a:ext>
                      </a:extLst>
                    </p:cNvPr>
                    <p:cNvSpPr txBox="1"/>
                    <p:nvPr/>
                  </p:nvSpPr>
                  <p:spPr>
                    <a:xfrm>
                      <a:off x="5077124" y="2308772"/>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𝑖</m:t>
                                </m:r>
                                <m:r>
                                  <a:rPr lang="en-US" sz="1400" b="0" i="1" dirty="0" smtClean="0">
                                    <a:solidFill>
                                      <a:srgbClr val="C00000"/>
                                    </a:solidFill>
                                    <a:latin typeface="Cambria Math" panose="02040503050406030204" pitchFamily="18" charset="0"/>
                                  </a:rPr>
                                  <m:t>−1</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5" name="TextBox 64">
                      <a:extLst>
                        <a:ext uri="{FF2B5EF4-FFF2-40B4-BE49-F238E27FC236}">
                          <a16:creationId xmlns:a16="http://schemas.microsoft.com/office/drawing/2014/main" id="{EE3C3939-C484-43E4-93E2-358AB39B978A}"/>
                        </a:ext>
                      </a:extLst>
                    </p:cNvPr>
                    <p:cNvSpPr txBox="1">
                      <a:spLocks noRot="1" noChangeAspect="1" noMove="1" noResize="1" noEditPoints="1" noAdjustHandles="1" noChangeArrowheads="1" noChangeShapeType="1" noTextEdit="1"/>
                    </p:cNvSpPr>
                    <p:nvPr/>
                  </p:nvSpPr>
                  <p:spPr>
                    <a:xfrm>
                      <a:off x="5077124" y="2308772"/>
                      <a:ext cx="669900" cy="539828"/>
                    </a:xfrm>
                    <a:prstGeom prst="rect">
                      <a:avLst/>
                    </a:prstGeom>
                    <a:blipFill>
                      <a:blip r:embed="rId2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5B457552-D64C-466B-ADC1-187E9CEFC411}"/>
                        </a:ext>
                      </a:extLst>
                    </p:cNvPr>
                    <p:cNvSpPr txBox="1"/>
                    <p:nvPr/>
                  </p:nvSpPr>
                  <p:spPr>
                    <a:xfrm>
                      <a:off x="5816873" y="2316247"/>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𝑖</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6" name="TextBox 65">
                      <a:extLst>
                        <a:ext uri="{FF2B5EF4-FFF2-40B4-BE49-F238E27FC236}">
                          <a16:creationId xmlns:a16="http://schemas.microsoft.com/office/drawing/2014/main" id="{5B457552-D64C-466B-ADC1-187E9CEFC411}"/>
                        </a:ext>
                      </a:extLst>
                    </p:cNvPr>
                    <p:cNvSpPr txBox="1">
                      <a:spLocks noRot="1" noChangeAspect="1" noMove="1" noResize="1" noEditPoints="1" noAdjustHandles="1" noChangeArrowheads="1" noChangeShapeType="1" noTextEdit="1"/>
                    </p:cNvSpPr>
                    <p:nvPr/>
                  </p:nvSpPr>
                  <p:spPr>
                    <a:xfrm>
                      <a:off x="5816873" y="2316247"/>
                      <a:ext cx="669900" cy="539828"/>
                    </a:xfrm>
                    <a:prstGeom prst="rect">
                      <a:avLst/>
                    </a:prstGeom>
                    <a:blipFill>
                      <a:blip r:embed="rId2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49BBD6D9-4E01-451D-B652-D016797B6D46}"/>
                        </a:ext>
                      </a:extLst>
                    </p:cNvPr>
                    <p:cNvSpPr txBox="1"/>
                    <p:nvPr/>
                  </p:nvSpPr>
                  <p:spPr>
                    <a:xfrm>
                      <a:off x="6468688" y="2316247"/>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𝑖</m:t>
                                </m:r>
                                <m:r>
                                  <a:rPr lang="en-US" sz="1400" b="0" i="1" dirty="0" smtClean="0">
                                    <a:solidFill>
                                      <a:srgbClr val="C00000"/>
                                    </a:solidFill>
                                    <a:latin typeface="Cambria Math" panose="02040503050406030204" pitchFamily="18" charset="0"/>
                                  </a:rPr>
                                  <m:t>+1</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7" name="TextBox 66">
                      <a:extLst>
                        <a:ext uri="{FF2B5EF4-FFF2-40B4-BE49-F238E27FC236}">
                          <a16:creationId xmlns:a16="http://schemas.microsoft.com/office/drawing/2014/main" id="{49BBD6D9-4E01-451D-B652-D016797B6D46}"/>
                        </a:ext>
                      </a:extLst>
                    </p:cNvPr>
                    <p:cNvSpPr txBox="1">
                      <a:spLocks noRot="1" noChangeAspect="1" noMove="1" noResize="1" noEditPoints="1" noAdjustHandles="1" noChangeArrowheads="1" noChangeShapeType="1" noTextEdit="1"/>
                    </p:cNvSpPr>
                    <p:nvPr/>
                  </p:nvSpPr>
                  <p:spPr>
                    <a:xfrm>
                      <a:off x="6468688" y="2316247"/>
                      <a:ext cx="669900" cy="539828"/>
                    </a:xfrm>
                    <a:prstGeom prst="rect">
                      <a:avLst/>
                    </a:prstGeom>
                    <a:blipFill>
                      <a:blip r:embed="rId2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4E4A3604-22B7-479C-9EBB-F59629186CC7}"/>
                        </a:ext>
                      </a:extLst>
                    </p:cNvPr>
                    <p:cNvSpPr txBox="1"/>
                    <p:nvPr/>
                  </p:nvSpPr>
                  <p:spPr>
                    <a:xfrm>
                      <a:off x="7514860" y="2316247"/>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𝑁</m:t>
                                </m:r>
                                <m:r>
                                  <a:rPr lang="en-US" sz="1400" b="0" i="1" dirty="0" smtClean="0">
                                    <a:solidFill>
                                      <a:srgbClr val="C00000"/>
                                    </a:solidFill>
                                    <a:latin typeface="Cambria Math" panose="02040503050406030204" pitchFamily="18" charset="0"/>
                                  </a:rPr>
                                  <m:t>−1</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8" name="TextBox 67">
                      <a:extLst>
                        <a:ext uri="{FF2B5EF4-FFF2-40B4-BE49-F238E27FC236}">
                          <a16:creationId xmlns:a16="http://schemas.microsoft.com/office/drawing/2014/main" id="{4E4A3604-22B7-479C-9EBB-F59629186CC7}"/>
                        </a:ext>
                      </a:extLst>
                    </p:cNvPr>
                    <p:cNvSpPr txBox="1">
                      <a:spLocks noRot="1" noChangeAspect="1" noMove="1" noResize="1" noEditPoints="1" noAdjustHandles="1" noChangeArrowheads="1" noChangeShapeType="1" noTextEdit="1"/>
                    </p:cNvSpPr>
                    <p:nvPr/>
                  </p:nvSpPr>
                  <p:spPr>
                    <a:xfrm>
                      <a:off x="7514860" y="2316247"/>
                      <a:ext cx="669900" cy="539828"/>
                    </a:xfrm>
                    <a:prstGeom prst="rect">
                      <a:avLst/>
                    </a:prstGeom>
                    <a:blipFill>
                      <a:blip r:embed="rId2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755C5127-A9FC-40F4-B75E-32E0BB5DF885}"/>
                        </a:ext>
                      </a:extLst>
                    </p:cNvPr>
                    <p:cNvSpPr txBox="1"/>
                    <p:nvPr/>
                  </p:nvSpPr>
                  <p:spPr>
                    <a:xfrm>
                      <a:off x="8357585" y="2332065"/>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𝑁</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69" name="TextBox 68">
                      <a:extLst>
                        <a:ext uri="{FF2B5EF4-FFF2-40B4-BE49-F238E27FC236}">
                          <a16:creationId xmlns:a16="http://schemas.microsoft.com/office/drawing/2014/main" id="{755C5127-A9FC-40F4-B75E-32E0BB5DF885}"/>
                        </a:ext>
                      </a:extLst>
                    </p:cNvPr>
                    <p:cNvSpPr txBox="1">
                      <a:spLocks noRot="1" noChangeAspect="1" noMove="1" noResize="1" noEditPoints="1" noAdjustHandles="1" noChangeArrowheads="1" noChangeShapeType="1" noTextEdit="1"/>
                    </p:cNvSpPr>
                    <p:nvPr/>
                  </p:nvSpPr>
                  <p:spPr>
                    <a:xfrm>
                      <a:off x="8357585" y="2332065"/>
                      <a:ext cx="669900" cy="539828"/>
                    </a:xfrm>
                    <a:prstGeom prst="rect">
                      <a:avLst/>
                    </a:prstGeom>
                    <a:blipFill>
                      <a:blip r:embed="rId2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6B836699-C96E-474D-BDE5-D0B329C1A1C0}"/>
                        </a:ext>
                      </a:extLst>
                    </p:cNvPr>
                    <p:cNvSpPr txBox="1"/>
                    <p:nvPr/>
                  </p:nvSpPr>
                  <p:spPr>
                    <a:xfrm>
                      <a:off x="8975801" y="2324246"/>
                      <a:ext cx="669900" cy="5398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solidFill>
                                      <a:srgbClr val="C00000"/>
                                    </a:solidFill>
                                    <a:latin typeface="Cambria Math" panose="02040503050406030204" pitchFamily="18" charset="0"/>
                                  </a:rPr>
                                </m:ctrlPr>
                              </m:sSubPr>
                              <m:e>
                                <m:r>
                                  <a:rPr lang="en-US" sz="1400" b="0" i="1" dirty="0" smtClean="0">
                                    <a:solidFill>
                                      <a:srgbClr val="C00000"/>
                                    </a:solidFill>
                                    <a:latin typeface="Cambria Math" panose="02040503050406030204" pitchFamily="18" charset="0"/>
                                  </a:rPr>
                                  <m:t>𝑇</m:t>
                                </m:r>
                              </m:e>
                              <m:sub>
                                <m:r>
                                  <a:rPr lang="en-GB" sz="1400" b="0" i="1" dirty="0" smtClean="0">
                                    <a:solidFill>
                                      <a:srgbClr val="C00000"/>
                                    </a:solidFill>
                                    <a:latin typeface="Cambria Math" panose="02040503050406030204" pitchFamily="18" charset="0"/>
                                  </a:rPr>
                                  <m:t>𝑓</m:t>
                                </m:r>
                                <m:r>
                                  <a:rPr lang="en-US" sz="1400" b="0" i="1" dirty="0" smtClean="0">
                                    <a:solidFill>
                                      <a:srgbClr val="C00000"/>
                                    </a:solidFill>
                                    <a:latin typeface="Cambria Math" panose="02040503050406030204" pitchFamily="18" charset="0"/>
                                  </a:rPr>
                                  <m:t>,</m:t>
                                </m:r>
                                <m:r>
                                  <a:rPr lang="en-US" sz="1400" b="0" i="1" dirty="0" smtClean="0">
                                    <a:solidFill>
                                      <a:srgbClr val="C00000"/>
                                    </a:solidFill>
                                    <a:latin typeface="Cambria Math" panose="02040503050406030204" pitchFamily="18" charset="0"/>
                                  </a:rPr>
                                  <m:t>𝑁</m:t>
                                </m:r>
                                <m:r>
                                  <a:rPr lang="en-US" sz="1400" b="0" i="1" dirty="0" smtClean="0">
                                    <a:solidFill>
                                      <a:srgbClr val="C00000"/>
                                    </a:solidFill>
                                    <a:latin typeface="Cambria Math" panose="02040503050406030204" pitchFamily="18" charset="0"/>
                                  </a:rPr>
                                  <m:t>+1</m:t>
                                </m:r>
                              </m:sub>
                            </m:sSub>
                          </m:oMath>
                        </m:oMathPara>
                      </a14:m>
                      <a:endParaRPr lang="en-GB" sz="1400" dirty="0">
                        <a:solidFill>
                          <a:srgbClr val="C00000"/>
                        </a:solidFill>
                      </a:endParaRPr>
                    </a:p>
                    <a:p>
                      <a:endParaRPr lang="en-GB" sz="1400" dirty="0">
                        <a:solidFill>
                          <a:srgbClr val="C00000"/>
                        </a:solidFill>
                      </a:endParaRPr>
                    </a:p>
                  </p:txBody>
                </p:sp>
              </mc:Choice>
              <mc:Fallback xmlns="">
                <p:sp>
                  <p:nvSpPr>
                    <p:cNvPr id="70" name="TextBox 69">
                      <a:extLst>
                        <a:ext uri="{FF2B5EF4-FFF2-40B4-BE49-F238E27FC236}">
                          <a16:creationId xmlns:a16="http://schemas.microsoft.com/office/drawing/2014/main" id="{6B836699-C96E-474D-BDE5-D0B329C1A1C0}"/>
                        </a:ext>
                      </a:extLst>
                    </p:cNvPr>
                    <p:cNvSpPr txBox="1">
                      <a:spLocks noRot="1" noChangeAspect="1" noMove="1" noResize="1" noEditPoints="1" noAdjustHandles="1" noChangeArrowheads="1" noChangeShapeType="1" noTextEdit="1"/>
                    </p:cNvSpPr>
                    <p:nvPr/>
                  </p:nvSpPr>
                  <p:spPr>
                    <a:xfrm>
                      <a:off x="8975801" y="2324246"/>
                      <a:ext cx="669900" cy="539828"/>
                    </a:xfrm>
                    <a:prstGeom prst="rect">
                      <a:avLst/>
                    </a:prstGeom>
                    <a:blipFill>
                      <a:blip r:embed="rId26"/>
                      <a:stretch>
                        <a:fillRect/>
                      </a:stretch>
                    </a:blipFill>
                  </p:spPr>
                  <p:txBody>
                    <a:bodyPr/>
                    <a:lstStyle/>
                    <a:p>
                      <a:r>
                        <a:rPr lang="en-GB">
                          <a:noFill/>
                        </a:rPr>
                        <a:t> </a:t>
                      </a:r>
                    </a:p>
                  </p:txBody>
                </p:sp>
              </mc:Fallback>
            </mc:AlternateContent>
          </p:grpSp>
          <p:cxnSp>
            <p:nvCxnSpPr>
              <p:cNvPr id="154" name="Straight Arrow Connector 153"/>
              <p:cNvCxnSpPr/>
              <p:nvPr/>
            </p:nvCxnSpPr>
            <p:spPr>
              <a:xfrm>
                <a:off x="8501908" y="1194638"/>
                <a:ext cx="0" cy="233389"/>
              </a:xfrm>
              <a:prstGeom prst="straightConnector1">
                <a:avLst/>
              </a:prstGeom>
              <a:ln w="1270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grpSp>
        <p:grpSp>
          <p:nvGrpSpPr>
            <p:cNvPr id="5126" name="Group 5125"/>
            <p:cNvGrpSpPr/>
            <p:nvPr/>
          </p:nvGrpSpPr>
          <p:grpSpPr>
            <a:xfrm>
              <a:off x="966439" y="907097"/>
              <a:ext cx="7864000" cy="735444"/>
              <a:chOff x="966439" y="907097"/>
              <a:chExt cx="7864000" cy="735444"/>
            </a:xfrm>
          </p:grpSpPr>
          <p:sp>
            <p:nvSpPr>
              <p:cNvPr id="165" name="TextBox 164"/>
              <p:cNvSpPr txBox="1"/>
              <p:nvPr/>
            </p:nvSpPr>
            <p:spPr>
              <a:xfrm>
                <a:off x="8557877" y="1273209"/>
                <a:ext cx="272562" cy="369332"/>
              </a:xfrm>
              <a:prstGeom prst="rect">
                <a:avLst/>
              </a:prstGeom>
              <a:noFill/>
            </p:spPr>
            <p:txBody>
              <a:bodyPr wrap="square" rtlCol="0">
                <a:spAutoFit/>
              </a:bodyPr>
              <a:lstStyle/>
              <a:p>
                <a:r>
                  <a:rPr lang="en-GB" dirty="0"/>
                  <a:t>t</a:t>
                </a:r>
              </a:p>
            </p:txBody>
          </p:sp>
          <p:cxnSp>
            <p:nvCxnSpPr>
              <p:cNvPr id="168" name="Straight Connector 167"/>
              <p:cNvCxnSpPr/>
              <p:nvPr/>
            </p:nvCxnSpPr>
            <p:spPr>
              <a:xfrm flipH="1">
                <a:off x="966439" y="1359133"/>
                <a:ext cx="115077" cy="8364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flipH="1">
                <a:off x="998224" y="1420704"/>
                <a:ext cx="79489" cy="5777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1" name="Straight Connector 170"/>
              <p:cNvCxnSpPr/>
              <p:nvPr/>
            </p:nvCxnSpPr>
            <p:spPr>
              <a:xfrm flipH="1">
                <a:off x="998224" y="1473323"/>
                <a:ext cx="87431" cy="6354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2" name="Straight Connector 171"/>
              <p:cNvCxnSpPr/>
              <p:nvPr/>
            </p:nvCxnSpPr>
            <p:spPr>
              <a:xfrm flipH="1">
                <a:off x="1007333" y="1543813"/>
                <a:ext cx="78322" cy="569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6" name="Straight Connector 185"/>
              <p:cNvCxnSpPr/>
              <p:nvPr/>
            </p:nvCxnSpPr>
            <p:spPr>
              <a:xfrm flipH="1" flipV="1">
                <a:off x="8225576" y="1362993"/>
                <a:ext cx="78750" cy="6579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H="1" flipV="1">
                <a:off x="8213343" y="1417511"/>
                <a:ext cx="78750" cy="6579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0" name="Straight Connector 189"/>
              <p:cNvCxnSpPr/>
              <p:nvPr/>
            </p:nvCxnSpPr>
            <p:spPr>
              <a:xfrm flipH="1" flipV="1">
                <a:off x="8222023" y="1486564"/>
                <a:ext cx="78750" cy="6579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H="1" flipV="1">
                <a:off x="8226759" y="1546108"/>
                <a:ext cx="78750" cy="6579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20" name="Straight Arrow Connector 5119"/>
              <p:cNvCxnSpPr>
                <a:endCxn id="38" idx="0"/>
              </p:cNvCxnSpPr>
              <p:nvPr/>
            </p:nvCxnSpPr>
            <p:spPr>
              <a:xfrm>
                <a:off x="1436128" y="1222131"/>
                <a:ext cx="1516" cy="139555"/>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4" name="Straight Arrow Connector 193"/>
              <p:cNvCxnSpPr/>
              <p:nvPr/>
            </p:nvCxnSpPr>
            <p:spPr>
              <a:xfrm>
                <a:off x="2125245" y="1229151"/>
                <a:ext cx="1516" cy="139555"/>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5" name="Straight Arrow Connector 194"/>
              <p:cNvCxnSpPr/>
              <p:nvPr/>
            </p:nvCxnSpPr>
            <p:spPr>
              <a:xfrm>
                <a:off x="3939681" y="1229151"/>
                <a:ext cx="1516" cy="139555"/>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6" name="Straight Arrow Connector 195"/>
              <p:cNvCxnSpPr/>
              <p:nvPr/>
            </p:nvCxnSpPr>
            <p:spPr>
              <a:xfrm>
                <a:off x="4646444" y="1222998"/>
                <a:ext cx="1516" cy="139555"/>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7" name="Straight Arrow Connector 196"/>
              <p:cNvCxnSpPr/>
              <p:nvPr/>
            </p:nvCxnSpPr>
            <p:spPr>
              <a:xfrm>
                <a:off x="5351242" y="1235843"/>
                <a:ext cx="1516" cy="139555"/>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8" name="Straight Arrow Connector 197"/>
              <p:cNvCxnSpPr/>
              <p:nvPr/>
            </p:nvCxnSpPr>
            <p:spPr>
              <a:xfrm>
                <a:off x="7134856" y="1218565"/>
                <a:ext cx="1516" cy="139555"/>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9" name="Straight Arrow Connector 198"/>
              <p:cNvCxnSpPr/>
              <p:nvPr/>
            </p:nvCxnSpPr>
            <p:spPr>
              <a:xfrm>
                <a:off x="7865268" y="1210094"/>
                <a:ext cx="1516" cy="139555"/>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125" name="Straight Connector 5124"/>
              <p:cNvCxnSpPr/>
              <p:nvPr/>
            </p:nvCxnSpPr>
            <p:spPr>
              <a:xfrm>
                <a:off x="1436128" y="1213960"/>
                <a:ext cx="642914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4" name="TextBox 203">
                    <a:extLst>
                      <a:ext uri="{FF2B5EF4-FFF2-40B4-BE49-F238E27FC236}">
                        <a16:creationId xmlns:a16="http://schemas.microsoft.com/office/drawing/2014/main" id="{848F7D55-5280-4D55-9D88-25D62D02FF89}"/>
                      </a:ext>
                    </a:extLst>
                  </p:cNvPr>
                  <p:cNvSpPr txBox="1"/>
                  <p:nvPr/>
                </p:nvSpPr>
                <p:spPr>
                  <a:xfrm>
                    <a:off x="6125948" y="907097"/>
                    <a:ext cx="1121862" cy="307777"/>
                  </a:xfrm>
                  <a:prstGeom prst="rect">
                    <a:avLst/>
                  </a:prstGeom>
                  <a:noFill/>
                </p:spPr>
                <p:txBody>
                  <a:bodyPr wrap="square" rtlCol="0">
                    <a:spAutoFit/>
                  </a:bodyPr>
                  <a:lstStyle/>
                  <a:p>
                    <a14:m>
                      <m:oMath xmlns:m="http://schemas.openxmlformats.org/officeDocument/2006/math">
                        <m:sSub>
                          <m:sSubPr>
                            <m:ctrlPr>
                              <a:rPr lang="en-GB" sz="1400" b="0" i="1" smtClean="0">
                                <a:latin typeface="Cambria Math" panose="02040503050406030204" pitchFamily="18" charset="0"/>
                              </a:rPr>
                            </m:ctrlPr>
                          </m:sSubPr>
                          <m:e>
                            <m:acc>
                              <m:accPr>
                                <m:chr m:val="̇"/>
                                <m:ctrlPr>
                                  <a:rPr lang="en-GB" sz="1400" b="0" i="1" smtClean="0">
                                    <a:latin typeface="Cambria Math" panose="02040503050406030204" pitchFamily="18" charset="0"/>
                                  </a:rPr>
                                </m:ctrlPr>
                              </m:accPr>
                              <m:e>
                                <m:r>
                                  <a:rPr lang="en-GB" sz="1400" b="0" i="1" smtClean="0">
                                    <a:latin typeface="Cambria Math" panose="02040503050406030204" pitchFamily="18" charset="0"/>
                                  </a:rPr>
                                  <m:t>𝑞</m:t>
                                </m:r>
                              </m:e>
                            </m:acc>
                          </m:e>
                          <m:sub>
                            <m:r>
                              <a:rPr lang="en-GB" sz="1400" b="0" i="1" smtClean="0">
                                <a:latin typeface="Cambria Math" panose="02040503050406030204" pitchFamily="18" charset="0"/>
                              </a:rPr>
                              <m:t>𝑒𝑥𝑡</m:t>
                            </m:r>
                          </m:sub>
                        </m:sSub>
                      </m:oMath>
                    </a14:m>
                    <a:r>
                      <a:rPr lang="en-GB" sz="1400" dirty="0"/>
                      <a:t> [W/m</a:t>
                    </a:r>
                    <a:r>
                      <a:rPr lang="en-GB" sz="1400" baseline="30000" dirty="0"/>
                      <a:t>2</a:t>
                    </a:r>
                    <a:r>
                      <a:rPr lang="en-GB" sz="1400" dirty="0"/>
                      <a:t>]</a:t>
                    </a:r>
                    <a:endParaRPr lang="en-GB" sz="1400" baseline="30000" dirty="0"/>
                  </a:p>
                </p:txBody>
              </p:sp>
            </mc:Choice>
            <mc:Fallback xmlns="">
              <p:sp>
                <p:nvSpPr>
                  <p:cNvPr id="204" name="TextBox 203">
                    <a:extLst>
                      <a:ext uri="{FF2B5EF4-FFF2-40B4-BE49-F238E27FC236}">
                        <a16:creationId xmlns:a16="http://schemas.microsoft.com/office/drawing/2014/main" id="{848F7D55-5280-4D55-9D88-25D62D02FF89}"/>
                      </a:ext>
                    </a:extLst>
                  </p:cNvPr>
                  <p:cNvSpPr txBox="1">
                    <a:spLocks noRot="1" noChangeAspect="1" noMove="1" noResize="1" noEditPoints="1" noAdjustHandles="1" noChangeArrowheads="1" noChangeShapeType="1" noTextEdit="1"/>
                  </p:cNvSpPr>
                  <p:nvPr/>
                </p:nvSpPr>
                <p:spPr>
                  <a:xfrm>
                    <a:off x="6125948" y="907097"/>
                    <a:ext cx="1121862" cy="307777"/>
                  </a:xfrm>
                  <a:prstGeom prst="rect">
                    <a:avLst/>
                  </a:prstGeom>
                  <a:blipFill>
                    <a:blip r:embed="rId27"/>
                    <a:stretch>
                      <a:fillRect t="-4000" b="-20000"/>
                    </a:stretch>
                  </a:blipFill>
                </p:spPr>
                <p:txBody>
                  <a:bodyPr/>
                  <a:lstStyle/>
                  <a:p>
                    <a:r>
                      <a:rPr lang="en-GB">
                        <a:noFill/>
                      </a:rPr>
                      <a:t> </a:t>
                    </a:r>
                  </a:p>
                </p:txBody>
              </p:sp>
            </mc:Fallback>
          </mc:AlternateContent>
        </p:grpSp>
      </p:grpSp>
      <p:cxnSp>
        <p:nvCxnSpPr>
          <p:cNvPr id="205" name="Straight Arrow Connector 204"/>
          <p:cNvCxnSpPr/>
          <p:nvPr/>
        </p:nvCxnSpPr>
        <p:spPr>
          <a:xfrm>
            <a:off x="5351242" y="3027768"/>
            <a:ext cx="1516" cy="139555"/>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6" name="TextBox 205">
                <a:extLst>
                  <a:ext uri="{FF2B5EF4-FFF2-40B4-BE49-F238E27FC236}">
                    <a16:creationId xmlns:a16="http://schemas.microsoft.com/office/drawing/2014/main" id="{848F7D55-5280-4D55-9D88-25D62D02FF89}"/>
                  </a:ext>
                </a:extLst>
              </p:cNvPr>
              <p:cNvSpPr txBox="1"/>
              <p:nvPr/>
            </p:nvSpPr>
            <p:spPr>
              <a:xfrm>
                <a:off x="5175947" y="2718477"/>
                <a:ext cx="432280" cy="315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400" b="0" i="1" smtClean="0">
                              <a:latin typeface="Cambria Math" panose="02040503050406030204" pitchFamily="18" charset="0"/>
                            </a:rPr>
                          </m:ctrlPr>
                        </m:sSubPr>
                        <m:e>
                          <m:acc>
                            <m:accPr>
                              <m:chr m:val="̇"/>
                              <m:ctrlPr>
                                <a:rPr lang="en-GB" sz="1400" b="0" i="1" smtClean="0">
                                  <a:latin typeface="Cambria Math" panose="02040503050406030204" pitchFamily="18" charset="0"/>
                                </a:rPr>
                              </m:ctrlPr>
                            </m:accPr>
                            <m:e>
                              <m:r>
                                <a:rPr lang="en-GB" sz="1400" b="0" i="1" smtClean="0">
                                  <a:latin typeface="Cambria Math" panose="02040503050406030204" pitchFamily="18" charset="0"/>
                                </a:rPr>
                                <m:t>𝑄</m:t>
                              </m:r>
                            </m:e>
                          </m:acc>
                        </m:e>
                        <m:sub>
                          <m:r>
                            <a:rPr lang="en-GB" sz="1400" b="0" i="1" smtClean="0">
                              <a:latin typeface="Cambria Math" panose="02040503050406030204" pitchFamily="18" charset="0"/>
                            </a:rPr>
                            <m:t>𝑒𝑥𝑡</m:t>
                          </m:r>
                        </m:sub>
                      </m:sSub>
                    </m:oMath>
                  </m:oMathPara>
                </a14:m>
                <a:endParaRPr lang="en-GB" sz="1400" baseline="30000" dirty="0"/>
              </a:p>
            </p:txBody>
          </p:sp>
        </mc:Choice>
        <mc:Fallback xmlns="">
          <p:sp>
            <p:nvSpPr>
              <p:cNvPr id="206" name="TextBox 205">
                <a:extLst>
                  <a:ext uri="{FF2B5EF4-FFF2-40B4-BE49-F238E27FC236}">
                    <a16:creationId xmlns:a16="http://schemas.microsoft.com/office/drawing/2014/main" id="{848F7D55-5280-4D55-9D88-25D62D02FF89}"/>
                  </a:ext>
                </a:extLst>
              </p:cNvPr>
              <p:cNvSpPr txBox="1">
                <a:spLocks noRot="1" noChangeAspect="1" noMove="1" noResize="1" noEditPoints="1" noAdjustHandles="1" noChangeArrowheads="1" noChangeShapeType="1" noTextEdit="1"/>
              </p:cNvSpPr>
              <p:nvPr/>
            </p:nvSpPr>
            <p:spPr>
              <a:xfrm>
                <a:off x="5175947" y="2718477"/>
                <a:ext cx="432280" cy="315984"/>
              </a:xfrm>
              <a:prstGeom prst="rect">
                <a:avLst/>
              </a:prstGeom>
              <a:blipFill>
                <a:blip r:embed="rId28"/>
                <a:stretch>
                  <a:fillRect r="-2817" b="-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9" name="TextBox 208"/>
              <p:cNvSpPr txBox="1"/>
              <p:nvPr/>
            </p:nvSpPr>
            <p:spPr>
              <a:xfrm>
                <a:off x="6576822" y="4583355"/>
                <a:ext cx="2835172" cy="964816"/>
              </a:xfrm>
              <a:prstGeom prst="rect">
                <a:avLst/>
              </a:prstGeom>
              <a:noFill/>
            </p:spPr>
            <p:txBody>
              <a:bodyPr wrap="square" rtlCol="0">
                <a:spAutoFit/>
              </a:bodyPr>
              <a:lstStyle/>
              <a:p>
                <a14:m>
                  <m:oMath xmlns:m="http://schemas.openxmlformats.org/officeDocument/2006/math">
                    <m:r>
                      <a:rPr lang="en-GB" sz="1400" b="0" i="1" smtClean="0">
                        <a:latin typeface="Cambria Math" panose="02040503050406030204" pitchFamily="18" charset="0"/>
                      </a:rPr>
                      <m:t>−</m:t>
                    </m:r>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𝜆</m:t>
                        </m:r>
                      </m:e>
                      <m:sub>
                        <m:r>
                          <a:rPr lang="en-GB" sz="1400" b="0" i="1" smtClean="0">
                            <a:latin typeface="Cambria Math" panose="02040503050406030204" pitchFamily="18" charset="0"/>
                            <a:ea typeface="Cambria Math" panose="02040503050406030204" pitchFamily="18" charset="0"/>
                          </a:rPr>
                          <m:t>𝑖</m:t>
                        </m:r>
                        <m:r>
                          <a:rPr lang="en-GB" sz="1400" b="0" i="1" smtClean="0">
                            <a:latin typeface="Cambria Math" panose="02040503050406030204" pitchFamily="18" charset="0"/>
                            <a:ea typeface="Cambria Math" panose="02040503050406030204" pitchFamily="18" charset="0"/>
                          </a:rPr>
                          <m:t>−1,</m:t>
                        </m:r>
                        <m:r>
                          <a:rPr lang="en-GB" sz="1400" b="0" i="1" smtClean="0">
                            <a:latin typeface="Cambria Math" panose="02040503050406030204" pitchFamily="18" charset="0"/>
                            <a:ea typeface="Cambria Math" panose="02040503050406030204" pitchFamily="18" charset="0"/>
                          </a:rPr>
                          <m:t>𝑖</m:t>
                        </m:r>
                      </m:sub>
                    </m:sSub>
                    <m:f>
                      <m:fPr>
                        <m:ctrlPr>
                          <a:rPr lang="en-GB" sz="1400" b="0" i="1" smtClean="0">
                            <a:latin typeface="Cambria Math" panose="02040503050406030204" pitchFamily="18" charset="0"/>
                            <a:ea typeface="Cambria Math" panose="02040503050406030204" pitchFamily="18" charset="0"/>
                          </a:rPr>
                        </m:ctrlPr>
                      </m:fPr>
                      <m:num>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𝑇</m:t>
                            </m:r>
                          </m:e>
                          <m:sub>
                            <m:r>
                              <a:rPr lang="en-GB" sz="1400" b="0" i="1" smtClean="0">
                                <a:latin typeface="Cambria Math" panose="02040503050406030204" pitchFamily="18" charset="0"/>
                                <a:ea typeface="Cambria Math" panose="02040503050406030204" pitchFamily="18" charset="0"/>
                              </a:rPr>
                              <m:t>𝑤</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𝑖</m:t>
                            </m:r>
                            <m:r>
                              <a:rPr lang="en-GB" sz="1400" b="0" i="1" smtClean="0">
                                <a:latin typeface="Cambria Math" panose="02040503050406030204" pitchFamily="18" charset="0"/>
                                <a:ea typeface="Cambria Math" panose="02040503050406030204" pitchFamily="18" charset="0"/>
                              </a:rPr>
                              <m:t> </m:t>
                            </m:r>
                          </m:sub>
                        </m:sSub>
                        <m:r>
                          <a:rPr lang="en-GB" sz="1400" b="0" i="1" smtClean="0">
                            <a:latin typeface="Cambria Math" panose="02040503050406030204" pitchFamily="18" charset="0"/>
                            <a:ea typeface="Cambria Math" panose="02040503050406030204" pitchFamily="18" charset="0"/>
                          </a:rPr>
                          <m:t>−</m:t>
                        </m:r>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𝑇</m:t>
                            </m:r>
                          </m:e>
                          <m:sub>
                            <m:r>
                              <a:rPr lang="en-GB" sz="1400" b="0" i="1" smtClean="0">
                                <a:latin typeface="Cambria Math" panose="02040503050406030204" pitchFamily="18" charset="0"/>
                                <a:ea typeface="Cambria Math" panose="02040503050406030204" pitchFamily="18" charset="0"/>
                              </a:rPr>
                              <m:t>𝑤</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𝑖</m:t>
                            </m:r>
                            <m:r>
                              <a:rPr lang="en-GB" sz="1400" b="0" i="1" smtClean="0">
                                <a:latin typeface="Cambria Math" panose="02040503050406030204" pitchFamily="18" charset="0"/>
                                <a:ea typeface="Cambria Math" panose="02040503050406030204" pitchFamily="18" charset="0"/>
                              </a:rPr>
                              <m:t>−1</m:t>
                            </m:r>
                          </m:sub>
                        </m:sSub>
                      </m:num>
                      <m:den>
                        <m:r>
                          <m:rPr>
                            <m:sty m:val="p"/>
                          </m:rPr>
                          <a:rPr lang="el-GR" sz="1400" b="0" i="1" smtClean="0">
                            <a:latin typeface="Cambria Math" panose="02040503050406030204" pitchFamily="18" charset="0"/>
                            <a:ea typeface="Cambria Math" panose="02040503050406030204" pitchFamily="18" charset="0"/>
                          </a:rPr>
                          <m:t>Δ</m:t>
                        </m:r>
                        <m:r>
                          <a:rPr lang="en-GB" sz="1400" b="0" i="1" smtClean="0">
                            <a:latin typeface="Cambria Math" panose="02040503050406030204" pitchFamily="18" charset="0"/>
                            <a:ea typeface="Cambria Math" panose="02040503050406030204" pitchFamily="18" charset="0"/>
                          </a:rPr>
                          <m:t>𝑥</m:t>
                        </m:r>
                      </m:den>
                    </m:f>
                    <m:r>
                      <a:rPr lang="en-GB" sz="1400" b="0" i="1" smtClean="0">
                        <a:latin typeface="Cambria Math" panose="02040503050406030204" pitchFamily="18" charset="0"/>
                        <a:ea typeface="Cambria Math" panose="02040503050406030204" pitchFamily="18" charset="0"/>
                      </a:rPr>
                      <m:t> </m:t>
                    </m:r>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𝑆</m:t>
                        </m:r>
                      </m:e>
                      <m:sub>
                        <m:r>
                          <a:rPr lang="en-GB" sz="1400" b="0" i="1" smtClean="0">
                            <a:latin typeface="Cambria Math" panose="02040503050406030204" pitchFamily="18" charset="0"/>
                            <a:ea typeface="Cambria Math" panose="02040503050406030204" pitchFamily="18" charset="0"/>
                          </a:rPr>
                          <m:t>𝑤</m:t>
                        </m:r>
                      </m:sub>
                    </m:sSub>
                    <m:r>
                      <a:rPr lang="en-GB" sz="1400" b="0" i="1" smtClean="0">
                        <a:latin typeface="Cambria Math" panose="02040503050406030204" pitchFamily="18" charset="0"/>
                        <a:ea typeface="Cambria Math" panose="02040503050406030204" pitchFamily="18" charset="0"/>
                      </a:rPr>
                      <m:t>+</m:t>
                    </m:r>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𝜆</m:t>
                        </m:r>
                      </m:e>
                      <m:sub>
                        <m:r>
                          <a:rPr lang="en-GB" sz="1400" i="1">
                            <a:latin typeface="Cambria Math" panose="02040503050406030204" pitchFamily="18" charset="0"/>
                            <a:ea typeface="Cambria Math" panose="02040503050406030204" pitchFamily="18" charset="0"/>
                          </a:rPr>
                          <m:t>𝑖</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𝑖</m:t>
                        </m:r>
                        <m:r>
                          <a:rPr lang="en-GB" sz="1400" b="0" i="1" smtClean="0">
                            <a:latin typeface="Cambria Math" panose="02040503050406030204" pitchFamily="18" charset="0"/>
                            <a:ea typeface="Cambria Math" panose="02040503050406030204" pitchFamily="18" charset="0"/>
                          </a:rPr>
                          <m:t>+1</m:t>
                        </m:r>
                      </m:sub>
                    </m:sSub>
                    <m:f>
                      <m:fPr>
                        <m:ctrlPr>
                          <a:rPr lang="en-GB" sz="1400" i="1">
                            <a:latin typeface="Cambria Math" panose="02040503050406030204" pitchFamily="18" charset="0"/>
                            <a:ea typeface="Cambria Math" panose="02040503050406030204" pitchFamily="18" charset="0"/>
                          </a:rPr>
                        </m:ctrlPr>
                      </m:fPr>
                      <m:num>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𝑇</m:t>
                            </m:r>
                          </m:e>
                          <m:sub>
                            <m:r>
                              <a:rPr lang="en-GB" sz="1400" i="1">
                                <a:latin typeface="Cambria Math" panose="02040503050406030204" pitchFamily="18" charset="0"/>
                                <a:ea typeface="Cambria Math" panose="02040503050406030204" pitchFamily="18" charset="0"/>
                              </a:rPr>
                              <m:t>𝑤</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𝑖</m:t>
                            </m:r>
                            <m:r>
                              <a:rPr lang="en-GB" sz="1400" b="0" i="1" smtClean="0">
                                <a:latin typeface="Cambria Math" panose="02040503050406030204" pitchFamily="18" charset="0"/>
                                <a:ea typeface="Cambria Math" panose="02040503050406030204" pitchFamily="18" charset="0"/>
                              </a:rPr>
                              <m:t>+1</m:t>
                            </m:r>
                          </m:sub>
                        </m:sSub>
                        <m:r>
                          <a:rPr lang="en-GB" sz="1400" i="1">
                            <a:latin typeface="Cambria Math" panose="02040503050406030204" pitchFamily="18" charset="0"/>
                            <a:ea typeface="Cambria Math" panose="02040503050406030204" pitchFamily="18" charset="0"/>
                          </a:rPr>
                          <m:t>−</m:t>
                        </m:r>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𝑇</m:t>
                            </m:r>
                          </m:e>
                          <m:sub>
                            <m:r>
                              <a:rPr lang="en-GB" sz="1400" i="1">
                                <a:latin typeface="Cambria Math" panose="02040503050406030204" pitchFamily="18" charset="0"/>
                                <a:ea typeface="Cambria Math" panose="02040503050406030204" pitchFamily="18" charset="0"/>
                              </a:rPr>
                              <m:t>𝑤</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𝑖</m:t>
                            </m:r>
                          </m:sub>
                        </m:sSub>
                      </m:num>
                      <m:den>
                        <m:r>
                          <m:rPr>
                            <m:sty m:val="p"/>
                          </m:rPr>
                          <a:rPr lang="el-GR" sz="1400" i="1">
                            <a:latin typeface="Cambria Math" panose="02040503050406030204" pitchFamily="18" charset="0"/>
                            <a:ea typeface="Cambria Math" panose="02040503050406030204" pitchFamily="18" charset="0"/>
                          </a:rPr>
                          <m:t>Δ</m:t>
                        </m:r>
                        <m:r>
                          <a:rPr lang="en-GB" sz="1400" i="1">
                            <a:latin typeface="Cambria Math" panose="02040503050406030204" pitchFamily="18" charset="0"/>
                            <a:ea typeface="Cambria Math" panose="02040503050406030204" pitchFamily="18" charset="0"/>
                          </a:rPr>
                          <m:t>𝑥</m:t>
                        </m:r>
                      </m:den>
                    </m:f>
                    <m:r>
                      <a:rPr lang="en-GB" sz="1400" i="1">
                        <a:latin typeface="Cambria Math" panose="02040503050406030204" pitchFamily="18" charset="0"/>
                        <a:ea typeface="Cambria Math" panose="02040503050406030204" pitchFamily="18" charset="0"/>
                      </a:rPr>
                      <m:t> </m:t>
                    </m:r>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𝑆</m:t>
                        </m:r>
                      </m:e>
                      <m:sub>
                        <m:r>
                          <a:rPr lang="en-GB" sz="1400" b="0" i="1" smtClean="0">
                            <a:latin typeface="Cambria Math" panose="02040503050406030204" pitchFamily="18" charset="0"/>
                            <a:ea typeface="Cambria Math" panose="02040503050406030204" pitchFamily="18" charset="0"/>
                          </a:rPr>
                          <m:t>𝑤</m:t>
                        </m:r>
                      </m:sub>
                    </m:sSub>
                    <m:r>
                      <a:rPr lang="en-GB" sz="1400" b="0" i="1" smtClean="0">
                        <a:latin typeface="Cambria Math" panose="02040503050406030204" pitchFamily="18" charset="0"/>
                        <a:ea typeface="Cambria Math" panose="02040503050406030204" pitchFamily="18" charset="0"/>
                      </a:rPr>
                      <m:t>+</m:t>
                    </m:r>
                  </m:oMath>
                </a14:m>
                <a:r>
                  <a:rPr lang="en-GB" sz="1400" dirty="0"/>
                  <a:t> </a:t>
                </a:r>
                <a14:m>
                  <m:oMath xmlns:m="http://schemas.openxmlformats.org/officeDocument/2006/math">
                    <m:sSub>
                      <m:sSubPr>
                        <m:ctrlPr>
                          <a:rPr lang="en-GB" sz="1400" i="1">
                            <a:latin typeface="Cambria Math" panose="02040503050406030204" pitchFamily="18" charset="0"/>
                          </a:rPr>
                        </m:ctrlPr>
                      </m:sSubPr>
                      <m:e>
                        <m:acc>
                          <m:accPr>
                            <m:chr m:val="̇"/>
                            <m:ctrlPr>
                              <a:rPr lang="en-GB" sz="1400" i="1">
                                <a:latin typeface="Cambria Math" panose="02040503050406030204" pitchFamily="18" charset="0"/>
                              </a:rPr>
                            </m:ctrlPr>
                          </m:accPr>
                          <m:e>
                            <m:r>
                              <a:rPr lang="en-GB" sz="1400" i="1">
                                <a:latin typeface="Cambria Math" panose="02040503050406030204" pitchFamily="18" charset="0"/>
                              </a:rPr>
                              <m:t>𝑄</m:t>
                            </m:r>
                          </m:e>
                        </m:acc>
                      </m:e>
                      <m:sub>
                        <m:r>
                          <a:rPr lang="en-GB" sz="1400" i="1">
                            <a:latin typeface="Cambria Math" panose="02040503050406030204" pitchFamily="18" charset="0"/>
                          </a:rPr>
                          <m:t>𝑒𝑥𝑡</m:t>
                        </m:r>
                        <m:r>
                          <a:rPr lang="en-GB" sz="1400" i="1">
                            <a:latin typeface="Cambria Math" panose="02040503050406030204" pitchFamily="18" charset="0"/>
                          </a:rPr>
                          <m:t> </m:t>
                        </m:r>
                      </m:sub>
                    </m:sSub>
                    <m:r>
                      <a:rPr lang="en-GB" sz="1400" b="0" i="1" smtClean="0">
                        <a:latin typeface="Cambria Math" panose="02040503050406030204" pitchFamily="18" charset="0"/>
                      </a:rPr>
                      <m:t>− </m:t>
                    </m:r>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𝛼</m:t>
                        </m:r>
                      </m:e>
                      <m:sub>
                        <m:r>
                          <a:rPr lang="en-GB" sz="1400" b="0" i="1" smtClean="0">
                            <a:latin typeface="Cambria Math" panose="02040503050406030204" pitchFamily="18" charset="0"/>
                            <a:ea typeface="Cambria Math" panose="02040503050406030204" pitchFamily="18" charset="0"/>
                          </a:rPr>
                          <m:t>𝑖</m:t>
                        </m:r>
                        <m:r>
                          <a:rPr lang="en-GB" sz="1400" b="0" i="1" smtClean="0">
                            <a:latin typeface="Cambria Math" panose="02040503050406030204" pitchFamily="18" charset="0"/>
                            <a:ea typeface="Cambria Math" panose="02040503050406030204" pitchFamily="18" charset="0"/>
                          </a:rPr>
                          <m:t>−1,</m:t>
                        </m:r>
                        <m:r>
                          <a:rPr lang="en-GB" sz="1400" b="0" i="1" smtClean="0">
                            <a:latin typeface="Cambria Math" panose="02040503050406030204" pitchFamily="18" charset="0"/>
                            <a:ea typeface="Cambria Math" panose="02040503050406030204" pitchFamily="18" charset="0"/>
                          </a:rPr>
                          <m:t>𝑖</m:t>
                        </m:r>
                      </m:sub>
                    </m:sSub>
                    <m:d>
                      <m:dPr>
                        <m:ctrlPr>
                          <a:rPr lang="en-GB" sz="1400" i="1">
                            <a:latin typeface="Cambria Math" panose="02040503050406030204" pitchFamily="18" charset="0"/>
                            <a:ea typeface="Cambria Math" panose="02040503050406030204" pitchFamily="18" charset="0"/>
                          </a:rPr>
                        </m:ctrlPr>
                      </m:dPr>
                      <m:e>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𝑇</m:t>
                            </m:r>
                          </m:e>
                          <m:sub>
                            <m:r>
                              <a:rPr lang="en-GB" sz="1400" i="1">
                                <a:latin typeface="Cambria Math" panose="02040503050406030204" pitchFamily="18" charset="0"/>
                                <a:ea typeface="Cambria Math" panose="02040503050406030204" pitchFamily="18" charset="0"/>
                              </a:rPr>
                              <m:t>𝑤</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𝑖</m:t>
                            </m:r>
                          </m:sub>
                        </m:sSub>
                        <m:r>
                          <a:rPr lang="en-GB" sz="1400" i="1">
                            <a:latin typeface="Cambria Math" panose="02040503050406030204" pitchFamily="18" charset="0"/>
                            <a:ea typeface="Cambria Math" panose="02040503050406030204" pitchFamily="18" charset="0"/>
                          </a:rPr>
                          <m:t>−</m:t>
                        </m:r>
                        <m:acc>
                          <m:accPr>
                            <m:chr m:val="̅"/>
                            <m:ctrlPr>
                              <a:rPr lang="en-GB" sz="1400" i="1">
                                <a:latin typeface="Cambria Math" panose="02040503050406030204" pitchFamily="18" charset="0"/>
                                <a:ea typeface="Cambria Math" panose="02040503050406030204" pitchFamily="18" charset="0"/>
                              </a:rPr>
                            </m:ctrlPr>
                          </m:accPr>
                          <m:e>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𝑇</m:t>
                                </m:r>
                              </m:e>
                              <m:sub>
                                <m:r>
                                  <a:rPr lang="en-GB" sz="1400" i="1">
                                    <a:latin typeface="Cambria Math" panose="02040503050406030204" pitchFamily="18" charset="0"/>
                                    <a:ea typeface="Cambria Math" panose="02040503050406030204" pitchFamily="18" charset="0"/>
                                  </a:rPr>
                                  <m:t>𝑓</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𝑖</m:t>
                                </m:r>
                                <m:r>
                                  <a:rPr lang="en-GB" sz="1400" i="1">
                                    <a:latin typeface="Cambria Math" panose="02040503050406030204" pitchFamily="18" charset="0"/>
                                    <a:ea typeface="Cambria Math" panose="02040503050406030204" pitchFamily="18" charset="0"/>
                                  </a:rPr>
                                  <m:t>−1,</m:t>
                                </m:r>
                                <m:r>
                                  <a:rPr lang="en-GB" sz="1400" i="1">
                                    <a:latin typeface="Cambria Math" panose="02040503050406030204" pitchFamily="18" charset="0"/>
                                    <a:ea typeface="Cambria Math" panose="02040503050406030204" pitchFamily="18" charset="0"/>
                                  </a:rPr>
                                  <m:t>𝑖</m:t>
                                </m:r>
                              </m:sub>
                            </m:sSub>
                          </m:e>
                        </m:acc>
                      </m:e>
                    </m:d>
                    <m:sSub>
                      <m:sSubPr>
                        <m:ctrlPr>
                          <a:rPr lang="en-GB" sz="1400" i="1">
                            <a:latin typeface="Cambria Math" panose="02040503050406030204" pitchFamily="18" charset="0"/>
                          </a:rPr>
                        </m:ctrlPr>
                      </m:sSubPr>
                      <m:e>
                        <m:r>
                          <a:rPr lang="en-GB" sz="1400" i="1">
                            <a:latin typeface="Cambria Math" panose="02040503050406030204" pitchFamily="18" charset="0"/>
                          </a:rPr>
                          <m:t>𝑆</m:t>
                        </m:r>
                      </m:e>
                      <m:sub>
                        <m:r>
                          <a:rPr lang="en-GB" sz="1400" i="1">
                            <a:latin typeface="Cambria Math" panose="02040503050406030204" pitchFamily="18" charset="0"/>
                          </a:rPr>
                          <m:t>𝑓𝑤</m:t>
                        </m:r>
                      </m:sub>
                    </m:sSub>
                  </m:oMath>
                </a14:m>
                <a:r>
                  <a:rPr lang="en-GB" sz="1400" dirty="0"/>
                  <a:t> = 0</a:t>
                </a:r>
              </a:p>
            </p:txBody>
          </p:sp>
        </mc:Choice>
        <mc:Fallback xmlns="">
          <p:sp>
            <p:nvSpPr>
              <p:cNvPr id="209" name="TextBox 208"/>
              <p:cNvSpPr txBox="1">
                <a:spLocks noRot="1" noChangeAspect="1" noMove="1" noResize="1" noEditPoints="1" noAdjustHandles="1" noChangeArrowheads="1" noChangeShapeType="1" noTextEdit="1"/>
              </p:cNvSpPr>
              <p:nvPr/>
            </p:nvSpPr>
            <p:spPr>
              <a:xfrm>
                <a:off x="6576822" y="4583355"/>
                <a:ext cx="2835172" cy="964816"/>
              </a:xfrm>
              <a:prstGeom prst="rect">
                <a:avLst/>
              </a:prstGeom>
              <a:blipFill>
                <a:blip r:embed="rId29"/>
                <a:stretch>
                  <a:fillRect b="-3797"/>
                </a:stretch>
              </a:blipFill>
            </p:spPr>
            <p:txBody>
              <a:bodyPr/>
              <a:lstStyle/>
              <a:p>
                <a:r>
                  <a:rPr lang="en-GB">
                    <a:noFill/>
                  </a:rPr>
                  <a:t> </a:t>
                </a:r>
              </a:p>
            </p:txBody>
          </p:sp>
        </mc:Fallback>
      </mc:AlternateContent>
      <p:sp>
        <p:nvSpPr>
          <p:cNvPr id="2" name="Date Placeholder 2">
            <a:extLst>
              <a:ext uri="{FF2B5EF4-FFF2-40B4-BE49-F238E27FC236}">
                <a16:creationId xmlns:a16="http://schemas.microsoft.com/office/drawing/2014/main" id="{A40380A6-D017-CDE3-879C-F8C0B585E078}"/>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407710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47" grpId="0"/>
      <p:bldP spid="157" grpId="0"/>
      <p:bldP spid="159" grpId="0"/>
      <p:bldP spid="160" grpId="0"/>
      <p:bldP spid="164" grpId="0"/>
      <p:bldP spid="206" grpId="0"/>
      <p:bldP spid="20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Capillary modelling</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16</a:t>
            </a:fld>
            <a:endParaRPr lang="fr-FR" altLang="en-US"/>
          </a:p>
        </p:txBody>
      </p:sp>
      <p:sp>
        <p:nvSpPr>
          <p:cNvPr id="144" name="TextBox 143"/>
          <p:cNvSpPr txBox="1"/>
          <p:nvPr/>
        </p:nvSpPr>
        <p:spPr>
          <a:xfrm>
            <a:off x="457200" y="1118236"/>
            <a:ext cx="6085237" cy="369332"/>
          </a:xfrm>
          <a:prstGeom prst="rect">
            <a:avLst/>
          </a:prstGeom>
          <a:noFill/>
        </p:spPr>
        <p:txBody>
          <a:bodyPr wrap="square" rtlCol="0">
            <a:spAutoFit/>
          </a:bodyPr>
          <a:lstStyle/>
          <a:p>
            <a:r>
              <a:rPr lang="en-GB" dirty="0"/>
              <a:t>Iterative solver procedure:</a:t>
            </a:r>
          </a:p>
        </p:txBody>
      </p:sp>
      <p:sp>
        <p:nvSpPr>
          <p:cNvPr id="147" name="TextBox 146"/>
          <p:cNvSpPr txBox="1"/>
          <p:nvPr/>
        </p:nvSpPr>
        <p:spPr>
          <a:xfrm>
            <a:off x="457200" y="1716197"/>
            <a:ext cx="5130040" cy="2585323"/>
          </a:xfrm>
          <a:prstGeom prst="rect">
            <a:avLst/>
          </a:prstGeom>
          <a:noFill/>
        </p:spPr>
        <p:txBody>
          <a:bodyPr wrap="square" rtlCol="0">
            <a:spAutoFit/>
          </a:bodyPr>
          <a:lstStyle/>
          <a:p>
            <a:pPr marL="342900" indent="-342900">
              <a:buAutoNum type="arabicParenR"/>
            </a:pPr>
            <a:r>
              <a:rPr lang="en-GB" b="1" dirty="0"/>
              <a:t>Solve fluid</a:t>
            </a:r>
            <a:endParaRPr lang="en-GB" dirty="0"/>
          </a:p>
          <a:p>
            <a:pPr marL="800100" lvl="1" indent="-342900">
              <a:buAutoNum type="arabicParenR"/>
            </a:pPr>
            <a:r>
              <a:rPr lang="en-GB" dirty="0"/>
              <a:t>Initial properties distribution assumed.</a:t>
            </a:r>
          </a:p>
          <a:p>
            <a:pPr marL="800100" lvl="1" indent="-342900">
              <a:buAutoNum type="arabicParenR"/>
            </a:pPr>
            <a:r>
              <a:rPr lang="en-GB" dirty="0"/>
              <a:t>Solving cell by cell, until all the capillary is calculated.</a:t>
            </a:r>
          </a:p>
          <a:p>
            <a:pPr marL="342900" indent="-342900">
              <a:buAutoNum type="arabicParenR"/>
            </a:pPr>
            <a:r>
              <a:rPr lang="en-GB" b="1" dirty="0"/>
              <a:t>Solve solid </a:t>
            </a:r>
            <a:r>
              <a:rPr lang="en-GB" dirty="0"/>
              <a:t>with the updated fluid properties.</a:t>
            </a:r>
          </a:p>
          <a:p>
            <a:pPr marL="342900" indent="-342900">
              <a:buAutoNum type="arabicParenR"/>
            </a:pPr>
            <a:r>
              <a:rPr lang="en-GB" b="1" dirty="0"/>
              <a:t>Check convergence</a:t>
            </a:r>
            <a:r>
              <a:rPr lang="en-GB" dirty="0"/>
              <a:t> criteria for both fluid and solid. </a:t>
            </a:r>
          </a:p>
          <a:p>
            <a:pPr marL="800100" lvl="1" indent="-342900">
              <a:buAutoNum type="arabicParenR"/>
            </a:pPr>
            <a:r>
              <a:rPr lang="en-GB" dirty="0"/>
              <a:t>If not passed, go back to 1.</a:t>
            </a:r>
          </a:p>
          <a:p>
            <a:pPr marL="800100" lvl="1" indent="-342900">
              <a:buAutoNum type="arabicParenR"/>
            </a:pPr>
            <a:r>
              <a:rPr lang="en-GB" dirty="0"/>
              <a:t>If passed, save values and finish.</a:t>
            </a:r>
          </a:p>
        </p:txBody>
      </p:sp>
      <mc:AlternateContent xmlns:mc="http://schemas.openxmlformats.org/markup-compatibility/2006" xmlns:a14="http://schemas.microsoft.com/office/drawing/2010/main">
        <mc:Choice Requires="a14">
          <p:sp>
            <p:nvSpPr>
              <p:cNvPr id="2" name="TextBox 1"/>
              <p:cNvSpPr txBox="1"/>
              <p:nvPr/>
            </p:nvSpPr>
            <p:spPr>
              <a:xfrm>
                <a:off x="457200" y="4640580"/>
                <a:ext cx="5419367" cy="667747"/>
              </a:xfrm>
              <a:prstGeom prst="rect">
                <a:avLst/>
              </a:prstGeom>
              <a:noFill/>
            </p:spPr>
            <p:txBody>
              <a:bodyPr wrap="square" rtlCol="0">
                <a:spAutoFit/>
              </a:bodyPr>
              <a:lstStyle/>
              <a:p>
                <a:r>
                  <a:rPr lang="en-GB" dirty="0"/>
                  <a:t>Open points → how to deal with </a:t>
                </a:r>
                <a14:m>
                  <m:oMath xmlns:m="http://schemas.openxmlformats.org/officeDocument/2006/math">
                    <m:r>
                      <a:rPr lang="en-GB" i="1" smtClean="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𝜆</m:t>
                    </m:r>
                    <m:r>
                      <a:rPr lang="en-GB" b="0" i="1" smtClean="0">
                        <a:latin typeface="Cambria Math" panose="02040503050406030204" pitchFamily="18" charset="0"/>
                        <a:ea typeface="Cambria Math" panose="02040503050406030204" pitchFamily="18" charset="0"/>
                      </a:rPr>
                      <m:t>, </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𝐶</m:t>
                        </m:r>
                      </m:e>
                      <m:sub>
                        <m:r>
                          <a:rPr lang="en-GB" b="0" i="1" smtClean="0">
                            <a:latin typeface="Cambria Math" panose="02040503050406030204" pitchFamily="18" charset="0"/>
                            <a:ea typeface="Cambria Math" panose="02040503050406030204" pitchFamily="18" charset="0"/>
                          </a:rPr>
                          <m:t>𝑝</m:t>
                        </m:r>
                      </m:sub>
                    </m:sSub>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𝑓</m:t>
                    </m:r>
                  </m:oMath>
                </a14:m>
                <a:r>
                  <a:rPr lang="en-GB" dirty="0"/>
                  <a:t> and </a:t>
                </a:r>
                <a14:m>
                  <m:oMath xmlns:m="http://schemas.openxmlformats.org/officeDocument/2006/math">
                    <m:r>
                      <a:rPr lang="en-GB" i="1" smtClean="0">
                        <a:latin typeface="Cambria Math" panose="02040503050406030204" pitchFamily="18" charset="0"/>
                        <a:ea typeface="Cambria Math" panose="02040503050406030204" pitchFamily="18" charset="0"/>
                      </a:rPr>
                      <m:t>𝛼</m:t>
                    </m:r>
                  </m:oMath>
                </a14:m>
                <a:r>
                  <a:rPr lang="en-GB" dirty="0"/>
                  <a:t> ?</a:t>
                </a: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 </m:t>
                      </m:r>
                    </m:oMath>
                  </m:oMathPara>
                </a14:m>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457200" y="4640580"/>
                <a:ext cx="5419367" cy="667747"/>
              </a:xfrm>
              <a:prstGeom prst="rect">
                <a:avLst/>
              </a:prstGeom>
              <a:blipFill>
                <a:blip r:embed="rId3"/>
                <a:stretch>
                  <a:fillRect l="-900" t="-45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1" name="TextBox 110"/>
              <p:cNvSpPr txBox="1"/>
              <p:nvPr/>
            </p:nvSpPr>
            <p:spPr>
              <a:xfrm>
                <a:off x="3381250" y="5308327"/>
                <a:ext cx="5137910" cy="646331"/>
              </a:xfrm>
              <a:prstGeom prst="rect">
                <a:avLst/>
              </a:prstGeom>
              <a:noFill/>
            </p:spPr>
            <p:txBody>
              <a:bodyPr wrap="square" rtlCol="0">
                <a:spAutoFit/>
              </a:bodyPr>
              <a:lstStyle/>
              <a:p>
                <a:r>
                  <a:rPr lang="en-GB" dirty="0"/>
                  <a:t>Depends on the flow regime and the flow state.</a:t>
                </a: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 </m:t>
                      </m:r>
                    </m:oMath>
                  </m:oMathPara>
                </a14:m>
                <a:endParaRPr lang="en-GB" dirty="0"/>
              </a:p>
            </p:txBody>
          </p:sp>
        </mc:Choice>
        <mc:Fallback xmlns="">
          <p:sp>
            <p:nvSpPr>
              <p:cNvPr id="111" name="TextBox 110"/>
              <p:cNvSpPr txBox="1">
                <a:spLocks noRot="1" noChangeAspect="1" noMove="1" noResize="1" noEditPoints="1" noAdjustHandles="1" noChangeArrowheads="1" noChangeShapeType="1" noTextEdit="1"/>
              </p:cNvSpPr>
              <p:nvPr/>
            </p:nvSpPr>
            <p:spPr>
              <a:xfrm>
                <a:off x="3381250" y="5308327"/>
                <a:ext cx="5137910" cy="646331"/>
              </a:xfrm>
              <a:prstGeom prst="rect">
                <a:avLst/>
              </a:prstGeom>
              <a:blipFill>
                <a:blip r:embed="rId4"/>
                <a:stretch>
                  <a:fillRect l="-1068" t="-5660"/>
                </a:stretch>
              </a:blipFill>
            </p:spPr>
            <p:txBody>
              <a:bodyPr/>
              <a:lstStyle/>
              <a:p>
                <a:r>
                  <a:rPr lang="en-GB">
                    <a:noFill/>
                  </a:rPr>
                  <a:t> </a:t>
                </a:r>
              </a:p>
            </p:txBody>
          </p:sp>
        </mc:Fallback>
      </mc:AlternateContent>
      <p:cxnSp>
        <p:nvCxnSpPr>
          <p:cNvPr id="7" name="Straight Arrow Connector 6"/>
          <p:cNvCxnSpPr/>
          <p:nvPr/>
        </p:nvCxnSpPr>
        <p:spPr>
          <a:xfrm>
            <a:off x="4640580" y="5072544"/>
            <a:ext cx="358140" cy="291936"/>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 name="Date Placeholder 2">
            <a:extLst>
              <a:ext uri="{FF2B5EF4-FFF2-40B4-BE49-F238E27FC236}">
                <a16:creationId xmlns:a16="http://schemas.microsoft.com/office/drawing/2014/main" id="{B68CD9F2-758C-DC5D-108C-81F1E1504753}"/>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417124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335" y="2546717"/>
            <a:ext cx="8097927" cy="1259621"/>
          </a:xfrm>
        </p:spPr>
        <p:txBody>
          <a:bodyPr>
            <a:noAutofit/>
          </a:bodyPr>
          <a:lstStyle/>
          <a:p>
            <a:r>
              <a:rPr lang="en-US" altLang="en-US" sz="4000" b="0" dirty="0">
                <a:solidFill>
                  <a:srgbClr val="0055A0"/>
                </a:solidFill>
              </a:rPr>
              <a:t>Single-phase flow</a:t>
            </a:r>
            <a:endParaRPr lang="en-GB" altLang="en-US" sz="4000" b="0" dirty="0">
              <a:solidFill>
                <a:srgbClr val="0055A0"/>
              </a:solidFill>
            </a:endParaRPr>
          </a:p>
        </p:txBody>
      </p:sp>
      <p:sp>
        <p:nvSpPr>
          <p:cNvPr id="8" name="Footer Placeholder 7"/>
          <p:cNvSpPr>
            <a:spLocks noGrp="1"/>
          </p:cNvSpPr>
          <p:nvPr>
            <p:ph type="ftr" sz="quarter" idx="11"/>
          </p:nvPr>
        </p:nvSpPr>
        <p:spPr/>
        <p:txBody>
          <a:bodyPr/>
          <a:lstStyle/>
          <a:p>
            <a:r>
              <a:rPr lang="en-US"/>
              <a:t>TE/CRG-CI</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17</a:t>
            </a:fld>
            <a:endParaRPr lang="en-US" dirty="0"/>
          </a:p>
        </p:txBody>
      </p:sp>
      <p:sp>
        <p:nvSpPr>
          <p:cNvPr id="3" name="Date Placeholder 2">
            <a:extLst>
              <a:ext uri="{FF2B5EF4-FFF2-40B4-BE49-F238E27FC236}">
                <a16:creationId xmlns:a16="http://schemas.microsoft.com/office/drawing/2014/main" id="{716CF81B-DAC3-2961-F4D7-9421D1E4484E}"/>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3988904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a:t>
            </a:r>
            <a:r>
              <a:rPr lang="en-GB" altLang="fr-FR" sz="2000" dirty="0">
                <a:solidFill>
                  <a:schemeClr val="tx1">
                    <a:lumMod val="75000"/>
                  </a:schemeClr>
                </a:solidFill>
              </a:rPr>
              <a:t>Single-phase flow inside a circular tube</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18</a:t>
            </a:fld>
            <a:endParaRPr lang="fr-FR" altLang="en-US"/>
          </a:p>
        </p:txBody>
      </p:sp>
      <mc:AlternateContent xmlns:mc="http://schemas.openxmlformats.org/markup-compatibility/2006" xmlns:a14="http://schemas.microsoft.com/office/drawing/2010/main">
        <mc:Choice Requires="a14">
          <p:sp>
            <p:nvSpPr>
              <p:cNvPr id="111" name="TextBox 110"/>
              <p:cNvSpPr txBox="1"/>
              <p:nvPr/>
            </p:nvSpPr>
            <p:spPr>
              <a:xfrm>
                <a:off x="457200" y="876300"/>
                <a:ext cx="8079230" cy="671209"/>
              </a:xfrm>
              <a:prstGeom prst="rect">
                <a:avLst/>
              </a:prstGeom>
              <a:noFill/>
            </p:spPr>
            <p:txBody>
              <a:bodyPr wrap="square" rtlCol="0">
                <a:spAutoFit/>
              </a:bodyPr>
              <a:lstStyle/>
              <a:p>
                <a14:m>
                  <m:oMath xmlns:m="http://schemas.openxmlformats.org/officeDocument/2006/math">
                    <m:r>
                      <a:rPr lang="en-GB" b="1" i="1" smtClean="0">
                        <a:latin typeface="Cambria Math" panose="02040503050406030204" pitchFamily="18" charset="0"/>
                        <a:ea typeface="Cambria Math" panose="02040503050406030204" pitchFamily="18" charset="0"/>
                      </a:rPr>
                      <m:t>𝝆</m:t>
                    </m:r>
                    <m:r>
                      <a:rPr lang="en-GB" b="1" i="1" smtClean="0">
                        <a:latin typeface="Cambria Math" panose="02040503050406030204" pitchFamily="18" charset="0"/>
                        <a:ea typeface="Cambria Math" panose="02040503050406030204" pitchFamily="18" charset="0"/>
                      </a:rPr>
                      <m:t>, </m:t>
                    </m:r>
                    <m:r>
                      <a:rPr lang="en-GB" b="1" i="1" smtClean="0">
                        <a:latin typeface="Cambria Math" panose="02040503050406030204" pitchFamily="18" charset="0"/>
                        <a:ea typeface="Cambria Math" panose="02040503050406030204" pitchFamily="18" charset="0"/>
                      </a:rPr>
                      <m:t>𝝀</m:t>
                    </m:r>
                  </m:oMath>
                </a14:m>
                <a:r>
                  <a:rPr lang="en-GB" b="1" dirty="0"/>
                  <a:t> </a:t>
                </a:r>
                <a:r>
                  <a:rPr lang="en-GB" dirty="0"/>
                  <a:t>and</a:t>
                </a:r>
                <a:r>
                  <a:rPr lang="en-GB" b="1" dirty="0"/>
                  <a:t> </a:t>
                </a:r>
                <a14:m>
                  <m:oMath xmlns:m="http://schemas.openxmlformats.org/officeDocument/2006/math">
                    <m:sSub>
                      <m:sSubPr>
                        <m:ctrlPr>
                          <a:rPr lang="en-GB" b="1" i="1">
                            <a:latin typeface="Cambria Math" panose="02040503050406030204" pitchFamily="18" charset="0"/>
                            <a:ea typeface="Cambria Math" panose="02040503050406030204" pitchFamily="18" charset="0"/>
                          </a:rPr>
                        </m:ctrlPr>
                      </m:sSubPr>
                      <m:e>
                        <m:r>
                          <a:rPr lang="en-GB" b="1" i="1">
                            <a:latin typeface="Cambria Math" panose="02040503050406030204" pitchFamily="18" charset="0"/>
                            <a:ea typeface="Cambria Math" panose="02040503050406030204" pitchFamily="18" charset="0"/>
                          </a:rPr>
                          <m:t>𝑪</m:t>
                        </m:r>
                      </m:e>
                      <m:sub>
                        <m:r>
                          <a:rPr lang="en-GB" b="1" i="1">
                            <a:latin typeface="Cambria Math" panose="02040503050406030204" pitchFamily="18" charset="0"/>
                            <a:ea typeface="Cambria Math" panose="02040503050406030204" pitchFamily="18" charset="0"/>
                          </a:rPr>
                          <m:t>𝒑</m:t>
                        </m:r>
                      </m:sub>
                    </m:sSub>
                    <m:r>
                      <a:rPr lang="en-GB" i="1">
                        <a:latin typeface="Cambria Math" panose="02040503050406030204" pitchFamily="18" charset="0"/>
                      </a:rPr>
                      <m:t> </m:t>
                    </m:r>
                  </m:oMath>
                </a14:m>
                <a:r>
                  <a:rPr lang="en-GB" dirty="0"/>
                  <a:t>are evaluated at the mean cell temperature, with the help of a thermophysical library (</a:t>
                </a:r>
                <a:r>
                  <a:rPr lang="en-GB" dirty="0" err="1"/>
                  <a:t>CoolProp</a:t>
                </a:r>
                <a:r>
                  <a:rPr lang="en-GB" dirty="0"/>
                  <a:t> or </a:t>
                </a:r>
                <a:r>
                  <a:rPr lang="en-GB" dirty="0" err="1"/>
                  <a:t>Hepak</a:t>
                </a:r>
                <a:r>
                  <a:rPr lang="en-GB" dirty="0"/>
                  <a:t>).</a:t>
                </a:r>
              </a:p>
            </p:txBody>
          </p:sp>
        </mc:Choice>
        <mc:Fallback xmlns="">
          <p:sp>
            <p:nvSpPr>
              <p:cNvPr id="111" name="TextBox 110"/>
              <p:cNvSpPr txBox="1">
                <a:spLocks noRot="1" noChangeAspect="1" noMove="1" noResize="1" noEditPoints="1" noAdjustHandles="1" noChangeArrowheads="1" noChangeShapeType="1" noTextEdit="1"/>
              </p:cNvSpPr>
              <p:nvPr/>
            </p:nvSpPr>
            <p:spPr>
              <a:xfrm>
                <a:off x="457200" y="876300"/>
                <a:ext cx="8079230" cy="671209"/>
              </a:xfrm>
              <a:prstGeom prst="rect">
                <a:avLst/>
              </a:prstGeom>
              <a:blipFill>
                <a:blip r:embed="rId3"/>
                <a:stretch>
                  <a:fillRect l="-604" t="-5455" b="-145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457200" y="1811976"/>
                <a:ext cx="8079230" cy="1390830"/>
              </a:xfrm>
              <a:prstGeom prst="rect">
                <a:avLst/>
              </a:prstGeom>
              <a:noFill/>
            </p:spPr>
            <p:txBody>
              <a:bodyPr wrap="square" rtlCol="0">
                <a:spAutoFit/>
              </a:bodyPr>
              <a:lstStyle/>
              <a:p>
                <a14:m>
                  <m:oMath xmlns:m="http://schemas.openxmlformats.org/officeDocument/2006/math">
                    <m:r>
                      <a:rPr lang="en-GB" b="1" i="1" smtClean="0">
                        <a:latin typeface="Cambria Math" panose="02040503050406030204" pitchFamily="18" charset="0"/>
                        <a:ea typeface="Cambria Math" panose="02040503050406030204" pitchFamily="18" charset="0"/>
                      </a:rPr>
                      <m:t>𝜶</m:t>
                    </m:r>
                  </m:oMath>
                </a14:m>
                <a:r>
                  <a:rPr lang="en-GB" dirty="0"/>
                  <a:t> depends on the flow regime and is obtained with empirical </a:t>
                </a:r>
                <a:r>
                  <a:rPr lang="en-GB" dirty="0" err="1"/>
                  <a:t>Nusselt</a:t>
                </a:r>
                <a:r>
                  <a:rPr lang="en-GB" dirty="0"/>
                  <a:t> correlations.</a:t>
                </a:r>
              </a:p>
              <a:p>
                <a:pPr marL="742950" lvl="1" indent="-285750">
                  <a:buFont typeface="Arial" panose="020B0604020202020204" pitchFamily="34" charset="0"/>
                  <a:buChar char="•"/>
                </a:pPr>
                <a:r>
                  <a:rPr lang="en-GB" dirty="0"/>
                  <a:t>Laminar flow (</a:t>
                </a:r>
                <a14:m>
                  <m:oMath xmlns:m="http://schemas.openxmlformats.org/officeDocument/2006/math">
                    <m:r>
                      <a:rPr lang="en-GB" i="1">
                        <a:latin typeface="Cambria Math" panose="02040503050406030204" pitchFamily="18" charset="0"/>
                      </a:rPr>
                      <m:t>𝑅</m:t>
                    </m:r>
                    <m:sSub>
                      <m:sSubPr>
                        <m:ctrlPr>
                          <a:rPr lang="en-GB" i="1" smtClean="0">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𝐷</m:t>
                        </m:r>
                      </m:sub>
                    </m:sSub>
                    <m:r>
                      <a:rPr lang="en-GB" b="0" i="1" smtClean="0">
                        <a:latin typeface="Cambria Math" panose="02040503050406030204" pitchFamily="18" charset="0"/>
                      </a:rPr>
                      <m:t>&lt;</m:t>
                    </m:r>
                    <m:r>
                      <a:rPr lang="en-GB" i="1">
                        <a:latin typeface="Cambria Math" panose="02040503050406030204" pitchFamily="18" charset="0"/>
                      </a:rPr>
                      <m:t>2</m:t>
                    </m:r>
                    <m:r>
                      <a:rPr lang="en-US" b="0" i="1" smtClean="0">
                        <a:latin typeface="Cambria Math" panose="02040503050406030204" pitchFamily="18" charset="0"/>
                      </a:rPr>
                      <m:t>320</m:t>
                    </m:r>
                    <m:r>
                      <a:rPr lang="en-GB" i="1">
                        <a:latin typeface="Cambria Math" panose="02040503050406030204" pitchFamily="18" charset="0"/>
                      </a:rPr>
                      <m:t>)</m:t>
                    </m:r>
                  </m:oMath>
                </a14:m>
                <a:r>
                  <a:rPr lang="en-GB" dirty="0"/>
                  <a:t> →  </a:t>
                </a:r>
                <a14:m>
                  <m:oMath xmlns:m="http://schemas.openxmlformats.org/officeDocument/2006/math">
                    <m:r>
                      <a:rPr lang="en-GB" b="0" i="1" smtClean="0">
                        <a:latin typeface="Cambria Math" panose="02040503050406030204" pitchFamily="18" charset="0"/>
                      </a:rPr>
                      <m:t>𝑁</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𝐷</m:t>
                        </m:r>
                      </m:sub>
                    </m:sSub>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≅4</m:t>
                    </m:r>
                  </m:oMath>
                </a14:m>
                <a:endParaRPr lang="en-GB" dirty="0"/>
              </a:p>
              <a:p>
                <a:pPr marL="742950" lvl="1" indent="-285750">
                  <a:buFont typeface="Arial" panose="020B0604020202020204" pitchFamily="34" charset="0"/>
                  <a:buChar char="•"/>
                </a:pPr>
                <a:r>
                  <a:rPr lang="en-GB" dirty="0"/>
                  <a:t>Turbulent flow (</a:t>
                </a:r>
                <a14:m>
                  <m:oMath xmlns:m="http://schemas.openxmlformats.org/officeDocument/2006/math">
                    <m:r>
                      <a:rPr lang="en-GB" b="0" i="1" smtClean="0">
                        <a:latin typeface="Cambria Math" panose="02040503050406030204" pitchFamily="18" charset="0"/>
                      </a:rPr>
                      <m:t>𝑅</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rPr>
                          <m:t>𝐷</m:t>
                        </m:r>
                      </m:sub>
                    </m:sSub>
                    <m:r>
                      <a:rPr lang="en-GB" b="0" i="1" smtClean="0">
                        <a:latin typeface="Cambria Math" panose="02040503050406030204" pitchFamily="18" charset="0"/>
                      </a:rPr>
                      <m:t>&gt;232</m:t>
                    </m:r>
                    <m:r>
                      <a:rPr lang="en-US" b="0" i="1" smtClean="0">
                        <a:latin typeface="Cambria Math" panose="02040503050406030204" pitchFamily="18" charset="0"/>
                      </a:rPr>
                      <m:t>0</m:t>
                    </m:r>
                    <m:r>
                      <a:rPr lang="en-GB" b="0" i="1" smtClean="0">
                        <a:latin typeface="Cambria Math" panose="02040503050406030204" pitchFamily="18" charset="0"/>
                      </a:rPr>
                      <m:t>)</m:t>
                    </m:r>
                  </m:oMath>
                </a14:m>
                <a:r>
                  <a:rPr lang="en-GB" dirty="0"/>
                  <a:t> → </a:t>
                </a:r>
                <a14:m>
                  <m:oMath xmlns:m="http://schemas.openxmlformats.org/officeDocument/2006/math">
                    <m:r>
                      <a:rPr lang="en-GB" b="0" i="0" smtClean="0">
                        <a:latin typeface="Cambria Math" panose="02040503050406030204" pitchFamily="18" charset="0"/>
                      </a:rPr>
                      <m:t> </m:t>
                    </m:r>
                    <m:r>
                      <a:rPr lang="en-GB" b="0" i="1" smtClean="0">
                        <a:latin typeface="Cambria Math" panose="02040503050406030204" pitchFamily="18" charset="0"/>
                      </a:rPr>
                      <m:t>𝑁</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𝐷</m:t>
                        </m:r>
                      </m:sub>
                    </m:sSub>
                    <m:r>
                      <a:rPr lang="en-GB" b="0" i="1" smtClean="0">
                        <a:latin typeface="Cambria Math" panose="02040503050406030204" pitchFamily="18" charset="0"/>
                      </a:rPr>
                      <m:t>=0.023</m:t>
                    </m:r>
                    <m:r>
                      <a:rPr lang="en-GB" b="0" i="1" smtClean="0">
                        <a:latin typeface="Cambria Math" panose="02040503050406030204" pitchFamily="18" charset="0"/>
                      </a:rPr>
                      <m:t>𝑅</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𝑒</m:t>
                        </m:r>
                      </m:e>
                      <m:sub>
                        <m:r>
                          <a:rPr lang="en-GB" b="0" i="1" smtClean="0">
                            <a:latin typeface="Cambria Math" panose="02040503050406030204" pitchFamily="18" charset="0"/>
                          </a:rPr>
                          <m:t>𝐷</m:t>
                        </m:r>
                      </m:sub>
                      <m:sup>
                        <m:f>
                          <m:fPr>
                            <m:ctrlPr>
                              <a:rPr lang="en-GB" b="0" i="1" smtClean="0">
                                <a:latin typeface="Cambria Math" panose="02040503050406030204" pitchFamily="18" charset="0"/>
                              </a:rPr>
                            </m:ctrlPr>
                          </m:fPr>
                          <m:num>
                            <m:r>
                              <a:rPr lang="en-GB" b="0" i="1" smtClean="0">
                                <a:latin typeface="Cambria Math" panose="02040503050406030204" pitchFamily="18" charset="0"/>
                              </a:rPr>
                              <m:t>4</m:t>
                            </m:r>
                          </m:num>
                          <m:den>
                            <m:r>
                              <a:rPr lang="en-GB" b="0" i="1" smtClean="0">
                                <a:latin typeface="Cambria Math" panose="02040503050406030204" pitchFamily="18" charset="0"/>
                              </a:rPr>
                              <m:t>5</m:t>
                            </m:r>
                          </m:den>
                        </m:f>
                      </m:sup>
                    </m:sSubSup>
                    <m:sSup>
                      <m:sSupPr>
                        <m:ctrlPr>
                          <a:rPr lang="en-GB" b="0" i="1" smtClean="0">
                            <a:latin typeface="Cambria Math" panose="02040503050406030204" pitchFamily="18" charset="0"/>
                          </a:rPr>
                        </m:ctrlPr>
                      </m:sSupPr>
                      <m:e>
                        <m:r>
                          <a:rPr lang="en-GB" b="0" i="1" smtClean="0">
                            <a:latin typeface="Cambria Math" panose="02040503050406030204" pitchFamily="18" charset="0"/>
                          </a:rPr>
                          <m:t>𝑃𝑟</m:t>
                        </m:r>
                      </m:e>
                      <m:sup>
                        <m:f>
                          <m:fPr>
                            <m:ctrlPr>
                              <a:rPr lang="en-GB" b="0" i="1" smtClean="0">
                                <a:latin typeface="Cambria Math" panose="02040503050406030204" pitchFamily="18" charset="0"/>
                              </a:rPr>
                            </m:ctrlPr>
                          </m:fPr>
                          <m:num>
                            <m:r>
                              <a:rPr lang="en-GB" b="0" i="1" smtClean="0">
                                <a:latin typeface="Cambria Math" panose="02040503050406030204" pitchFamily="18" charset="0"/>
                              </a:rPr>
                              <m:t>2</m:t>
                            </m:r>
                          </m:num>
                          <m:den>
                            <m:r>
                              <a:rPr lang="en-GB" b="0" i="1" smtClean="0">
                                <a:latin typeface="Cambria Math" panose="02040503050406030204" pitchFamily="18" charset="0"/>
                              </a:rPr>
                              <m:t>5</m:t>
                            </m:r>
                          </m:den>
                        </m:f>
                      </m:sup>
                    </m:sSup>
                  </m:oMath>
                </a14:m>
                <a:r>
                  <a:rPr lang="en-GB" dirty="0"/>
                  <a:t> (Dittus-Boelter)</a:t>
                </a:r>
              </a:p>
            </p:txBody>
          </p:sp>
        </mc:Choice>
        <mc:Fallback xmlns="">
          <p:sp>
            <p:nvSpPr>
              <p:cNvPr id="11" name="TextBox 10"/>
              <p:cNvSpPr txBox="1">
                <a:spLocks noRot="1" noChangeAspect="1" noMove="1" noResize="1" noEditPoints="1" noAdjustHandles="1" noChangeArrowheads="1" noChangeShapeType="1" noTextEdit="1"/>
              </p:cNvSpPr>
              <p:nvPr/>
            </p:nvSpPr>
            <p:spPr>
              <a:xfrm>
                <a:off x="457200" y="1811976"/>
                <a:ext cx="8079230" cy="1390830"/>
              </a:xfrm>
              <a:prstGeom prst="rect">
                <a:avLst/>
              </a:prstGeom>
              <a:blipFill>
                <a:blip r:embed="rId4"/>
                <a:stretch>
                  <a:fillRect l="-604" t="-2193" b="-4386"/>
                </a:stretch>
              </a:blipFill>
            </p:spPr>
            <p:txBody>
              <a:bodyPr/>
              <a:lstStyle/>
              <a:p>
                <a:r>
                  <a:rPr lang="en-GB">
                    <a:noFill/>
                  </a:rPr>
                  <a:t> </a:t>
                </a:r>
              </a:p>
            </p:txBody>
          </p:sp>
        </mc:Fallback>
      </mc:AlternateContent>
      <p:grpSp>
        <p:nvGrpSpPr>
          <p:cNvPr id="9" name="Group 8"/>
          <p:cNvGrpSpPr/>
          <p:nvPr/>
        </p:nvGrpSpPr>
        <p:grpSpPr>
          <a:xfrm>
            <a:off x="1959355" y="3527512"/>
            <a:ext cx="5074920" cy="739140"/>
            <a:chOff x="2506980" y="3961913"/>
            <a:chExt cx="5074920" cy="739140"/>
          </a:xfrm>
        </p:grpSpPr>
        <p:sp>
          <p:nvSpPr>
            <p:cNvPr id="8" name="TextBox 7"/>
            <p:cNvSpPr txBox="1"/>
            <p:nvPr/>
          </p:nvSpPr>
          <p:spPr>
            <a:xfrm>
              <a:off x="2506980" y="3961913"/>
              <a:ext cx="5074920" cy="739140"/>
            </a:xfrm>
            <a:prstGeom prst="rect">
              <a:avLst/>
            </a:prstGeom>
            <a:ln/>
          </p:spPr>
          <p:style>
            <a:lnRef idx="1">
              <a:schemeClr val="accent1"/>
            </a:lnRef>
            <a:fillRef idx="3">
              <a:schemeClr val="accent1"/>
            </a:fillRef>
            <a:effectRef idx="2">
              <a:schemeClr val="accent1"/>
            </a:effectRef>
            <a:fontRef idx="minor">
              <a:schemeClr val="lt1"/>
            </a:fontRef>
          </p:style>
          <p:txBody>
            <a:bodyPr wrap="square" rtlCol="0">
              <a:spAutoFit/>
            </a:bodyPr>
            <a:lstStyle/>
            <a:p>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2576716" y="4026015"/>
                  <a:ext cx="1347228"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𝐷</m:t>
                            </m:r>
                          </m:sub>
                        </m:sSub>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𝛼</m:t>
                            </m:r>
                            <m:r>
                              <a:rPr lang="en-GB" b="0" i="1" smtClean="0">
                                <a:latin typeface="Cambria Math" panose="02040503050406030204" pitchFamily="18" charset="0"/>
                                <a:ea typeface="Cambria Math" panose="02040503050406030204" pitchFamily="18" charset="0"/>
                              </a:rPr>
                              <m:t>𝐷</m:t>
                            </m:r>
                          </m:num>
                          <m:den>
                            <m:r>
                              <a:rPr lang="en-GB" b="0" i="1" smtClean="0">
                                <a:latin typeface="Cambria Math" panose="02040503050406030204" pitchFamily="18" charset="0"/>
                                <a:ea typeface="Cambria Math" panose="02040503050406030204" pitchFamily="18" charset="0"/>
                              </a:rPr>
                              <m:t>𝜆</m:t>
                            </m:r>
                          </m:den>
                        </m:f>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2576716" y="4026015"/>
                  <a:ext cx="1347228" cy="610936"/>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4350664" y="4050508"/>
                  <a:ext cx="1263744" cy="5619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𝑅</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rPr>
                              <m:t>𝐷</m:t>
                            </m:r>
                          </m:sub>
                        </m:sSub>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𝜌𝜐</m:t>
                            </m:r>
                            <m:r>
                              <a:rPr lang="en-US" b="0" i="1" smtClean="0">
                                <a:latin typeface="Cambria Math" panose="02040503050406030204" pitchFamily="18" charset="0"/>
                                <a:ea typeface="Cambria Math" panose="02040503050406030204" pitchFamily="18" charset="0"/>
                              </a:rPr>
                              <m:t>𝐷</m:t>
                            </m:r>
                          </m:num>
                          <m:den>
                            <m:r>
                              <a:rPr lang="en-US" b="0" i="1" smtClean="0">
                                <a:latin typeface="Cambria Math" panose="02040503050406030204" pitchFamily="18" charset="0"/>
                                <a:ea typeface="Cambria Math" panose="02040503050406030204" pitchFamily="18" charset="0"/>
                              </a:rPr>
                              <m:t>𝜇</m:t>
                            </m:r>
                          </m:den>
                        </m:f>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4350664" y="4050508"/>
                  <a:ext cx="1263744" cy="561949"/>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930087" y="4050508"/>
                  <a:ext cx="1048107" cy="5256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𝑃𝑟</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𝜇</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𝐶</m:t>
                                </m:r>
                              </m:e>
                              <m:sub>
                                <m:r>
                                  <a:rPr lang="en-GB" b="0" i="1" smtClean="0">
                                    <a:latin typeface="Cambria Math" panose="02040503050406030204" pitchFamily="18" charset="0"/>
                                    <a:ea typeface="Cambria Math" panose="02040503050406030204" pitchFamily="18" charset="0"/>
                                  </a:rPr>
                                  <m:t>𝑝</m:t>
                                </m:r>
                              </m:sub>
                            </m:sSub>
                          </m:num>
                          <m:den>
                            <m:r>
                              <a:rPr lang="en-GB" i="1">
                                <a:latin typeface="Cambria Math" panose="02040503050406030204" pitchFamily="18" charset="0"/>
                                <a:ea typeface="Cambria Math" panose="02040503050406030204" pitchFamily="18" charset="0"/>
                              </a:rPr>
                              <m:t>𝜆</m:t>
                            </m:r>
                          </m:den>
                        </m:f>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5930087" y="4050508"/>
                  <a:ext cx="1048107" cy="525657"/>
                </a:xfrm>
                <a:prstGeom prst="rect">
                  <a:avLst/>
                </a:prstGeom>
                <a:blipFill>
                  <a:blip r:embed="rId7"/>
                  <a:stretch>
                    <a:fillRect/>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17" name="TextBox 16"/>
              <p:cNvSpPr txBox="1"/>
              <p:nvPr/>
            </p:nvSpPr>
            <p:spPr>
              <a:xfrm>
                <a:off x="457200" y="4593216"/>
                <a:ext cx="8079230" cy="1449820"/>
              </a:xfrm>
              <a:prstGeom prst="rect">
                <a:avLst/>
              </a:prstGeom>
              <a:noFill/>
            </p:spPr>
            <p:txBody>
              <a:bodyPr wrap="square" rtlCol="0">
                <a:spAutoFit/>
              </a:bodyPr>
              <a:lstStyle/>
              <a:p>
                <a14:m>
                  <m:oMath xmlns:m="http://schemas.openxmlformats.org/officeDocument/2006/math">
                    <m:r>
                      <a:rPr lang="en-GB" b="1" i="1" smtClean="0">
                        <a:latin typeface="Cambria Math" panose="02040503050406030204" pitchFamily="18" charset="0"/>
                        <a:ea typeface="Cambria Math" panose="02040503050406030204" pitchFamily="18" charset="0"/>
                      </a:rPr>
                      <m:t>𝒇</m:t>
                    </m:r>
                  </m:oMath>
                </a14:m>
                <a:r>
                  <a:rPr lang="en-GB" dirty="0"/>
                  <a:t> depends on the flow regime and the surface rugosity.</a:t>
                </a:r>
              </a:p>
              <a:p>
                <a:pPr marL="742950" lvl="1" indent="-285750">
                  <a:buFont typeface="Arial" panose="020B0604020202020204" pitchFamily="34" charset="0"/>
                  <a:buChar char="•"/>
                </a:pPr>
                <a:r>
                  <a:rPr lang="en-GB" dirty="0"/>
                  <a:t>Laminar flow (</a:t>
                </a:r>
                <a14:m>
                  <m:oMath xmlns:m="http://schemas.openxmlformats.org/officeDocument/2006/math">
                    <m:r>
                      <a:rPr lang="en-GB" i="1">
                        <a:latin typeface="Cambria Math" panose="02040503050406030204" pitchFamily="18" charset="0"/>
                      </a:rPr>
                      <m:t>𝑅</m:t>
                    </m:r>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𝐷</m:t>
                        </m:r>
                      </m:sub>
                    </m:sSub>
                    <m:r>
                      <a:rPr lang="en-GB" i="1">
                        <a:latin typeface="Cambria Math" panose="02040503050406030204" pitchFamily="18" charset="0"/>
                      </a:rPr>
                      <m:t>&lt;2</m:t>
                    </m:r>
                    <m:r>
                      <a:rPr lang="en-GB" b="0" i="1" smtClean="0">
                        <a:latin typeface="Cambria Math" panose="02040503050406030204" pitchFamily="18" charset="0"/>
                      </a:rPr>
                      <m:t>𝑒</m:t>
                    </m:r>
                    <m:r>
                      <a:rPr lang="en-GB" b="0" i="1" smtClean="0">
                        <a:latin typeface="Cambria Math" panose="02040503050406030204" pitchFamily="18" charset="0"/>
                      </a:rPr>
                      <m:t>3)</m:t>
                    </m:r>
                  </m:oMath>
                </a14:m>
                <a:r>
                  <a:rPr lang="en-GB" dirty="0"/>
                  <a:t> →  </a:t>
                </a:r>
                <a14:m>
                  <m:oMath xmlns:m="http://schemas.openxmlformats.org/officeDocument/2006/math">
                    <m:r>
                      <a:rPr lang="en-GB" b="0" i="1" smtClean="0">
                        <a:latin typeface="Cambria Math" panose="02040503050406030204" pitchFamily="18" charset="0"/>
                      </a:rPr>
                      <m:t>𝑓</m:t>
                    </m:r>
                    <m:r>
                      <a:rPr lang="en-GB" b="0" i="1" smtClean="0">
                        <a:latin typeface="Cambria Math" panose="02040503050406030204" pitchFamily="18" charset="0"/>
                      </a:rPr>
                      <m:t>=16</m:t>
                    </m:r>
                    <m:r>
                      <a:rPr lang="en-GB" b="0" i="1" smtClean="0">
                        <a:latin typeface="Cambria Math" panose="02040503050406030204" pitchFamily="18" charset="0"/>
                      </a:rPr>
                      <m:t>𝑅</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𝑒</m:t>
                        </m:r>
                      </m:e>
                      <m:sub>
                        <m:r>
                          <a:rPr lang="en-GB" b="0" i="1" smtClean="0">
                            <a:latin typeface="Cambria Math" panose="02040503050406030204" pitchFamily="18" charset="0"/>
                          </a:rPr>
                          <m:t>𝐷</m:t>
                        </m:r>
                      </m:sub>
                      <m:sup>
                        <m:r>
                          <a:rPr lang="en-GB" b="0" i="1" smtClean="0">
                            <a:latin typeface="Cambria Math" panose="02040503050406030204" pitchFamily="18" charset="0"/>
                          </a:rPr>
                          <m:t>−1</m:t>
                        </m:r>
                      </m:sup>
                    </m:sSubSup>
                  </m:oMath>
                </a14:m>
                <a:r>
                  <a:rPr lang="en-GB" dirty="0"/>
                  <a:t> (Fanning)</a:t>
                </a:r>
              </a:p>
              <a:p>
                <a:pPr marL="742950" lvl="1" indent="-285750">
                  <a:buFont typeface="Arial" panose="020B0604020202020204" pitchFamily="34" charset="0"/>
                  <a:buChar char="•"/>
                </a:pPr>
                <a:r>
                  <a:rPr lang="en-GB" dirty="0"/>
                  <a:t>Transition flow (</a:t>
                </a:r>
                <a14:m>
                  <m:oMath xmlns:m="http://schemas.openxmlformats.org/officeDocument/2006/math">
                    <m:r>
                      <a:rPr lang="en-GB" b="0" i="1" smtClean="0">
                        <a:latin typeface="Cambria Math" panose="02040503050406030204" pitchFamily="18" charset="0"/>
                      </a:rPr>
                      <m:t>𝑅</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rPr>
                          <m:t>𝐷</m:t>
                        </m:r>
                      </m:sub>
                    </m:sSub>
                    <m:r>
                      <a:rPr lang="en-GB" b="0" i="1" smtClean="0">
                        <a:latin typeface="Cambria Math" panose="02040503050406030204" pitchFamily="18" charset="0"/>
                      </a:rPr>
                      <m:t>&gt;2</m:t>
                    </m:r>
                    <m:r>
                      <a:rPr lang="en-GB" b="0" i="1" smtClean="0">
                        <a:latin typeface="Cambria Math" panose="02040503050406030204" pitchFamily="18" charset="0"/>
                      </a:rPr>
                      <m:t>𝑒</m:t>
                    </m:r>
                    <m:r>
                      <a:rPr lang="en-GB" b="0" i="1" smtClean="0">
                        <a:latin typeface="Cambria Math" panose="02040503050406030204" pitchFamily="18" charset="0"/>
                      </a:rPr>
                      <m:t>3 </m:t>
                    </m:r>
                    <m:r>
                      <a:rPr lang="en-GB" b="0" i="1" smtClean="0">
                        <a:latin typeface="Cambria Math" panose="02040503050406030204" pitchFamily="18" charset="0"/>
                      </a:rPr>
                      <m:t>𝑎𝑛𝑑</m:t>
                    </m:r>
                    <m:r>
                      <a:rPr lang="en-GB" b="0" i="1" smtClean="0">
                        <a:latin typeface="Cambria Math" panose="02040503050406030204" pitchFamily="18" charset="0"/>
                      </a:rPr>
                      <m:t> </m:t>
                    </m:r>
                    <m:r>
                      <a:rPr lang="en-GB" b="0" i="1" smtClean="0">
                        <a:latin typeface="Cambria Math" panose="02040503050406030204" pitchFamily="18" charset="0"/>
                      </a:rPr>
                      <m:t>𝑅</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rPr>
                          <m:t>𝐷</m:t>
                        </m:r>
                      </m:sub>
                    </m:sSub>
                    <m:r>
                      <a:rPr lang="en-GB" b="0" i="1" smtClean="0">
                        <a:latin typeface="Cambria Math" panose="02040503050406030204" pitchFamily="18" charset="0"/>
                      </a:rPr>
                      <m:t>&lt;3</m:t>
                    </m:r>
                    <m:r>
                      <a:rPr lang="en-GB" b="0" i="1" smtClean="0">
                        <a:latin typeface="Cambria Math" panose="02040503050406030204" pitchFamily="18" charset="0"/>
                      </a:rPr>
                      <m:t>𝑒</m:t>
                    </m:r>
                    <m:r>
                      <a:rPr lang="en-GB" b="0" i="1" smtClean="0">
                        <a:latin typeface="Cambria Math" panose="02040503050406030204" pitchFamily="18" charset="0"/>
                      </a:rPr>
                      <m:t>4)</m:t>
                    </m:r>
                  </m:oMath>
                </a14:m>
                <a:r>
                  <a:rPr lang="en-GB" dirty="0"/>
                  <a:t> →</a:t>
                </a:r>
                <a14:m>
                  <m:oMath xmlns:m="http://schemas.openxmlformats.org/officeDocument/2006/math">
                    <m:r>
                      <a:rPr lang="en-GB" sz="1600" i="1">
                        <a:latin typeface="Cambria Math" panose="02040503050406030204" pitchFamily="18" charset="0"/>
                      </a:rPr>
                      <m:t>𝑓</m:t>
                    </m:r>
                    <m:r>
                      <a:rPr lang="en-GB" sz="1600" i="1">
                        <a:latin typeface="Cambria Math" panose="02040503050406030204" pitchFamily="18" charset="0"/>
                      </a:rPr>
                      <m:t>=0.079</m:t>
                    </m:r>
                    <m:r>
                      <a:rPr lang="en-GB" sz="1600" i="1">
                        <a:latin typeface="Cambria Math" panose="02040503050406030204" pitchFamily="18" charset="0"/>
                      </a:rPr>
                      <m:t>𝑅</m:t>
                    </m:r>
                    <m:sSubSup>
                      <m:sSubSupPr>
                        <m:ctrlPr>
                          <a:rPr lang="en-GB" sz="1600" i="1">
                            <a:latin typeface="Cambria Math" panose="02040503050406030204" pitchFamily="18" charset="0"/>
                          </a:rPr>
                        </m:ctrlPr>
                      </m:sSubSupPr>
                      <m:e>
                        <m:r>
                          <a:rPr lang="en-GB" sz="1600" i="1">
                            <a:latin typeface="Cambria Math" panose="02040503050406030204" pitchFamily="18" charset="0"/>
                          </a:rPr>
                          <m:t>𝑒</m:t>
                        </m:r>
                      </m:e>
                      <m:sub>
                        <m:r>
                          <a:rPr lang="en-GB" sz="1600" i="1">
                            <a:latin typeface="Cambria Math" panose="02040503050406030204" pitchFamily="18" charset="0"/>
                          </a:rPr>
                          <m:t>𝐷</m:t>
                        </m:r>
                      </m:sub>
                      <m:sup>
                        <m:r>
                          <a:rPr lang="en-GB" sz="1600" i="1">
                            <a:latin typeface="Cambria Math" panose="02040503050406030204" pitchFamily="18" charset="0"/>
                          </a:rPr>
                          <m:t>−</m:t>
                        </m:r>
                        <m:r>
                          <a:rPr lang="en-GB" sz="1600" b="0" i="1" smtClean="0">
                            <a:latin typeface="Cambria Math" panose="02040503050406030204" pitchFamily="18" charset="0"/>
                          </a:rPr>
                          <m:t>0.25</m:t>
                        </m:r>
                      </m:sup>
                    </m:sSubSup>
                  </m:oMath>
                </a14:m>
                <a:r>
                  <a:rPr lang="en-GB" sz="1600" dirty="0"/>
                  <a:t> (Blasius)</a:t>
                </a:r>
              </a:p>
              <a:p>
                <a:pPr marL="742950" lvl="1" indent="-285750">
                  <a:buFont typeface="Arial" panose="020B0604020202020204" pitchFamily="34" charset="0"/>
                  <a:buChar char="•"/>
                </a:pPr>
                <a:r>
                  <a:rPr lang="en-GB" dirty="0"/>
                  <a:t>Turbulent flow (</a:t>
                </a:r>
                <a14:m>
                  <m:oMath xmlns:m="http://schemas.openxmlformats.org/officeDocument/2006/math">
                    <m:r>
                      <a:rPr lang="en-GB">
                        <a:latin typeface="Cambria Math" panose="02040503050406030204" pitchFamily="18" charset="0"/>
                      </a:rPr>
                      <m:t>𝑅</m:t>
                    </m:r>
                    <m:sSub>
                      <m:sSubPr>
                        <m:ctrlPr>
                          <a:rPr lang="en-GB" i="1">
                            <a:latin typeface="Cambria Math" panose="02040503050406030204" pitchFamily="18" charset="0"/>
                          </a:rPr>
                        </m:ctrlPr>
                      </m:sSubPr>
                      <m:e>
                        <m:r>
                          <a:rPr lang="en-GB">
                            <a:latin typeface="Cambria Math" panose="02040503050406030204" pitchFamily="18" charset="0"/>
                          </a:rPr>
                          <m:t>𝑒</m:t>
                        </m:r>
                      </m:e>
                      <m:sub>
                        <m:r>
                          <a:rPr lang="en-GB">
                            <a:latin typeface="Cambria Math" panose="02040503050406030204" pitchFamily="18" charset="0"/>
                          </a:rPr>
                          <m:t>𝐷</m:t>
                        </m:r>
                      </m:sub>
                    </m:sSub>
                    <m:r>
                      <a:rPr lang="en-GB">
                        <a:latin typeface="Cambria Math" panose="02040503050406030204" pitchFamily="18" charset="0"/>
                      </a:rPr>
                      <m:t>&gt;3</m:t>
                    </m:r>
                    <m:r>
                      <a:rPr lang="en-GB">
                        <a:latin typeface="Cambria Math" panose="02040503050406030204" pitchFamily="18" charset="0"/>
                      </a:rPr>
                      <m:t>𝑒</m:t>
                    </m:r>
                    <m:r>
                      <a:rPr lang="en-GB">
                        <a:latin typeface="Cambria Math" panose="02040503050406030204" pitchFamily="18" charset="0"/>
                      </a:rPr>
                      <m:t>4 </m:t>
                    </m:r>
                    <m:r>
                      <a:rPr lang="en-GB">
                        <a:latin typeface="Cambria Math" panose="02040503050406030204" pitchFamily="18" charset="0"/>
                      </a:rPr>
                      <m:t>𝑎𝑛𝑑</m:t>
                    </m:r>
                    <m:r>
                      <a:rPr lang="en-GB">
                        <a:latin typeface="Cambria Math" panose="02040503050406030204" pitchFamily="18" charset="0"/>
                      </a:rPr>
                      <m:t> </m:t>
                    </m:r>
                    <m:r>
                      <a:rPr lang="en-GB">
                        <a:latin typeface="Cambria Math" panose="02040503050406030204" pitchFamily="18" charset="0"/>
                      </a:rPr>
                      <m:t>𝑅</m:t>
                    </m:r>
                    <m:sSub>
                      <m:sSubPr>
                        <m:ctrlPr>
                          <a:rPr lang="en-GB" i="1">
                            <a:latin typeface="Cambria Math" panose="02040503050406030204" pitchFamily="18" charset="0"/>
                          </a:rPr>
                        </m:ctrlPr>
                      </m:sSubPr>
                      <m:e>
                        <m:r>
                          <a:rPr lang="en-GB">
                            <a:latin typeface="Cambria Math" panose="02040503050406030204" pitchFamily="18" charset="0"/>
                          </a:rPr>
                          <m:t>𝑒</m:t>
                        </m:r>
                      </m:e>
                      <m:sub>
                        <m:r>
                          <a:rPr lang="en-GB">
                            <a:latin typeface="Cambria Math" panose="02040503050406030204" pitchFamily="18" charset="0"/>
                          </a:rPr>
                          <m:t>𝐷</m:t>
                        </m:r>
                      </m:sub>
                    </m:sSub>
                    <m:r>
                      <a:rPr lang="en-GB">
                        <a:latin typeface="Cambria Math" panose="02040503050406030204" pitchFamily="18" charset="0"/>
                      </a:rPr>
                      <m:t>&lt;3</m:t>
                    </m:r>
                    <m:r>
                      <a:rPr lang="en-GB">
                        <a:latin typeface="Cambria Math" panose="02040503050406030204" pitchFamily="18" charset="0"/>
                      </a:rPr>
                      <m:t>𝑒</m:t>
                    </m:r>
                    <m:r>
                      <a:rPr lang="en-GB">
                        <a:latin typeface="Cambria Math" panose="02040503050406030204" pitchFamily="18" charset="0"/>
                      </a:rPr>
                      <m:t>6)</m:t>
                    </m:r>
                  </m:oMath>
                </a14:m>
                <a:r>
                  <a:rPr lang="en-GB" dirty="0"/>
                  <a:t> →</a:t>
                </a:r>
                <a14:m>
                  <m:oMath xmlns:m="http://schemas.openxmlformats.org/officeDocument/2006/math">
                    <m:r>
                      <a:rPr lang="en-GB" sz="1600" i="1">
                        <a:latin typeface="Cambria Math" panose="02040503050406030204" pitchFamily="18" charset="0"/>
                      </a:rPr>
                      <m:t>𝑓</m:t>
                    </m:r>
                    <m:r>
                      <a:rPr lang="en-GB" sz="1600" i="1">
                        <a:latin typeface="Cambria Math" panose="02040503050406030204" pitchFamily="18" charset="0"/>
                      </a:rPr>
                      <m:t>=0.046</m:t>
                    </m:r>
                    <m:r>
                      <a:rPr lang="en-GB" sz="1600" i="1">
                        <a:latin typeface="Cambria Math" panose="02040503050406030204" pitchFamily="18" charset="0"/>
                      </a:rPr>
                      <m:t>𝑅</m:t>
                    </m:r>
                    <m:sSubSup>
                      <m:sSubSupPr>
                        <m:ctrlPr>
                          <a:rPr lang="en-GB" sz="1600" i="1">
                            <a:latin typeface="Cambria Math" panose="02040503050406030204" pitchFamily="18" charset="0"/>
                          </a:rPr>
                        </m:ctrlPr>
                      </m:sSubSupPr>
                      <m:e>
                        <m:r>
                          <a:rPr lang="en-GB" sz="1600" i="1">
                            <a:latin typeface="Cambria Math" panose="02040503050406030204" pitchFamily="18" charset="0"/>
                          </a:rPr>
                          <m:t>𝑒</m:t>
                        </m:r>
                      </m:e>
                      <m:sub>
                        <m:r>
                          <a:rPr lang="en-GB" sz="1600" i="1">
                            <a:latin typeface="Cambria Math" panose="02040503050406030204" pitchFamily="18" charset="0"/>
                          </a:rPr>
                          <m:t>𝐷</m:t>
                        </m:r>
                      </m:sub>
                      <m:sup>
                        <m:r>
                          <a:rPr lang="en-GB" sz="1600" i="1">
                            <a:latin typeface="Cambria Math" panose="02040503050406030204" pitchFamily="18" charset="0"/>
                          </a:rPr>
                          <m:t>−0.2</m:t>
                        </m:r>
                      </m:sup>
                    </m:sSubSup>
                  </m:oMath>
                </a14:m>
                <a:r>
                  <a:rPr lang="en-GB" sz="1600" i="1" dirty="0">
                    <a:latin typeface="Cambria Math" panose="02040503050406030204" pitchFamily="18" charset="0"/>
                  </a:rPr>
                  <a:t> </a:t>
                </a:r>
                <a:r>
                  <a:rPr lang="en-GB" sz="1600" dirty="0"/>
                  <a:t>(McAdams)</a:t>
                </a:r>
              </a:p>
              <a:p>
                <a:pPr marL="742950" lvl="1" indent="-285750">
                  <a:buFont typeface="Arial" panose="020B0604020202020204" pitchFamily="34" charset="0"/>
                  <a:buChar char="•"/>
                </a:pPr>
                <a:endParaRPr lang="en-GB" sz="1600" dirty="0"/>
              </a:p>
            </p:txBody>
          </p:sp>
        </mc:Choice>
        <mc:Fallback xmlns="">
          <p:sp>
            <p:nvSpPr>
              <p:cNvPr id="17" name="TextBox 16"/>
              <p:cNvSpPr txBox="1">
                <a:spLocks noRot="1" noChangeAspect="1" noMove="1" noResize="1" noEditPoints="1" noAdjustHandles="1" noChangeArrowheads="1" noChangeShapeType="1" noTextEdit="1"/>
              </p:cNvSpPr>
              <p:nvPr/>
            </p:nvSpPr>
            <p:spPr>
              <a:xfrm>
                <a:off x="457200" y="4593216"/>
                <a:ext cx="8079230" cy="1449820"/>
              </a:xfrm>
              <a:prstGeom prst="rect">
                <a:avLst/>
              </a:prstGeom>
              <a:blipFill>
                <a:blip r:embed="rId8"/>
                <a:stretch>
                  <a:fillRect l="-226" t="-2101"/>
                </a:stretch>
              </a:blipFill>
            </p:spPr>
            <p:txBody>
              <a:bodyPr/>
              <a:lstStyle/>
              <a:p>
                <a:r>
                  <a:rPr lang="en-GB">
                    <a:noFill/>
                  </a:rPr>
                  <a:t> </a:t>
                </a:r>
              </a:p>
            </p:txBody>
          </p:sp>
        </mc:Fallback>
      </mc:AlternateContent>
      <p:sp>
        <p:nvSpPr>
          <p:cNvPr id="2" name="Date Placeholder 2">
            <a:extLst>
              <a:ext uri="{FF2B5EF4-FFF2-40B4-BE49-F238E27FC236}">
                <a16:creationId xmlns:a16="http://schemas.microsoft.com/office/drawing/2014/main" id="{CA85D02C-E301-F3ED-E132-BCEF369A26F8}"/>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3526409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a:t>
            </a:r>
            <a:r>
              <a:rPr lang="en-GB" altLang="fr-FR" sz="2000" dirty="0">
                <a:solidFill>
                  <a:schemeClr val="tx1">
                    <a:lumMod val="75000"/>
                  </a:schemeClr>
                </a:solidFill>
              </a:rPr>
              <a:t>Single-phase flow inside a circular tube</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19</a:t>
            </a:fld>
            <a:endParaRPr lang="fr-FR" alt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6921" y="739970"/>
            <a:ext cx="6848475" cy="4240169"/>
          </a:xfrm>
          <a:prstGeom prst="rect">
            <a:avLst/>
          </a:prstGeom>
        </p:spPr>
      </p:pic>
      <p:sp>
        <p:nvSpPr>
          <p:cNvPr id="7" name="TextBox 6"/>
          <p:cNvSpPr txBox="1"/>
          <p:nvPr/>
        </p:nvSpPr>
        <p:spPr>
          <a:xfrm rot="5400000">
            <a:off x="7724059" y="1965898"/>
            <a:ext cx="2571751" cy="246221"/>
          </a:xfrm>
          <a:prstGeom prst="rect">
            <a:avLst/>
          </a:prstGeom>
          <a:noFill/>
        </p:spPr>
        <p:txBody>
          <a:bodyPr wrap="square" rtlCol="0">
            <a:spAutoFit/>
          </a:bodyPr>
          <a:lstStyle/>
          <a:p>
            <a:r>
              <a:rPr lang="en-GB" sz="1000" dirty="0"/>
              <a:t>https://en.wikipedia.org/wiki/Moody_chart</a:t>
            </a:r>
          </a:p>
        </p:txBody>
      </p:sp>
      <p:sp>
        <p:nvSpPr>
          <p:cNvPr id="6" name="TextBox 5">
            <a:extLst>
              <a:ext uri="{FF2B5EF4-FFF2-40B4-BE49-F238E27FC236}">
                <a16:creationId xmlns:a16="http://schemas.microsoft.com/office/drawing/2014/main" id="{851DB766-66EA-0103-833A-CB76EA3951C7}"/>
              </a:ext>
            </a:extLst>
          </p:cNvPr>
          <p:cNvSpPr txBox="1"/>
          <p:nvPr/>
        </p:nvSpPr>
        <p:spPr>
          <a:xfrm>
            <a:off x="330720" y="4977155"/>
            <a:ext cx="8556104" cy="584775"/>
          </a:xfrm>
          <a:prstGeom prst="rect">
            <a:avLst/>
          </a:prstGeom>
          <a:noFill/>
        </p:spPr>
        <p:txBody>
          <a:bodyPr wrap="square" rtlCol="0">
            <a:spAutoFit/>
          </a:bodyPr>
          <a:lstStyle/>
          <a:p>
            <a:r>
              <a:rPr lang="en-US" sz="1600" dirty="0"/>
              <a:t>Common confusion between Fanning and Moody (aka Darcy-</a:t>
            </a:r>
            <a:r>
              <a:rPr lang="en-US" sz="1600" dirty="0" err="1"/>
              <a:t>Weisbach</a:t>
            </a:r>
            <a:r>
              <a:rPr lang="en-US" sz="1600" dirty="0"/>
              <a:t>) friction factors. If wrongly used, factor 4 difference in pressure drop calculations.</a:t>
            </a:r>
            <a:endParaRPr lang="en-GB" sz="1600" dirty="0"/>
          </a:p>
        </p:txBody>
      </p:sp>
      <p:pic>
        <p:nvPicPr>
          <p:cNvPr id="8" name="Picture 7" descr="Icon&#10;&#10;Description automatically generated">
            <a:extLst>
              <a:ext uri="{FF2B5EF4-FFF2-40B4-BE49-F238E27FC236}">
                <a16:creationId xmlns:a16="http://schemas.microsoft.com/office/drawing/2014/main" id="{B473E979-41D7-E28C-6FDD-6F9646AD9922}"/>
              </a:ext>
            </a:extLst>
          </p:cNvPr>
          <p:cNvPicPr>
            <a:picLocks noChangeAspect="1"/>
          </p:cNvPicPr>
          <p:nvPr/>
        </p:nvPicPr>
        <p:blipFill>
          <a:blip r:embed="rId4"/>
          <a:stretch>
            <a:fillRect/>
          </a:stretch>
        </p:blipFill>
        <p:spPr>
          <a:xfrm>
            <a:off x="6173357" y="5321756"/>
            <a:ext cx="181724" cy="161673"/>
          </a:xfrm>
          <a:prstGeom prst="rect">
            <a:avLst/>
          </a:prstGeom>
        </p:spPr>
      </p:pic>
      <p:sp>
        <p:nvSpPr>
          <p:cNvPr id="9" name="TextBox 8">
            <a:extLst>
              <a:ext uri="{FF2B5EF4-FFF2-40B4-BE49-F238E27FC236}">
                <a16:creationId xmlns:a16="http://schemas.microsoft.com/office/drawing/2014/main" id="{43284369-FE0F-F664-74E6-9681D7A5E679}"/>
              </a:ext>
            </a:extLst>
          </p:cNvPr>
          <p:cNvSpPr txBox="1"/>
          <p:nvPr/>
        </p:nvSpPr>
        <p:spPr>
          <a:xfrm>
            <a:off x="602384" y="5749658"/>
            <a:ext cx="7475972" cy="276999"/>
          </a:xfrm>
          <a:prstGeom prst="rect">
            <a:avLst/>
          </a:prstGeom>
          <a:noFill/>
        </p:spPr>
        <p:txBody>
          <a:bodyPr wrap="square" rtlCol="0">
            <a:spAutoFit/>
          </a:bodyPr>
          <a:lstStyle/>
          <a:p>
            <a:r>
              <a:rPr lang="en-US" sz="1200" dirty="0"/>
              <a:t>Recommendation: use Fanning for NS equations and Moody for an isolated pressure drop calculation.</a:t>
            </a:r>
            <a:endParaRPr lang="en-GB" sz="1200" dirty="0"/>
          </a:p>
        </p:txBody>
      </p:sp>
      <p:cxnSp>
        <p:nvCxnSpPr>
          <p:cNvPr id="11" name="Straight Arrow Connector 10">
            <a:extLst>
              <a:ext uri="{FF2B5EF4-FFF2-40B4-BE49-F238E27FC236}">
                <a16:creationId xmlns:a16="http://schemas.microsoft.com/office/drawing/2014/main" id="{7D76ED7A-5B55-3997-D43E-78F1AF711D9F}"/>
              </a:ext>
            </a:extLst>
          </p:cNvPr>
          <p:cNvCxnSpPr>
            <a:cxnSpLocks/>
          </p:cNvCxnSpPr>
          <p:nvPr/>
        </p:nvCxnSpPr>
        <p:spPr>
          <a:xfrm flipH="1">
            <a:off x="1771237" y="5561930"/>
            <a:ext cx="4402120" cy="187728"/>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Date Placeholder 2">
            <a:extLst>
              <a:ext uri="{FF2B5EF4-FFF2-40B4-BE49-F238E27FC236}">
                <a16:creationId xmlns:a16="http://schemas.microsoft.com/office/drawing/2014/main" id="{D1C08275-5ACF-82A6-B907-BB714ED85691}"/>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59027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192" y="1860332"/>
            <a:ext cx="7899615" cy="1363716"/>
          </a:xfrm>
        </p:spPr>
        <p:txBody>
          <a:bodyPr>
            <a:noAutofit/>
          </a:bodyPr>
          <a:lstStyle/>
          <a:p>
            <a:pPr algn="ctr"/>
            <a:r>
              <a:rPr lang="en-US" sz="3200" dirty="0"/>
              <a:t>Forced Convection Flow Modelling</a:t>
            </a:r>
            <a:endParaRPr lang="en-GB" sz="3200" dirty="0"/>
          </a:p>
        </p:txBody>
      </p:sp>
      <p:sp>
        <p:nvSpPr>
          <p:cNvPr id="6" name="TextBox 5"/>
          <p:cNvSpPr txBox="1"/>
          <p:nvPr/>
        </p:nvSpPr>
        <p:spPr>
          <a:xfrm>
            <a:off x="3914370" y="3767737"/>
            <a:ext cx="1210588" cy="523220"/>
          </a:xfrm>
          <a:prstGeom prst="rect">
            <a:avLst/>
          </a:prstGeom>
          <a:noFill/>
        </p:spPr>
        <p:txBody>
          <a:bodyPr wrap="none" rtlCol="0">
            <a:spAutoFit/>
          </a:bodyPr>
          <a:lstStyle/>
          <a:p>
            <a:pPr algn="ctr"/>
            <a:r>
              <a:rPr lang="en-GB" sz="1400" u="sng" dirty="0">
                <a:solidFill>
                  <a:srgbClr val="080808"/>
                </a:solidFill>
              </a:rPr>
              <a:t>B. Naydenov</a:t>
            </a:r>
            <a:endParaRPr lang="en-GB" sz="1400" dirty="0">
              <a:solidFill>
                <a:srgbClr val="080808"/>
              </a:solidFill>
            </a:endParaRPr>
          </a:p>
          <a:p>
            <a:pPr algn="ctr"/>
            <a:endParaRPr lang="en-GB" sz="1400" i="1" u="sng" dirty="0">
              <a:solidFill>
                <a:srgbClr val="080808"/>
              </a:solidFill>
            </a:endParaRPr>
          </a:p>
        </p:txBody>
      </p:sp>
      <p:sp>
        <p:nvSpPr>
          <p:cNvPr id="3" name="Date Placeholder 2"/>
          <p:cNvSpPr>
            <a:spLocks noGrp="1"/>
          </p:cNvSpPr>
          <p:nvPr>
            <p:ph type="dt" sz="half" idx="10"/>
          </p:nvPr>
        </p:nvSpPr>
        <p:spPr/>
        <p:txBody>
          <a:bodyPr/>
          <a:lstStyle/>
          <a:p>
            <a:r>
              <a:rPr lang="de-DE" dirty="0"/>
              <a:t>29.11.2022</a:t>
            </a:r>
            <a:endParaRPr lang="en-US" dirty="0"/>
          </a:p>
        </p:txBody>
      </p:sp>
      <p:sp>
        <p:nvSpPr>
          <p:cNvPr id="7" name="Footer Placeholder 6"/>
          <p:cNvSpPr>
            <a:spLocks noGrp="1"/>
          </p:cNvSpPr>
          <p:nvPr>
            <p:ph type="ftr" sz="quarter" idx="11"/>
          </p:nvPr>
        </p:nvSpPr>
        <p:spPr/>
        <p:txBody>
          <a:bodyPr/>
          <a:lstStyle/>
          <a:p>
            <a:r>
              <a:rPr lang="en-US"/>
              <a:t>TE/CRG-CI</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2</a:t>
            </a:fld>
            <a:endParaRPr lang="en-US" dirty="0"/>
          </a:p>
        </p:txBody>
      </p:sp>
    </p:spTree>
    <p:extLst>
      <p:ext uri="{BB962C8B-B14F-4D97-AF65-F5344CB8AC3E}">
        <p14:creationId xmlns:p14="http://schemas.microsoft.com/office/powerpoint/2010/main" val="3579263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335" y="2546717"/>
            <a:ext cx="8097927" cy="1259621"/>
          </a:xfrm>
        </p:spPr>
        <p:txBody>
          <a:bodyPr>
            <a:noAutofit/>
          </a:bodyPr>
          <a:lstStyle/>
          <a:p>
            <a:r>
              <a:rPr lang="en-US" altLang="en-US" sz="4000" b="0" dirty="0">
                <a:solidFill>
                  <a:srgbClr val="0055A0"/>
                </a:solidFill>
              </a:rPr>
              <a:t>Supercritical flow</a:t>
            </a:r>
            <a:endParaRPr lang="en-GB" altLang="en-US" sz="4000" b="0" dirty="0">
              <a:solidFill>
                <a:srgbClr val="0055A0"/>
              </a:solidFill>
            </a:endParaRPr>
          </a:p>
        </p:txBody>
      </p:sp>
      <p:sp>
        <p:nvSpPr>
          <p:cNvPr id="8" name="Footer Placeholder 7"/>
          <p:cNvSpPr>
            <a:spLocks noGrp="1"/>
          </p:cNvSpPr>
          <p:nvPr>
            <p:ph type="ftr" sz="quarter" idx="11"/>
          </p:nvPr>
        </p:nvSpPr>
        <p:spPr/>
        <p:txBody>
          <a:bodyPr/>
          <a:lstStyle/>
          <a:p>
            <a:r>
              <a:rPr lang="en-US"/>
              <a:t>TE/CRG-CI</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20</a:t>
            </a:fld>
            <a:endParaRPr lang="en-US" dirty="0"/>
          </a:p>
        </p:txBody>
      </p:sp>
      <p:sp>
        <p:nvSpPr>
          <p:cNvPr id="3" name="Date Placeholder 2">
            <a:extLst>
              <a:ext uri="{FF2B5EF4-FFF2-40B4-BE49-F238E27FC236}">
                <a16:creationId xmlns:a16="http://schemas.microsoft.com/office/drawing/2014/main" id="{8E393A93-087B-9662-9CA4-9F3B66CBA1AD}"/>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420024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A comparison of heat transfer to helium</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21</a:t>
            </a:fld>
            <a:endParaRPr lang="fr-FR" altLang="en-US"/>
          </a:p>
        </p:txBody>
      </p:sp>
      <p:sp>
        <p:nvSpPr>
          <p:cNvPr id="10" name="TextBox 9"/>
          <p:cNvSpPr txBox="1"/>
          <p:nvPr/>
        </p:nvSpPr>
        <p:spPr>
          <a:xfrm>
            <a:off x="5538001" y="1774539"/>
            <a:ext cx="3476729" cy="2308324"/>
          </a:xfrm>
          <a:prstGeom prst="rect">
            <a:avLst/>
          </a:prstGeom>
          <a:noFill/>
        </p:spPr>
        <p:txBody>
          <a:bodyPr wrap="square" rtlCol="0">
            <a:spAutoFit/>
          </a:bodyPr>
          <a:lstStyle/>
          <a:p>
            <a:pPr marL="285750" indent="-285750">
              <a:buFont typeface="Arial" panose="020B0604020202020204" pitchFamily="34" charset="0"/>
              <a:buChar char="•"/>
            </a:pPr>
            <a:r>
              <a:rPr lang="en-GB" dirty="0"/>
              <a:t>Higher Re increases heat transfer</a:t>
            </a:r>
          </a:p>
          <a:p>
            <a:pPr marL="285750" indent="-285750">
              <a:buFont typeface="Arial" panose="020B0604020202020204" pitchFamily="34" charset="0"/>
              <a:buChar char="•"/>
            </a:pPr>
            <a:r>
              <a:rPr lang="en-GB" dirty="0"/>
              <a:t>For higher </a:t>
            </a:r>
            <a:r>
              <a:rPr lang="el-GR" dirty="0"/>
              <a:t>Δ</a:t>
            </a:r>
            <a:r>
              <a:rPr lang="en-US" dirty="0"/>
              <a:t>T nucleate boiling reaches SC forced flow</a:t>
            </a:r>
            <a:endParaRPr lang="en-GB" dirty="0"/>
          </a:p>
          <a:p>
            <a:pPr marL="285750" indent="-285750">
              <a:buFont typeface="Arial" panose="020B0604020202020204" pitchFamily="34" charset="0"/>
              <a:buChar char="•"/>
            </a:pPr>
            <a:r>
              <a:rPr lang="en-GB" dirty="0"/>
              <a:t>Kapitza at 1.9 K is not that bad </a:t>
            </a:r>
          </a:p>
          <a:p>
            <a:pPr marL="285750" indent="-285750">
              <a:buFont typeface="Arial" panose="020B0604020202020204" pitchFamily="34" charset="0"/>
              <a:buChar char="•"/>
            </a:pPr>
            <a:r>
              <a:rPr lang="en-GB" dirty="0" err="1"/>
              <a:t>R</a:t>
            </a:r>
            <a:r>
              <a:rPr lang="en-GB" baseline="-25000" dirty="0" err="1"/>
              <a:t>Kap</a:t>
            </a:r>
            <a:r>
              <a:rPr lang="en-GB" dirty="0"/>
              <a:t> dominant only below 1 K</a:t>
            </a:r>
          </a:p>
        </p:txBody>
      </p:sp>
      <p:sp>
        <p:nvSpPr>
          <p:cNvPr id="6" name="Date Placeholder 2">
            <a:extLst>
              <a:ext uri="{FF2B5EF4-FFF2-40B4-BE49-F238E27FC236}">
                <a16:creationId xmlns:a16="http://schemas.microsoft.com/office/drawing/2014/main" id="{543A1899-C562-F755-609C-47EF9E3DE570}"/>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
        <p:nvSpPr>
          <p:cNvPr id="8" name="TextBox 7">
            <a:extLst>
              <a:ext uri="{FF2B5EF4-FFF2-40B4-BE49-F238E27FC236}">
                <a16:creationId xmlns:a16="http://schemas.microsoft.com/office/drawing/2014/main" id="{9443A160-D02A-87C1-089A-0E0A5E699E9E}"/>
              </a:ext>
            </a:extLst>
          </p:cNvPr>
          <p:cNvSpPr txBox="1"/>
          <p:nvPr/>
        </p:nvSpPr>
        <p:spPr>
          <a:xfrm>
            <a:off x="5667271" y="5902807"/>
            <a:ext cx="3476729" cy="253916"/>
          </a:xfrm>
          <a:prstGeom prst="rect">
            <a:avLst/>
          </a:prstGeom>
          <a:noFill/>
        </p:spPr>
        <p:txBody>
          <a:bodyPr wrap="square" rtlCol="0">
            <a:spAutoFit/>
          </a:bodyPr>
          <a:lstStyle/>
          <a:p>
            <a:r>
              <a:rPr lang="en-GB" sz="1050" dirty="0"/>
              <a:t>Source: </a:t>
            </a:r>
            <a:r>
              <a:rPr lang="nl-NL" sz="1050" dirty="0"/>
              <a:t>V. Arp, Adv. </a:t>
            </a:r>
            <a:r>
              <a:rPr lang="nl-NL" sz="1050" dirty="0" err="1"/>
              <a:t>Cryogenic</a:t>
            </a:r>
            <a:r>
              <a:rPr lang="nl-NL" sz="1050" dirty="0"/>
              <a:t> Eng., Vol. 17, pp. 342. </a:t>
            </a:r>
            <a:endParaRPr lang="en-GB" sz="1050" dirty="0"/>
          </a:p>
        </p:txBody>
      </p:sp>
      <p:pic>
        <p:nvPicPr>
          <p:cNvPr id="14" name="Picture 13">
            <a:extLst>
              <a:ext uri="{FF2B5EF4-FFF2-40B4-BE49-F238E27FC236}">
                <a16:creationId xmlns:a16="http://schemas.microsoft.com/office/drawing/2014/main" id="{B9A30223-ABE2-D3DC-73DB-ADF6467CBFED}"/>
              </a:ext>
            </a:extLst>
          </p:cNvPr>
          <p:cNvPicPr>
            <a:picLocks noChangeAspect="1"/>
          </p:cNvPicPr>
          <p:nvPr/>
        </p:nvPicPr>
        <p:blipFill>
          <a:blip r:embed="rId3"/>
          <a:stretch>
            <a:fillRect/>
          </a:stretch>
        </p:blipFill>
        <p:spPr>
          <a:xfrm>
            <a:off x="0" y="828234"/>
            <a:ext cx="5497072" cy="5201531"/>
          </a:xfrm>
          <a:prstGeom prst="rect">
            <a:avLst/>
          </a:prstGeom>
        </p:spPr>
      </p:pic>
      <p:sp>
        <p:nvSpPr>
          <p:cNvPr id="16" name="TextBox 15">
            <a:extLst>
              <a:ext uri="{FF2B5EF4-FFF2-40B4-BE49-F238E27FC236}">
                <a16:creationId xmlns:a16="http://schemas.microsoft.com/office/drawing/2014/main" id="{0F6E938C-3C30-AFDA-F9C2-E08314030F61}"/>
              </a:ext>
            </a:extLst>
          </p:cNvPr>
          <p:cNvSpPr txBox="1"/>
          <p:nvPr/>
        </p:nvSpPr>
        <p:spPr>
          <a:xfrm>
            <a:off x="1025030" y="2697869"/>
            <a:ext cx="1043876" cy="369332"/>
          </a:xfrm>
          <a:prstGeom prst="rect">
            <a:avLst/>
          </a:prstGeom>
          <a:noFill/>
        </p:spPr>
        <p:txBody>
          <a:bodyPr wrap="none" rtlCol="0">
            <a:spAutoFit/>
          </a:bodyPr>
          <a:lstStyle/>
          <a:p>
            <a:r>
              <a:rPr lang="en-US" dirty="0"/>
              <a:t>“           “</a:t>
            </a:r>
            <a:endParaRPr lang="en-GB" dirty="0"/>
          </a:p>
        </p:txBody>
      </p:sp>
    </p:spTree>
    <p:extLst>
      <p:ext uri="{BB962C8B-B14F-4D97-AF65-F5344CB8AC3E}">
        <p14:creationId xmlns:p14="http://schemas.microsoft.com/office/powerpoint/2010/main" val="1072075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2CAD3-BC76-CBF7-D0EE-5D5BBB41842B}"/>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B9FEFD38-9AA6-8B68-5A3A-086028369AE1}"/>
              </a:ext>
            </a:extLst>
          </p:cNvPr>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Particularities of Supercritical flow (SCF)</a:t>
            </a:r>
            <a:endParaRPr lang="en-GB" altLang="fr-FR" sz="2000" dirty="0">
              <a:solidFill>
                <a:schemeClr val="tx1">
                  <a:lumMod val="75000"/>
                </a:schemeClr>
              </a:solidFill>
            </a:endParaRPr>
          </a:p>
        </p:txBody>
      </p:sp>
      <p:sp>
        <p:nvSpPr>
          <p:cNvPr id="4" name="Footer Placeholder 3">
            <a:extLst>
              <a:ext uri="{FF2B5EF4-FFF2-40B4-BE49-F238E27FC236}">
                <a16:creationId xmlns:a16="http://schemas.microsoft.com/office/drawing/2014/main" id="{E06F7B9F-94E8-7F2A-7E6A-20000DBF7FFE}"/>
              </a:ext>
            </a:extLst>
          </p:cNvPr>
          <p:cNvSpPr>
            <a:spLocks noGrp="1"/>
          </p:cNvSpPr>
          <p:nvPr>
            <p:ph type="ftr" sz="quarter" idx="11"/>
          </p:nvPr>
        </p:nvSpPr>
        <p:spPr/>
        <p:txBody>
          <a:bodyPr/>
          <a:lstStyle/>
          <a:p>
            <a:pPr>
              <a:defRPr/>
            </a:pPr>
            <a:r>
              <a:rPr lang="fr-FR"/>
              <a:t>TE/CRG-CI</a:t>
            </a:r>
          </a:p>
        </p:txBody>
      </p:sp>
      <p:sp>
        <p:nvSpPr>
          <p:cNvPr id="5" name="Slide Number Placeholder 4">
            <a:extLst>
              <a:ext uri="{FF2B5EF4-FFF2-40B4-BE49-F238E27FC236}">
                <a16:creationId xmlns:a16="http://schemas.microsoft.com/office/drawing/2014/main" id="{2A0EDD1F-1BB8-76DA-A1B4-53CC068ECC05}"/>
              </a:ext>
            </a:extLst>
          </p:cNvPr>
          <p:cNvSpPr>
            <a:spLocks noGrp="1"/>
          </p:cNvSpPr>
          <p:nvPr>
            <p:ph type="sldNum" sz="quarter" idx="12"/>
          </p:nvPr>
        </p:nvSpPr>
        <p:spPr/>
        <p:txBody>
          <a:bodyPr/>
          <a:lstStyle/>
          <a:p>
            <a:fld id="{46F65486-99DD-4D77-AC9D-BDEAE0EAFF12}" type="slidenum">
              <a:rPr lang="fr-FR" altLang="en-US" smtClean="0"/>
              <a:pPr/>
              <a:t>22</a:t>
            </a:fld>
            <a:endParaRPr lang="fr-FR" altLang="en-US"/>
          </a:p>
        </p:txBody>
      </p:sp>
      <p:sp>
        <p:nvSpPr>
          <p:cNvPr id="15" name="TextBox 14">
            <a:extLst>
              <a:ext uri="{FF2B5EF4-FFF2-40B4-BE49-F238E27FC236}">
                <a16:creationId xmlns:a16="http://schemas.microsoft.com/office/drawing/2014/main" id="{6EE157C0-9948-B10D-2FDE-D2061DC45D7B}"/>
              </a:ext>
            </a:extLst>
          </p:cNvPr>
          <p:cNvSpPr txBox="1"/>
          <p:nvPr/>
        </p:nvSpPr>
        <p:spPr>
          <a:xfrm>
            <a:off x="457200" y="760752"/>
            <a:ext cx="8079230" cy="369332"/>
          </a:xfrm>
          <a:prstGeom prst="rect">
            <a:avLst/>
          </a:prstGeom>
          <a:noFill/>
        </p:spPr>
        <p:txBody>
          <a:bodyPr wrap="square" rtlCol="0">
            <a:spAutoFit/>
          </a:bodyPr>
          <a:lstStyle/>
          <a:p>
            <a:r>
              <a:rPr lang="en-GB" dirty="0"/>
              <a:t>Properties change a lot near the critical point. Example for He:</a:t>
            </a:r>
          </a:p>
        </p:txBody>
      </p:sp>
      <p:sp>
        <p:nvSpPr>
          <p:cNvPr id="7" name="TextBox 6">
            <a:extLst>
              <a:ext uri="{FF2B5EF4-FFF2-40B4-BE49-F238E27FC236}">
                <a16:creationId xmlns:a16="http://schemas.microsoft.com/office/drawing/2014/main" id="{000A0AE0-3ACD-FC37-4445-77202810D011}"/>
              </a:ext>
            </a:extLst>
          </p:cNvPr>
          <p:cNvSpPr txBox="1"/>
          <p:nvPr/>
        </p:nvSpPr>
        <p:spPr>
          <a:xfrm>
            <a:off x="4875316" y="5683821"/>
            <a:ext cx="4146237"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GB" dirty="0"/>
              <a:t>He critical point → 5.19 K and 2.24 bar</a:t>
            </a:r>
          </a:p>
        </p:txBody>
      </p:sp>
      <p:sp>
        <p:nvSpPr>
          <p:cNvPr id="10" name="TextBox 9">
            <a:extLst>
              <a:ext uri="{FF2B5EF4-FFF2-40B4-BE49-F238E27FC236}">
                <a16:creationId xmlns:a16="http://schemas.microsoft.com/office/drawing/2014/main" id="{3B325B0A-3A2F-FC8C-897B-9DC5B85A560E}"/>
              </a:ext>
            </a:extLst>
          </p:cNvPr>
          <p:cNvSpPr txBox="1"/>
          <p:nvPr/>
        </p:nvSpPr>
        <p:spPr>
          <a:xfrm>
            <a:off x="5210071" y="2210029"/>
            <a:ext cx="3476729" cy="2585323"/>
          </a:xfrm>
          <a:prstGeom prst="rect">
            <a:avLst/>
          </a:prstGeom>
          <a:noFill/>
        </p:spPr>
        <p:txBody>
          <a:bodyPr wrap="square" rtlCol="0">
            <a:spAutoFit/>
          </a:bodyPr>
          <a:lstStyle/>
          <a:p>
            <a:pPr marL="285750" indent="-285750">
              <a:buFont typeface="Arial" panose="020B0604020202020204" pitchFamily="34" charset="0"/>
              <a:buChar char="•"/>
            </a:pPr>
            <a:r>
              <a:rPr lang="en-GB" dirty="0"/>
              <a:t>Heat capacity peak defines the pseudo-critical point at each pressure.</a:t>
            </a:r>
          </a:p>
          <a:p>
            <a:pPr marL="285750" indent="-285750">
              <a:buFont typeface="Arial" panose="020B0604020202020204" pitchFamily="34" charset="0"/>
              <a:buChar char="•"/>
            </a:pPr>
            <a:r>
              <a:rPr lang="en-GB" dirty="0"/>
              <a:t>Fluid changes from liquid-like to gas-like.</a:t>
            </a:r>
          </a:p>
          <a:p>
            <a:pPr marL="285750" indent="-285750">
              <a:buFont typeface="Arial" panose="020B0604020202020204" pitchFamily="34" charset="0"/>
              <a:buChar char="•"/>
            </a:pPr>
            <a:r>
              <a:rPr lang="en-GB" dirty="0"/>
              <a:t>Big change of properties over small temperature difference.</a:t>
            </a:r>
          </a:p>
          <a:p>
            <a:pPr marL="285750" indent="-285750">
              <a:buFont typeface="Arial" panose="020B0604020202020204" pitchFamily="34" charset="0"/>
              <a:buChar char="•"/>
            </a:pPr>
            <a:r>
              <a:rPr lang="en-GB" dirty="0"/>
              <a:t>The density changes could lead to unstable behaviour. </a:t>
            </a:r>
          </a:p>
        </p:txBody>
      </p:sp>
      <p:sp>
        <p:nvSpPr>
          <p:cNvPr id="6" name="Date Placeholder 2">
            <a:extLst>
              <a:ext uri="{FF2B5EF4-FFF2-40B4-BE49-F238E27FC236}">
                <a16:creationId xmlns:a16="http://schemas.microsoft.com/office/drawing/2014/main" id="{E192F7A2-D150-4FF2-F23A-3590CC63DEA2}"/>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
        <p:nvSpPr>
          <p:cNvPr id="8" name="TextBox 7">
            <a:extLst>
              <a:ext uri="{FF2B5EF4-FFF2-40B4-BE49-F238E27FC236}">
                <a16:creationId xmlns:a16="http://schemas.microsoft.com/office/drawing/2014/main" id="{7AA1953E-F119-EBC3-5563-BD8A31A0077B}"/>
              </a:ext>
            </a:extLst>
          </p:cNvPr>
          <p:cNvSpPr txBox="1"/>
          <p:nvPr/>
        </p:nvSpPr>
        <p:spPr>
          <a:xfrm rot="16200000">
            <a:off x="-1401689" y="3139746"/>
            <a:ext cx="3057297" cy="253916"/>
          </a:xfrm>
          <a:prstGeom prst="rect">
            <a:avLst/>
          </a:prstGeom>
          <a:noFill/>
        </p:spPr>
        <p:txBody>
          <a:bodyPr wrap="square" rtlCol="0">
            <a:spAutoFit/>
          </a:bodyPr>
          <a:lstStyle/>
          <a:p>
            <a:r>
              <a:rPr lang="en-GB" sz="1050" dirty="0"/>
              <a:t>Source: </a:t>
            </a:r>
            <a:r>
              <a:rPr lang="nl-NL" sz="1050" dirty="0"/>
              <a:t>V. Arp, Adv. </a:t>
            </a:r>
            <a:r>
              <a:rPr lang="nl-NL" sz="1050" dirty="0" err="1"/>
              <a:t>Cryog</a:t>
            </a:r>
            <a:r>
              <a:rPr lang="nl-NL" sz="1050" dirty="0"/>
              <a:t>. Eng., Vol. 17, 342 </a:t>
            </a:r>
            <a:endParaRPr lang="en-GB" sz="1050" dirty="0"/>
          </a:p>
        </p:txBody>
      </p:sp>
      <p:pic>
        <p:nvPicPr>
          <p:cNvPr id="11" name="Picture 10">
            <a:extLst>
              <a:ext uri="{FF2B5EF4-FFF2-40B4-BE49-F238E27FC236}">
                <a16:creationId xmlns:a16="http://schemas.microsoft.com/office/drawing/2014/main" id="{E4AD6041-5025-9082-F658-6D52FE124DA7}"/>
              </a:ext>
            </a:extLst>
          </p:cNvPr>
          <p:cNvPicPr>
            <a:picLocks noChangeAspect="1"/>
          </p:cNvPicPr>
          <p:nvPr/>
        </p:nvPicPr>
        <p:blipFill>
          <a:blip r:embed="rId3"/>
          <a:stretch>
            <a:fillRect/>
          </a:stretch>
        </p:blipFill>
        <p:spPr>
          <a:xfrm>
            <a:off x="457200" y="1130084"/>
            <a:ext cx="4268557" cy="4967164"/>
          </a:xfrm>
          <a:prstGeom prst="rect">
            <a:avLst/>
          </a:prstGeom>
        </p:spPr>
      </p:pic>
      <p:sp>
        <p:nvSpPr>
          <p:cNvPr id="2" name="TextBox 1">
            <a:extLst>
              <a:ext uri="{FF2B5EF4-FFF2-40B4-BE49-F238E27FC236}">
                <a16:creationId xmlns:a16="http://schemas.microsoft.com/office/drawing/2014/main" id="{9ABE23E4-EBC4-52BA-72E0-EC30070DE596}"/>
              </a:ext>
            </a:extLst>
          </p:cNvPr>
          <p:cNvSpPr txBox="1"/>
          <p:nvPr/>
        </p:nvSpPr>
        <p:spPr>
          <a:xfrm>
            <a:off x="4572000" y="1232152"/>
            <a:ext cx="2542684" cy="307777"/>
          </a:xfrm>
          <a:prstGeom prst="rect">
            <a:avLst/>
          </a:prstGeom>
          <a:noFill/>
        </p:spPr>
        <p:txBody>
          <a:bodyPr wrap="none" rtlCol="0">
            <a:spAutoFit/>
          </a:bodyPr>
          <a:lstStyle/>
          <a:p>
            <a:r>
              <a:rPr lang="en-US" sz="1400" dirty="0">
                <a:solidFill>
                  <a:schemeClr val="accent6">
                    <a:lumMod val="50000"/>
                  </a:schemeClr>
                </a:solidFill>
              </a:rPr>
              <a:t>or maximum specific heat line</a:t>
            </a:r>
            <a:endParaRPr lang="en-GB" sz="1400" dirty="0">
              <a:solidFill>
                <a:schemeClr val="accent6">
                  <a:lumMod val="50000"/>
                </a:schemeClr>
              </a:solidFill>
            </a:endParaRPr>
          </a:p>
        </p:txBody>
      </p:sp>
    </p:spTree>
    <p:extLst>
      <p:ext uri="{BB962C8B-B14F-4D97-AF65-F5344CB8AC3E}">
        <p14:creationId xmlns:p14="http://schemas.microsoft.com/office/powerpoint/2010/main" val="3299665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A9BEA-51B3-0E81-6D7D-4FEA95F2AAE8}"/>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468A1199-DDB9-209D-DA0C-A033BC1FE96C}"/>
              </a:ext>
            </a:extLst>
          </p:cNvPr>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Particularities of Supercritical flow (SCF)</a:t>
            </a:r>
            <a:endParaRPr lang="en-GB" altLang="fr-FR" sz="2000" dirty="0">
              <a:solidFill>
                <a:schemeClr val="tx1">
                  <a:lumMod val="75000"/>
                </a:schemeClr>
              </a:solidFill>
            </a:endParaRPr>
          </a:p>
        </p:txBody>
      </p:sp>
      <p:sp>
        <p:nvSpPr>
          <p:cNvPr id="4" name="Footer Placeholder 3">
            <a:extLst>
              <a:ext uri="{FF2B5EF4-FFF2-40B4-BE49-F238E27FC236}">
                <a16:creationId xmlns:a16="http://schemas.microsoft.com/office/drawing/2014/main" id="{98CDF4B9-1B38-44DB-E38D-F6CB84A8A527}"/>
              </a:ext>
            </a:extLst>
          </p:cNvPr>
          <p:cNvSpPr>
            <a:spLocks noGrp="1"/>
          </p:cNvSpPr>
          <p:nvPr>
            <p:ph type="ftr" sz="quarter" idx="11"/>
          </p:nvPr>
        </p:nvSpPr>
        <p:spPr/>
        <p:txBody>
          <a:bodyPr/>
          <a:lstStyle/>
          <a:p>
            <a:pPr>
              <a:defRPr/>
            </a:pPr>
            <a:r>
              <a:rPr lang="fr-FR"/>
              <a:t>TE/CRG-CI</a:t>
            </a:r>
          </a:p>
        </p:txBody>
      </p:sp>
      <p:sp>
        <p:nvSpPr>
          <p:cNvPr id="5" name="Slide Number Placeholder 4">
            <a:extLst>
              <a:ext uri="{FF2B5EF4-FFF2-40B4-BE49-F238E27FC236}">
                <a16:creationId xmlns:a16="http://schemas.microsoft.com/office/drawing/2014/main" id="{EDD3F5A9-5803-D3E0-5E2D-98C5E7CA546C}"/>
              </a:ext>
            </a:extLst>
          </p:cNvPr>
          <p:cNvSpPr>
            <a:spLocks noGrp="1"/>
          </p:cNvSpPr>
          <p:nvPr>
            <p:ph type="sldNum" sz="quarter" idx="12"/>
          </p:nvPr>
        </p:nvSpPr>
        <p:spPr/>
        <p:txBody>
          <a:bodyPr/>
          <a:lstStyle/>
          <a:p>
            <a:fld id="{46F65486-99DD-4D77-AC9D-BDEAE0EAFF12}" type="slidenum">
              <a:rPr lang="fr-FR" altLang="en-US" smtClean="0"/>
              <a:pPr/>
              <a:t>23</a:t>
            </a:fld>
            <a:endParaRPr lang="fr-FR" altLang="en-US"/>
          </a:p>
        </p:txBody>
      </p:sp>
      <p:sp>
        <p:nvSpPr>
          <p:cNvPr id="15" name="TextBox 14">
            <a:extLst>
              <a:ext uri="{FF2B5EF4-FFF2-40B4-BE49-F238E27FC236}">
                <a16:creationId xmlns:a16="http://schemas.microsoft.com/office/drawing/2014/main" id="{12F888F3-80E1-9ED4-6A6A-7F5E6EBB690C}"/>
              </a:ext>
            </a:extLst>
          </p:cNvPr>
          <p:cNvSpPr txBox="1"/>
          <p:nvPr/>
        </p:nvSpPr>
        <p:spPr>
          <a:xfrm>
            <a:off x="457200" y="760752"/>
            <a:ext cx="8079230" cy="369332"/>
          </a:xfrm>
          <a:prstGeom prst="rect">
            <a:avLst/>
          </a:prstGeom>
          <a:noFill/>
        </p:spPr>
        <p:txBody>
          <a:bodyPr wrap="square" rtlCol="0">
            <a:spAutoFit/>
          </a:bodyPr>
          <a:lstStyle/>
          <a:p>
            <a:r>
              <a:rPr lang="en-GB" dirty="0"/>
              <a:t>Properties change a lot near the critical point. Example for He:</a:t>
            </a:r>
          </a:p>
        </p:txBody>
      </p:sp>
      <p:sp>
        <p:nvSpPr>
          <p:cNvPr id="6" name="Date Placeholder 2">
            <a:extLst>
              <a:ext uri="{FF2B5EF4-FFF2-40B4-BE49-F238E27FC236}">
                <a16:creationId xmlns:a16="http://schemas.microsoft.com/office/drawing/2014/main" id="{943E9DA1-9CE5-068F-5F03-0B344E3C1694}"/>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
        <p:nvSpPr>
          <p:cNvPr id="8" name="TextBox 7">
            <a:extLst>
              <a:ext uri="{FF2B5EF4-FFF2-40B4-BE49-F238E27FC236}">
                <a16:creationId xmlns:a16="http://schemas.microsoft.com/office/drawing/2014/main" id="{6ED45D16-F0A2-B66D-F96E-C53FF3264C83}"/>
              </a:ext>
            </a:extLst>
          </p:cNvPr>
          <p:cNvSpPr txBox="1"/>
          <p:nvPr/>
        </p:nvSpPr>
        <p:spPr>
          <a:xfrm rot="16200000">
            <a:off x="-2304378" y="3107312"/>
            <a:ext cx="5106852" cy="415498"/>
          </a:xfrm>
          <a:prstGeom prst="rect">
            <a:avLst/>
          </a:prstGeom>
          <a:noFill/>
        </p:spPr>
        <p:txBody>
          <a:bodyPr wrap="square" rtlCol="0">
            <a:spAutoFit/>
          </a:bodyPr>
          <a:lstStyle/>
          <a:p>
            <a:r>
              <a:rPr lang="en-GB" sz="1050" dirty="0">
                <a:solidFill>
                  <a:schemeClr val="accent6">
                    <a:lumMod val="50000"/>
                  </a:schemeClr>
                </a:solidFill>
              </a:rPr>
              <a:t>Source: </a:t>
            </a:r>
            <a:r>
              <a:rPr lang="nl-NL" sz="1050" dirty="0" err="1">
                <a:solidFill>
                  <a:schemeClr val="accent6">
                    <a:lumMod val="50000"/>
                  </a:schemeClr>
                </a:solidFill>
              </a:rPr>
              <a:t>Vvaghela</a:t>
            </a:r>
            <a:r>
              <a:rPr lang="nl-NL" sz="1050" dirty="0">
                <a:solidFill>
                  <a:schemeClr val="accent6">
                    <a:lumMod val="50000"/>
                  </a:schemeClr>
                </a:solidFill>
              </a:rPr>
              <a:t>, </a:t>
            </a:r>
            <a:r>
              <a:rPr lang="en-GB" sz="1050" b="1" dirty="0">
                <a:solidFill>
                  <a:schemeClr val="accent6">
                    <a:lumMod val="50000"/>
                  </a:schemeClr>
                </a:solidFill>
              </a:rPr>
              <a:t>Forced flow cryogenic cooling in fusion devices: A review</a:t>
            </a:r>
          </a:p>
          <a:p>
            <a:endParaRPr lang="en-GB" sz="1050" dirty="0">
              <a:solidFill>
                <a:schemeClr val="accent6">
                  <a:lumMod val="50000"/>
                </a:schemeClr>
              </a:solidFill>
            </a:endParaRPr>
          </a:p>
        </p:txBody>
      </p:sp>
      <p:pic>
        <p:nvPicPr>
          <p:cNvPr id="2" name="Picture 1">
            <a:extLst>
              <a:ext uri="{FF2B5EF4-FFF2-40B4-BE49-F238E27FC236}">
                <a16:creationId xmlns:a16="http://schemas.microsoft.com/office/drawing/2014/main" id="{F062B012-0EF5-2A19-2B60-299881602069}"/>
              </a:ext>
            </a:extLst>
          </p:cNvPr>
          <p:cNvPicPr>
            <a:picLocks noChangeAspect="1"/>
          </p:cNvPicPr>
          <p:nvPr/>
        </p:nvPicPr>
        <p:blipFill>
          <a:blip r:embed="rId3"/>
          <a:stretch>
            <a:fillRect/>
          </a:stretch>
        </p:blipFill>
        <p:spPr>
          <a:xfrm>
            <a:off x="552659" y="1130084"/>
            <a:ext cx="5866693" cy="4122923"/>
          </a:xfrm>
          <a:prstGeom prst="rect">
            <a:avLst/>
          </a:prstGeom>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528DEB12-38D0-40B1-C8CB-9FA04925BC46}"/>
                  </a:ext>
                </a:extLst>
              </p:cNvPr>
              <p:cNvSpPr txBox="1"/>
              <p:nvPr/>
            </p:nvSpPr>
            <p:spPr>
              <a:xfrm>
                <a:off x="6781787" y="1324648"/>
                <a:ext cx="1403589" cy="481414"/>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𝑃𝑟</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𝜐</m:t>
                          </m:r>
                        </m:num>
                        <m:den>
                          <m:r>
                            <a:rPr lang="en-US" b="0" i="1" smtClean="0">
                              <a:latin typeface="Cambria Math" panose="02040503050406030204" pitchFamily="18" charset="0"/>
                            </a:rPr>
                            <m:t>𝑎</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𝜂</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𝑐</m:t>
                              </m:r>
                            </m:e>
                            <m:sub>
                              <m:r>
                                <a:rPr lang="en-US" b="0" i="1" smtClean="0">
                                  <a:latin typeface="Cambria Math" panose="02040503050406030204" pitchFamily="18" charset="0"/>
                                  <a:ea typeface="Cambria Math" panose="02040503050406030204" pitchFamily="18" charset="0"/>
                                </a:rPr>
                                <m:t>𝑝</m:t>
                              </m:r>
                            </m:sub>
                          </m:sSub>
                        </m:num>
                        <m:den>
                          <m:r>
                            <a:rPr lang="en-US" b="0" i="1" smtClean="0">
                              <a:latin typeface="Cambria Math" panose="02040503050406030204" pitchFamily="18" charset="0"/>
                              <a:ea typeface="Cambria Math" panose="02040503050406030204" pitchFamily="18" charset="0"/>
                            </a:rPr>
                            <m:t>𝜆</m:t>
                          </m:r>
                        </m:den>
                      </m:f>
                    </m:oMath>
                  </m:oMathPara>
                </a14:m>
                <a:endParaRPr lang="en-GB" dirty="0"/>
              </a:p>
            </p:txBody>
          </p:sp>
        </mc:Choice>
        <mc:Fallback>
          <p:sp>
            <p:nvSpPr>
              <p:cNvPr id="3" name="TextBox 2">
                <a:extLst>
                  <a:ext uri="{FF2B5EF4-FFF2-40B4-BE49-F238E27FC236}">
                    <a16:creationId xmlns:a16="http://schemas.microsoft.com/office/drawing/2014/main" id="{528DEB12-38D0-40B1-C8CB-9FA04925BC46}"/>
                  </a:ext>
                </a:extLst>
              </p:cNvPr>
              <p:cNvSpPr txBox="1">
                <a:spLocks noRot="1" noChangeAspect="1" noMove="1" noResize="1" noEditPoints="1" noAdjustHandles="1" noChangeArrowheads="1" noChangeShapeType="1" noTextEdit="1"/>
              </p:cNvSpPr>
              <p:nvPr/>
            </p:nvSpPr>
            <p:spPr>
              <a:xfrm>
                <a:off x="6781787" y="1324648"/>
                <a:ext cx="1403589" cy="481414"/>
              </a:xfrm>
              <a:prstGeom prst="rect">
                <a:avLst/>
              </a:prstGeom>
              <a:blipFill>
                <a:blip r:embed="rId4"/>
                <a:stretch>
                  <a:fillRect/>
                </a:stretch>
              </a:blipFill>
            </p:spPr>
            <p:txBody>
              <a:bodyPr/>
              <a:lstStyle/>
              <a:p>
                <a:r>
                  <a:rPr lang="en-GB">
                    <a:noFill/>
                  </a:rPr>
                  <a:t> </a:t>
                </a:r>
              </a:p>
            </p:txBody>
          </p:sp>
        </mc:Fallback>
      </mc:AlternateContent>
      <p:pic>
        <p:nvPicPr>
          <p:cNvPr id="12" name="Picture 11">
            <a:extLst>
              <a:ext uri="{FF2B5EF4-FFF2-40B4-BE49-F238E27FC236}">
                <a16:creationId xmlns:a16="http://schemas.microsoft.com/office/drawing/2014/main" id="{CAC1974F-FB9B-2F04-CD46-77B66BEF50C9}"/>
              </a:ext>
            </a:extLst>
          </p:cNvPr>
          <p:cNvPicPr>
            <a:picLocks noChangeAspect="1"/>
          </p:cNvPicPr>
          <p:nvPr/>
        </p:nvPicPr>
        <p:blipFill>
          <a:blip r:embed="rId5"/>
          <a:stretch>
            <a:fillRect/>
          </a:stretch>
        </p:blipFill>
        <p:spPr>
          <a:xfrm rot="60000">
            <a:off x="6110925" y="2013016"/>
            <a:ext cx="3019738" cy="4095370"/>
          </a:xfrm>
          <a:prstGeom prst="rect">
            <a:avLst/>
          </a:prstGeom>
        </p:spPr>
      </p:pic>
      <p:sp>
        <p:nvSpPr>
          <p:cNvPr id="13" name="TextBox 12">
            <a:extLst>
              <a:ext uri="{FF2B5EF4-FFF2-40B4-BE49-F238E27FC236}">
                <a16:creationId xmlns:a16="http://schemas.microsoft.com/office/drawing/2014/main" id="{39419260-80FC-5976-5687-954CD95F9A82}"/>
              </a:ext>
            </a:extLst>
          </p:cNvPr>
          <p:cNvSpPr txBox="1"/>
          <p:nvPr/>
        </p:nvSpPr>
        <p:spPr>
          <a:xfrm>
            <a:off x="2561839" y="5898882"/>
            <a:ext cx="3663439" cy="276999"/>
          </a:xfrm>
          <a:prstGeom prst="rect">
            <a:avLst/>
          </a:prstGeom>
          <a:noFill/>
        </p:spPr>
        <p:txBody>
          <a:bodyPr wrap="none" rtlCol="0">
            <a:spAutoFit/>
          </a:bodyPr>
          <a:lstStyle/>
          <a:p>
            <a:r>
              <a:rPr lang="en-US" sz="1200" dirty="0">
                <a:solidFill>
                  <a:schemeClr val="accent6">
                    <a:lumMod val="50000"/>
                  </a:schemeClr>
                </a:solidFill>
              </a:rPr>
              <a:t>From: Smith, A Review of Heat Transfer to Helium I</a:t>
            </a:r>
            <a:endParaRPr lang="en-GB" sz="1200" dirty="0">
              <a:solidFill>
                <a:schemeClr val="accent6">
                  <a:lumMod val="50000"/>
                </a:schemeClr>
              </a:solidFill>
            </a:endParaRPr>
          </a:p>
        </p:txBody>
      </p:sp>
    </p:spTree>
    <p:extLst>
      <p:ext uri="{BB962C8B-B14F-4D97-AF65-F5344CB8AC3E}">
        <p14:creationId xmlns:p14="http://schemas.microsoft.com/office/powerpoint/2010/main" val="420137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Particularities of Supercritical flow (SCF)</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24</a:t>
            </a:fld>
            <a:endParaRPr lang="fr-FR" altLang="en-US"/>
          </a:p>
        </p:txBody>
      </p:sp>
      <p:sp>
        <p:nvSpPr>
          <p:cNvPr id="12" name="TextBox 11"/>
          <p:cNvSpPr txBox="1"/>
          <p:nvPr/>
        </p:nvSpPr>
        <p:spPr>
          <a:xfrm rot="16200000">
            <a:off x="-1842643" y="3051720"/>
            <a:ext cx="4184761" cy="253916"/>
          </a:xfrm>
          <a:prstGeom prst="rect">
            <a:avLst/>
          </a:prstGeom>
          <a:noFill/>
        </p:spPr>
        <p:txBody>
          <a:bodyPr wrap="square" rtlCol="0">
            <a:spAutoFit/>
          </a:bodyPr>
          <a:lstStyle/>
          <a:p>
            <a:r>
              <a:rPr lang="en-GB" sz="1050" dirty="0"/>
              <a:t>Source: </a:t>
            </a:r>
            <a:r>
              <a:rPr lang="nl-NL" sz="1050" dirty="0"/>
              <a:t>H. </a:t>
            </a:r>
            <a:r>
              <a:rPr lang="nl-NL" sz="1050" dirty="0" err="1"/>
              <a:t>Ogata</a:t>
            </a:r>
            <a:r>
              <a:rPr lang="nl-NL" sz="1050" dirty="0"/>
              <a:t>, S. Sato, Proc. ICEC 4, Eindhoven, (1972), 291</a:t>
            </a:r>
            <a:endParaRPr lang="en-GB" sz="1050" dirty="0"/>
          </a:p>
        </p:txBody>
      </p:sp>
      <p:sp>
        <p:nvSpPr>
          <p:cNvPr id="13" name="TextBox 12"/>
          <p:cNvSpPr txBox="1"/>
          <p:nvPr/>
        </p:nvSpPr>
        <p:spPr>
          <a:xfrm>
            <a:off x="269306" y="716965"/>
            <a:ext cx="8556171" cy="369332"/>
          </a:xfrm>
          <a:prstGeom prst="rect">
            <a:avLst/>
          </a:prstGeom>
          <a:noFill/>
        </p:spPr>
        <p:txBody>
          <a:bodyPr wrap="square" rtlCol="0">
            <a:spAutoFit/>
          </a:bodyPr>
          <a:lstStyle/>
          <a:p>
            <a:r>
              <a:rPr lang="en-GB" dirty="0"/>
              <a:t>Increase of heat capacity leads to an improvement of the heat transfer coefficient.</a:t>
            </a:r>
          </a:p>
        </p:txBody>
      </p:sp>
      <p:sp>
        <p:nvSpPr>
          <p:cNvPr id="17" name="TextBox 16"/>
          <p:cNvSpPr txBox="1"/>
          <p:nvPr/>
        </p:nvSpPr>
        <p:spPr>
          <a:xfrm>
            <a:off x="3848614" y="5224223"/>
            <a:ext cx="2208126" cy="369332"/>
          </a:xfrm>
          <a:prstGeom prst="rect">
            <a:avLst/>
          </a:prstGeom>
          <a:noFill/>
        </p:spPr>
        <p:txBody>
          <a:bodyPr wrap="square" rtlCol="0">
            <a:spAutoFit/>
          </a:bodyPr>
          <a:lstStyle/>
          <a:p>
            <a:r>
              <a:rPr lang="en-GB" dirty="0"/>
              <a:t>↑pressure →↓ peak </a:t>
            </a:r>
          </a:p>
        </p:txBody>
      </p:sp>
      <p:sp>
        <p:nvSpPr>
          <p:cNvPr id="16" name="TextBox 15"/>
          <p:cNvSpPr txBox="1"/>
          <p:nvPr/>
        </p:nvSpPr>
        <p:spPr>
          <a:xfrm>
            <a:off x="1229276" y="5224223"/>
            <a:ext cx="2147835" cy="369332"/>
          </a:xfrm>
          <a:prstGeom prst="rect">
            <a:avLst/>
          </a:prstGeom>
          <a:noFill/>
        </p:spPr>
        <p:txBody>
          <a:bodyPr wrap="square" rtlCol="0">
            <a:spAutoFit/>
          </a:bodyPr>
          <a:lstStyle/>
          <a:p>
            <a:r>
              <a:rPr lang="en-GB" dirty="0"/>
              <a:t>↑heat flux →↓ peak</a:t>
            </a:r>
          </a:p>
        </p:txBody>
      </p:sp>
      <p:sp>
        <p:nvSpPr>
          <p:cNvPr id="19" name="TextBox 18"/>
          <p:cNvSpPr txBox="1"/>
          <p:nvPr/>
        </p:nvSpPr>
        <p:spPr>
          <a:xfrm>
            <a:off x="580135" y="5729212"/>
            <a:ext cx="8556171" cy="369332"/>
          </a:xfrm>
          <a:prstGeom prst="rect">
            <a:avLst/>
          </a:prstGeom>
          <a:noFill/>
        </p:spPr>
        <p:txBody>
          <a:bodyPr wrap="square" rtlCol="0">
            <a:spAutoFit/>
          </a:bodyPr>
          <a:lstStyle/>
          <a:p>
            <a:r>
              <a:rPr lang="en-GB" dirty="0"/>
              <a:t>The improvement is mainly near the critical point (transposed critical line).</a:t>
            </a:r>
          </a:p>
        </p:txBody>
      </p:sp>
      <p:sp>
        <p:nvSpPr>
          <p:cNvPr id="2" name="Date Placeholder 2">
            <a:extLst>
              <a:ext uri="{FF2B5EF4-FFF2-40B4-BE49-F238E27FC236}">
                <a16:creationId xmlns:a16="http://schemas.microsoft.com/office/drawing/2014/main" id="{0435CD20-DE4C-36C5-6156-1E5EBD979F5C}"/>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grpSp>
        <p:nvGrpSpPr>
          <p:cNvPr id="25" name="Group 24">
            <a:extLst>
              <a:ext uri="{FF2B5EF4-FFF2-40B4-BE49-F238E27FC236}">
                <a16:creationId xmlns:a16="http://schemas.microsoft.com/office/drawing/2014/main" id="{7C3C93C1-FB4B-BBC9-AFCF-7CB2EE81E7CE}"/>
              </a:ext>
            </a:extLst>
          </p:cNvPr>
          <p:cNvGrpSpPr/>
          <p:nvPr/>
        </p:nvGrpSpPr>
        <p:grpSpPr>
          <a:xfrm>
            <a:off x="644303" y="1086297"/>
            <a:ext cx="5946410" cy="4002269"/>
            <a:chOff x="644303" y="1086297"/>
            <a:chExt cx="5946410" cy="4002269"/>
          </a:xfrm>
        </p:grpSpPr>
        <p:pic>
          <p:nvPicPr>
            <p:cNvPr id="10" name="Picture 9">
              <a:extLst>
                <a:ext uri="{FF2B5EF4-FFF2-40B4-BE49-F238E27FC236}">
                  <a16:creationId xmlns:a16="http://schemas.microsoft.com/office/drawing/2014/main" id="{2696C050-7AD0-042A-E022-C39C99BCAC3D}"/>
                </a:ext>
              </a:extLst>
            </p:cNvPr>
            <p:cNvPicPr>
              <a:picLocks noChangeAspect="1"/>
            </p:cNvPicPr>
            <p:nvPr/>
          </p:nvPicPr>
          <p:blipFill>
            <a:blip r:embed="rId3"/>
            <a:srcRect b="15497"/>
            <a:stretch/>
          </p:blipFill>
          <p:spPr>
            <a:xfrm>
              <a:off x="644303" y="1086297"/>
              <a:ext cx="5946410" cy="4002269"/>
            </a:xfrm>
            <a:prstGeom prst="rect">
              <a:avLst/>
            </a:prstGeom>
          </p:spPr>
        </p:pic>
        <p:grpSp>
          <p:nvGrpSpPr>
            <p:cNvPr id="8" name="Group 7">
              <a:extLst>
                <a:ext uri="{FF2B5EF4-FFF2-40B4-BE49-F238E27FC236}">
                  <a16:creationId xmlns:a16="http://schemas.microsoft.com/office/drawing/2014/main" id="{9AEA13DF-1888-8238-9C38-C288951550B5}"/>
                </a:ext>
              </a:extLst>
            </p:cNvPr>
            <p:cNvGrpSpPr/>
            <p:nvPr/>
          </p:nvGrpSpPr>
          <p:grpSpPr>
            <a:xfrm>
              <a:off x="3715644" y="4111054"/>
              <a:ext cx="261610" cy="264816"/>
              <a:chOff x="3715644" y="4111054"/>
              <a:chExt cx="261610" cy="264816"/>
            </a:xfrm>
          </p:grpSpPr>
          <p:sp>
            <p:nvSpPr>
              <p:cNvPr id="7" name="Rectangle 6">
                <a:extLst>
                  <a:ext uri="{FF2B5EF4-FFF2-40B4-BE49-F238E27FC236}">
                    <a16:creationId xmlns:a16="http://schemas.microsoft.com/office/drawing/2014/main" id="{7163996D-9744-0D49-4CBF-110F0B452F86}"/>
                  </a:ext>
                </a:extLst>
              </p:cNvPr>
              <p:cNvSpPr/>
              <p:nvPr/>
            </p:nvSpPr>
            <p:spPr>
              <a:xfrm>
                <a:off x="3790396" y="4177404"/>
                <a:ext cx="124983" cy="13659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3F1EA5AD-36BE-792D-DEFF-4E0D308CE0C4}"/>
                  </a:ext>
                </a:extLst>
              </p:cNvPr>
              <p:cNvSpPr txBox="1"/>
              <p:nvPr/>
            </p:nvSpPr>
            <p:spPr>
              <a:xfrm rot="16200000">
                <a:off x="3714041" y="4112657"/>
                <a:ext cx="264816" cy="261610"/>
              </a:xfrm>
              <a:prstGeom prst="rect">
                <a:avLst/>
              </a:prstGeom>
              <a:noFill/>
            </p:spPr>
            <p:txBody>
              <a:bodyPr wrap="none" rtlCol="0">
                <a:spAutoFit/>
              </a:bodyPr>
              <a:lstStyle/>
              <a:p>
                <a:r>
                  <a:rPr lang="el-GR" sz="1050" i="1" dirty="0">
                    <a:solidFill>
                      <a:schemeClr val="accent4">
                        <a:lumMod val="75000"/>
                      </a:schemeClr>
                    </a:solidFill>
                  </a:rPr>
                  <a:t>α</a:t>
                </a:r>
                <a:endParaRPr lang="en-GB" sz="1050" i="1" dirty="0">
                  <a:solidFill>
                    <a:schemeClr val="accent4">
                      <a:lumMod val="75000"/>
                    </a:schemeClr>
                  </a:solidFill>
                </a:endParaRPr>
              </a:p>
            </p:txBody>
          </p:sp>
        </p:grpSp>
        <p:grpSp>
          <p:nvGrpSpPr>
            <p:cNvPr id="9" name="Group 8">
              <a:extLst>
                <a:ext uri="{FF2B5EF4-FFF2-40B4-BE49-F238E27FC236}">
                  <a16:creationId xmlns:a16="http://schemas.microsoft.com/office/drawing/2014/main" id="{BB600A9A-10D9-4A4A-26F7-82FA0E83C39C}"/>
                </a:ext>
              </a:extLst>
            </p:cNvPr>
            <p:cNvGrpSpPr/>
            <p:nvPr/>
          </p:nvGrpSpPr>
          <p:grpSpPr>
            <a:xfrm>
              <a:off x="1060607" y="2106457"/>
              <a:ext cx="261610" cy="264816"/>
              <a:chOff x="3715644" y="4111054"/>
              <a:chExt cx="261610" cy="264816"/>
            </a:xfrm>
          </p:grpSpPr>
          <p:sp>
            <p:nvSpPr>
              <p:cNvPr id="14" name="Rectangle 13">
                <a:extLst>
                  <a:ext uri="{FF2B5EF4-FFF2-40B4-BE49-F238E27FC236}">
                    <a16:creationId xmlns:a16="http://schemas.microsoft.com/office/drawing/2014/main" id="{0759F81E-719C-D509-8F83-E4E651AFDDC9}"/>
                  </a:ext>
                </a:extLst>
              </p:cNvPr>
              <p:cNvSpPr/>
              <p:nvPr/>
            </p:nvSpPr>
            <p:spPr>
              <a:xfrm>
                <a:off x="3790396" y="4177404"/>
                <a:ext cx="124983" cy="13659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2CC8215A-9406-2BEB-BAD0-F3B0B4A83062}"/>
                  </a:ext>
                </a:extLst>
              </p:cNvPr>
              <p:cNvSpPr txBox="1"/>
              <p:nvPr/>
            </p:nvSpPr>
            <p:spPr>
              <a:xfrm rot="16200000">
                <a:off x="3714041" y="4112657"/>
                <a:ext cx="264816" cy="261610"/>
              </a:xfrm>
              <a:prstGeom prst="rect">
                <a:avLst/>
              </a:prstGeom>
              <a:noFill/>
            </p:spPr>
            <p:txBody>
              <a:bodyPr wrap="none" rtlCol="0">
                <a:spAutoFit/>
              </a:bodyPr>
              <a:lstStyle/>
              <a:p>
                <a:r>
                  <a:rPr lang="el-GR" sz="1050" i="1" dirty="0">
                    <a:solidFill>
                      <a:schemeClr val="accent4">
                        <a:lumMod val="75000"/>
                      </a:schemeClr>
                    </a:solidFill>
                  </a:rPr>
                  <a:t>α</a:t>
                </a:r>
                <a:endParaRPr lang="en-GB" sz="1050" i="1" dirty="0">
                  <a:solidFill>
                    <a:schemeClr val="accent4">
                      <a:lumMod val="75000"/>
                    </a:schemeClr>
                  </a:solidFill>
                </a:endParaRPr>
              </a:p>
            </p:txBody>
          </p:sp>
        </p:grpSp>
        <p:grpSp>
          <p:nvGrpSpPr>
            <p:cNvPr id="18" name="Group 17">
              <a:extLst>
                <a:ext uri="{FF2B5EF4-FFF2-40B4-BE49-F238E27FC236}">
                  <a16:creationId xmlns:a16="http://schemas.microsoft.com/office/drawing/2014/main" id="{747CE97D-B395-93B2-EC60-B846CC185110}"/>
                </a:ext>
              </a:extLst>
            </p:cNvPr>
            <p:cNvGrpSpPr/>
            <p:nvPr/>
          </p:nvGrpSpPr>
          <p:grpSpPr>
            <a:xfrm>
              <a:off x="3662746" y="2176989"/>
              <a:ext cx="261610" cy="264816"/>
              <a:chOff x="3715644" y="4111054"/>
              <a:chExt cx="261610" cy="264816"/>
            </a:xfrm>
          </p:grpSpPr>
          <p:sp>
            <p:nvSpPr>
              <p:cNvPr id="20" name="Rectangle 19">
                <a:extLst>
                  <a:ext uri="{FF2B5EF4-FFF2-40B4-BE49-F238E27FC236}">
                    <a16:creationId xmlns:a16="http://schemas.microsoft.com/office/drawing/2014/main" id="{6A421E94-994A-A5C3-74DC-EF99715D54BF}"/>
                  </a:ext>
                </a:extLst>
              </p:cNvPr>
              <p:cNvSpPr/>
              <p:nvPr/>
            </p:nvSpPr>
            <p:spPr>
              <a:xfrm>
                <a:off x="3790396" y="4177404"/>
                <a:ext cx="124983" cy="13659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9AEBD497-E033-D7C8-AA4A-A8C6D0C488D0}"/>
                  </a:ext>
                </a:extLst>
              </p:cNvPr>
              <p:cNvSpPr txBox="1"/>
              <p:nvPr/>
            </p:nvSpPr>
            <p:spPr>
              <a:xfrm rot="16200000">
                <a:off x="3714041" y="4112657"/>
                <a:ext cx="264816" cy="261610"/>
              </a:xfrm>
              <a:prstGeom prst="rect">
                <a:avLst/>
              </a:prstGeom>
              <a:noFill/>
            </p:spPr>
            <p:txBody>
              <a:bodyPr wrap="none" rtlCol="0">
                <a:spAutoFit/>
              </a:bodyPr>
              <a:lstStyle/>
              <a:p>
                <a:r>
                  <a:rPr lang="el-GR" sz="1050" i="1" dirty="0">
                    <a:solidFill>
                      <a:schemeClr val="accent4">
                        <a:lumMod val="75000"/>
                      </a:schemeClr>
                    </a:solidFill>
                  </a:rPr>
                  <a:t>α</a:t>
                </a:r>
                <a:endParaRPr lang="en-GB" sz="1050" i="1" dirty="0">
                  <a:solidFill>
                    <a:schemeClr val="accent4">
                      <a:lumMod val="75000"/>
                    </a:schemeClr>
                  </a:solidFill>
                </a:endParaRPr>
              </a:p>
            </p:txBody>
          </p:sp>
        </p:grpSp>
        <p:grpSp>
          <p:nvGrpSpPr>
            <p:cNvPr id="22" name="Group 21">
              <a:extLst>
                <a:ext uri="{FF2B5EF4-FFF2-40B4-BE49-F238E27FC236}">
                  <a16:creationId xmlns:a16="http://schemas.microsoft.com/office/drawing/2014/main" id="{945D71EE-3377-7E38-DB84-76B4B6C84A3C}"/>
                </a:ext>
              </a:extLst>
            </p:cNvPr>
            <p:cNvGrpSpPr/>
            <p:nvPr/>
          </p:nvGrpSpPr>
          <p:grpSpPr>
            <a:xfrm>
              <a:off x="1060607" y="4022232"/>
              <a:ext cx="261610" cy="264816"/>
              <a:chOff x="3715644" y="4111054"/>
              <a:chExt cx="261610" cy="264816"/>
            </a:xfrm>
          </p:grpSpPr>
          <p:sp>
            <p:nvSpPr>
              <p:cNvPr id="23" name="Rectangle 22">
                <a:extLst>
                  <a:ext uri="{FF2B5EF4-FFF2-40B4-BE49-F238E27FC236}">
                    <a16:creationId xmlns:a16="http://schemas.microsoft.com/office/drawing/2014/main" id="{51DA41DF-ABD4-20DA-6B22-CBB76088847B}"/>
                  </a:ext>
                </a:extLst>
              </p:cNvPr>
              <p:cNvSpPr/>
              <p:nvPr/>
            </p:nvSpPr>
            <p:spPr>
              <a:xfrm>
                <a:off x="3790396" y="4177404"/>
                <a:ext cx="124983" cy="13659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8D34D3ED-6C64-5CCA-B819-7674DE1B54B3}"/>
                  </a:ext>
                </a:extLst>
              </p:cNvPr>
              <p:cNvSpPr txBox="1"/>
              <p:nvPr/>
            </p:nvSpPr>
            <p:spPr>
              <a:xfrm rot="16200000">
                <a:off x="3714041" y="4112657"/>
                <a:ext cx="264816" cy="261610"/>
              </a:xfrm>
              <a:prstGeom prst="rect">
                <a:avLst/>
              </a:prstGeom>
              <a:noFill/>
            </p:spPr>
            <p:txBody>
              <a:bodyPr wrap="none" rtlCol="0">
                <a:spAutoFit/>
              </a:bodyPr>
              <a:lstStyle/>
              <a:p>
                <a:r>
                  <a:rPr lang="el-GR" sz="1050" i="1" dirty="0">
                    <a:solidFill>
                      <a:schemeClr val="accent4">
                        <a:lumMod val="75000"/>
                      </a:schemeClr>
                    </a:solidFill>
                  </a:rPr>
                  <a:t>α</a:t>
                </a:r>
                <a:endParaRPr lang="en-GB" sz="1050" i="1" dirty="0">
                  <a:solidFill>
                    <a:schemeClr val="accent4">
                      <a:lumMod val="75000"/>
                    </a:schemeClr>
                  </a:solidFill>
                </a:endParaRPr>
              </a:p>
            </p:txBody>
          </p:sp>
        </p:grpSp>
      </p:grpSp>
      <p:sp>
        <p:nvSpPr>
          <p:cNvPr id="11" name="TextBox 10">
            <a:extLst>
              <a:ext uri="{FF2B5EF4-FFF2-40B4-BE49-F238E27FC236}">
                <a16:creationId xmlns:a16="http://schemas.microsoft.com/office/drawing/2014/main" id="{D12334EB-A533-180F-1ED7-1ACF401F2215}"/>
              </a:ext>
            </a:extLst>
          </p:cNvPr>
          <p:cNvSpPr txBox="1"/>
          <p:nvPr/>
        </p:nvSpPr>
        <p:spPr>
          <a:xfrm>
            <a:off x="6338030" y="2161259"/>
            <a:ext cx="2698098" cy="2492990"/>
          </a:xfrm>
          <a:prstGeom prst="rect">
            <a:avLst/>
          </a:prstGeom>
          <a:solidFill>
            <a:schemeClr val="bg1"/>
          </a:solidFill>
        </p:spPr>
        <p:txBody>
          <a:bodyPr wrap="square" rtlCol="0">
            <a:spAutoFit/>
          </a:bodyPr>
          <a:lstStyle/>
          <a:p>
            <a:r>
              <a:rPr lang="en-US" sz="1200" dirty="0">
                <a:solidFill>
                  <a:schemeClr val="accent6">
                    <a:lumMod val="50000"/>
                  </a:schemeClr>
                </a:solidFill>
              </a:rPr>
              <a:t>Heat transfer coefficient to supercritical forced flow of Helium:</a:t>
            </a:r>
          </a:p>
          <a:p>
            <a:endParaRPr lang="en-US" sz="1200" dirty="0">
              <a:solidFill>
                <a:schemeClr val="accent6">
                  <a:lumMod val="50000"/>
                </a:schemeClr>
              </a:solidFill>
            </a:endParaRPr>
          </a:p>
          <a:p>
            <a:r>
              <a:rPr lang="en-US" sz="1200" dirty="0">
                <a:solidFill>
                  <a:schemeClr val="accent6">
                    <a:lumMod val="50000"/>
                  </a:schemeClr>
                </a:solidFill>
              </a:rPr>
              <a:t>Mass flow =0.17 g/s, as </a:t>
            </a:r>
            <a:r>
              <a:rPr lang="en-US" sz="1200" dirty="0" err="1">
                <a:solidFill>
                  <a:schemeClr val="accent6">
                    <a:lumMod val="50000"/>
                  </a:schemeClr>
                </a:solidFill>
              </a:rPr>
              <a:t>fct</a:t>
            </a:r>
            <a:r>
              <a:rPr lang="en-US" sz="1200" dirty="0">
                <a:solidFill>
                  <a:schemeClr val="accent6">
                    <a:lumMod val="50000"/>
                  </a:schemeClr>
                </a:solidFill>
              </a:rPr>
              <a:t>. of temperature pressure and heat flux.</a:t>
            </a:r>
          </a:p>
          <a:p>
            <a:r>
              <a:rPr lang="en-US" sz="1200" dirty="0">
                <a:solidFill>
                  <a:schemeClr val="accent6">
                    <a:lumMod val="50000"/>
                  </a:schemeClr>
                </a:solidFill>
              </a:rPr>
              <a:t> </a:t>
            </a:r>
          </a:p>
          <a:p>
            <a:pPr marL="342900" indent="-342900">
              <a:buAutoNum type="alphaLcParenR"/>
            </a:pPr>
            <a:r>
              <a:rPr lang="en-US" sz="1200" dirty="0">
                <a:solidFill>
                  <a:schemeClr val="accent6">
                    <a:lumMod val="50000"/>
                  </a:schemeClr>
                </a:solidFill>
              </a:rPr>
              <a:t>3 bar, 5.6 K</a:t>
            </a:r>
          </a:p>
          <a:p>
            <a:pPr marL="342900" indent="-342900">
              <a:buAutoNum type="alphaLcParenR"/>
            </a:pPr>
            <a:r>
              <a:rPr lang="en-US" sz="1200" dirty="0">
                <a:solidFill>
                  <a:schemeClr val="accent6">
                    <a:lumMod val="50000"/>
                  </a:schemeClr>
                </a:solidFill>
              </a:rPr>
              <a:t>5 bar, 6.4 K   </a:t>
            </a:r>
          </a:p>
          <a:p>
            <a:pPr marL="342900" indent="-342900">
              <a:buAutoNum type="alphaLcParenR"/>
            </a:pPr>
            <a:r>
              <a:rPr lang="en-US" sz="1200" dirty="0">
                <a:solidFill>
                  <a:schemeClr val="accent6">
                    <a:lumMod val="50000"/>
                  </a:schemeClr>
                </a:solidFill>
              </a:rPr>
              <a:t>8 bar, 7.5 K   </a:t>
            </a:r>
          </a:p>
          <a:p>
            <a:pPr marL="342900" indent="-342900">
              <a:buAutoNum type="alphaLcParenR"/>
            </a:pPr>
            <a:r>
              <a:rPr lang="en-US" sz="1200" dirty="0">
                <a:solidFill>
                  <a:schemeClr val="accent6">
                    <a:lumMod val="50000"/>
                  </a:schemeClr>
                </a:solidFill>
              </a:rPr>
              <a:t>15 bar, 9.7 K</a:t>
            </a:r>
          </a:p>
          <a:p>
            <a:endParaRPr lang="en-US" sz="1200" dirty="0">
              <a:solidFill>
                <a:schemeClr val="accent6">
                  <a:lumMod val="50000"/>
                </a:schemeClr>
              </a:solidFill>
            </a:endParaRPr>
          </a:p>
          <a:p>
            <a:r>
              <a:rPr lang="en-US" sz="1200" dirty="0">
                <a:solidFill>
                  <a:schemeClr val="accent6">
                    <a:lumMod val="50000"/>
                  </a:schemeClr>
                </a:solidFill>
              </a:rPr>
              <a:t>Simulation made with </a:t>
            </a:r>
          </a:p>
          <a:p>
            <a:r>
              <a:rPr lang="en-US" sz="1200" dirty="0">
                <a:solidFill>
                  <a:schemeClr val="accent6">
                    <a:lumMod val="50000"/>
                  </a:schemeClr>
                </a:solidFill>
              </a:rPr>
              <a:t>Nu=0.023 * Re</a:t>
            </a:r>
            <a:r>
              <a:rPr lang="en-US" sz="1200" baseline="30000" dirty="0">
                <a:solidFill>
                  <a:schemeClr val="accent6">
                    <a:lumMod val="50000"/>
                  </a:schemeClr>
                </a:solidFill>
              </a:rPr>
              <a:t>0.8</a:t>
            </a:r>
            <a:r>
              <a:rPr lang="en-US" sz="1200" dirty="0">
                <a:solidFill>
                  <a:schemeClr val="accent6">
                    <a:lumMod val="50000"/>
                  </a:schemeClr>
                </a:solidFill>
              </a:rPr>
              <a:t>*</a:t>
            </a:r>
            <a:r>
              <a:rPr lang="en-US" sz="1200" dirty="0" err="1">
                <a:solidFill>
                  <a:schemeClr val="accent6">
                    <a:lumMod val="50000"/>
                  </a:schemeClr>
                </a:solidFill>
              </a:rPr>
              <a:t>Pr</a:t>
            </a:r>
            <a:r>
              <a:rPr lang="en-US" sz="1200" baseline="-25000" dirty="0" err="1">
                <a:solidFill>
                  <a:schemeClr val="accent6">
                    <a:lumMod val="50000"/>
                  </a:schemeClr>
                </a:solidFill>
              </a:rPr>
              <a:t>min</a:t>
            </a:r>
            <a:endParaRPr lang="en-GB" sz="1200" baseline="-25000" dirty="0">
              <a:solidFill>
                <a:schemeClr val="accent6">
                  <a:lumMod val="50000"/>
                </a:schemeClr>
              </a:solidFill>
            </a:endParaRPr>
          </a:p>
        </p:txBody>
      </p:sp>
    </p:spTree>
    <p:extLst>
      <p:ext uri="{BB962C8B-B14F-4D97-AF65-F5344CB8AC3E}">
        <p14:creationId xmlns:p14="http://schemas.microsoft.com/office/powerpoint/2010/main" val="43680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a:t>
            </a:r>
            <a:r>
              <a:rPr lang="en-GB" altLang="fr-FR" sz="2000" dirty="0">
                <a:solidFill>
                  <a:schemeClr val="tx1">
                    <a:lumMod val="75000"/>
                  </a:schemeClr>
                </a:solidFill>
              </a:rPr>
              <a:t>Supercritical flow inside a circular tube</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25</a:t>
            </a:fld>
            <a:endParaRPr lang="fr-FR" altLang="en-US"/>
          </a:p>
        </p:txBody>
      </p:sp>
      <p:sp>
        <p:nvSpPr>
          <p:cNvPr id="11" name="TextBox 10"/>
          <p:cNvSpPr txBox="1"/>
          <p:nvPr/>
        </p:nvSpPr>
        <p:spPr>
          <a:xfrm>
            <a:off x="532385" y="995067"/>
            <a:ext cx="8079230" cy="646331"/>
          </a:xfrm>
          <a:prstGeom prst="rect">
            <a:avLst/>
          </a:prstGeom>
          <a:noFill/>
        </p:spPr>
        <p:txBody>
          <a:bodyPr wrap="square" rtlCol="0">
            <a:spAutoFit/>
          </a:bodyPr>
          <a:lstStyle/>
          <a:p>
            <a:r>
              <a:rPr lang="en-GB" dirty="0"/>
              <a:t>Heat transfer correlation requires modifications to account for the property variations. The most complete one was found to be the one from Jackson:</a:t>
            </a:r>
          </a:p>
        </p:txBody>
      </p:sp>
      <p:sp>
        <p:nvSpPr>
          <p:cNvPr id="2" name="TextBox 1"/>
          <p:cNvSpPr txBox="1"/>
          <p:nvPr/>
        </p:nvSpPr>
        <p:spPr>
          <a:xfrm>
            <a:off x="447506" y="5767754"/>
            <a:ext cx="8088924" cy="261610"/>
          </a:xfrm>
          <a:prstGeom prst="rect">
            <a:avLst/>
          </a:prstGeom>
          <a:noFill/>
        </p:spPr>
        <p:txBody>
          <a:bodyPr wrap="square" rtlCol="0">
            <a:spAutoFit/>
          </a:bodyPr>
          <a:lstStyle/>
          <a:p>
            <a:r>
              <a:rPr lang="en-GB" sz="1100" dirty="0"/>
              <a:t>[1] Jackson, J. D. et al. Heat transfer to supercritical pressure fluids, 1975 (referred from https://thermopedia.com/content/1173/)</a:t>
            </a:r>
          </a:p>
        </p:txBody>
      </p:sp>
      <mc:AlternateContent xmlns:mc="http://schemas.openxmlformats.org/markup-compatibility/2006" xmlns:a14="http://schemas.microsoft.com/office/drawing/2010/main">
        <mc:Choice Requires="a14">
          <p:sp>
            <p:nvSpPr>
              <p:cNvPr id="6" name="TextBox 5"/>
              <p:cNvSpPr txBox="1"/>
              <p:nvPr/>
            </p:nvSpPr>
            <p:spPr>
              <a:xfrm>
                <a:off x="2205968" y="1922559"/>
                <a:ext cx="4572000" cy="7480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𝑁𝑢</m:t>
                      </m:r>
                      <m:r>
                        <a:rPr lang="en-GB" b="0" i="1" smtClean="0">
                          <a:latin typeface="Cambria Math" panose="02040503050406030204" pitchFamily="18" charset="0"/>
                        </a:rPr>
                        <m:t>=0.0183 </m:t>
                      </m:r>
                      <m:r>
                        <a:rPr lang="en-GB" b="0" i="1" smtClean="0">
                          <a:latin typeface="Cambria Math" panose="02040503050406030204" pitchFamily="18" charset="0"/>
                        </a:rPr>
                        <m:t>𝑅</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𝑒</m:t>
                          </m:r>
                        </m:e>
                        <m:sub>
                          <m:r>
                            <a:rPr lang="en-GB" b="0" i="1" smtClean="0">
                              <a:latin typeface="Cambria Math" panose="02040503050406030204" pitchFamily="18" charset="0"/>
                            </a:rPr>
                            <m:t>𝑏</m:t>
                          </m:r>
                        </m:sub>
                        <m:sup>
                          <m:r>
                            <a:rPr lang="en-GB" b="0" i="1" smtClean="0">
                              <a:latin typeface="Cambria Math" panose="02040503050406030204" pitchFamily="18" charset="0"/>
                            </a:rPr>
                            <m:t>0.82</m:t>
                          </m:r>
                        </m:sup>
                      </m:sSub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𝑃𝑟</m:t>
                          </m:r>
                        </m:e>
                        <m:sub>
                          <m:r>
                            <a:rPr lang="en-GB" b="0" i="1" smtClean="0">
                              <a:latin typeface="Cambria Math" panose="02040503050406030204" pitchFamily="18" charset="0"/>
                            </a:rPr>
                            <m:t>𝑏</m:t>
                          </m:r>
                        </m:sub>
                        <m:sup>
                          <m:r>
                            <a:rPr lang="en-GB" b="0" i="1" smtClean="0">
                              <a:latin typeface="Cambria Math" panose="02040503050406030204" pitchFamily="18" charset="0"/>
                            </a:rPr>
                            <m:t>0.5</m:t>
                          </m:r>
                        </m:sup>
                      </m:sSubSup>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𝑤</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𝑏</m:t>
                                      </m:r>
                                    </m:sub>
                                  </m:sSub>
                                </m:den>
                              </m:f>
                            </m:e>
                          </m:d>
                        </m:e>
                        <m:sup>
                          <m:r>
                            <a:rPr lang="en-GB" b="0" i="1" smtClean="0">
                              <a:latin typeface="Cambria Math" panose="02040503050406030204" pitchFamily="18" charset="0"/>
                            </a:rPr>
                            <m:t>0.3</m:t>
                          </m:r>
                        </m:sup>
                      </m:sSup>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acc>
                                    <m:accPr>
                                      <m:chr m:val="̅"/>
                                      <m:ctrlPr>
                                        <a:rPr lang="en-GB" b="0" i="1" smtClean="0">
                                          <a:latin typeface="Cambria Math" panose="02040503050406030204" pitchFamily="18" charset="0"/>
                                        </a:rPr>
                                      </m:ctrlPr>
                                    </m:acc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𝑝</m:t>
                                          </m:r>
                                        </m:sub>
                                      </m:sSub>
                                    </m:e>
                                  </m:acc>
                                </m:num>
                                <m:den>
                                  <m:sSub>
                                    <m:sSubPr>
                                      <m:ctrlPr>
                                        <a:rPr lang="en-GB" b="0" i="1" smtClean="0">
                                          <a:latin typeface="Cambria Math" panose="02040503050406030204" pitchFamily="18" charset="0"/>
                                        </a:rPr>
                                      </m:ctrlPr>
                                    </m:sSub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𝑝</m:t>
                                          </m:r>
                                        </m:sub>
                                      </m:sSub>
                                    </m:e>
                                    <m:sub>
                                      <m:r>
                                        <a:rPr lang="en-GB" b="0" i="1" smtClean="0">
                                          <a:latin typeface="Cambria Math" panose="02040503050406030204" pitchFamily="18" charset="0"/>
                                        </a:rPr>
                                        <m:t>𝑏</m:t>
                                      </m:r>
                                    </m:sub>
                                  </m:sSub>
                                </m:den>
                              </m:f>
                            </m:e>
                          </m:d>
                        </m:e>
                        <m:sup>
                          <m:r>
                            <a:rPr lang="en-GB" b="0" i="1" smtClean="0">
                              <a:latin typeface="Cambria Math" panose="02040503050406030204" pitchFamily="18" charset="0"/>
                              <a:ea typeface="Cambria Math" panose="02040503050406030204" pitchFamily="18" charset="0"/>
                            </a:rPr>
                            <m:t>𝜂</m:t>
                          </m:r>
                        </m:sup>
                      </m:sSup>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2205968" y="1922559"/>
                <a:ext cx="4572000" cy="748025"/>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60639" y="2771172"/>
                <a:ext cx="8079230" cy="667747"/>
              </a:xfrm>
              <a:prstGeom prst="rect">
                <a:avLst/>
              </a:prstGeom>
              <a:noFill/>
            </p:spPr>
            <p:txBody>
              <a:bodyPr wrap="square" rtlCol="0">
                <a:spAutoFit/>
              </a:bodyPr>
              <a:lstStyle/>
              <a:p>
                <a:r>
                  <a:rPr lang="en-GB" dirty="0"/>
                  <a:t>Where </a:t>
                </a:r>
                <a:r>
                  <a:rPr lang="en-GB" i="1" dirty="0"/>
                  <a:t>w</a:t>
                </a:r>
                <a:r>
                  <a:rPr lang="en-GB" dirty="0"/>
                  <a:t> refers to conditions at the wall, and b to the bulk of the fluid. </a:t>
                </a:r>
                <a14:m>
                  <m:oMath xmlns:m="http://schemas.openxmlformats.org/officeDocument/2006/math">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GB" i="1">
                                <a:latin typeface="Cambria Math" panose="02040503050406030204" pitchFamily="18" charset="0"/>
                              </a:rPr>
                              <m:t>𝑐</m:t>
                            </m:r>
                          </m:e>
                          <m:sub>
                            <m:r>
                              <a:rPr lang="en-GB" i="1">
                                <a:latin typeface="Cambria Math" panose="02040503050406030204" pitchFamily="18" charset="0"/>
                              </a:rPr>
                              <m:t>𝑝</m:t>
                            </m:r>
                          </m:sub>
                        </m:sSub>
                      </m:e>
                    </m:acc>
                  </m:oMath>
                </a14:m>
                <a:r>
                  <a:rPr lang="en-GB" dirty="0"/>
                  <a:t> is defined as: </a:t>
                </a:r>
              </a:p>
            </p:txBody>
          </p:sp>
        </mc:Choice>
        <mc:Fallback xmlns="">
          <p:sp>
            <p:nvSpPr>
              <p:cNvPr id="10" name="TextBox 9"/>
              <p:cNvSpPr txBox="1">
                <a:spLocks noRot="1" noChangeAspect="1" noMove="1" noResize="1" noEditPoints="1" noAdjustHandles="1" noChangeArrowheads="1" noChangeShapeType="1" noTextEdit="1"/>
              </p:cNvSpPr>
              <p:nvPr/>
            </p:nvSpPr>
            <p:spPr>
              <a:xfrm>
                <a:off x="560639" y="2771172"/>
                <a:ext cx="8079230" cy="667747"/>
              </a:xfrm>
              <a:prstGeom prst="rect">
                <a:avLst/>
              </a:prstGeom>
              <a:blipFill>
                <a:blip r:embed="rId4"/>
                <a:stretch>
                  <a:fillRect l="-679" t="-5505" b="-146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3143243" y="3359402"/>
                <a:ext cx="2857514" cy="543226"/>
              </a:xfrm>
              <a:prstGeom prst="rect">
                <a:avLst/>
              </a:prstGeom>
            </p:spPr>
            <p:txBody>
              <a:bodyPr wrap="none">
                <a:spAutoFit/>
              </a:bodyPr>
              <a:lstStyle/>
              <a:p>
                <a14:m>
                  <m:oMath xmlns:m="http://schemas.openxmlformats.org/officeDocument/2006/math">
                    <m:acc>
                      <m:accPr>
                        <m:chr m:val="̅"/>
                        <m:ctrlPr>
                          <a:rPr lang="en-GB" i="1" smtClean="0">
                            <a:latin typeface="Cambria Math" panose="02040503050406030204" pitchFamily="18" charset="0"/>
                          </a:rPr>
                        </m:ctrlPr>
                      </m:accPr>
                      <m:e>
                        <m:sSub>
                          <m:sSubPr>
                            <m:ctrlPr>
                              <a:rPr lang="en-GB" i="1">
                                <a:latin typeface="Cambria Math" panose="02040503050406030204" pitchFamily="18" charset="0"/>
                              </a:rPr>
                            </m:ctrlPr>
                          </m:sSubPr>
                          <m:e>
                            <m:r>
                              <a:rPr lang="en-GB" i="1">
                                <a:latin typeface="Cambria Math" panose="02040503050406030204" pitchFamily="18" charset="0"/>
                              </a:rPr>
                              <m:t>𝑐</m:t>
                            </m:r>
                          </m:e>
                          <m:sub>
                            <m:r>
                              <a:rPr lang="en-GB" i="1">
                                <a:latin typeface="Cambria Math" panose="02040503050406030204" pitchFamily="18" charset="0"/>
                              </a:rPr>
                              <m:t>𝑝</m:t>
                            </m:r>
                          </m:sub>
                        </m:sSub>
                      </m:e>
                    </m:acc>
                    <m:r>
                      <a:rPr lang="en-GB" b="0" i="1" smtClean="0">
                        <a:latin typeface="Cambria Math" panose="02040503050406030204" pitchFamily="18" charset="0"/>
                      </a:rPr>
                      <m:t>=</m:t>
                    </m:r>
                    <m:nary>
                      <m:naryPr>
                        <m:ctrlPr>
                          <a:rPr lang="en-GB" b="0" i="1" smtClean="0">
                            <a:latin typeface="Cambria Math" panose="02040503050406030204" pitchFamily="18" charset="0"/>
                          </a:rPr>
                        </m:ctrlPr>
                      </m:naryPr>
                      <m:sub>
                        <m:sSub>
                          <m:sSubPr>
                            <m:ctrlPr>
                              <a:rPr lang="en-GB" b="0" i="1" smtClean="0">
                                <a:latin typeface="Cambria Math" panose="02040503050406030204" pitchFamily="18" charset="0"/>
                              </a:rPr>
                            </m:ctrlPr>
                          </m:sSubPr>
                          <m:e>
                            <m:r>
                              <m:rPr>
                                <m:brk m:alnAt="23"/>
                              </m:rPr>
                              <a:rPr lang="en-GB" b="0" i="1" smtClean="0">
                                <a:latin typeface="Cambria Math" panose="02040503050406030204" pitchFamily="18" charset="0"/>
                              </a:rPr>
                              <m:t>𝑇</m:t>
                            </m:r>
                          </m:e>
                          <m:sub>
                            <m:r>
                              <m:rPr>
                                <m:brk m:alnAt="23"/>
                              </m:rPr>
                              <a:rPr lang="en-GB" b="0" i="1" smtClean="0">
                                <a:latin typeface="Cambria Math" panose="02040503050406030204" pitchFamily="18" charset="0"/>
                              </a:rPr>
                              <m:t>𝑏</m:t>
                            </m:r>
                          </m:sub>
                        </m:sSub>
                      </m:sub>
                      <m:sup>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𝑤</m:t>
                            </m:r>
                          </m:sub>
                        </m:sSub>
                      </m:sup>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𝑝</m:t>
                                </m:r>
                              </m:sub>
                            </m:sSub>
                            <m:r>
                              <a:rPr lang="en-GB" b="0" i="1" smtClean="0">
                                <a:latin typeface="Cambria Math" panose="02040503050406030204" pitchFamily="18" charset="0"/>
                              </a:rPr>
                              <m:t>𝑑𝑇</m:t>
                            </m:r>
                          </m:num>
                          <m:den>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𝑤</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𝑏</m:t>
                                </m:r>
                              </m:sub>
                            </m:sSub>
                            <m:r>
                              <a:rPr lang="en-GB" b="0" i="1" smtClean="0">
                                <a:latin typeface="Cambria Math" panose="02040503050406030204" pitchFamily="18" charset="0"/>
                              </a:rPr>
                              <m:t>)</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h</m:t>
                                </m:r>
                              </m:e>
                              <m:sub>
                                <m:r>
                                  <a:rPr lang="en-GB" b="0" i="1" smtClean="0">
                                    <a:latin typeface="Cambria Math" panose="02040503050406030204" pitchFamily="18" charset="0"/>
                                  </a:rPr>
                                  <m:t>𝑤</m:t>
                                </m:r>
                              </m:sub>
                            </m:sSub>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h</m:t>
                                </m:r>
                              </m:e>
                              <m:sub>
                                <m:r>
                                  <a:rPr lang="en-GB" b="0" i="1" smtClean="0">
                                    <a:latin typeface="Cambria Math" panose="02040503050406030204" pitchFamily="18" charset="0"/>
                                  </a:rPr>
                                  <m:t>𝑏</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𝑤</m:t>
                                </m:r>
                              </m:sub>
                            </m:sSub>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𝑏</m:t>
                                </m:r>
                              </m:sub>
                            </m:sSub>
                          </m:den>
                        </m:f>
                      </m:e>
                    </m:nary>
                  </m:oMath>
                </a14:m>
                <a:r>
                  <a:rPr lang="en-GB" dirty="0"/>
                  <a:t>  </a:t>
                </a:r>
              </a:p>
            </p:txBody>
          </p:sp>
        </mc:Choice>
        <mc:Fallback xmlns="">
          <p:sp>
            <p:nvSpPr>
              <p:cNvPr id="8" name="Rectangle 7"/>
              <p:cNvSpPr>
                <a:spLocks noRot="1" noChangeAspect="1" noMove="1" noResize="1" noEditPoints="1" noAdjustHandles="1" noChangeArrowheads="1" noChangeShapeType="1" noTextEdit="1"/>
              </p:cNvSpPr>
              <p:nvPr/>
            </p:nvSpPr>
            <p:spPr>
              <a:xfrm>
                <a:off x="3143243" y="3359402"/>
                <a:ext cx="2857514" cy="543226"/>
              </a:xfrm>
              <a:prstGeom prst="rect">
                <a:avLst/>
              </a:prstGeom>
              <a:blipFill>
                <a:blip r:embed="rId5"/>
                <a:stretch>
                  <a:fillRect t="-87640" b="-1359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32385" y="4040267"/>
                <a:ext cx="8079230" cy="390748"/>
              </a:xfrm>
              <a:prstGeom prst="rect">
                <a:avLst/>
              </a:prstGeom>
              <a:noFill/>
            </p:spPr>
            <p:txBody>
              <a:bodyPr wrap="square" rtlCol="0">
                <a:spAutoFit/>
              </a:bodyPr>
              <a:lstStyle/>
              <a:p>
                <a:r>
                  <a:rPr lang="en-GB" dirty="0"/>
                  <a:t>Finally, </a:t>
                </a:r>
                <a14:m>
                  <m:oMath xmlns:m="http://schemas.openxmlformats.org/officeDocument/2006/math">
                    <m:r>
                      <a:rPr lang="en-GB" i="1" smtClean="0">
                        <a:latin typeface="Cambria Math" panose="02040503050406030204" pitchFamily="18" charset="0"/>
                        <a:ea typeface="Cambria Math" panose="02040503050406030204" pitchFamily="18" charset="0"/>
                      </a:rPr>
                      <m:t>𝜂</m:t>
                    </m:r>
                  </m:oMath>
                </a14:m>
                <a:r>
                  <a:rPr lang="en-GB" dirty="0"/>
                  <a:t> is a function on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𝑤</m:t>
                        </m:r>
                      </m:sub>
                    </m:sSub>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𝑏</m:t>
                        </m:r>
                      </m:sub>
                    </m:sSub>
                  </m:oMath>
                </a14:m>
                <a:r>
                  <a:rPr lang="en-GB" dirty="0"/>
                  <a:t> and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𝑝𝑐</m:t>
                        </m:r>
                      </m:sub>
                    </m:sSub>
                  </m:oMath>
                </a14:m>
                <a:r>
                  <a:rPr lang="en-GB" dirty="0"/>
                  <a:t> (pseudo-critical temperature). [1]</a:t>
                </a:r>
              </a:p>
            </p:txBody>
          </p:sp>
        </mc:Choice>
        <mc:Fallback xmlns="">
          <p:sp>
            <p:nvSpPr>
              <p:cNvPr id="13" name="TextBox 12"/>
              <p:cNvSpPr txBox="1">
                <a:spLocks noRot="1" noChangeAspect="1" noMove="1" noResize="1" noEditPoints="1" noAdjustHandles="1" noChangeArrowheads="1" noChangeShapeType="1" noTextEdit="1"/>
              </p:cNvSpPr>
              <p:nvPr/>
            </p:nvSpPr>
            <p:spPr>
              <a:xfrm>
                <a:off x="532385" y="4040267"/>
                <a:ext cx="8079230" cy="390748"/>
              </a:xfrm>
              <a:prstGeom prst="rect">
                <a:avLst/>
              </a:prstGeom>
              <a:blipFill>
                <a:blip r:embed="rId6"/>
                <a:stretch>
                  <a:fillRect l="-603" t="-9375" b="-18750"/>
                </a:stretch>
              </a:blipFill>
            </p:spPr>
            <p:txBody>
              <a:bodyPr/>
              <a:lstStyle/>
              <a:p>
                <a:r>
                  <a:rPr lang="en-GB">
                    <a:noFill/>
                  </a:rPr>
                  <a:t> </a:t>
                </a:r>
              </a:p>
            </p:txBody>
          </p:sp>
        </mc:Fallback>
      </mc:AlternateContent>
      <p:pic>
        <p:nvPicPr>
          <p:cNvPr id="9" name="Picture 8"/>
          <p:cNvPicPr>
            <a:picLocks noChangeAspect="1"/>
          </p:cNvPicPr>
          <p:nvPr/>
        </p:nvPicPr>
        <p:blipFill>
          <a:blip r:embed="rId7"/>
          <a:stretch>
            <a:fillRect/>
          </a:stretch>
        </p:blipFill>
        <p:spPr>
          <a:xfrm>
            <a:off x="855628" y="4571731"/>
            <a:ext cx="7222728" cy="1154421"/>
          </a:xfrm>
          <a:prstGeom prst="rect">
            <a:avLst/>
          </a:prstGeom>
        </p:spPr>
      </p:pic>
      <p:sp>
        <p:nvSpPr>
          <p:cNvPr id="7" name="Date Placeholder 2">
            <a:extLst>
              <a:ext uri="{FF2B5EF4-FFF2-40B4-BE49-F238E27FC236}">
                <a16:creationId xmlns:a16="http://schemas.microsoft.com/office/drawing/2014/main" id="{DC2392B8-4C29-3ADA-0795-E395C535050B}"/>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095020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Forced Convection – </a:t>
            </a:r>
            <a:r>
              <a:rPr lang="en-GB" altLang="fr-FR" sz="2000" dirty="0">
                <a:solidFill>
                  <a:schemeClr val="tx1">
                    <a:lumMod val="75000"/>
                  </a:schemeClr>
                </a:solidFill>
              </a:rPr>
              <a:t>Supercritical flow inside a circular tube</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26</a:t>
            </a:fld>
            <a:endParaRPr lang="fr-FR" altLang="en-US"/>
          </a:p>
        </p:txBody>
      </p:sp>
      <mc:AlternateContent xmlns:mc="http://schemas.openxmlformats.org/markup-compatibility/2006" xmlns:a14="http://schemas.microsoft.com/office/drawing/2010/main">
        <mc:Choice Requires="a14">
          <p:sp>
            <p:nvSpPr>
              <p:cNvPr id="111" name="TextBox 110"/>
              <p:cNvSpPr txBox="1"/>
              <p:nvPr/>
            </p:nvSpPr>
            <p:spPr>
              <a:xfrm>
                <a:off x="457200" y="876300"/>
                <a:ext cx="8079230" cy="394210"/>
              </a:xfrm>
              <a:prstGeom prst="rect">
                <a:avLst/>
              </a:prstGeom>
              <a:noFill/>
            </p:spPr>
            <p:txBody>
              <a:bodyPr wrap="square" rtlCol="0">
                <a:spAutoFit/>
              </a:bodyPr>
              <a:lstStyle/>
              <a:p>
                <a14:m>
                  <m:oMath xmlns:m="http://schemas.openxmlformats.org/officeDocument/2006/math">
                    <m:r>
                      <a:rPr lang="en-GB" b="1" i="1" smtClean="0">
                        <a:latin typeface="Cambria Math" panose="02040503050406030204" pitchFamily="18" charset="0"/>
                        <a:ea typeface="Cambria Math" panose="02040503050406030204" pitchFamily="18" charset="0"/>
                      </a:rPr>
                      <m:t>𝝆</m:t>
                    </m:r>
                    <m:r>
                      <a:rPr lang="en-GB" b="1" i="1" smtClean="0">
                        <a:latin typeface="Cambria Math" panose="02040503050406030204" pitchFamily="18" charset="0"/>
                        <a:ea typeface="Cambria Math" panose="02040503050406030204" pitchFamily="18" charset="0"/>
                      </a:rPr>
                      <m:t>, </m:t>
                    </m:r>
                    <m:r>
                      <a:rPr lang="en-GB" b="1" i="1" smtClean="0">
                        <a:latin typeface="Cambria Math" panose="02040503050406030204" pitchFamily="18" charset="0"/>
                        <a:ea typeface="Cambria Math" panose="02040503050406030204" pitchFamily="18" charset="0"/>
                      </a:rPr>
                      <m:t>𝝀</m:t>
                    </m:r>
                    <m:r>
                      <a:rPr lang="en-GB" b="1" i="0" smtClean="0">
                        <a:latin typeface="Cambria Math" panose="02040503050406030204" pitchFamily="18" charset="0"/>
                        <a:ea typeface="Cambria Math" panose="02040503050406030204" pitchFamily="18" charset="0"/>
                      </a:rPr>
                      <m:t>, </m:t>
                    </m:r>
                    <m:sSub>
                      <m:sSubPr>
                        <m:ctrlPr>
                          <a:rPr lang="en-GB" b="1" i="1" smtClean="0">
                            <a:latin typeface="Cambria Math" panose="02040503050406030204" pitchFamily="18" charset="0"/>
                            <a:ea typeface="Cambria Math" panose="02040503050406030204" pitchFamily="18" charset="0"/>
                          </a:rPr>
                        </m:ctrlPr>
                      </m:sSubPr>
                      <m:e>
                        <m:r>
                          <a:rPr lang="en-GB" b="1" i="1">
                            <a:latin typeface="Cambria Math" panose="02040503050406030204" pitchFamily="18" charset="0"/>
                            <a:ea typeface="Cambria Math" panose="02040503050406030204" pitchFamily="18" charset="0"/>
                          </a:rPr>
                          <m:t>𝑪</m:t>
                        </m:r>
                      </m:e>
                      <m:sub>
                        <m:r>
                          <a:rPr lang="en-GB" b="1" i="1">
                            <a:latin typeface="Cambria Math" panose="02040503050406030204" pitchFamily="18" charset="0"/>
                            <a:ea typeface="Cambria Math" panose="02040503050406030204" pitchFamily="18" charset="0"/>
                          </a:rPr>
                          <m:t>𝒑</m:t>
                        </m:r>
                      </m:sub>
                    </m:sSub>
                  </m:oMath>
                </a14:m>
                <a:r>
                  <a:rPr lang="en-GB" b="1" dirty="0"/>
                  <a:t> </a:t>
                </a:r>
                <a:r>
                  <a:rPr lang="en-GB" dirty="0"/>
                  <a:t>and</a:t>
                </a:r>
                <a:r>
                  <a:rPr lang="en-GB" b="1" dirty="0"/>
                  <a:t> </a:t>
                </a:r>
                <a14:m>
                  <m:oMath xmlns:m="http://schemas.openxmlformats.org/officeDocument/2006/math">
                    <m:r>
                      <a:rPr lang="en-GB" b="1" i="1" smtClean="0">
                        <a:latin typeface="Cambria Math" panose="02040503050406030204" pitchFamily="18" charset="0"/>
                        <a:ea typeface="Cambria Math" panose="02040503050406030204" pitchFamily="18" charset="0"/>
                      </a:rPr>
                      <m:t>𝒇</m:t>
                    </m:r>
                  </m:oMath>
                </a14:m>
                <a:r>
                  <a:rPr lang="en-GB" dirty="0"/>
                  <a:t> are evaluated in the same way as the single-phase flow case.</a:t>
                </a:r>
              </a:p>
            </p:txBody>
          </p:sp>
        </mc:Choice>
        <mc:Fallback xmlns="">
          <p:sp>
            <p:nvSpPr>
              <p:cNvPr id="111" name="TextBox 110"/>
              <p:cNvSpPr txBox="1">
                <a:spLocks noRot="1" noChangeAspect="1" noMove="1" noResize="1" noEditPoints="1" noAdjustHandles="1" noChangeArrowheads="1" noChangeShapeType="1" noTextEdit="1"/>
              </p:cNvSpPr>
              <p:nvPr/>
            </p:nvSpPr>
            <p:spPr>
              <a:xfrm>
                <a:off x="457200" y="876300"/>
                <a:ext cx="8079230" cy="394210"/>
              </a:xfrm>
              <a:prstGeom prst="rect">
                <a:avLst/>
              </a:prstGeom>
              <a:blipFill>
                <a:blip r:embed="rId3"/>
                <a:stretch>
                  <a:fillRect t="-9375" b="-187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457200" y="1476062"/>
                <a:ext cx="8079230" cy="923330"/>
              </a:xfrm>
              <a:prstGeom prst="rect">
                <a:avLst/>
              </a:prstGeom>
              <a:noFill/>
            </p:spPr>
            <p:txBody>
              <a:bodyPr wrap="square" rtlCol="0">
                <a:spAutoFit/>
              </a:bodyPr>
              <a:lstStyle/>
              <a:p>
                <a14:m>
                  <m:oMath xmlns:m="http://schemas.openxmlformats.org/officeDocument/2006/math">
                    <m:r>
                      <a:rPr lang="en-GB" b="1" i="1">
                        <a:latin typeface="Cambria Math" panose="02040503050406030204" pitchFamily="18" charset="0"/>
                        <a:ea typeface="Cambria Math" panose="02040503050406030204" pitchFamily="18" charset="0"/>
                      </a:rPr>
                      <m:t>𝜶</m:t>
                    </m:r>
                  </m:oMath>
                </a14:m>
                <a:r>
                  <a:rPr lang="en-GB" dirty="0"/>
                  <a:t> is obtained from:</a:t>
                </a:r>
              </a:p>
              <a:p>
                <a:pPr marL="742950" lvl="1" indent="-285750">
                  <a:buFont typeface="Arial" panose="020B0604020202020204" pitchFamily="34" charset="0"/>
                  <a:buChar char="•"/>
                </a:pPr>
                <a:r>
                  <a:rPr lang="en-GB" dirty="0"/>
                  <a:t>Jackson, if conditions are close to the critical point.</a:t>
                </a:r>
              </a:p>
              <a:p>
                <a:pPr marL="742950" lvl="1" indent="-285750">
                  <a:buFont typeface="Arial" panose="020B0604020202020204" pitchFamily="34" charset="0"/>
                  <a:buChar char="•"/>
                </a:pPr>
                <a:r>
                  <a:rPr lang="en-GB" dirty="0"/>
                  <a:t>Dittus-Boelter, otherwise.</a:t>
                </a:r>
              </a:p>
            </p:txBody>
          </p:sp>
        </mc:Choice>
        <mc:Fallback xmlns="">
          <p:sp>
            <p:nvSpPr>
              <p:cNvPr id="11" name="TextBox 10"/>
              <p:cNvSpPr txBox="1">
                <a:spLocks noRot="1" noChangeAspect="1" noMove="1" noResize="1" noEditPoints="1" noAdjustHandles="1" noChangeArrowheads="1" noChangeShapeType="1" noTextEdit="1"/>
              </p:cNvSpPr>
              <p:nvPr/>
            </p:nvSpPr>
            <p:spPr>
              <a:xfrm>
                <a:off x="457200" y="1476062"/>
                <a:ext cx="8079230" cy="923330"/>
              </a:xfrm>
              <a:prstGeom prst="rect">
                <a:avLst/>
              </a:prstGeom>
              <a:blipFill>
                <a:blip r:embed="rId4"/>
                <a:stretch>
                  <a:fillRect t="-3289" b="-92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491968" y="2293694"/>
                <a:ext cx="4572000" cy="7480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𝑁𝑢</m:t>
                      </m:r>
                      <m:r>
                        <a:rPr lang="en-GB" b="0" i="1" smtClean="0">
                          <a:latin typeface="Cambria Math" panose="02040503050406030204" pitchFamily="18" charset="0"/>
                        </a:rPr>
                        <m:t>=0.0183 </m:t>
                      </m:r>
                      <m:r>
                        <a:rPr lang="en-GB" b="0" i="1" smtClean="0">
                          <a:latin typeface="Cambria Math" panose="02040503050406030204" pitchFamily="18" charset="0"/>
                        </a:rPr>
                        <m:t>𝑅</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𝑒</m:t>
                          </m:r>
                        </m:e>
                        <m:sub>
                          <m:r>
                            <a:rPr lang="en-GB" b="0" i="1" smtClean="0">
                              <a:latin typeface="Cambria Math" panose="02040503050406030204" pitchFamily="18" charset="0"/>
                            </a:rPr>
                            <m:t>𝑏</m:t>
                          </m:r>
                        </m:sub>
                        <m:sup>
                          <m:r>
                            <a:rPr lang="en-GB" b="0" i="1" smtClean="0">
                              <a:latin typeface="Cambria Math" panose="02040503050406030204" pitchFamily="18" charset="0"/>
                            </a:rPr>
                            <m:t>0.82</m:t>
                          </m:r>
                        </m:sup>
                      </m:sSub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𝑃𝑟</m:t>
                          </m:r>
                        </m:e>
                        <m:sub>
                          <m:r>
                            <a:rPr lang="en-GB" b="0" i="1" smtClean="0">
                              <a:latin typeface="Cambria Math" panose="02040503050406030204" pitchFamily="18" charset="0"/>
                            </a:rPr>
                            <m:t>𝑏</m:t>
                          </m:r>
                        </m:sub>
                        <m:sup>
                          <m:r>
                            <a:rPr lang="en-GB" b="0" i="1" smtClean="0">
                              <a:latin typeface="Cambria Math" panose="02040503050406030204" pitchFamily="18" charset="0"/>
                            </a:rPr>
                            <m:t>0.5</m:t>
                          </m:r>
                        </m:sup>
                      </m:sSubSup>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𝑤</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𝑏</m:t>
                                      </m:r>
                                    </m:sub>
                                  </m:sSub>
                                </m:den>
                              </m:f>
                            </m:e>
                          </m:d>
                        </m:e>
                        <m:sup>
                          <m:r>
                            <a:rPr lang="en-GB" b="0" i="1" smtClean="0">
                              <a:latin typeface="Cambria Math" panose="02040503050406030204" pitchFamily="18" charset="0"/>
                            </a:rPr>
                            <m:t>0.3</m:t>
                          </m:r>
                        </m:sup>
                      </m:sSup>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acc>
                                    <m:accPr>
                                      <m:chr m:val="̅"/>
                                      <m:ctrlPr>
                                        <a:rPr lang="en-GB" b="0" i="1" smtClean="0">
                                          <a:latin typeface="Cambria Math" panose="02040503050406030204" pitchFamily="18" charset="0"/>
                                        </a:rPr>
                                      </m:ctrlPr>
                                    </m:acc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𝑝</m:t>
                                          </m:r>
                                        </m:sub>
                                      </m:sSub>
                                    </m:e>
                                  </m:acc>
                                </m:num>
                                <m:den>
                                  <m:sSub>
                                    <m:sSubPr>
                                      <m:ctrlPr>
                                        <a:rPr lang="en-GB" b="0" i="1" smtClean="0">
                                          <a:latin typeface="Cambria Math" panose="02040503050406030204" pitchFamily="18" charset="0"/>
                                        </a:rPr>
                                      </m:ctrlPr>
                                    </m:sSub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𝑝</m:t>
                                          </m:r>
                                        </m:sub>
                                      </m:sSub>
                                    </m:e>
                                    <m:sub>
                                      <m:r>
                                        <a:rPr lang="en-GB" b="0" i="1" smtClean="0">
                                          <a:latin typeface="Cambria Math" panose="02040503050406030204" pitchFamily="18" charset="0"/>
                                        </a:rPr>
                                        <m:t>𝑏</m:t>
                                      </m:r>
                                    </m:sub>
                                  </m:sSub>
                                </m:den>
                              </m:f>
                            </m:e>
                          </m:d>
                        </m:e>
                        <m:sup>
                          <m:r>
                            <a:rPr lang="en-GB" b="0" i="1" smtClean="0">
                              <a:latin typeface="Cambria Math" panose="02040503050406030204" pitchFamily="18" charset="0"/>
                              <a:ea typeface="Cambria Math" panose="02040503050406030204" pitchFamily="18" charset="0"/>
                            </a:rPr>
                            <m:t>𝜂</m:t>
                          </m:r>
                        </m:sup>
                      </m:sSup>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4491968" y="2293694"/>
                <a:ext cx="4572000" cy="748025"/>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653610" y="2794214"/>
                <a:ext cx="2368854" cy="5827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a:latin typeface="Cambria Math" panose="02040503050406030204" pitchFamily="18" charset="0"/>
                        </a:rPr>
                        <m:t> </m:t>
                      </m:r>
                      <m:r>
                        <a:rPr lang="en-GB" i="1">
                          <a:latin typeface="Cambria Math" panose="02040503050406030204" pitchFamily="18" charset="0"/>
                        </a:rPr>
                        <m:t>𝑁</m:t>
                      </m:r>
                      <m:sSub>
                        <m:sSubPr>
                          <m:ctrlPr>
                            <a:rPr lang="en-GB" i="1">
                              <a:latin typeface="Cambria Math" panose="02040503050406030204" pitchFamily="18" charset="0"/>
                            </a:rPr>
                          </m:ctrlPr>
                        </m:sSubPr>
                        <m:e>
                          <m:r>
                            <a:rPr lang="en-GB" i="1">
                              <a:latin typeface="Cambria Math" panose="02040503050406030204" pitchFamily="18" charset="0"/>
                            </a:rPr>
                            <m:t>𝑢</m:t>
                          </m:r>
                        </m:e>
                        <m:sub>
                          <m:r>
                            <a:rPr lang="en-GB" i="1">
                              <a:latin typeface="Cambria Math" panose="02040503050406030204" pitchFamily="18" charset="0"/>
                            </a:rPr>
                            <m:t>𝐷</m:t>
                          </m:r>
                        </m:sub>
                      </m:sSub>
                      <m:r>
                        <a:rPr lang="en-GB" i="1">
                          <a:latin typeface="Cambria Math" panose="02040503050406030204" pitchFamily="18" charset="0"/>
                        </a:rPr>
                        <m:t>=0.023</m:t>
                      </m:r>
                      <m:r>
                        <a:rPr lang="en-GB" i="1">
                          <a:latin typeface="Cambria Math" panose="02040503050406030204" pitchFamily="18" charset="0"/>
                        </a:rPr>
                        <m:t>𝑅</m:t>
                      </m:r>
                      <m:sSubSup>
                        <m:sSubSupPr>
                          <m:ctrlPr>
                            <a:rPr lang="en-GB" i="1">
                              <a:latin typeface="Cambria Math" panose="02040503050406030204" pitchFamily="18" charset="0"/>
                            </a:rPr>
                          </m:ctrlPr>
                        </m:sSubSupPr>
                        <m:e>
                          <m:r>
                            <a:rPr lang="en-GB" i="1">
                              <a:latin typeface="Cambria Math" panose="02040503050406030204" pitchFamily="18" charset="0"/>
                            </a:rPr>
                            <m:t>𝑒</m:t>
                          </m:r>
                        </m:e>
                        <m:sub>
                          <m:r>
                            <a:rPr lang="en-GB" i="1">
                              <a:latin typeface="Cambria Math" panose="02040503050406030204" pitchFamily="18" charset="0"/>
                            </a:rPr>
                            <m:t>𝐷</m:t>
                          </m:r>
                        </m:sub>
                        <m:sup>
                          <m:f>
                            <m:fPr>
                              <m:ctrlPr>
                                <a:rPr lang="en-GB" i="1">
                                  <a:latin typeface="Cambria Math" panose="02040503050406030204" pitchFamily="18" charset="0"/>
                                </a:rPr>
                              </m:ctrlPr>
                            </m:fPr>
                            <m:num>
                              <m:r>
                                <a:rPr lang="en-GB" i="1">
                                  <a:latin typeface="Cambria Math" panose="02040503050406030204" pitchFamily="18" charset="0"/>
                                </a:rPr>
                                <m:t>4</m:t>
                              </m:r>
                            </m:num>
                            <m:den>
                              <m:r>
                                <a:rPr lang="en-GB" i="1">
                                  <a:latin typeface="Cambria Math" panose="02040503050406030204" pitchFamily="18" charset="0"/>
                                </a:rPr>
                                <m:t>5</m:t>
                              </m:r>
                            </m:den>
                          </m:f>
                        </m:sup>
                      </m:sSubSup>
                      <m:sSup>
                        <m:sSupPr>
                          <m:ctrlPr>
                            <a:rPr lang="en-GB" i="1">
                              <a:latin typeface="Cambria Math" panose="02040503050406030204" pitchFamily="18" charset="0"/>
                            </a:rPr>
                          </m:ctrlPr>
                        </m:sSupPr>
                        <m:e>
                          <m:r>
                            <a:rPr lang="en-GB" i="1">
                              <a:latin typeface="Cambria Math" panose="02040503050406030204" pitchFamily="18" charset="0"/>
                            </a:rPr>
                            <m:t>𝑃𝑟</m:t>
                          </m:r>
                        </m:e>
                        <m:sup>
                          <m:f>
                            <m:fPr>
                              <m:ctrlPr>
                                <a:rPr lang="en-GB" i="1">
                                  <a:latin typeface="Cambria Math" panose="02040503050406030204" pitchFamily="18" charset="0"/>
                                </a:rPr>
                              </m:ctrlPr>
                            </m:fPr>
                            <m:num>
                              <m:r>
                                <a:rPr lang="en-GB" i="1">
                                  <a:latin typeface="Cambria Math" panose="02040503050406030204" pitchFamily="18" charset="0"/>
                                </a:rPr>
                                <m:t>2</m:t>
                              </m:r>
                            </m:num>
                            <m:den>
                              <m:r>
                                <a:rPr lang="en-GB" i="1">
                                  <a:latin typeface="Cambria Math" panose="02040503050406030204" pitchFamily="18" charset="0"/>
                                </a:rPr>
                                <m:t>5</m:t>
                              </m:r>
                            </m:den>
                          </m:f>
                        </m:sup>
                      </m:sSup>
                    </m:oMath>
                  </m:oMathPara>
                </a14:m>
                <a:endParaRPr lang="en-GB" dirty="0"/>
              </a:p>
            </p:txBody>
          </p:sp>
        </mc:Choice>
        <mc:Fallback xmlns="">
          <p:sp>
            <p:nvSpPr>
              <p:cNvPr id="7" name="Rectangle 6"/>
              <p:cNvSpPr>
                <a:spLocks noRot="1" noChangeAspect="1" noMove="1" noResize="1" noEditPoints="1" noAdjustHandles="1" noChangeArrowheads="1" noChangeShapeType="1" noTextEdit="1"/>
              </p:cNvSpPr>
              <p:nvPr/>
            </p:nvSpPr>
            <p:spPr>
              <a:xfrm>
                <a:off x="1653610" y="2794214"/>
                <a:ext cx="2368854" cy="582788"/>
              </a:xfrm>
              <a:prstGeom prst="rect">
                <a:avLst/>
              </a:prstGeom>
              <a:blipFill>
                <a:blip r:embed="rId6"/>
                <a:stretch>
                  <a:fillRect/>
                </a:stretch>
              </a:blipFill>
            </p:spPr>
            <p:txBody>
              <a:bodyPr/>
              <a:lstStyle/>
              <a:p>
                <a:r>
                  <a:rPr lang="en-GB">
                    <a:noFill/>
                  </a:rPr>
                  <a:t> </a:t>
                </a:r>
              </a:p>
            </p:txBody>
          </p:sp>
        </mc:Fallback>
      </mc:AlternateContent>
      <p:cxnSp>
        <p:nvCxnSpPr>
          <p:cNvPr id="14" name="Straight Arrow Connector 13"/>
          <p:cNvCxnSpPr/>
          <p:nvPr/>
        </p:nvCxnSpPr>
        <p:spPr>
          <a:xfrm>
            <a:off x="5182756" y="2100105"/>
            <a:ext cx="544804" cy="299287"/>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2431701" y="2532185"/>
            <a:ext cx="301451" cy="41198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17" name="Table 16"/>
          <p:cNvGraphicFramePr>
            <a:graphicFrameLocks noGrp="1"/>
          </p:cNvGraphicFramePr>
          <p:nvPr>
            <p:extLst>
              <p:ext uri="{D42A27DB-BD31-4B8C-83A1-F6EECF244321}">
                <p14:modId xmlns:p14="http://schemas.microsoft.com/office/powerpoint/2010/main" val="593731513"/>
              </p:ext>
            </p:extLst>
          </p:nvPr>
        </p:nvGraphicFramePr>
        <p:xfrm>
          <a:off x="1596443" y="4214301"/>
          <a:ext cx="6096000" cy="1651000"/>
        </p:xfrm>
        <a:graphic>
          <a:graphicData uri="http://schemas.openxmlformats.org/drawingml/2006/table">
            <a:tbl>
              <a:tblPr firstRow="1" bandRow="1">
                <a:tableStyleId>{21E4AEA4-8DFA-4A89-87EB-49C32662AFE0}</a:tableStyleId>
              </a:tblPr>
              <a:tblGrid>
                <a:gridCol w="3048000">
                  <a:extLst>
                    <a:ext uri="{9D8B030D-6E8A-4147-A177-3AD203B41FA5}">
                      <a16:colId xmlns:a16="http://schemas.microsoft.com/office/drawing/2014/main" val="3788125316"/>
                    </a:ext>
                  </a:extLst>
                </a:gridCol>
                <a:gridCol w="3048000">
                  <a:extLst>
                    <a:ext uri="{9D8B030D-6E8A-4147-A177-3AD203B41FA5}">
                      <a16:colId xmlns:a16="http://schemas.microsoft.com/office/drawing/2014/main" val="3843481976"/>
                    </a:ext>
                  </a:extLst>
                </a:gridCol>
              </a:tblGrid>
              <a:tr h="370840">
                <a:tc>
                  <a:txBody>
                    <a:bodyPr/>
                    <a:lstStyle/>
                    <a:p>
                      <a:pPr algn="ctr"/>
                      <a:r>
                        <a:rPr lang="en-GB" dirty="0"/>
                        <a:t>Helium conditions</a:t>
                      </a:r>
                    </a:p>
                  </a:txBody>
                  <a:tcPr anchor="ctr"/>
                </a:tc>
                <a:tc>
                  <a:txBody>
                    <a:bodyPr/>
                    <a:lstStyle/>
                    <a:p>
                      <a:pPr algn="ctr"/>
                      <a:r>
                        <a:rPr lang="en-GB" dirty="0"/>
                        <a:t>Correlation</a:t>
                      </a:r>
                    </a:p>
                  </a:txBody>
                  <a:tcPr anchor="ctr"/>
                </a:tc>
                <a:extLst>
                  <a:ext uri="{0D108BD9-81ED-4DB2-BD59-A6C34878D82A}">
                    <a16:rowId xmlns:a16="http://schemas.microsoft.com/office/drawing/2014/main" val="2426869215"/>
                  </a:ext>
                </a:extLst>
              </a:tr>
              <a:tr h="370840">
                <a:tc>
                  <a:txBody>
                    <a:bodyPr/>
                    <a:lstStyle/>
                    <a:p>
                      <a:pPr algn="ctr"/>
                      <a:r>
                        <a:rPr lang="en-GB" dirty="0"/>
                        <a:t>4.2 K &lt; T &lt; 9 K</a:t>
                      </a:r>
                    </a:p>
                    <a:p>
                      <a:pPr algn="ctr"/>
                      <a:r>
                        <a:rPr lang="en-GB" dirty="0"/>
                        <a:t>2.24 bar &lt; p &lt; 5 bar</a:t>
                      </a:r>
                    </a:p>
                  </a:txBody>
                  <a:tcPr anchor="ctr"/>
                </a:tc>
                <a:tc>
                  <a:txBody>
                    <a:bodyPr/>
                    <a:lstStyle/>
                    <a:p>
                      <a:pPr algn="ctr"/>
                      <a:r>
                        <a:rPr lang="en-GB" dirty="0"/>
                        <a:t>Jackson</a:t>
                      </a:r>
                    </a:p>
                  </a:txBody>
                  <a:tcPr anchor="ctr"/>
                </a:tc>
                <a:extLst>
                  <a:ext uri="{0D108BD9-81ED-4DB2-BD59-A6C34878D82A}">
                    <a16:rowId xmlns:a16="http://schemas.microsoft.com/office/drawing/2014/main" val="2249786960"/>
                  </a:ext>
                </a:extLst>
              </a:tr>
              <a:tr h="370840">
                <a:tc>
                  <a:txBody>
                    <a:bodyPr/>
                    <a:lstStyle/>
                    <a:p>
                      <a:pPr algn="ctr"/>
                      <a:r>
                        <a:rPr lang="en-GB" dirty="0"/>
                        <a:t>T &gt; 9 K</a:t>
                      </a:r>
                    </a:p>
                    <a:p>
                      <a:pPr algn="ctr"/>
                      <a:r>
                        <a:rPr lang="en-GB" dirty="0"/>
                        <a:t>p &gt; 5 bar</a:t>
                      </a:r>
                    </a:p>
                  </a:txBody>
                  <a:tcPr anchor="ctr"/>
                </a:tc>
                <a:tc>
                  <a:txBody>
                    <a:bodyPr/>
                    <a:lstStyle/>
                    <a:p>
                      <a:pPr algn="ctr"/>
                      <a:r>
                        <a:rPr lang="en-GB" dirty="0"/>
                        <a:t>Dittus-Boelter</a:t>
                      </a:r>
                    </a:p>
                  </a:txBody>
                  <a:tcPr anchor="ctr"/>
                </a:tc>
                <a:extLst>
                  <a:ext uri="{0D108BD9-81ED-4DB2-BD59-A6C34878D82A}">
                    <a16:rowId xmlns:a16="http://schemas.microsoft.com/office/drawing/2014/main" val="296610611"/>
                  </a:ext>
                </a:extLst>
              </a:tr>
            </a:tbl>
          </a:graphicData>
        </a:graphic>
      </p:graphicFrame>
      <p:sp>
        <p:nvSpPr>
          <p:cNvPr id="21" name="TextBox 20"/>
          <p:cNvSpPr txBox="1"/>
          <p:nvPr/>
        </p:nvSpPr>
        <p:spPr>
          <a:xfrm>
            <a:off x="974690" y="3639031"/>
            <a:ext cx="475287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GB" dirty="0"/>
              <a:t>Helium’s critical point → 5.19 K and 2.24 bar</a:t>
            </a:r>
          </a:p>
        </p:txBody>
      </p:sp>
      <p:sp>
        <p:nvSpPr>
          <p:cNvPr id="2" name="Date Placeholder 2">
            <a:extLst>
              <a:ext uri="{FF2B5EF4-FFF2-40B4-BE49-F238E27FC236}">
                <a16:creationId xmlns:a16="http://schemas.microsoft.com/office/drawing/2014/main" id="{97F7A6C7-EF66-F441-CC51-627A27DA6178}"/>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22713700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335" y="2546717"/>
            <a:ext cx="8097927" cy="1259621"/>
          </a:xfrm>
        </p:spPr>
        <p:txBody>
          <a:bodyPr>
            <a:noAutofit/>
          </a:bodyPr>
          <a:lstStyle/>
          <a:p>
            <a:r>
              <a:rPr lang="en-US" altLang="en-US" sz="4000" b="0" dirty="0">
                <a:solidFill>
                  <a:srgbClr val="0055A0"/>
                </a:solidFill>
              </a:rPr>
              <a:t>Two-phase flow</a:t>
            </a:r>
            <a:endParaRPr lang="en-GB" altLang="en-US" sz="4000" b="0" dirty="0">
              <a:solidFill>
                <a:srgbClr val="0055A0"/>
              </a:solidFill>
            </a:endParaRPr>
          </a:p>
        </p:txBody>
      </p:sp>
      <p:sp>
        <p:nvSpPr>
          <p:cNvPr id="8" name="Footer Placeholder 7"/>
          <p:cNvSpPr>
            <a:spLocks noGrp="1"/>
          </p:cNvSpPr>
          <p:nvPr>
            <p:ph type="ftr" sz="quarter" idx="11"/>
          </p:nvPr>
        </p:nvSpPr>
        <p:spPr/>
        <p:txBody>
          <a:bodyPr/>
          <a:lstStyle/>
          <a:p>
            <a:r>
              <a:rPr lang="en-US"/>
              <a:t>TE/CRG-CI</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27</a:t>
            </a:fld>
            <a:endParaRPr lang="en-US" dirty="0"/>
          </a:p>
        </p:txBody>
      </p:sp>
      <p:sp>
        <p:nvSpPr>
          <p:cNvPr id="3" name="Date Placeholder 2">
            <a:extLst>
              <a:ext uri="{FF2B5EF4-FFF2-40B4-BE49-F238E27FC236}">
                <a16:creationId xmlns:a16="http://schemas.microsoft.com/office/drawing/2014/main" id="{C57AC426-2232-C0FF-C56E-23035FCA05AA}"/>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2700335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Particularities of Two-phase flow (TPF)</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28</a:t>
            </a:fld>
            <a:endParaRPr lang="fr-FR" altLang="en-US"/>
          </a:p>
        </p:txBody>
      </p:sp>
      <p:sp>
        <p:nvSpPr>
          <p:cNvPr id="15" name="TextBox 14"/>
          <p:cNvSpPr txBox="1"/>
          <p:nvPr/>
        </p:nvSpPr>
        <p:spPr>
          <a:xfrm>
            <a:off x="96725" y="3920424"/>
            <a:ext cx="4204840" cy="2031325"/>
          </a:xfrm>
          <a:prstGeom prst="rect">
            <a:avLst/>
          </a:prstGeom>
          <a:noFill/>
        </p:spPr>
        <p:txBody>
          <a:bodyPr wrap="square" rtlCol="0">
            <a:spAutoFit/>
          </a:bodyPr>
          <a:lstStyle/>
          <a:p>
            <a:pPr marL="285750" indent="-285750">
              <a:buFont typeface="Arial" panose="020B0604020202020204" pitchFamily="34" charset="0"/>
              <a:buChar char="•"/>
            </a:pPr>
            <a:r>
              <a:rPr lang="en-GB" dirty="0"/>
              <a:t>Why TPF?</a:t>
            </a:r>
          </a:p>
          <a:p>
            <a:pPr marL="742950" lvl="1" indent="-285750">
              <a:buFont typeface="Arial" panose="020B0604020202020204" pitchFamily="34" charset="0"/>
              <a:buChar char="•"/>
            </a:pPr>
            <a:r>
              <a:rPr lang="en-GB" dirty="0"/>
              <a:t>Cryogens are volatile and are often distributed near saturation conditions.</a:t>
            </a:r>
          </a:p>
          <a:p>
            <a:pPr marL="742950" lvl="1" indent="-285750">
              <a:buFont typeface="Arial" panose="020B0604020202020204" pitchFamily="34" charset="0"/>
              <a:buChar char="•"/>
            </a:pPr>
            <a:r>
              <a:rPr lang="en-GB" dirty="0"/>
              <a:t>Attractive heat transfer rate.</a:t>
            </a:r>
          </a:p>
          <a:p>
            <a:pPr marL="742950" lvl="1" indent="-285750">
              <a:buFont typeface="Arial" panose="020B0604020202020204" pitchFamily="34" charset="0"/>
              <a:buChar char="•"/>
            </a:pPr>
            <a:r>
              <a:rPr lang="en-GB" dirty="0"/>
              <a:t>Constant temperature.</a:t>
            </a:r>
          </a:p>
          <a:p>
            <a:pPr lvl="1"/>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3694" y="775550"/>
            <a:ext cx="4746269" cy="2984004"/>
          </a:xfrm>
          <a:prstGeom prst="rect">
            <a:avLst/>
          </a:prstGeom>
        </p:spPr>
      </p:pic>
      <p:cxnSp>
        <p:nvCxnSpPr>
          <p:cNvPr id="9" name="Straight Connector 8"/>
          <p:cNvCxnSpPr>
            <a:stCxn id="11" idx="0"/>
          </p:cNvCxnSpPr>
          <p:nvPr/>
        </p:nvCxnSpPr>
        <p:spPr>
          <a:xfrm flipV="1">
            <a:off x="4803983" y="936420"/>
            <a:ext cx="0" cy="1002321"/>
          </a:xfrm>
          <a:prstGeom prst="line">
            <a:avLst/>
          </a:prstGeom>
          <a:ln w="19050">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807158" y="1989246"/>
            <a:ext cx="2400300" cy="0"/>
          </a:xfrm>
          <a:prstGeom prst="line">
            <a:avLst/>
          </a:prstGeom>
          <a:ln w="19050">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1" name="Oval 10"/>
          <p:cNvSpPr/>
          <p:nvPr/>
        </p:nvSpPr>
        <p:spPr>
          <a:xfrm>
            <a:off x="4751230" y="1938741"/>
            <a:ext cx="105506" cy="9495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908990" y="936420"/>
            <a:ext cx="2083777" cy="646331"/>
          </a:xfrm>
          <a:prstGeom prst="rect">
            <a:avLst/>
          </a:prstGeom>
          <a:noFill/>
        </p:spPr>
        <p:txBody>
          <a:bodyPr wrap="square" rtlCol="0">
            <a:spAutoFit/>
          </a:bodyPr>
          <a:lstStyle/>
          <a:p>
            <a:r>
              <a:rPr lang="en-US" dirty="0"/>
              <a:t>He critical point </a:t>
            </a:r>
          </a:p>
          <a:p>
            <a:r>
              <a:rPr lang="en-US" dirty="0"/>
              <a:t>(5.2 K – 2.23 bar)</a:t>
            </a:r>
            <a:endParaRPr lang="en-GB" dirty="0"/>
          </a:p>
        </p:txBody>
      </p:sp>
      <p:cxnSp>
        <p:nvCxnSpPr>
          <p:cNvPr id="13" name="Straight Connector 12"/>
          <p:cNvCxnSpPr/>
          <p:nvPr/>
        </p:nvCxnSpPr>
        <p:spPr>
          <a:xfrm flipV="1">
            <a:off x="3349880" y="2301182"/>
            <a:ext cx="541168" cy="105273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3502280" y="2123323"/>
            <a:ext cx="632598" cy="1230589"/>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3654680" y="2033696"/>
            <a:ext cx="678672" cy="132021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3852156" y="1991039"/>
            <a:ext cx="700600" cy="136287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4025323" y="1991039"/>
            <a:ext cx="700600" cy="136287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4196089" y="1991039"/>
            <a:ext cx="700600" cy="136287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4355243" y="1989246"/>
            <a:ext cx="700600" cy="136287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4518049" y="2011471"/>
            <a:ext cx="687618" cy="133762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4690086" y="2039752"/>
            <a:ext cx="673080" cy="13093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4856736" y="2136157"/>
            <a:ext cx="625078" cy="121596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5023941" y="2295119"/>
            <a:ext cx="544283" cy="105879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5191780" y="2754997"/>
            <a:ext cx="305400" cy="59409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950971" y="2493387"/>
            <a:ext cx="1090825" cy="523220"/>
          </a:xfrm>
          <a:prstGeom prst="rect">
            <a:avLst/>
          </a:prstGeom>
          <a:solidFill>
            <a:schemeClr val="bg1"/>
          </a:solidFill>
          <a:ln>
            <a:solidFill>
              <a:srgbClr val="080808"/>
            </a:solidFill>
          </a:ln>
        </p:spPr>
        <p:txBody>
          <a:bodyPr wrap="square" rtlCol="0">
            <a:spAutoFit/>
          </a:bodyPr>
          <a:lstStyle/>
          <a:p>
            <a:pPr algn="ctr"/>
            <a:r>
              <a:rPr lang="en-US" sz="1400" dirty="0"/>
              <a:t>Two-phase flow</a:t>
            </a:r>
            <a:endParaRPr lang="en-GB" sz="1400" dirty="0"/>
          </a:p>
        </p:txBody>
      </p:sp>
      <p:sp>
        <p:nvSpPr>
          <p:cNvPr id="27" name="TextBox 26"/>
          <p:cNvSpPr txBox="1"/>
          <p:nvPr/>
        </p:nvSpPr>
        <p:spPr>
          <a:xfrm>
            <a:off x="5629943" y="1259585"/>
            <a:ext cx="1292504" cy="523220"/>
          </a:xfrm>
          <a:prstGeom prst="rect">
            <a:avLst/>
          </a:prstGeom>
          <a:solidFill>
            <a:schemeClr val="bg1"/>
          </a:solidFill>
          <a:ln>
            <a:solidFill>
              <a:srgbClr val="080808"/>
            </a:solidFill>
          </a:ln>
        </p:spPr>
        <p:txBody>
          <a:bodyPr wrap="square" rtlCol="0">
            <a:spAutoFit/>
          </a:bodyPr>
          <a:lstStyle/>
          <a:p>
            <a:pPr algn="ctr"/>
            <a:r>
              <a:rPr lang="en-US" sz="1400" dirty="0"/>
              <a:t>Supercritical flow</a:t>
            </a:r>
            <a:endParaRPr lang="en-GB" sz="1400" dirty="0"/>
          </a:p>
        </p:txBody>
      </p:sp>
      <p:sp>
        <p:nvSpPr>
          <p:cNvPr id="28" name="TextBox 27"/>
          <p:cNvSpPr txBox="1"/>
          <p:nvPr/>
        </p:nvSpPr>
        <p:spPr>
          <a:xfrm>
            <a:off x="5917895" y="2601108"/>
            <a:ext cx="689677" cy="307777"/>
          </a:xfrm>
          <a:prstGeom prst="rect">
            <a:avLst/>
          </a:prstGeom>
          <a:solidFill>
            <a:schemeClr val="bg1"/>
          </a:solidFill>
          <a:ln>
            <a:solidFill>
              <a:srgbClr val="080808"/>
            </a:solidFill>
          </a:ln>
        </p:spPr>
        <p:txBody>
          <a:bodyPr wrap="square" rtlCol="0">
            <a:spAutoFit/>
          </a:bodyPr>
          <a:lstStyle/>
          <a:p>
            <a:pPr algn="ctr"/>
            <a:r>
              <a:rPr lang="en-US" sz="1400" dirty="0"/>
              <a:t>Gas</a:t>
            </a:r>
            <a:endParaRPr lang="en-GB" sz="1400" dirty="0"/>
          </a:p>
        </p:txBody>
      </p:sp>
      <p:sp>
        <p:nvSpPr>
          <p:cNvPr id="29" name="TextBox 28"/>
          <p:cNvSpPr txBox="1"/>
          <p:nvPr/>
        </p:nvSpPr>
        <p:spPr>
          <a:xfrm>
            <a:off x="3316249" y="2058364"/>
            <a:ext cx="676861" cy="307777"/>
          </a:xfrm>
          <a:prstGeom prst="rect">
            <a:avLst/>
          </a:prstGeom>
          <a:solidFill>
            <a:schemeClr val="bg1"/>
          </a:solidFill>
          <a:ln>
            <a:solidFill>
              <a:srgbClr val="080808"/>
            </a:solidFill>
          </a:ln>
        </p:spPr>
        <p:txBody>
          <a:bodyPr wrap="square" rtlCol="0">
            <a:spAutoFit/>
          </a:bodyPr>
          <a:lstStyle/>
          <a:p>
            <a:pPr algn="ctr"/>
            <a:r>
              <a:rPr lang="en-US" sz="1400" dirty="0"/>
              <a:t>Liquid</a:t>
            </a:r>
            <a:endParaRPr lang="en-GB" sz="1400" dirty="0"/>
          </a:p>
        </p:txBody>
      </p:sp>
      <p:cxnSp>
        <p:nvCxnSpPr>
          <p:cNvPr id="30" name="Straight Arrow Connector 29"/>
          <p:cNvCxnSpPr/>
          <p:nvPr/>
        </p:nvCxnSpPr>
        <p:spPr>
          <a:xfrm>
            <a:off x="2813061" y="1431678"/>
            <a:ext cx="1881555" cy="518744"/>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6503328" y="721663"/>
            <a:ext cx="868325" cy="246221"/>
          </a:xfrm>
          <a:prstGeom prst="rect">
            <a:avLst/>
          </a:prstGeom>
          <a:noFill/>
        </p:spPr>
        <p:txBody>
          <a:bodyPr wrap="square" rtlCol="0">
            <a:spAutoFit/>
          </a:bodyPr>
          <a:lstStyle/>
          <a:p>
            <a:r>
              <a:rPr lang="en-GB" sz="1000" dirty="0"/>
              <a:t>REFPROP</a:t>
            </a:r>
          </a:p>
        </p:txBody>
      </p:sp>
      <p:sp>
        <p:nvSpPr>
          <p:cNvPr id="32" name="TextBox 31"/>
          <p:cNvSpPr txBox="1"/>
          <p:nvPr/>
        </p:nvSpPr>
        <p:spPr>
          <a:xfrm>
            <a:off x="940933" y="2942730"/>
            <a:ext cx="1676351" cy="369332"/>
          </a:xfrm>
          <a:prstGeom prst="rect">
            <a:avLst/>
          </a:prstGeom>
          <a:noFill/>
        </p:spPr>
        <p:txBody>
          <a:bodyPr wrap="square" rtlCol="0">
            <a:spAutoFit/>
          </a:bodyPr>
          <a:lstStyle/>
          <a:p>
            <a:r>
              <a:rPr lang="en-US" dirty="0"/>
              <a:t>Saturation line</a:t>
            </a:r>
            <a:endParaRPr lang="en-GB" dirty="0"/>
          </a:p>
        </p:txBody>
      </p:sp>
      <p:cxnSp>
        <p:nvCxnSpPr>
          <p:cNvPr id="33" name="Straight Arrow Connector 32"/>
          <p:cNvCxnSpPr/>
          <p:nvPr/>
        </p:nvCxnSpPr>
        <p:spPr>
          <a:xfrm flipV="1">
            <a:off x="2517846" y="2539042"/>
            <a:ext cx="1151886" cy="543506"/>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 name="Rectangle 1"/>
          <p:cNvSpPr/>
          <p:nvPr/>
        </p:nvSpPr>
        <p:spPr>
          <a:xfrm>
            <a:off x="4301565" y="3923345"/>
            <a:ext cx="4572000" cy="2585323"/>
          </a:xfrm>
          <a:prstGeom prst="rect">
            <a:avLst/>
          </a:prstGeom>
        </p:spPr>
        <p:txBody>
          <a:bodyPr>
            <a:spAutoFit/>
          </a:bodyPr>
          <a:lstStyle/>
          <a:p>
            <a:pPr marL="285750" indent="-285750">
              <a:buFont typeface="Arial" panose="020B0604020202020204" pitchFamily="34" charset="0"/>
              <a:buChar char="•"/>
            </a:pPr>
            <a:r>
              <a:rPr lang="en-GB" dirty="0"/>
              <a:t>TPF </a:t>
            </a:r>
            <a:r>
              <a:rPr lang="en-GB" b="1" dirty="0"/>
              <a:t>implications</a:t>
            </a:r>
            <a:r>
              <a:rPr lang="en-GB" dirty="0"/>
              <a:t>:</a:t>
            </a:r>
          </a:p>
          <a:p>
            <a:pPr marL="742950" lvl="1" indent="-285750">
              <a:buFont typeface="Arial" panose="020B0604020202020204" pitchFamily="34" charset="0"/>
              <a:buChar char="•"/>
            </a:pPr>
            <a:r>
              <a:rPr lang="en-GB" dirty="0"/>
              <a:t>Mostly an empirical subject due to its complexity.</a:t>
            </a:r>
          </a:p>
          <a:p>
            <a:pPr marL="742950" lvl="1" indent="-285750">
              <a:buFont typeface="Arial" panose="020B0604020202020204" pitchFamily="34" charset="0"/>
              <a:buChar char="•"/>
            </a:pPr>
            <a:r>
              <a:rPr lang="en-GB" dirty="0"/>
              <a:t>Variables that affect it: mass flow rate, temperature, pressure, orientation and phase change.</a:t>
            </a:r>
          </a:p>
          <a:p>
            <a:pPr marL="742950" lvl="1" indent="-285750">
              <a:buFont typeface="Arial" panose="020B0604020202020204" pitchFamily="34" charset="0"/>
              <a:buChar char="•"/>
            </a:pPr>
            <a:r>
              <a:rPr lang="en-GB" dirty="0"/>
              <a:t>Instabilities should be assessed.</a:t>
            </a:r>
          </a:p>
          <a:p>
            <a:pPr lvl="1"/>
            <a:endParaRPr lang="en-GB" dirty="0"/>
          </a:p>
          <a:p>
            <a:pPr marL="742950" lvl="1" indent="-285750">
              <a:buFont typeface="Arial" panose="020B0604020202020204" pitchFamily="34" charset="0"/>
              <a:buChar char="•"/>
            </a:pPr>
            <a:endParaRPr lang="en-GB" dirty="0"/>
          </a:p>
        </p:txBody>
      </p:sp>
      <p:sp>
        <p:nvSpPr>
          <p:cNvPr id="6" name="Date Placeholder 2">
            <a:extLst>
              <a:ext uri="{FF2B5EF4-FFF2-40B4-BE49-F238E27FC236}">
                <a16:creationId xmlns:a16="http://schemas.microsoft.com/office/drawing/2014/main" id="{C5F6E2B6-F1F2-89E4-4C29-98BAF6822BDA}"/>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721814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Particularities of Two-phase flow (TPF)</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29</a:t>
            </a:fld>
            <a:endParaRPr lang="fr-FR" altLang="en-US"/>
          </a:p>
        </p:txBody>
      </p:sp>
      <p:sp>
        <p:nvSpPr>
          <p:cNvPr id="2" name="Rectangle 1"/>
          <p:cNvSpPr/>
          <p:nvPr/>
        </p:nvSpPr>
        <p:spPr>
          <a:xfrm>
            <a:off x="457200" y="754183"/>
            <a:ext cx="4363816" cy="923330"/>
          </a:xfrm>
          <a:prstGeom prst="rect">
            <a:avLst/>
          </a:prstGeom>
        </p:spPr>
        <p:txBody>
          <a:bodyPr wrap="square">
            <a:spAutoFit/>
          </a:bodyPr>
          <a:lstStyle/>
          <a:p>
            <a:r>
              <a:rPr lang="en-GB" dirty="0"/>
              <a:t>Flow patterns in a horizontal pipe:</a:t>
            </a:r>
          </a:p>
          <a:p>
            <a:pPr lvl="1"/>
            <a:endParaRPr lang="en-GB" dirty="0"/>
          </a:p>
          <a:p>
            <a:pPr marL="742950" lvl="1" indent="-285750">
              <a:buFont typeface="Arial" panose="020B0604020202020204" pitchFamily="34" charset="0"/>
              <a:buChar char="•"/>
            </a:pPr>
            <a:endParaRPr lang="en-GB" dirty="0"/>
          </a:p>
        </p:txBody>
      </p:sp>
      <p:sp>
        <p:nvSpPr>
          <p:cNvPr id="7" name="TextBox 6"/>
          <p:cNvSpPr txBox="1"/>
          <p:nvPr/>
        </p:nvSpPr>
        <p:spPr>
          <a:xfrm>
            <a:off x="879728" y="5893891"/>
            <a:ext cx="7556360" cy="215444"/>
          </a:xfrm>
          <a:prstGeom prst="rect">
            <a:avLst/>
          </a:prstGeom>
          <a:noFill/>
        </p:spPr>
        <p:txBody>
          <a:bodyPr wrap="square" rtlCol="0">
            <a:spAutoFit/>
          </a:bodyPr>
          <a:lstStyle/>
          <a:p>
            <a:r>
              <a:rPr lang="en-GB" sz="800" dirty="0" err="1"/>
              <a:t>Quibén</a:t>
            </a:r>
            <a:r>
              <a:rPr lang="en-GB" sz="800" dirty="0"/>
              <a:t>, </a:t>
            </a:r>
            <a:r>
              <a:rPr lang="en-GB" sz="800" dirty="0" err="1"/>
              <a:t>Jesús</a:t>
            </a:r>
            <a:r>
              <a:rPr lang="en-GB" sz="800" dirty="0"/>
              <a:t>. (2005). Experimental and analytical study of two-phase pressure drops during evaporation in horizontal tubes. 10.5075/epfl-thesis-3337. </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0083" y="3744280"/>
            <a:ext cx="5732087" cy="202309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1699" y="1085219"/>
            <a:ext cx="4188857" cy="2833638"/>
          </a:xfrm>
          <a:prstGeom prst="rect">
            <a:avLst/>
          </a:prstGeom>
        </p:spPr>
      </p:pic>
      <p:sp>
        <p:nvSpPr>
          <p:cNvPr id="8" name="Date Placeholder 2">
            <a:extLst>
              <a:ext uri="{FF2B5EF4-FFF2-40B4-BE49-F238E27FC236}">
                <a16:creationId xmlns:a16="http://schemas.microsoft.com/office/drawing/2014/main" id="{EA1F28D4-E6F2-976C-5424-10C1E558091C}"/>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3513162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5503"/>
            <a:ext cx="8226854" cy="4362197"/>
          </a:xfrm>
        </p:spPr>
        <p:txBody>
          <a:bodyPr>
            <a:normAutofit fontScale="92500" lnSpcReduction="10000"/>
          </a:bodyPr>
          <a:lstStyle/>
          <a:p>
            <a:r>
              <a:rPr lang="en-GB" altLang="en-US" sz="2400" dirty="0"/>
              <a:t>Convection</a:t>
            </a:r>
          </a:p>
          <a:p>
            <a:pPr marL="36576" indent="0">
              <a:buNone/>
            </a:pPr>
            <a:endParaRPr lang="en-GB" altLang="en-US" sz="2400" dirty="0"/>
          </a:p>
          <a:p>
            <a:r>
              <a:rPr lang="en-GB" altLang="en-US" sz="2400" dirty="0"/>
              <a:t>Numerical Model</a:t>
            </a:r>
          </a:p>
          <a:p>
            <a:pPr marL="36576" indent="0">
              <a:buNone/>
            </a:pPr>
            <a:endParaRPr lang="en-US" altLang="en-US" sz="2400" dirty="0"/>
          </a:p>
          <a:p>
            <a:r>
              <a:rPr lang="en-US" altLang="en-US" sz="2400" dirty="0"/>
              <a:t>Single-phase flow</a:t>
            </a:r>
            <a:endParaRPr lang="en-GB" altLang="en-US" sz="2400" dirty="0"/>
          </a:p>
          <a:p>
            <a:endParaRPr lang="en-US" altLang="en-US" sz="2400" dirty="0"/>
          </a:p>
          <a:p>
            <a:r>
              <a:rPr lang="en-GB" altLang="en-US" sz="2400" dirty="0"/>
              <a:t>Supercritical flow</a:t>
            </a:r>
          </a:p>
          <a:p>
            <a:endParaRPr lang="en-GB" altLang="en-US" sz="2400" dirty="0"/>
          </a:p>
          <a:p>
            <a:r>
              <a:rPr lang="en-US" altLang="en-US" sz="2400" dirty="0"/>
              <a:t>Two-phase flow</a:t>
            </a:r>
          </a:p>
          <a:p>
            <a:endParaRPr lang="en-US" altLang="en-US" sz="2400" dirty="0"/>
          </a:p>
          <a:p>
            <a:r>
              <a:rPr lang="en-US" altLang="en-US" sz="2400" dirty="0"/>
              <a:t>Results</a:t>
            </a:r>
          </a:p>
          <a:p>
            <a:pPr marL="36576" indent="0">
              <a:buNone/>
            </a:pPr>
            <a:endParaRPr lang="en-US" altLang="en-US" sz="2400" dirty="0"/>
          </a:p>
          <a:p>
            <a:endParaRPr lang="en-US" altLang="en-US" sz="2400" dirty="0"/>
          </a:p>
          <a:p>
            <a:endParaRPr lang="en-US" altLang="en-US" sz="2400" dirty="0"/>
          </a:p>
          <a:p>
            <a:pPr marL="36576" indent="0">
              <a:buNone/>
            </a:pPr>
            <a:endParaRPr lang="en-US" altLang="en-US" sz="2400" dirty="0"/>
          </a:p>
          <a:p>
            <a:endParaRPr lang="en-GB" altLang="en-US" sz="2400" dirty="0"/>
          </a:p>
        </p:txBody>
      </p:sp>
      <p:sp>
        <p:nvSpPr>
          <p:cNvPr id="7" name="Title 6"/>
          <p:cNvSpPr>
            <a:spLocks noGrp="1"/>
          </p:cNvSpPr>
          <p:nvPr>
            <p:ph type="title"/>
          </p:nvPr>
        </p:nvSpPr>
        <p:spPr>
          <a:xfrm>
            <a:off x="457200" y="156581"/>
            <a:ext cx="8226854" cy="672360"/>
          </a:xfrm>
        </p:spPr>
        <p:txBody>
          <a:bodyPr>
            <a:normAutofit/>
          </a:bodyPr>
          <a:lstStyle/>
          <a:p>
            <a:r>
              <a:rPr lang="en-GB" sz="2400" dirty="0">
                <a:solidFill>
                  <a:srgbClr val="002060"/>
                </a:solidFill>
              </a:rPr>
              <a:t>Content</a:t>
            </a:r>
          </a:p>
        </p:txBody>
      </p:sp>
      <p:sp>
        <p:nvSpPr>
          <p:cNvPr id="4" name="Footer Placeholder 3"/>
          <p:cNvSpPr>
            <a:spLocks noGrp="1"/>
          </p:cNvSpPr>
          <p:nvPr>
            <p:ph type="ftr" sz="quarter" idx="11"/>
          </p:nvPr>
        </p:nvSpPr>
        <p:spPr/>
        <p:txBody>
          <a:bodyPr/>
          <a:lstStyle/>
          <a:p>
            <a:r>
              <a:rPr lang="en-US"/>
              <a:t>TE/CRG-CI</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t>3</a:t>
            </a:fld>
            <a:endParaRPr lang="en-US" dirty="0"/>
          </a:p>
        </p:txBody>
      </p:sp>
      <p:sp>
        <p:nvSpPr>
          <p:cNvPr id="8" name="Date Placeholder 2">
            <a:extLst>
              <a:ext uri="{FF2B5EF4-FFF2-40B4-BE49-F238E27FC236}">
                <a16:creationId xmlns:a16="http://schemas.microsoft.com/office/drawing/2014/main" id="{AA4A0564-099B-92B4-3169-0E2B0B0AA5A1}"/>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810751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Particularities of Two-phase flow (TPF)</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30</a:t>
            </a:fld>
            <a:endParaRPr lang="fr-FR" altLang="en-US"/>
          </a:p>
        </p:txBody>
      </p:sp>
      <p:sp>
        <p:nvSpPr>
          <p:cNvPr id="2" name="Rectangle 1"/>
          <p:cNvSpPr/>
          <p:nvPr/>
        </p:nvSpPr>
        <p:spPr>
          <a:xfrm>
            <a:off x="1005840" y="1811959"/>
            <a:ext cx="4363816" cy="923330"/>
          </a:xfrm>
          <a:prstGeom prst="rect">
            <a:avLst/>
          </a:prstGeom>
        </p:spPr>
        <p:txBody>
          <a:bodyPr wrap="square">
            <a:spAutoFit/>
          </a:bodyPr>
          <a:lstStyle/>
          <a:p>
            <a:r>
              <a:rPr lang="en-GB" dirty="0"/>
              <a:t>Flow patterns in a vertical pipe:</a:t>
            </a:r>
          </a:p>
          <a:p>
            <a:pPr lvl="1"/>
            <a:endParaRPr lang="en-GB" dirty="0"/>
          </a:p>
          <a:p>
            <a:pPr marL="742950" lvl="1" indent="-285750">
              <a:buFont typeface="Arial" panose="020B0604020202020204" pitchFamily="34" charset="0"/>
              <a:buChar char="•"/>
            </a:pPr>
            <a:endParaRPr lang="en-GB"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0178" y="745972"/>
            <a:ext cx="4375738" cy="5105027"/>
          </a:xfrm>
          <a:prstGeom prst="rect">
            <a:avLst/>
          </a:prstGeom>
        </p:spPr>
      </p:pic>
      <p:pic>
        <p:nvPicPr>
          <p:cNvPr id="7" name="Picture 6">
            <a:extLst>
              <a:ext uri="{FF2B5EF4-FFF2-40B4-BE49-F238E27FC236}">
                <a16:creationId xmlns:a16="http://schemas.microsoft.com/office/drawing/2014/main" id="{A7307957-57C1-2B8C-CFA2-ABA8AE0D9297}"/>
              </a:ext>
            </a:extLst>
          </p:cNvPr>
          <p:cNvPicPr>
            <a:picLocks noChangeAspect="1"/>
          </p:cNvPicPr>
          <p:nvPr/>
        </p:nvPicPr>
        <p:blipFill>
          <a:blip r:embed="rId4"/>
          <a:stretch>
            <a:fillRect/>
          </a:stretch>
        </p:blipFill>
        <p:spPr>
          <a:xfrm>
            <a:off x="234679" y="3019223"/>
            <a:ext cx="4003390" cy="2831776"/>
          </a:xfrm>
          <a:prstGeom prst="rect">
            <a:avLst/>
          </a:prstGeom>
        </p:spPr>
      </p:pic>
      <p:sp>
        <p:nvSpPr>
          <p:cNvPr id="8" name="TextBox 7">
            <a:extLst>
              <a:ext uri="{FF2B5EF4-FFF2-40B4-BE49-F238E27FC236}">
                <a16:creationId xmlns:a16="http://schemas.microsoft.com/office/drawing/2014/main" id="{9E3D75A4-B15E-05EE-9354-A505AF6BC4E4}"/>
              </a:ext>
            </a:extLst>
          </p:cNvPr>
          <p:cNvSpPr txBox="1"/>
          <p:nvPr/>
        </p:nvSpPr>
        <p:spPr>
          <a:xfrm>
            <a:off x="25899" y="5941539"/>
            <a:ext cx="9092202" cy="215444"/>
          </a:xfrm>
          <a:prstGeom prst="rect">
            <a:avLst/>
          </a:prstGeom>
          <a:noFill/>
        </p:spPr>
        <p:txBody>
          <a:bodyPr wrap="square" rtlCol="0">
            <a:spAutoFit/>
          </a:bodyPr>
          <a:lstStyle/>
          <a:p>
            <a:r>
              <a:rPr lang="en-GB" sz="800" dirty="0"/>
              <a:t>D. Schmid. (2022) Flow pattern observations and flow pattern map for adiabatic two-phase flow of carbon dioxide in vertical upward and downward direction. 10.1016/j.expthermflusci.2021.110526  </a:t>
            </a:r>
          </a:p>
        </p:txBody>
      </p:sp>
      <p:sp>
        <p:nvSpPr>
          <p:cNvPr id="9" name="Date Placeholder 2">
            <a:extLst>
              <a:ext uri="{FF2B5EF4-FFF2-40B4-BE49-F238E27FC236}">
                <a16:creationId xmlns:a16="http://schemas.microsoft.com/office/drawing/2014/main" id="{B07B1CF8-4C3B-F732-70F9-ADB32386E4E6}"/>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27998681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6620" y="709447"/>
            <a:ext cx="8686800" cy="646331"/>
          </a:xfrm>
          <a:prstGeom prst="rect">
            <a:avLst/>
          </a:prstGeom>
        </p:spPr>
        <p:txBody>
          <a:bodyPr wrap="square">
            <a:spAutoFit/>
          </a:bodyPr>
          <a:lstStyle/>
          <a:p>
            <a:r>
              <a:rPr lang="en-GB" dirty="0">
                <a:solidFill>
                  <a:srgbClr val="004078"/>
                </a:solidFill>
              </a:rPr>
              <a:t>How to adapt the numerical model to a TPF? </a:t>
            </a:r>
            <a:endParaRPr lang="en-GB" dirty="0"/>
          </a:p>
          <a:p>
            <a:pPr marL="742950" lvl="1" indent="-285750">
              <a:buFont typeface="Arial" panose="020B0604020202020204" pitchFamily="34" charset="0"/>
              <a:buChar char="•"/>
            </a:pPr>
            <a:endParaRPr lang="en-GB" dirty="0"/>
          </a:p>
        </p:txBody>
      </p:sp>
      <p:sp>
        <p:nvSpPr>
          <p:cNvPr id="5122" name="Rectangle 2"/>
          <p:cNvSpPr>
            <a:spLocks noGrp="1" noChangeArrowheads="1"/>
          </p:cNvSpPr>
          <p:nvPr>
            <p:ph type="title"/>
          </p:nvPr>
        </p:nvSpPr>
        <p:spPr>
          <a:xfrm>
            <a:off x="457200" y="92903"/>
            <a:ext cx="8229600" cy="558064"/>
          </a:xfrm>
        </p:spPr>
        <p:txBody>
          <a:bodyPr/>
          <a:lstStyle/>
          <a:p>
            <a:pPr algn="l"/>
            <a:r>
              <a:rPr lang="en-US" dirty="0">
                <a:solidFill>
                  <a:schemeClr val="tx1">
                    <a:lumMod val="75000"/>
                  </a:schemeClr>
                </a:solidFill>
              </a:rPr>
              <a:t>Methods of analysis – </a:t>
            </a:r>
            <a:r>
              <a:rPr lang="en-GB" altLang="fr-FR" dirty="0">
                <a:solidFill>
                  <a:schemeClr val="tx1">
                    <a:lumMod val="75000"/>
                  </a:schemeClr>
                </a:solidFill>
              </a:rPr>
              <a:t>TPF m</a:t>
            </a:r>
            <a:r>
              <a:rPr lang="en-US" dirty="0" err="1">
                <a:solidFill>
                  <a:schemeClr val="tx1">
                    <a:lumMod val="75000"/>
                  </a:schemeClr>
                </a:solidFill>
              </a:rPr>
              <a:t>odels</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31</a:t>
            </a:fld>
            <a:endParaRPr lang="fr-FR" altLang="en-US"/>
          </a:p>
        </p:txBody>
      </p:sp>
      <p:pic>
        <p:nvPicPr>
          <p:cNvPr id="8" name="Picture 7"/>
          <p:cNvPicPr>
            <a:picLocks noChangeAspect="1"/>
          </p:cNvPicPr>
          <p:nvPr/>
        </p:nvPicPr>
        <p:blipFill>
          <a:blip r:embed="rId3"/>
          <a:stretch>
            <a:fillRect/>
          </a:stretch>
        </p:blipFill>
        <p:spPr>
          <a:xfrm>
            <a:off x="4030672" y="1807924"/>
            <a:ext cx="3987840" cy="1085548"/>
          </a:xfrm>
          <a:prstGeom prst="rect">
            <a:avLst/>
          </a:prstGeom>
        </p:spPr>
      </p:pic>
      <p:pic>
        <p:nvPicPr>
          <p:cNvPr id="9" name="Picture 8"/>
          <p:cNvPicPr>
            <a:picLocks noChangeAspect="1"/>
          </p:cNvPicPr>
          <p:nvPr/>
        </p:nvPicPr>
        <p:blipFill>
          <a:blip r:embed="rId4"/>
          <a:stretch>
            <a:fillRect/>
          </a:stretch>
        </p:blipFill>
        <p:spPr>
          <a:xfrm>
            <a:off x="4153092" y="3872920"/>
            <a:ext cx="3743000" cy="972208"/>
          </a:xfrm>
          <a:prstGeom prst="rect">
            <a:avLst/>
          </a:prstGeom>
        </p:spPr>
      </p:pic>
      <p:sp>
        <p:nvSpPr>
          <p:cNvPr id="6" name="TextBox 5">
            <a:extLst>
              <a:ext uri="{FF2B5EF4-FFF2-40B4-BE49-F238E27FC236}">
                <a16:creationId xmlns:a16="http://schemas.microsoft.com/office/drawing/2014/main" id="{F3AC7EEF-13E5-40DB-9662-06A7B72EEFCD}"/>
              </a:ext>
            </a:extLst>
          </p:cNvPr>
          <p:cNvSpPr txBox="1"/>
          <p:nvPr/>
        </p:nvSpPr>
        <p:spPr>
          <a:xfrm>
            <a:off x="336620" y="1135228"/>
            <a:ext cx="8350180" cy="923330"/>
          </a:xfrm>
          <a:prstGeom prst="rect">
            <a:avLst/>
          </a:prstGeom>
          <a:noFill/>
        </p:spPr>
        <p:txBody>
          <a:bodyPr wrap="square" rtlCol="0">
            <a:spAutoFit/>
          </a:bodyPr>
          <a:lstStyle/>
          <a:p>
            <a:pPr marL="285750" indent="-285750" algn="just">
              <a:buFont typeface="Arial" panose="020B0604020202020204" pitchFamily="34" charset="0"/>
              <a:buChar char="•"/>
            </a:pPr>
            <a:r>
              <a:rPr lang="en-GB" b="1" dirty="0">
                <a:solidFill>
                  <a:srgbClr val="0D5EA5"/>
                </a:solidFill>
              </a:rPr>
              <a:t>Homogeneous flow model</a:t>
            </a:r>
            <a:r>
              <a:rPr lang="en-GB" dirty="0">
                <a:solidFill>
                  <a:srgbClr val="0D5EA5"/>
                </a:solidFill>
              </a:rPr>
              <a:t>: assumes that the two phases travel at </a:t>
            </a:r>
            <a:r>
              <a:rPr lang="en-GB" b="1" dirty="0">
                <a:solidFill>
                  <a:srgbClr val="0D5EA5"/>
                </a:solidFill>
              </a:rPr>
              <a:t>equal </a:t>
            </a:r>
            <a:r>
              <a:rPr lang="en-GB" dirty="0">
                <a:solidFill>
                  <a:srgbClr val="0D5EA5"/>
                </a:solidFill>
              </a:rPr>
              <a:t>velocities and mix well. Hence, they are treated as one phase, with averaged properties.</a:t>
            </a:r>
          </a:p>
        </p:txBody>
      </p:sp>
      <p:sp>
        <p:nvSpPr>
          <p:cNvPr id="7" name="TextBox 6">
            <a:extLst>
              <a:ext uri="{FF2B5EF4-FFF2-40B4-BE49-F238E27FC236}">
                <a16:creationId xmlns:a16="http://schemas.microsoft.com/office/drawing/2014/main" id="{E86B181C-0111-4C2F-8FB8-8C532F1ED47E}"/>
              </a:ext>
            </a:extLst>
          </p:cNvPr>
          <p:cNvSpPr txBox="1"/>
          <p:nvPr/>
        </p:nvSpPr>
        <p:spPr>
          <a:xfrm>
            <a:off x="336619" y="3041199"/>
            <a:ext cx="8220151" cy="646331"/>
          </a:xfrm>
          <a:prstGeom prst="rect">
            <a:avLst/>
          </a:prstGeom>
          <a:noFill/>
        </p:spPr>
        <p:txBody>
          <a:bodyPr wrap="square" rtlCol="0">
            <a:spAutoFit/>
          </a:bodyPr>
          <a:lstStyle/>
          <a:p>
            <a:pPr marL="171450" indent="-171450" algn="just">
              <a:buFont typeface="Arial" panose="020B0604020202020204" pitchFamily="34" charset="0"/>
              <a:buChar char="•"/>
            </a:pPr>
            <a:r>
              <a:rPr lang="en-GB" b="1" dirty="0">
                <a:solidFill>
                  <a:srgbClr val="0D5EA5"/>
                </a:solidFill>
              </a:rPr>
              <a:t>Separated flow model</a:t>
            </a:r>
            <a:r>
              <a:rPr lang="en-GB" dirty="0">
                <a:solidFill>
                  <a:srgbClr val="0D5EA5"/>
                </a:solidFill>
              </a:rPr>
              <a:t>: separates the flow in two differentiated parts. Slip velocities and mass transfer between the phases need to be accounted for.</a:t>
            </a:r>
          </a:p>
        </p:txBody>
      </p:sp>
      <p:sp>
        <p:nvSpPr>
          <p:cNvPr id="10" name="TextBox 9">
            <a:extLst>
              <a:ext uri="{FF2B5EF4-FFF2-40B4-BE49-F238E27FC236}">
                <a16:creationId xmlns:a16="http://schemas.microsoft.com/office/drawing/2014/main" id="{287F319C-0B65-4759-B6E3-6C6F45CB9672}"/>
              </a:ext>
            </a:extLst>
          </p:cNvPr>
          <p:cNvSpPr txBox="1"/>
          <p:nvPr/>
        </p:nvSpPr>
        <p:spPr>
          <a:xfrm>
            <a:off x="336620" y="4948759"/>
            <a:ext cx="8220150" cy="1200329"/>
          </a:xfrm>
          <a:prstGeom prst="rect">
            <a:avLst/>
          </a:prstGeom>
          <a:noFill/>
        </p:spPr>
        <p:txBody>
          <a:bodyPr wrap="square" rtlCol="0">
            <a:spAutoFit/>
          </a:bodyPr>
          <a:lstStyle/>
          <a:p>
            <a:pPr marL="285750" indent="-285750" algn="just">
              <a:buFont typeface="Arial" panose="020B0604020202020204" pitchFamily="34" charset="0"/>
              <a:buChar char="•"/>
            </a:pPr>
            <a:r>
              <a:rPr lang="en-GB" b="1" dirty="0">
                <a:solidFill>
                  <a:srgbClr val="0D5EA5"/>
                </a:solidFill>
              </a:rPr>
              <a:t>Flow pattern model</a:t>
            </a:r>
            <a:r>
              <a:rPr lang="en-GB" dirty="0">
                <a:solidFill>
                  <a:srgbClr val="0D5EA5"/>
                </a:solidFill>
              </a:rPr>
              <a:t>: it is necessary to know the flow pattern and solve the equations accordingly per pattern forming in the tube. Flow pattern maps are used.</a:t>
            </a:r>
          </a:p>
          <a:p>
            <a:endParaRPr lang="en-GB" dirty="0"/>
          </a:p>
        </p:txBody>
      </p:sp>
      <p:sp>
        <p:nvSpPr>
          <p:cNvPr id="11" name="Date Placeholder 2">
            <a:extLst>
              <a:ext uri="{FF2B5EF4-FFF2-40B4-BE49-F238E27FC236}">
                <a16:creationId xmlns:a16="http://schemas.microsoft.com/office/drawing/2014/main" id="{A92B4212-E00B-3A1A-8D18-7C9CAB20C4E5}"/>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45028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US" dirty="0">
                <a:solidFill>
                  <a:schemeClr val="tx1">
                    <a:lumMod val="75000"/>
                  </a:schemeClr>
                </a:solidFill>
              </a:rPr>
              <a:t>Methods of analysis – </a:t>
            </a:r>
            <a:r>
              <a:rPr lang="en-GB" altLang="fr-FR" dirty="0">
                <a:solidFill>
                  <a:schemeClr val="tx1">
                    <a:lumMod val="75000"/>
                  </a:schemeClr>
                </a:solidFill>
              </a:rPr>
              <a:t>TPF m</a:t>
            </a:r>
            <a:r>
              <a:rPr lang="en-US" dirty="0" err="1">
                <a:solidFill>
                  <a:schemeClr val="tx1">
                    <a:lumMod val="75000"/>
                  </a:schemeClr>
                </a:solidFill>
              </a:rPr>
              <a:t>odel</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32</a:t>
            </a:fld>
            <a:endParaRPr lang="fr-FR" altLang="en-US"/>
          </a:p>
        </p:txBody>
      </p:sp>
      <p:sp>
        <p:nvSpPr>
          <p:cNvPr id="2" name="Rectangle 1"/>
          <p:cNvSpPr/>
          <p:nvPr/>
        </p:nvSpPr>
        <p:spPr>
          <a:xfrm>
            <a:off x="336620" y="915730"/>
            <a:ext cx="8686800" cy="2031325"/>
          </a:xfrm>
          <a:prstGeom prst="rect">
            <a:avLst/>
          </a:prstGeom>
        </p:spPr>
        <p:txBody>
          <a:bodyPr wrap="square">
            <a:spAutoFit/>
          </a:bodyPr>
          <a:lstStyle/>
          <a:p>
            <a:r>
              <a:rPr lang="en-GB" dirty="0">
                <a:solidFill>
                  <a:srgbClr val="004078"/>
                </a:solidFill>
              </a:rPr>
              <a:t>Approach: homogeneous flow model combined with a flow pattern map.</a:t>
            </a:r>
          </a:p>
          <a:p>
            <a:endParaRPr lang="en-GB" dirty="0">
              <a:solidFill>
                <a:srgbClr val="004078"/>
              </a:solidFill>
            </a:endParaRPr>
          </a:p>
          <a:p>
            <a:pPr marL="285750" indent="-285750">
              <a:buFont typeface="Arial" panose="020B0604020202020204" pitchFamily="34" charset="0"/>
              <a:buChar char="•"/>
            </a:pPr>
            <a:endParaRPr lang="en-GB" dirty="0">
              <a:solidFill>
                <a:srgbClr val="0055A0"/>
              </a:solidFill>
            </a:endParaRPr>
          </a:p>
          <a:p>
            <a:pPr marL="285750" indent="-285750">
              <a:buFont typeface="Arial" panose="020B0604020202020204" pitchFamily="34" charset="0"/>
              <a:buChar char="•"/>
            </a:pPr>
            <a:endParaRPr lang="en-GB" dirty="0">
              <a:solidFill>
                <a:schemeClr val="accent6">
                  <a:lumMod val="50000"/>
                </a:schemeClr>
              </a:solidFill>
            </a:endParaRPr>
          </a:p>
          <a:p>
            <a:endParaRPr lang="en-GB" dirty="0"/>
          </a:p>
          <a:p>
            <a:pPr lvl="1"/>
            <a:endParaRPr lang="en-GB" dirty="0"/>
          </a:p>
          <a:p>
            <a:pPr marL="742950" lvl="1" indent="-285750">
              <a:buFont typeface="Arial" panose="020B0604020202020204" pitchFamily="34" charset="0"/>
              <a:buChar char="•"/>
            </a:pPr>
            <a:endParaRPr lang="en-GB" dirty="0"/>
          </a:p>
        </p:txBody>
      </p:sp>
      <p:sp>
        <p:nvSpPr>
          <p:cNvPr id="6" name="TextBox 5"/>
          <p:cNvSpPr txBox="1"/>
          <p:nvPr/>
        </p:nvSpPr>
        <p:spPr>
          <a:xfrm>
            <a:off x="396910" y="5795133"/>
            <a:ext cx="8350180" cy="477054"/>
          </a:xfrm>
          <a:prstGeom prst="rect">
            <a:avLst/>
          </a:prstGeom>
          <a:noFill/>
        </p:spPr>
        <p:txBody>
          <a:bodyPr wrap="square" rtlCol="0">
            <a:spAutoFit/>
          </a:bodyPr>
          <a:lstStyle/>
          <a:p>
            <a:r>
              <a:rPr lang="en-GB" sz="700" dirty="0"/>
              <a:t>- Cheng 2007. New prediction methods for CO2 evaporation inside tubes: Part I – A two-phase flow pattern map and a flow pattern based phenomenological model for two-phase flow frictional pressure drops </a:t>
            </a:r>
          </a:p>
          <a:p>
            <a:r>
              <a:rPr lang="en-GB" sz="700" dirty="0"/>
              <a:t>- Cheng 2008. New prediction methods for CO</a:t>
            </a:r>
            <a:r>
              <a:rPr lang="en-GB" sz="700" baseline="-25000" dirty="0"/>
              <a:t>2</a:t>
            </a:r>
            <a:r>
              <a:rPr lang="en-GB" sz="700" dirty="0"/>
              <a:t> evaporation inside tubes: Part II—An updated general flow boiling heat transfer model based on flow patterns</a:t>
            </a:r>
          </a:p>
          <a:p>
            <a:endParaRPr lang="en-GB" sz="1100" dirty="0"/>
          </a:p>
        </p:txBody>
      </p:sp>
      <p:sp>
        <p:nvSpPr>
          <p:cNvPr id="7" name="TextBox 6"/>
          <p:cNvSpPr txBox="1"/>
          <p:nvPr/>
        </p:nvSpPr>
        <p:spPr>
          <a:xfrm>
            <a:off x="1619249" y="4495720"/>
            <a:ext cx="7277101" cy="1446550"/>
          </a:xfrm>
          <a:prstGeom prst="rect">
            <a:avLst/>
          </a:prstGeom>
          <a:noFill/>
        </p:spPr>
        <p:txBody>
          <a:bodyPr wrap="square" rtlCol="0">
            <a:spAutoFit/>
          </a:bodyPr>
          <a:lstStyle/>
          <a:p>
            <a:r>
              <a:rPr lang="en-GB" sz="1400" dirty="0"/>
              <a:t>Inside the iterative numerical model, at each cell:</a:t>
            </a:r>
          </a:p>
          <a:p>
            <a:pPr marL="342900" indent="-342900">
              <a:buFont typeface="+mj-lt"/>
              <a:buAutoNum type="arabicPeriod"/>
            </a:pPr>
            <a:r>
              <a:rPr lang="en-GB" sz="1400" dirty="0"/>
              <a:t>The pattern of the flow is identified. It is a function of the heat flux, temperature, mass flux, geometry of the capillary and vapour quality.</a:t>
            </a:r>
          </a:p>
          <a:p>
            <a:pPr marL="342900" indent="-342900">
              <a:buFont typeface="+mj-lt"/>
              <a:buAutoNum type="arabicPeriod"/>
            </a:pPr>
            <a:r>
              <a:rPr lang="en-GB" sz="1400" dirty="0"/>
              <a:t>The heat transfer coefficient is determined using the model for the obtained pattern.</a:t>
            </a:r>
          </a:p>
          <a:p>
            <a:pPr marL="342900" indent="-342900">
              <a:buFont typeface="+mj-lt"/>
              <a:buAutoNum type="arabicPeriod"/>
            </a:pPr>
            <a:r>
              <a:rPr lang="en-GB" sz="1400" dirty="0"/>
              <a:t>The pressure drop is determined using the model for the obtained pattern.</a:t>
            </a:r>
          </a:p>
          <a:p>
            <a:pPr marL="342900" indent="-342900">
              <a:buFont typeface="+mj-lt"/>
              <a:buAutoNum type="arabicPeriod"/>
            </a:pPr>
            <a:endParaRPr lang="en-GB" dirty="0"/>
          </a:p>
        </p:txBody>
      </p:sp>
      <p:cxnSp>
        <p:nvCxnSpPr>
          <p:cNvPr id="11" name="Elbow Connector 10"/>
          <p:cNvCxnSpPr/>
          <p:nvPr/>
        </p:nvCxnSpPr>
        <p:spPr>
          <a:xfrm>
            <a:off x="981074" y="4321120"/>
            <a:ext cx="638175" cy="349199"/>
          </a:xfrm>
          <a:prstGeom prst="bentConnector3">
            <a:avLst>
              <a:gd name="adj1" fmla="val 746"/>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737B85C-6AFF-47FF-9356-526BD5140E9C}"/>
                  </a:ext>
                </a:extLst>
              </p:cNvPr>
              <p:cNvSpPr txBox="1"/>
              <p:nvPr/>
            </p:nvSpPr>
            <p:spPr>
              <a:xfrm>
                <a:off x="620544" y="1415868"/>
                <a:ext cx="7457812" cy="2015103"/>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0055A0"/>
                    </a:solidFill>
                  </a:rPr>
                  <a:t>Density is averaged in the following way:</a:t>
                </a:r>
              </a:p>
              <a:p>
                <a:pPr/>
                <a14:m>
                  <m:oMathPara xmlns:m="http://schemas.openxmlformats.org/officeDocument/2006/math">
                    <m:oMathParaPr>
                      <m:jc m:val="centerGroup"/>
                    </m:oMathParaPr>
                    <m:oMath xmlns:m="http://schemas.openxmlformats.org/officeDocument/2006/math">
                      <m:r>
                        <a:rPr lang="en-GB" i="1" smtClean="0">
                          <a:solidFill>
                            <a:srgbClr val="0055A0"/>
                          </a:solidFill>
                          <a:latin typeface="Cambria Math" panose="02040503050406030204" pitchFamily="18" charset="0"/>
                          <a:ea typeface="Cambria Math" panose="02040503050406030204" pitchFamily="18" charset="0"/>
                        </a:rPr>
                        <m:t>𝜌</m:t>
                      </m:r>
                      <m:r>
                        <a:rPr lang="en-GB" b="0" i="1" smtClean="0">
                          <a:solidFill>
                            <a:srgbClr val="0055A0"/>
                          </a:solidFill>
                          <a:latin typeface="Cambria Math" panose="02040503050406030204" pitchFamily="18" charset="0"/>
                          <a:ea typeface="Cambria Math" panose="02040503050406030204" pitchFamily="18" charset="0"/>
                        </a:rPr>
                        <m:t>= </m:t>
                      </m:r>
                      <m:f>
                        <m:fPr>
                          <m:ctrlPr>
                            <a:rPr lang="en-GB" b="0" i="1" smtClean="0">
                              <a:solidFill>
                                <a:srgbClr val="0055A0"/>
                              </a:solidFill>
                              <a:latin typeface="Cambria Math" panose="02040503050406030204" pitchFamily="18" charset="0"/>
                              <a:ea typeface="Cambria Math" panose="02040503050406030204" pitchFamily="18" charset="0"/>
                            </a:rPr>
                          </m:ctrlPr>
                        </m:fPr>
                        <m:num>
                          <m:sSub>
                            <m:sSubPr>
                              <m:ctrlPr>
                                <a:rPr lang="en-GB" b="0" i="1" smtClean="0">
                                  <a:solidFill>
                                    <a:srgbClr val="0055A0"/>
                                  </a:solidFill>
                                  <a:latin typeface="Cambria Math" panose="02040503050406030204" pitchFamily="18" charset="0"/>
                                  <a:ea typeface="Cambria Math" panose="02040503050406030204" pitchFamily="18" charset="0"/>
                                </a:rPr>
                              </m:ctrlPr>
                            </m:sSubPr>
                            <m:e>
                              <m:r>
                                <a:rPr lang="en-GB" b="0" i="1" smtClean="0">
                                  <a:solidFill>
                                    <a:srgbClr val="0055A0"/>
                                  </a:solidFill>
                                  <a:latin typeface="Cambria Math" panose="02040503050406030204" pitchFamily="18" charset="0"/>
                                  <a:ea typeface="Cambria Math" panose="02040503050406030204" pitchFamily="18" charset="0"/>
                                </a:rPr>
                                <m:t>𝜌</m:t>
                              </m:r>
                            </m:e>
                            <m:sub>
                              <m:r>
                                <a:rPr lang="en-GB" b="0" i="1" smtClean="0">
                                  <a:solidFill>
                                    <a:srgbClr val="0055A0"/>
                                  </a:solidFill>
                                  <a:latin typeface="Cambria Math" panose="02040503050406030204" pitchFamily="18" charset="0"/>
                                  <a:ea typeface="Cambria Math" panose="02040503050406030204" pitchFamily="18" charset="0"/>
                                </a:rPr>
                                <m:t>𝑣</m:t>
                              </m:r>
                            </m:sub>
                          </m:sSub>
                          <m:sSub>
                            <m:sSubPr>
                              <m:ctrlPr>
                                <a:rPr lang="en-GB" b="0" i="1" smtClean="0">
                                  <a:solidFill>
                                    <a:srgbClr val="0055A0"/>
                                  </a:solidFill>
                                  <a:latin typeface="Cambria Math" panose="02040503050406030204" pitchFamily="18" charset="0"/>
                                  <a:ea typeface="Cambria Math" panose="02040503050406030204" pitchFamily="18" charset="0"/>
                                </a:rPr>
                              </m:ctrlPr>
                            </m:sSubPr>
                            <m:e>
                              <m:r>
                                <a:rPr lang="en-GB" b="0" i="1" smtClean="0">
                                  <a:solidFill>
                                    <a:srgbClr val="0055A0"/>
                                  </a:solidFill>
                                  <a:latin typeface="Cambria Math" panose="02040503050406030204" pitchFamily="18" charset="0"/>
                                  <a:ea typeface="Cambria Math" panose="02040503050406030204" pitchFamily="18" charset="0"/>
                                </a:rPr>
                                <m:t>𝜌</m:t>
                              </m:r>
                            </m:e>
                            <m:sub>
                              <m:r>
                                <a:rPr lang="en-GB" b="0" i="1" smtClean="0">
                                  <a:solidFill>
                                    <a:srgbClr val="0055A0"/>
                                  </a:solidFill>
                                  <a:latin typeface="Cambria Math" panose="02040503050406030204" pitchFamily="18" charset="0"/>
                                  <a:ea typeface="Cambria Math" panose="02040503050406030204" pitchFamily="18" charset="0"/>
                                </a:rPr>
                                <m:t>𝑙</m:t>
                              </m:r>
                            </m:sub>
                          </m:sSub>
                        </m:num>
                        <m:den>
                          <m:sSub>
                            <m:sSubPr>
                              <m:ctrlPr>
                                <a:rPr lang="en-GB" b="0" i="1" smtClean="0">
                                  <a:solidFill>
                                    <a:srgbClr val="0055A0"/>
                                  </a:solidFill>
                                  <a:latin typeface="Cambria Math" panose="02040503050406030204" pitchFamily="18" charset="0"/>
                                  <a:ea typeface="Cambria Math" panose="02040503050406030204" pitchFamily="18" charset="0"/>
                                </a:rPr>
                              </m:ctrlPr>
                            </m:sSubPr>
                            <m:e>
                              <m:r>
                                <a:rPr lang="en-GB" b="0" i="1" smtClean="0">
                                  <a:solidFill>
                                    <a:srgbClr val="0055A0"/>
                                  </a:solidFill>
                                  <a:latin typeface="Cambria Math" panose="02040503050406030204" pitchFamily="18" charset="0"/>
                                  <a:ea typeface="Cambria Math" panose="02040503050406030204" pitchFamily="18" charset="0"/>
                                </a:rPr>
                                <m:t>𝜌</m:t>
                              </m:r>
                            </m:e>
                            <m:sub>
                              <m:r>
                                <a:rPr lang="en-GB" b="0" i="1" smtClean="0">
                                  <a:solidFill>
                                    <a:srgbClr val="0055A0"/>
                                  </a:solidFill>
                                  <a:latin typeface="Cambria Math" panose="02040503050406030204" pitchFamily="18" charset="0"/>
                                  <a:ea typeface="Cambria Math" panose="02040503050406030204" pitchFamily="18" charset="0"/>
                                </a:rPr>
                                <m:t>𝑙</m:t>
                              </m:r>
                            </m:sub>
                          </m:sSub>
                          <m:r>
                            <a:rPr lang="en-GB" b="0" i="1" smtClean="0">
                              <a:solidFill>
                                <a:srgbClr val="0055A0"/>
                              </a:solidFill>
                              <a:latin typeface="Cambria Math" panose="02040503050406030204" pitchFamily="18" charset="0"/>
                              <a:ea typeface="Cambria Math" panose="02040503050406030204" pitchFamily="18" charset="0"/>
                            </a:rPr>
                            <m:t>𝑥</m:t>
                          </m:r>
                          <m:r>
                            <a:rPr lang="en-GB" b="0" i="1" smtClean="0">
                              <a:solidFill>
                                <a:srgbClr val="0055A0"/>
                              </a:solidFill>
                              <a:latin typeface="Cambria Math" panose="02040503050406030204" pitchFamily="18" charset="0"/>
                              <a:ea typeface="Cambria Math" panose="02040503050406030204" pitchFamily="18" charset="0"/>
                            </a:rPr>
                            <m:t>+</m:t>
                          </m:r>
                          <m:sSub>
                            <m:sSubPr>
                              <m:ctrlPr>
                                <a:rPr lang="en-GB" b="0" i="1" smtClean="0">
                                  <a:solidFill>
                                    <a:srgbClr val="0055A0"/>
                                  </a:solidFill>
                                  <a:latin typeface="Cambria Math" panose="02040503050406030204" pitchFamily="18" charset="0"/>
                                  <a:ea typeface="Cambria Math" panose="02040503050406030204" pitchFamily="18" charset="0"/>
                                </a:rPr>
                              </m:ctrlPr>
                            </m:sSubPr>
                            <m:e>
                              <m:r>
                                <a:rPr lang="en-GB" b="0" i="1" smtClean="0">
                                  <a:solidFill>
                                    <a:srgbClr val="0055A0"/>
                                  </a:solidFill>
                                  <a:latin typeface="Cambria Math" panose="02040503050406030204" pitchFamily="18" charset="0"/>
                                  <a:ea typeface="Cambria Math" panose="02040503050406030204" pitchFamily="18" charset="0"/>
                                </a:rPr>
                                <m:t>𝜌</m:t>
                              </m:r>
                            </m:e>
                            <m:sub>
                              <m:r>
                                <a:rPr lang="en-GB" b="0" i="1" smtClean="0">
                                  <a:solidFill>
                                    <a:srgbClr val="0055A0"/>
                                  </a:solidFill>
                                  <a:latin typeface="Cambria Math" panose="02040503050406030204" pitchFamily="18" charset="0"/>
                                  <a:ea typeface="Cambria Math" panose="02040503050406030204" pitchFamily="18" charset="0"/>
                                </a:rPr>
                                <m:t>𝑣</m:t>
                              </m:r>
                            </m:sub>
                          </m:sSub>
                          <m:r>
                            <a:rPr lang="en-GB" b="0" i="1" smtClean="0">
                              <a:solidFill>
                                <a:srgbClr val="0055A0"/>
                              </a:solidFill>
                              <a:latin typeface="Cambria Math" panose="02040503050406030204" pitchFamily="18" charset="0"/>
                              <a:ea typeface="Cambria Math" panose="02040503050406030204" pitchFamily="18" charset="0"/>
                            </a:rPr>
                            <m:t>(1−</m:t>
                          </m:r>
                          <m:r>
                            <a:rPr lang="en-GB" b="0" i="1" smtClean="0">
                              <a:solidFill>
                                <a:srgbClr val="0055A0"/>
                              </a:solidFill>
                              <a:latin typeface="Cambria Math" panose="02040503050406030204" pitchFamily="18" charset="0"/>
                              <a:ea typeface="Cambria Math" panose="02040503050406030204" pitchFamily="18" charset="0"/>
                            </a:rPr>
                            <m:t>𝑥</m:t>
                          </m:r>
                          <m:r>
                            <a:rPr lang="en-GB" b="0" i="1" smtClean="0">
                              <a:solidFill>
                                <a:srgbClr val="0055A0"/>
                              </a:solidFill>
                              <a:latin typeface="Cambria Math" panose="02040503050406030204" pitchFamily="18" charset="0"/>
                              <a:ea typeface="Cambria Math" panose="02040503050406030204" pitchFamily="18" charset="0"/>
                            </a:rPr>
                            <m:t>)</m:t>
                          </m:r>
                        </m:den>
                      </m:f>
                    </m:oMath>
                  </m:oMathPara>
                </a14:m>
                <a:endParaRPr lang="en-GB" dirty="0">
                  <a:solidFill>
                    <a:srgbClr val="0055A0"/>
                  </a:solidFill>
                </a:endParaRPr>
              </a:p>
              <a:p>
                <a:endParaRPr lang="en-GB" dirty="0">
                  <a:solidFill>
                    <a:srgbClr val="0055A0"/>
                  </a:solidFill>
                </a:endParaRPr>
              </a:p>
              <a:p>
                <a:pPr marL="742950" lvl="1" indent="-285750">
                  <a:buFont typeface="Arial" panose="020B0604020202020204" pitchFamily="34" charset="0"/>
                  <a:buChar char="•"/>
                </a:pPr>
                <a:r>
                  <a:rPr lang="en-GB" dirty="0">
                    <a:solidFill>
                      <a:srgbClr val="0055A0"/>
                    </a:solidFill>
                  </a:rPr>
                  <a:t>Where </a:t>
                </a:r>
                <a14:m>
                  <m:oMath xmlns:m="http://schemas.openxmlformats.org/officeDocument/2006/math">
                    <m:r>
                      <a:rPr lang="en-GB" b="0" i="1" smtClean="0">
                        <a:solidFill>
                          <a:srgbClr val="0055A0"/>
                        </a:solidFill>
                        <a:latin typeface="Cambria Math" panose="02040503050406030204" pitchFamily="18" charset="0"/>
                      </a:rPr>
                      <m:t>𝑥</m:t>
                    </m:r>
                  </m:oMath>
                </a14:m>
                <a:r>
                  <a:rPr lang="en-GB" dirty="0">
                    <a:solidFill>
                      <a:srgbClr val="0055A0"/>
                    </a:solidFill>
                  </a:rPr>
                  <a:t> is the vapour quality (or flow quality) defined as:</a:t>
                </a:r>
              </a:p>
              <a:p>
                <a:pPr/>
                <a14:m>
                  <m:oMathPara xmlns:m="http://schemas.openxmlformats.org/officeDocument/2006/math">
                    <m:oMathParaPr>
                      <m:jc m:val="centerGroup"/>
                    </m:oMathParaPr>
                    <m:oMath xmlns:m="http://schemas.openxmlformats.org/officeDocument/2006/math">
                      <m:r>
                        <a:rPr lang="en-GB" b="0" i="1" smtClean="0">
                          <a:solidFill>
                            <a:srgbClr val="0055A0"/>
                          </a:solidFill>
                          <a:latin typeface="Cambria Math" panose="02040503050406030204" pitchFamily="18" charset="0"/>
                        </a:rPr>
                        <m:t>𝑥</m:t>
                      </m:r>
                      <m:r>
                        <a:rPr lang="en-GB" b="0" i="1" smtClean="0">
                          <a:solidFill>
                            <a:srgbClr val="0055A0"/>
                          </a:solidFill>
                          <a:latin typeface="Cambria Math" panose="02040503050406030204" pitchFamily="18" charset="0"/>
                        </a:rPr>
                        <m:t>= </m:t>
                      </m:r>
                      <m:f>
                        <m:fPr>
                          <m:ctrlPr>
                            <a:rPr lang="en-GB" b="0" i="1" smtClean="0">
                              <a:solidFill>
                                <a:srgbClr val="0055A0"/>
                              </a:solidFill>
                              <a:latin typeface="Cambria Math" panose="02040503050406030204" pitchFamily="18" charset="0"/>
                            </a:rPr>
                          </m:ctrlPr>
                        </m:fPr>
                        <m:num>
                          <m:sSub>
                            <m:sSubPr>
                              <m:ctrlPr>
                                <a:rPr lang="en-GB" b="0" i="1" smtClean="0">
                                  <a:solidFill>
                                    <a:srgbClr val="0055A0"/>
                                  </a:solidFill>
                                  <a:latin typeface="Cambria Math" panose="02040503050406030204" pitchFamily="18" charset="0"/>
                                </a:rPr>
                              </m:ctrlPr>
                            </m:sSubPr>
                            <m:e>
                              <m:acc>
                                <m:accPr>
                                  <m:chr m:val="̇"/>
                                  <m:ctrlPr>
                                    <a:rPr lang="en-GB" b="0" i="1" smtClean="0">
                                      <a:solidFill>
                                        <a:srgbClr val="0055A0"/>
                                      </a:solidFill>
                                      <a:latin typeface="Cambria Math" panose="02040503050406030204" pitchFamily="18" charset="0"/>
                                    </a:rPr>
                                  </m:ctrlPr>
                                </m:accPr>
                                <m:e>
                                  <m:r>
                                    <a:rPr lang="en-GB" b="0" i="1" smtClean="0">
                                      <a:solidFill>
                                        <a:srgbClr val="0055A0"/>
                                      </a:solidFill>
                                      <a:latin typeface="Cambria Math" panose="02040503050406030204" pitchFamily="18" charset="0"/>
                                    </a:rPr>
                                    <m:t>𝑚</m:t>
                                  </m:r>
                                </m:e>
                              </m:acc>
                            </m:e>
                            <m:sub>
                              <m:r>
                                <a:rPr lang="en-GB" b="0" i="1" smtClean="0">
                                  <a:solidFill>
                                    <a:srgbClr val="0055A0"/>
                                  </a:solidFill>
                                  <a:latin typeface="Cambria Math" panose="02040503050406030204" pitchFamily="18" charset="0"/>
                                </a:rPr>
                                <m:t>𝑣</m:t>
                              </m:r>
                            </m:sub>
                          </m:sSub>
                        </m:num>
                        <m:den>
                          <m:sSub>
                            <m:sSubPr>
                              <m:ctrlPr>
                                <a:rPr lang="en-GB" b="0" i="1" smtClean="0">
                                  <a:solidFill>
                                    <a:srgbClr val="0055A0"/>
                                  </a:solidFill>
                                  <a:latin typeface="Cambria Math" panose="02040503050406030204" pitchFamily="18" charset="0"/>
                                </a:rPr>
                              </m:ctrlPr>
                            </m:sSubPr>
                            <m:e>
                              <m:acc>
                                <m:accPr>
                                  <m:chr m:val="̇"/>
                                  <m:ctrlPr>
                                    <a:rPr lang="en-GB" i="1">
                                      <a:solidFill>
                                        <a:srgbClr val="0055A0"/>
                                      </a:solidFill>
                                      <a:latin typeface="Cambria Math" panose="02040503050406030204" pitchFamily="18" charset="0"/>
                                    </a:rPr>
                                  </m:ctrlPr>
                                </m:accPr>
                                <m:e>
                                  <m:r>
                                    <a:rPr lang="en-GB" i="1">
                                      <a:solidFill>
                                        <a:srgbClr val="0055A0"/>
                                      </a:solidFill>
                                      <a:latin typeface="Cambria Math" panose="02040503050406030204" pitchFamily="18" charset="0"/>
                                    </a:rPr>
                                    <m:t>𝑚</m:t>
                                  </m:r>
                                </m:e>
                              </m:acc>
                            </m:e>
                            <m:sub>
                              <m:r>
                                <a:rPr lang="en-GB" b="0" i="1" smtClean="0">
                                  <a:solidFill>
                                    <a:srgbClr val="0055A0"/>
                                  </a:solidFill>
                                  <a:latin typeface="Cambria Math" panose="02040503050406030204" pitchFamily="18" charset="0"/>
                                </a:rPr>
                                <m:t>𝑙</m:t>
                              </m:r>
                            </m:sub>
                          </m:sSub>
                          <m:r>
                            <a:rPr lang="en-GB" b="0" i="1" smtClean="0">
                              <a:solidFill>
                                <a:srgbClr val="0055A0"/>
                              </a:solidFill>
                              <a:latin typeface="Cambria Math" panose="02040503050406030204" pitchFamily="18" charset="0"/>
                            </a:rPr>
                            <m:t>+</m:t>
                          </m:r>
                          <m:sSub>
                            <m:sSubPr>
                              <m:ctrlPr>
                                <a:rPr lang="en-GB" b="0" i="1" smtClean="0">
                                  <a:solidFill>
                                    <a:srgbClr val="0055A0"/>
                                  </a:solidFill>
                                  <a:latin typeface="Cambria Math" panose="02040503050406030204" pitchFamily="18" charset="0"/>
                                </a:rPr>
                              </m:ctrlPr>
                            </m:sSubPr>
                            <m:e>
                              <m:acc>
                                <m:accPr>
                                  <m:chr m:val="̇"/>
                                  <m:ctrlPr>
                                    <a:rPr lang="en-GB" i="1">
                                      <a:solidFill>
                                        <a:srgbClr val="0055A0"/>
                                      </a:solidFill>
                                      <a:latin typeface="Cambria Math" panose="02040503050406030204" pitchFamily="18" charset="0"/>
                                    </a:rPr>
                                  </m:ctrlPr>
                                </m:accPr>
                                <m:e>
                                  <m:r>
                                    <a:rPr lang="en-GB" i="1">
                                      <a:solidFill>
                                        <a:srgbClr val="0055A0"/>
                                      </a:solidFill>
                                      <a:latin typeface="Cambria Math" panose="02040503050406030204" pitchFamily="18" charset="0"/>
                                    </a:rPr>
                                    <m:t>𝑚</m:t>
                                  </m:r>
                                </m:e>
                              </m:acc>
                            </m:e>
                            <m:sub>
                              <m:r>
                                <a:rPr lang="en-GB" b="0" i="1" smtClean="0">
                                  <a:solidFill>
                                    <a:srgbClr val="0055A0"/>
                                  </a:solidFill>
                                  <a:latin typeface="Cambria Math" panose="02040503050406030204" pitchFamily="18" charset="0"/>
                                </a:rPr>
                                <m:t>𝑣</m:t>
                              </m:r>
                            </m:sub>
                          </m:sSub>
                        </m:den>
                      </m:f>
                    </m:oMath>
                  </m:oMathPara>
                </a14:m>
                <a:endParaRPr lang="en-GB" dirty="0"/>
              </a:p>
            </p:txBody>
          </p:sp>
        </mc:Choice>
        <mc:Fallback xmlns="">
          <p:sp>
            <p:nvSpPr>
              <p:cNvPr id="8" name="TextBox 7">
                <a:extLst>
                  <a:ext uri="{FF2B5EF4-FFF2-40B4-BE49-F238E27FC236}">
                    <a16:creationId xmlns:a16="http://schemas.microsoft.com/office/drawing/2014/main" id="{F737B85C-6AFF-47FF-9356-526BD5140E9C}"/>
                  </a:ext>
                </a:extLst>
              </p:cNvPr>
              <p:cNvSpPr txBox="1">
                <a:spLocks noRot="1" noChangeAspect="1" noMove="1" noResize="1" noEditPoints="1" noAdjustHandles="1" noChangeArrowheads="1" noChangeShapeType="1" noTextEdit="1"/>
              </p:cNvSpPr>
              <p:nvPr/>
            </p:nvSpPr>
            <p:spPr>
              <a:xfrm>
                <a:off x="620544" y="1415868"/>
                <a:ext cx="7457812" cy="2015103"/>
              </a:xfrm>
              <a:prstGeom prst="rect">
                <a:avLst/>
              </a:prstGeom>
              <a:blipFill>
                <a:blip r:embed="rId3"/>
                <a:stretch>
                  <a:fillRect l="-572" t="-1511"/>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C91C252A-83F9-49DB-834C-32EB8B7D3053}"/>
              </a:ext>
            </a:extLst>
          </p:cNvPr>
          <p:cNvSpPr txBox="1"/>
          <p:nvPr/>
        </p:nvSpPr>
        <p:spPr>
          <a:xfrm>
            <a:off x="620544" y="3384349"/>
            <a:ext cx="7785225" cy="923330"/>
          </a:xfrm>
          <a:prstGeom prst="rect">
            <a:avLst/>
          </a:prstGeom>
          <a:noFill/>
        </p:spPr>
        <p:txBody>
          <a:bodyPr wrap="square">
            <a:spAutoFit/>
          </a:bodyPr>
          <a:lstStyle/>
          <a:p>
            <a:pPr marL="285750" indent="-285750">
              <a:buFont typeface="Arial" panose="020B0604020202020204" pitchFamily="34" charset="0"/>
              <a:buChar char="•"/>
            </a:pPr>
            <a:r>
              <a:rPr lang="en-GB" dirty="0">
                <a:solidFill>
                  <a:srgbClr val="0055A0"/>
                </a:solidFill>
              </a:rPr>
              <a:t>As for the heat transfer coefficient and the friction factor (pressure drop), a flow pattern map adapted from CO2 (Wu) is used (See Cheng Part I and II).</a:t>
            </a:r>
          </a:p>
        </p:txBody>
      </p:sp>
      <p:sp>
        <p:nvSpPr>
          <p:cNvPr id="9" name="Date Placeholder 2">
            <a:extLst>
              <a:ext uri="{FF2B5EF4-FFF2-40B4-BE49-F238E27FC236}">
                <a16:creationId xmlns:a16="http://schemas.microsoft.com/office/drawing/2014/main" id="{19C21AFA-805C-CB25-7288-F012B4134053}"/>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423335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US" dirty="0">
                <a:solidFill>
                  <a:schemeClr val="tx1">
                    <a:lumMod val="75000"/>
                  </a:schemeClr>
                </a:solidFill>
              </a:rPr>
              <a:t>Methods of analysis – </a:t>
            </a:r>
            <a:r>
              <a:rPr lang="en-GB" altLang="fr-FR" dirty="0">
                <a:solidFill>
                  <a:schemeClr val="tx1">
                    <a:lumMod val="75000"/>
                  </a:schemeClr>
                </a:solidFill>
              </a:rPr>
              <a:t>TPF m</a:t>
            </a:r>
            <a:r>
              <a:rPr lang="en-US" dirty="0" err="1">
                <a:solidFill>
                  <a:schemeClr val="tx1">
                    <a:lumMod val="75000"/>
                  </a:schemeClr>
                </a:solidFill>
              </a:rPr>
              <a:t>odel</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33</a:t>
            </a:fld>
            <a:endParaRPr lang="fr-FR" altLang="en-US"/>
          </a:p>
        </p:txBody>
      </p:sp>
      <p:sp>
        <p:nvSpPr>
          <p:cNvPr id="2" name="Rectangle 1"/>
          <p:cNvSpPr/>
          <p:nvPr/>
        </p:nvSpPr>
        <p:spPr>
          <a:xfrm>
            <a:off x="450253" y="915730"/>
            <a:ext cx="4121747" cy="1754326"/>
          </a:xfrm>
          <a:prstGeom prst="rect">
            <a:avLst/>
          </a:prstGeom>
        </p:spPr>
        <p:txBody>
          <a:bodyPr wrap="square">
            <a:spAutoFit/>
          </a:bodyPr>
          <a:lstStyle/>
          <a:p>
            <a:r>
              <a:rPr lang="en-GB" dirty="0"/>
              <a:t>Example flow pattern map for Helium:</a:t>
            </a:r>
          </a:p>
          <a:p>
            <a:endParaRPr lang="en-GB" dirty="0"/>
          </a:p>
          <a:p>
            <a:pPr marL="285750" indent="-285750">
              <a:buFont typeface="Arial" panose="020B0604020202020204" pitchFamily="34" charset="0"/>
              <a:buChar char="•"/>
            </a:pPr>
            <a:endParaRPr lang="en-GB" dirty="0">
              <a:solidFill>
                <a:schemeClr val="accent6">
                  <a:lumMod val="50000"/>
                </a:schemeClr>
              </a:solidFill>
            </a:endParaRPr>
          </a:p>
          <a:p>
            <a:endParaRPr lang="en-GB" dirty="0"/>
          </a:p>
          <a:p>
            <a:pPr lvl="1"/>
            <a:endParaRPr lang="en-GB" dirty="0"/>
          </a:p>
          <a:p>
            <a:pPr marL="742950" lvl="1" indent="-285750">
              <a:buFont typeface="Arial" panose="020B0604020202020204" pitchFamily="34" charset="0"/>
              <a:buChar char="•"/>
            </a:pPr>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6146" y="1205214"/>
            <a:ext cx="5335858" cy="3985219"/>
          </a:xfrm>
          <a:prstGeom prst="rect">
            <a:avLst/>
          </a:prstGeom>
        </p:spPr>
      </p:pic>
      <p:pic>
        <p:nvPicPr>
          <p:cNvPr id="19" name="Picture 18">
            <a:extLst>
              <a:ext uri="{FF2B5EF4-FFF2-40B4-BE49-F238E27FC236}">
                <a16:creationId xmlns:a16="http://schemas.microsoft.com/office/drawing/2014/main" id="{653764FE-2D15-BF85-6792-62AFF5483FA6}"/>
              </a:ext>
            </a:extLst>
          </p:cNvPr>
          <p:cNvPicPr>
            <a:picLocks noChangeAspect="1"/>
          </p:cNvPicPr>
          <p:nvPr/>
        </p:nvPicPr>
        <p:blipFill>
          <a:blip r:embed="rId4"/>
          <a:stretch>
            <a:fillRect/>
          </a:stretch>
        </p:blipFill>
        <p:spPr>
          <a:xfrm>
            <a:off x="6863424" y="4336257"/>
            <a:ext cx="2136563" cy="1144836"/>
          </a:xfrm>
          <a:prstGeom prst="rect">
            <a:avLst/>
          </a:prstGeom>
        </p:spPr>
      </p:pic>
      <p:sp>
        <p:nvSpPr>
          <p:cNvPr id="23" name="TextBox 22">
            <a:extLst>
              <a:ext uri="{FF2B5EF4-FFF2-40B4-BE49-F238E27FC236}">
                <a16:creationId xmlns:a16="http://schemas.microsoft.com/office/drawing/2014/main" id="{391B2729-3268-0468-EEA0-37536F7F808C}"/>
              </a:ext>
            </a:extLst>
          </p:cNvPr>
          <p:cNvSpPr txBox="1"/>
          <p:nvPr/>
        </p:nvSpPr>
        <p:spPr>
          <a:xfrm>
            <a:off x="6897713" y="5501452"/>
            <a:ext cx="2136563" cy="577081"/>
          </a:xfrm>
          <a:prstGeom prst="rect">
            <a:avLst/>
          </a:prstGeom>
          <a:noFill/>
        </p:spPr>
        <p:txBody>
          <a:bodyPr wrap="square">
            <a:spAutoFit/>
          </a:bodyPr>
          <a:lstStyle/>
          <a:p>
            <a:r>
              <a:rPr lang="en-GB" sz="1050" dirty="0" err="1"/>
              <a:t>Dryout</a:t>
            </a:r>
            <a:r>
              <a:rPr lang="en-GB" sz="1050" dirty="0"/>
              <a:t> represents the transition between annular and mist flow.</a:t>
            </a:r>
          </a:p>
          <a:p>
            <a:r>
              <a:rPr lang="en-GB" sz="1050" dirty="0"/>
              <a:t>(10.5075/epfl-thesis-3337)</a:t>
            </a:r>
          </a:p>
        </p:txBody>
      </p:sp>
      <p:cxnSp>
        <p:nvCxnSpPr>
          <p:cNvPr id="25" name="Straight Arrow Connector 24">
            <a:extLst>
              <a:ext uri="{FF2B5EF4-FFF2-40B4-BE49-F238E27FC236}">
                <a16:creationId xmlns:a16="http://schemas.microsoft.com/office/drawing/2014/main" id="{EDB26FD3-972B-44C0-0DE4-716C9941334C}"/>
              </a:ext>
            </a:extLst>
          </p:cNvPr>
          <p:cNvCxnSpPr>
            <a:cxnSpLocks/>
          </p:cNvCxnSpPr>
          <p:nvPr/>
        </p:nvCxnSpPr>
        <p:spPr>
          <a:xfrm>
            <a:off x="5067300" y="3543300"/>
            <a:ext cx="2369820" cy="792957"/>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30" name="Picture 29">
            <a:extLst>
              <a:ext uri="{FF2B5EF4-FFF2-40B4-BE49-F238E27FC236}">
                <a16:creationId xmlns:a16="http://schemas.microsoft.com/office/drawing/2014/main" id="{C1F27EEF-BD42-9082-B574-15A5CA5B4419}"/>
              </a:ext>
            </a:extLst>
          </p:cNvPr>
          <p:cNvPicPr>
            <a:picLocks noChangeAspect="1"/>
          </p:cNvPicPr>
          <p:nvPr/>
        </p:nvPicPr>
        <p:blipFill>
          <a:blip r:embed="rId5"/>
          <a:stretch>
            <a:fillRect/>
          </a:stretch>
        </p:blipFill>
        <p:spPr>
          <a:xfrm>
            <a:off x="7120990" y="1788915"/>
            <a:ext cx="1690011" cy="585342"/>
          </a:xfrm>
          <a:prstGeom prst="rect">
            <a:avLst/>
          </a:prstGeom>
        </p:spPr>
      </p:pic>
      <p:pic>
        <p:nvPicPr>
          <p:cNvPr id="32" name="Picture 31">
            <a:extLst>
              <a:ext uri="{FF2B5EF4-FFF2-40B4-BE49-F238E27FC236}">
                <a16:creationId xmlns:a16="http://schemas.microsoft.com/office/drawing/2014/main" id="{A0D77B00-C906-825C-4547-D924748542B0}"/>
              </a:ext>
            </a:extLst>
          </p:cNvPr>
          <p:cNvPicPr>
            <a:picLocks noChangeAspect="1"/>
          </p:cNvPicPr>
          <p:nvPr/>
        </p:nvPicPr>
        <p:blipFill>
          <a:blip r:embed="rId6"/>
          <a:stretch>
            <a:fillRect/>
          </a:stretch>
        </p:blipFill>
        <p:spPr>
          <a:xfrm>
            <a:off x="3194425" y="3615435"/>
            <a:ext cx="1345731" cy="465830"/>
          </a:xfrm>
          <a:prstGeom prst="rect">
            <a:avLst/>
          </a:prstGeom>
        </p:spPr>
      </p:pic>
      <p:pic>
        <p:nvPicPr>
          <p:cNvPr id="35" name="Picture 34">
            <a:extLst>
              <a:ext uri="{FF2B5EF4-FFF2-40B4-BE49-F238E27FC236}">
                <a16:creationId xmlns:a16="http://schemas.microsoft.com/office/drawing/2014/main" id="{8C17983A-3D56-74CC-92E7-D15E12E9CC05}"/>
              </a:ext>
            </a:extLst>
          </p:cNvPr>
          <p:cNvPicPr>
            <a:picLocks noChangeAspect="1"/>
          </p:cNvPicPr>
          <p:nvPr/>
        </p:nvPicPr>
        <p:blipFill>
          <a:blip r:embed="rId7"/>
          <a:stretch>
            <a:fillRect/>
          </a:stretch>
        </p:blipFill>
        <p:spPr>
          <a:xfrm>
            <a:off x="91121" y="1386624"/>
            <a:ext cx="1615759" cy="599178"/>
          </a:xfrm>
          <a:prstGeom prst="rect">
            <a:avLst/>
          </a:prstGeom>
        </p:spPr>
      </p:pic>
      <p:pic>
        <p:nvPicPr>
          <p:cNvPr id="37" name="Picture 36">
            <a:extLst>
              <a:ext uri="{FF2B5EF4-FFF2-40B4-BE49-F238E27FC236}">
                <a16:creationId xmlns:a16="http://schemas.microsoft.com/office/drawing/2014/main" id="{A6325B4A-5968-7FC9-9B04-D713FDBF03E7}"/>
              </a:ext>
            </a:extLst>
          </p:cNvPr>
          <p:cNvPicPr>
            <a:picLocks noChangeAspect="1"/>
          </p:cNvPicPr>
          <p:nvPr/>
        </p:nvPicPr>
        <p:blipFill>
          <a:blip r:embed="rId8"/>
          <a:stretch>
            <a:fillRect/>
          </a:stretch>
        </p:blipFill>
        <p:spPr>
          <a:xfrm>
            <a:off x="154189" y="3691065"/>
            <a:ext cx="1390530" cy="497425"/>
          </a:xfrm>
          <a:prstGeom prst="rect">
            <a:avLst/>
          </a:prstGeom>
        </p:spPr>
      </p:pic>
      <p:pic>
        <p:nvPicPr>
          <p:cNvPr id="39" name="Picture 38">
            <a:extLst>
              <a:ext uri="{FF2B5EF4-FFF2-40B4-BE49-F238E27FC236}">
                <a16:creationId xmlns:a16="http://schemas.microsoft.com/office/drawing/2014/main" id="{11FF4B3A-395D-256F-3E6D-A28A5227EB2B}"/>
              </a:ext>
            </a:extLst>
          </p:cNvPr>
          <p:cNvPicPr>
            <a:picLocks noChangeAspect="1"/>
          </p:cNvPicPr>
          <p:nvPr/>
        </p:nvPicPr>
        <p:blipFill>
          <a:blip r:embed="rId9"/>
          <a:stretch>
            <a:fillRect/>
          </a:stretch>
        </p:blipFill>
        <p:spPr>
          <a:xfrm>
            <a:off x="1867310" y="5374399"/>
            <a:ext cx="1767430" cy="584611"/>
          </a:xfrm>
          <a:prstGeom prst="rect">
            <a:avLst/>
          </a:prstGeom>
        </p:spPr>
      </p:pic>
      <p:pic>
        <p:nvPicPr>
          <p:cNvPr id="41" name="Picture 40">
            <a:extLst>
              <a:ext uri="{FF2B5EF4-FFF2-40B4-BE49-F238E27FC236}">
                <a16:creationId xmlns:a16="http://schemas.microsoft.com/office/drawing/2014/main" id="{2C83D052-1E9F-4441-CFD1-8BCD5CF72023}"/>
              </a:ext>
            </a:extLst>
          </p:cNvPr>
          <p:cNvPicPr>
            <a:picLocks noChangeAspect="1"/>
          </p:cNvPicPr>
          <p:nvPr/>
        </p:nvPicPr>
        <p:blipFill>
          <a:blip r:embed="rId10"/>
          <a:stretch>
            <a:fillRect/>
          </a:stretch>
        </p:blipFill>
        <p:spPr>
          <a:xfrm>
            <a:off x="4098682" y="5267027"/>
            <a:ext cx="2168148" cy="748793"/>
          </a:xfrm>
          <a:prstGeom prst="rect">
            <a:avLst/>
          </a:prstGeom>
        </p:spPr>
      </p:pic>
      <p:pic>
        <p:nvPicPr>
          <p:cNvPr id="43" name="Picture 42">
            <a:extLst>
              <a:ext uri="{FF2B5EF4-FFF2-40B4-BE49-F238E27FC236}">
                <a16:creationId xmlns:a16="http://schemas.microsoft.com/office/drawing/2014/main" id="{879CCE69-9358-5B15-F0F9-090A78BF99D5}"/>
              </a:ext>
            </a:extLst>
          </p:cNvPr>
          <p:cNvPicPr>
            <a:picLocks noChangeAspect="1"/>
          </p:cNvPicPr>
          <p:nvPr/>
        </p:nvPicPr>
        <p:blipFill>
          <a:blip r:embed="rId11"/>
          <a:stretch>
            <a:fillRect/>
          </a:stretch>
        </p:blipFill>
        <p:spPr>
          <a:xfrm>
            <a:off x="178223" y="4894862"/>
            <a:ext cx="1620408" cy="544564"/>
          </a:xfrm>
          <a:prstGeom prst="rect">
            <a:avLst/>
          </a:prstGeom>
        </p:spPr>
      </p:pic>
      <p:cxnSp>
        <p:nvCxnSpPr>
          <p:cNvPr id="45" name="Straight Arrow Connector 44">
            <a:extLst>
              <a:ext uri="{FF2B5EF4-FFF2-40B4-BE49-F238E27FC236}">
                <a16:creationId xmlns:a16="http://schemas.microsoft.com/office/drawing/2014/main" id="{697725EE-31E0-31CB-C970-2EA02CF81030}"/>
              </a:ext>
            </a:extLst>
          </p:cNvPr>
          <p:cNvCxnSpPr/>
          <p:nvPr/>
        </p:nvCxnSpPr>
        <p:spPr>
          <a:xfrm flipV="1">
            <a:off x="6252210" y="2282489"/>
            <a:ext cx="868780" cy="44031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2408AD72-ED9E-7329-ABC1-BB5063E016F4}"/>
              </a:ext>
            </a:extLst>
          </p:cNvPr>
          <p:cNvCxnSpPr/>
          <p:nvPr/>
        </p:nvCxnSpPr>
        <p:spPr>
          <a:xfrm flipH="1" flipV="1">
            <a:off x="1771237" y="1889760"/>
            <a:ext cx="739889" cy="26434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BDD7A731-3D92-0DB0-376A-1558E402FF71}"/>
              </a:ext>
            </a:extLst>
          </p:cNvPr>
          <p:cNvCxnSpPr/>
          <p:nvPr/>
        </p:nvCxnSpPr>
        <p:spPr>
          <a:xfrm flipH="1">
            <a:off x="1706880" y="3848350"/>
            <a:ext cx="922020" cy="91427"/>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D1067A0B-4262-9205-DCE0-A97E572BBC22}"/>
              </a:ext>
            </a:extLst>
          </p:cNvPr>
          <p:cNvCxnSpPr/>
          <p:nvPr/>
        </p:nvCxnSpPr>
        <p:spPr>
          <a:xfrm flipH="1">
            <a:off x="1867310" y="4645869"/>
            <a:ext cx="970727" cy="534473"/>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F31892B6-473D-15EE-F8C5-F7C373E31DF1}"/>
              </a:ext>
            </a:extLst>
          </p:cNvPr>
          <p:cNvCxnSpPr/>
          <p:nvPr/>
        </p:nvCxnSpPr>
        <p:spPr>
          <a:xfrm flipH="1">
            <a:off x="2751025" y="4756048"/>
            <a:ext cx="193499" cy="510979"/>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4C1DFE4D-4934-B2FB-D946-21E4C102C647}"/>
              </a:ext>
            </a:extLst>
          </p:cNvPr>
          <p:cNvCxnSpPr/>
          <p:nvPr/>
        </p:nvCxnSpPr>
        <p:spPr>
          <a:xfrm>
            <a:off x="4264075" y="4645869"/>
            <a:ext cx="1047065" cy="621158"/>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6" name="Date Placeholder 2">
            <a:extLst>
              <a:ext uri="{FF2B5EF4-FFF2-40B4-BE49-F238E27FC236}">
                <a16:creationId xmlns:a16="http://schemas.microsoft.com/office/drawing/2014/main" id="{A577D886-AB6C-8F94-41F9-2AC8DFC64598}"/>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32082214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437" y="1171581"/>
            <a:ext cx="4896263" cy="4884022"/>
          </a:xfrm>
          <a:prstGeom prst="rect">
            <a:avLst/>
          </a:prstGeom>
        </p:spPr>
      </p:pic>
      <p:sp>
        <p:nvSpPr>
          <p:cNvPr id="5122" name="Rectangle 2"/>
          <p:cNvSpPr>
            <a:spLocks noGrp="1" noChangeArrowheads="1"/>
          </p:cNvSpPr>
          <p:nvPr>
            <p:ph type="title"/>
          </p:nvPr>
        </p:nvSpPr>
        <p:spPr>
          <a:xfrm>
            <a:off x="457200" y="92903"/>
            <a:ext cx="8229600" cy="558064"/>
          </a:xfrm>
        </p:spPr>
        <p:txBody>
          <a:bodyPr/>
          <a:lstStyle/>
          <a:p>
            <a:pPr algn="l"/>
            <a:r>
              <a:rPr lang="en-US" dirty="0">
                <a:solidFill>
                  <a:schemeClr val="tx1">
                    <a:lumMod val="75000"/>
                  </a:schemeClr>
                </a:solidFill>
              </a:rPr>
              <a:t>Methods of analysis – </a:t>
            </a:r>
            <a:r>
              <a:rPr lang="en-GB" altLang="fr-FR" dirty="0">
                <a:solidFill>
                  <a:schemeClr val="tx1">
                    <a:lumMod val="75000"/>
                  </a:schemeClr>
                </a:solidFill>
              </a:rPr>
              <a:t>TPF m</a:t>
            </a:r>
            <a:r>
              <a:rPr lang="en-US" dirty="0" err="1">
                <a:solidFill>
                  <a:schemeClr val="tx1">
                    <a:lumMod val="75000"/>
                  </a:schemeClr>
                </a:solidFill>
              </a:rPr>
              <a:t>odel</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dirty="0"/>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34</a:t>
            </a:fld>
            <a:endParaRPr lang="fr-FR" altLang="en-US"/>
          </a:p>
        </p:txBody>
      </p:sp>
      <p:sp>
        <p:nvSpPr>
          <p:cNvPr id="2" name="Rectangle 1"/>
          <p:cNvSpPr/>
          <p:nvPr/>
        </p:nvSpPr>
        <p:spPr>
          <a:xfrm>
            <a:off x="457200" y="915730"/>
            <a:ext cx="5043662" cy="1754326"/>
          </a:xfrm>
          <a:prstGeom prst="rect">
            <a:avLst/>
          </a:prstGeom>
        </p:spPr>
        <p:txBody>
          <a:bodyPr wrap="square">
            <a:spAutoFit/>
          </a:bodyPr>
          <a:lstStyle/>
          <a:p>
            <a:r>
              <a:rPr lang="en-GB" dirty="0"/>
              <a:t>Evolution of properties along the capillary:</a:t>
            </a:r>
          </a:p>
          <a:p>
            <a:endParaRPr lang="en-GB" dirty="0"/>
          </a:p>
          <a:p>
            <a:pPr marL="285750" indent="-285750">
              <a:buFont typeface="Arial" panose="020B0604020202020204" pitchFamily="34" charset="0"/>
              <a:buChar char="•"/>
            </a:pPr>
            <a:endParaRPr lang="en-GB" dirty="0">
              <a:solidFill>
                <a:schemeClr val="accent6">
                  <a:lumMod val="50000"/>
                </a:schemeClr>
              </a:solidFill>
            </a:endParaRPr>
          </a:p>
          <a:p>
            <a:endParaRPr lang="en-GB" dirty="0"/>
          </a:p>
          <a:p>
            <a:pPr lvl="1"/>
            <a:endParaRPr lang="en-GB" dirty="0"/>
          </a:p>
          <a:p>
            <a:pPr marL="742950" lvl="1" indent="-285750">
              <a:buFont typeface="Arial" panose="020B0604020202020204" pitchFamily="34" charset="0"/>
              <a:buChar char="•"/>
            </a:pPr>
            <a:endParaRPr lang="en-GB"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4025" y="1171581"/>
            <a:ext cx="3152775" cy="2354728"/>
          </a:xfrm>
          <a:prstGeom prst="rect">
            <a:avLst/>
          </a:prstGeom>
        </p:spPr>
      </p:pic>
      <p:sp>
        <p:nvSpPr>
          <p:cNvPr id="6" name="TextBox 5"/>
          <p:cNvSpPr txBox="1"/>
          <p:nvPr/>
        </p:nvSpPr>
        <p:spPr>
          <a:xfrm>
            <a:off x="2047463" y="5668655"/>
            <a:ext cx="2410238" cy="307777"/>
          </a:xfrm>
          <a:prstGeom prst="rect">
            <a:avLst/>
          </a:prstGeom>
          <a:solidFill>
            <a:schemeClr val="bg1"/>
          </a:solidFill>
        </p:spPr>
        <p:txBody>
          <a:bodyPr wrap="square" rtlCol="0">
            <a:spAutoFit/>
          </a:bodyPr>
          <a:lstStyle/>
          <a:p>
            <a:r>
              <a:rPr lang="en-GB" sz="1400" dirty="0"/>
              <a:t>Distance along capillary [m]</a:t>
            </a:r>
          </a:p>
        </p:txBody>
      </p:sp>
      <p:sp>
        <p:nvSpPr>
          <p:cNvPr id="9" name="Date Placeholder 2">
            <a:extLst>
              <a:ext uri="{FF2B5EF4-FFF2-40B4-BE49-F238E27FC236}">
                <a16:creationId xmlns:a16="http://schemas.microsoft.com/office/drawing/2014/main" id="{50F426C6-0217-6439-468F-7105984DAF0E}"/>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37378361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5082" y="158738"/>
            <a:ext cx="8477305" cy="494406"/>
          </a:xfrm>
        </p:spPr>
        <p:txBody>
          <a:bodyPr/>
          <a:lstStyle/>
          <a:p>
            <a:pPr algn="l"/>
            <a:r>
              <a:rPr lang="en-US" altLang="en-US" dirty="0"/>
              <a:t>Summary – regimes comparison</a:t>
            </a:r>
          </a:p>
        </p:txBody>
      </p:sp>
      <p:sp>
        <p:nvSpPr>
          <p:cNvPr id="3" name="Footer Placeholder 2"/>
          <p:cNvSpPr>
            <a:spLocks noGrp="1"/>
          </p:cNvSpPr>
          <p:nvPr>
            <p:ph type="ftr" sz="quarter" idx="11"/>
          </p:nvPr>
        </p:nvSpPr>
        <p:spPr/>
        <p:txBody>
          <a:bodyPr/>
          <a:lstStyle/>
          <a:p>
            <a:pPr>
              <a:defRPr/>
            </a:pPr>
            <a:r>
              <a:rPr lang="fr-FR" dirty="0"/>
              <a:t>TE/CRG-CI</a:t>
            </a:r>
          </a:p>
        </p:txBody>
      </p:sp>
      <p:sp>
        <p:nvSpPr>
          <p:cNvPr id="4" name="Slide Number Placeholder 3"/>
          <p:cNvSpPr>
            <a:spLocks noGrp="1"/>
          </p:cNvSpPr>
          <p:nvPr>
            <p:ph type="sldNum" sz="quarter" idx="12"/>
          </p:nvPr>
        </p:nvSpPr>
        <p:spPr/>
        <p:txBody>
          <a:bodyPr/>
          <a:lstStyle/>
          <a:p>
            <a:fld id="{50C7FF40-9C8D-4C19-A375-CB20D428D46D}" type="slidenum">
              <a:rPr lang="fr-FR" altLang="en-US" smtClean="0"/>
              <a:pPr/>
              <a:t>35</a:t>
            </a:fld>
            <a:endParaRPr lang="fr-FR" alt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082" y="1145717"/>
            <a:ext cx="3562258" cy="377191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3734" y="1222942"/>
            <a:ext cx="3564000" cy="3773754"/>
          </a:xfrm>
          <a:prstGeom prst="rect">
            <a:avLst/>
          </a:prstGeom>
        </p:spPr>
      </p:pic>
      <p:sp>
        <p:nvSpPr>
          <p:cNvPr id="5" name="Date Placeholder 2">
            <a:extLst>
              <a:ext uri="{FF2B5EF4-FFF2-40B4-BE49-F238E27FC236}">
                <a16:creationId xmlns:a16="http://schemas.microsoft.com/office/drawing/2014/main" id="{6E9A2354-966A-D1E1-3470-88D57D61D1FA}"/>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F763005-B3EC-6204-C7B9-F86B10B126B7}"/>
                  </a:ext>
                </a:extLst>
              </p:cNvPr>
              <p:cNvSpPr txBox="1"/>
              <p:nvPr/>
            </p:nvSpPr>
            <p:spPr>
              <a:xfrm>
                <a:off x="610267" y="5300171"/>
                <a:ext cx="8186933" cy="532646"/>
              </a:xfrm>
              <a:prstGeom prst="rect">
                <a:avLst/>
              </a:prstGeom>
              <a:noFill/>
            </p:spPr>
            <p:txBody>
              <a:bodyPr wrap="square" rtlCol="0">
                <a:spAutoFit/>
              </a:bodyPr>
              <a:lstStyle/>
              <a:p>
                <a:pPr algn="just"/>
                <a:r>
                  <a:rPr lang="en-GB" sz="1400" dirty="0"/>
                  <a:t>(a) Fluid temperature and (b) pressure drop variation along the capillary CIF for various flow</a:t>
                </a:r>
                <a:br>
                  <a:rPr lang="en-GB" sz="1100" dirty="0"/>
                </a:br>
                <a:r>
                  <a:rPr lang="en-GB" sz="1400" dirty="0"/>
                  <a:t>conditions. CIF inner diameter is 3 mm, heat load is 3 W (distributed), </a:t>
                </a:r>
                <a14:m>
                  <m:oMath xmlns:m="http://schemas.openxmlformats.org/officeDocument/2006/math">
                    <m:acc>
                      <m:accPr>
                        <m:chr m:val="̇"/>
                        <m:ctrlPr>
                          <a:rPr lang="en-GB" sz="1400" i="1" smtClean="0">
                            <a:latin typeface="Cambria Math" panose="02040503050406030204" pitchFamily="18" charset="0"/>
                          </a:rPr>
                        </m:ctrlPr>
                      </m:accPr>
                      <m:e>
                        <m:r>
                          <a:rPr lang="en-US" sz="1400" b="0" i="1" smtClean="0">
                            <a:latin typeface="Cambria Math" panose="02040503050406030204" pitchFamily="18" charset="0"/>
                          </a:rPr>
                          <m:t>𝑚</m:t>
                        </m:r>
                      </m:e>
                    </m:acc>
                  </m:oMath>
                </a14:m>
                <a:r>
                  <a:rPr lang="en-GB" sz="1400" dirty="0"/>
                  <a:t> = 200 mg/s, </a:t>
                </a:r>
                <a14:m>
                  <m:oMath xmlns:m="http://schemas.openxmlformats.org/officeDocument/2006/math">
                    <m:sSub>
                      <m:sSubPr>
                        <m:ctrlPr>
                          <a:rPr lang="en-GB" sz="1400" i="1" smtClean="0">
                            <a:latin typeface="Cambria Math" panose="02040503050406030204" pitchFamily="18" charset="0"/>
                          </a:rPr>
                        </m:ctrlPr>
                      </m:sSubPr>
                      <m:e>
                        <m:r>
                          <a:rPr lang="en-US" sz="1400" b="0" i="1" smtClean="0">
                            <a:latin typeface="Cambria Math" panose="02040503050406030204" pitchFamily="18" charset="0"/>
                          </a:rPr>
                          <m:t>𝑇</m:t>
                        </m:r>
                      </m:e>
                      <m:sub>
                        <m:r>
                          <a:rPr lang="en-US" sz="1400" b="0" i="1" smtClean="0">
                            <a:latin typeface="Cambria Math" panose="02040503050406030204" pitchFamily="18" charset="0"/>
                          </a:rPr>
                          <m:t>𝐶𝐼𝐹</m:t>
                        </m:r>
                        <m:r>
                          <a:rPr lang="en-US" sz="1400" b="0" i="1" smtClean="0">
                            <a:latin typeface="Cambria Math" panose="02040503050406030204" pitchFamily="18" charset="0"/>
                          </a:rPr>
                          <m:t>,</m:t>
                        </m:r>
                        <m:r>
                          <a:rPr lang="en-US" sz="1400" b="0" i="1" smtClean="0">
                            <a:latin typeface="Cambria Math" panose="02040503050406030204" pitchFamily="18" charset="0"/>
                          </a:rPr>
                          <m:t>𝑖𝑛</m:t>
                        </m:r>
                      </m:sub>
                    </m:sSub>
                  </m:oMath>
                </a14:m>
                <a:r>
                  <a:rPr lang="en-GB" sz="1400" dirty="0"/>
                  <a:t>= 4.5 K.</a:t>
                </a:r>
                <a:endParaRPr lang="en-GB" sz="1100" dirty="0"/>
              </a:p>
            </p:txBody>
          </p:sp>
        </mc:Choice>
        <mc:Fallback xmlns="">
          <p:sp>
            <p:nvSpPr>
              <p:cNvPr id="2" name="TextBox 1">
                <a:extLst>
                  <a:ext uri="{FF2B5EF4-FFF2-40B4-BE49-F238E27FC236}">
                    <a16:creationId xmlns:a16="http://schemas.microsoft.com/office/drawing/2014/main" id="{0F763005-B3EC-6204-C7B9-F86B10B126B7}"/>
                  </a:ext>
                </a:extLst>
              </p:cNvPr>
              <p:cNvSpPr txBox="1">
                <a:spLocks noRot="1" noChangeAspect="1" noMove="1" noResize="1" noEditPoints="1" noAdjustHandles="1" noChangeArrowheads="1" noChangeShapeType="1" noTextEdit="1"/>
              </p:cNvSpPr>
              <p:nvPr/>
            </p:nvSpPr>
            <p:spPr>
              <a:xfrm>
                <a:off x="610267" y="5300171"/>
                <a:ext cx="8186933" cy="532646"/>
              </a:xfrm>
              <a:prstGeom prst="rect">
                <a:avLst/>
              </a:prstGeom>
              <a:blipFill>
                <a:blip r:embed="rId4"/>
                <a:stretch>
                  <a:fillRect l="-223" t="-1136" r="-223" b="-9091"/>
                </a:stretch>
              </a:blipFill>
            </p:spPr>
            <p:txBody>
              <a:bodyPr/>
              <a:lstStyle/>
              <a:p>
                <a:r>
                  <a:rPr lang="en-GB">
                    <a:noFill/>
                  </a:rPr>
                  <a:t> </a:t>
                </a:r>
              </a:p>
            </p:txBody>
          </p:sp>
        </mc:Fallback>
      </mc:AlternateContent>
    </p:spTree>
    <p:extLst>
      <p:ext uri="{BB962C8B-B14F-4D97-AF65-F5344CB8AC3E}">
        <p14:creationId xmlns:p14="http://schemas.microsoft.com/office/powerpoint/2010/main" val="3870106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5082" y="158738"/>
            <a:ext cx="8477305" cy="494406"/>
          </a:xfrm>
        </p:spPr>
        <p:txBody>
          <a:bodyPr/>
          <a:lstStyle/>
          <a:p>
            <a:pPr algn="l"/>
            <a:r>
              <a:rPr lang="en-US" altLang="en-US" dirty="0"/>
              <a:t>Summary – regimes comparison</a:t>
            </a:r>
          </a:p>
        </p:txBody>
      </p:sp>
      <p:sp>
        <p:nvSpPr>
          <p:cNvPr id="3" name="Footer Placeholder 2"/>
          <p:cNvSpPr>
            <a:spLocks noGrp="1"/>
          </p:cNvSpPr>
          <p:nvPr>
            <p:ph type="ftr" sz="quarter" idx="11"/>
          </p:nvPr>
        </p:nvSpPr>
        <p:spPr/>
        <p:txBody>
          <a:bodyPr/>
          <a:lstStyle/>
          <a:p>
            <a:pPr>
              <a:defRPr/>
            </a:pPr>
            <a:r>
              <a:rPr lang="fr-FR" dirty="0"/>
              <a:t>TE/CRG-CI</a:t>
            </a:r>
          </a:p>
        </p:txBody>
      </p:sp>
      <p:sp>
        <p:nvSpPr>
          <p:cNvPr id="4" name="Slide Number Placeholder 3"/>
          <p:cNvSpPr>
            <a:spLocks noGrp="1"/>
          </p:cNvSpPr>
          <p:nvPr>
            <p:ph type="sldNum" sz="quarter" idx="12"/>
          </p:nvPr>
        </p:nvSpPr>
        <p:spPr/>
        <p:txBody>
          <a:bodyPr/>
          <a:lstStyle/>
          <a:p>
            <a:fld id="{50C7FF40-9C8D-4C19-A375-CB20D428D46D}" type="slidenum">
              <a:rPr lang="fr-FR" altLang="en-US" smtClean="0"/>
              <a:pPr/>
              <a:t>36</a:t>
            </a:fld>
            <a:endParaRPr lang="fr-FR"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082" y="1111250"/>
            <a:ext cx="3564000" cy="3773754"/>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3734" y="1192530"/>
            <a:ext cx="3564000" cy="3773754"/>
          </a:xfrm>
          <a:prstGeom prst="rect">
            <a:avLst/>
          </a:prstGeom>
        </p:spPr>
      </p:pic>
      <p:sp>
        <p:nvSpPr>
          <p:cNvPr id="6" name="Date Placeholder 2">
            <a:extLst>
              <a:ext uri="{FF2B5EF4-FFF2-40B4-BE49-F238E27FC236}">
                <a16:creationId xmlns:a16="http://schemas.microsoft.com/office/drawing/2014/main" id="{ACAF2A55-1152-1569-9B89-8797A6E3E700}"/>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1AF1333F-6A8B-79CE-C712-4745EB7B00B7}"/>
                  </a:ext>
                </a:extLst>
              </p:cNvPr>
              <p:cNvSpPr txBox="1"/>
              <p:nvPr/>
            </p:nvSpPr>
            <p:spPr>
              <a:xfrm>
                <a:off x="264493" y="5136338"/>
                <a:ext cx="8615013" cy="748090"/>
              </a:xfrm>
              <a:prstGeom prst="rect">
                <a:avLst/>
              </a:prstGeom>
              <a:noFill/>
            </p:spPr>
            <p:txBody>
              <a:bodyPr wrap="square" rtlCol="0">
                <a:spAutoFit/>
              </a:bodyPr>
              <a:lstStyle/>
              <a:p>
                <a:pPr algn="just"/>
                <a:r>
                  <a:rPr lang="en-GB" sz="1400" dirty="0"/>
                  <a:t>Influence of the capillary’s diameter on (a) the difference between the average capillary and</a:t>
                </a:r>
                <a:br>
                  <a:rPr lang="en-GB" sz="1400" dirty="0"/>
                </a:br>
                <a:r>
                  <a:rPr lang="en-GB" sz="1400" dirty="0"/>
                  <a:t>fluid temperatures, and (b) the total pressure drop for different flow conditions. CIF length is 10 m,</a:t>
                </a:r>
                <a:br>
                  <a:rPr lang="en-GB" sz="1400" dirty="0"/>
                </a:br>
                <a:r>
                  <a:rPr lang="en-GB" sz="1400" dirty="0"/>
                  <a:t>heat load is 3 W (distributed), </a:t>
                </a:r>
                <a14:m>
                  <m:oMath xmlns:m="http://schemas.openxmlformats.org/officeDocument/2006/math">
                    <m:acc>
                      <m:accPr>
                        <m:chr m:val="̇"/>
                        <m:ctrlPr>
                          <a:rPr lang="en-GB" sz="1400" i="1">
                            <a:latin typeface="Cambria Math" panose="02040503050406030204" pitchFamily="18" charset="0"/>
                          </a:rPr>
                        </m:ctrlPr>
                      </m:accPr>
                      <m:e>
                        <m:r>
                          <a:rPr lang="en-US" sz="1400" i="1">
                            <a:latin typeface="Cambria Math" panose="02040503050406030204" pitchFamily="18" charset="0"/>
                          </a:rPr>
                          <m:t>𝑚</m:t>
                        </m:r>
                      </m:e>
                    </m:acc>
                  </m:oMath>
                </a14:m>
                <a:r>
                  <a:rPr lang="en-GB" sz="1400" dirty="0"/>
                  <a:t> = 200 mg/s, </a:t>
                </a:r>
                <a14:m>
                  <m:oMath xmlns:m="http://schemas.openxmlformats.org/officeDocument/2006/math">
                    <m:sSub>
                      <m:sSubPr>
                        <m:ctrlPr>
                          <a:rPr lang="en-GB" sz="1400" i="1">
                            <a:latin typeface="Cambria Math" panose="02040503050406030204" pitchFamily="18" charset="0"/>
                          </a:rPr>
                        </m:ctrlPr>
                      </m:sSubPr>
                      <m:e>
                        <m:r>
                          <a:rPr lang="en-US" sz="1400" i="1">
                            <a:latin typeface="Cambria Math" panose="02040503050406030204" pitchFamily="18" charset="0"/>
                          </a:rPr>
                          <m:t>𝑇</m:t>
                        </m:r>
                      </m:e>
                      <m:sub>
                        <m:r>
                          <a:rPr lang="en-US" sz="1400" i="1">
                            <a:latin typeface="Cambria Math" panose="02040503050406030204" pitchFamily="18" charset="0"/>
                          </a:rPr>
                          <m:t>𝐶𝐼𝐹</m:t>
                        </m:r>
                        <m:r>
                          <a:rPr lang="en-US" sz="1400" i="1">
                            <a:latin typeface="Cambria Math" panose="02040503050406030204" pitchFamily="18" charset="0"/>
                          </a:rPr>
                          <m:t>,</m:t>
                        </m:r>
                        <m:r>
                          <a:rPr lang="en-US" sz="1400" i="1">
                            <a:latin typeface="Cambria Math" panose="02040503050406030204" pitchFamily="18" charset="0"/>
                          </a:rPr>
                          <m:t>𝑖𝑛</m:t>
                        </m:r>
                      </m:sub>
                    </m:sSub>
                  </m:oMath>
                </a14:m>
                <a:r>
                  <a:rPr lang="en-GB" sz="1400" dirty="0"/>
                  <a:t>= 4.5 K.</a:t>
                </a:r>
              </a:p>
            </p:txBody>
          </p:sp>
        </mc:Choice>
        <mc:Fallback xmlns="">
          <p:sp>
            <p:nvSpPr>
              <p:cNvPr id="2" name="TextBox 1">
                <a:extLst>
                  <a:ext uri="{FF2B5EF4-FFF2-40B4-BE49-F238E27FC236}">
                    <a16:creationId xmlns:a16="http://schemas.microsoft.com/office/drawing/2014/main" id="{1AF1333F-6A8B-79CE-C712-4745EB7B00B7}"/>
                  </a:ext>
                </a:extLst>
              </p:cNvPr>
              <p:cNvSpPr txBox="1">
                <a:spLocks noRot="1" noChangeAspect="1" noMove="1" noResize="1" noEditPoints="1" noAdjustHandles="1" noChangeArrowheads="1" noChangeShapeType="1" noTextEdit="1"/>
              </p:cNvSpPr>
              <p:nvPr/>
            </p:nvSpPr>
            <p:spPr>
              <a:xfrm>
                <a:off x="264493" y="5136338"/>
                <a:ext cx="8615013" cy="748090"/>
              </a:xfrm>
              <a:prstGeom prst="rect">
                <a:avLst/>
              </a:prstGeom>
              <a:blipFill>
                <a:blip r:embed="rId4"/>
                <a:stretch>
                  <a:fillRect l="-212" t="-1639" r="-141" b="-6557"/>
                </a:stretch>
              </a:blipFill>
            </p:spPr>
            <p:txBody>
              <a:bodyPr/>
              <a:lstStyle/>
              <a:p>
                <a:r>
                  <a:rPr lang="en-GB">
                    <a:noFill/>
                  </a:rPr>
                  <a:t> </a:t>
                </a:r>
              </a:p>
            </p:txBody>
          </p:sp>
        </mc:Fallback>
      </mc:AlternateContent>
    </p:spTree>
    <p:extLst>
      <p:ext uri="{BB962C8B-B14F-4D97-AF65-F5344CB8AC3E}">
        <p14:creationId xmlns:p14="http://schemas.microsoft.com/office/powerpoint/2010/main" val="76189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5082" y="158738"/>
            <a:ext cx="8477305" cy="494406"/>
          </a:xfrm>
        </p:spPr>
        <p:txBody>
          <a:bodyPr/>
          <a:lstStyle/>
          <a:p>
            <a:pPr algn="l"/>
            <a:r>
              <a:rPr lang="en-US" altLang="en-US" dirty="0"/>
              <a:t>Conclusions</a:t>
            </a:r>
          </a:p>
        </p:txBody>
      </p:sp>
      <p:sp>
        <p:nvSpPr>
          <p:cNvPr id="3" name="Footer Placeholder 2"/>
          <p:cNvSpPr>
            <a:spLocks noGrp="1"/>
          </p:cNvSpPr>
          <p:nvPr>
            <p:ph type="ftr" sz="quarter" idx="11"/>
          </p:nvPr>
        </p:nvSpPr>
        <p:spPr/>
        <p:txBody>
          <a:bodyPr/>
          <a:lstStyle/>
          <a:p>
            <a:pPr>
              <a:defRPr/>
            </a:pPr>
            <a:r>
              <a:rPr lang="fr-FR" dirty="0"/>
              <a:t>TE/CRG-CI</a:t>
            </a:r>
          </a:p>
        </p:txBody>
      </p:sp>
      <p:sp>
        <p:nvSpPr>
          <p:cNvPr id="4" name="Slide Number Placeholder 3"/>
          <p:cNvSpPr>
            <a:spLocks noGrp="1"/>
          </p:cNvSpPr>
          <p:nvPr>
            <p:ph type="sldNum" sz="quarter" idx="12"/>
          </p:nvPr>
        </p:nvSpPr>
        <p:spPr/>
        <p:txBody>
          <a:bodyPr/>
          <a:lstStyle/>
          <a:p>
            <a:fld id="{50C7FF40-9C8D-4C19-A375-CB20D428D46D}" type="slidenum">
              <a:rPr lang="fr-FR" altLang="en-US" smtClean="0"/>
              <a:pPr/>
              <a:t>37</a:t>
            </a:fld>
            <a:endParaRPr lang="fr-FR" altLang="en-US"/>
          </a:p>
        </p:txBody>
      </p:sp>
      <p:sp>
        <p:nvSpPr>
          <p:cNvPr id="5" name="TextBox 4"/>
          <p:cNvSpPr txBox="1"/>
          <p:nvPr/>
        </p:nvSpPr>
        <p:spPr>
          <a:xfrm>
            <a:off x="457071" y="1048407"/>
            <a:ext cx="8296404" cy="470898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dirty="0">
                <a:solidFill>
                  <a:srgbClr val="002060"/>
                </a:solidFill>
              </a:rPr>
              <a:t>Convection relevance.</a:t>
            </a:r>
          </a:p>
          <a:p>
            <a:pPr marL="285750" indent="-285750">
              <a:lnSpc>
                <a:spcPct val="150000"/>
              </a:lnSpc>
              <a:buFont typeface="Arial" panose="020B0604020202020204" pitchFamily="34" charset="0"/>
              <a:buChar char="•"/>
            </a:pPr>
            <a:r>
              <a:rPr lang="en-US" sz="2000" dirty="0">
                <a:solidFill>
                  <a:srgbClr val="002060"/>
                </a:solidFill>
              </a:rPr>
              <a:t>1D capillary numerical model solved for convection and conduction.</a:t>
            </a:r>
          </a:p>
          <a:p>
            <a:pPr marL="285750" indent="-285750">
              <a:lnSpc>
                <a:spcPct val="150000"/>
              </a:lnSpc>
              <a:buFont typeface="Arial" panose="020B0604020202020204" pitchFamily="34" charset="0"/>
              <a:buChar char="•"/>
            </a:pPr>
            <a:r>
              <a:rPr lang="en-US" sz="2000" dirty="0">
                <a:solidFill>
                  <a:srgbClr val="002060"/>
                </a:solidFill>
              </a:rPr>
              <a:t>Convection part accounts for:</a:t>
            </a:r>
          </a:p>
          <a:p>
            <a:pPr marL="742950" lvl="1" indent="-285750">
              <a:lnSpc>
                <a:spcPct val="150000"/>
              </a:lnSpc>
              <a:buFont typeface="Arial" panose="020B0604020202020204" pitchFamily="34" charset="0"/>
              <a:buChar char="•"/>
            </a:pPr>
            <a:r>
              <a:rPr lang="en-US" sz="2000" dirty="0">
                <a:solidFill>
                  <a:srgbClr val="002060"/>
                </a:solidFill>
              </a:rPr>
              <a:t>Single-phase flow: traditional approach</a:t>
            </a:r>
          </a:p>
          <a:p>
            <a:pPr marL="742950" lvl="1" indent="-285750">
              <a:lnSpc>
                <a:spcPct val="150000"/>
              </a:lnSpc>
              <a:buFont typeface="Arial" panose="020B0604020202020204" pitchFamily="34" charset="0"/>
              <a:buChar char="•"/>
            </a:pPr>
            <a:r>
              <a:rPr lang="en-US" sz="2000" dirty="0">
                <a:solidFill>
                  <a:srgbClr val="002060"/>
                </a:solidFill>
              </a:rPr>
              <a:t>Supercritical flow: modification near the critical point</a:t>
            </a:r>
          </a:p>
          <a:p>
            <a:pPr marL="742950" lvl="1" indent="-285750">
              <a:lnSpc>
                <a:spcPct val="150000"/>
              </a:lnSpc>
              <a:buFont typeface="Arial" panose="020B0604020202020204" pitchFamily="34" charset="0"/>
              <a:buChar char="•"/>
            </a:pPr>
            <a:r>
              <a:rPr lang="en-US" sz="2000" dirty="0">
                <a:solidFill>
                  <a:srgbClr val="002060"/>
                </a:solidFill>
              </a:rPr>
              <a:t>Two-phase flow: new approach mixing the classic homogeneous model with a flow pattern map.</a:t>
            </a:r>
          </a:p>
          <a:p>
            <a:pPr marL="285750" indent="-285750">
              <a:lnSpc>
                <a:spcPct val="150000"/>
              </a:lnSpc>
              <a:buFont typeface="Arial" panose="020B0604020202020204" pitchFamily="34" charset="0"/>
              <a:buChar char="•"/>
            </a:pPr>
            <a:r>
              <a:rPr lang="en-US" sz="2000" dirty="0">
                <a:solidFill>
                  <a:srgbClr val="002060"/>
                </a:solidFill>
              </a:rPr>
              <a:t>Two-phase flow pattern map adapted from CO2 for horizontal channels.</a:t>
            </a:r>
          </a:p>
          <a:p>
            <a:pPr marL="742950" lvl="1" indent="-285750">
              <a:lnSpc>
                <a:spcPct val="150000"/>
              </a:lnSpc>
              <a:buFont typeface="Arial" panose="020B0604020202020204" pitchFamily="34" charset="0"/>
              <a:buChar char="•"/>
            </a:pPr>
            <a:r>
              <a:rPr lang="en-US" sz="2000" dirty="0">
                <a:solidFill>
                  <a:srgbClr val="002060"/>
                </a:solidFill>
              </a:rPr>
              <a:t>Results to be verified in experimental campaigns.</a:t>
            </a:r>
          </a:p>
        </p:txBody>
      </p:sp>
      <p:sp>
        <p:nvSpPr>
          <p:cNvPr id="6" name="Date Placeholder 2">
            <a:extLst>
              <a:ext uri="{FF2B5EF4-FFF2-40B4-BE49-F238E27FC236}">
                <a16:creationId xmlns:a16="http://schemas.microsoft.com/office/drawing/2014/main" id="{27C8F712-2C4B-168B-0E33-7157D76A04EC}"/>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9655838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878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Particularities of Supercritical flow (SCF)</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39</a:t>
            </a:fld>
            <a:endParaRPr lang="fr-FR" altLang="en-US"/>
          </a:p>
        </p:txBody>
      </p:sp>
      <p:sp>
        <p:nvSpPr>
          <p:cNvPr id="12" name="TextBox 11"/>
          <p:cNvSpPr txBox="1"/>
          <p:nvPr/>
        </p:nvSpPr>
        <p:spPr>
          <a:xfrm rot="16200000">
            <a:off x="-2194041" y="3523295"/>
            <a:ext cx="4665082" cy="261610"/>
          </a:xfrm>
          <a:prstGeom prst="rect">
            <a:avLst/>
          </a:prstGeom>
          <a:noFill/>
        </p:spPr>
        <p:txBody>
          <a:bodyPr wrap="square" rtlCol="0">
            <a:spAutoFit/>
          </a:bodyPr>
          <a:lstStyle/>
          <a:p>
            <a:r>
              <a:rPr lang="en-GB" sz="1050" dirty="0"/>
              <a:t>http://indico.ictp.it/event/a10196/session/19/contribution/14/material/0/0.pdf</a:t>
            </a:r>
          </a:p>
        </p:txBody>
      </p:sp>
      <mc:AlternateContent xmlns:mc="http://schemas.openxmlformats.org/markup-compatibility/2006" xmlns:a14="http://schemas.microsoft.com/office/drawing/2010/main">
        <mc:Choice Requires="a14">
          <p:sp>
            <p:nvSpPr>
              <p:cNvPr id="13" name="TextBox 12"/>
              <p:cNvSpPr txBox="1"/>
              <p:nvPr/>
            </p:nvSpPr>
            <p:spPr>
              <a:xfrm>
                <a:off x="269306" y="977208"/>
                <a:ext cx="8556171" cy="390748"/>
              </a:xfrm>
              <a:prstGeom prst="rect">
                <a:avLst/>
              </a:prstGeom>
              <a:noFill/>
            </p:spPr>
            <p:txBody>
              <a:bodyPr wrap="square" rtlCol="0">
                <a:spAutoFit/>
              </a:bodyPr>
              <a:lstStyle/>
              <a:p>
                <a:r>
                  <a:rPr lang="en-GB" dirty="0"/>
                  <a:t>Increasing the heat flux reduces the high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𝑝</m:t>
                        </m:r>
                      </m:sub>
                    </m:sSub>
                  </m:oMath>
                </a14:m>
                <a:r>
                  <a:rPr lang="en-GB" dirty="0"/>
                  <a:t> region in the fluid.</a:t>
                </a:r>
              </a:p>
            </p:txBody>
          </p:sp>
        </mc:Choice>
        <mc:Fallback xmlns="">
          <p:sp>
            <p:nvSpPr>
              <p:cNvPr id="13" name="TextBox 12"/>
              <p:cNvSpPr txBox="1">
                <a:spLocks noRot="1" noChangeAspect="1" noMove="1" noResize="1" noEditPoints="1" noAdjustHandles="1" noChangeArrowheads="1" noChangeShapeType="1" noTextEdit="1"/>
              </p:cNvSpPr>
              <p:nvPr/>
            </p:nvSpPr>
            <p:spPr>
              <a:xfrm>
                <a:off x="269306" y="977208"/>
                <a:ext cx="8556171" cy="390748"/>
              </a:xfrm>
              <a:prstGeom prst="rect">
                <a:avLst/>
              </a:prstGeom>
              <a:blipFill>
                <a:blip r:embed="rId3"/>
                <a:stretch>
                  <a:fillRect l="-570" t="-7813" b="-18750"/>
                </a:stretch>
              </a:blipFill>
            </p:spPr>
            <p:txBody>
              <a:bodyPr/>
              <a:lstStyle/>
              <a:p>
                <a:r>
                  <a:rPr lang="en-GB">
                    <a:noFill/>
                  </a:rPr>
                  <a:t> </a:t>
                </a:r>
              </a:p>
            </p:txBody>
          </p:sp>
        </mc:Fallback>
      </mc:AlternateContent>
      <p:pic>
        <p:nvPicPr>
          <p:cNvPr id="2" name="Picture 1"/>
          <p:cNvPicPr>
            <a:picLocks noChangeAspect="1"/>
          </p:cNvPicPr>
          <p:nvPr/>
        </p:nvPicPr>
        <p:blipFill>
          <a:blip r:embed="rId4"/>
          <a:stretch>
            <a:fillRect/>
          </a:stretch>
        </p:blipFill>
        <p:spPr>
          <a:xfrm>
            <a:off x="2838037" y="2064714"/>
            <a:ext cx="3452320" cy="3240473"/>
          </a:xfrm>
          <a:prstGeom prst="rect">
            <a:avLst/>
          </a:prstGeom>
        </p:spPr>
      </p:pic>
      <p:sp>
        <p:nvSpPr>
          <p:cNvPr id="6" name="Date Placeholder 2">
            <a:extLst>
              <a:ext uri="{FF2B5EF4-FFF2-40B4-BE49-F238E27FC236}">
                <a16:creationId xmlns:a16="http://schemas.microsoft.com/office/drawing/2014/main" id="{6B12BA6F-1CEF-DE46-DD41-ABF910413D6C}"/>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2549582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211" y="2546717"/>
            <a:ext cx="7693051" cy="1259621"/>
          </a:xfrm>
        </p:spPr>
        <p:txBody>
          <a:bodyPr>
            <a:noAutofit/>
          </a:bodyPr>
          <a:lstStyle/>
          <a:p>
            <a:r>
              <a:rPr lang="en-US" sz="4000" b="0" dirty="0">
                <a:solidFill>
                  <a:srgbClr val="0055A0"/>
                </a:solidFill>
              </a:rPr>
              <a:t>Convection</a:t>
            </a:r>
            <a:endParaRPr lang="en-GB" sz="4000" b="0" dirty="0">
              <a:solidFill>
                <a:srgbClr val="0055A0"/>
              </a:solidFill>
            </a:endParaRPr>
          </a:p>
        </p:txBody>
      </p:sp>
      <p:sp>
        <p:nvSpPr>
          <p:cNvPr id="8" name="Footer Placeholder 7"/>
          <p:cNvSpPr>
            <a:spLocks noGrp="1"/>
          </p:cNvSpPr>
          <p:nvPr>
            <p:ph type="ftr" sz="quarter" idx="11"/>
          </p:nvPr>
        </p:nvSpPr>
        <p:spPr/>
        <p:txBody>
          <a:bodyPr/>
          <a:lstStyle/>
          <a:p>
            <a:r>
              <a:rPr lang="en-US"/>
              <a:t>TE/CRG-CI</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4</a:t>
            </a:fld>
            <a:endParaRPr lang="en-US" dirty="0"/>
          </a:p>
        </p:txBody>
      </p:sp>
      <p:sp>
        <p:nvSpPr>
          <p:cNvPr id="3" name="Date Placeholder 2">
            <a:extLst>
              <a:ext uri="{FF2B5EF4-FFF2-40B4-BE49-F238E27FC236}">
                <a16:creationId xmlns:a16="http://schemas.microsoft.com/office/drawing/2014/main" id="{C2FF858F-82E2-B2FB-220C-E20268F6E213}"/>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866609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US" dirty="0">
                <a:solidFill>
                  <a:schemeClr val="tx1">
                    <a:lumMod val="75000"/>
                  </a:schemeClr>
                </a:solidFill>
              </a:rPr>
              <a:t>Methods of analysis – </a:t>
            </a:r>
            <a:r>
              <a:rPr lang="en-GB" altLang="fr-FR" dirty="0">
                <a:solidFill>
                  <a:schemeClr val="tx1">
                    <a:lumMod val="75000"/>
                  </a:schemeClr>
                </a:solidFill>
              </a:rPr>
              <a:t>TPF m</a:t>
            </a:r>
            <a:r>
              <a:rPr lang="en-US" dirty="0" err="1">
                <a:solidFill>
                  <a:schemeClr val="tx1">
                    <a:lumMod val="75000"/>
                  </a:schemeClr>
                </a:solidFill>
              </a:rPr>
              <a:t>odels</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40</a:t>
            </a:fld>
            <a:endParaRPr lang="fr-FR" altLang="en-US"/>
          </a:p>
        </p:txBody>
      </p:sp>
      <p:sp>
        <p:nvSpPr>
          <p:cNvPr id="2" name="Rectangle 1"/>
          <p:cNvSpPr/>
          <p:nvPr/>
        </p:nvSpPr>
        <p:spPr>
          <a:xfrm>
            <a:off x="457200" y="898010"/>
            <a:ext cx="8686800" cy="1754326"/>
          </a:xfrm>
          <a:prstGeom prst="rect">
            <a:avLst/>
          </a:prstGeom>
        </p:spPr>
        <p:txBody>
          <a:bodyPr wrap="square">
            <a:spAutoFit/>
          </a:bodyPr>
          <a:lstStyle/>
          <a:p>
            <a:r>
              <a:rPr lang="en-GB" dirty="0"/>
              <a:t>Example flow pattern map for Helium:</a:t>
            </a:r>
          </a:p>
          <a:p>
            <a:endParaRPr lang="en-GB" dirty="0"/>
          </a:p>
          <a:p>
            <a:pPr marL="285750" indent="-285750">
              <a:buFont typeface="Arial" panose="020B0604020202020204" pitchFamily="34" charset="0"/>
              <a:buChar char="•"/>
            </a:pPr>
            <a:endParaRPr lang="en-GB" dirty="0">
              <a:solidFill>
                <a:schemeClr val="accent6">
                  <a:lumMod val="50000"/>
                </a:schemeClr>
              </a:solidFill>
            </a:endParaRPr>
          </a:p>
          <a:p>
            <a:endParaRPr lang="en-GB" dirty="0"/>
          </a:p>
          <a:p>
            <a:pPr lvl="1"/>
            <a:endParaRPr lang="en-GB" dirty="0"/>
          </a:p>
          <a:p>
            <a:pPr marL="742950" lvl="1" indent="-285750">
              <a:buFont typeface="Arial" panose="020B0604020202020204" pitchFamily="34" charset="0"/>
              <a:buChar char="•"/>
            </a:pPr>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0435" y="1485901"/>
            <a:ext cx="4227921" cy="4476750"/>
          </a:xfrm>
          <a:prstGeom prst="rect">
            <a:avLst/>
          </a:prstGeom>
        </p:spPr>
      </p:pic>
      <p:sp>
        <p:nvSpPr>
          <p:cNvPr id="9" name="TextBox 8"/>
          <p:cNvSpPr txBox="1"/>
          <p:nvPr/>
        </p:nvSpPr>
        <p:spPr>
          <a:xfrm>
            <a:off x="457200" y="2950478"/>
            <a:ext cx="3152775" cy="923330"/>
          </a:xfrm>
          <a:prstGeom prst="rect">
            <a:avLst/>
          </a:prstGeom>
          <a:noFill/>
        </p:spPr>
        <p:txBody>
          <a:bodyPr wrap="square" rtlCol="0">
            <a:spAutoFit/>
          </a:bodyPr>
          <a:lstStyle/>
          <a:p>
            <a:pPr marL="285750" indent="-285750">
              <a:buFont typeface="Arial" panose="020B0604020202020204" pitchFamily="34" charset="0"/>
              <a:buChar char="•"/>
            </a:pPr>
            <a:r>
              <a:rPr lang="en-GB" dirty="0"/>
              <a:t>Capillary: 3 mm / 10 m</a:t>
            </a:r>
          </a:p>
          <a:p>
            <a:pPr marL="285750" indent="-285750">
              <a:buFont typeface="Arial" panose="020B0604020202020204" pitchFamily="34" charset="0"/>
              <a:buChar char="•"/>
            </a:pPr>
            <a:r>
              <a:rPr lang="en-GB" dirty="0"/>
              <a:t>Heat load: 3 W</a:t>
            </a:r>
          </a:p>
          <a:p>
            <a:pPr marL="285750" indent="-285750">
              <a:buFont typeface="Arial" panose="020B0604020202020204" pitchFamily="34" charset="0"/>
              <a:buChar char="•"/>
            </a:pPr>
            <a:r>
              <a:rPr lang="en-GB" dirty="0"/>
              <a:t>Mass flow rate: 200 mg/s</a:t>
            </a:r>
          </a:p>
        </p:txBody>
      </p:sp>
      <p:sp>
        <p:nvSpPr>
          <p:cNvPr id="6" name="Date Placeholder 2">
            <a:extLst>
              <a:ext uri="{FF2B5EF4-FFF2-40B4-BE49-F238E27FC236}">
                <a16:creationId xmlns:a16="http://schemas.microsoft.com/office/drawing/2014/main" id="{3986E7F3-6387-0220-DBEB-8F202BDFAA2E}"/>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7230798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TPF DWO instabilities</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41</a:t>
            </a:fld>
            <a:endParaRPr lang="fr-FR" altLang="en-US"/>
          </a:p>
        </p:txBody>
      </p:sp>
      <p:sp>
        <p:nvSpPr>
          <p:cNvPr id="6" name="TextBox 5"/>
          <p:cNvSpPr txBox="1"/>
          <p:nvPr/>
        </p:nvSpPr>
        <p:spPr>
          <a:xfrm>
            <a:off x="581025" y="895350"/>
            <a:ext cx="5943600" cy="369332"/>
          </a:xfrm>
          <a:prstGeom prst="rect">
            <a:avLst/>
          </a:prstGeom>
          <a:noFill/>
        </p:spPr>
        <p:txBody>
          <a:bodyPr wrap="square" rtlCol="0">
            <a:spAutoFit/>
          </a:bodyPr>
          <a:lstStyle/>
          <a:p>
            <a:r>
              <a:rPr lang="en-GB" dirty="0"/>
              <a:t>Ishii stability map:</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384005"/>
            <a:ext cx="4506232" cy="4513561"/>
          </a:xfrm>
          <a:prstGeom prst="rect">
            <a:avLst/>
          </a:prstGeom>
        </p:spPr>
      </p:pic>
      <mc:AlternateContent xmlns:mc="http://schemas.openxmlformats.org/markup-compatibility/2006" xmlns:a14="http://schemas.microsoft.com/office/drawing/2010/main">
        <mc:Choice Requires="a14">
          <p:sp>
            <p:nvSpPr>
              <p:cNvPr id="10" name="TextBox 9"/>
              <p:cNvSpPr txBox="1"/>
              <p:nvPr/>
            </p:nvSpPr>
            <p:spPr>
              <a:xfrm>
                <a:off x="5505083" y="1796906"/>
                <a:ext cx="2431115" cy="13230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𝑝𝑐h</m:t>
                          </m:r>
                        </m:sub>
                      </m:sSub>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𝑄</m:t>
                          </m:r>
                        </m:num>
                        <m:den>
                          <m:r>
                            <a:rPr lang="en-GB" b="0" i="1" smtClean="0">
                              <a:latin typeface="Cambria Math" panose="02040503050406030204" pitchFamily="18" charset="0"/>
                            </a:rPr>
                            <m:t>𝐺𝐴</m:t>
                          </m:r>
                          <m:f>
                            <m:fPr>
                              <m:ctrlPr>
                                <a:rPr lang="en-GB" b="0" i="1" smtClean="0">
                                  <a:latin typeface="Cambria Math" panose="02040503050406030204" pitchFamily="18" charset="0"/>
                                </a:rPr>
                              </m:ctrlPr>
                            </m:fPr>
                            <m:num>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𝑙</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𝑔</m:t>
                                      </m:r>
                                    </m:sub>
                                  </m:sSub>
                                </m:den>
                              </m:f>
                            </m:num>
                            <m:den>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𝑙</m:t>
                                      </m:r>
                                    </m:sub>
                                  </m:sSub>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h</m:t>
                                  </m:r>
                                </m:e>
                                <m:sub>
                                  <m:r>
                                    <a:rPr lang="en-GB" b="0" i="1" smtClean="0">
                                      <a:latin typeface="Cambria Math" panose="02040503050406030204" pitchFamily="18" charset="0"/>
                                    </a:rPr>
                                    <m:t>𝑙</m:t>
                                  </m:r>
                                </m:sub>
                              </m:sSub>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h</m:t>
                                  </m:r>
                                </m:e>
                                <m:sub>
                                  <m:r>
                                    <a:rPr lang="en-GB" b="0" i="1" smtClean="0">
                                      <a:latin typeface="Cambria Math" panose="02040503050406030204" pitchFamily="18" charset="0"/>
                                    </a:rPr>
                                    <m:t>𝑔</m:t>
                                  </m:r>
                                </m:sub>
                              </m:sSub>
                              <m:r>
                                <a:rPr lang="en-GB" b="0" i="1" smtClean="0">
                                  <a:latin typeface="Cambria Math" panose="02040503050406030204" pitchFamily="18" charset="0"/>
                                </a:rPr>
                                <m:t>)</m:t>
                              </m:r>
                            </m:den>
                          </m:f>
                        </m:den>
                      </m:f>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5505083" y="1796906"/>
                <a:ext cx="2431115" cy="1323054"/>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505083" y="3483992"/>
                <a:ext cx="3038139" cy="10503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𝑠𝑢𝑏</m:t>
                          </m:r>
                        </m:sub>
                      </m:sSub>
                      <m:r>
                        <a:rPr lang="en-GB" b="0" i="1" smtClean="0">
                          <a:latin typeface="Cambria Math" panose="02040503050406030204" pitchFamily="18" charset="0"/>
                        </a:rPr>
                        <m:t>=</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h</m:t>
                          </m:r>
                        </m:e>
                        <m:sub>
                          <m:r>
                            <a:rPr lang="en-GB" i="1">
                              <a:latin typeface="Cambria Math" panose="02040503050406030204" pitchFamily="18" charset="0"/>
                            </a:rPr>
                            <m:t>𝑙</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h</m:t>
                          </m:r>
                        </m:e>
                        <m:sub>
                          <m:r>
                            <a:rPr lang="en-GB" i="1">
                              <a:latin typeface="Cambria Math" panose="02040503050406030204" pitchFamily="18" charset="0"/>
                            </a:rPr>
                            <m:t>𝑖𝑛</m:t>
                          </m:r>
                        </m:sub>
                      </m:sSub>
                      <m:r>
                        <a:rPr lang="en-GB" i="1">
                          <a:latin typeface="Cambria Math" panose="02040503050406030204" pitchFamily="18" charset="0"/>
                        </a:rPr>
                        <m:t>)</m:t>
                      </m:r>
                      <m:f>
                        <m:fPr>
                          <m:ctrlPr>
                            <a:rPr lang="en-GB" i="1">
                              <a:latin typeface="Cambria Math" panose="02040503050406030204" pitchFamily="18" charset="0"/>
                            </a:rPr>
                          </m:ctrlPr>
                        </m:fPr>
                        <m:num>
                          <m:f>
                            <m:fPr>
                              <m:ctrlPr>
                                <a:rPr lang="en-GB" i="1">
                                  <a:latin typeface="Cambria Math" panose="02040503050406030204" pitchFamily="18" charset="0"/>
                                </a:rPr>
                              </m:ctrlPr>
                            </m:fPr>
                            <m:num>
                              <m:r>
                                <a:rPr lang="en-GB" i="1">
                                  <a:latin typeface="Cambria Math" panose="02040503050406030204" pitchFamily="18" charset="0"/>
                                </a:rPr>
                                <m:t>1</m:t>
                              </m:r>
                            </m:num>
                            <m:den>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𝑙</m:t>
                                  </m:r>
                                </m:sub>
                              </m:sSub>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𝑔</m:t>
                                  </m:r>
                                </m:sub>
                              </m:sSub>
                            </m:den>
                          </m:f>
                        </m:num>
                        <m:den>
                          <m:f>
                            <m:fPr>
                              <m:ctrlPr>
                                <a:rPr lang="en-GB" i="1">
                                  <a:latin typeface="Cambria Math" panose="02040503050406030204" pitchFamily="18" charset="0"/>
                                </a:rPr>
                              </m:ctrlPr>
                            </m:fPr>
                            <m:num>
                              <m:r>
                                <a:rPr lang="en-GB" i="1">
                                  <a:latin typeface="Cambria Math" panose="02040503050406030204" pitchFamily="18" charset="0"/>
                                </a:rPr>
                                <m:t>1</m:t>
                              </m:r>
                            </m:num>
                            <m:den>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𝑙</m:t>
                                  </m:r>
                                </m:sub>
                              </m:sSub>
                            </m:den>
                          </m:f>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h</m:t>
                              </m:r>
                            </m:e>
                            <m:sub>
                              <m:r>
                                <a:rPr lang="en-GB" i="1">
                                  <a:latin typeface="Cambria Math" panose="02040503050406030204" pitchFamily="18" charset="0"/>
                                </a:rPr>
                                <m:t>𝑙</m:t>
                              </m:r>
                            </m:sub>
                          </m:sSub>
                          <m:r>
                            <a:rPr lang="en-GB" i="1">
                              <a:latin typeface="Cambria Math" panose="02040503050406030204" pitchFamily="18" charset="0"/>
                            </a:rPr>
                            <m:t> −</m:t>
                          </m:r>
                          <m:sSub>
                            <m:sSubPr>
                              <m:ctrlPr>
                                <a:rPr lang="en-GB" i="1">
                                  <a:latin typeface="Cambria Math" panose="02040503050406030204" pitchFamily="18" charset="0"/>
                                </a:rPr>
                              </m:ctrlPr>
                            </m:sSubPr>
                            <m:e>
                              <m:r>
                                <a:rPr lang="en-GB" i="1">
                                  <a:latin typeface="Cambria Math" panose="02040503050406030204" pitchFamily="18" charset="0"/>
                                </a:rPr>
                                <m:t>h</m:t>
                              </m:r>
                            </m:e>
                            <m:sub>
                              <m:r>
                                <a:rPr lang="en-GB" i="1">
                                  <a:latin typeface="Cambria Math" panose="02040503050406030204" pitchFamily="18" charset="0"/>
                                </a:rPr>
                                <m:t>𝑔</m:t>
                              </m:r>
                            </m:sub>
                          </m:sSub>
                          <m:r>
                            <a:rPr lang="en-GB" i="1">
                              <a:latin typeface="Cambria Math" panose="02040503050406030204" pitchFamily="18" charset="0"/>
                            </a:rPr>
                            <m:t>)</m:t>
                          </m:r>
                        </m:den>
                      </m:f>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5505083" y="3483992"/>
                <a:ext cx="3038139" cy="1050352"/>
              </a:xfrm>
              <a:prstGeom prst="rect">
                <a:avLst/>
              </a:prstGeom>
              <a:blipFill>
                <a:blip r:embed="rId5"/>
                <a:stretch>
                  <a:fillRect/>
                </a:stretch>
              </a:blipFill>
            </p:spPr>
            <p:txBody>
              <a:bodyPr/>
              <a:lstStyle/>
              <a:p>
                <a:r>
                  <a:rPr lang="en-GB">
                    <a:noFill/>
                  </a:rPr>
                  <a:t> </a:t>
                </a:r>
              </a:p>
            </p:txBody>
          </p:sp>
        </mc:Fallback>
      </mc:AlternateContent>
      <p:sp>
        <p:nvSpPr>
          <p:cNvPr id="2" name="Date Placeholder 2">
            <a:extLst>
              <a:ext uri="{FF2B5EF4-FFF2-40B4-BE49-F238E27FC236}">
                <a16:creationId xmlns:a16="http://schemas.microsoft.com/office/drawing/2014/main" id="{8E3EFF43-A74D-5843-3ECA-6DA631552600}"/>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30478242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TPF and SC DWO instabilities – Stability map</a:t>
            </a:r>
            <a:endParaRPr lang="en-GB" altLang="fr-FR" sz="2000"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42</a:t>
            </a:fld>
            <a:endParaRPr lang="fr-FR" alt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9181" y="1306395"/>
            <a:ext cx="4381375" cy="4388501"/>
          </a:xfrm>
          <a:prstGeom prst="rect">
            <a:avLst/>
          </a:prstGeom>
        </p:spPr>
      </p:pic>
      <p:sp>
        <p:nvSpPr>
          <p:cNvPr id="2" name="Date Placeholder 2">
            <a:extLst>
              <a:ext uri="{FF2B5EF4-FFF2-40B4-BE49-F238E27FC236}">
                <a16:creationId xmlns:a16="http://schemas.microsoft.com/office/drawing/2014/main" id="{ADFFACAC-5174-1110-A74F-A6096BF5B8AE}"/>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1749172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Convection - Heat transfer</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5</a:t>
            </a:fld>
            <a:endParaRPr lang="fr-FR" altLang="en-US"/>
          </a:p>
        </p:txBody>
      </p:sp>
      <mc:AlternateContent xmlns:mc="http://schemas.openxmlformats.org/markup-compatibility/2006" xmlns:a14="http://schemas.microsoft.com/office/drawing/2010/main">
        <mc:Choice Requires="a14">
          <p:sp>
            <p:nvSpPr>
              <p:cNvPr id="27" name="Text Placeholder 8">
                <a:extLst>
                  <a:ext uri="{FF2B5EF4-FFF2-40B4-BE49-F238E27FC236}">
                    <a16:creationId xmlns:a16="http://schemas.microsoft.com/office/drawing/2014/main" id="{5C76CE06-CA15-4AC4-BC54-0F5CC252329F}"/>
                  </a:ext>
                </a:extLst>
              </p:cNvPr>
              <p:cNvSpPr txBox="1">
                <a:spLocks/>
              </p:cNvSpPr>
              <p:nvPr/>
            </p:nvSpPr>
            <p:spPr>
              <a:xfrm>
                <a:off x="527538" y="1595909"/>
                <a:ext cx="5920887" cy="443108"/>
              </a:xfrm>
              <a:prstGeom prst="rect">
                <a:avLst/>
              </a:prstGeom>
            </p:spPr>
            <p:txBody>
              <a:bodyPr vert="horz">
                <a:normAutofit lnSpcReduction="10000"/>
              </a:bodyPr>
              <a:lstStyle>
                <a:lvl1pPr marL="493776" indent="-457200" algn="l" rtl="0" eaLnBrk="1" latinLnBrk="0" hangingPunct="1">
                  <a:spcBef>
                    <a:spcPct val="20000"/>
                  </a:spcBef>
                  <a:buClr>
                    <a:schemeClr val="accent1"/>
                  </a:buClr>
                  <a:buSzPct val="80000"/>
                  <a:buFont typeface="Arial"/>
                  <a:buChar char="•"/>
                  <a:defRPr kumimoji="0" sz="3000" kern="1200">
                    <a:solidFill>
                      <a:srgbClr val="002060"/>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rgbClr val="002060"/>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rgbClr val="002060"/>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rgbClr val="002060"/>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rgbClr val="00206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2400" dirty="0"/>
                  <a:t>Heat transfer by mass motion of a fluid</a:t>
                </a:r>
                <a14:m>
                  <m:oMath xmlns:m="http://schemas.openxmlformats.org/officeDocument/2006/math">
                    <m:r>
                      <a:rPr lang="en-US" sz="2000" b="0" i="0" smtClean="0">
                        <a:latin typeface="Cambria Math" panose="02040503050406030204" pitchFamily="18" charset="0"/>
                      </a:rPr>
                      <m:t>.</m:t>
                    </m:r>
                  </m:oMath>
                </a14:m>
                <a:endParaRPr lang="en-GB" sz="2000" b="0" dirty="0"/>
              </a:p>
            </p:txBody>
          </p:sp>
        </mc:Choice>
        <mc:Fallback xmlns="">
          <p:sp>
            <p:nvSpPr>
              <p:cNvPr id="27" name="Text Placeholder 8">
                <a:extLst>
                  <a:ext uri="{FF2B5EF4-FFF2-40B4-BE49-F238E27FC236}">
                    <a16:creationId xmlns:a16="http://schemas.microsoft.com/office/drawing/2014/main" id="{5C76CE06-CA15-4AC4-BC54-0F5CC252329F}"/>
                  </a:ext>
                </a:extLst>
              </p:cNvPr>
              <p:cNvSpPr txBox="1">
                <a:spLocks noRot="1" noChangeAspect="1" noMove="1" noResize="1" noEditPoints="1" noAdjustHandles="1" noChangeArrowheads="1" noChangeShapeType="1" noTextEdit="1"/>
              </p:cNvSpPr>
              <p:nvPr/>
            </p:nvSpPr>
            <p:spPr>
              <a:xfrm>
                <a:off x="527538" y="1595909"/>
                <a:ext cx="5920887" cy="443108"/>
              </a:xfrm>
              <a:prstGeom prst="rect">
                <a:avLst/>
              </a:prstGeom>
              <a:blipFill>
                <a:blip r:embed="rId3"/>
                <a:stretch>
                  <a:fillRect l="-1030" t="-18056" b="-29167"/>
                </a:stretch>
              </a:blipFill>
            </p:spPr>
            <p:txBody>
              <a:bodyPr/>
              <a:lstStyle/>
              <a:p>
                <a:r>
                  <a:rPr lang="en-GB">
                    <a:noFill/>
                  </a:rPr>
                  <a:t> </a:t>
                </a:r>
              </a:p>
            </p:txBody>
          </p:sp>
        </mc:Fallback>
      </mc:AlternateContent>
      <p:sp>
        <p:nvSpPr>
          <p:cNvPr id="8" name="TextBox 7"/>
          <p:cNvSpPr txBox="1"/>
          <p:nvPr/>
        </p:nvSpPr>
        <p:spPr>
          <a:xfrm>
            <a:off x="527538" y="2510886"/>
            <a:ext cx="4124325" cy="1477328"/>
          </a:xfrm>
          <a:prstGeom prst="rect">
            <a:avLst/>
          </a:prstGeom>
          <a:noFill/>
        </p:spPr>
        <p:txBody>
          <a:bodyPr wrap="square" rtlCol="0">
            <a:spAutoFit/>
          </a:bodyPr>
          <a:lstStyle/>
          <a:p>
            <a:r>
              <a:rPr lang="en-GB" dirty="0"/>
              <a:t>Common in cryogenics:</a:t>
            </a:r>
          </a:p>
          <a:p>
            <a:pPr marL="742950" lvl="1" indent="-285750">
              <a:buFont typeface="Arial" panose="020B0604020202020204" pitchFamily="34" charset="0"/>
              <a:buChar char="•"/>
            </a:pPr>
            <a:r>
              <a:rPr lang="en-GB" dirty="0"/>
              <a:t>Liquid baths</a:t>
            </a:r>
          </a:p>
          <a:p>
            <a:pPr marL="742950" lvl="1" indent="-285750">
              <a:buFont typeface="Arial" panose="020B0604020202020204" pitchFamily="34" charset="0"/>
              <a:buChar char="•"/>
            </a:pPr>
            <a:r>
              <a:rPr lang="en-GB" dirty="0"/>
              <a:t>Transfer lines</a:t>
            </a:r>
          </a:p>
          <a:p>
            <a:pPr marL="742950" lvl="1" indent="-285750">
              <a:buFont typeface="Arial" panose="020B0604020202020204" pitchFamily="34" charset="0"/>
              <a:buChar char="•"/>
            </a:pPr>
            <a:r>
              <a:rPr lang="en-GB" dirty="0"/>
              <a:t>Heat exchangers</a:t>
            </a:r>
          </a:p>
          <a:p>
            <a:pPr marL="742950" lvl="1" indent="-285750">
              <a:buFont typeface="Arial" panose="020B0604020202020204" pitchFamily="34" charset="0"/>
              <a:buChar char="•"/>
            </a:pPr>
            <a:r>
              <a:rPr lang="en-GB" dirty="0"/>
              <a:t>Capillaries</a:t>
            </a:r>
          </a:p>
        </p:txBody>
      </p:sp>
      <p:sp>
        <p:nvSpPr>
          <p:cNvPr id="9" name="Right Brace 8"/>
          <p:cNvSpPr/>
          <p:nvPr/>
        </p:nvSpPr>
        <p:spPr>
          <a:xfrm>
            <a:off x="3440964" y="3180397"/>
            <a:ext cx="209550" cy="753428"/>
          </a:xfrm>
          <a:prstGeom prst="rightBrace">
            <a:avLst/>
          </a:prstGeom>
          <a:ln w="1270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TextBox 11"/>
          <p:cNvSpPr txBox="1"/>
          <p:nvPr/>
        </p:nvSpPr>
        <p:spPr>
          <a:xfrm>
            <a:off x="4207989" y="2674828"/>
            <a:ext cx="1889098" cy="646331"/>
          </a:xfrm>
          <a:prstGeom prst="rect">
            <a:avLst/>
          </a:prstGeom>
          <a:noFill/>
        </p:spPr>
        <p:txBody>
          <a:bodyPr wrap="square" rtlCol="0">
            <a:spAutoFit/>
          </a:bodyPr>
          <a:lstStyle/>
          <a:p>
            <a:r>
              <a:rPr lang="en-GB" dirty="0"/>
              <a:t>Enable remote cooling systems</a:t>
            </a:r>
          </a:p>
        </p:txBody>
      </p:sp>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22604" r="53647"/>
          <a:stretch/>
        </p:blipFill>
        <p:spPr>
          <a:xfrm>
            <a:off x="6836163" y="1016419"/>
            <a:ext cx="1669386" cy="4400334"/>
          </a:xfrm>
          <a:prstGeom prst="rect">
            <a:avLst/>
          </a:prstGeom>
        </p:spPr>
      </p:pic>
      <p:cxnSp>
        <p:nvCxnSpPr>
          <p:cNvPr id="13" name="Straight Arrow Connector 12"/>
          <p:cNvCxnSpPr/>
          <p:nvPr/>
        </p:nvCxnSpPr>
        <p:spPr>
          <a:xfrm flipV="1">
            <a:off x="3756081" y="3312587"/>
            <a:ext cx="2974515" cy="244524"/>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27538" y="4205354"/>
            <a:ext cx="6039321" cy="1477328"/>
          </a:xfrm>
          <a:prstGeom prst="rect">
            <a:avLst/>
          </a:prstGeom>
          <a:noFill/>
        </p:spPr>
        <p:txBody>
          <a:bodyPr wrap="square" rtlCol="0">
            <a:spAutoFit/>
          </a:bodyPr>
          <a:lstStyle/>
          <a:p>
            <a:r>
              <a:rPr lang="en-GB" dirty="0"/>
              <a:t>Heat transfer rate (and pressure drop) depend on:</a:t>
            </a:r>
          </a:p>
          <a:p>
            <a:pPr marL="742950" lvl="1" indent="-285750">
              <a:buFont typeface="Arial" panose="020B0604020202020204" pitchFamily="34" charset="0"/>
              <a:buChar char="•"/>
            </a:pPr>
            <a:r>
              <a:rPr lang="en-GB" dirty="0"/>
              <a:t>Fluid properties</a:t>
            </a:r>
          </a:p>
          <a:p>
            <a:pPr marL="742950" lvl="1" indent="-285750">
              <a:buFont typeface="Arial" panose="020B0604020202020204" pitchFamily="34" charset="0"/>
              <a:buChar char="•"/>
            </a:pPr>
            <a:r>
              <a:rPr lang="en-GB" dirty="0"/>
              <a:t>Convection type</a:t>
            </a:r>
          </a:p>
          <a:p>
            <a:pPr marL="742950" lvl="1" indent="-285750">
              <a:buFont typeface="Arial" panose="020B0604020202020204" pitchFamily="34" charset="0"/>
              <a:buChar char="•"/>
            </a:pPr>
            <a:r>
              <a:rPr lang="en-GB" dirty="0"/>
              <a:t>Flow regime</a:t>
            </a:r>
          </a:p>
          <a:p>
            <a:pPr marL="742950" lvl="1" indent="-285750">
              <a:buFont typeface="Arial" panose="020B0604020202020204" pitchFamily="34" charset="0"/>
              <a:buChar char="•"/>
            </a:pPr>
            <a:r>
              <a:rPr lang="en-GB" dirty="0"/>
              <a:t>Flow state</a:t>
            </a:r>
          </a:p>
        </p:txBody>
      </p:sp>
      <p:sp>
        <p:nvSpPr>
          <p:cNvPr id="2" name="Date Placeholder 2">
            <a:extLst>
              <a:ext uri="{FF2B5EF4-FFF2-40B4-BE49-F238E27FC236}">
                <a16:creationId xmlns:a16="http://schemas.microsoft.com/office/drawing/2014/main" id="{C482201B-8990-2370-325D-7EB4BD01844F}"/>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3489802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Convection - Types</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6</a:t>
            </a:fld>
            <a:endParaRPr lang="fr-FR" altLang="en-US"/>
          </a:p>
        </p:txBody>
      </p:sp>
      <mc:AlternateContent xmlns:mc="http://schemas.openxmlformats.org/markup-compatibility/2006" xmlns:a14="http://schemas.microsoft.com/office/drawing/2010/main">
        <mc:Choice Requires="a14">
          <p:sp>
            <p:nvSpPr>
              <p:cNvPr id="27" name="Text Placeholder 8">
                <a:extLst>
                  <a:ext uri="{FF2B5EF4-FFF2-40B4-BE49-F238E27FC236}">
                    <a16:creationId xmlns:a16="http://schemas.microsoft.com/office/drawing/2014/main" id="{5C76CE06-CA15-4AC4-BC54-0F5CC252329F}"/>
                  </a:ext>
                </a:extLst>
              </p:cNvPr>
              <p:cNvSpPr txBox="1">
                <a:spLocks/>
              </p:cNvSpPr>
              <p:nvPr/>
            </p:nvSpPr>
            <p:spPr>
              <a:xfrm>
                <a:off x="2356337" y="5527964"/>
                <a:ext cx="4431325" cy="446102"/>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rgbClr val="002060"/>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rgbClr val="002060"/>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rgbClr val="002060"/>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rgbClr val="002060"/>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rgbClr val="00206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14:m>
                  <m:oMathPara xmlns:m="http://schemas.openxmlformats.org/officeDocument/2006/math">
                    <m:oMathParaPr>
                      <m:jc m:val="centerGroup"/>
                    </m:oMathParaPr>
                    <m:oMath xmlns:m="http://schemas.openxmlformats.org/officeDocument/2006/math">
                      <m:acc>
                        <m:accPr>
                          <m:chr m:val="̇"/>
                          <m:ctrlPr>
                            <a:rPr lang="en-US" sz="2000" i="1" smtClean="0">
                              <a:latin typeface="Cambria Math" panose="02040503050406030204" pitchFamily="18" charset="0"/>
                            </a:rPr>
                          </m:ctrlPr>
                        </m:accPr>
                        <m:e>
                          <m:r>
                            <a:rPr lang="en-GB" sz="2000" b="0" i="1" smtClean="0">
                              <a:latin typeface="Cambria Math" panose="02040503050406030204" pitchFamily="18" charset="0"/>
                            </a:rPr>
                            <m:t>𝑄</m:t>
                          </m:r>
                        </m:e>
                      </m:acc>
                      <m:r>
                        <a:rPr lang="en-GB" sz="2000" b="0" i="1" smtClean="0">
                          <a:latin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𝛼</m:t>
                      </m:r>
                      <m:r>
                        <a:rPr lang="en-GB" sz="2000" b="0" i="1" smtClean="0">
                          <a:latin typeface="Cambria Math" panose="02040503050406030204" pitchFamily="18" charset="0"/>
                        </a:rPr>
                        <m:t>𝐴</m:t>
                      </m:r>
                      <m:r>
                        <a:rPr lang="en-GB" sz="2000" b="0" i="1" smtClean="0">
                          <a:latin typeface="Cambria Math" panose="02040503050406030204" pitchFamily="18" charset="0"/>
                        </a:rPr>
                        <m:t>(</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𝑇</m:t>
                          </m:r>
                        </m:e>
                        <m:sub>
                          <m:r>
                            <a:rPr lang="en-GB" sz="2000" b="0" i="1" smtClean="0">
                              <a:latin typeface="Cambria Math" panose="02040503050406030204" pitchFamily="18" charset="0"/>
                            </a:rPr>
                            <m:t>𝑠</m:t>
                          </m:r>
                        </m:sub>
                      </m:sSub>
                      <m:r>
                        <a:rPr lang="en-GB" sz="2000" b="0" i="1" smtClean="0">
                          <a:latin typeface="Cambria Math" panose="02040503050406030204" pitchFamily="18" charset="0"/>
                        </a:rPr>
                        <m:t>−</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𝑇</m:t>
                          </m:r>
                        </m:e>
                        <m:sub>
                          <m:r>
                            <a:rPr lang="en-GB" sz="2000" b="0" i="1" smtClean="0">
                              <a:latin typeface="Cambria Math" panose="02040503050406030204" pitchFamily="18" charset="0"/>
                              <a:ea typeface="Cambria Math" panose="02040503050406030204" pitchFamily="18" charset="0"/>
                            </a:rPr>
                            <m:t>∞</m:t>
                          </m:r>
                        </m:sub>
                      </m:sSub>
                      <m:r>
                        <a:rPr lang="en-GB" sz="2000" b="0" i="1" smtClean="0">
                          <a:latin typeface="Cambria Math" panose="02040503050406030204" pitchFamily="18" charset="0"/>
                        </a:rPr>
                        <m:t>)</m:t>
                      </m:r>
                    </m:oMath>
                  </m:oMathPara>
                </a14:m>
                <a:endParaRPr lang="en-US" sz="2000" dirty="0"/>
              </a:p>
            </p:txBody>
          </p:sp>
        </mc:Choice>
        <mc:Fallback xmlns="">
          <p:sp>
            <p:nvSpPr>
              <p:cNvPr id="27" name="Text Placeholder 8">
                <a:extLst>
                  <a:ext uri="{FF2B5EF4-FFF2-40B4-BE49-F238E27FC236}">
                    <a16:creationId xmlns:a16="http://schemas.microsoft.com/office/drawing/2014/main" id="{5C76CE06-CA15-4AC4-BC54-0F5CC252329F}"/>
                  </a:ext>
                </a:extLst>
              </p:cNvPr>
              <p:cNvSpPr txBox="1">
                <a:spLocks noRot="1" noChangeAspect="1" noMove="1" noResize="1" noEditPoints="1" noAdjustHandles="1" noChangeArrowheads="1" noChangeShapeType="1" noTextEdit="1"/>
              </p:cNvSpPr>
              <p:nvPr/>
            </p:nvSpPr>
            <p:spPr>
              <a:xfrm>
                <a:off x="2356337" y="5527964"/>
                <a:ext cx="4431325" cy="446102"/>
              </a:xfrm>
              <a:prstGeom prst="rect">
                <a:avLst/>
              </a:prstGeom>
              <a:blipFill>
                <a:blip r:embed="rId3"/>
                <a:stretch>
                  <a:fillRect b="-6849"/>
                </a:stretch>
              </a:blipFill>
            </p:spPr>
            <p:txBody>
              <a:bodyPr/>
              <a:lstStyle/>
              <a:p>
                <a:r>
                  <a:rPr lang="en-GB">
                    <a:noFill/>
                  </a:rPr>
                  <a:t> </a:t>
                </a:r>
              </a:p>
            </p:txBody>
          </p:sp>
        </mc:Fallback>
      </mc:AlternateContent>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8744" y="834109"/>
            <a:ext cx="2706509" cy="1940896"/>
          </a:xfrm>
          <a:prstGeom prst="rect">
            <a:avLst/>
          </a:prstGeom>
        </p:spPr>
      </p:pic>
      <p:sp>
        <p:nvSpPr>
          <p:cNvPr id="6" name="TextBox 5"/>
          <p:cNvSpPr txBox="1"/>
          <p:nvPr/>
        </p:nvSpPr>
        <p:spPr>
          <a:xfrm rot="5400000">
            <a:off x="6715818" y="2393606"/>
            <a:ext cx="4598378" cy="246221"/>
          </a:xfrm>
          <a:prstGeom prst="rect">
            <a:avLst/>
          </a:prstGeom>
          <a:noFill/>
        </p:spPr>
        <p:txBody>
          <a:bodyPr wrap="square" rtlCol="0">
            <a:spAutoFit/>
          </a:bodyPr>
          <a:lstStyle/>
          <a:p>
            <a:r>
              <a:rPr lang="en-GB" sz="1000" dirty="0"/>
              <a:t>http://www.mhhe.com/engcs/mech/cengel/notes/ConvectionHeatTransfer.html</a:t>
            </a:r>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1354176268"/>
                  </p:ext>
                </p:extLst>
              </p:nvPr>
            </p:nvGraphicFramePr>
            <p:xfrm>
              <a:off x="1465435" y="3198207"/>
              <a:ext cx="6213126" cy="1902099"/>
            </p:xfrm>
            <a:graphic>
              <a:graphicData uri="http://schemas.openxmlformats.org/drawingml/2006/table">
                <a:tbl>
                  <a:tblPr firstRow="1" bandRow="1">
                    <a:tableStyleId>{5940675A-B579-460E-94D1-54222C63F5DA}</a:tableStyleId>
                  </a:tblPr>
                  <a:tblGrid>
                    <a:gridCol w="3106563">
                      <a:extLst>
                        <a:ext uri="{9D8B030D-6E8A-4147-A177-3AD203B41FA5}">
                          <a16:colId xmlns:a16="http://schemas.microsoft.com/office/drawing/2014/main" val="482396080"/>
                        </a:ext>
                      </a:extLst>
                    </a:gridCol>
                    <a:gridCol w="3106563">
                      <a:extLst>
                        <a:ext uri="{9D8B030D-6E8A-4147-A177-3AD203B41FA5}">
                          <a16:colId xmlns:a16="http://schemas.microsoft.com/office/drawing/2014/main" val="2900736131"/>
                        </a:ext>
                      </a:extLst>
                    </a:gridCol>
                  </a:tblGrid>
                  <a:tr h="237555">
                    <a:tc>
                      <a:txBody>
                        <a:bodyPr/>
                        <a:lstStyle/>
                        <a:p>
                          <a:pPr algn="ctr"/>
                          <a:r>
                            <a:rPr lang="en-GB" sz="1400" b="1" dirty="0"/>
                            <a:t>Forced Convection</a:t>
                          </a:r>
                        </a:p>
                      </a:txBody>
                      <a:tcPr/>
                    </a:tc>
                    <a:tc>
                      <a:txBody>
                        <a:bodyPr/>
                        <a:lstStyle/>
                        <a:p>
                          <a:pPr algn="ctr"/>
                          <a:r>
                            <a:rPr lang="en-GB" sz="1400" b="1" dirty="0"/>
                            <a:t>Natural Convection</a:t>
                          </a:r>
                        </a:p>
                      </a:txBody>
                      <a:tcPr/>
                    </a:tc>
                    <a:extLst>
                      <a:ext uri="{0D108BD9-81ED-4DB2-BD59-A6C34878D82A}">
                        <a16:rowId xmlns:a16="http://schemas.microsoft.com/office/drawing/2014/main" val="472471828"/>
                      </a:ext>
                    </a:extLst>
                  </a:tr>
                  <a:tr h="237555">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Driven by an external mechanism</a:t>
                          </a:r>
                        </a:p>
                        <a:p>
                          <a:pPr algn="ctr"/>
                          <a:endParaRPr lang="en-GB" sz="14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Driven by buoyancy</a:t>
                          </a:r>
                        </a:p>
                        <a:p>
                          <a:pPr algn="ctr"/>
                          <a:endParaRPr lang="en-GB" sz="1400" dirty="0"/>
                        </a:p>
                      </a:txBody>
                      <a:tcPr/>
                    </a:tc>
                    <a:extLst>
                      <a:ext uri="{0D108BD9-81ED-4DB2-BD59-A6C34878D82A}">
                        <a16:rowId xmlns:a16="http://schemas.microsoft.com/office/drawing/2014/main" val="2210883471"/>
                      </a:ext>
                    </a:extLst>
                  </a:tr>
                  <a:tr h="23755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 Less reliable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 Reliable</a:t>
                          </a:r>
                        </a:p>
                      </a:txBody>
                      <a:tcPr/>
                    </a:tc>
                    <a:extLst>
                      <a:ext uri="{0D108BD9-81ED-4DB2-BD59-A6C34878D82A}">
                        <a16:rowId xmlns:a16="http://schemas.microsoft.com/office/drawing/2014/main" val="3853201541"/>
                      </a:ext>
                    </a:extLst>
                  </a:tr>
                  <a:tr h="774339">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 </a:t>
                          </a:r>
                          <a:r>
                            <a:rPr lang="en-GB" sz="1400" dirty="0"/>
                            <a:t>Enhanced heat transfer (</a:t>
                          </a:r>
                          <a14:m>
                            <m:oMath xmlns:m="http://schemas.openxmlformats.org/officeDocument/2006/math">
                              <m:r>
                                <a:rPr lang="en-GB" sz="1400" b="0" i="1" smtClean="0">
                                  <a:latin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𝛼</m:t>
                              </m:r>
                              <m:r>
                                <a:rPr lang="en-GB" sz="1400" b="0" i="1" smtClean="0">
                                  <a:latin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𝑣</m:t>
                              </m:r>
                            </m:oMath>
                          </a14:m>
                          <a:r>
                            <a:rPr lang="en-GB" sz="1400" dirty="0"/>
                            <a:t>)</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dirty="0"/>
                            <a:t>Gases</a:t>
                          </a:r>
                          <a:r>
                            <a:rPr lang="en-GB" sz="1200" dirty="0"/>
                            <a:t>: 25-250 W/(m</a:t>
                          </a:r>
                          <a:r>
                            <a:rPr lang="en-GB" sz="1200" baseline="30000" dirty="0"/>
                            <a:t>2</a:t>
                          </a:r>
                          <a:r>
                            <a:rPr lang="en-GB" sz="1200" dirty="0"/>
                            <a:t>K)</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dirty="0"/>
                            <a:t>Liquids</a:t>
                          </a:r>
                          <a:r>
                            <a:rPr lang="en-GB" sz="1200" dirty="0"/>
                            <a:t>: 50-20000 W/(m</a:t>
                          </a:r>
                          <a:r>
                            <a:rPr lang="en-GB" sz="1200" baseline="30000" dirty="0"/>
                            <a:t>2</a:t>
                          </a:r>
                          <a:r>
                            <a:rPr lang="en-GB" sz="1200" dirty="0"/>
                            <a:t>K)</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 Lower heat transfer</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dirty="0"/>
                            <a:t>Gases</a:t>
                          </a:r>
                          <a:r>
                            <a:rPr lang="en-GB" sz="1200" dirty="0"/>
                            <a:t>: 2-25 W/(m</a:t>
                          </a:r>
                          <a:r>
                            <a:rPr lang="en-GB" sz="1200" baseline="30000" dirty="0"/>
                            <a:t>2</a:t>
                          </a:r>
                          <a:r>
                            <a:rPr lang="en-GB" sz="1200" dirty="0"/>
                            <a:t>K)</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dirty="0"/>
                            <a:t>Liquids</a:t>
                          </a:r>
                          <a:r>
                            <a:rPr lang="en-GB" sz="1200" dirty="0"/>
                            <a:t>: 50-1000 W/(m</a:t>
                          </a:r>
                          <a:r>
                            <a:rPr lang="en-GB" sz="1200" baseline="30000" dirty="0"/>
                            <a:t>2</a:t>
                          </a:r>
                          <a:r>
                            <a:rPr lang="en-GB" sz="1200" dirty="0"/>
                            <a:t>K)</a:t>
                          </a:r>
                        </a:p>
                      </a:txBody>
                      <a:tcPr/>
                    </a:tc>
                    <a:extLst>
                      <a:ext uri="{0D108BD9-81ED-4DB2-BD59-A6C34878D82A}">
                        <a16:rowId xmlns:a16="http://schemas.microsoft.com/office/drawing/2014/main" val="690372490"/>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1354176268"/>
                  </p:ext>
                </p:extLst>
              </p:nvPr>
            </p:nvGraphicFramePr>
            <p:xfrm>
              <a:off x="1465435" y="3198207"/>
              <a:ext cx="6213126" cy="1902099"/>
            </p:xfrm>
            <a:graphic>
              <a:graphicData uri="http://schemas.openxmlformats.org/drawingml/2006/table">
                <a:tbl>
                  <a:tblPr firstRow="1" bandRow="1">
                    <a:tableStyleId>{5940675A-B579-460E-94D1-54222C63F5DA}</a:tableStyleId>
                  </a:tblPr>
                  <a:tblGrid>
                    <a:gridCol w="3106563">
                      <a:extLst>
                        <a:ext uri="{9D8B030D-6E8A-4147-A177-3AD203B41FA5}">
                          <a16:colId xmlns:a16="http://schemas.microsoft.com/office/drawing/2014/main" val="482396080"/>
                        </a:ext>
                      </a:extLst>
                    </a:gridCol>
                    <a:gridCol w="3106563">
                      <a:extLst>
                        <a:ext uri="{9D8B030D-6E8A-4147-A177-3AD203B41FA5}">
                          <a16:colId xmlns:a16="http://schemas.microsoft.com/office/drawing/2014/main" val="2900736131"/>
                        </a:ext>
                      </a:extLst>
                    </a:gridCol>
                  </a:tblGrid>
                  <a:tr h="304800">
                    <a:tc>
                      <a:txBody>
                        <a:bodyPr/>
                        <a:lstStyle/>
                        <a:p>
                          <a:pPr algn="ctr"/>
                          <a:r>
                            <a:rPr lang="en-GB" sz="1400" b="1" dirty="0"/>
                            <a:t>Forced Convection</a:t>
                          </a:r>
                        </a:p>
                      </a:txBody>
                      <a:tcPr/>
                    </a:tc>
                    <a:tc>
                      <a:txBody>
                        <a:bodyPr/>
                        <a:lstStyle/>
                        <a:p>
                          <a:pPr algn="ctr"/>
                          <a:r>
                            <a:rPr lang="en-GB" sz="1400" b="1" dirty="0"/>
                            <a:t>Natural Convection</a:t>
                          </a:r>
                        </a:p>
                      </a:txBody>
                      <a:tcPr/>
                    </a:tc>
                    <a:extLst>
                      <a:ext uri="{0D108BD9-81ED-4DB2-BD59-A6C34878D82A}">
                        <a16:rowId xmlns:a16="http://schemas.microsoft.com/office/drawing/2014/main" val="472471828"/>
                      </a:ext>
                    </a:extLst>
                  </a:tr>
                  <a:tr h="51816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Driven by an external mechanism</a:t>
                          </a:r>
                        </a:p>
                        <a:p>
                          <a:pPr algn="ctr"/>
                          <a:endParaRPr lang="en-GB" sz="14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Driven by buoyancy</a:t>
                          </a:r>
                        </a:p>
                        <a:p>
                          <a:pPr algn="ctr"/>
                          <a:endParaRPr lang="en-GB" sz="1400" dirty="0"/>
                        </a:p>
                      </a:txBody>
                      <a:tcPr/>
                    </a:tc>
                    <a:extLst>
                      <a:ext uri="{0D108BD9-81ED-4DB2-BD59-A6C34878D82A}">
                        <a16:rowId xmlns:a16="http://schemas.microsoft.com/office/drawing/2014/main" val="2210883471"/>
                      </a:ext>
                    </a:extLst>
                  </a:tr>
                  <a:tr h="304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 Less reliable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 Reliable</a:t>
                          </a:r>
                        </a:p>
                      </a:txBody>
                      <a:tcPr/>
                    </a:tc>
                    <a:extLst>
                      <a:ext uri="{0D108BD9-81ED-4DB2-BD59-A6C34878D82A}">
                        <a16:rowId xmlns:a16="http://schemas.microsoft.com/office/drawing/2014/main" val="3853201541"/>
                      </a:ext>
                    </a:extLst>
                  </a:tr>
                  <a:tr h="774339">
                    <a:tc>
                      <a:txBody>
                        <a:bodyPr/>
                        <a:lstStyle/>
                        <a:p>
                          <a:endParaRPr lang="en-US"/>
                        </a:p>
                      </a:txBody>
                      <a:tcPr>
                        <a:blipFill>
                          <a:blip r:embed="rId5"/>
                          <a:stretch>
                            <a:fillRect l="-196" t="-147244" r="-100392" b="-1575"/>
                          </a:stretch>
                        </a:blip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 Lower heat transfer</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dirty="0"/>
                            <a:t>Gases</a:t>
                          </a:r>
                          <a:r>
                            <a:rPr lang="en-GB" sz="1200" dirty="0"/>
                            <a:t>: 2-25 W/(m</a:t>
                          </a:r>
                          <a:r>
                            <a:rPr lang="en-GB" sz="1200" baseline="30000" dirty="0"/>
                            <a:t>2</a:t>
                          </a:r>
                          <a:r>
                            <a:rPr lang="en-GB" sz="1200" dirty="0"/>
                            <a:t>K)</a:t>
                          </a:r>
                        </a:p>
                        <a:p>
                          <a:pPr marL="0" marR="0" lvl="1"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dirty="0"/>
                            <a:t>Liquids</a:t>
                          </a:r>
                          <a:r>
                            <a:rPr lang="en-GB" sz="1200" dirty="0"/>
                            <a:t>: 50-1000 W/(m</a:t>
                          </a:r>
                          <a:r>
                            <a:rPr lang="en-GB" sz="1200" baseline="30000" dirty="0"/>
                            <a:t>2</a:t>
                          </a:r>
                          <a:r>
                            <a:rPr lang="en-GB" sz="1200" dirty="0"/>
                            <a:t>K)</a:t>
                          </a:r>
                        </a:p>
                      </a:txBody>
                      <a:tcPr/>
                    </a:tc>
                    <a:extLst>
                      <a:ext uri="{0D108BD9-81ED-4DB2-BD59-A6C34878D82A}">
                        <a16:rowId xmlns:a16="http://schemas.microsoft.com/office/drawing/2014/main" val="690372490"/>
                      </a:ext>
                    </a:extLst>
                  </a:tr>
                </a:tbl>
              </a:graphicData>
            </a:graphic>
          </p:graphicFrame>
        </mc:Fallback>
      </mc:AlternateContent>
      <p:sp>
        <p:nvSpPr>
          <p:cNvPr id="11" name="Date Placeholder 2">
            <a:extLst>
              <a:ext uri="{FF2B5EF4-FFF2-40B4-BE49-F238E27FC236}">
                <a16:creationId xmlns:a16="http://schemas.microsoft.com/office/drawing/2014/main" id="{F460269C-95DF-34ED-3823-AF1CBF701456}"/>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4117960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Convection – Types – Natural Convection</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7</a:t>
            </a:fld>
            <a:endParaRPr lang="fr-FR" altLang="en-US"/>
          </a:p>
        </p:txBody>
      </p:sp>
      <p:sp>
        <p:nvSpPr>
          <p:cNvPr id="6" name="TextBox 5"/>
          <p:cNvSpPr txBox="1"/>
          <p:nvPr/>
        </p:nvSpPr>
        <p:spPr>
          <a:xfrm>
            <a:off x="3482285" y="5208369"/>
            <a:ext cx="1568942" cy="246221"/>
          </a:xfrm>
          <a:prstGeom prst="rect">
            <a:avLst/>
          </a:prstGeom>
          <a:noFill/>
        </p:spPr>
        <p:txBody>
          <a:bodyPr wrap="square" rtlCol="0">
            <a:spAutoFit/>
          </a:bodyPr>
          <a:lstStyle/>
          <a:p>
            <a:r>
              <a:rPr lang="en-GB" sz="1000" dirty="0"/>
              <a:t>https://cms.cern/detector</a:t>
            </a:r>
          </a:p>
        </p:txBody>
      </p:sp>
      <p:pic>
        <p:nvPicPr>
          <p:cNvPr id="10" name="Picture 9" descr="Diagram&#10;&#10;Description automatically generated">
            <a:extLst>
              <a:ext uri="{FF2B5EF4-FFF2-40B4-BE49-F238E27FC236}">
                <a16:creationId xmlns:a16="http://schemas.microsoft.com/office/drawing/2014/main" id="{4A296AA1-56E7-D6ED-78D7-CEF9A8C5C472}"/>
              </a:ext>
            </a:extLst>
          </p:cNvPr>
          <p:cNvPicPr>
            <a:picLocks noChangeAspect="1"/>
          </p:cNvPicPr>
          <p:nvPr/>
        </p:nvPicPr>
        <p:blipFill>
          <a:blip r:embed="rId3"/>
          <a:stretch>
            <a:fillRect/>
          </a:stretch>
        </p:blipFill>
        <p:spPr>
          <a:xfrm>
            <a:off x="0" y="1127537"/>
            <a:ext cx="5241568" cy="3674769"/>
          </a:xfrm>
          <a:prstGeom prst="rect">
            <a:avLst/>
          </a:prstGeom>
        </p:spPr>
      </p:pic>
      <p:pic>
        <p:nvPicPr>
          <p:cNvPr id="16" name="Picture 15" descr="A picture containing indoor, engine&#10;&#10;Description automatically generated">
            <a:extLst>
              <a:ext uri="{FF2B5EF4-FFF2-40B4-BE49-F238E27FC236}">
                <a16:creationId xmlns:a16="http://schemas.microsoft.com/office/drawing/2014/main" id="{83357ACD-3EEF-C5EC-E56E-23CF5C9556F2}"/>
              </a:ext>
            </a:extLst>
          </p:cNvPr>
          <p:cNvPicPr>
            <a:picLocks noChangeAspect="1"/>
          </p:cNvPicPr>
          <p:nvPr/>
        </p:nvPicPr>
        <p:blipFill>
          <a:blip r:embed="rId4"/>
          <a:stretch>
            <a:fillRect/>
          </a:stretch>
        </p:blipFill>
        <p:spPr>
          <a:xfrm>
            <a:off x="5497083" y="3759268"/>
            <a:ext cx="3173343" cy="2385289"/>
          </a:xfrm>
          <a:prstGeom prst="rect">
            <a:avLst/>
          </a:prstGeom>
        </p:spPr>
      </p:pic>
      <p:sp>
        <p:nvSpPr>
          <p:cNvPr id="19" name="TextBox 18">
            <a:extLst>
              <a:ext uri="{FF2B5EF4-FFF2-40B4-BE49-F238E27FC236}">
                <a16:creationId xmlns:a16="http://schemas.microsoft.com/office/drawing/2014/main" id="{C0E81FBD-E470-8B16-9321-0687F0E58F81}"/>
              </a:ext>
            </a:extLst>
          </p:cNvPr>
          <p:cNvSpPr txBox="1"/>
          <p:nvPr/>
        </p:nvSpPr>
        <p:spPr>
          <a:xfrm>
            <a:off x="5947257" y="713443"/>
            <a:ext cx="3135783" cy="246221"/>
          </a:xfrm>
          <a:prstGeom prst="rect">
            <a:avLst/>
          </a:prstGeom>
          <a:noFill/>
        </p:spPr>
        <p:txBody>
          <a:bodyPr wrap="square" rtlCol="0">
            <a:spAutoFit/>
          </a:bodyPr>
          <a:lstStyle/>
          <a:p>
            <a:r>
              <a:rPr lang="en-GB" sz="1000" dirty="0"/>
              <a:t>European Graduate Course in Cryogenics 2010</a:t>
            </a:r>
          </a:p>
        </p:txBody>
      </p:sp>
      <p:cxnSp>
        <p:nvCxnSpPr>
          <p:cNvPr id="22" name="Straight Arrow Connector 21">
            <a:extLst>
              <a:ext uri="{FF2B5EF4-FFF2-40B4-BE49-F238E27FC236}">
                <a16:creationId xmlns:a16="http://schemas.microsoft.com/office/drawing/2014/main" id="{E84F3EE0-F635-B801-ACB6-5559FD6DD42A}"/>
              </a:ext>
            </a:extLst>
          </p:cNvPr>
          <p:cNvCxnSpPr>
            <a:cxnSpLocks/>
          </p:cNvCxnSpPr>
          <p:nvPr/>
        </p:nvCxnSpPr>
        <p:spPr>
          <a:xfrm>
            <a:off x="2620784" y="3228558"/>
            <a:ext cx="4337365" cy="1573748"/>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281823FB-6C54-8117-57FB-423692A3D7BD}"/>
              </a:ext>
            </a:extLst>
          </p:cNvPr>
          <p:cNvCxnSpPr>
            <a:cxnSpLocks/>
          </p:cNvCxnSpPr>
          <p:nvPr/>
        </p:nvCxnSpPr>
        <p:spPr>
          <a:xfrm flipH="1" flipV="1">
            <a:off x="7275861" y="2839177"/>
            <a:ext cx="239287" cy="1462857"/>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1781EE9E-A059-5E13-1D10-02DC158346AF}"/>
              </a:ext>
            </a:extLst>
          </p:cNvPr>
          <p:cNvSpPr txBox="1"/>
          <p:nvPr/>
        </p:nvSpPr>
        <p:spPr>
          <a:xfrm>
            <a:off x="5523139" y="3221778"/>
            <a:ext cx="1633790" cy="246221"/>
          </a:xfrm>
          <a:prstGeom prst="rect">
            <a:avLst/>
          </a:prstGeom>
          <a:noFill/>
        </p:spPr>
        <p:txBody>
          <a:bodyPr wrap="square" rtlCol="0">
            <a:spAutoFit/>
          </a:bodyPr>
          <a:lstStyle/>
          <a:p>
            <a:r>
              <a:rPr lang="en-GB" sz="1000" dirty="0"/>
              <a:t>1.5 kW @ 4.5 K </a:t>
            </a:r>
            <a:r>
              <a:rPr lang="en-GB" sz="1000" dirty="0" err="1"/>
              <a:t>cryoplant</a:t>
            </a:r>
            <a:endParaRPr lang="en-GB" sz="1000" dirty="0"/>
          </a:p>
        </p:txBody>
      </p:sp>
      <p:sp>
        <p:nvSpPr>
          <p:cNvPr id="8" name="TextBox 7">
            <a:extLst>
              <a:ext uri="{FF2B5EF4-FFF2-40B4-BE49-F238E27FC236}">
                <a16:creationId xmlns:a16="http://schemas.microsoft.com/office/drawing/2014/main" id="{EB9CC00A-14E0-A548-5FE0-AF993BC7E323}"/>
              </a:ext>
            </a:extLst>
          </p:cNvPr>
          <p:cNvSpPr txBox="1"/>
          <p:nvPr/>
        </p:nvSpPr>
        <p:spPr>
          <a:xfrm>
            <a:off x="263532" y="750280"/>
            <a:ext cx="3896987" cy="369332"/>
          </a:xfrm>
          <a:prstGeom prst="rect">
            <a:avLst/>
          </a:prstGeom>
          <a:noFill/>
        </p:spPr>
        <p:txBody>
          <a:bodyPr wrap="square" rtlCol="0">
            <a:spAutoFit/>
          </a:bodyPr>
          <a:lstStyle/>
          <a:p>
            <a:r>
              <a:rPr lang="en-US" dirty="0"/>
              <a:t>Example 1: CMS solenoid cooling</a:t>
            </a:r>
            <a:endParaRPr lang="en-GB" dirty="0"/>
          </a:p>
        </p:txBody>
      </p:sp>
      <p:sp>
        <p:nvSpPr>
          <p:cNvPr id="9" name="Date Placeholder 2">
            <a:extLst>
              <a:ext uri="{FF2B5EF4-FFF2-40B4-BE49-F238E27FC236}">
                <a16:creationId xmlns:a16="http://schemas.microsoft.com/office/drawing/2014/main" id="{8FDDB94B-0C8E-F0AF-829D-6A1B670023EF}"/>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grpSp>
        <p:nvGrpSpPr>
          <p:cNvPr id="12" name="Group 11">
            <a:extLst>
              <a:ext uri="{FF2B5EF4-FFF2-40B4-BE49-F238E27FC236}">
                <a16:creationId xmlns:a16="http://schemas.microsoft.com/office/drawing/2014/main" id="{C5541895-E09E-B3DE-BBE6-E436E9A58DBA}"/>
              </a:ext>
            </a:extLst>
          </p:cNvPr>
          <p:cNvGrpSpPr/>
          <p:nvPr/>
        </p:nvGrpSpPr>
        <p:grpSpPr>
          <a:xfrm>
            <a:off x="5258985" y="874900"/>
            <a:ext cx="3929842" cy="2385288"/>
            <a:chOff x="5258985" y="874900"/>
            <a:chExt cx="3929842" cy="2385288"/>
          </a:xfrm>
        </p:grpSpPr>
        <p:pic>
          <p:nvPicPr>
            <p:cNvPr id="18" name="Picture 17">
              <a:extLst>
                <a:ext uri="{FF2B5EF4-FFF2-40B4-BE49-F238E27FC236}">
                  <a16:creationId xmlns:a16="http://schemas.microsoft.com/office/drawing/2014/main" id="{FB0C1501-E853-8636-E074-B0189D7B7AEC}"/>
                </a:ext>
              </a:extLst>
            </p:cNvPr>
            <p:cNvPicPr>
              <a:picLocks noChangeAspect="1"/>
            </p:cNvPicPr>
            <p:nvPr/>
          </p:nvPicPr>
          <p:blipFill>
            <a:blip r:embed="rId5"/>
            <a:srcRect r="3715"/>
            <a:stretch/>
          </p:blipFill>
          <p:spPr>
            <a:xfrm>
              <a:off x="5258985" y="874900"/>
              <a:ext cx="3896987" cy="2385288"/>
            </a:xfrm>
            <a:prstGeom prst="rect">
              <a:avLst/>
            </a:prstGeom>
          </p:spPr>
        </p:pic>
        <p:sp>
          <p:nvSpPr>
            <p:cNvPr id="11" name="TextBox 10">
              <a:extLst>
                <a:ext uri="{FF2B5EF4-FFF2-40B4-BE49-F238E27FC236}">
                  <a16:creationId xmlns:a16="http://schemas.microsoft.com/office/drawing/2014/main" id="{D7AA5761-59B6-CAE3-0AC2-2F99D5FE6FC5}"/>
                </a:ext>
              </a:extLst>
            </p:cNvPr>
            <p:cNvSpPr txBox="1"/>
            <p:nvPr/>
          </p:nvSpPr>
          <p:spPr>
            <a:xfrm>
              <a:off x="7207478" y="1571828"/>
              <a:ext cx="1981349" cy="307777"/>
            </a:xfrm>
            <a:prstGeom prst="rect">
              <a:avLst/>
            </a:prstGeom>
            <a:solidFill>
              <a:schemeClr val="bg1"/>
            </a:solidFill>
          </p:spPr>
          <p:txBody>
            <a:bodyPr wrap="square" rtlCol="0">
              <a:spAutoFit/>
            </a:bodyPr>
            <a:lstStyle/>
            <a:p>
              <a:r>
                <a:rPr lang="en-US" sz="1400" dirty="0">
                  <a:solidFill>
                    <a:schemeClr val="accent6">
                      <a:lumMod val="50000"/>
                    </a:schemeClr>
                  </a:solidFill>
                </a:rPr>
                <a:t>He thermosyphon loop</a:t>
              </a:r>
              <a:endParaRPr lang="en-GB" sz="1400" dirty="0">
                <a:solidFill>
                  <a:schemeClr val="accent6">
                    <a:lumMod val="50000"/>
                  </a:schemeClr>
                </a:solidFill>
              </a:endParaRPr>
            </a:p>
          </p:txBody>
        </p:sp>
      </p:grpSp>
    </p:spTree>
    <p:extLst>
      <p:ext uri="{BB962C8B-B14F-4D97-AF65-F5344CB8AC3E}">
        <p14:creationId xmlns:p14="http://schemas.microsoft.com/office/powerpoint/2010/main" val="1397677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a:r>
              <a:rPr lang="en-GB" altLang="fr-FR" dirty="0">
                <a:solidFill>
                  <a:schemeClr val="tx1">
                    <a:lumMod val="75000"/>
                  </a:schemeClr>
                </a:solidFill>
              </a:rPr>
              <a:t>Convection – Types – Forced Convection</a:t>
            </a: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8</a:t>
            </a:fld>
            <a:endParaRPr lang="fr-FR" altLang="en-US"/>
          </a:p>
        </p:txBody>
      </p:sp>
      <p:sp>
        <p:nvSpPr>
          <p:cNvPr id="6" name="TextBox 5"/>
          <p:cNvSpPr txBox="1"/>
          <p:nvPr/>
        </p:nvSpPr>
        <p:spPr>
          <a:xfrm>
            <a:off x="1400593" y="4101802"/>
            <a:ext cx="2895599" cy="246221"/>
          </a:xfrm>
          <a:prstGeom prst="rect">
            <a:avLst/>
          </a:prstGeom>
          <a:noFill/>
        </p:spPr>
        <p:txBody>
          <a:bodyPr wrap="square" rtlCol="0">
            <a:spAutoFit/>
          </a:bodyPr>
          <a:lstStyle/>
          <a:p>
            <a:r>
              <a:rPr lang="en-GB" sz="1000" dirty="0"/>
              <a:t>https://atlas.cern/Resources/Schematics</a:t>
            </a:r>
          </a:p>
        </p:txBody>
      </p:sp>
      <p:pic>
        <p:nvPicPr>
          <p:cNvPr id="10" name="Picture 9">
            <a:extLst>
              <a:ext uri="{FF2B5EF4-FFF2-40B4-BE49-F238E27FC236}">
                <a16:creationId xmlns:a16="http://schemas.microsoft.com/office/drawing/2014/main" id="{4A296AA1-56E7-D6ED-78D7-CEF9A8C5C472}"/>
              </a:ext>
            </a:extLst>
          </p:cNvPr>
          <p:cNvPicPr>
            <a:picLocks noChangeAspect="1"/>
          </p:cNvPicPr>
          <p:nvPr/>
        </p:nvPicPr>
        <p:blipFill>
          <a:blip r:embed="rId3"/>
          <a:srcRect/>
          <a:stretch/>
        </p:blipFill>
        <p:spPr>
          <a:xfrm>
            <a:off x="4356500" y="3922851"/>
            <a:ext cx="3363887" cy="2192133"/>
          </a:xfrm>
          <a:prstGeom prst="rect">
            <a:avLst/>
          </a:prstGeom>
        </p:spPr>
      </p:pic>
      <p:pic>
        <p:nvPicPr>
          <p:cNvPr id="18" name="Picture 17">
            <a:extLst>
              <a:ext uri="{FF2B5EF4-FFF2-40B4-BE49-F238E27FC236}">
                <a16:creationId xmlns:a16="http://schemas.microsoft.com/office/drawing/2014/main" id="{FB0C1501-E853-8636-E074-B0189D7B7AEC}"/>
              </a:ext>
            </a:extLst>
          </p:cNvPr>
          <p:cNvPicPr>
            <a:picLocks noChangeAspect="1"/>
          </p:cNvPicPr>
          <p:nvPr/>
        </p:nvPicPr>
        <p:blipFill>
          <a:blip r:embed="rId4"/>
          <a:srcRect/>
          <a:stretch/>
        </p:blipFill>
        <p:spPr>
          <a:xfrm>
            <a:off x="4519354" y="709083"/>
            <a:ext cx="4713327" cy="2998499"/>
          </a:xfrm>
          <a:prstGeom prst="rect">
            <a:avLst/>
          </a:prstGeom>
        </p:spPr>
      </p:pic>
      <p:sp>
        <p:nvSpPr>
          <p:cNvPr id="19" name="TextBox 18">
            <a:extLst>
              <a:ext uri="{FF2B5EF4-FFF2-40B4-BE49-F238E27FC236}">
                <a16:creationId xmlns:a16="http://schemas.microsoft.com/office/drawing/2014/main" id="{C0E81FBD-E470-8B16-9321-0687F0E58F81}"/>
              </a:ext>
            </a:extLst>
          </p:cNvPr>
          <p:cNvSpPr txBox="1"/>
          <p:nvPr/>
        </p:nvSpPr>
        <p:spPr>
          <a:xfrm rot="16200000">
            <a:off x="7951656" y="4597762"/>
            <a:ext cx="1872691" cy="400110"/>
          </a:xfrm>
          <a:prstGeom prst="rect">
            <a:avLst/>
          </a:prstGeom>
          <a:noFill/>
        </p:spPr>
        <p:txBody>
          <a:bodyPr wrap="square" rtlCol="0">
            <a:spAutoFit/>
          </a:bodyPr>
          <a:lstStyle/>
          <a:p>
            <a:r>
              <a:rPr lang="en-GB" sz="1000" dirty="0"/>
              <a:t>Les </a:t>
            </a:r>
            <a:r>
              <a:rPr lang="en-GB" sz="1000" dirty="0" err="1"/>
              <a:t>JournéesThématiques</a:t>
            </a:r>
            <a:r>
              <a:rPr lang="en-GB" sz="1000" dirty="0"/>
              <a:t> AFF-CCS – G. </a:t>
            </a:r>
            <a:r>
              <a:rPr lang="en-GB" sz="1000" dirty="0" err="1"/>
              <a:t>Passardi</a:t>
            </a:r>
            <a:endParaRPr lang="en-GB" sz="1000" dirty="0"/>
          </a:p>
        </p:txBody>
      </p:sp>
      <p:cxnSp>
        <p:nvCxnSpPr>
          <p:cNvPr id="26" name="Straight Arrow Connector 25">
            <a:extLst>
              <a:ext uri="{FF2B5EF4-FFF2-40B4-BE49-F238E27FC236}">
                <a16:creationId xmlns:a16="http://schemas.microsoft.com/office/drawing/2014/main" id="{281823FB-6C54-8117-57FB-423692A3D7BD}"/>
              </a:ext>
            </a:extLst>
          </p:cNvPr>
          <p:cNvCxnSpPr>
            <a:cxnSpLocks/>
          </p:cNvCxnSpPr>
          <p:nvPr/>
        </p:nvCxnSpPr>
        <p:spPr>
          <a:xfrm flipH="1" flipV="1">
            <a:off x="6456046" y="2446020"/>
            <a:ext cx="1171574" cy="1531621"/>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C45B89F1-8508-68EA-7FE7-FD627704C7C8}"/>
              </a:ext>
            </a:extLst>
          </p:cNvPr>
          <p:cNvSpPr txBox="1"/>
          <p:nvPr/>
        </p:nvSpPr>
        <p:spPr>
          <a:xfrm>
            <a:off x="199626" y="692093"/>
            <a:ext cx="3607427" cy="369332"/>
          </a:xfrm>
          <a:prstGeom prst="rect">
            <a:avLst/>
          </a:prstGeom>
          <a:noFill/>
        </p:spPr>
        <p:txBody>
          <a:bodyPr wrap="square" rtlCol="0">
            <a:spAutoFit/>
          </a:bodyPr>
          <a:lstStyle/>
          <a:p>
            <a:r>
              <a:rPr lang="en-US" dirty="0"/>
              <a:t>Example 2: ATLAS toroid cooling</a:t>
            </a:r>
            <a:endParaRPr lang="en-GB" dirty="0"/>
          </a:p>
        </p:txBody>
      </p:sp>
      <p:pic>
        <p:nvPicPr>
          <p:cNvPr id="36" name="Picture 35" descr="A picture containing paper clip, metal, dark, kitchen appliance&#10;&#10;Description automatically generated">
            <a:extLst>
              <a:ext uri="{FF2B5EF4-FFF2-40B4-BE49-F238E27FC236}">
                <a16:creationId xmlns:a16="http://schemas.microsoft.com/office/drawing/2014/main" id="{861FF994-97C7-FBCA-F5DC-5617BFFFBCC9}"/>
              </a:ext>
            </a:extLst>
          </p:cNvPr>
          <p:cNvPicPr>
            <a:picLocks noChangeAspect="1"/>
          </p:cNvPicPr>
          <p:nvPr/>
        </p:nvPicPr>
        <p:blipFill>
          <a:blip r:embed="rId5"/>
          <a:stretch>
            <a:fillRect/>
          </a:stretch>
        </p:blipFill>
        <p:spPr>
          <a:xfrm>
            <a:off x="-467956" y="1430757"/>
            <a:ext cx="5140420" cy="2891486"/>
          </a:xfrm>
          <a:prstGeom prst="rect">
            <a:avLst/>
          </a:prstGeom>
        </p:spPr>
      </p:pic>
      <p:cxnSp>
        <p:nvCxnSpPr>
          <p:cNvPr id="38" name="Straight Arrow Connector 37">
            <a:extLst>
              <a:ext uri="{FF2B5EF4-FFF2-40B4-BE49-F238E27FC236}">
                <a16:creationId xmlns:a16="http://schemas.microsoft.com/office/drawing/2014/main" id="{C72329C2-04AB-E515-E269-AA30B788BED4}"/>
              </a:ext>
            </a:extLst>
          </p:cNvPr>
          <p:cNvCxnSpPr>
            <a:cxnSpLocks/>
            <a:stCxn id="40" idx="0"/>
          </p:cNvCxnSpPr>
          <p:nvPr/>
        </p:nvCxnSpPr>
        <p:spPr>
          <a:xfrm flipV="1">
            <a:off x="1151846" y="2253810"/>
            <a:ext cx="11511" cy="295959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72A0E41B-A4F7-EC6D-9B65-21F8FBD9BBEE}"/>
              </a:ext>
            </a:extLst>
          </p:cNvPr>
          <p:cNvSpPr txBox="1"/>
          <p:nvPr/>
        </p:nvSpPr>
        <p:spPr>
          <a:xfrm>
            <a:off x="398964" y="5213402"/>
            <a:ext cx="1505763" cy="369332"/>
          </a:xfrm>
          <a:prstGeom prst="rect">
            <a:avLst/>
          </a:prstGeom>
          <a:noFill/>
        </p:spPr>
        <p:txBody>
          <a:bodyPr wrap="square" rtlCol="0">
            <a:spAutoFit/>
          </a:bodyPr>
          <a:lstStyle/>
          <a:p>
            <a:r>
              <a:rPr lang="en-US" sz="1400" dirty="0"/>
              <a:t>Barrel</a:t>
            </a:r>
            <a:r>
              <a:rPr lang="en-US" dirty="0"/>
              <a:t> </a:t>
            </a:r>
            <a:r>
              <a:rPr lang="en-US" sz="1400" dirty="0"/>
              <a:t>toroid</a:t>
            </a:r>
            <a:endParaRPr lang="en-GB" sz="1400" dirty="0"/>
          </a:p>
        </p:txBody>
      </p:sp>
      <p:sp>
        <p:nvSpPr>
          <p:cNvPr id="41" name="TextBox 40">
            <a:extLst>
              <a:ext uri="{FF2B5EF4-FFF2-40B4-BE49-F238E27FC236}">
                <a16:creationId xmlns:a16="http://schemas.microsoft.com/office/drawing/2014/main" id="{C6692E8E-72A0-3211-EC14-AF6687250BD3}"/>
              </a:ext>
            </a:extLst>
          </p:cNvPr>
          <p:cNvSpPr txBox="1"/>
          <p:nvPr/>
        </p:nvSpPr>
        <p:spPr>
          <a:xfrm>
            <a:off x="2848393" y="1008038"/>
            <a:ext cx="1824071" cy="307777"/>
          </a:xfrm>
          <a:prstGeom prst="rect">
            <a:avLst/>
          </a:prstGeom>
          <a:noFill/>
        </p:spPr>
        <p:txBody>
          <a:bodyPr wrap="square" rtlCol="0">
            <a:spAutoFit/>
          </a:bodyPr>
          <a:lstStyle/>
          <a:p>
            <a:r>
              <a:rPr lang="en-US" sz="1400" dirty="0"/>
              <a:t>End-cap toroid</a:t>
            </a:r>
            <a:endParaRPr lang="en-GB" sz="1400" dirty="0"/>
          </a:p>
        </p:txBody>
      </p:sp>
      <p:cxnSp>
        <p:nvCxnSpPr>
          <p:cNvPr id="43" name="Straight Arrow Connector 42">
            <a:extLst>
              <a:ext uri="{FF2B5EF4-FFF2-40B4-BE49-F238E27FC236}">
                <a16:creationId xmlns:a16="http://schemas.microsoft.com/office/drawing/2014/main" id="{11D814B8-38DA-73B7-159E-D78466097526}"/>
              </a:ext>
            </a:extLst>
          </p:cNvPr>
          <p:cNvCxnSpPr>
            <a:stCxn id="41" idx="2"/>
          </p:cNvCxnSpPr>
          <p:nvPr/>
        </p:nvCxnSpPr>
        <p:spPr>
          <a:xfrm flipH="1">
            <a:off x="3344726" y="1315815"/>
            <a:ext cx="415703" cy="1030868"/>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19B1BFDB-0AD3-AE07-7486-5DEB2DF0B517}"/>
              </a:ext>
            </a:extLst>
          </p:cNvPr>
          <p:cNvCxnSpPr>
            <a:stCxn id="41" idx="2"/>
          </p:cNvCxnSpPr>
          <p:nvPr/>
        </p:nvCxnSpPr>
        <p:spPr>
          <a:xfrm flipH="1">
            <a:off x="1508306" y="1315815"/>
            <a:ext cx="2252123" cy="1350491"/>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C46A4AD8-081F-9327-83EB-332114C76EC2}"/>
              </a:ext>
            </a:extLst>
          </p:cNvPr>
          <p:cNvCxnSpPr>
            <a:cxnSpLocks/>
            <a:stCxn id="40" idx="0"/>
          </p:cNvCxnSpPr>
          <p:nvPr/>
        </p:nvCxnSpPr>
        <p:spPr>
          <a:xfrm flipV="1">
            <a:off x="1151846" y="4348023"/>
            <a:ext cx="3520618" cy="865379"/>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A41D941B-2B0A-EC12-9CA2-3162F3523663}"/>
              </a:ext>
            </a:extLst>
          </p:cNvPr>
          <p:cNvSpPr txBox="1"/>
          <p:nvPr/>
        </p:nvSpPr>
        <p:spPr>
          <a:xfrm>
            <a:off x="3079922" y="3707583"/>
            <a:ext cx="1276578" cy="307777"/>
          </a:xfrm>
          <a:prstGeom prst="rect">
            <a:avLst/>
          </a:prstGeom>
          <a:noFill/>
        </p:spPr>
        <p:txBody>
          <a:bodyPr wrap="square" rtlCol="0">
            <a:spAutoFit/>
          </a:bodyPr>
          <a:lstStyle>
            <a:defPPr>
              <a:defRPr lang="en-US"/>
            </a:defPPr>
            <a:lvl1pPr>
              <a:defRPr sz="1400"/>
            </a:lvl1pPr>
          </a:lstStyle>
          <a:p>
            <a:r>
              <a:rPr lang="en-US" dirty="0"/>
              <a:t>Solenoid</a:t>
            </a:r>
            <a:endParaRPr lang="en-GB" dirty="0"/>
          </a:p>
        </p:txBody>
      </p:sp>
      <p:cxnSp>
        <p:nvCxnSpPr>
          <p:cNvPr id="52" name="Straight Arrow Connector 51">
            <a:extLst>
              <a:ext uri="{FF2B5EF4-FFF2-40B4-BE49-F238E27FC236}">
                <a16:creationId xmlns:a16="http://schemas.microsoft.com/office/drawing/2014/main" id="{F6BA835B-4DE6-A9CD-9F86-D233BE1B3B87}"/>
              </a:ext>
            </a:extLst>
          </p:cNvPr>
          <p:cNvCxnSpPr>
            <a:cxnSpLocks/>
            <a:stCxn id="50" idx="1"/>
          </p:cNvCxnSpPr>
          <p:nvPr/>
        </p:nvCxnSpPr>
        <p:spPr>
          <a:xfrm flipH="1" flipV="1">
            <a:off x="2268305" y="2779450"/>
            <a:ext cx="811617" cy="108202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8" name="Date Placeholder 2">
            <a:extLst>
              <a:ext uri="{FF2B5EF4-FFF2-40B4-BE49-F238E27FC236}">
                <a16:creationId xmlns:a16="http://schemas.microsoft.com/office/drawing/2014/main" id="{24164AED-5692-0230-033C-2BE7AA5732AD}"/>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401318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92903"/>
            <a:ext cx="8229600" cy="558064"/>
          </a:xfrm>
        </p:spPr>
        <p:txBody>
          <a:bodyPr/>
          <a:lstStyle/>
          <a:p>
            <a:pPr algn="l" eaLnBrk="1" hangingPunct="1"/>
            <a:r>
              <a:rPr lang="en-GB" altLang="fr-FR" sz="2400" b="1" dirty="0">
                <a:solidFill>
                  <a:schemeClr val="tx1">
                    <a:lumMod val="75000"/>
                  </a:schemeClr>
                </a:solidFill>
              </a:rPr>
              <a:t>Convection - Regimes</a:t>
            </a:r>
            <a:endParaRPr lang="en-GB" altLang="fr-FR" dirty="0">
              <a:solidFill>
                <a:schemeClr val="tx1">
                  <a:lumMod val="75000"/>
                </a:schemeClr>
              </a:solidFill>
            </a:endParaRPr>
          </a:p>
        </p:txBody>
      </p:sp>
      <p:sp>
        <p:nvSpPr>
          <p:cNvPr id="4" name="Footer Placeholder 3"/>
          <p:cNvSpPr>
            <a:spLocks noGrp="1"/>
          </p:cNvSpPr>
          <p:nvPr>
            <p:ph type="ftr" sz="quarter" idx="11"/>
          </p:nvPr>
        </p:nvSpPr>
        <p:spPr/>
        <p:txBody>
          <a:bodyPr/>
          <a:lstStyle/>
          <a:p>
            <a:pPr>
              <a:defRPr/>
            </a:pPr>
            <a:r>
              <a:rPr lang="fr-FR"/>
              <a:t>TE/CRG-CI</a:t>
            </a:r>
          </a:p>
        </p:txBody>
      </p:sp>
      <p:sp>
        <p:nvSpPr>
          <p:cNvPr id="5" name="Slide Number Placeholder 4"/>
          <p:cNvSpPr>
            <a:spLocks noGrp="1"/>
          </p:cNvSpPr>
          <p:nvPr>
            <p:ph type="sldNum" sz="quarter" idx="12"/>
          </p:nvPr>
        </p:nvSpPr>
        <p:spPr/>
        <p:txBody>
          <a:bodyPr/>
          <a:lstStyle/>
          <a:p>
            <a:fld id="{46F65486-99DD-4D77-AC9D-BDEAE0EAFF12}" type="slidenum">
              <a:rPr lang="fr-FR" altLang="en-US" smtClean="0"/>
              <a:pPr/>
              <a:t>9</a:t>
            </a:fld>
            <a:endParaRPr lang="fr-FR" altLang="en-US"/>
          </a:p>
        </p:txBody>
      </p:sp>
      <p:sp>
        <p:nvSpPr>
          <p:cNvPr id="6" name="TextBox 5"/>
          <p:cNvSpPr txBox="1"/>
          <p:nvPr/>
        </p:nvSpPr>
        <p:spPr>
          <a:xfrm rot="16200000">
            <a:off x="6666320" y="3436996"/>
            <a:ext cx="4697372" cy="246221"/>
          </a:xfrm>
          <a:prstGeom prst="rect">
            <a:avLst/>
          </a:prstGeom>
          <a:noFill/>
        </p:spPr>
        <p:txBody>
          <a:bodyPr wrap="square" rtlCol="0">
            <a:spAutoFit/>
          </a:bodyPr>
          <a:lstStyle/>
          <a:p>
            <a:r>
              <a:rPr lang="en-GB" sz="1000" dirty="0"/>
              <a:t>https://www.sfu.ca/~mbahrami/ENSC%20388/Notes/Forced%20Convection.pdf</a:t>
            </a:r>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820517015"/>
                  </p:ext>
                </p:extLst>
              </p:nvPr>
            </p:nvGraphicFramePr>
            <p:xfrm>
              <a:off x="1164629" y="3760425"/>
              <a:ext cx="5978768" cy="1767840"/>
            </p:xfrm>
            <a:graphic>
              <a:graphicData uri="http://schemas.openxmlformats.org/drawingml/2006/table">
                <a:tbl>
                  <a:tblPr firstRow="1" bandRow="1">
                    <a:tableStyleId>{5940675A-B579-460E-94D1-54222C63F5DA}</a:tableStyleId>
                  </a:tblPr>
                  <a:tblGrid>
                    <a:gridCol w="5978768">
                      <a:extLst>
                        <a:ext uri="{9D8B030D-6E8A-4147-A177-3AD203B41FA5}">
                          <a16:colId xmlns:a16="http://schemas.microsoft.com/office/drawing/2014/main" val="482396080"/>
                        </a:ext>
                      </a:extLst>
                    </a:gridCol>
                  </a:tblGrid>
                  <a:tr h="270078">
                    <a:tc>
                      <a:txBody>
                        <a:bodyPr/>
                        <a:lstStyle/>
                        <a:p>
                          <a:pPr algn="ctr"/>
                          <a:r>
                            <a:rPr lang="en-GB" sz="1400" b="1" dirty="0"/>
                            <a:t>Regime</a:t>
                          </a:r>
                        </a:p>
                      </a:txBody>
                      <a:tcPr/>
                    </a:tc>
                    <a:extLst>
                      <a:ext uri="{0D108BD9-81ED-4DB2-BD59-A6C34878D82A}">
                        <a16:rowId xmlns:a16="http://schemas.microsoft.com/office/drawing/2014/main" val="472471828"/>
                      </a:ext>
                    </a:extLst>
                  </a:tr>
                  <a:tr h="459133">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b="0" u="sng" dirty="0"/>
                            <a:t>Laminar</a:t>
                          </a:r>
                          <a:r>
                            <a:rPr lang="en-US" sz="1400" dirty="0"/>
                            <a:t>: smooth and streamlined flow (10 – 1000 </a:t>
                          </a:r>
                          <a:r>
                            <a:rPr lang="en-GB" sz="1400" dirty="0"/>
                            <a:t>W/m</a:t>
                          </a:r>
                          <a:r>
                            <a:rPr lang="en-GB" sz="1400" baseline="30000" dirty="0"/>
                            <a:t>2</a:t>
                          </a:r>
                          <a:r>
                            <a:rPr lang="en-GB" sz="1400" dirty="0"/>
                            <a:t>K </a:t>
                          </a:r>
                          <a:r>
                            <a:rPr lang="en-US" sz="1400" dirty="0"/>
                            <a:t>)</a:t>
                          </a:r>
                        </a:p>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At Re</a:t>
                          </a:r>
                          <a:r>
                            <a:rPr lang="en-US" sz="1400" baseline="0" dirty="0"/>
                            <a:t> &lt; 2320 (circular duct) or &lt; 5x10</a:t>
                          </a:r>
                          <a:r>
                            <a:rPr lang="en-US" sz="1400" baseline="30000" dirty="0"/>
                            <a:t>5</a:t>
                          </a:r>
                          <a:r>
                            <a:rPr lang="en-US" sz="1400" baseline="0" dirty="0"/>
                            <a:t> (flat plate)</a:t>
                          </a:r>
                          <a:endParaRPr lang="en-US" sz="1400" baseline="30000" dirty="0"/>
                        </a:p>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210883471"/>
                      </a:ext>
                    </a:extLst>
                  </a:tr>
                  <a:tr h="608696">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u="sng" dirty="0"/>
                            <a:t>Turbulent</a:t>
                          </a:r>
                          <a:r>
                            <a:rPr lang="en-US" sz="1400" dirty="0"/>
                            <a:t>: disordered flow with velocity fluctuations.</a:t>
                          </a:r>
                        </a:p>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At Re</a:t>
                          </a:r>
                          <a:r>
                            <a:rPr lang="en-US" sz="1400" baseline="0" dirty="0"/>
                            <a:t> &gt; 2320 (circular duct) or &gt; 5x10</a:t>
                          </a:r>
                          <a:r>
                            <a:rPr lang="en-US" sz="1400" baseline="30000" dirty="0"/>
                            <a:t>5</a:t>
                          </a:r>
                          <a:r>
                            <a:rPr lang="en-US" sz="1400" baseline="0" dirty="0"/>
                            <a:t> (flat plate)</a:t>
                          </a:r>
                          <a:endParaRPr lang="en-US" sz="1400" dirty="0"/>
                        </a:p>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400" kern="1200" baseline="0" dirty="0">
                              <a:solidFill>
                                <a:schemeClr val="tx1"/>
                              </a:solidFill>
                              <a:latin typeface="+mn-lt"/>
                              <a:ea typeface="+mn-ea"/>
                              <a:cs typeface="+mn-cs"/>
                            </a:rPr>
                            <a:t>↑ </a:t>
                          </a:r>
                          <a:r>
                            <a:rPr lang="en-US" sz="1400" baseline="0" dirty="0"/>
                            <a:t>friction </a:t>
                          </a:r>
                          <a:r>
                            <a:rPr kumimoji="0" lang="en-US" sz="1400" kern="1200" baseline="0" dirty="0">
                              <a:solidFill>
                                <a:schemeClr val="tx1"/>
                              </a:solidFill>
                              <a:latin typeface="+mn-lt"/>
                              <a:ea typeface="+mn-ea"/>
                              <a:cs typeface="+mn-cs"/>
                            </a:rPr>
                            <a:t>force, ↑ </a:t>
                          </a:r>
                          <a14:m>
                            <m:oMath xmlns:m="http://schemas.openxmlformats.org/officeDocument/2006/math">
                              <m:r>
                                <a:rPr lang="en-GB" sz="1400" b="0" i="1" smtClean="0">
                                  <a:latin typeface="Cambria Math" panose="02040503050406030204" pitchFamily="18" charset="0"/>
                                  <a:ea typeface="Cambria Math" panose="02040503050406030204" pitchFamily="18" charset="0"/>
                                </a:rPr>
                                <m:t>𝛼</m:t>
                              </m:r>
                            </m:oMath>
                          </a14:m>
                          <a:r>
                            <a:rPr kumimoji="0" lang="en-US" sz="1400" kern="1200" baseline="0" dirty="0">
                              <a:solidFill>
                                <a:schemeClr val="tx1"/>
                              </a:solidFill>
                              <a:latin typeface="+mn-lt"/>
                              <a:ea typeface="+mn-ea"/>
                              <a:cs typeface="+mn-cs"/>
                            </a:rPr>
                            <a:t> (20 – 20000 </a:t>
                          </a:r>
                          <a:r>
                            <a:rPr lang="en-GB" sz="1400" dirty="0"/>
                            <a:t>W/m</a:t>
                          </a:r>
                          <a:r>
                            <a:rPr lang="en-GB" sz="1400" baseline="30000" dirty="0"/>
                            <a:t>2</a:t>
                          </a:r>
                          <a:r>
                            <a:rPr lang="en-GB" sz="1400" dirty="0"/>
                            <a:t>K)</a:t>
                          </a:r>
                          <a:endParaRPr kumimoji="0" lang="en-GB" sz="1400" kern="1200" baseline="0" dirty="0">
                            <a:solidFill>
                              <a:schemeClr val="tx1"/>
                            </a:solidFill>
                            <a:latin typeface="+mn-lt"/>
                            <a:ea typeface="+mn-ea"/>
                            <a:cs typeface="+mn-cs"/>
                          </a:endParaRPr>
                        </a:p>
                      </a:txBody>
                      <a:tcPr/>
                    </a:tc>
                    <a:extLst>
                      <a:ext uri="{0D108BD9-81ED-4DB2-BD59-A6C34878D82A}">
                        <a16:rowId xmlns:a16="http://schemas.microsoft.com/office/drawing/2014/main" val="690372490"/>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3820517015"/>
                  </p:ext>
                </p:extLst>
              </p:nvPr>
            </p:nvGraphicFramePr>
            <p:xfrm>
              <a:off x="1164629" y="3760425"/>
              <a:ext cx="5978768" cy="1767840"/>
            </p:xfrm>
            <a:graphic>
              <a:graphicData uri="http://schemas.openxmlformats.org/drawingml/2006/table">
                <a:tbl>
                  <a:tblPr firstRow="1" bandRow="1">
                    <a:tableStyleId>{5940675A-B579-460E-94D1-54222C63F5DA}</a:tableStyleId>
                  </a:tblPr>
                  <a:tblGrid>
                    <a:gridCol w="5978768">
                      <a:extLst>
                        <a:ext uri="{9D8B030D-6E8A-4147-A177-3AD203B41FA5}">
                          <a16:colId xmlns:a16="http://schemas.microsoft.com/office/drawing/2014/main" val="482396080"/>
                        </a:ext>
                      </a:extLst>
                    </a:gridCol>
                  </a:tblGrid>
                  <a:tr h="304800">
                    <a:tc>
                      <a:txBody>
                        <a:bodyPr/>
                        <a:lstStyle/>
                        <a:p>
                          <a:pPr algn="ctr"/>
                          <a:r>
                            <a:rPr lang="en-GB" sz="1400" b="1" dirty="0"/>
                            <a:t>Regime</a:t>
                          </a:r>
                        </a:p>
                      </a:txBody>
                      <a:tcPr/>
                    </a:tc>
                    <a:extLst>
                      <a:ext uri="{0D108BD9-81ED-4DB2-BD59-A6C34878D82A}">
                        <a16:rowId xmlns:a16="http://schemas.microsoft.com/office/drawing/2014/main" val="472471828"/>
                      </a:ext>
                    </a:extLst>
                  </a:tr>
                  <a:tr h="73152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b="0" u="sng" dirty="0"/>
                            <a:t>Laminar</a:t>
                          </a:r>
                          <a:r>
                            <a:rPr lang="en-US" sz="1400" dirty="0"/>
                            <a:t>: smooth and streamlined flow (10 – 1000 </a:t>
                          </a:r>
                          <a:r>
                            <a:rPr lang="en-GB" sz="1400" dirty="0"/>
                            <a:t>W/m</a:t>
                          </a:r>
                          <a:r>
                            <a:rPr lang="en-GB" sz="1400" baseline="30000" dirty="0"/>
                            <a:t>2</a:t>
                          </a:r>
                          <a:r>
                            <a:rPr lang="en-GB" sz="1400" dirty="0"/>
                            <a:t>K </a:t>
                          </a:r>
                          <a:r>
                            <a:rPr lang="en-US" sz="1400" dirty="0"/>
                            <a:t>)</a:t>
                          </a:r>
                        </a:p>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dirty="0"/>
                            <a:t>At Re</a:t>
                          </a:r>
                          <a:r>
                            <a:rPr lang="en-US" sz="1400" baseline="0" dirty="0"/>
                            <a:t> &lt; 2320 (circular duct) or &lt; 5x10</a:t>
                          </a:r>
                          <a:r>
                            <a:rPr lang="en-US" sz="1400" baseline="30000" dirty="0"/>
                            <a:t>5</a:t>
                          </a:r>
                          <a:r>
                            <a:rPr lang="en-US" sz="1400" baseline="0" dirty="0"/>
                            <a:t> (flat plate)</a:t>
                          </a:r>
                          <a:endParaRPr lang="en-US" sz="1400" baseline="30000" dirty="0"/>
                        </a:p>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210883471"/>
                      </a:ext>
                    </a:extLst>
                  </a:tr>
                  <a:tr h="731520">
                    <a:tc>
                      <a:txBody>
                        <a:bodyPr/>
                        <a:lstStyle/>
                        <a:p>
                          <a:endParaRPr lang="en-US"/>
                        </a:p>
                      </a:txBody>
                      <a:tcPr>
                        <a:blipFill>
                          <a:blip r:embed="rId3"/>
                          <a:stretch>
                            <a:fillRect l="-102" t="-143333" r="-204" b="-8333"/>
                          </a:stretch>
                        </a:blipFill>
                      </a:tcPr>
                    </a:tc>
                    <a:extLst>
                      <a:ext uri="{0D108BD9-81ED-4DB2-BD59-A6C34878D82A}">
                        <a16:rowId xmlns:a16="http://schemas.microsoft.com/office/drawing/2014/main" val="690372490"/>
                      </a:ext>
                    </a:extLst>
                  </a:tr>
                </a:tbl>
              </a:graphicData>
            </a:graphic>
          </p:graphicFrame>
        </mc:Fallback>
      </mc:AlternateContent>
      <p:pic>
        <p:nvPicPr>
          <p:cNvPr id="8" name="Picture 7"/>
          <p:cNvPicPr>
            <a:picLocks noChangeAspect="1"/>
          </p:cNvPicPr>
          <p:nvPr/>
        </p:nvPicPr>
        <p:blipFill>
          <a:blip r:embed="rId4"/>
          <a:stretch>
            <a:fillRect/>
          </a:stretch>
        </p:blipFill>
        <p:spPr>
          <a:xfrm>
            <a:off x="1088081" y="1283314"/>
            <a:ext cx="6858957" cy="2276793"/>
          </a:xfrm>
          <a:prstGeom prst="rect">
            <a:avLst/>
          </a:prstGeom>
        </p:spPr>
      </p:pic>
      <mc:AlternateContent xmlns:mc="http://schemas.openxmlformats.org/markup-compatibility/2006" xmlns:a14="http://schemas.microsoft.com/office/drawing/2010/main">
        <mc:Choice Requires="a14">
          <p:sp>
            <p:nvSpPr>
              <p:cNvPr id="11" name="TextBox 10"/>
              <p:cNvSpPr txBox="1"/>
              <p:nvPr/>
            </p:nvSpPr>
            <p:spPr>
              <a:xfrm>
                <a:off x="7322435" y="4480363"/>
                <a:ext cx="1097031" cy="5619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𝑅𝑒</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𝜌𝜐</m:t>
                          </m:r>
                          <m:r>
                            <a:rPr lang="en-US" b="0" i="1" smtClean="0">
                              <a:latin typeface="Cambria Math" panose="02040503050406030204" pitchFamily="18" charset="0"/>
                              <a:ea typeface="Cambria Math" panose="02040503050406030204" pitchFamily="18" charset="0"/>
                            </a:rPr>
                            <m:t>𝐷</m:t>
                          </m:r>
                        </m:num>
                        <m:den>
                          <m:r>
                            <a:rPr lang="en-US" b="0" i="1" smtClean="0">
                              <a:latin typeface="Cambria Math" panose="02040503050406030204" pitchFamily="18" charset="0"/>
                              <a:ea typeface="Cambria Math" panose="02040503050406030204" pitchFamily="18" charset="0"/>
                            </a:rPr>
                            <m:t>𝜇</m:t>
                          </m:r>
                        </m:den>
                      </m:f>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7322435" y="4480363"/>
                <a:ext cx="1097031" cy="561949"/>
              </a:xfrm>
              <a:prstGeom prst="rect">
                <a:avLst/>
              </a:prstGeom>
              <a:blipFill>
                <a:blip r:embed="rId5"/>
                <a:stretch>
                  <a:fillRect/>
                </a:stretch>
              </a:blipFill>
            </p:spPr>
            <p:txBody>
              <a:bodyPr/>
              <a:lstStyle/>
              <a:p>
                <a:r>
                  <a:rPr lang="en-GB">
                    <a:noFill/>
                  </a:rPr>
                  <a:t> </a:t>
                </a:r>
              </a:p>
            </p:txBody>
          </p:sp>
        </mc:Fallback>
      </mc:AlternateContent>
      <p:sp>
        <p:nvSpPr>
          <p:cNvPr id="2" name="Date Placeholder 2">
            <a:extLst>
              <a:ext uri="{FF2B5EF4-FFF2-40B4-BE49-F238E27FC236}">
                <a16:creationId xmlns:a16="http://schemas.microsoft.com/office/drawing/2014/main" id="{3B0AE809-BAA1-206C-A92A-35D21AA9C80C}"/>
              </a:ext>
            </a:extLst>
          </p:cNvPr>
          <p:cNvSpPr>
            <a:spLocks noGrp="1"/>
          </p:cNvSpPr>
          <p:nvPr>
            <p:ph type="dt" sz="half" idx="10"/>
          </p:nvPr>
        </p:nvSpPr>
        <p:spPr>
          <a:xfrm>
            <a:off x="683335" y="6353096"/>
            <a:ext cx="2133600" cy="365125"/>
          </a:xfrm>
        </p:spPr>
        <p:txBody>
          <a:bodyPr/>
          <a:lstStyle/>
          <a:p>
            <a:r>
              <a:rPr lang="de-DE" dirty="0"/>
              <a:t>29.11.2022</a:t>
            </a:r>
            <a:endParaRPr lang="en-US" dirty="0"/>
          </a:p>
        </p:txBody>
      </p:sp>
    </p:spTree>
    <p:extLst>
      <p:ext uri="{BB962C8B-B14F-4D97-AF65-F5344CB8AC3E}">
        <p14:creationId xmlns:p14="http://schemas.microsoft.com/office/powerpoint/2010/main" val="4068874841"/>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24394</TotalTime>
  <Words>3424</Words>
  <Application>Microsoft Office PowerPoint</Application>
  <PresentationFormat>On-screen Show (4:3)</PresentationFormat>
  <Paragraphs>547</Paragraphs>
  <Slides>42</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Cambria Math</vt:lpstr>
      <vt:lpstr>CERN(4-3)</vt:lpstr>
      <vt:lpstr>PowerPoint Presentation</vt:lpstr>
      <vt:lpstr>Forced Convection Flow Modelling</vt:lpstr>
      <vt:lpstr>Content</vt:lpstr>
      <vt:lpstr>Convection</vt:lpstr>
      <vt:lpstr>Convection - Heat transfer</vt:lpstr>
      <vt:lpstr>Convection - Types</vt:lpstr>
      <vt:lpstr>Convection – Types – Natural Convection</vt:lpstr>
      <vt:lpstr>Convection – Types – Forced Convection</vt:lpstr>
      <vt:lpstr>Convection - Regimes</vt:lpstr>
      <vt:lpstr>Convection - States</vt:lpstr>
      <vt:lpstr>Numerical Model</vt:lpstr>
      <vt:lpstr>Forced Convection - Modelling</vt:lpstr>
      <vt:lpstr>Forced Convection - Modelling</vt:lpstr>
      <vt:lpstr>Forced Convection - Modelling</vt:lpstr>
      <vt:lpstr>Forced Convection – Capillary modelling</vt:lpstr>
      <vt:lpstr>Forced Convection – Capillary modelling</vt:lpstr>
      <vt:lpstr>Single-phase flow</vt:lpstr>
      <vt:lpstr>Forced Convection – Single-phase flow inside a circular tube</vt:lpstr>
      <vt:lpstr>Forced Convection – Single-phase flow inside a circular tube</vt:lpstr>
      <vt:lpstr>Supercritical flow</vt:lpstr>
      <vt:lpstr>A comparison of heat transfer to helium</vt:lpstr>
      <vt:lpstr>Particularities of Supercritical flow (SCF)</vt:lpstr>
      <vt:lpstr>Particularities of Supercritical flow (SCF)</vt:lpstr>
      <vt:lpstr>Particularities of Supercritical flow (SCF)</vt:lpstr>
      <vt:lpstr>Forced Convection – Supercritical flow inside a circular tube</vt:lpstr>
      <vt:lpstr>Forced Convection – Supercritical flow inside a circular tube</vt:lpstr>
      <vt:lpstr>Two-phase flow</vt:lpstr>
      <vt:lpstr>Particularities of Two-phase flow (TPF)</vt:lpstr>
      <vt:lpstr>Particularities of Two-phase flow (TPF)</vt:lpstr>
      <vt:lpstr>Particularities of Two-phase flow (TPF)</vt:lpstr>
      <vt:lpstr>Methods of analysis – TPF models</vt:lpstr>
      <vt:lpstr>Methods of analysis – TPF model</vt:lpstr>
      <vt:lpstr>Methods of analysis – TPF model</vt:lpstr>
      <vt:lpstr>Methods of analysis – TPF model</vt:lpstr>
      <vt:lpstr>Summary – regimes comparison</vt:lpstr>
      <vt:lpstr>Summary – regimes comparison</vt:lpstr>
      <vt:lpstr>Conclusions</vt:lpstr>
      <vt:lpstr>PowerPoint Presentation</vt:lpstr>
      <vt:lpstr>Particularities of Supercritical flow (SCF)</vt:lpstr>
      <vt:lpstr>Methods of analysis – TPF models</vt:lpstr>
      <vt:lpstr>TPF DWO instabilities</vt:lpstr>
      <vt:lpstr>TPF and SC DWO instabilities – Stability map</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Torsten Koettig</cp:lastModifiedBy>
  <cp:revision>921</cp:revision>
  <dcterms:created xsi:type="dcterms:W3CDTF">2012-11-30T11:04:26Z</dcterms:created>
  <dcterms:modified xsi:type="dcterms:W3CDTF">2025-04-15T05:50:18Z</dcterms:modified>
</cp:coreProperties>
</file>