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313" r:id="rId2"/>
    <p:sldId id="328" r:id="rId3"/>
    <p:sldId id="488" r:id="rId4"/>
    <p:sldId id="489" r:id="rId5"/>
    <p:sldId id="288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03030"/>
    <a:srgbClr val="19751D"/>
    <a:srgbClr val="2F2F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6283" autoAdjust="0"/>
  </p:normalViewPr>
  <p:slideViewPr>
    <p:cSldViewPr snapToObjects="1">
      <p:cViewPr varScale="1">
        <p:scale>
          <a:sx n="108" d="100"/>
          <a:sy n="108" d="100"/>
        </p:scale>
        <p:origin x="630" y="10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4/22/2025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4/21/2025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975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YYYY-MM-DD</a:t>
            </a:r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 | Reference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2117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2071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fr-FR"/>
              <a:t>YYYY-MM-DD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 | Reference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fr-FR"/>
              <a:t>YYYY-MM-DD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 | Reference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fr-FR"/>
              <a:t>YYYY-MM-DD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 | Reference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fr-FR"/>
              <a:t>YYYY-MM-DD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Presenter | Presentation Title | Reference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C9037A8-3728-274F-ADAC-4D3957FCBA46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fr-FR"/>
              <a:t>YYYY-MM-DD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 | Reference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fr-FR"/>
              <a:t>YYYY-MM-DD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 | Reference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fr-FR"/>
              <a:t>YYYY-MM-DD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 | Reference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fr-FR"/>
              <a:t>YYYY-MM-DD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 | Reference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YYYY-MM-DD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 | Reference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YYYY-MM-DD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 | Reference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YYYY-MM-DD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 | Reference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YYYY-MM-DD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 | Reference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8B92C1EF-B18C-45A8-86B5-D8072DB68F76}"/>
              </a:ext>
            </a:extLst>
          </p:cNvPr>
          <p:cNvGrpSpPr/>
          <p:nvPr userDrawn="1"/>
        </p:nvGrpSpPr>
        <p:grpSpPr>
          <a:xfrm>
            <a:off x="3308104" y="2315864"/>
            <a:ext cx="5575792" cy="1728192"/>
            <a:chOff x="2279576" y="2315864"/>
            <a:chExt cx="5575792" cy="1728192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155196E8-CA32-8449-8B2F-F83D475BC17D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2279576" y="2315864"/>
              <a:ext cx="1728192" cy="1728192"/>
            </a:xfrm>
            <a:prstGeom prst="rect">
              <a:avLst/>
            </a:prstGeom>
          </p:spPr>
        </p:pic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4CC54C32-F50E-42D2-841F-7B2F0AB75DC4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3"/>
            <a:srcRect b="44750"/>
            <a:stretch/>
          </p:blipFill>
          <p:spPr bwMode="auto">
            <a:xfrm>
              <a:off x="4336631" y="2493903"/>
              <a:ext cx="3518737" cy="137211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3AD9047-491C-4CB9-AE49-11B94B8E19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YYYY-MM-DD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15BFD15-A1BC-4352-AB14-5B5A4925D4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 | Reference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303B7F1-83DF-4B44-9D13-622BDD70D1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YYYY-MM-DD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 | Reference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427E3D5-2194-4AE8-80D4-1FCE73F4D6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YYYY-MM-DD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 | Reference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ull page colour or pictu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10B6E0-915E-6A4B-BE3D-83464DDCC0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3F185B5-CF74-D44D-A9E3-83166F096F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YYYY-MM-DD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AD60124-268E-2640-B552-632FCB92FCF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7D4B92-ED84-1D4C-81AB-7D7F79EF892F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Presenter | Presentation Title | Reference</a:t>
            </a:r>
            <a:endParaRPr lang="en-US" dirty="0"/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F1E223B3-FDCC-6949-9C0B-F052B97037C1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D5082788-0C78-F842-A18F-84667EAC7E6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7988" y="6364800"/>
            <a:ext cx="495300" cy="3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935580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23075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48846"/>
            <a:ext cx="4116387" cy="6249621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YYYY-MM-DD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 | Reference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YYYY-MM-DD</a:t>
            </a:r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 | Reference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image" Target="../media/image2.emf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1.emf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287688" y="6378349"/>
            <a:ext cx="82870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r>
              <a:rPr lang="fr-FR" dirty="0"/>
              <a:t>2021-08--18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83848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83848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D. del Álamo | PS Ring Straight Section 098 | Reference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BD9C6532-AEDE-354E-83AD-7F67D706DF38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>
            <a:extLst>
              <a:ext uri="{FF2B5EF4-FFF2-40B4-BE49-F238E27FC236}">
                <a16:creationId xmlns:a16="http://schemas.microsoft.com/office/drawing/2014/main" id="{426E9AC2-DB3F-3043-BAF1-FDB172EA2CD8}"/>
              </a:ext>
            </a:extLst>
          </p:cNvPr>
          <p:cNvPicPr>
            <a:picLocks noChangeAspect="1"/>
          </p:cNvPicPr>
          <p:nvPr userDrawn="1"/>
        </p:nvPicPr>
        <p:blipFill>
          <a:blip r:embed="rId24"/>
          <a:stretch>
            <a:fillRect/>
          </a:stretch>
        </p:blipFill>
        <p:spPr>
          <a:xfrm>
            <a:off x="407988" y="6364599"/>
            <a:ext cx="495300" cy="3937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1846A544-82A8-478C-8DA1-1A49D694F9D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5"/>
          <a:srcRect r="58573" b="44750"/>
          <a:stretch/>
        </p:blipFill>
        <p:spPr bwMode="auto">
          <a:xfrm>
            <a:off x="981918" y="6364599"/>
            <a:ext cx="418257" cy="393699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9960323C-FCE7-4F74-A687-BE4805310B87}"/>
              </a:ext>
            </a:extLst>
          </p:cNvPr>
          <p:cNvSpPr txBox="1"/>
          <p:nvPr/>
        </p:nvSpPr>
        <p:spPr bwMode="auto">
          <a:xfrm>
            <a:off x="1318085" y="6395580"/>
            <a:ext cx="86409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900" b="1" dirty="0"/>
              <a:t>E</a:t>
            </a:r>
            <a:r>
              <a:rPr lang="fr-CH" sz="700" b="1" dirty="0"/>
              <a:t>NGINEERING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32872DB-D95D-41FB-8620-43080C482AB9}"/>
              </a:ext>
            </a:extLst>
          </p:cNvPr>
          <p:cNvSpPr txBox="1"/>
          <p:nvPr/>
        </p:nvSpPr>
        <p:spPr bwMode="auto">
          <a:xfrm>
            <a:off x="1318085" y="6510996"/>
            <a:ext cx="1080120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CH" sz="900" b="1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</a:t>
            </a:r>
            <a:r>
              <a:rPr lang="fr-CH" sz="700" b="1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EPARTMENT</a:t>
            </a:r>
            <a:endParaRPr lang="fr-FR" sz="900" b="1" kern="1200" noProof="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7" r:id="rId7"/>
    <p:sldLayoutId id="2147483674" r:id="rId8"/>
    <p:sldLayoutId id="2147483652" r:id="rId9"/>
    <p:sldLayoutId id="2147483653" r:id="rId10"/>
    <p:sldLayoutId id="2147483661" r:id="rId11"/>
    <p:sldLayoutId id="2147483666" r:id="rId12"/>
    <p:sldLayoutId id="2147483667" r:id="rId13"/>
    <p:sldLayoutId id="2147483658" r:id="rId14"/>
    <p:sldLayoutId id="2147483659" r:id="rId15"/>
    <p:sldLayoutId id="2147483673" r:id="rId16"/>
    <p:sldLayoutId id="2147483660" r:id="rId17"/>
    <p:sldLayoutId id="2147483671" r:id="rId18"/>
    <p:sldLayoutId id="2147483651" r:id="rId19"/>
    <p:sldLayoutId id="2147483654" r:id="rId20"/>
    <p:sldLayoutId id="2147483669" r:id="rId21"/>
    <p:sldLayoutId id="2147483655" r:id="rId22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trackit.cern.ch/track/123877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0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0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0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ubtitle 2">
            <a:extLst>
              <a:ext uri="{FF2B5EF4-FFF2-40B4-BE49-F238E27FC236}">
                <a16:creationId xmlns:a16="http://schemas.microsoft.com/office/drawing/2014/main" id="{FA653D8E-9451-06AB-46E1-07F4512E753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93180" y="6309320"/>
            <a:ext cx="1799580" cy="216024"/>
          </a:xfrm>
        </p:spPr>
        <p:txBody>
          <a:bodyPr/>
          <a:lstStyle/>
          <a:p>
            <a:pPr algn="l"/>
            <a:r>
              <a:rPr lang="en-US" sz="1800" dirty="0"/>
              <a:t>ICL 23-04-2025</a:t>
            </a:r>
            <a:br>
              <a:rPr lang="en-US" sz="1800" dirty="0"/>
            </a:br>
            <a:endParaRPr lang="en-US" sz="1800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49733928-0368-5E18-C999-6CD115EEBD6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07989" y="3717032"/>
            <a:ext cx="11376025" cy="1368152"/>
          </a:xfrm>
        </p:spPr>
        <p:txBody>
          <a:bodyPr/>
          <a:lstStyle/>
          <a:p>
            <a:r>
              <a:rPr lang="en-GB" sz="4400" dirty="0"/>
              <a:t>PSB - Consolidation of BE.BSW</a:t>
            </a:r>
            <a:endParaRPr lang="en-US" sz="3200" b="0" dirty="0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DA041512-679E-7936-D18F-3138E9E2D2E4}"/>
              </a:ext>
            </a:extLst>
          </p:cNvPr>
          <p:cNvSpPr txBox="1">
            <a:spLocks/>
          </p:cNvSpPr>
          <p:nvPr/>
        </p:nvSpPr>
        <p:spPr>
          <a:xfrm>
            <a:off x="407989" y="2983639"/>
            <a:ext cx="11376025" cy="420177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000" b="1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800" dirty="0">
                <a:latin typeface="Calibri" panose="020F0502020204030204" pitchFamily="34" charset="0"/>
                <a:ea typeface="Calibri" panose="020F0502020204030204" pitchFamily="34" charset="0"/>
              </a:rPr>
              <a:t>PSB Complex Integration Study</a:t>
            </a:r>
            <a:endParaRPr lang="en-US" sz="3200" b="0" dirty="0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D56CCF78-8F9E-6056-C4E3-A9DA14BCC123}"/>
              </a:ext>
            </a:extLst>
          </p:cNvPr>
          <p:cNvSpPr txBox="1">
            <a:spLocks/>
          </p:cNvSpPr>
          <p:nvPr/>
        </p:nvSpPr>
        <p:spPr>
          <a:xfrm>
            <a:off x="393180" y="5889143"/>
            <a:ext cx="11376025" cy="420177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000" b="1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800" dirty="0">
                <a:latin typeface="Calibri" panose="020F0502020204030204" pitchFamily="34" charset="0"/>
                <a:ea typeface="Calibri" panose="020F0502020204030204" pitchFamily="34" charset="0"/>
              </a:rPr>
              <a:t>D. del Álamo – EN-ACE-INT</a:t>
            </a:r>
            <a:endParaRPr lang="en-US" sz="3200" b="0" dirty="0"/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D4E4E85B-79E5-AF42-A158-1E754E4BF9B3}"/>
              </a:ext>
            </a:extLst>
          </p:cNvPr>
          <p:cNvSpPr txBox="1">
            <a:spLocks/>
          </p:cNvSpPr>
          <p:nvPr/>
        </p:nvSpPr>
        <p:spPr>
          <a:xfrm>
            <a:off x="10272464" y="6309320"/>
            <a:ext cx="1728576" cy="216024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000" b="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None/>
              <a:tabLst/>
              <a:defRPr sz="20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None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None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/>
              <a:t>EDMS# </a:t>
            </a:r>
          </a:p>
        </p:txBody>
      </p:sp>
    </p:spTree>
    <p:extLst>
      <p:ext uri="{BB962C8B-B14F-4D97-AF65-F5344CB8AC3E}">
        <p14:creationId xmlns:p14="http://schemas.microsoft.com/office/powerpoint/2010/main" val="35903875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>
            <a:extLst>
              <a:ext uri="{FF2B5EF4-FFF2-40B4-BE49-F238E27FC236}">
                <a16:creationId xmlns:a16="http://schemas.microsoft.com/office/drawing/2014/main" id="{908167A3-9918-8C74-499F-A28DDC8A6720}"/>
              </a:ext>
            </a:extLst>
          </p:cNvPr>
          <p:cNvSpPr txBox="1"/>
          <p:nvPr/>
        </p:nvSpPr>
        <p:spPr>
          <a:xfrm>
            <a:off x="839416" y="1628507"/>
            <a:ext cx="11233248" cy="1384995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en-GB" dirty="0"/>
              <a:t>Tracks for the Integration Studies:</a:t>
            </a:r>
          </a:p>
          <a:p>
            <a:pPr algn="just"/>
            <a:endParaRPr lang="en-GB" dirty="0"/>
          </a:p>
          <a:p>
            <a:pPr marL="342900" indent="-342900" algn="just">
              <a:buAutoNum type="arabicPeriod"/>
            </a:pPr>
            <a:r>
              <a:rPr lang="en-GB" b="1" dirty="0"/>
              <a:t>Consolidation of BE.BSW (extraction bumper magnets) – </a:t>
            </a:r>
            <a:r>
              <a:rPr lang="en-GB" b="1" i="1" dirty="0"/>
              <a:t>123877</a:t>
            </a:r>
          </a:p>
          <a:p>
            <a:pPr algn="just"/>
            <a:r>
              <a:rPr lang="en-GB" b="1" dirty="0">
                <a:hlinkClick r:id="rId3"/>
              </a:rPr>
              <a:t>https://trackit.cern.ch/track/123877</a:t>
            </a:r>
            <a:endParaRPr lang="en-GB" b="1" dirty="0"/>
          </a:p>
          <a:p>
            <a:pPr algn="just"/>
            <a:endParaRPr lang="en-GB" b="1" i="1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12480312-C976-2F5B-A14D-F56AE663241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0065" y="267232"/>
            <a:ext cx="952183" cy="78290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CBD91B0-1B1D-4F7C-AE77-00AFC660C0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i="1" dirty="0"/>
              <a:t>       Track-it Data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7F5EDB0-4596-4A1B-B42E-2D997757ED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C0D3E2ED-2CEE-1930-2E2D-F340DB55A35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229606" y="2133840"/>
            <a:ext cx="216024" cy="195772"/>
          </a:xfrm>
          <a:prstGeom prst="rect">
            <a:avLst/>
          </a:prstGeom>
        </p:spPr>
      </p:pic>
      <p:sp>
        <p:nvSpPr>
          <p:cNvPr id="3" name="Date Placeholder 5">
            <a:extLst>
              <a:ext uri="{FF2B5EF4-FFF2-40B4-BE49-F238E27FC236}">
                <a16:creationId xmlns:a16="http://schemas.microsoft.com/office/drawing/2014/main" id="{C67DF45A-5EDD-9B28-1BE4-183CC1E99108}"/>
              </a:ext>
            </a:extLst>
          </p:cNvPr>
          <p:cNvSpPr txBox="1">
            <a:spLocks/>
          </p:cNvSpPr>
          <p:nvPr/>
        </p:nvSpPr>
        <p:spPr>
          <a:xfrm>
            <a:off x="10815346" y="6378348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914400" rtl="0" eaLnBrk="1" latinLnBrk="0" hangingPunct="1"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dirty="0"/>
              <a:t>#</a:t>
            </a:r>
          </a:p>
        </p:txBody>
      </p:sp>
      <p:sp>
        <p:nvSpPr>
          <p:cNvPr id="5" name="Date Placeholder 5">
            <a:extLst>
              <a:ext uri="{FF2B5EF4-FFF2-40B4-BE49-F238E27FC236}">
                <a16:creationId xmlns:a16="http://schemas.microsoft.com/office/drawing/2014/main" id="{C243AD18-8AB2-5EAB-5AF6-CB3DA5CA88F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351584" y="6378349"/>
            <a:ext cx="971574" cy="365125"/>
          </a:xfrm>
        </p:spPr>
        <p:txBody>
          <a:bodyPr/>
          <a:lstStyle/>
          <a:p>
            <a:r>
              <a:rPr lang="en-US" dirty="0"/>
              <a:t>ICL 23-04-2025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AC30F93-B9DE-11C2-DC17-71AFDAF31F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83848"/>
            <a:ext cx="6572221" cy="365125"/>
          </a:xfrm>
        </p:spPr>
        <p:txBody>
          <a:bodyPr/>
          <a:lstStyle/>
          <a:p>
            <a:r>
              <a:rPr lang="en-GB" dirty="0"/>
              <a:t>D. del Álamo| PSB - Consolidation of BE.BSW</a:t>
            </a:r>
          </a:p>
        </p:txBody>
      </p:sp>
    </p:spTree>
    <p:extLst>
      <p:ext uri="{BB962C8B-B14F-4D97-AF65-F5344CB8AC3E}">
        <p14:creationId xmlns:p14="http://schemas.microsoft.com/office/powerpoint/2010/main" val="39757418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72EA4A6-34AE-0A31-12CF-949A78A28F7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>
            <a:extLst>
              <a:ext uri="{FF2B5EF4-FFF2-40B4-BE49-F238E27FC236}">
                <a16:creationId xmlns:a16="http://schemas.microsoft.com/office/drawing/2014/main" id="{912223F8-7A34-352B-B4AB-41812B726EF3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199469" y="950682"/>
            <a:ext cx="9793062" cy="4956624"/>
          </a:xfrm>
          <a:prstGeom prst="rect">
            <a:avLst/>
          </a:prstGeom>
        </p:spPr>
      </p:pic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77EB3B3-5B02-6791-91D9-3AC0141006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C7CED674-7DC5-CB1D-E770-1508B70008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6952" y="373593"/>
            <a:ext cx="11376025" cy="535127"/>
          </a:xfrm>
        </p:spPr>
        <p:txBody>
          <a:bodyPr/>
          <a:lstStyle/>
          <a:p>
            <a:r>
              <a:rPr lang="en-GB" dirty="0"/>
              <a:t>Period 14</a:t>
            </a:r>
          </a:p>
        </p:txBody>
      </p:sp>
      <p:sp>
        <p:nvSpPr>
          <p:cNvPr id="10" name="Date Placeholder 5">
            <a:extLst>
              <a:ext uri="{FF2B5EF4-FFF2-40B4-BE49-F238E27FC236}">
                <a16:creationId xmlns:a16="http://schemas.microsoft.com/office/drawing/2014/main" id="{15A9E5A6-59F1-0632-9258-D057DE4B15B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351584" y="6378349"/>
            <a:ext cx="971574" cy="365125"/>
          </a:xfrm>
        </p:spPr>
        <p:txBody>
          <a:bodyPr/>
          <a:lstStyle/>
          <a:p>
            <a:r>
              <a:rPr lang="en-US" dirty="0"/>
              <a:t>ICL 23-04-2025</a:t>
            </a:r>
          </a:p>
        </p:txBody>
      </p:sp>
      <p:sp>
        <p:nvSpPr>
          <p:cNvPr id="11" name="Footer Placeholder 7">
            <a:extLst>
              <a:ext uri="{FF2B5EF4-FFF2-40B4-BE49-F238E27FC236}">
                <a16:creationId xmlns:a16="http://schemas.microsoft.com/office/drawing/2014/main" id="{D08441E6-EB24-8406-1441-D4C5CC557B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83848"/>
            <a:ext cx="6572221" cy="365125"/>
          </a:xfrm>
        </p:spPr>
        <p:txBody>
          <a:bodyPr/>
          <a:lstStyle/>
          <a:p>
            <a:r>
              <a:rPr lang="en-GB" dirty="0"/>
              <a:t>D. del Álamo| PSB - </a:t>
            </a:r>
            <a:r>
              <a:rPr lang="en-GB" sz="1200" dirty="0"/>
              <a:t>Consolidation of BE.BSW</a:t>
            </a:r>
            <a:endParaRPr lang="en-GB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25D6873-EA12-B715-FF15-CF635980F40B}"/>
              </a:ext>
            </a:extLst>
          </p:cNvPr>
          <p:cNvSpPr txBox="1"/>
          <p:nvPr/>
        </p:nvSpPr>
        <p:spPr>
          <a:xfrm>
            <a:off x="407986" y="5683314"/>
            <a:ext cx="11376024" cy="553998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en-GB" b="1" dirty="0"/>
              <a:t>Is the consolidation process for the BSW intended to be a like-for-like replacement, or are any Form-Fit-Function modifications foreseen?</a:t>
            </a:r>
          </a:p>
        </p:txBody>
      </p:sp>
      <p:sp>
        <p:nvSpPr>
          <p:cNvPr id="13" name="Date Placeholder 5">
            <a:extLst>
              <a:ext uri="{FF2B5EF4-FFF2-40B4-BE49-F238E27FC236}">
                <a16:creationId xmlns:a16="http://schemas.microsoft.com/office/drawing/2014/main" id="{A40AEE0C-DFC4-1CDE-1048-773A3C48E490}"/>
              </a:ext>
            </a:extLst>
          </p:cNvPr>
          <p:cNvSpPr txBox="1">
            <a:spLocks/>
          </p:cNvSpPr>
          <p:nvPr/>
        </p:nvSpPr>
        <p:spPr>
          <a:xfrm>
            <a:off x="10815346" y="6378348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914400" rtl="0" eaLnBrk="1" latinLnBrk="0" hangingPunct="1"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dirty="0"/>
              <a:t>#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83950C9-8895-1D34-EAE7-C9FAD03D3CE7}"/>
              </a:ext>
            </a:extLst>
          </p:cNvPr>
          <p:cNvSpPr txBox="1"/>
          <p:nvPr/>
        </p:nvSpPr>
        <p:spPr>
          <a:xfrm>
            <a:off x="407986" y="4725144"/>
            <a:ext cx="1583558" cy="27699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en-GB" b="1" dirty="0"/>
              <a:t>ST0557192_07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F403A4F0-9C7C-47A5-3D48-5AC80BCE3336}"/>
              </a:ext>
            </a:extLst>
          </p:cNvPr>
          <p:cNvSpPr/>
          <p:nvPr/>
        </p:nvSpPr>
        <p:spPr>
          <a:xfrm>
            <a:off x="4043773" y="2060848"/>
            <a:ext cx="648072" cy="187220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532196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B3B5607-8F95-3829-1BB1-EB0C8AA576C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715CD92E-B305-1E0D-60B9-0A67EA38E693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199470" y="980728"/>
            <a:ext cx="9793060" cy="4956624"/>
          </a:xfrm>
          <a:prstGeom prst="rect">
            <a:avLst/>
          </a:prstGeom>
        </p:spPr>
      </p:pic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089305B-96EE-17B3-7BAD-020CC52C88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6A7CD265-5323-9574-A29B-992FCE2BCD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6952" y="373593"/>
            <a:ext cx="11376025" cy="535127"/>
          </a:xfrm>
        </p:spPr>
        <p:txBody>
          <a:bodyPr/>
          <a:lstStyle/>
          <a:p>
            <a:r>
              <a:rPr lang="en-GB" dirty="0"/>
              <a:t>Period 15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C86907C-0F57-246B-72E7-57833B8DA25E}"/>
              </a:ext>
            </a:extLst>
          </p:cNvPr>
          <p:cNvSpPr/>
          <p:nvPr/>
        </p:nvSpPr>
        <p:spPr>
          <a:xfrm>
            <a:off x="7824192" y="2564904"/>
            <a:ext cx="648072" cy="187220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0" name="Date Placeholder 5">
            <a:extLst>
              <a:ext uri="{FF2B5EF4-FFF2-40B4-BE49-F238E27FC236}">
                <a16:creationId xmlns:a16="http://schemas.microsoft.com/office/drawing/2014/main" id="{C4C4FC11-FDF9-1B9D-5C93-ED9539D390D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351584" y="6378349"/>
            <a:ext cx="971574" cy="365125"/>
          </a:xfrm>
        </p:spPr>
        <p:txBody>
          <a:bodyPr/>
          <a:lstStyle/>
          <a:p>
            <a:r>
              <a:rPr lang="en-US" dirty="0"/>
              <a:t>ICL 23-04-2025</a:t>
            </a:r>
          </a:p>
        </p:txBody>
      </p:sp>
      <p:sp>
        <p:nvSpPr>
          <p:cNvPr id="11" name="Footer Placeholder 7">
            <a:extLst>
              <a:ext uri="{FF2B5EF4-FFF2-40B4-BE49-F238E27FC236}">
                <a16:creationId xmlns:a16="http://schemas.microsoft.com/office/drawing/2014/main" id="{8F0D86AC-DE28-9CE8-D7AD-CAF6157FCE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83848"/>
            <a:ext cx="6572221" cy="365125"/>
          </a:xfrm>
        </p:spPr>
        <p:txBody>
          <a:bodyPr/>
          <a:lstStyle/>
          <a:p>
            <a:r>
              <a:rPr lang="en-GB" dirty="0"/>
              <a:t>D. del Álamo| PSB - </a:t>
            </a:r>
            <a:r>
              <a:rPr lang="en-GB" sz="1200" dirty="0"/>
              <a:t>Consolidation of BE.BSW</a:t>
            </a:r>
            <a:endParaRPr lang="en-GB" dirty="0"/>
          </a:p>
        </p:txBody>
      </p:sp>
      <p:sp>
        <p:nvSpPr>
          <p:cNvPr id="13" name="Date Placeholder 5">
            <a:extLst>
              <a:ext uri="{FF2B5EF4-FFF2-40B4-BE49-F238E27FC236}">
                <a16:creationId xmlns:a16="http://schemas.microsoft.com/office/drawing/2014/main" id="{3AB3C9B7-F756-A675-D983-E7508B2E9563}"/>
              </a:ext>
            </a:extLst>
          </p:cNvPr>
          <p:cNvSpPr txBox="1">
            <a:spLocks/>
          </p:cNvSpPr>
          <p:nvPr/>
        </p:nvSpPr>
        <p:spPr>
          <a:xfrm>
            <a:off x="10815346" y="6378348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914400" rtl="0" eaLnBrk="1" latinLnBrk="0" hangingPunct="1"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dirty="0"/>
              <a:t>#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34A5A96-C5BD-55AF-5ABA-220D6A12627D}"/>
              </a:ext>
            </a:extLst>
          </p:cNvPr>
          <p:cNvSpPr txBox="1"/>
          <p:nvPr/>
        </p:nvSpPr>
        <p:spPr>
          <a:xfrm>
            <a:off x="407986" y="4725144"/>
            <a:ext cx="1583558" cy="27699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en-GB" b="1" dirty="0"/>
              <a:t>ST0428956_09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30D78F66-C603-60E7-7E63-B8998BA3272D}"/>
              </a:ext>
            </a:extLst>
          </p:cNvPr>
          <p:cNvSpPr/>
          <p:nvPr/>
        </p:nvSpPr>
        <p:spPr>
          <a:xfrm>
            <a:off x="3863759" y="2348880"/>
            <a:ext cx="648072" cy="187220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BC29184-FA4A-FD6E-19EA-C810ACEBBFD7}"/>
              </a:ext>
            </a:extLst>
          </p:cNvPr>
          <p:cNvSpPr txBox="1"/>
          <p:nvPr/>
        </p:nvSpPr>
        <p:spPr>
          <a:xfrm>
            <a:off x="407986" y="5683314"/>
            <a:ext cx="11376024" cy="553998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en-GB" b="1" dirty="0"/>
              <a:t>Is the consolidation process for the BSW intended to be a like-for-like replacement, or are any Form-Fit-Function modifications foreseen?</a:t>
            </a:r>
          </a:p>
        </p:txBody>
      </p:sp>
    </p:spTree>
    <p:extLst>
      <p:ext uri="{BB962C8B-B14F-4D97-AF65-F5344CB8AC3E}">
        <p14:creationId xmlns:p14="http://schemas.microsoft.com/office/powerpoint/2010/main" val="11694063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263667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1" id="{0A22DD23-9704-4E03-A13F-CF67C670CC02}" vid="{0604311A-A1EF-46B6-8E1A-47A72DCF208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Template-EN-2021</Template>
  <TotalTime>47604</TotalTime>
  <Words>151</Words>
  <Application>Microsoft Office PowerPoint</Application>
  <PresentationFormat>Widescreen</PresentationFormat>
  <Paragraphs>29</Paragraphs>
  <Slides>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8" baseType="lpstr">
      <vt:lpstr>Arial</vt:lpstr>
      <vt:lpstr>Calibri</vt:lpstr>
      <vt:lpstr>Office Theme</vt:lpstr>
      <vt:lpstr>PSB - Consolidation of BE.BSW</vt:lpstr>
      <vt:lpstr>       Track-it Data</vt:lpstr>
      <vt:lpstr>Period 14</vt:lpstr>
      <vt:lpstr>Period 15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PS Ring Straight Section 98 PR.SD98</dc:title>
  <dc:creator>Daniel del Alamo</dc:creator>
  <cp:lastModifiedBy>Daniel del Alamo</cp:lastModifiedBy>
  <cp:revision>59</cp:revision>
  <cp:lastPrinted>2020-01-30T13:49:18Z</cp:lastPrinted>
  <dcterms:created xsi:type="dcterms:W3CDTF">2021-08-18T08:30:03Z</dcterms:created>
  <dcterms:modified xsi:type="dcterms:W3CDTF">2025-04-22T14:14:49Z</dcterms:modified>
</cp:coreProperties>
</file>