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87" r:id="rId3"/>
    <p:sldId id="293" r:id="rId4"/>
    <p:sldId id="280" r:id="rId5"/>
    <p:sldId id="288" r:id="rId6"/>
    <p:sldId id="289" r:id="rId7"/>
    <p:sldId id="282" r:id="rId8"/>
    <p:sldId id="283" r:id="rId9"/>
    <p:sldId id="290" r:id="rId10"/>
    <p:sldId id="291" r:id="rId11"/>
    <p:sldId id="279" r:id="rId12"/>
    <p:sldId id="292" r:id="rId13"/>
    <p:sldId id="294" r:id="rId14"/>
    <p:sldId id="278" r:id="rId15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D4DE"/>
    <a:srgbClr val="55ADBB"/>
    <a:srgbClr val="F0EBD7"/>
    <a:srgbClr val="D47C54"/>
    <a:srgbClr val="EAB78B"/>
    <a:srgbClr val="E8AF82"/>
    <a:srgbClr val="448C82"/>
    <a:srgbClr val="A7C2A4"/>
    <a:srgbClr val="C35F35"/>
    <a:srgbClr val="E6A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79477" autoAdjust="0"/>
  </p:normalViewPr>
  <p:slideViewPr>
    <p:cSldViewPr>
      <p:cViewPr varScale="1">
        <p:scale>
          <a:sx n="126" d="100"/>
          <a:sy n="126" d="100"/>
        </p:scale>
        <p:origin x="3804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SCE-</a:t>
            </a:r>
          </a:p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SAM</a:t>
            </a:r>
          </a:p>
        </c:rich>
      </c:tx>
      <c:layout>
        <c:manualLayout>
          <c:xMode val="edge"/>
          <c:yMode val="edge"/>
          <c:x val="0.31968692345775712"/>
          <c:y val="0.31121563660679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892-4EC6-81C3-1AEBC012597B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1892-4EC6-81C3-1AEBC012597B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92-4EC6-81C3-1AEBC01259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HSE</a:t>
            </a:r>
          </a:p>
        </c:rich>
      </c:tx>
      <c:layout>
        <c:manualLayout>
          <c:xMode val="edge"/>
          <c:yMode val="edge"/>
          <c:x val="0.33778746805910453"/>
          <c:y val="0.392669775347956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1D1-4A98-8997-A6C254DD0465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1D1-4A98-8997-A6C254DD0465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1D1-4A98-8997-A6C254DD04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EN-</a:t>
            </a:r>
          </a:p>
          <a:p>
            <a:pPr>
              <a:defRPr>
                <a:solidFill>
                  <a:schemeClr val="accent3">
                    <a:lumMod val="75000"/>
                  </a:schemeClr>
                </a:solidFill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CV</a:t>
            </a:r>
          </a:p>
        </c:rich>
      </c:tx>
      <c:layout>
        <c:manualLayout>
          <c:xMode val="edge"/>
          <c:yMode val="edge"/>
          <c:x val="0.34753448447248547"/>
          <c:y val="0.324442880291897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3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FBF-42AD-A76C-CC1E119AA199}"/>
              </c:ext>
            </c:extLst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FBF-42AD-A76C-CC1E119AA199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FBF-42AD-A76C-CC1E119AA1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>
              <a:defRPr sz="1862" b="0" i="0" u="none" strike="noStrike" kern="1200" spc="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EN-</a:t>
            </a:r>
          </a:p>
          <a:p>
            <a:pPr algn="ctr">
              <a:defRPr>
                <a:solidFill>
                  <a:schemeClr val="accent3">
                    <a:lumMod val="75000"/>
                  </a:schemeClr>
                </a:solidFill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EL</a:t>
            </a:r>
          </a:p>
        </c:rich>
      </c:tx>
      <c:layout>
        <c:manualLayout>
          <c:xMode val="edge"/>
          <c:yMode val="edge"/>
          <c:x val="0.36517173810095838"/>
          <c:y val="0.31121563660679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>
            <a:defRPr sz="1862" b="0" i="0" u="none" strike="noStrike" kern="1200" spc="0" baseline="0">
              <a:solidFill>
                <a:schemeClr val="accent3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A2E-43C8-AC1A-893A1BAB1FF0}"/>
              </c:ext>
            </c:extLst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A2E-43C8-AC1A-893A1BAB1FF0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2E-43C8-AC1A-893A1BAB1F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3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EN-</a:t>
            </a:r>
          </a:p>
          <a:p>
            <a:pPr>
              <a:defRPr>
                <a:solidFill>
                  <a:schemeClr val="accent3">
                    <a:lumMod val="75000"/>
                  </a:schemeClr>
                </a:solidFill>
              </a:defRPr>
            </a:pPr>
            <a:r>
              <a:rPr lang="en-US" sz="1100" dirty="0">
                <a:solidFill>
                  <a:schemeClr val="accent3">
                    <a:lumMod val="75000"/>
                  </a:schemeClr>
                </a:solidFill>
              </a:rPr>
              <a:t>HE</a:t>
            </a:r>
          </a:p>
        </c:rich>
      </c:tx>
      <c:layout>
        <c:manualLayout>
          <c:xMode val="edge"/>
          <c:yMode val="edge"/>
          <c:x val="0.36517173810095838"/>
          <c:y val="0.31121563660679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3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3424-4898-8124-1E969021DDAE}"/>
              </c:ext>
            </c:extLst>
          </c:dPt>
          <c:dPt>
            <c:idx val="1"/>
            <c:bubble3D val="0"/>
            <c:spPr>
              <a:solidFill>
                <a:schemeClr val="accent3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3424-4898-8124-1E969021DDAE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424-4898-8124-1E969021DD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CLIENT</a:t>
            </a:r>
          </a:p>
        </c:rich>
      </c:tx>
      <c:layout>
        <c:manualLayout>
          <c:xMode val="edge"/>
          <c:yMode val="edge"/>
          <c:x val="0.26568392985574701"/>
          <c:y val="0.38986867696814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1DE-40A7-AE9C-4B6A4EBE71FB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1DE-40A7-AE9C-4B6A4EBE71FB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1DE-40A7-AE9C-4B6A4EBE71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SCE-</a:t>
            </a:r>
          </a:p>
          <a:p>
            <a:pPr>
              <a:defRPr>
                <a:solidFill>
                  <a:schemeClr val="tx1">
                    <a:lumMod val="75000"/>
                  </a:schemeClr>
                </a:solidFill>
              </a:defRPr>
            </a:pPr>
            <a:r>
              <a:rPr lang="en-US" sz="1100" dirty="0">
                <a:solidFill>
                  <a:schemeClr val="tx1">
                    <a:lumMod val="75000"/>
                  </a:schemeClr>
                </a:solidFill>
              </a:rPr>
              <a:t>SAM</a:t>
            </a:r>
          </a:p>
        </c:rich>
      </c:tx>
      <c:layout>
        <c:manualLayout>
          <c:xMode val="edge"/>
          <c:yMode val="edge"/>
          <c:x val="0.31968692345775712"/>
          <c:y val="0.311215636606791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719D-437C-A547-A20AB60C31DA}"/>
              </c:ext>
            </c:extLst>
          </c:dPt>
          <c:dPt>
            <c:idx val="1"/>
            <c:bubble3D val="0"/>
            <c:spPr>
              <a:solidFill>
                <a:schemeClr val="accent1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719D-437C-A547-A20AB60C31DA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19D-437C-A547-A20AB60C31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2">
                    <a:lumMod val="50000"/>
                  </a:schemeClr>
                </a:solidFill>
              </a:rPr>
              <a:t>HSE</a:t>
            </a:r>
          </a:p>
        </c:rich>
      </c:tx>
      <c:layout>
        <c:manualLayout>
          <c:xMode val="edge"/>
          <c:yMode val="edge"/>
          <c:x val="0.33778746805910453"/>
          <c:y val="0.392669775347956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2">
                  <a:lumMod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37C-426A-9097-978315CC19D0}"/>
              </c:ext>
            </c:extLst>
          </c:dPt>
          <c:dPt>
            <c:idx val="1"/>
            <c:bubble3D val="0"/>
            <c:spPr>
              <a:solidFill>
                <a:schemeClr val="accent2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37C-426A-9097-978315CC19D0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7C-426A-9097-978315CC19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100" dirty="0">
                <a:solidFill>
                  <a:schemeClr val="accent5">
                    <a:lumMod val="75000"/>
                  </a:schemeClr>
                </a:solidFill>
              </a:rPr>
              <a:t>CLIENT</a:t>
            </a:r>
          </a:p>
        </c:rich>
      </c:tx>
      <c:layout>
        <c:manualLayout>
          <c:xMode val="edge"/>
          <c:yMode val="edge"/>
          <c:x val="0.26568392985574701"/>
          <c:y val="0.3898686769681460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accent5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857787893700791"/>
          <c:y val="0.10877343080872104"/>
          <c:w val="0.5219067421259842"/>
          <c:h val="0.7828600650307538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SCE-SAM</c:v>
                </c:pt>
              </c:strCache>
            </c:strRef>
          </c:tx>
          <c:dPt>
            <c:idx val="0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8BB-4A41-96C2-ED579F15DEB6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8BB-4A41-96C2-ED579F15DEB6}"/>
              </c:ext>
            </c:extLst>
          </c:dPt>
          <c:cat>
            <c:strRef>
              <c:f>Sheet1!$A$2:$A$3</c:f>
              <c:strCache>
                <c:ptCount val="2"/>
                <c:pt idx="0">
                  <c:v>Si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20</c:v>
                </c:pt>
                <c:pt idx="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8BB-4A41-96C2-ED579F15DE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7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8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49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49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5/26/2025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958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10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738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783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68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310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250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745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344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510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5/26/2025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5/26/2025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5/26/2025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5/26/2025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5/26/2025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5/26/2025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5/26/2025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5/26/2025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5/26/2025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5" Type="http://schemas.openxmlformats.org/officeDocument/2006/relationships/chart" Target="../charts/chart3.xml"/><Relationship Id="rId10" Type="http://schemas.openxmlformats.org/officeDocument/2006/relationships/chart" Target="../charts/chart8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Green building certifications </a:t>
            </a:r>
            <a:br>
              <a:rPr lang="en-US" dirty="0"/>
            </a:br>
            <a:r>
              <a:rPr lang="en-US" sz="2800" dirty="0"/>
              <a:t>CERN buildings 777, 3189 and 140</a:t>
            </a:r>
            <a:endParaRPr sz="28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it-IT" sz="1800" dirty="0"/>
              <a:t>Sara Tenchini (SCE-PPM)</a:t>
            </a:r>
            <a:endParaRPr dirty="0"/>
          </a:p>
          <a:p>
            <a:pPr algn="l">
              <a:defRPr/>
            </a:pPr>
            <a:r>
              <a:rPr lang="en-US" sz="1800" dirty="0"/>
              <a:t>26/05/2025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FC842-6971-5C59-6E96-D372F9D66A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37F9D1-2D0E-CEBA-C8FA-07675DBBE250}"/>
              </a:ext>
            </a:extLst>
          </p:cNvPr>
          <p:cNvSpPr/>
          <p:nvPr/>
        </p:nvSpPr>
        <p:spPr>
          <a:xfrm>
            <a:off x="434907" y="4256029"/>
            <a:ext cx="576064" cy="214949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CEEAC6F7-7661-D42C-8436-9A6808B46AA4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07078079"/>
              </p:ext>
            </p:extLst>
          </p:nvPr>
        </p:nvGraphicFramePr>
        <p:xfrm>
          <a:off x="407987" y="1196752"/>
          <a:ext cx="9090000" cy="4495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4109772019"/>
                    </a:ext>
                  </a:extLst>
                </a:gridCol>
                <a:gridCol w="2106000">
                  <a:extLst>
                    <a:ext uri="{9D8B030D-6E8A-4147-A177-3AD203B41FA5}">
                      <a16:colId xmlns:a16="http://schemas.microsoft.com/office/drawing/2014/main" val="3214335611"/>
                    </a:ext>
                  </a:extLst>
                </a:gridCol>
                <a:gridCol w="4968000">
                  <a:extLst>
                    <a:ext uri="{9D8B030D-6E8A-4147-A177-3AD203B41FA5}">
                      <a16:colId xmlns:a16="http://schemas.microsoft.com/office/drawing/2014/main" val="31455904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ysClr val="windowText" lastClr="000000"/>
                          </a:solidFill>
                        </a:rPr>
                        <a:t>PROJECT PHASE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>
                          <a:solidFill>
                            <a:sysClr val="windowText" lastClr="000000"/>
                          </a:solidFill>
                        </a:rPr>
                        <a:t>DEADLINE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>
                          <a:solidFill>
                            <a:sysClr val="windowText" lastClr="000000"/>
                          </a:solidFill>
                        </a:rPr>
                        <a:t>TO DO - WELL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9061610"/>
                  </a:ext>
                </a:extLst>
              </a:tr>
              <a:tr h="827312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Concept design 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Develop clear sustainability objectives and targets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Consult all the relevant stakeholders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The design is influenced by the WELL requirements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</a:rPr>
                        <a:t>all work-packages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2247420"/>
                  </a:ext>
                </a:extLst>
              </a:tr>
              <a:tr h="253776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Detailed/Tender design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Include the WELL requirements in all tender documents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all work-packages </a:t>
                      </a:r>
                      <a:endParaRPr lang="en-GB" sz="1200" u="sng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7747996"/>
                  </a:ext>
                </a:extLst>
              </a:tr>
              <a:tr h="653984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Close to handover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Monitoring the building site and construction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Produce the necessary documentation for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SUBMISSION</a:t>
                      </a: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i="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Performance pre-testing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8133363"/>
                  </a:ext>
                </a:extLst>
              </a:tr>
              <a:tr h="479096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End of 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Construction complete + </a:t>
                      </a:r>
                    </a:p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50% occupancy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u="none" cap="all" baseline="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Performance verification testing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200" u="none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4590308"/>
                  </a:ext>
                </a:extLst>
              </a:tr>
              <a:tr h="302274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CERTIFICATION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64838163"/>
                  </a:ext>
                </a:extLst>
              </a:tr>
              <a:tr h="501200">
                <a:tc>
                  <a:txBody>
                    <a:bodyPr/>
                    <a:lstStyle/>
                    <a:p>
                      <a:pPr algn="l"/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In use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>
                          <a:solidFill>
                            <a:sysClr val="windowText" lastClr="000000"/>
                          </a:solidFill>
                        </a:rPr>
                        <a:t>Every year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Ongoing data monitoring 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for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air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,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water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and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thermal comfort</a:t>
                      </a:r>
                      <a:endParaRPr lang="it-IT" sz="1200" b="1" i="1" dirty="0">
                        <a:solidFill>
                          <a:sysClr val="windowText" lastClr="000000"/>
                        </a:solidFill>
                        <a:sym typeface="Wingdings" panose="05000000000000000000" pitchFamily="2" charset="2"/>
                      </a:endParaRPr>
                    </a:p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i="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Follow maintenance requirements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7378522"/>
                  </a:ext>
                </a:extLst>
              </a:tr>
              <a:tr h="639296">
                <a:tc>
                  <a:txBody>
                    <a:bodyPr/>
                    <a:lstStyle/>
                    <a:p>
                      <a:pPr algn="l"/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Every 3 years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Produce the necessary documentation for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SUBMISSION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      </a:t>
                      </a:r>
                      <a:r>
                        <a:rPr lang="it-IT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As first submission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+ On-going data/maintenance reports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56799130"/>
                  </a:ext>
                </a:extLst>
              </a:tr>
              <a:tr h="326888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RE-CERTIFICATION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8C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45889507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1FB7AB11-F4A4-3206-1746-A7BE8FEE31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5b. Key tasks - WELL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317759-BEDD-0A4B-5517-F74B5AD2A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pic>
        <p:nvPicPr>
          <p:cNvPr id="3" name="Picture 10" descr="warning&quot; Icon - Download for free – Iconduck">
            <a:extLst>
              <a:ext uri="{FF2B5EF4-FFF2-40B4-BE49-F238E27FC236}">
                <a16:creationId xmlns:a16="http://schemas.microsoft.com/office/drawing/2014/main" id="{95FB19A2-305A-75D6-D97D-E2486EEEE8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2994" y="4341196"/>
            <a:ext cx="240704" cy="2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F273E4A3-0952-A1DD-8C4A-BE70186DEF9F}"/>
              </a:ext>
            </a:extLst>
          </p:cNvPr>
          <p:cNvSpPr/>
          <p:nvPr/>
        </p:nvSpPr>
        <p:spPr>
          <a:xfrm>
            <a:off x="9369038" y="4363504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1EB8BE-1447-B535-658C-91B002A5FF34}"/>
              </a:ext>
            </a:extLst>
          </p:cNvPr>
          <p:cNvSpPr txBox="1"/>
          <p:nvPr/>
        </p:nvSpPr>
        <p:spPr bwMode="auto">
          <a:xfrm>
            <a:off x="10029622" y="2508279"/>
            <a:ext cx="1971034" cy="3801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1200" dirty="0">
                <a:solidFill>
                  <a:schemeClr val="accent3"/>
                </a:solidFill>
              </a:rPr>
              <a:t>Ongoing performance and data monitoring requirements are more stringent than for BREEAM.</a:t>
            </a:r>
          </a:p>
          <a:p>
            <a:pPr>
              <a:spcAft>
                <a:spcPts val="600"/>
              </a:spcAft>
            </a:pPr>
            <a:r>
              <a:rPr lang="it-IT" sz="1200" dirty="0">
                <a:solidFill>
                  <a:schemeClr val="accent3"/>
                </a:solidFill>
              </a:rPr>
              <a:t>For both certifications, handover from </a:t>
            </a:r>
            <a:r>
              <a:rPr lang="it-IT" sz="1200" b="1" dirty="0">
                <a:solidFill>
                  <a:schemeClr val="accent3"/>
                </a:solidFill>
              </a:rPr>
              <a:t>SCE-PPM</a:t>
            </a:r>
            <a:r>
              <a:rPr lang="it-IT" sz="1200" dirty="0">
                <a:solidFill>
                  <a:schemeClr val="accent3"/>
                </a:solidFill>
              </a:rPr>
              <a:t> to </a:t>
            </a:r>
            <a:r>
              <a:rPr lang="it-IT" sz="1200" b="1" dirty="0">
                <a:solidFill>
                  <a:schemeClr val="accent3"/>
                </a:solidFill>
              </a:rPr>
              <a:t>Facility management </a:t>
            </a:r>
            <a:r>
              <a:rPr lang="it-IT" sz="1200" dirty="0">
                <a:solidFill>
                  <a:schemeClr val="accent3"/>
                </a:solidFill>
              </a:rPr>
              <a:t>has to be carefully prepared: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it-IT" sz="1200" dirty="0">
                <a:solidFill>
                  <a:schemeClr val="accent3"/>
                </a:solidFill>
              </a:rPr>
              <a:t>Discussions during design phase (assess feasibility+engagement)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r>
              <a:rPr lang="it-IT" sz="1200" dirty="0">
                <a:solidFill>
                  <a:schemeClr val="accent3"/>
                </a:solidFill>
              </a:rPr>
              <a:t>Provide clear list of requirements at the end of construction</a:t>
            </a:r>
          </a:p>
          <a:p>
            <a:pPr marL="171450" indent="-171450">
              <a:spcAft>
                <a:spcPts val="600"/>
              </a:spcAft>
              <a:buFontTx/>
              <a:buChar char="-"/>
            </a:pPr>
            <a:endParaRPr lang="en-GB" sz="1200" dirty="0">
              <a:solidFill>
                <a:schemeClr val="accent3"/>
              </a:solidFill>
            </a:endParaRPr>
          </a:p>
          <a:p>
            <a:endParaRPr lang="en-GB" sz="1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869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B992C19-CC60-3642-8F74-82DB233FB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6. Timeline – BREEAM + WELL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180C27-AB96-304F-66EA-B97D75E0933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3179" y="1052736"/>
            <a:ext cx="11539485" cy="5184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906B2CA-8F39-4B38-3512-A0D8E78DEBD8}"/>
              </a:ext>
            </a:extLst>
          </p:cNvPr>
          <p:cNvSpPr txBox="1"/>
          <p:nvPr/>
        </p:nvSpPr>
        <p:spPr bwMode="auto">
          <a:xfrm>
            <a:off x="407988" y="1556792"/>
            <a:ext cx="369332" cy="403244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       </a:t>
            </a:r>
            <a:r>
              <a:rPr lang="it-IT" sz="1200" dirty="0">
                <a:solidFill>
                  <a:schemeClr val="tx2"/>
                </a:solidFill>
                <a:latin typeface="Segoe UI Variable Text Semibold" pitchFamily="2" charset="0"/>
              </a:rPr>
              <a:t>140                              3189                                777</a:t>
            </a:r>
            <a:endParaRPr lang="en-GB" sz="1200" dirty="0">
              <a:solidFill>
                <a:schemeClr val="tx2"/>
              </a:solidFill>
              <a:latin typeface="Segoe UI Variable Tex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BB581B-E60E-6B03-CDA2-22072B1D44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674C01F-2562-D252-C107-C51A35F5A9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7. 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16B047-F12D-69B3-B132-30BC8978A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12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227C677-F915-2D5E-6732-5E2217F5E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81841"/>
              </p:ext>
            </p:extLst>
          </p:nvPr>
        </p:nvGraphicFramePr>
        <p:xfrm>
          <a:off x="538499" y="1988840"/>
          <a:ext cx="11174125" cy="3132000"/>
        </p:xfrm>
        <a:graphic>
          <a:graphicData uri="http://schemas.openxmlformats.org/drawingml/2006/table">
            <a:tbl>
              <a:tblPr firstRow="1" bandRow="1">
                <a:tableStyleId>{88D326A9-A81B-9881-C969-13F38E75D658}</a:tableStyleId>
              </a:tblPr>
              <a:tblGrid>
                <a:gridCol w="3096000">
                  <a:extLst>
                    <a:ext uri="{9D8B030D-6E8A-4147-A177-3AD203B41FA5}">
                      <a16:colId xmlns:a16="http://schemas.microsoft.com/office/drawing/2014/main" val="2973401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99780188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714204144"/>
                    </a:ext>
                  </a:extLst>
                </a:gridCol>
                <a:gridCol w="3096000">
                  <a:extLst>
                    <a:ext uri="{9D8B030D-6E8A-4147-A177-3AD203B41FA5}">
                      <a16:colId xmlns:a16="http://schemas.microsoft.com/office/drawing/2014/main" val="929441159"/>
                    </a:ext>
                  </a:extLst>
                </a:gridCol>
                <a:gridCol w="270000">
                  <a:extLst>
                    <a:ext uri="{9D8B030D-6E8A-4147-A177-3AD203B41FA5}">
                      <a16:colId xmlns:a16="http://schemas.microsoft.com/office/drawing/2014/main" val="3615159906"/>
                    </a:ext>
                  </a:extLst>
                </a:gridCol>
                <a:gridCol w="1868806">
                  <a:extLst>
                    <a:ext uri="{9D8B030D-6E8A-4147-A177-3AD203B41FA5}">
                      <a16:colId xmlns:a16="http://schemas.microsoft.com/office/drawing/2014/main" val="769228360"/>
                    </a:ext>
                  </a:extLst>
                </a:gridCol>
                <a:gridCol w="2426759">
                  <a:extLst>
                    <a:ext uri="{9D8B030D-6E8A-4147-A177-3AD203B41FA5}">
                      <a16:colId xmlns:a16="http://schemas.microsoft.com/office/drawing/2014/main" val="3877477880"/>
                    </a:ext>
                  </a:extLst>
                </a:gridCol>
              </a:tblGrid>
              <a:tr h="522000">
                <a:tc>
                  <a:txBody>
                    <a:bodyPr/>
                    <a:lstStyle/>
                    <a:p>
                      <a:r>
                        <a:rPr lang="it-IT" sz="1600" dirty="0"/>
                        <a:t>BENEFITS</a:t>
                      </a:r>
                      <a:endParaRPr lang="en-GB" sz="16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8C82"/>
                    </a:solidFill>
                  </a:tcPr>
                </a:tc>
                <a:tc rowSpan="6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6"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/>
                        <a:t>DOWNSIDES</a:t>
                      </a:r>
                      <a:endParaRPr lang="en-GB" sz="1600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7C5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>
                          <a:solidFill>
                            <a:schemeClr val="tx2"/>
                          </a:solidFill>
                        </a:rPr>
                        <a:t>MITIGATION STRATEGIES</a:t>
                      </a:r>
                      <a:endParaRPr lang="en-GB" sz="16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3893151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Early planning  and clear goals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C2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Not always context-sensitive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Use as </a:t>
                      </a:r>
                      <a:r>
                        <a:rPr lang="it-IT" sz="1400" b="1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guideline</a:t>
                      </a:r>
                      <a:r>
                        <a:rPr lang="it-IT" sz="14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, but tailor strategies to the project</a:t>
                      </a:r>
                      <a:endParaRPr lang="en-GB" sz="14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409209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Integrated design approach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C2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Bureaucratic and time consuming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Independent of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the project size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Bigger projects </a:t>
                      </a: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are more suitable to be assessed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4110773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From upfront cost to life-cycle value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C2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Additional costs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8754516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Learning by doing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C2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Learning curve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 gridSpan="2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Use data to refine your approach in future projects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Focus on outcome not only on certification, go beyond certifications if it makes sense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412240"/>
                  </a:ext>
                </a:extLst>
              </a:tr>
              <a:tr h="52200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Building performance verification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C2A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eaLnBrk="1" hangingPunct="1"/>
                      <a:r>
                        <a:rPr lang="it-IT" sz="14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Mesurable over meaningful</a:t>
                      </a: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406959"/>
                  </a:ext>
                </a:extLst>
              </a:tr>
            </a:tbl>
          </a:graphicData>
        </a:graphic>
      </p:graphicFrame>
      <p:sp>
        <p:nvSpPr>
          <p:cNvPr id="14" name="Arrow: Right 13">
            <a:extLst>
              <a:ext uri="{FF2B5EF4-FFF2-40B4-BE49-F238E27FC236}">
                <a16:creationId xmlns:a16="http://schemas.microsoft.com/office/drawing/2014/main" id="{8DE76389-160B-38CB-6F50-5D453670AA72}"/>
              </a:ext>
            </a:extLst>
          </p:cNvPr>
          <p:cNvSpPr/>
          <p:nvPr/>
        </p:nvSpPr>
        <p:spPr>
          <a:xfrm>
            <a:off x="8904312" y="3460525"/>
            <a:ext cx="288032" cy="188630"/>
          </a:xfrm>
          <a:prstGeom prst="rightArrow">
            <a:avLst/>
          </a:prstGeom>
          <a:ln w="19050">
            <a:solidFill>
              <a:srgbClr val="C35F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63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BB3AA2-60CC-4C24-80EC-D0C9259CF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C0E8855F-32D7-A815-A2FE-DEB9466464A4}"/>
              </a:ext>
            </a:extLst>
          </p:cNvPr>
          <p:cNvSpPr txBox="1">
            <a:spLocks/>
          </p:cNvSpPr>
          <p:nvPr/>
        </p:nvSpPr>
        <p:spPr bwMode="auto">
          <a:xfrm>
            <a:off x="1199456" y="1584355"/>
            <a:ext cx="10300728" cy="460851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Char char="•"/>
              <a:defRPr sz="21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The ongoing work allows to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evaluate the current effort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for a sustainable development of CERN sites against globally recognised sustainability assessment methods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912F52-A994-C6D1-143E-C24C0F9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7. 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9CD86-55D7-2256-9AE2-AD503D61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13</a:t>
            </a:fld>
            <a:endParaRPr lang="en-US"/>
          </a:p>
        </p:txBody>
      </p:sp>
      <p:graphicFrame>
        <p:nvGraphicFramePr>
          <p:cNvPr id="2" name="Content Placeholder 10">
            <a:extLst>
              <a:ext uri="{FF2B5EF4-FFF2-40B4-BE49-F238E27FC236}">
                <a16:creationId xmlns:a16="http://schemas.microsoft.com/office/drawing/2014/main" id="{AC6C90ED-DA9C-C7AC-06E9-2D5C8ED6A0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5477102"/>
              </p:ext>
            </p:extLst>
          </p:nvPr>
        </p:nvGraphicFramePr>
        <p:xfrm>
          <a:off x="1199456" y="2261669"/>
          <a:ext cx="9076592" cy="2082652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4060580">
                  <a:extLst>
                    <a:ext uri="{9D8B030D-6E8A-4147-A177-3AD203B41FA5}">
                      <a16:colId xmlns:a16="http://schemas.microsoft.com/office/drawing/2014/main" val="4109772019"/>
                    </a:ext>
                  </a:extLst>
                </a:gridCol>
                <a:gridCol w="5016012">
                  <a:extLst>
                    <a:ext uri="{9D8B030D-6E8A-4147-A177-3AD203B41FA5}">
                      <a16:colId xmlns:a16="http://schemas.microsoft.com/office/drawing/2014/main" val="4106850552"/>
                    </a:ext>
                  </a:extLst>
                </a:gridCol>
              </a:tblGrid>
              <a:tr h="330052">
                <a:tc>
                  <a:txBody>
                    <a:bodyPr/>
                    <a:lstStyle/>
                    <a:p>
                      <a:pPr algn="l"/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ON-TRACK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IMPLEMENTED – COULD BE BENEFICIAL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6350" cap="flat" cmpd="sng" algn="ctr">
                      <a:noFill/>
                      <a:prstDash val="solid"/>
                      <a:miter lim="800000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9061610"/>
                  </a:ext>
                </a:extLst>
              </a:tr>
              <a:tr h="827312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Landscape preservation + Biodiversity protection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Mobility strategy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Water protection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Operational+hazarduous waste management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Noise limitation</a:t>
                      </a:r>
                    </a:p>
                    <a:p>
                      <a:pPr>
                        <a:spcBef>
                          <a:spcPts val="600"/>
                        </a:spcBef>
                      </a:pPr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...</a:t>
                      </a:r>
                      <a:endParaRPr lang="en-GB" sz="14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miter lim="800000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spcBef>
                          <a:spcPts val="6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it-IT" sz="1400" b="0" u="none" dirty="0">
                          <a:solidFill>
                            <a:schemeClr val="tx2"/>
                          </a:solidFill>
                        </a:rPr>
                        <a:t>Building’s functional adaptability + End of life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400" b="0" u="none" dirty="0">
                          <a:solidFill>
                            <a:schemeClr val="tx2"/>
                          </a:solidFill>
                        </a:rPr>
                        <a:t>Life cycle cost analysis (Investment - Maintenance - Variants)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400" b="0" u="none" dirty="0">
                          <a:solidFill>
                            <a:schemeClr val="tx2"/>
                          </a:solidFill>
                        </a:rPr>
                        <a:t>Low environmental impact of construction site 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it-IT" sz="1400" b="0" u="none" dirty="0">
                          <a:solidFill>
                            <a:schemeClr val="tx2"/>
                          </a:solidFill>
                        </a:rPr>
                        <a:t>Data collection and building performance verification (Actual/Predicted)</a:t>
                      </a:r>
                    </a:p>
                    <a:p>
                      <a:pPr marL="0" indent="0">
                        <a:spcBef>
                          <a:spcPts val="6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it-IT" sz="1400" b="0" u="none" dirty="0">
                          <a:solidFill>
                            <a:schemeClr val="tx2"/>
                          </a:solidFill>
                        </a:rPr>
                        <a:t>...</a:t>
                      </a:r>
                      <a:endParaRPr lang="en-GB" sz="1400" b="0" u="none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miter lim="800000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224742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3EF14CA-96DD-7014-7FEA-5BFFD3E5324A}"/>
              </a:ext>
            </a:extLst>
          </p:cNvPr>
          <p:cNvSpPr txBox="1"/>
          <p:nvPr/>
        </p:nvSpPr>
        <p:spPr bwMode="auto">
          <a:xfrm>
            <a:off x="1127448" y="4754042"/>
            <a:ext cx="10372736" cy="892552"/>
          </a:xfrm>
          <a:prstGeom prst="rect">
            <a:avLst/>
          </a:prstGeom>
          <a:solidFill>
            <a:schemeClr val="accent6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Even if a certification is not pursued, some </a:t>
            </a:r>
            <a:r>
              <a:rPr lang="en-GB" sz="1400" b="1" dirty="0">
                <a:solidFill>
                  <a:schemeClr val="tx2"/>
                </a:solidFill>
                <a:sym typeface="Wingdings" panose="05000000000000000000" pitchFamily="2" charset="2"/>
              </a:rPr>
              <a:t>principles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and </a:t>
            </a:r>
            <a:r>
              <a:rPr lang="en-GB" sz="1400" b="1" dirty="0">
                <a:solidFill>
                  <a:schemeClr val="tx2"/>
                </a:solidFill>
                <a:sym typeface="Wingdings" panose="05000000000000000000" pitchFamily="2" charset="2"/>
              </a:rPr>
              <a:t>good practices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can be applied, </a:t>
            </a:r>
            <a:r>
              <a:rPr lang="en-GB" sz="1400" b="0" u="sng" dirty="0">
                <a:solidFill>
                  <a:schemeClr val="tx2"/>
                </a:solidFill>
                <a:sym typeface="Wingdings" panose="05000000000000000000" pitchFamily="2" charset="2"/>
              </a:rPr>
              <a:t>regardless of the size of the project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A </a:t>
            </a:r>
            <a:r>
              <a:rPr lang="en-GB" sz="1400" b="1" dirty="0">
                <a:solidFill>
                  <a:schemeClr val="tx2"/>
                </a:solidFill>
                <a:sym typeface="Wingdings" panose="05000000000000000000" pitchFamily="2" charset="2"/>
              </a:rPr>
              <a:t>post-construction evaluation of the 3 pilot projects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will be necessary, to be able to compare the results and draw conclusions about the overall benefits and impacts on project development and building performance 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143EA42-7F5E-BF6E-F6E9-2062EEF292E1}"/>
              </a:ext>
            </a:extLst>
          </p:cNvPr>
          <p:cNvSpPr/>
          <p:nvPr/>
        </p:nvSpPr>
        <p:spPr>
          <a:xfrm>
            <a:off x="691816" y="4839149"/>
            <a:ext cx="288032" cy="188630"/>
          </a:xfrm>
          <a:prstGeom prst="rightArrow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CDFF3590-5F8D-C586-1EBC-0D5CCFDBA78F}"/>
              </a:ext>
            </a:extLst>
          </p:cNvPr>
          <p:cNvSpPr/>
          <p:nvPr/>
        </p:nvSpPr>
        <p:spPr>
          <a:xfrm>
            <a:off x="691816" y="5200318"/>
            <a:ext cx="288032" cy="188630"/>
          </a:xfrm>
          <a:prstGeom prst="rightArrow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40F0A364-D2F3-2F75-C86D-22A6F14660AD}"/>
              </a:ext>
            </a:extLst>
          </p:cNvPr>
          <p:cNvSpPr/>
          <p:nvPr/>
        </p:nvSpPr>
        <p:spPr>
          <a:xfrm>
            <a:off x="691816" y="1584355"/>
            <a:ext cx="288032" cy="188630"/>
          </a:xfrm>
          <a:prstGeom prst="rightArrow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407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10F3A-CD56-B468-B35F-48B2B8B37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1. How do these certifications apply to CERN?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0249E4-8F1A-6A26-F101-F1DA7F2564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1556792"/>
            <a:ext cx="7272188" cy="4392488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The Organization is committed to setting an example for environmentally responsible research and strives to contribute actively towards the UN Sustainable Development Goals  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Action across 11 high-priority environmental domains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Publication of Environment Reports   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2040 CERN Masterplan</a:t>
            </a:r>
          </a:p>
          <a:p>
            <a:pPr marL="285750" indent="-28575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Still, there is no specific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sustainability policy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for its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buildings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      SCE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has identified some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pilot projects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to test </a:t>
            </a:r>
            <a:r>
              <a:rPr lang="en-GB" sz="1400" b="0" u="sng" dirty="0">
                <a:solidFill>
                  <a:schemeClr val="tx2"/>
                </a:solidFill>
                <a:sym typeface="Wingdings" panose="05000000000000000000" pitchFamily="2" charset="2"/>
              </a:rPr>
              <a:t>globally recognized frameworks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for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tracking and measuring sustainability performance in the build environment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What are the benefits/implications of obtaining such certifications?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Where do our current efforts for a more sustainable campus stand in comparison to 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     industry benchmarks?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Could the experience obtained with the pilot projects help in the long term in 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     defining a clear policy, applicable to all construction projects?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it-IT" sz="1400" b="0" dirty="0">
                <a:solidFill>
                  <a:schemeClr val="tx2"/>
                </a:solidFill>
              </a:rPr>
              <a:t>      </a:t>
            </a: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E8FA73-9904-EAEA-D46F-D3C9038789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7833AA-74FA-80D4-4787-85C3D1211F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8922" y="978183"/>
            <a:ext cx="1959051" cy="2768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4EF8AD-F03A-0586-D095-EB5CDC8ED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6240" y="3933056"/>
            <a:ext cx="3244416" cy="22053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Arrow: Right 10">
            <a:extLst>
              <a:ext uri="{FF2B5EF4-FFF2-40B4-BE49-F238E27FC236}">
                <a16:creationId xmlns:a16="http://schemas.microsoft.com/office/drawing/2014/main" id="{2A5898FD-BF36-A087-6FED-5D4FBF8F70C8}"/>
              </a:ext>
            </a:extLst>
          </p:cNvPr>
          <p:cNvSpPr/>
          <p:nvPr/>
        </p:nvSpPr>
        <p:spPr>
          <a:xfrm rot="5400000">
            <a:off x="3598027" y="3694724"/>
            <a:ext cx="288032" cy="188630"/>
          </a:xfrm>
          <a:prstGeom prst="rightArrow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094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276BD1-416A-3453-A975-BD3C138EBD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77083-EC07-4E59-CEE9-7BC5CD39B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1. How do these certifications apply to CERN?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D7D3F3-F927-1AF7-279B-317DF2DB73E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F10C7A9-AAEF-EE0B-6481-EDB6B2D27D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654109"/>
              </p:ext>
            </p:extLst>
          </p:nvPr>
        </p:nvGraphicFramePr>
        <p:xfrm>
          <a:off x="767408" y="1340768"/>
          <a:ext cx="10440000" cy="4475936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880000">
                  <a:extLst>
                    <a:ext uri="{9D8B030D-6E8A-4147-A177-3AD203B41FA5}">
                      <a16:colId xmlns:a16="http://schemas.microsoft.com/office/drawing/2014/main" val="3447554226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383250408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291228752"/>
                    </a:ext>
                  </a:extLst>
                </a:gridCol>
                <a:gridCol w="2520000">
                  <a:extLst>
                    <a:ext uri="{9D8B030D-6E8A-4147-A177-3AD203B41FA5}">
                      <a16:colId xmlns:a16="http://schemas.microsoft.com/office/drawing/2014/main" val="41573243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2"/>
                          </a:solidFill>
                        </a:rPr>
                        <a:t>BREEAM </a:t>
                      </a:r>
                      <a:r>
                        <a:rPr lang="it-IT" sz="1200" dirty="0">
                          <a:solidFill>
                            <a:schemeClr val="tx2"/>
                          </a:solidFill>
                        </a:rPr>
                        <a:t>(UK)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2"/>
                          </a:solidFill>
                        </a:rPr>
                        <a:t>WELL </a:t>
                      </a:r>
                      <a:r>
                        <a:rPr lang="it-IT" sz="1200" dirty="0">
                          <a:solidFill>
                            <a:schemeClr val="tx2"/>
                          </a:solidFill>
                        </a:rPr>
                        <a:t>(USA)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2"/>
                          </a:solidFill>
                        </a:rPr>
                        <a:t>Minergie </a:t>
                      </a:r>
                      <a:r>
                        <a:rPr lang="it-IT" sz="1200" dirty="0">
                          <a:solidFill>
                            <a:schemeClr val="tx2"/>
                          </a:solidFill>
                        </a:rPr>
                        <a:t>(CH)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0978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Main focus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Environmental sustainability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Health &amp; Well-being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Energy efficiency &amp; Comfort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84494220"/>
                  </a:ext>
                </a:extLst>
              </a:tr>
              <a:tr h="156056">
                <a:tc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12176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Energy efficiency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Very 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8C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0523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Indoor Air Quality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687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Comfort (termal, acoustic, etc.)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5361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Health &amp; Well-being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Very 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8C8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90351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Water Use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34804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Materials &amp; Waste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Strong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Moderate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B78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Low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7C5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5612223"/>
                  </a:ext>
                </a:extLst>
              </a:tr>
              <a:tr h="472896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83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b="1" dirty="0">
                          <a:solidFill>
                            <a:schemeClr val="tx2"/>
                          </a:solidFill>
                        </a:rPr>
                        <a:t>Ideal use cases</a:t>
                      </a:r>
                      <a:endParaRPr lang="en-GB" sz="1400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Holistic certification, widely used in Europe, applicable to all types of buildings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2"/>
                          </a:solidFill>
                        </a:rPr>
                        <a:t>Ideal for workplaces where health, productivity and comfort are top priorities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2"/>
                          </a:solidFill>
                        </a:rPr>
                        <a:t>Perfect for energy-efficient buildings in Switzerland</a:t>
                      </a:r>
                      <a:endParaRPr lang="en-GB" sz="14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8374474"/>
                  </a:ext>
                </a:extLst>
              </a:tr>
            </a:tbl>
          </a:graphicData>
        </a:graphic>
      </p:graphicFrame>
      <p:sp>
        <p:nvSpPr>
          <p:cNvPr id="15" name="Arrow: Right 14">
            <a:extLst>
              <a:ext uri="{FF2B5EF4-FFF2-40B4-BE49-F238E27FC236}">
                <a16:creationId xmlns:a16="http://schemas.microsoft.com/office/drawing/2014/main" id="{EA0934B2-F60B-6772-FFBC-683FCE3FBE8F}"/>
              </a:ext>
            </a:extLst>
          </p:cNvPr>
          <p:cNvSpPr/>
          <p:nvPr/>
        </p:nvSpPr>
        <p:spPr>
          <a:xfrm rot="5400000">
            <a:off x="4769568" y="4774845"/>
            <a:ext cx="288032" cy="188630"/>
          </a:xfrm>
          <a:prstGeom prst="rightArrow">
            <a:avLst/>
          </a:prstGeom>
          <a:ln w="19050">
            <a:solidFill>
              <a:srgbClr val="C35F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FB70439-D48D-E46E-3345-81400458D422}"/>
              </a:ext>
            </a:extLst>
          </p:cNvPr>
          <p:cNvSpPr/>
          <p:nvPr/>
        </p:nvSpPr>
        <p:spPr>
          <a:xfrm rot="5400000">
            <a:off x="7279503" y="4774845"/>
            <a:ext cx="288032" cy="188630"/>
          </a:xfrm>
          <a:prstGeom prst="rightArrow">
            <a:avLst/>
          </a:prstGeom>
          <a:ln w="19050">
            <a:solidFill>
              <a:srgbClr val="C35F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058561CA-55C1-017D-F03A-B7CAEB999B9D}"/>
              </a:ext>
            </a:extLst>
          </p:cNvPr>
          <p:cNvSpPr/>
          <p:nvPr/>
        </p:nvSpPr>
        <p:spPr>
          <a:xfrm rot="5400000">
            <a:off x="9798769" y="4774845"/>
            <a:ext cx="288032" cy="188630"/>
          </a:xfrm>
          <a:prstGeom prst="rightArrow">
            <a:avLst/>
          </a:prstGeom>
          <a:ln w="19050">
            <a:solidFill>
              <a:srgbClr val="C35F35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218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74CA5586-E158-834B-AA5E-52A9E8534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2. Ongoing projects at CERN</a:t>
            </a:r>
          </a:p>
        </p:txBody>
      </p:sp>
      <p:pic>
        <p:nvPicPr>
          <p:cNvPr id="10" name="Picture 9" descr="A building with many windows&#10;&#10;AI-generated content may be incorrect.">
            <a:extLst>
              <a:ext uri="{FF2B5EF4-FFF2-40B4-BE49-F238E27FC236}">
                <a16:creationId xmlns:a16="http://schemas.microsoft.com/office/drawing/2014/main" id="{61C40D80-D336-6A4C-4DD4-F991605273C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361" t="325" r="2511" b="-325"/>
          <a:stretch/>
        </p:blipFill>
        <p:spPr>
          <a:xfrm>
            <a:off x="8075613" y="1539081"/>
            <a:ext cx="3708400" cy="3779837"/>
          </a:xfrm>
          <a:prstGeom prst="rect">
            <a:avLst/>
          </a:prstGeom>
          <a:noFill/>
        </p:spPr>
      </p:pic>
      <p:pic>
        <p:nvPicPr>
          <p:cNvPr id="8" name="Picture 7" descr="A building with trees and grass&#10;&#10;AI-generated content may be incorrect.">
            <a:extLst>
              <a:ext uri="{FF2B5EF4-FFF2-40B4-BE49-F238E27FC236}">
                <a16:creationId xmlns:a16="http://schemas.microsoft.com/office/drawing/2014/main" id="{0B4F71AB-01E2-9963-5A8C-2C8AFF4C76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238" t="336" r="17503" b="-338"/>
          <a:stretch/>
        </p:blipFill>
        <p:spPr>
          <a:xfrm>
            <a:off x="4239406" y="1535832"/>
            <a:ext cx="3713187" cy="3779837"/>
          </a:xfrm>
          <a:prstGeom prst="rect">
            <a:avLst/>
          </a:prstGeom>
          <a:noFill/>
        </p:spPr>
      </p:pic>
      <p:pic>
        <p:nvPicPr>
          <p:cNvPr id="6" name="Picture 5" descr="A building with trees around it&#10;&#10;AI-generated content may be incorrect.">
            <a:extLst>
              <a:ext uri="{FF2B5EF4-FFF2-40B4-BE49-F238E27FC236}">
                <a16:creationId xmlns:a16="http://schemas.microsoft.com/office/drawing/2014/main" id="{DEE86362-2D45-EE8E-823B-4C15407A520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757" r="16829" b="-2"/>
          <a:stretch/>
        </p:blipFill>
        <p:spPr>
          <a:xfrm>
            <a:off x="407987" y="1526868"/>
            <a:ext cx="3708400" cy="3779837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5E2362-7A29-C5C1-A2B6-112BAE9817B1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A4926515-B093-708D-742C-9FD7C71FA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6715" y="1526868"/>
            <a:ext cx="3708401" cy="66833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777</a:t>
            </a:r>
            <a:r>
              <a:rPr lang="en-US" sz="1400" b="0" dirty="0">
                <a:solidFill>
                  <a:schemeClr val="bg1"/>
                </a:solidFill>
              </a:rPr>
              <a:t>_Tertiary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76037B8-9C7D-1097-24A5-C936A540E05A}"/>
              </a:ext>
            </a:extLst>
          </p:cNvPr>
          <p:cNvSpPr txBox="1">
            <a:spLocks/>
          </p:cNvSpPr>
          <p:nvPr/>
        </p:nvSpPr>
        <p:spPr bwMode="auto">
          <a:xfrm>
            <a:off x="4296741" y="1526868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3189</a:t>
            </a:r>
            <a:r>
              <a:rPr lang="en-US" sz="1400" b="0" dirty="0">
                <a:solidFill>
                  <a:schemeClr val="bg1"/>
                </a:solidFill>
              </a:rPr>
              <a:t>_Machine 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B270E4BF-DFB7-E441-F008-82088A199C86}"/>
              </a:ext>
            </a:extLst>
          </p:cNvPr>
          <p:cNvSpPr txBox="1">
            <a:spLocks/>
          </p:cNvSpPr>
          <p:nvPr/>
        </p:nvSpPr>
        <p:spPr bwMode="auto">
          <a:xfrm>
            <a:off x="8140830" y="1526868"/>
            <a:ext cx="3708401" cy="66833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140</a:t>
            </a:r>
            <a:r>
              <a:rPr lang="en-US" sz="1400" b="0" dirty="0">
                <a:solidFill>
                  <a:schemeClr val="bg1"/>
                </a:solidFill>
              </a:rPr>
              <a:t>_Tertiary</a:t>
            </a:r>
            <a:endParaRPr lang="en-US" sz="14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22BBFC7-00F8-2DA7-B937-D5591D3973A1}"/>
              </a:ext>
            </a:extLst>
          </p:cNvPr>
          <p:cNvSpPr txBox="1"/>
          <p:nvPr/>
        </p:nvSpPr>
        <p:spPr bwMode="auto">
          <a:xfrm>
            <a:off x="335360" y="5384185"/>
            <a:ext cx="370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tx2"/>
                </a:solidFill>
              </a:rPr>
              <a:t>BREEAM</a:t>
            </a:r>
            <a:r>
              <a:rPr lang="it-IT" sz="1200" dirty="0">
                <a:solidFill>
                  <a:schemeClr val="tx2"/>
                </a:solidFill>
              </a:rPr>
              <a:t> International New Construction v6</a:t>
            </a:r>
          </a:p>
          <a:p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Type: </a:t>
            </a:r>
            <a:r>
              <a:rPr lang="it-IT" sz="1200" u="sng" dirty="0">
                <a:solidFill>
                  <a:schemeClr val="tx2"/>
                </a:solidFill>
                <a:sym typeface="Wingdings" panose="05000000000000000000" pitchFamily="2" charset="2"/>
              </a:rPr>
              <a:t>Offices</a:t>
            </a:r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  </a:t>
            </a:r>
            <a:r>
              <a:rPr lang="it-IT" sz="1200" i="1" dirty="0">
                <a:solidFill>
                  <a:schemeClr val="tx2"/>
                </a:solidFill>
                <a:sym typeface="Wingdings" panose="05000000000000000000" pitchFamily="2" charset="2"/>
              </a:rPr>
              <a:t>Excellent</a:t>
            </a:r>
            <a:endParaRPr lang="it-IT" sz="1200" i="1" dirty="0">
              <a:solidFill>
                <a:schemeClr val="tx2"/>
              </a:solidFill>
            </a:endParaRPr>
          </a:p>
          <a:p>
            <a:r>
              <a:rPr lang="en-GB" sz="1200" b="1" dirty="0">
                <a:solidFill>
                  <a:schemeClr val="tx2"/>
                </a:solidFill>
              </a:rPr>
              <a:t>WELL</a:t>
            </a:r>
            <a:r>
              <a:rPr lang="en-GB" sz="1200" dirty="0">
                <a:solidFill>
                  <a:schemeClr val="tx2"/>
                </a:solidFill>
              </a:rPr>
              <a:t> Building Standard™ version 2 </a:t>
            </a:r>
            <a:r>
              <a:rPr lang="en-GB" sz="1200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200" i="1" dirty="0">
                <a:solidFill>
                  <a:schemeClr val="tx2"/>
                </a:solidFill>
                <a:sym typeface="Wingdings" panose="05000000000000000000" pitchFamily="2" charset="2"/>
              </a:rPr>
              <a:t>Gold</a:t>
            </a:r>
            <a:endParaRPr lang="en-GB" sz="1200" i="1" dirty="0">
              <a:solidFill>
                <a:schemeClr val="tx2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A212232-8E23-BCBB-D0D0-CBC724A2493A}"/>
              </a:ext>
            </a:extLst>
          </p:cNvPr>
          <p:cNvSpPr txBox="1"/>
          <p:nvPr/>
        </p:nvSpPr>
        <p:spPr bwMode="auto">
          <a:xfrm>
            <a:off x="4169591" y="5384185"/>
            <a:ext cx="370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tx2"/>
                </a:solidFill>
              </a:rPr>
              <a:t>BREEAM</a:t>
            </a:r>
            <a:r>
              <a:rPr lang="it-IT" sz="1200" dirty="0">
                <a:solidFill>
                  <a:schemeClr val="tx2"/>
                </a:solidFill>
              </a:rPr>
              <a:t> International New Construction v6</a:t>
            </a:r>
          </a:p>
          <a:p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Type: </a:t>
            </a:r>
            <a:r>
              <a:rPr lang="it-IT" sz="1200" u="sng" dirty="0">
                <a:solidFill>
                  <a:schemeClr val="tx2"/>
                </a:solidFill>
                <a:sym typeface="Wingdings" panose="05000000000000000000" pitchFamily="2" charset="2"/>
              </a:rPr>
              <a:t>Offices</a:t>
            </a:r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  </a:t>
            </a:r>
            <a:r>
              <a:rPr lang="it-IT" sz="1200" i="1" dirty="0">
                <a:solidFill>
                  <a:schemeClr val="tx2"/>
                </a:solidFill>
                <a:sym typeface="Wingdings" panose="05000000000000000000" pitchFamily="2" charset="2"/>
              </a:rPr>
              <a:t>Excellent</a:t>
            </a:r>
            <a:endParaRPr lang="it-IT" sz="1200" i="1" dirty="0">
              <a:solidFill>
                <a:schemeClr val="tx2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444D22-EEF6-73D8-BE45-338394084646}"/>
              </a:ext>
            </a:extLst>
          </p:cNvPr>
          <p:cNvSpPr txBox="1"/>
          <p:nvPr/>
        </p:nvSpPr>
        <p:spPr bwMode="auto">
          <a:xfrm>
            <a:off x="8003822" y="5384184"/>
            <a:ext cx="370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tx2"/>
                </a:solidFill>
              </a:rPr>
              <a:t>BREEAM</a:t>
            </a:r>
            <a:r>
              <a:rPr lang="it-IT" sz="1200" dirty="0">
                <a:solidFill>
                  <a:schemeClr val="tx2"/>
                </a:solidFill>
              </a:rPr>
              <a:t> International New Construction v6</a:t>
            </a:r>
          </a:p>
          <a:p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Type: </a:t>
            </a:r>
            <a:r>
              <a:rPr lang="it-IT" sz="1200" u="sng" dirty="0">
                <a:solidFill>
                  <a:schemeClr val="tx2"/>
                </a:solidFill>
                <a:sym typeface="Wingdings" panose="05000000000000000000" pitchFamily="2" charset="2"/>
              </a:rPr>
              <a:t>Offices</a:t>
            </a:r>
            <a:r>
              <a:rPr lang="it-IT" sz="1200" dirty="0">
                <a:solidFill>
                  <a:schemeClr val="tx2"/>
                </a:solidFill>
                <a:sym typeface="Wingdings" panose="05000000000000000000" pitchFamily="2" charset="2"/>
              </a:rPr>
              <a:t>  </a:t>
            </a:r>
            <a:r>
              <a:rPr lang="it-IT" sz="1200" i="1" dirty="0">
                <a:solidFill>
                  <a:schemeClr val="tx2"/>
                </a:solidFill>
                <a:sym typeface="Wingdings" panose="05000000000000000000" pitchFamily="2" charset="2"/>
              </a:rPr>
              <a:t>Outstanding</a:t>
            </a:r>
            <a:endParaRPr lang="it-IT" sz="1200" i="1" dirty="0">
              <a:solidFill>
                <a:schemeClr val="tx2"/>
              </a:solidFill>
            </a:endParaRPr>
          </a:p>
          <a:p>
            <a:r>
              <a:rPr lang="en-GB" sz="1200" b="1" dirty="0" err="1">
                <a:solidFill>
                  <a:schemeClr val="tx2"/>
                </a:solidFill>
              </a:rPr>
              <a:t>Minergie</a:t>
            </a:r>
            <a:r>
              <a:rPr lang="en-GB" sz="1200" b="1" dirty="0">
                <a:solidFill>
                  <a:schemeClr val="tx2"/>
                </a:solidFill>
              </a:rPr>
              <a:t> </a:t>
            </a:r>
            <a:r>
              <a:rPr lang="en-GB" sz="1200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200" i="1" dirty="0">
                <a:solidFill>
                  <a:schemeClr val="tx2"/>
                </a:solidFill>
                <a:sym typeface="Wingdings" panose="05000000000000000000" pitchFamily="2" charset="2"/>
              </a:rPr>
              <a:t>Label base, P, A, Eco</a:t>
            </a:r>
            <a:endParaRPr lang="en-GB" sz="12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282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25F8FDB5-6944-68CC-E306-FCCD12F17CBB}"/>
              </a:ext>
            </a:extLst>
          </p:cNvPr>
          <p:cNvSpPr/>
          <p:nvPr/>
        </p:nvSpPr>
        <p:spPr>
          <a:xfrm>
            <a:off x="719237" y="2871155"/>
            <a:ext cx="1157402" cy="1157402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 anchor="ctr"/>
          <a:lstStyle/>
          <a:p>
            <a:pPr algn="ctr"/>
            <a:endParaRPr lang="en-GB" sz="11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6BD0A21-3543-3992-F5D1-77658200F8A8}"/>
              </a:ext>
            </a:extLst>
          </p:cNvPr>
          <p:cNvSpPr txBox="1"/>
          <p:nvPr/>
        </p:nvSpPr>
        <p:spPr bwMode="auto">
          <a:xfrm>
            <a:off x="828437" y="2977693"/>
            <a:ext cx="307777" cy="87191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 sz="800" b="1" dirty="0">
                <a:solidFill>
                  <a:schemeClr val="bg1">
                    <a:lumMod val="75000"/>
                  </a:schemeClr>
                </a:solidFill>
              </a:rPr>
              <a:t>CONSULTANT</a:t>
            </a:r>
            <a:endParaRPr lang="en-GB" sz="8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D07E0DE-6A09-14A6-BD34-53F1711F2088}"/>
              </a:ext>
            </a:extLst>
          </p:cNvPr>
          <p:cNvSpPr/>
          <p:nvPr/>
        </p:nvSpPr>
        <p:spPr>
          <a:xfrm>
            <a:off x="5452792" y="4523609"/>
            <a:ext cx="1157402" cy="1157402"/>
          </a:xfrm>
          <a:prstGeom prst="ellipse">
            <a:avLst/>
          </a:prstGeom>
          <a:solidFill>
            <a:schemeClr val="bg1">
              <a:lumMod val="8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 anchor="ctr"/>
          <a:lstStyle/>
          <a:p>
            <a:pPr algn="ctr"/>
            <a:endParaRPr lang="en-GB" sz="11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D33F4E-2FFA-F694-5AFF-7EF68E47B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3. Coordination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CA1543-BC6B-1EF9-AE69-0B54D49060B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2E70B5DF-650D-590D-B035-0DF50BDF9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94622208"/>
              </p:ext>
            </p:extLst>
          </p:nvPr>
        </p:nvGraphicFramePr>
        <p:xfrm>
          <a:off x="8308428" y="4074721"/>
          <a:ext cx="1440159" cy="96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D937A181-FC37-B5D0-002D-DA1E5ECCC1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24477963"/>
              </p:ext>
            </p:extLst>
          </p:nvPr>
        </p:nvGraphicFramePr>
        <p:xfrm>
          <a:off x="10560496" y="4611591"/>
          <a:ext cx="1440160" cy="960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DEA1F55C-C533-63EE-D6F8-B4F521ADDEB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46502533"/>
              </p:ext>
            </p:extLst>
          </p:nvPr>
        </p:nvGraphicFramePr>
        <p:xfrm>
          <a:off x="10509388" y="3557837"/>
          <a:ext cx="1440159" cy="960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AA013017-581F-C6B7-BB9F-681434E216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4370198"/>
              </p:ext>
            </p:extLst>
          </p:nvPr>
        </p:nvGraphicFramePr>
        <p:xfrm>
          <a:off x="9132792" y="3557837"/>
          <a:ext cx="1440158" cy="96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223A8C56-7F25-BDC3-2AE6-BC08834563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84735778"/>
              </p:ext>
            </p:extLst>
          </p:nvPr>
        </p:nvGraphicFramePr>
        <p:xfrm>
          <a:off x="9574199" y="5133190"/>
          <a:ext cx="1440158" cy="96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97C0A820-DD19-D082-5907-0087BFD66F4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3221240"/>
              </p:ext>
            </p:extLst>
          </p:nvPr>
        </p:nvGraphicFramePr>
        <p:xfrm>
          <a:off x="8117899" y="5117480"/>
          <a:ext cx="1440160" cy="960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22" name="Oval 21">
            <a:extLst>
              <a:ext uri="{FF2B5EF4-FFF2-40B4-BE49-F238E27FC236}">
                <a16:creationId xmlns:a16="http://schemas.microsoft.com/office/drawing/2014/main" id="{35D510B3-0AC5-CB66-A580-2D22EA0FD990}"/>
              </a:ext>
            </a:extLst>
          </p:cNvPr>
          <p:cNvSpPr/>
          <p:nvPr/>
        </p:nvSpPr>
        <p:spPr>
          <a:xfrm>
            <a:off x="6936879" y="4713874"/>
            <a:ext cx="755539" cy="755539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/>
              <a:t>SCE-</a:t>
            </a:r>
          </a:p>
          <a:p>
            <a:pPr algn="ctr"/>
            <a:r>
              <a:rPr lang="it-IT" sz="1100" b="1" dirty="0"/>
              <a:t>PPM</a:t>
            </a:r>
            <a:endParaRPr lang="en-GB" sz="1100" b="1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6856B365-33BC-6900-6848-6D8B2FE39683}"/>
              </a:ext>
            </a:extLst>
          </p:cNvPr>
          <p:cNvSpPr/>
          <p:nvPr/>
        </p:nvSpPr>
        <p:spPr>
          <a:xfrm>
            <a:off x="5852392" y="4713874"/>
            <a:ext cx="755539" cy="755539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 anchor="ctr"/>
          <a:lstStyle/>
          <a:p>
            <a:pPr algn="ctr"/>
            <a:r>
              <a:rPr lang="it-IT" sz="1100" b="1" dirty="0"/>
              <a:t>BREEAM</a:t>
            </a:r>
          </a:p>
          <a:p>
            <a:pPr algn="ctr"/>
            <a:r>
              <a:rPr lang="it-IT" sz="1100" b="1" dirty="0"/>
              <a:t>AP</a:t>
            </a:r>
            <a:endParaRPr lang="en-GB" sz="1100" b="1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33E0905-DC6B-C80E-8ED0-DBBF65538614}"/>
              </a:ext>
            </a:extLst>
          </p:cNvPr>
          <p:cNvCxnSpPr>
            <a:cxnSpLocks/>
            <a:stCxn id="23" idx="6"/>
          </p:cNvCxnSpPr>
          <p:nvPr/>
        </p:nvCxnSpPr>
        <p:spPr>
          <a:xfrm flipV="1">
            <a:off x="6607931" y="5091643"/>
            <a:ext cx="328948" cy="1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DEDD0E4-BD14-E280-5DDB-93255A604FB5}"/>
              </a:ext>
            </a:extLst>
          </p:cNvPr>
          <p:cNvCxnSpPr>
            <a:cxnSpLocks/>
          </p:cNvCxnSpPr>
          <p:nvPr/>
        </p:nvCxnSpPr>
        <p:spPr>
          <a:xfrm>
            <a:off x="7672847" y="5079431"/>
            <a:ext cx="3188137" cy="12728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9D01D49-92FB-6EAE-6847-872B0D1E851C}"/>
              </a:ext>
            </a:extLst>
          </p:cNvPr>
          <p:cNvCxnSpPr>
            <a:cxnSpLocks/>
          </p:cNvCxnSpPr>
          <p:nvPr/>
        </p:nvCxnSpPr>
        <p:spPr>
          <a:xfrm rot="16200000" flipV="1">
            <a:off x="7753851" y="5155661"/>
            <a:ext cx="519148" cy="36459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69B4641-76E4-8D05-547F-6A79A520D34B}"/>
              </a:ext>
            </a:extLst>
          </p:cNvPr>
          <p:cNvCxnSpPr>
            <a:cxnSpLocks/>
          </p:cNvCxnSpPr>
          <p:nvPr/>
        </p:nvCxnSpPr>
        <p:spPr>
          <a:xfrm>
            <a:off x="8195723" y="5597533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77CD5000-6DD5-F89A-561E-A4C882D914D5}"/>
              </a:ext>
            </a:extLst>
          </p:cNvPr>
          <p:cNvCxnSpPr>
            <a:cxnSpLocks/>
          </p:cNvCxnSpPr>
          <p:nvPr/>
        </p:nvCxnSpPr>
        <p:spPr>
          <a:xfrm rot="16200000" flipV="1">
            <a:off x="9191089" y="5157907"/>
            <a:ext cx="519148" cy="36459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375E0F5-CC50-18AC-4444-FDFED3D2576A}"/>
              </a:ext>
            </a:extLst>
          </p:cNvPr>
          <p:cNvCxnSpPr>
            <a:cxnSpLocks/>
          </p:cNvCxnSpPr>
          <p:nvPr/>
        </p:nvCxnSpPr>
        <p:spPr>
          <a:xfrm>
            <a:off x="9632961" y="5599779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F680F23D-103D-2885-2931-A01319C7E51B}"/>
              </a:ext>
            </a:extLst>
          </p:cNvPr>
          <p:cNvCxnSpPr>
            <a:cxnSpLocks/>
          </p:cNvCxnSpPr>
          <p:nvPr/>
        </p:nvCxnSpPr>
        <p:spPr>
          <a:xfrm rot="-12000000" flipV="1">
            <a:off x="7944470" y="4634805"/>
            <a:ext cx="519148" cy="36459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598DF20-9EC1-1919-EAC0-323C94D0E016}"/>
              </a:ext>
            </a:extLst>
          </p:cNvPr>
          <p:cNvCxnSpPr>
            <a:cxnSpLocks/>
          </p:cNvCxnSpPr>
          <p:nvPr/>
        </p:nvCxnSpPr>
        <p:spPr>
          <a:xfrm>
            <a:off x="8380671" y="4557019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6E62DACC-2DE1-01BE-0AC8-B18DB647B19E}"/>
              </a:ext>
            </a:extLst>
          </p:cNvPr>
          <p:cNvCxnSpPr>
            <a:cxnSpLocks/>
          </p:cNvCxnSpPr>
          <p:nvPr/>
        </p:nvCxnSpPr>
        <p:spPr>
          <a:xfrm flipH="1">
            <a:off x="9853834" y="4051423"/>
            <a:ext cx="725871" cy="1039744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64EAD26F-A6E4-446B-43F1-88D660F22552}"/>
              </a:ext>
            </a:extLst>
          </p:cNvPr>
          <p:cNvCxnSpPr>
            <a:cxnSpLocks/>
          </p:cNvCxnSpPr>
          <p:nvPr/>
        </p:nvCxnSpPr>
        <p:spPr>
          <a:xfrm>
            <a:off x="10579705" y="4051423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58A79129-9F1C-669B-B7A7-8AF8F0FED282}"/>
              </a:ext>
            </a:extLst>
          </p:cNvPr>
          <p:cNvCxnSpPr>
            <a:cxnSpLocks/>
          </p:cNvCxnSpPr>
          <p:nvPr/>
        </p:nvCxnSpPr>
        <p:spPr>
          <a:xfrm flipH="1" flipV="1">
            <a:off x="10101179" y="4249889"/>
            <a:ext cx="230537" cy="14867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84" name="Chart 83">
            <a:extLst>
              <a:ext uri="{FF2B5EF4-FFF2-40B4-BE49-F238E27FC236}">
                <a16:creationId xmlns:a16="http://schemas.microsoft.com/office/drawing/2014/main" id="{1ECFAA0A-2268-7A31-9471-7CA71FDC1E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8938589"/>
              </p:ext>
            </p:extLst>
          </p:nvPr>
        </p:nvGraphicFramePr>
        <p:xfrm>
          <a:off x="3579987" y="2420888"/>
          <a:ext cx="1440159" cy="960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85" name="Chart 84">
            <a:extLst>
              <a:ext uri="{FF2B5EF4-FFF2-40B4-BE49-F238E27FC236}">
                <a16:creationId xmlns:a16="http://schemas.microsoft.com/office/drawing/2014/main" id="{9CE4EFEA-D91D-EA21-3B64-826B812229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2286767"/>
              </p:ext>
            </p:extLst>
          </p:nvPr>
        </p:nvGraphicFramePr>
        <p:xfrm>
          <a:off x="4367808" y="2957758"/>
          <a:ext cx="1440160" cy="960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89" name="Chart 88">
            <a:extLst>
              <a:ext uri="{FF2B5EF4-FFF2-40B4-BE49-F238E27FC236}">
                <a16:creationId xmlns:a16="http://schemas.microsoft.com/office/drawing/2014/main" id="{A8EE38B3-BE53-2543-0A18-03B48A9CCA1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98247812"/>
              </p:ext>
            </p:extLst>
          </p:nvPr>
        </p:nvGraphicFramePr>
        <p:xfrm>
          <a:off x="3389458" y="3463647"/>
          <a:ext cx="1440160" cy="960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90" name="Oval 89">
            <a:extLst>
              <a:ext uri="{FF2B5EF4-FFF2-40B4-BE49-F238E27FC236}">
                <a16:creationId xmlns:a16="http://schemas.microsoft.com/office/drawing/2014/main" id="{659E034E-ECF5-A167-E8C9-516359C67D16}"/>
              </a:ext>
            </a:extLst>
          </p:cNvPr>
          <p:cNvSpPr/>
          <p:nvPr/>
        </p:nvSpPr>
        <p:spPr>
          <a:xfrm>
            <a:off x="2208438" y="3060041"/>
            <a:ext cx="755539" cy="755539"/>
          </a:xfrm>
          <a:prstGeom prst="ellipse">
            <a:avLst/>
          </a:prstGeom>
          <a:solidFill>
            <a:schemeClr val="bg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/>
              <a:t>SCE-</a:t>
            </a:r>
          </a:p>
          <a:p>
            <a:pPr algn="ctr"/>
            <a:r>
              <a:rPr lang="it-IT" sz="1100" b="1" dirty="0"/>
              <a:t>PPM</a:t>
            </a:r>
            <a:endParaRPr lang="en-GB" sz="1100" b="1" dirty="0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3FB4367A-710C-0CFF-C9BD-035DB7CF99CB}"/>
              </a:ext>
            </a:extLst>
          </p:cNvPr>
          <p:cNvSpPr/>
          <p:nvPr/>
        </p:nvSpPr>
        <p:spPr>
          <a:xfrm>
            <a:off x="1123951" y="3060041"/>
            <a:ext cx="755539" cy="755539"/>
          </a:xfrm>
          <a:prstGeom prst="ellipse">
            <a:avLst/>
          </a:prstGeom>
          <a:solidFill>
            <a:schemeClr val="bg1">
              <a:lumMod val="75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 anchor="ctr"/>
          <a:lstStyle/>
          <a:p>
            <a:pPr algn="ctr"/>
            <a:r>
              <a:rPr lang="it-IT" sz="1100" b="1" dirty="0"/>
              <a:t>BREEAM</a:t>
            </a:r>
          </a:p>
          <a:p>
            <a:pPr algn="ctr"/>
            <a:r>
              <a:rPr lang="it-IT" sz="1100" b="1" dirty="0"/>
              <a:t>AP</a:t>
            </a:r>
            <a:endParaRPr lang="en-GB" sz="1100" b="1" dirty="0"/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12524F96-EBD7-E092-1497-5F011A676E98}"/>
              </a:ext>
            </a:extLst>
          </p:cNvPr>
          <p:cNvCxnSpPr>
            <a:cxnSpLocks/>
            <a:stCxn id="91" idx="6"/>
          </p:cNvCxnSpPr>
          <p:nvPr/>
        </p:nvCxnSpPr>
        <p:spPr>
          <a:xfrm flipV="1">
            <a:off x="1879490" y="3437810"/>
            <a:ext cx="328948" cy="1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ysDot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5A5C5130-DC75-C66E-E23F-6C3909E05B9C}"/>
              </a:ext>
            </a:extLst>
          </p:cNvPr>
          <p:cNvCxnSpPr>
            <a:cxnSpLocks/>
          </p:cNvCxnSpPr>
          <p:nvPr/>
        </p:nvCxnSpPr>
        <p:spPr>
          <a:xfrm flipV="1">
            <a:off x="2944406" y="3423353"/>
            <a:ext cx="1723226" cy="224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oval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976D4A27-F83A-FE09-B516-9BF1C2582CE5}"/>
              </a:ext>
            </a:extLst>
          </p:cNvPr>
          <p:cNvCxnSpPr>
            <a:cxnSpLocks/>
          </p:cNvCxnSpPr>
          <p:nvPr/>
        </p:nvCxnSpPr>
        <p:spPr>
          <a:xfrm rot="16200000" flipV="1">
            <a:off x="3025410" y="3501828"/>
            <a:ext cx="519148" cy="36459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17320F6F-5AE7-DF59-103A-0D82950EE8B6}"/>
              </a:ext>
            </a:extLst>
          </p:cNvPr>
          <p:cNvCxnSpPr>
            <a:cxnSpLocks/>
          </p:cNvCxnSpPr>
          <p:nvPr/>
        </p:nvCxnSpPr>
        <p:spPr>
          <a:xfrm>
            <a:off x="3467282" y="3943700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E54B1BC4-FCD1-A69D-70E4-B155FD959E5E}"/>
              </a:ext>
            </a:extLst>
          </p:cNvPr>
          <p:cNvCxnSpPr>
            <a:cxnSpLocks/>
          </p:cNvCxnSpPr>
          <p:nvPr/>
        </p:nvCxnSpPr>
        <p:spPr>
          <a:xfrm rot="-12000000" flipV="1">
            <a:off x="3216029" y="2980972"/>
            <a:ext cx="519148" cy="364595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3AC9E9B-0A44-B3B8-620B-A376564B1020}"/>
              </a:ext>
            </a:extLst>
          </p:cNvPr>
          <p:cNvCxnSpPr>
            <a:cxnSpLocks/>
          </p:cNvCxnSpPr>
          <p:nvPr/>
        </p:nvCxnSpPr>
        <p:spPr>
          <a:xfrm>
            <a:off x="3652230" y="2903186"/>
            <a:ext cx="236059" cy="0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oval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8" name="Text Placeholder 2">
            <a:extLst>
              <a:ext uri="{FF2B5EF4-FFF2-40B4-BE49-F238E27FC236}">
                <a16:creationId xmlns:a16="http://schemas.microsoft.com/office/drawing/2014/main" id="{A51E5AD4-12B2-C40E-452C-ACF0E1984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388587"/>
            <a:ext cx="9432429" cy="4632702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These certifications evaluate the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overall performance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of a building  all different work packages are concerned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Regular meetings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with consultants and CERN stakeholders are required to check the progress status and collect the necessary information, both for design and documentation collection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				 	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09" name="Text Placeholder 2">
            <a:extLst>
              <a:ext uri="{FF2B5EF4-FFF2-40B4-BE49-F238E27FC236}">
                <a16:creationId xmlns:a16="http://schemas.microsoft.com/office/drawing/2014/main" id="{1B3A6942-DCB0-BC0C-A86F-5CC008163244}"/>
              </a:ext>
            </a:extLst>
          </p:cNvPr>
          <p:cNvSpPr txBox="1">
            <a:spLocks/>
          </p:cNvSpPr>
          <p:nvPr/>
        </p:nvSpPr>
        <p:spPr bwMode="auto">
          <a:xfrm>
            <a:off x="766963" y="2420889"/>
            <a:ext cx="1815404" cy="3535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1100" dirty="0">
                <a:solidFill>
                  <a:schemeClr val="tx2"/>
                </a:solidFill>
                <a:sym typeface="Wingdings" panose="05000000000000000000" pitchFamily="2" charset="2"/>
              </a:rPr>
              <a:t>TERTIARY </a:t>
            </a:r>
            <a:r>
              <a:rPr lang="en-GB" sz="1100" dirty="0">
                <a:solidFill>
                  <a:schemeClr val="tx2"/>
                </a:solidFill>
                <a:sym typeface="Wingdings" panose="05000000000000000000" pitchFamily="2" charset="2"/>
              </a:rPr>
              <a:t>BUILDINGS </a:t>
            </a:r>
          </a:p>
          <a:p>
            <a:pPr>
              <a:spcBef>
                <a:spcPts val="0"/>
              </a:spcBef>
            </a:pPr>
            <a:r>
              <a:rPr lang="en-GB" sz="1100" b="0" dirty="0">
                <a:solidFill>
                  <a:schemeClr val="tx2"/>
                </a:solidFill>
                <a:sym typeface="Wingdings" panose="05000000000000000000" pitchFamily="2" charset="2"/>
              </a:rPr>
              <a:t>777, 140</a:t>
            </a:r>
            <a:endParaRPr lang="en-GB" sz="1100" dirty="0">
              <a:solidFill>
                <a:schemeClr val="tx2"/>
              </a:solidFill>
            </a:endParaRPr>
          </a:p>
        </p:txBody>
      </p:sp>
      <p:sp>
        <p:nvSpPr>
          <p:cNvPr id="111" name="Text Placeholder 2">
            <a:extLst>
              <a:ext uri="{FF2B5EF4-FFF2-40B4-BE49-F238E27FC236}">
                <a16:creationId xmlns:a16="http://schemas.microsoft.com/office/drawing/2014/main" id="{DBAB73D0-5475-82DE-1B69-03260000B2F6}"/>
              </a:ext>
            </a:extLst>
          </p:cNvPr>
          <p:cNvSpPr txBox="1">
            <a:spLocks/>
          </p:cNvSpPr>
          <p:nvPr/>
        </p:nvSpPr>
        <p:spPr bwMode="auto">
          <a:xfrm>
            <a:off x="5546891" y="4082163"/>
            <a:ext cx="1815404" cy="35357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1100" dirty="0">
                <a:solidFill>
                  <a:schemeClr val="tx2"/>
                </a:solidFill>
                <a:sym typeface="Wingdings" panose="05000000000000000000" pitchFamily="2" charset="2"/>
              </a:rPr>
              <a:t>M</a:t>
            </a:r>
            <a:r>
              <a:rPr lang="en-GB" sz="1100" dirty="0">
                <a:solidFill>
                  <a:schemeClr val="tx2"/>
                </a:solidFill>
                <a:sym typeface="Wingdings" panose="05000000000000000000" pitchFamily="2" charset="2"/>
              </a:rPr>
              <a:t>ACHINE BUILDINGS </a:t>
            </a:r>
          </a:p>
          <a:p>
            <a:pPr>
              <a:spcBef>
                <a:spcPts val="0"/>
              </a:spcBef>
            </a:pPr>
            <a:r>
              <a:rPr lang="en-GB" sz="1100" b="0" dirty="0">
                <a:solidFill>
                  <a:schemeClr val="tx2"/>
                </a:solidFill>
                <a:sym typeface="Wingdings" panose="05000000000000000000" pitchFamily="2" charset="2"/>
              </a:rPr>
              <a:t>3189</a:t>
            </a:r>
            <a:endParaRPr lang="en-GB" sz="1100" dirty="0">
              <a:solidFill>
                <a:schemeClr val="tx2"/>
              </a:solidFill>
            </a:endParaRP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0AE1B578-7DFE-F0C1-F647-C06F9BD015FE}"/>
              </a:ext>
            </a:extLst>
          </p:cNvPr>
          <p:cNvCxnSpPr>
            <a:cxnSpLocks/>
          </p:cNvCxnSpPr>
          <p:nvPr/>
        </p:nvCxnSpPr>
        <p:spPr>
          <a:xfrm>
            <a:off x="695400" y="2420888"/>
            <a:ext cx="0" cy="353573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350E172A-A44C-0661-4C20-5C261DCA0061}"/>
              </a:ext>
            </a:extLst>
          </p:cNvPr>
          <p:cNvCxnSpPr>
            <a:cxnSpLocks/>
          </p:cNvCxnSpPr>
          <p:nvPr/>
        </p:nvCxnSpPr>
        <p:spPr>
          <a:xfrm>
            <a:off x="5452792" y="4083539"/>
            <a:ext cx="0" cy="353573"/>
          </a:xfrm>
          <a:prstGeom prst="straightConnector1">
            <a:avLst/>
          </a:prstGeom>
          <a:ln w="12700" cap="flat" cmpd="sng" algn="ctr">
            <a:solidFill>
              <a:schemeClr val="tx2">
                <a:lumMod val="90000"/>
                <a:lumOff val="1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7" name="Text Placeholder 2">
            <a:extLst>
              <a:ext uri="{FF2B5EF4-FFF2-40B4-BE49-F238E27FC236}">
                <a16:creationId xmlns:a16="http://schemas.microsoft.com/office/drawing/2014/main" id="{B92DB813-ED1C-AA41-4A73-4EF046C819B3}"/>
              </a:ext>
            </a:extLst>
          </p:cNvPr>
          <p:cNvSpPr txBox="1">
            <a:spLocks/>
          </p:cNvSpPr>
          <p:nvPr/>
        </p:nvSpPr>
        <p:spPr bwMode="auto">
          <a:xfrm>
            <a:off x="3467282" y="4422226"/>
            <a:ext cx="1658825" cy="74161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Font typeface="Arial"/>
              <a:buNone/>
              <a:defRPr sz="21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900" b="0" dirty="0">
                <a:solidFill>
                  <a:schemeClr val="tx2"/>
                </a:solidFill>
                <a:sym typeface="Wingdings" panose="05000000000000000000" pitchFamily="2" charset="2"/>
              </a:rPr>
              <a:t>*A higher involvement of the client is needed for WELL</a:t>
            </a:r>
            <a:endParaRPr lang="en-GB" sz="900" b="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40E139-46D9-FE53-1227-92B29347DBF3}"/>
              </a:ext>
            </a:extLst>
          </p:cNvPr>
          <p:cNvSpPr txBox="1"/>
          <p:nvPr/>
        </p:nvSpPr>
        <p:spPr bwMode="auto">
          <a:xfrm>
            <a:off x="9840416" y="1530518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2"/>
                </a:solidFill>
              </a:rPr>
              <a:t>Coordinated by </a:t>
            </a:r>
            <a:r>
              <a:rPr lang="it-IT" sz="1400" b="1" dirty="0">
                <a:solidFill>
                  <a:schemeClr val="tx2"/>
                </a:solidFill>
              </a:rPr>
              <a:t>SCE-PPM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4C4559FB-83C6-7B9E-9792-3DD4325DF012}"/>
              </a:ext>
            </a:extLst>
          </p:cNvPr>
          <p:cNvSpPr/>
          <p:nvPr/>
        </p:nvSpPr>
        <p:spPr>
          <a:xfrm>
            <a:off x="9684750" y="1340768"/>
            <a:ext cx="299683" cy="902852"/>
          </a:xfrm>
          <a:prstGeom prst="rightBrac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46CCA-8279-E35A-437A-C8446C7E940F}"/>
              </a:ext>
            </a:extLst>
          </p:cNvPr>
          <p:cNvSpPr txBox="1"/>
          <p:nvPr/>
        </p:nvSpPr>
        <p:spPr bwMode="auto">
          <a:xfrm>
            <a:off x="5561992" y="4630147"/>
            <a:ext cx="307777" cy="871913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it-IT" sz="800" b="1" dirty="0">
                <a:solidFill>
                  <a:schemeClr val="bg1">
                    <a:lumMod val="75000"/>
                  </a:schemeClr>
                </a:solidFill>
              </a:rPr>
              <a:t>CONSULTANT</a:t>
            </a:r>
            <a:endParaRPr lang="en-GB" sz="800"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456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D05AD-E4EC-C02D-10BC-6613E37892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78D7F-D578-E45E-44A6-42D672F0A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3. Coordination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9B7275-CD27-7F6A-141A-8871892D44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3200" y="1412776"/>
            <a:ext cx="7132960" cy="4608513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The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WELL Building Standard™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has several requirements concerning </a:t>
            </a:r>
            <a:r>
              <a:rPr lang="en-GB" sz="1400" dirty="0">
                <a:solidFill>
                  <a:schemeClr val="tx2"/>
                </a:solidFill>
                <a:sym typeface="Wingdings" panose="05000000000000000000" pitchFamily="2" charset="2"/>
              </a:rPr>
              <a:t>internal policies 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in various domains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It has called for discussion with different groups, usually not involved in building design/management (ex. HSE-OHS, HR-DH, HR-LD, HR-PXE, etc.)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Modifying CERN policies is a </a:t>
            </a:r>
            <a:r>
              <a:rPr lang="en-GB" sz="1400" b="0" u="sng" dirty="0">
                <a:solidFill>
                  <a:schemeClr val="tx2"/>
                </a:solidFill>
                <a:sym typeface="Wingdings" panose="05000000000000000000" pitchFamily="2" charset="2"/>
              </a:rPr>
              <a:t>long process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, but if modifications are ongoing 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     some further requirements can be implemented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    (ex. “</a:t>
            </a:r>
            <a:r>
              <a:rPr lang="en-GB" sz="1400" b="0" i="1" dirty="0">
                <a:solidFill>
                  <a:schemeClr val="tx2"/>
                </a:solidFill>
                <a:sym typeface="Wingdings" panose="05000000000000000000" pitchFamily="2" charset="2"/>
              </a:rPr>
              <a:t>Smoking on the CERN site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” policy)</a:t>
            </a:r>
          </a:p>
          <a:p>
            <a:pPr>
              <a:spcBef>
                <a:spcPts val="60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</a:t>
            </a:r>
            <a:r>
              <a:rPr lang="en-GB" sz="1400" b="0" dirty="0">
                <a:solidFill>
                  <a:schemeClr val="tx1"/>
                </a:solidFill>
                <a:sym typeface="Wingdings" panose="05000000000000000000" pitchFamily="2" charset="2"/>
              </a:rPr>
              <a:t></a:t>
            </a: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It is in any case an occasion to open the discussion and understand what could </a:t>
            </a:r>
          </a:p>
          <a:p>
            <a:pPr>
              <a:spcBef>
                <a:spcPts val="0"/>
              </a:spcBef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           be implemented in the long term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400" b="0" dirty="0">
                <a:solidFill>
                  <a:schemeClr val="tx2"/>
                </a:solidFill>
                <a:sym typeface="Wingdings" panose="05000000000000000000" pitchFamily="2" charset="2"/>
              </a:rPr>
              <a:t>	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BC2400-61D8-2D5B-CC32-3F5E798F28E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C9F16F-2124-001A-210A-521B9292D7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4819" y="1268760"/>
            <a:ext cx="3240360" cy="4607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id="{CC823E2F-5398-74F7-2977-C54BC84372FB}"/>
              </a:ext>
            </a:extLst>
          </p:cNvPr>
          <p:cNvSpPr/>
          <p:nvPr/>
        </p:nvSpPr>
        <p:spPr>
          <a:xfrm rot="5400000">
            <a:off x="3598027" y="1966533"/>
            <a:ext cx="288032" cy="188630"/>
          </a:xfrm>
          <a:prstGeom prst="rightArrow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923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1A31BD1-3879-B57A-19A8-3E1EB74FE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821" y="1485786"/>
            <a:ext cx="7620705" cy="43467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C2AE33-7E70-E1B2-ACB5-17D3F7DAEB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379" y="1469118"/>
            <a:ext cx="3470373" cy="436323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066B3BE-D027-CD5D-A7AA-1BCF32B36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4. BREEAM Credits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CB0AD-0BC7-CB6D-F105-81A13E559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A35764-4311-BC42-B41F-97A7293F5FE7}"/>
              </a:ext>
            </a:extLst>
          </p:cNvPr>
          <p:cNvSpPr txBox="1"/>
          <p:nvPr/>
        </p:nvSpPr>
        <p:spPr bwMode="auto">
          <a:xfrm rot="16200000">
            <a:off x="2070000" y="3939776"/>
            <a:ext cx="2016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140 - OUTSTANDING</a:t>
            </a:r>
            <a:endParaRPr lang="en-GB" sz="1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2A78E04-3EA8-019D-4F72-ACCA4078CA54}"/>
              </a:ext>
            </a:extLst>
          </p:cNvPr>
          <p:cNvSpPr txBox="1"/>
          <p:nvPr/>
        </p:nvSpPr>
        <p:spPr bwMode="auto">
          <a:xfrm rot="16200000">
            <a:off x="1566000" y="3939776"/>
            <a:ext cx="2016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3189 - EXCELLENT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0C623E-0A8B-135C-DB3B-82C82CD8DCA6}"/>
              </a:ext>
            </a:extLst>
          </p:cNvPr>
          <p:cNvSpPr txBox="1"/>
          <p:nvPr/>
        </p:nvSpPr>
        <p:spPr bwMode="auto">
          <a:xfrm rot="16200000">
            <a:off x="1062000" y="3939776"/>
            <a:ext cx="201622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</a:rPr>
              <a:t>777 - EXCELLENT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C35352-7D55-6B1A-1618-BB472EC7FFBF}"/>
              </a:ext>
            </a:extLst>
          </p:cNvPr>
          <p:cNvSpPr txBox="1"/>
          <p:nvPr/>
        </p:nvSpPr>
        <p:spPr bwMode="auto">
          <a:xfrm>
            <a:off x="7176119" y="1394579"/>
            <a:ext cx="4607893" cy="882293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tx2"/>
                </a:solidFill>
              </a:rPr>
              <a:t>Credits chosen for each project </a:t>
            </a:r>
            <a:r>
              <a:rPr lang="en-GB" sz="1200" dirty="0">
                <a:solidFill>
                  <a:schemeClr val="tx2"/>
                </a:solidFill>
              </a:rPr>
              <a:t>depend on several factors:</a:t>
            </a:r>
          </a:p>
          <a:p>
            <a:pPr marL="171450" indent="-1714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2"/>
                </a:solidFill>
              </a:rPr>
              <a:t>Certification level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2"/>
                </a:solidFill>
              </a:rPr>
              <a:t>Project </a:t>
            </a:r>
            <a:r>
              <a:rPr lang="en-GB" sz="1200" dirty="0">
                <a:solidFill>
                  <a:schemeClr val="tx2"/>
                </a:solidFill>
              </a:rPr>
              <a:t>site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chemeClr val="tx2"/>
                </a:solidFill>
              </a:rPr>
              <a:t>Project typology and baseline design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0F4667-EEF7-3C33-C6AA-CF1E91689A2F}"/>
              </a:ext>
            </a:extLst>
          </p:cNvPr>
          <p:cNvSpPr txBox="1"/>
          <p:nvPr/>
        </p:nvSpPr>
        <p:spPr bwMode="auto">
          <a:xfrm>
            <a:off x="3399584" y="3304157"/>
            <a:ext cx="808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800" dirty="0">
                <a:solidFill>
                  <a:schemeClr val="accent6"/>
                </a:solidFill>
              </a:rPr>
              <a:t>VERY GOOD</a:t>
            </a:r>
          </a:p>
          <a:p>
            <a:pPr algn="r"/>
            <a:r>
              <a:rPr lang="it-IT" sz="800" dirty="0">
                <a:solidFill>
                  <a:schemeClr val="accent6"/>
                </a:solidFill>
              </a:rPr>
              <a:t>55%</a:t>
            </a:r>
            <a:endParaRPr lang="en-GB" sz="800" dirty="0">
              <a:solidFill>
                <a:schemeClr val="accent6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78D8E1-AC65-D395-3B60-308DE03F1699}"/>
              </a:ext>
            </a:extLst>
          </p:cNvPr>
          <p:cNvSpPr txBox="1"/>
          <p:nvPr/>
        </p:nvSpPr>
        <p:spPr bwMode="auto">
          <a:xfrm>
            <a:off x="3422025" y="2860576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800" dirty="0">
                <a:solidFill>
                  <a:schemeClr val="accent6"/>
                </a:solidFill>
              </a:rPr>
              <a:t>EXCELLENT</a:t>
            </a:r>
          </a:p>
          <a:p>
            <a:pPr algn="r"/>
            <a:r>
              <a:rPr lang="it-IT" sz="800" dirty="0">
                <a:solidFill>
                  <a:schemeClr val="accent6"/>
                </a:solidFill>
              </a:rPr>
              <a:t>70%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97D7C5-620C-16AB-A153-D46AA1EB12D6}"/>
              </a:ext>
            </a:extLst>
          </p:cNvPr>
          <p:cNvCxnSpPr>
            <a:cxnSpLocks/>
          </p:cNvCxnSpPr>
          <p:nvPr/>
        </p:nvCxnSpPr>
        <p:spPr>
          <a:xfrm>
            <a:off x="954000" y="2577133"/>
            <a:ext cx="27612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177B1B3-F48B-4679-62C0-997990F832B2}"/>
              </a:ext>
            </a:extLst>
          </p:cNvPr>
          <p:cNvSpPr txBox="1"/>
          <p:nvPr/>
        </p:nvSpPr>
        <p:spPr bwMode="auto">
          <a:xfrm>
            <a:off x="3285559" y="2389683"/>
            <a:ext cx="931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t-IT" sz="800" dirty="0">
                <a:solidFill>
                  <a:schemeClr val="accent6"/>
                </a:solidFill>
              </a:rPr>
              <a:t>OUTSTANDING</a:t>
            </a:r>
          </a:p>
          <a:p>
            <a:pPr algn="r"/>
            <a:r>
              <a:rPr lang="it-IT" sz="800" dirty="0">
                <a:solidFill>
                  <a:schemeClr val="accent6"/>
                </a:solidFill>
              </a:rPr>
              <a:t>85%</a:t>
            </a:r>
            <a:endParaRPr lang="en-GB" sz="800" dirty="0">
              <a:solidFill>
                <a:schemeClr val="accent6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9686921-8FDF-1393-134D-9EFF00AB6C9E}"/>
              </a:ext>
            </a:extLst>
          </p:cNvPr>
          <p:cNvCxnSpPr>
            <a:cxnSpLocks/>
          </p:cNvCxnSpPr>
          <p:nvPr/>
        </p:nvCxnSpPr>
        <p:spPr>
          <a:xfrm>
            <a:off x="954000" y="3054774"/>
            <a:ext cx="27612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3613EE9-7B0C-6714-C72E-04FB8E0DAAB1}"/>
              </a:ext>
            </a:extLst>
          </p:cNvPr>
          <p:cNvCxnSpPr>
            <a:cxnSpLocks/>
          </p:cNvCxnSpPr>
          <p:nvPr/>
        </p:nvCxnSpPr>
        <p:spPr>
          <a:xfrm>
            <a:off x="954000" y="3507642"/>
            <a:ext cx="2761200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A5E62D6-2173-D89C-AAFB-958579E6C343}"/>
                  </a:ext>
                </a:extLst>
              </p:cNvPr>
              <p:cNvSpPr txBox="1"/>
              <p:nvPr/>
            </p:nvSpPr>
            <p:spPr bwMode="auto">
              <a:xfrm>
                <a:off x="7176120" y="397575"/>
                <a:ext cx="4607892" cy="997004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1200" b="1" dirty="0">
                    <a:solidFill>
                      <a:schemeClr val="tx2"/>
                    </a:solidFill>
                  </a:rPr>
                  <a:t>Weighted</a:t>
                </a:r>
                <a:r>
                  <a:rPr lang="it-IT" sz="1200" dirty="0">
                    <a:solidFill>
                      <a:schemeClr val="tx2"/>
                    </a:solidFill>
                  </a:rPr>
                  <a:t> </a:t>
                </a:r>
                <a:r>
                  <a:rPr lang="it-IT" sz="1200" b="1" dirty="0">
                    <a:solidFill>
                      <a:schemeClr val="tx2"/>
                    </a:solidFill>
                  </a:rPr>
                  <a:t>scoring</a:t>
                </a:r>
                <a:r>
                  <a:rPr lang="it-IT" sz="1200" dirty="0">
                    <a:solidFill>
                      <a:schemeClr val="tx2"/>
                    </a:solidFill>
                  </a:rPr>
                  <a:t> </a:t>
                </a:r>
                <a:r>
                  <a:rPr lang="it-IT" sz="1200" b="1" dirty="0">
                    <a:solidFill>
                      <a:schemeClr val="tx2"/>
                    </a:solidFill>
                  </a:rPr>
                  <a:t>system</a:t>
                </a:r>
                <a:r>
                  <a:rPr lang="it-IT" sz="1200" dirty="0">
                    <a:solidFill>
                      <a:schemeClr val="tx2"/>
                    </a:solidFill>
                  </a:rPr>
                  <a:t>:</a:t>
                </a:r>
              </a:p>
              <a:p>
                <a:endParaRPr lang="it-IT" sz="1200" dirty="0">
                  <a:solidFill>
                    <a:schemeClr val="tx2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12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𝐶𝑟𝑒𝑑𝑖𝑡𝑠</m:t>
                          </m:r>
                        </m:num>
                        <m:den>
                          <m: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𝐴𝑣𝑎𝑖𝑙𝑎𝑏𝑙𝑒</m:t>
                          </m:r>
                          <m: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𝑐𝑟𝑒𝑑𝑖𝑡𝑠</m:t>
                          </m:r>
                        </m:den>
                      </m:f>
                      <m:r>
                        <a:rPr lang="it-IT" sz="12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𝑆𝑒𝑐𝑡𝑖𝑜𝑛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𝑤𝑒𝑖𝑔h𝑡𝑖𝑛𝑔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12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%</m:t>
                          </m:r>
                        </m:e>
                      </m:d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𝑆𝑒𝑐𝑡𝑖𝑜𝑛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𝑠𝑐𝑜𝑟𝑒</m:t>
                      </m:r>
                      <m:r>
                        <a:rPr lang="it-IT" sz="12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(%)</m:t>
                      </m:r>
                    </m:oMath>
                  </m:oMathPara>
                </a14:m>
                <a:endParaRPr lang="it-IT" sz="1200" dirty="0">
                  <a:solidFill>
                    <a:schemeClr val="tx2"/>
                  </a:solidFill>
                </a:endParaRPr>
              </a:p>
              <a:p>
                <a:endParaRPr lang="it-IT" sz="12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A5E62D6-2173-D89C-AAFB-958579E6C3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76120" y="397575"/>
                <a:ext cx="4607892" cy="99700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706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ECA3FF-A6BB-4E9C-3E2F-CBF115EB8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850F5E3-B133-4884-B8FC-8F7DC7ED0027}"/>
              </a:ext>
            </a:extLst>
          </p:cNvPr>
          <p:cNvSpPr/>
          <p:nvPr/>
        </p:nvSpPr>
        <p:spPr>
          <a:xfrm>
            <a:off x="4799856" y="1916832"/>
            <a:ext cx="4614596" cy="82800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D77CAA-A230-3A99-EE2B-FEC58B2F27B0}"/>
              </a:ext>
            </a:extLst>
          </p:cNvPr>
          <p:cNvSpPr/>
          <p:nvPr/>
        </p:nvSpPr>
        <p:spPr>
          <a:xfrm>
            <a:off x="4860503" y="4039957"/>
            <a:ext cx="3035697" cy="18863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F6601FB-FAFE-4BFB-ADB8-A3EA758C964C}"/>
              </a:ext>
            </a:extLst>
          </p:cNvPr>
          <p:cNvSpPr/>
          <p:nvPr/>
        </p:nvSpPr>
        <p:spPr>
          <a:xfrm>
            <a:off x="6076272" y="4797152"/>
            <a:ext cx="2061764" cy="386354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97F2B2E-29C5-474D-D97F-3DB26AD4BFCD}"/>
              </a:ext>
            </a:extLst>
          </p:cNvPr>
          <p:cNvSpPr/>
          <p:nvPr/>
        </p:nvSpPr>
        <p:spPr>
          <a:xfrm>
            <a:off x="5700072" y="5183506"/>
            <a:ext cx="1044000" cy="155521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B2ECBFE-A36D-58BF-20FF-84AD53AE2192}"/>
              </a:ext>
            </a:extLst>
          </p:cNvPr>
          <p:cNvSpPr/>
          <p:nvPr/>
        </p:nvSpPr>
        <p:spPr>
          <a:xfrm>
            <a:off x="438020" y="1568970"/>
            <a:ext cx="1265491" cy="175043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A76090D-3BEA-5F69-4150-801627F75009}"/>
              </a:ext>
            </a:extLst>
          </p:cNvPr>
          <p:cNvSpPr/>
          <p:nvPr/>
        </p:nvSpPr>
        <p:spPr>
          <a:xfrm>
            <a:off x="6076272" y="4600511"/>
            <a:ext cx="2179967" cy="188629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797351CD-C71E-3320-7E49-B4FB1665349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75829230"/>
              </p:ext>
            </p:extLst>
          </p:nvPr>
        </p:nvGraphicFramePr>
        <p:xfrm>
          <a:off x="407987" y="1196752"/>
          <a:ext cx="9072387" cy="49946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5606">
                  <a:extLst>
                    <a:ext uri="{9D8B030D-6E8A-4147-A177-3AD203B41FA5}">
                      <a16:colId xmlns:a16="http://schemas.microsoft.com/office/drawing/2014/main" val="410977201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3025314072"/>
                    </a:ext>
                  </a:extLst>
                </a:gridCol>
                <a:gridCol w="4968549">
                  <a:extLst>
                    <a:ext uri="{9D8B030D-6E8A-4147-A177-3AD203B41FA5}">
                      <a16:colId xmlns:a16="http://schemas.microsoft.com/office/drawing/2014/main" val="396289814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ysClr val="windowText" lastClr="000000"/>
                          </a:solidFill>
                        </a:rPr>
                        <a:t>PROJECT PHASE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>
                          <a:solidFill>
                            <a:sysClr val="windowText" lastClr="000000"/>
                          </a:solidFill>
                        </a:rPr>
                        <a:t>DEADLINE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>
                          <a:solidFill>
                            <a:sysClr val="windowText" lastClr="000000"/>
                          </a:solidFill>
                        </a:rPr>
                        <a:t>BREEAM - TO DO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9061610"/>
                  </a:ext>
                </a:extLst>
              </a:tr>
              <a:tr h="827312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Concept design 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>
                          <a:solidFill>
                            <a:sysClr val="windowText" lastClr="000000"/>
                          </a:solidFill>
                        </a:rPr>
                        <a:t>Building Permit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Develop clear sustainability objectives and targets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Consult all the relevant stakeholders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The design is influenced by the BREEAM requirements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</a:rPr>
                        <a:t>all work-packages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2247420"/>
                  </a:ext>
                </a:extLst>
              </a:tr>
              <a:tr h="813208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Detailed/Tender design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Contractor appointment – </a:t>
                      </a:r>
                    </a:p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Start of 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l" defTabSz="91440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Include the BREEAM requirements in all tender documents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all work-packages </a:t>
                      </a:r>
                    </a:p>
                    <a:p>
                      <a:pPr marL="285750" indent="-285750" algn="l" defTabSz="91440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Produce the necessary documentation for BREEAM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DESIGN SUBMISSION 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- </a:t>
                      </a:r>
                      <a:r>
                        <a:rPr lang="it-IT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Technical specifications + Drawings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- Calculation reports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- Confirmation letters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- Meeting minutes, etc.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8133363"/>
                  </a:ext>
                </a:extLst>
              </a:tr>
              <a:tr h="302274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INTERIM (DESIGN) CERTIFICATION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64838163"/>
                  </a:ext>
                </a:extLst>
              </a:tr>
              <a:tr h="874360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End of construction 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Monitoring the building site and construction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Collect the necessary documentation for BREEAM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</a:rPr>
                        <a:t>FINAL SUBMISSION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 - </a:t>
                      </a: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As design stage with as-built data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                       - Manufacturers' product details                           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                       - Site inspection reports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sz="120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                       - Photographic evidence, etc.</a:t>
                      </a:r>
                      <a:endParaRPr lang="en-GB" sz="1200" i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chemeClr val="tx2"/>
                          </a:solidFill>
                        </a:rPr>
                        <a:t>Testing and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commissioning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7378522"/>
                  </a:ext>
                </a:extLst>
              </a:tr>
              <a:tr h="326888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FINAL (POST-CONSTRUCTION) CERTIFICATION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8C8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45889507"/>
                  </a:ext>
                </a:extLst>
              </a:tr>
              <a:tr h="326888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In use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algn="ctr"/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1 year/3 years after initial building occupation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Ongoing data monitoring for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energy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n-GB" sz="1200" b="1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water consumption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Follow maintenance requirements + Seasonal commissioning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360333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F5C32729-4160-FBB3-D669-0B3177BD7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5a. Key tasks - BREEAM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9E5645-8E5E-EA7D-B5CF-5BDA23E81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8</a:t>
            </a:fld>
            <a:endParaRPr lang="en-US"/>
          </a:p>
        </p:txBody>
      </p:sp>
      <p:pic>
        <p:nvPicPr>
          <p:cNvPr id="12" name="Picture 10" descr="warning&quot; Icon - Download for free – Iconduck">
            <a:extLst>
              <a:ext uri="{FF2B5EF4-FFF2-40B4-BE49-F238E27FC236}">
                <a16:creationId xmlns:a16="http://schemas.microsoft.com/office/drawing/2014/main" id="{745F265B-FAA2-7E31-0EA2-5F37254EC4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408" y="2191902"/>
            <a:ext cx="240704" cy="23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9B2E1821-5FB1-6549-A78F-ED79BC541C32}"/>
              </a:ext>
            </a:extLst>
          </p:cNvPr>
          <p:cNvSpPr/>
          <p:nvPr/>
        </p:nvSpPr>
        <p:spPr>
          <a:xfrm>
            <a:off x="9414452" y="2236517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085AE1-AC7A-FCE6-F360-9AF5A9BD2B03}"/>
              </a:ext>
            </a:extLst>
          </p:cNvPr>
          <p:cNvSpPr txBox="1"/>
          <p:nvPr/>
        </p:nvSpPr>
        <p:spPr bwMode="auto">
          <a:xfrm>
            <a:off x="10011535" y="2009648"/>
            <a:ext cx="17342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Coordination between different departments, groups and sections is critical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DF925474-A871-F247-2BED-F952BDA02A43}"/>
              </a:ext>
            </a:extLst>
          </p:cNvPr>
          <p:cNvSpPr/>
          <p:nvPr/>
        </p:nvSpPr>
        <p:spPr>
          <a:xfrm>
            <a:off x="9414452" y="5150397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C99DDA-A5AD-CB30-670C-F4292B6330BB}"/>
              </a:ext>
            </a:extLst>
          </p:cNvPr>
          <p:cNvSpPr txBox="1"/>
          <p:nvPr/>
        </p:nvSpPr>
        <p:spPr bwMode="auto">
          <a:xfrm>
            <a:off x="9768408" y="5096217"/>
            <a:ext cx="1982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Independent 3rd party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A386B063-2EF8-1FF3-8637-C3DF28205E97}"/>
              </a:ext>
            </a:extLst>
          </p:cNvPr>
          <p:cNvSpPr/>
          <p:nvPr/>
        </p:nvSpPr>
        <p:spPr>
          <a:xfrm>
            <a:off x="9414452" y="4843591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2E2381-7BAC-2F51-86B0-159A6D814CAD}"/>
              </a:ext>
            </a:extLst>
          </p:cNvPr>
          <p:cNvSpPr txBox="1"/>
          <p:nvPr/>
        </p:nvSpPr>
        <p:spPr bwMode="auto">
          <a:xfrm>
            <a:off x="9768408" y="4808185"/>
            <a:ext cx="1982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BREEAM Assessor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E8B39B73-79EC-85E9-58CC-BA5BBC6A7E2F}"/>
              </a:ext>
            </a:extLst>
          </p:cNvPr>
          <p:cNvSpPr/>
          <p:nvPr/>
        </p:nvSpPr>
        <p:spPr>
          <a:xfrm>
            <a:off x="9414452" y="4039957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036AFD-CA58-D415-1A07-CE0F641E2DA1}"/>
              </a:ext>
            </a:extLst>
          </p:cNvPr>
          <p:cNvSpPr txBox="1"/>
          <p:nvPr/>
        </p:nvSpPr>
        <p:spPr bwMode="auto">
          <a:xfrm>
            <a:off x="9768408" y="3903439"/>
            <a:ext cx="1977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>
                <a:solidFill>
                  <a:schemeClr val="accent3"/>
                </a:solidFill>
              </a:rPr>
              <a:t>Low Nuisance Construction Site Charter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89DA0C-2F17-2982-7681-AF55997E89C2}"/>
              </a:ext>
            </a:extLst>
          </p:cNvPr>
          <p:cNvSpPr txBox="1"/>
          <p:nvPr/>
        </p:nvSpPr>
        <p:spPr bwMode="auto">
          <a:xfrm>
            <a:off x="9765058" y="1310199"/>
            <a:ext cx="1734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Sustainable strategies are more effective with a lower additional cost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1732E564-1F39-FDC4-F988-32E096F0FD3C}"/>
              </a:ext>
            </a:extLst>
          </p:cNvPr>
          <p:cNvSpPr/>
          <p:nvPr/>
        </p:nvSpPr>
        <p:spPr>
          <a:xfrm>
            <a:off x="9414452" y="1555383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3F7C40DB-2A22-978C-8FB2-0CBF94685E1B}"/>
              </a:ext>
            </a:extLst>
          </p:cNvPr>
          <p:cNvSpPr/>
          <p:nvPr/>
        </p:nvSpPr>
        <p:spPr>
          <a:xfrm>
            <a:off x="9409191" y="4572965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885971D-D691-88EB-1EEC-AE3E46A724D5}"/>
              </a:ext>
            </a:extLst>
          </p:cNvPr>
          <p:cNvSpPr txBox="1"/>
          <p:nvPr/>
        </p:nvSpPr>
        <p:spPr bwMode="auto">
          <a:xfrm>
            <a:off x="9763147" y="4520153"/>
            <a:ext cx="19826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Contractor</a:t>
            </a:r>
            <a:endParaRPr lang="en-GB" sz="1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76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9" grpId="0" animBg="1"/>
      <p:bldP spid="16" grpId="0" animBg="1"/>
      <p:bldP spid="17" grpId="0" animBg="1"/>
      <p:bldP spid="20" grpId="0" animBg="1"/>
      <p:bldP spid="21" grpId="0" animBg="1"/>
      <p:bldP spid="13" grpId="0" animBg="1"/>
      <p:bldP spid="2" grpId="0"/>
      <p:bldP spid="3" grpId="0" animBg="1"/>
      <p:bldP spid="8" grpId="0"/>
      <p:bldP spid="10" grpId="0" animBg="1"/>
      <p:bldP spid="5" grpId="0"/>
      <p:bldP spid="6" grpId="0" animBg="1"/>
      <p:bldP spid="7" grpId="0"/>
      <p:bldP spid="18" grpId="0"/>
      <p:bldP spid="19" grpId="0" animBg="1"/>
      <p:bldP spid="22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2FCD83-5359-5377-636F-BC57F5E42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34C7918-12F6-D2EC-F7B7-A8D219407F2B}"/>
              </a:ext>
            </a:extLst>
          </p:cNvPr>
          <p:cNvSpPr/>
          <p:nvPr/>
        </p:nvSpPr>
        <p:spPr>
          <a:xfrm>
            <a:off x="4799857" y="2348880"/>
            <a:ext cx="4614594" cy="41400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995C05-3A9B-D9B6-DB0B-03C0E1C7BFA5}"/>
              </a:ext>
            </a:extLst>
          </p:cNvPr>
          <p:cNvSpPr/>
          <p:nvPr/>
        </p:nvSpPr>
        <p:spPr>
          <a:xfrm>
            <a:off x="4799858" y="4573389"/>
            <a:ext cx="3246444" cy="18863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1097D4EB-0250-7518-D19A-660B29E07E76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778899318"/>
              </p:ext>
            </p:extLst>
          </p:nvPr>
        </p:nvGraphicFramePr>
        <p:xfrm>
          <a:off x="407987" y="1196752"/>
          <a:ext cx="9072232" cy="482019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000">
                  <a:extLst>
                    <a:ext uri="{9D8B030D-6E8A-4147-A177-3AD203B41FA5}">
                      <a16:colId xmlns:a16="http://schemas.microsoft.com/office/drawing/2014/main" val="4109772019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258755714"/>
                    </a:ext>
                  </a:extLst>
                </a:gridCol>
                <a:gridCol w="4968000">
                  <a:extLst>
                    <a:ext uri="{9D8B030D-6E8A-4147-A177-3AD203B41FA5}">
                      <a16:colId xmlns:a16="http://schemas.microsoft.com/office/drawing/2014/main" val="410685055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ysClr val="windowText" lastClr="000000"/>
                          </a:solidFill>
                        </a:rPr>
                        <a:t>PROJECT PHASE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>
                          <a:solidFill>
                            <a:sysClr val="windowText" lastClr="000000"/>
                          </a:solidFill>
                        </a:rPr>
                        <a:t>DEADLINE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ysClr val="windowText" lastClr="000000"/>
                          </a:solidFill>
                        </a:rPr>
                        <a:t>TO DO - WELL</a:t>
                      </a:r>
                      <a:endParaRPr lang="en-GB" sz="14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19061610"/>
                  </a:ext>
                </a:extLst>
              </a:tr>
              <a:tr h="827312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Concept design 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Develop clear sustainability objectives and targets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Consult all the relevant stakeholders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The design is influenced by the WELL requirements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</a:rPr>
                        <a:t>all work-packages</a:t>
                      </a:r>
                      <a:endParaRPr lang="en-GB" sz="1200" u="sng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2247420"/>
                  </a:ext>
                </a:extLst>
              </a:tr>
              <a:tr h="452064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Detailed/Tender design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Include the WELL requirements in all tender documents </a:t>
                      </a:r>
                      <a:r>
                        <a:rPr lang="it-IT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it-IT" sz="1200" u="sng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all work-packages 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57747996"/>
                  </a:ext>
                </a:extLst>
              </a:tr>
              <a:tr h="813208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Close to handover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Monitoring the building site and construction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Prepare for WELL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DOCUMENTATION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</a:t>
                      </a: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SUBMISSION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200" b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      </a:t>
                      </a:r>
                      <a:r>
                        <a:rPr lang="it-IT" sz="1200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- </a:t>
                      </a:r>
                      <a:r>
                        <a:rPr lang="it-IT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Letters of assurance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Professional narrative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Policy and/or Operations schedule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Technical documents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On-site photographs</a:t>
                      </a:r>
                    </a:p>
                    <a:p>
                      <a:pPr marL="0" indent="0" algn="l" defTabSz="914400" eaLnBrk="1" hangingPunct="1">
                        <a:buFont typeface="Arial" panose="020B0604020202020204" pitchFamily="34" charset="0"/>
                        <a:buNone/>
                      </a:pPr>
                      <a:r>
                        <a:rPr lang="en-GB" sz="1200" i="1" u="none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           - Sensor data</a:t>
                      </a:r>
                    </a:p>
                    <a:p>
                      <a:pPr marL="285750" indent="-285750" algn="l" defTabSz="914400" eaLnBrk="1" hangingPunct="1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Performance pre-testing</a:t>
                      </a: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8133363"/>
                  </a:ext>
                </a:extLst>
              </a:tr>
              <a:tr h="813208">
                <a:tc>
                  <a:txBody>
                    <a:bodyPr/>
                    <a:lstStyle/>
                    <a:p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</a:rPr>
                        <a:t>End of construction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After construction is complete + </a:t>
                      </a:r>
                    </a:p>
                    <a:p>
                      <a:r>
                        <a:rPr lang="it-IT" sz="1200" dirty="0">
                          <a:solidFill>
                            <a:sysClr val="windowText" lastClr="000000"/>
                          </a:solidFill>
                        </a:rPr>
                        <a:t>50% occupancy</a:t>
                      </a:r>
                      <a:endParaRPr lang="en-GB" sz="1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200" b="1" cap="all" baseline="0" dirty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Performance verification testing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200" b="1" cap="all" baseline="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</a:t>
                      </a:r>
                      <a:r>
                        <a:rPr lang="it-IT" sz="1200" b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  </a:t>
                      </a:r>
                      <a:r>
                        <a:rPr lang="it-IT" sz="1200" b="0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- </a:t>
                      </a:r>
                      <a:r>
                        <a:rPr lang="it-IT" sz="1200" b="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Air quality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- Water                                                 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- Light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- Termal comfort</a:t>
                      </a:r>
                    </a:p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0" i="1" dirty="0">
                          <a:solidFill>
                            <a:sysClr val="windowText" lastClr="000000"/>
                          </a:solidFill>
                          <a:sym typeface="Wingdings" panose="05000000000000000000" pitchFamily="2" charset="2"/>
                        </a:rPr>
                        <a:t>            - Sound</a:t>
                      </a:r>
                      <a:endParaRPr lang="it-IT" sz="1200" b="0" i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4590308"/>
                  </a:ext>
                </a:extLst>
              </a:tr>
              <a:tr h="302274">
                <a:tc gridSpan="3">
                  <a:txBody>
                    <a:bodyPr/>
                    <a:lstStyle/>
                    <a:p>
                      <a:pPr algn="ctr"/>
                      <a:r>
                        <a:rPr lang="it-IT" sz="1400" b="1" dirty="0">
                          <a:solidFill>
                            <a:schemeClr val="bg1"/>
                          </a:solidFill>
                        </a:rPr>
                        <a:t>CERTIFICATION</a:t>
                      </a:r>
                      <a:endParaRPr lang="en-GB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C2A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364838163"/>
                  </a:ext>
                </a:extLst>
              </a:tr>
            </a:tbl>
          </a:graphicData>
        </a:graphic>
      </p:graphicFrame>
      <p:sp>
        <p:nvSpPr>
          <p:cNvPr id="15" name="Title 1">
            <a:extLst>
              <a:ext uri="{FF2B5EF4-FFF2-40B4-BE49-F238E27FC236}">
                <a16:creationId xmlns:a16="http://schemas.microsoft.com/office/drawing/2014/main" id="{DD66DDDB-F2B5-AA51-753C-2504F1436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5b. Key tasks - WELL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C35640-CC28-DFC7-05A7-02225CFB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9</a:t>
            </a:fld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6EB5887-9EBB-5350-DD57-1DDC569A15B9}"/>
              </a:ext>
            </a:extLst>
          </p:cNvPr>
          <p:cNvSpPr/>
          <p:nvPr/>
        </p:nvSpPr>
        <p:spPr>
          <a:xfrm>
            <a:off x="9414452" y="4581128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0D7DD-8E0D-7F0B-D3E4-C7BAB367A5C0}"/>
              </a:ext>
            </a:extLst>
          </p:cNvPr>
          <p:cNvSpPr txBox="1"/>
          <p:nvPr/>
        </p:nvSpPr>
        <p:spPr bwMode="auto">
          <a:xfrm>
            <a:off x="9768409" y="4438853"/>
            <a:ext cx="19773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Tests are conducted by an external WELL Performance testing agent</a:t>
            </a:r>
            <a:endParaRPr lang="en-GB" sz="1200" dirty="0">
              <a:solidFill>
                <a:schemeClr val="accent3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7291418-E514-FD01-1AB4-C7877798F9F1}"/>
              </a:ext>
            </a:extLst>
          </p:cNvPr>
          <p:cNvSpPr/>
          <p:nvPr/>
        </p:nvSpPr>
        <p:spPr>
          <a:xfrm>
            <a:off x="9414452" y="2469500"/>
            <a:ext cx="288032" cy="18863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0242EB-9F64-018F-D5C5-4B71FF63944C}"/>
              </a:ext>
            </a:extLst>
          </p:cNvPr>
          <p:cNvSpPr txBox="1"/>
          <p:nvPr/>
        </p:nvSpPr>
        <p:spPr bwMode="auto">
          <a:xfrm>
            <a:off x="9768409" y="2242631"/>
            <a:ext cx="19773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accent3"/>
                </a:solidFill>
              </a:rPr>
              <a:t>For B777 the tender documents include both BREEAM and WELL requirements</a:t>
            </a:r>
            <a:endParaRPr lang="en-GB" sz="12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28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 animBg="1"/>
      <p:bldP spid="7" grpId="0" animBg="1"/>
      <p:bldP spid="8" grpId="0"/>
      <p:bldP spid="10" grpId="0" animBg="1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5356</TotalTime>
  <Words>1390</Words>
  <Application>Microsoft Office PowerPoint</Application>
  <DocSecurity>0</DocSecurity>
  <PresentationFormat>Widescreen</PresentationFormat>
  <Paragraphs>313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Cambria Math</vt:lpstr>
      <vt:lpstr>Segoe UI Variable Text Semibold</vt:lpstr>
      <vt:lpstr>Wingdings</vt:lpstr>
      <vt:lpstr>Office Theme</vt:lpstr>
      <vt:lpstr>Green building certifications  CERN buildings 777, 3189 and 140</vt:lpstr>
      <vt:lpstr>1. How do these certifications apply to CERN?</vt:lpstr>
      <vt:lpstr>1. How do these certifications apply to CERN?</vt:lpstr>
      <vt:lpstr>2. Ongoing projects at CERN</vt:lpstr>
      <vt:lpstr>3. Coordination</vt:lpstr>
      <vt:lpstr>3. Coordination</vt:lpstr>
      <vt:lpstr>4. BREEAM Credits</vt:lpstr>
      <vt:lpstr>5a. Key tasks - BREEAM</vt:lpstr>
      <vt:lpstr>5b. Key tasks - WELL</vt:lpstr>
      <vt:lpstr>5b. Key tasks - WELL</vt:lpstr>
      <vt:lpstr>6. Timeline – BREEAM + WELL</vt:lpstr>
      <vt:lpstr>7. Conclusions</vt:lpstr>
      <vt:lpstr>7. Conclusions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Isabel Bejar Alonso</dc:creator>
  <cp:keywords/>
  <dc:description/>
  <cp:lastModifiedBy>Sara Tenchini</cp:lastModifiedBy>
  <cp:revision>113</cp:revision>
  <cp:lastPrinted>2025-05-22T11:57:00Z</cp:lastPrinted>
  <dcterms:created xsi:type="dcterms:W3CDTF">2020-12-02T13:10:03Z</dcterms:created>
  <dcterms:modified xsi:type="dcterms:W3CDTF">2025-05-26T14:08:49Z</dcterms:modified>
  <cp:category/>
  <dc:identifier/>
  <cp:contentStatus/>
  <dc:language/>
  <cp:version/>
</cp:coreProperties>
</file>