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9" r:id="rId3"/>
    <p:sldId id="287" r:id="rId4"/>
    <p:sldId id="296" r:id="rId5"/>
    <p:sldId id="290" r:id="rId6"/>
    <p:sldId id="293" r:id="rId7"/>
    <p:sldId id="291" r:id="rId8"/>
    <p:sldId id="294" r:id="rId9"/>
    <p:sldId id="295" r:id="rId10"/>
    <p:sldId id="292" r:id="rId11"/>
    <p:sldId id="284" r:id="rId12"/>
    <p:sldId id="297" r:id="rId13"/>
    <p:sldId id="29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0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90947"/>
  </p:normalViewPr>
  <p:slideViewPr>
    <p:cSldViewPr snapToGrid="0">
      <p:cViewPr varScale="1">
        <p:scale>
          <a:sx n="93" d="100"/>
          <a:sy n="93" d="100"/>
        </p:scale>
        <p:origin x="216" y="672"/>
      </p:cViewPr>
      <p:guideLst/>
    </p:cSldViewPr>
  </p:slideViewPr>
  <p:notesTextViewPr>
    <p:cViewPr>
      <p:scale>
        <a:sx n="165" d="100"/>
        <a:sy n="165" d="100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07A4E0-88B4-6E9F-9683-D2F678D1B1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BB5FD5-D8EC-69A0-0E42-981B87390C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EB0C4-6B4F-414D-9226-891595B9871E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C0BAB-52A4-DB14-8073-233E514DCC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6207C2-EAEB-DDF9-D682-6695456117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7AFB7-E8A6-8B42-BAE5-F005457FC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59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B7253-BE9F-2A40-916F-9ACD0CF87095}" type="datetimeFigureOut">
              <a:rPr lang="en-US" smtClean="0"/>
              <a:t>4/29/25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E18AD-1268-6541-9B2A-0975D7521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FC326-118E-ACF0-0A43-37176C0655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66348D-3601-161B-1289-43834114F4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0EBCF9-1D3F-0B8D-AF6A-1509A51D72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F0B6B-A647-1156-6D89-59BD34C3C9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96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625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42BA7-A7C6-DDF6-C1A9-75B0F3484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A1C64C-A57A-8C7F-F2BB-8628995B30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C378F7-2A17-EAFA-CED0-66C6C7478E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AC547-6944-E9BE-3B7C-752F4B847F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75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154BB-0027-FAE6-E276-0C9FB2E82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E063D5-9DE8-AF32-7349-47C8F154EA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EFF1D8-0B20-7BEC-9C9A-47EBA05CD5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CEECA-07F2-1359-868D-EE1A952A64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708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590F6-3817-08D8-14E3-1CD0B01DA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020589-19F9-525B-C38B-06DBFFE5C5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2C2893-0A10-9FEA-9F55-F0316EDFDD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7B29AA-5B41-AD62-8316-724CAAEEAC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03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400256-B294-8256-E797-B6F1744EC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BBC8BF-7EFE-7BF2-2605-BB8B022E7D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55793D-E7CF-3FD7-BECC-536457CCCC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CCD03-8612-913D-596E-5320EAB287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79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9C6AD-8255-B186-F039-316C73C21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776B73-8B67-E976-13B0-517DF91BA2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DFB2EE-7362-A1F9-35D8-453A73949F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ED385-21D3-B7B4-DF46-86E5F45FCE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98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9B8A7-FE85-1662-53E6-A7571F1C62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5C6379-AF26-5C56-BF73-5289C74582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77E51B-1CEE-3783-F94A-49CC9E836D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5FEB4-EBB6-856B-1683-A28D623E64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725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6F34E-A94C-265C-2EA8-D8B103649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CEF693-8746-FC17-76A3-44E67EA40B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E6F758E-6AB1-38D8-BE62-5DA823A2F0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0A1CB-3092-861E-BD9C-464621D230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83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48A0B-9013-2E56-F688-1372FBD0C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080DC4-3BDE-94FF-DD54-7C024D39D7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2D59F16-A526-D4E7-07E6-4844C934F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37A7A-A23C-DC7B-E956-EFF8BC701D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631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476CC-AAFB-C340-6A4E-5EBD6DC80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A40513-32F8-543F-D9D7-2CA4F456E3E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B5DFEC-B68A-45FA-2433-FDD46AA6B5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54EEEB-0D07-17AF-B729-52C837630E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79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46C9E-84E2-0106-EBD4-5B8124746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1135D1-6C05-4237-2AB5-43E1701F9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40961-65D6-A411-52B9-F3B767F34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21A0-0220-C546-B09A-8863006B8006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1FEF5-CBC5-45C0-176F-FD49F2EE5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E877A-4BCC-2752-8E12-79EF9AA4C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8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94CB-96ED-5A83-330A-88A2FE2E8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0C054-FDF1-A371-B648-AD70C4B5EA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31865-D138-8F57-96AD-5285BC68B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2241-A461-C746-8373-549A2B0D659D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B8D71-4C43-AF96-2644-0C334E70F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0E737-8BC6-E72C-8315-3A56987DE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6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852A89-6816-59DA-154C-DFD75581E7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09D2C-782F-EFEE-0512-07E2AB0A46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3399A-2765-2B2D-833A-78FD3DC5B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E729-5F54-F34A-BF86-71161494663E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8530D-0D77-8C4C-3560-0FE38650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5E7D3-F42C-63F3-79C0-28CA246CA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786FA-CE14-F5D3-0B42-538482865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25E41-054E-8500-DE19-0612733C0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29D96-9FC9-6284-5CFD-1949F2401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470A4-D595-E54F-BA77-BD816938AE70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AEFB4-D4F7-40AD-83D4-B545B97BE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6C7F7-3CE7-C5B3-4839-E22C9572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71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D1DA-24D3-9A95-BF40-BDC97C887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54679-0998-AEDD-F3D0-1C59852AE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7624D-6032-9AB1-3EA6-71340CE19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CB62-2BB5-6343-81B9-AF4AAA782DC9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874FA-FA55-396C-BAB1-C9B507DAE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D4F88-6C86-361F-980D-3B1C21ED7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4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6D7D0-3C02-4BA7-57AE-46384E846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4FAFB-6C7D-07C6-B1CE-47062ED05D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0A20D7-E654-3A50-3B52-C50149FAF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9DCDF-BD58-848C-FFF6-E03F712F9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BCFB-C545-5440-AA47-A2B2EBC04265}" type="datetime1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6AE9D-B4AC-3EE5-96A0-12DF0F8EA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D9BD5-E12B-82E9-1741-BF675773E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9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9348-2BD4-DC8C-D7EB-351190D7A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1C414-8E16-7AB8-D159-CB72E878F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FF3839-2F9B-0E1F-7A2B-A05ECB5E5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F449A2-ABAC-C512-D56C-C720964EB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EB0CE4-6CCA-2083-2F0F-E744B2C72D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CE42C1-5CEA-64C8-0535-CBCA3376F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FD56-23B9-FB43-A6D4-C83CA94CD224}" type="datetime1">
              <a:rPr lang="en-US" smtClean="0"/>
              <a:t>4/29/25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3CADF9-0003-980B-DD44-8F2F29B61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A46D0E-88A0-024C-B74F-FE48ED68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25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80F7C-CEEB-0559-BDF1-955023EA7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993FD1-0D78-036F-EA84-F04297931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C4206-7E57-E04D-A876-81E16DF09B6B}" type="datetime1">
              <a:rPr lang="en-US" smtClean="0"/>
              <a:t>4/29/25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B10AD-F8E5-BA68-779C-96F60326F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E12A8B-A7AB-DFC1-B243-C4C29055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7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7779F3-F3BC-4618-7363-A6557B7B1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B3CA-335A-BF43-B6A5-4E9A97FBCB08}" type="datetime1">
              <a:rPr lang="en-US" smtClean="0"/>
              <a:t>4/29/25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45283B-D103-64BF-F6E6-EE2975BFC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0E430-E9A4-F8DE-FA04-0CBA1A65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7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99866-97D2-2B86-E5B4-339AA6F12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2DAEF-56AB-C6A5-E505-6D4B52D84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C369C5-D2E2-DF48-2CE5-E16CD6F11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01B2B-96AD-DE91-15C6-5ECAB7B49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8FB61-27F0-5648-A521-CF948558820A}" type="datetime1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9CE9D-9F49-E569-2444-1832F4013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DFA86-AAE4-A764-E2F1-A03151BB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1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3097D-C7E1-773C-A385-F503EB5C8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433685-EFB0-0A7E-6937-E761C1F8A3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F618D-C68E-E812-D766-D51A1EFC3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50F37-5DFF-CB3E-187E-351C7277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E55EB-DE15-154A-9099-1D7E074BB5E3}" type="datetime1">
              <a:rPr lang="en-US" smtClean="0"/>
              <a:t>4/29/25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44072-6C4B-DAB4-F8D6-4714C374E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84DF9-F4DC-FBC7-4895-EAA983915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3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02AFD2-F73D-16BA-7DBA-9877BEBFE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55234-8D68-8230-3750-60AE67431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0A6C2-23F4-5FA8-E604-D38C4FBD77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B61C0B-2910-BB42-AC6C-FDD9C2640B17}" type="datetime1">
              <a:rPr lang="en-US" smtClean="0"/>
              <a:t>4/29/25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C087-91D6-6046-A147-11F43FDCB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5169E-DA8E-90E3-8995-ADB3D3185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4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41B431-3AC8-8812-9370-BAD72DEBE0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42E8CB-D6A4-0A1A-634F-0D4F71E3F3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99EB9C2D-2D96-1B04-FADB-F9B309045A7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3573795F-5CA8-B784-1D64-563D9667CA9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282ACC-85CA-7BFB-D942-C59C71554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" y="737499"/>
            <a:ext cx="5250873" cy="5250873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A3AC450-A7EB-EDF0-0BB4-64CC215536E4}"/>
              </a:ext>
            </a:extLst>
          </p:cNvPr>
          <p:cNvSpPr txBox="1">
            <a:spLocks/>
          </p:cNvSpPr>
          <p:nvPr/>
        </p:nvSpPr>
        <p:spPr>
          <a:xfrm>
            <a:off x="7057054" y="1929862"/>
            <a:ext cx="4549158" cy="2687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8000" dirty="0">
                <a:latin typeface="Cambria" panose="02040503050406030204" pitchFamily="18" charset="0"/>
              </a:rPr>
              <a:t>Weekly Updates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84C274-92F4-F03B-9A1F-E8D73FAA6D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AD165-9E60-9E1C-99FA-6C5F6034D3D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9" name="Picture 2" descr="CERN Logo and symbol, meaning, history, PNG, brand">
            <a:extLst>
              <a:ext uri="{FF2B5EF4-FFF2-40B4-BE49-F238E27FC236}">
                <a16:creationId xmlns:a16="http://schemas.microsoft.com/office/drawing/2014/main" id="{7ADE7CA9-3183-C0A8-8B85-95308EAD9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349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32CBB-0390-FC6E-4664-712A9FEDC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6CF65C0-FD87-8CD4-A51C-656500FED3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CC17B-2AFC-9873-7C95-09C1308E00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39501046-B5F4-8C8A-F5F3-D2409A6651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FCCA9543-6CD6-DDCC-3E6E-E3480EDD67A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6EE620-6F7B-99DE-5EC3-8A1FC12E34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54D68893-9EC5-BF53-AE6B-7CD2EB5667EA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@100GeV, 30cm away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54D68893-9EC5-BF53-AE6B-7CD2EB5667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417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838E310B-E785-8962-2B14-AE0425A9CDA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34C6D4A2-9C0A-7584-A8A5-F98F3B755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9E198D-9C8A-F114-CAFB-1C23597094C5}"/>
              </a:ext>
            </a:extLst>
          </p:cNvPr>
          <p:cNvSpPr txBox="1">
            <a:spLocks/>
          </p:cNvSpPr>
          <p:nvPr/>
        </p:nvSpPr>
        <p:spPr>
          <a:xfrm>
            <a:off x="2270798" y="1742465"/>
            <a:ext cx="7176654" cy="95009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Cambria" panose="02040503050406030204" pitchFamily="18" charset="0"/>
              </a:rPr>
              <a:t>Working on this!!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4B90C5-3803-809D-ADDC-57043169F715}"/>
              </a:ext>
            </a:extLst>
          </p:cNvPr>
          <p:cNvSpPr txBox="1"/>
          <p:nvPr/>
        </p:nvSpPr>
        <p:spPr>
          <a:xfrm>
            <a:off x="595744" y="2944524"/>
            <a:ext cx="11139055" cy="1685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</a:rPr>
              <a:t>All the reconstructed events seem to have the same id which makes it complicated to match them with the original.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</a:rPr>
              <a:t>I will be meeting with my supervisor today to discuss this issue.</a:t>
            </a:r>
          </a:p>
        </p:txBody>
      </p:sp>
    </p:spTree>
    <p:extLst>
      <p:ext uri="{BB962C8B-B14F-4D97-AF65-F5344CB8AC3E}">
        <p14:creationId xmlns:p14="http://schemas.microsoft.com/office/powerpoint/2010/main" val="3903078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B06D9-A972-2D36-5626-45309CBF4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785EB3E-FF2D-15CD-1FBB-149A38BFA7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6D64AD-0310-9D59-B91D-B6FA40DF4B1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E0ADCFE2-C6FA-D8CD-B4E0-001B3035939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6694B382-F748-9933-DB4F-8BD1ED2DDAD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E2DC8B-B41D-AB2E-BF53-903D1C754E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B4ECA1-4A33-3A8A-7B13-C4F005AC2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Other Updates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0A14BF-5CC9-9E53-7085-E4974F61E215}"/>
              </a:ext>
            </a:extLst>
          </p:cNvPr>
          <p:cNvSpPr txBox="1">
            <a:spLocks/>
          </p:cNvSpPr>
          <p:nvPr/>
        </p:nvSpPr>
        <p:spPr>
          <a:xfrm>
            <a:off x="2" y="816853"/>
            <a:ext cx="6095998" cy="52009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 helped with the cleaning of the tungsten plates of the detector.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We use alcohol to clean any emulsion left in the plates and also look for any corrosion.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 will be performing hands-on work whenever an extra help is needed to speed up the process.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5BAC1BA-8F8E-D85C-3085-51EC6274A54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7" name="Picture 2" descr="CERN Logo and symbol, meaning, history, PNG, brand">
            <a:extLst>
              <a:ext uri="{FF2B5EF4-FFF2-40B4-BE49-F238E27FC236}">
                <a16:creationId xmlns:a16="http://schemas.microsoft.com/office/drawing/2014/main" id="{895850FD-42C8-C0D7-1DBC-D62F7FF9E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FE97572-6B89-6066-2B95-2008170D05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6095999" y="1343957"/>
            <a:ext cx="5518727" cy="413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495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530472-4496-CF0E-D019-139875F058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5AF2391-6856-9087-E9BC-D40FBF4524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A9948A-4597-B768-43D7-1EF61F37764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8DDE4AE3-308F-2032-AB0C-A0D947B3174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1E6E11ED-080B-067B-8E53-332687EF688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9E520E-F19C-C9B1-BA7A-96D54BC999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B6E0516-E5D9-1A52-D728-33239F5EA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6581"/>
            <a:ext cx="5763491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Spring break updates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7095235-453E-A70A-67AF-3BD122869BAB}"/>
              </a:ext>
            </a:extLst>
          </p:cNvPr>
          <p:cNvSpPr txBox="1">
            <a:spLocks/>
          </p:cNvSpPr>
          <p:nvPr/>
        </p:nvSpPr>
        <p:spPr>
          <a:xfrm>
            <a:off x="0" y="781049"/>
            <a:ext cx="11242430" cy="7453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2800" dirty="0">
                <a:latin typeface="Cambria" panose="02040503050406030204" pitchFamily="18" charset="0"/>
              </a:rPr>
              <a:t>Monte Carlo simulations? I had to go check the source of this nonsense!!!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BC08E81-BC47-7DB2-89F6-FE5EFA206DD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7" name="Picture 2" descr="CERN Logo and symbol, meaning, history, PNG, brand">
            <a:extLst>
              <a:ext uri="{FF2B5EF4-FFF2-40B4-BE49-F238E27FC236}">
                <a16:creationId xmlns:a16="http://schemas.microsoft.com/office/drawing/2014/main" id="{B068390A-9751-66E6-4FA3-E8943AC00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group of people playing poker&#10;&#10;AI-generated content may be incorrect.">
            <a:extLst>
              <a:ext uri="{FF2B5EF4-FFF2-40B4-BE49-F238E27FC236}">
                <a16:creationId xmlns:a16="http://schemas.microsoft.com/office/drawing/2014/main" id="{48D924FB-91AF-7A07-0393-813132B1E46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32" r="25859"/>
          <a:stretch/>
        </p:blipFill>
        <p:spPr>
          <a:xfrm rot="5400000">
            <a:off x="6349986" y="1577207"/>
            <a:ext cx="4225091" cy="4400550"/>
          </a:xfrm>
          <a:prstGeom prst="rect">
            <a:avLst/>
          </a:prstGeom>
        </p:spPr>
      </p:pic>
      <p:pic>
        <p:nvPicPr>
          <p:cNvPr id="12" name="Picture 11" descr="Cars parked cars outside of Monte Carlo Casino&#10;&#10;AI-generated content may be incorrect.">
            <a:extLst>
              <a:ext uri="{FF2B5EF4-FFF2-40B4-BE49-F238E27FC236}">
                <a16:creationId xmlns:a16="http://schemas.microsoft.com/office/drawing/2014/main" id="{C4F75630-2182-E572-C3FB-D9A08FAA778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5656" b="32525"/>
          <a:stretch/>
        </p:blipFill>
        <p:spPr>
          <a:xfrm>
            <a:off x="1875995" y="1649286"/>
            <a:ext cx="3857625" cy="423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968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10551-BE93-8EDC-BB35-FA24791988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6BB2A77-6118-E21A-0BDD-9307FC7F27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10203B-77A5-4C1B-7C8F-AD9ECD48D5D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A6A1AE7B-9C6C-AFBD-FFD7-17F10268476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AC96C64-C697-ACBC-7B0F-742A65ADB4B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EA4DDA3-D194-AB58-2056-B6B26885DB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9E6E51-92D0-10BD-40D6-736E6C6C8DD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9" name="Picture 2" descr="CERN Logo and symbol, meaning, history, PNG, brand">
            <a:extLst>
              <a:ext uri="{FF2B5EF4-FFF2-40B4-BE49-F238E27FC236}">
                <a16:creationId xmlns:a16="http://schemas.microsoft.com/office/drawing/2014/main" id="{AE16B95C-8CC0-A0D1-B970-F9354571E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E2A8764-16B0-10D5-94A0-DEFF716F63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8507" y="2656760"/>
            <a:ext cx="7176654" cy="1544480"/>
          </a:xfrm>
        </p:spPr>
        <p:txBody>
          <a:bodyPr>
            <a:normAutofit fontScale="90000"/>
          </a:bodyPr>
          <a:lstStyle/>
          <a:p>
            <a:r>
              <a:rPr lang="en-US" sz="11500" b="1" dirty="0">
                <a:latin typeface="Cambria" panose="02040503050406030204" pitchFamily="18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27315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9EA65-1611-D2DF-1F86-F785EA793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44B649E-26A4-7ED7-223F-7BAB002EE85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5121D9-F1F8-8D8A-4C6B-9C75088072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430A65C1-8273-A8CA-78B5-6D731A2339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F6CDDDB0-64DD-EA65-1075-2F0A4B5710B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2C3E4-4738-E765-3218-A16ED950F5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D8DC935-83A0-694F-9D5F-F599EA4C41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Overview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BA021C64-B4F0-D771-F0F4-99754A8CB73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7702" y="869240"/>
                <a:ext cx="8678246" cy="484244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57200" indent="-457200" algn="l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en-US" sz="2600" b="1" dirty="0">
                    <a:latin typeface="Cambria" panose="02040503050406030204" pitchFamily="18" charset="0"/>
                  </a:rPr>
                  <a:t>Performed data analysis to the simulation files after applying my </a:t>
                </a:r>
                <a:r>
                  <a:rPr lang="en-US" sz="2600" b="1" i="1" dirty="0">
                    <a:latin typeface="Cambria" panose="02040503050406030204" pitchFamily="18" charset="0"/>
                  </a:rPr>
                  <a:t>EventBuilding</a:t>
                </a:r>
                <a:r>
                  <a:rPr lang="en-US" sz="2600" b="1" dirty="0">
                    <a:latin typeface="Cambria" panose="02040503050406030204" pitchFamily="18" charset="0"/>
                  </a:rPr>
                  <a:t> algorithm.</a:t>
                </a:r>
              </a:p>
              <a:p>
                <a:pPr marL="914400" lvl="1" indent="-457200" algn="l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US" sz="2400" dirty="0">
                    <a:latin typeface="Cambria" panose="02040503050406030204" pitchFamily="18" charset="0"/>
                  </a:rPr>
                  <a:t>197k muon background events.</a:t>
                </a:r>
              </a:p>
              <a:p>
                <a:pPr marL="914400" lvl="1" indent="-457200" algn="l">
                  <a:lnSpc>
                    <a:spcPct val="150000"/>
                  </a:lnSpc>
                  <a:buFont typeface="+mj-lt"/>
                  <a:buAutoNum type="alphaLcPeriod"/>
                </a:pPr>
                <a:r>
                  <a:rPr lang="en-US" sz="2400" dirty="0">
                    <a:latin typeface="Cambria" panose="02040503050406030204" pitchFamily="18" charset="0"/>
                  </a:rPr>
                  <a:t>1k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" panose="02040503050406030204" pitchFamily="18" charset="0"/>
                  </a:rPr>
                  <a:t> @100GeV 1m away from detector.</a:t>
                </a:r>
              </a:p>
              <a:p>
                <a:pPr marL="457200" indent="-457200" algn="l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en-US" sz="2600" b="1" dirty="0">
                    <a:latin typeface="Cambria" panose="02040503050406030204" pitchFamily="18" charset="0"/>
                  </a:rPr>
                  <a:t>Performed hands-on work on the lab.</a:t>
                </a:r>
              </a:p>
              <a:p>
                <a:pPr marL="457200" indent="-457200" algn="l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en-US" sz="2600" b="1" dirty="0">
                    <a:latin typeface="Cambria" panose="02040503050406030204" pitchFamily="18" charset="0"/>
                  </a:rPr>
                  <a:t>Current task</a:t>
                </a:r>
              </a:p>
              <a:p>
                <a:pPr marL="914400" lvl="1" indent="-457200" algn="l">
                  <a:lnSpc>
                    <a:spcPct val="150000"/>
                  </a:lnSpc>
                  <a:buFont typeface="+mj-lt"/>
                  <a:buAutoNum type="alphaLcParenR"/>
                </a:pPr>
                <a:r>
                  <a:rPr lang="en-US" sz="2400" dirty="0">
                    <a:latin typeface="Cambria" panose="02040503050406030204" pitchFamily="18" charset="0"/>
                  </a:rPr>
                  <a:t>Analyzing 10k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" panose="02040503050406030204" pitchFamily="18" charset="0"/>
                  </a:rPr>
                  <a:t> @100GeV 30cm away from detector.</a:t>
                </a:r>
              </a:p>
              <a:p>
                <a:pPr marL="342900" indent="-34290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sz="2200" dirty="0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BA021C64-B4F0-D771-F0F4-99754A8CB7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702" y="869240"/>
                <a:ext cx="8678246" cy="4842447"/>
              </a:xfrm>
              <a:prstGeom prst="rect">
                <a:avLst/>
              </a:prstGeom>
              <a:blipFill>
                <a:blip r:embed="rId4"/>
                <a:stretch>
                  <a:fillRect l="-11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956E6982-5854-B498-1281-9FD38A6AC00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1" name="Picture 2" descr="CERN Logo and symbol, meaning, history, PNG, brand">
            <a:extLst>
              <a:ext uri="{FF2B5EF4-FFF2-40B4-BE49-F238E27FC236}">
                <a16:creationId xmlns:a16="http://schemas.microsoft.com/office/drawing/2014/main" id="{240408B6-B1C9-4C6D-8129-B07904AD5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408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19263-72B4-2136-0DEA-6A9986FFB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48ED1-4D76-EA1F-F988-6350215A82E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FDABC4-D17E-3600-ECBD-01AE161957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52F4D3C6-90FC-8141-D765-8F82DCBF52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5018F2D0-9B0E-66EA-DCE2-788596B1C6F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759242-B5E0-B06B-2DDF-FBEA9F2F12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B44C20-46A2-46EF-BDA6-63C6AE26F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6581"/>
            <a:ext cx="5526157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Common tests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38334876-DE95-9E77-9204-9A1A6C6234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7703" y="832372"/>
                <a:ext cx="10839386" cy="483976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en-US" sz="2200" dirty="0">
                    <a:latin typeface="Cambria" panose="02040503050406030204" pitchFamily="18" charset="0"/>
                  </a:rPr>
                  <a:t>For all three simulation files my supervisor suggested to study the following for both the Mu Filter and </a:t>
                </a:r>
                <a:r>
                  <a:rPr lang="en-US" sz="2200" dirty="0" err="1">
                    <a:latin typeface="Cambria" panose="02040503050406030204" pitchFamily="18" charset="0"/>
                  </a:rPr>
                  <a:t>Scifi</a:t>
                </a:r>
                <a:r>
                  <a:rPr lang="en-US" sz="2200" dirty="0">
                    <a:latin typeface="Cambria" panose="02040503050406030204" pitchFamily="18" charset="0"/>
                  </a:rPr>
                  <a:t> Points:</a:t>
                </a:r>
              </a:p>
              <a:p>
                <a:pPr marL="342900" indent="-342900" algn="l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2200" dirty="0">
                    <a:latin typeface="Cambria" panose="02040503050406030204" pitchFamily="18" charset="0"/>
                  </a:rPr>
                  <a:t>Comparison of the energy loss within the first 25ns and the total energy loss per events</a:t>
                </a:r>
              </a:p>
              <a:p>
                <a:pPr marL="342900" indent="-342900" algn="l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2200" dirty="0">
                    <a:latin typeface="Cambria" panose="02040503050406030204" pitchFamily="18" charset="0"/>
                  </a:rPr>
                  <a:t>Difference between the total energy loss per event and the energy loss within the first 25ns vs. the total energy loss.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𝑣𝑠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. 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𝐿𝑜𝑠𝑠𝑇𝑜𝑡𝑎𝑙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, </m:t>
                    </m:r>
                  </m:oMath>
                </a14:m>
                <a:r>
                  <a:rPr lang="en-US" sz="2200" dirty="0">
                    <a:latin typeface="Cambria" panose="02040503050406030204" pitchFamily="18" charset="0"/>
                  </a:rPr>
                  <a:t>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2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𝐿𝑜𝑠𝑠𝑇𝑜𝑡𝑎𝑙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𝐿𝑜𝑠𝑠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sub>
                    </m:sSub>
                  </m:oMath>
                </a14:m>
                <a:r>
                  <a:rPr lang="en-US" sz="2200" dirty="0">
                    <a:latin typeface="Cambria" panose="02040503050406030204" pitchFamily="18" charset="0"/>
                  </a:rPr>
                  <a:t>)</a:t>
                </a:r>
              </a:p>
              <a:p>
                <a:pPr marL="342900" indent="-342900" algn="l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sz="2200" dirty="0">
                    <a:latin typeface="Cambria" panose="02040503050406030204" pitchFamily="18" charset="0"/>
                  </a:rPr>
                  <a:t>The ratio between the energy difference and the total energy loss per event vs. the total energy loss.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𝑟𝑎𝑡𝑖𝑜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𝑣𝑠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. 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𝐿𝑜𝑠𝑠𝑇𝑜𝑡𝑎𝑙</m:t>
                        </m:r>
                      </m:sub>
                    </m:sSub>
                  </m:oMath>
                </a14:m>
                <a:r>
                  <a:rPr lang="en-US" sz="2200" dirty="0">
                    <a:latin typeface="Cambria" panose="02040503050406030204" pitchFamily="18" charset="0"/>
                  </a:rPr>
                  <a:t> 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𝑟𝑎𝑡𝑖𝑜</m:t>
                        </m:r>
                      </m:sub>
                    </m:sSub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2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200" i="1">
                                <a:latin typeface="Cambria Math" panose="02040503050406030204" pitchFamily="18" charset="0"/>
                              </a:rPr>
                              <m:t>𝐿𝑜𝑠𝑠𝑇𝑜𝑡𝑎𝑙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200" dirty="0">
                    <a:latin typeface="Cambria" panose="020405030504060302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38334876-DE95-9E77-9204-9A1A6C6234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703" y="832372"/>
                <a:ext cx="10839386" cy="4839765"/>
              </a:xfrm>
              <a:prstGeom prst="rect">
                <a:avLst/>
              </a:prstGeom>
              <a:blipFill>
                <a:blip r:embed="rId4"/>
                <a:stretch>
                  <a:fillRect l="-703" r="-1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2CCA5BD-AC7E-FB65-344F-840556177E8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E3666E66-12AF-1892-0BDF-505B0804E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339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0983D-FB2C-3B5E-7D77-16188E177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3457EAC-72D7-B157-E844-4E62421F290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C38AE9-AC62-157E-DD04-41A8F37EBF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4826ECAA-C288-7A20-80B0-F9E7F1CD726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0FC82DFA-5DB3-9731-1169-821CE75A126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46C52E3-20D8-DC6B-19E2-788A07C8C0D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F60B99C-6503-935D-5E66-1AB6F52E2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6581"/>
            <a:ext cx="6096001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Muon background events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350B7D-75D6-1798-4692-709D246BF79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843EFC44-6655-5F53-6DE9-C800075CA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8094FBE-2F92-0698-55D0-48E122DA22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799" y="915462"/>
            <a:ext cx="1005839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37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6325E-34E7-5C84-8162-836D3AD87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FAFE016-4B78-A155-6EB2-44F13E5980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520841-94E0-A1AC-2757-69CCB775D85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B50AD798-6705-FA64-AC87-0A00657A95E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5809BA5F-D9AF-C8C9-1B39-90F3D9DE22C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F81F05-A8E4-88DE-2F38-3B16CA618E8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5F3019B-13FB-CBC5-DF3E-3681458EAE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6581"/>
            <a:ext cx="6096001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Muon background events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2775D75-2A9F-2333-6269-11DD0DC2A84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889B6C96-6A66-FB63-1A87-E5C2B7595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E71D42-9D84-FAD2-F021-E2FEDC59E2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3056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95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29AB83-3054-5A2A-64B1-F5EA1C11D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CB25371-015B-8156-89CA-74751B4ADEF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481FBE-7E15-B693-64BC-6BE78FED48F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DE3AA3F3-9A0F-EED3-F388-37AB01E2E0B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95495039-3F09-E88D-90E8-B6439B74E36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FBCCD3-FA1C-7095-1540-1D2B72C48F9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3AA00CF-F35D-908C-1C99-9C110999DE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16581"/>
            <a:ext cx="6096001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Muon background events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073EEA9-30ED-3C00-C11D-2A80EF73AA3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321BFF96-4615-32DA-5A69-00AA7F3F8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00CB88-A6B0-5F34-5C5A-6B1AD6C043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642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B1E84-E5EF-6275-97CC-9BD7F1C76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1C10636-9BF8-FF67-C03D-F5EC2FBB9DD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4A8505-880C-2E55-B4DF-0A41F009B9C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6901AE51-0F14-A3A7-74DD-1CC971EFA01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AF8CC8D7-9554-BCC9-D951-F4226E709FC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36B24F-02C5-9648-1B53-AB3175D3F42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F4DEB6AB-F3EB-2E0E-95DF-E629D8210744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@100GeV, 1m away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F4DEB6AB-F3EB-2E0E-95DF-E629D82107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417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34927C7F-D4D3-2B64-2CF7-67F2D0BA9E0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08799EBA-E5CC-44C9-59F1-4F7951F0C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C94AE29-49CF-858C-68E9-6C48488FAD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565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022800-A313-CF28-E611-111B40CF9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B44AA4-09B4-5C19-1644-D515A66643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338075-1DFF-08A1-2224-C0D5077A3F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F13260EA-86A5-BEE0-6963-E9748F8E176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05221C1D-62C3-36DF-0D71-72E5928DA0E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386A2F-025C-9B7A-245C-EAC4EBEFE2B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4C19E09B-DFE9-3BDD-763A-673EE73AEB4F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@100GeV, 1m away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F4DEB6AB-F3EB-2E0E-95DF-E629D82107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417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1955F91B-1D64-A8B9-FBF8-D90B704C097D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C409448D-82EA-62D4-69C0-0B473FA90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FA5058-17E6-5FFF-2956-0681486F4B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3056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40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DF78AE-717A-8F2D-3080-44E621C2F7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7928ACC-AE15-C9C6-ABF0-B5666E3F1E6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D10E54-53B9-7B25-0A30-FBF2BAD21F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29/04/2025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16E9640B-0C00-76C7-62EE-3F99BA39825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ACF907F8-42A4-5A7D-0F72-7283FFF0BA4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898106-E83C-95BE-EB3D-6CC576C1A95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24ED003F-D227-8CA7-9206-6A1E874A0C6B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sz="4000" b="1" i="1" dirty="0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b="1" dirty="0">
                    <a:solidFill>
                      <a:schemeClr val="bg2"/>
                    </a:solidFill>
                    <a:latin typeface="Cambria" panose="02040503050406030204" pitchFamily="18" charset="0"/>
                  </a:rPr>
                  <a:t> @100GeV, 1m away</a:t>
                </a: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F4DEB6AB-F3EB-2E0E-95DF-E629D82107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16581"/>
                <a:ext cx="9129713" cy="704335"/>
              </a:xfrm>
              <a:blipFill>
                <a:blip r:embed="rId4"/>
                <a:stretch>
                  <a:fillRect l="-417" t="-16071" b="-3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2DAA329-C69F-882D-91DB-643E86FDF48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90521E2E-418D-FCFB-1E4D-4967C4716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819FB2-7082-C404-E43E-FFEC529797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799" y="915462"/>
            <a:ext cx="100584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828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4840</TotalTime>
  <Words>376</Words>
  <Application>Microsoft Macintosh PowerPoint</Application>
  <PresentationFormat>Widescreen</PresentationFormat>
  <Paragraphs>67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Aptos Display</vt:lpstr>
      <vt:lpstr>Arial</vt:lpstr>
      <vt:lpstr>Cambria</vt:lpstr>
      <vt:lpstr>Cambria Math</vt:lpstr>
      <vt:lpstr>Office Theme</vt:lpstr>
      <vt:lpstr>PowerPoint Presentation</vt:lpstr>
      <vt:lpstr>Overview</vt:lpstr>
      <vt:lpstr>Common tests </vt:lpstr>
      <vt:lpstr>Muon background events</vt:lpstr>
      <vt:lpstr>Muon background events</vt:lpstr>
      <vt:lpstr>Muon background events</vt:lpstr>
      <vt:lpstr>π^- @100GeV, 1m away</vt:lpstr>
      <vt:lpstr>π^- @100GeV, 1m away</vt:lpstr>
      <vt:lpstr>π^- @100GeV, 1m away</vt:lpstr>
      <vt:lpstr>π^- @100GeV, 30cm away</vt:lpstr>
      <vt:lpstr>Other Updates</vt:lpstr>
      <vt:lpstr>Spring break updates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Baculima, Pedro</dc:creator>
  <cp:lastModifiedBy>Baculima, Pedro</cp:lastModifiedBy>
  <cp:revision>150</cp:revision>
  <dcterms:created xsi:type="dcterms:W3CDTF">2024-11-19T21:09:22Z</dcterms:created>
  <dcterms:modified xsi:type="dcterms:W3CDTF">2025-04-29T12:53:55Z</dcterms:modified>
</cp:coreProperties>
</file>