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376" r:id="rId2"/>
    <p:sldId id="407" r:id="rId3"/>
    <p:sldId id="377" r:id="rId4"/>
    <p:sldId id="390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1" r:id="rId16"/>
    <p:sldId id="401" r:id="rId17"/>
    <p:sldId id="392" r:id="rId18"/>
    <p:sldId id="393" r:id="rId19"/>
    <p:sldId id="394" r:id="rId20"/>
    <p:sldId id="402" r:id="rId21"/>
    <p:sldId id="403" r:id="rId22"/>
    <p:sldId id="396" r:id="rId23"/>
    <p:sldId id="408" r:id="rId24"/>
    <p:sldId id="397" r:id="rId25"/>
    <p:sldId id="398" r:id="rId26"/>
    <p:sldId id="399" r:id="rId27"/>
    <p:sldId id="37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31"/>
    <p:restoredTop sz="94576"/>
  </p:normalViewPr>
  <p:slideViewPr>
    <p:cSldViewPr snapToGrid="0">
      <p:cViewPr varScale="1">
        <p:scale>
          <a:sx n="61" d="100"/>
          <a:sy n="61" d="100"/>
        </p:scale>
        <p:origin x="240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897B8-C422-7546-AE71-F19B0AEFB016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E9F8A-4CFC-364B-820A-95B8278C4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29B54-3019-6847-B5C9-5D96D9378B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43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E5BFE-E0BF-BA08-CCE1-3F7415C87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D74759-0D10-1F5F-A56A-48D0625717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32EBC0-3A49-34BA-02BB-0AFDA74EBF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3FFED-536C-2A8F-3926-784648E380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DB7948-D033-B448-B005-0CE2DBE152B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3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6B99C-9056-41BD-9720-7093E9954B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BB5078-3693-2A8C-1774-57ACBC980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E979-82D9-327D-450D-A63E08AB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E5D18-EBFA-B12C-2945-4A8DF8E6D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FDEA6-E992-614B-9C90-2688BD4B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1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A571-BC1D-F6D2-C580-EEDD61277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A16A6F-6A79-8811-B9D4-B0776AE20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F6E79-EF22-9F4E-B8A8-5211845A0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BCA43-0C18-C0CA-07B9-1086C9F7A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619DA-A2DE-2F67-4962-5379D486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0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2ACD-FEDD-1569-1128-0596966E3B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D33365-A106-EB3B-69F5-7247B4FB3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5FD8F-5BA2-E4E5-62EC-5679C59B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939BA-EF89-4893-FD75-F4846B35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A313F-318A-9B8C-E12A-37215E769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6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9FD91-9D1A-691A-F7F5-8B221DEB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D322A-9A3F-2A82-3A63-AF3FC6EEC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1DB88-D304-B43F-800F-70365D1CF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CA355-B26A-3DB2-390E-478F00583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C5DD3-D3E4-F03B-C029-8B5D1974C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0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B974E-EBE9-5176-6A2E-EF9F0C7F7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C0C71-EDBC-EF8D-3676-1CFC1863A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59477-35C2-569C-BCBB-74645DF1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A8095-4A7C-8FD2-4FCF-561EFB3C6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9F43B-A7C5-3E3B-C50D-53877DA82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9458A-871A-A98E-7DD9-E3234AC7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14F44-2647-15C2-EA60-EF49B28497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A06AE-2FB3-4193-3918-456A8006C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34B01-1EDE-9CAE-B144-86477F54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DBC3D-1EC5-539D-50B3-13E0999B0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5A293-BC2E-2ABC-F22C-573AD67E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8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B6A3D-6844-A811-EFF7-F4916F4FE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AB431-83AE-B10B-C55C-540631854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31DEB-AAF8-8C79-3A43-88135BC9E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1BE675-FD6F-5B9E-904E-32EAB3409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618EAD-FE04-5AD2-1469-E9DFD15AE2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4C700A-0B79-E10A-DB3C-EEFA1192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D2FDA2-EDCA-9173-F5C8-90139385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709BDA-932D-E90A-9463-4FCD63857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1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4445D-5BFA-3406-ED92-B8FEC4991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5E1C8-BCBD-B81D-E0FF-8BC292C18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0869F-ED7A-1A3F-8538-FC6B028B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28A6F7-042C-AF00-CFEB-EFB131359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1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7316BF-12B6-D4FC-BFB1-FC217139C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CCC8E5-8F24-8799-3FC1-BB9110A5B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E918A-BBF4-D76C-2530-6732E077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9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78155-D944-ABD8-6F3A-1F8BDB50C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169A8-9C43-E343-42EA-A11C5F661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91B98-D906-8ABA-0C73-F3FEDE477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B2EB0-BFE5-13B1-58C4-351A0EFEE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4B7F3-E3F7-1867-1894-C3D285F41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041C3-805A-CD97-CAE2-8411C70A8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2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84D0A-53A7-222F-2F39-FE0DC55C6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6AA9CA-67D0-4CE5-5600-AF13067A8C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7457F-A112-C105-A0A2-EF4A020AC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E112A-32FC-EEE3-EE0B-7A4F9ABD2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284C8-2ED7-A244-D4C9-215D43D36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96DD3-C2DE-7A0C-0F3C-C70977578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21B694-F0E1-FD52-4741-7379E400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2C307-618E-7B60-1F44-34F7AAB01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C2A94-A753-AC40-10EC-267B9136D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D2183D-BB04-774C-B482-31864406734D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8DE9D-E23B-2E06-84E4-E47E6D454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39909-E8B6-EE48-C0AB-673B530A1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BA57C1-792B-EA4A-B8B6-80994901D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21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sten.lowis@cern.ch" TargetMode="External"/><Relationship Id="rId2" Type="http://schemas.openxmlformats.org/officeDocument/2006/relationships/hyperlink" Target="mailto:sciences@bu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giulia.terragni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95110-7B9C-B06E-C59D-D5A47564F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5CC98-ABF8-B7D7-B755-BAEF77AFC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Performance Evaluation of TOF-PET Readout Electronics: </a:t>
            </a:r>
            <a:r>
              <a:rPr lang="en-US" dirty="0"/>
              <a:t>Progress &amp; Contributions #5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2AB633-AF41-E103-FAB2-F980BDE70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09441"/>
          </a:xfrm>
        </p:spPr>
        <p:txBody>
          <a:bodyPr>
            <a:normAutofit fontScale="92500"/>
          </a:bodyPr>
          <a:lstStyle/>
          <a:p>
            <a:r>
              <a:rPr lang="en-US" dirty="0"/>
              <a:t>Cesar Cardona*</a:t>
            </a:r>
          </a:p>
          <a:p>
            <a:r>
              <a:rPr lang="en-US" dirty="0"/>
              <a:t>Boston University | Group: EP-CMX-DD</a:t>
            </a:r>
          </a:p>
          <a:p>
            <a:r>
              <a:rPr lang="en-US" dirty="0"/>
              <a:t>Mentors: Carsten </a:t>
            </a:r>
            <a:r>
              <a:rPr lang="en-US" dirty="0" err="1"/>
              <a:t>Lowis</a:t>
            </a:r>
            <a:r>
              <a:rPr lang="en-US" dirty="0"/>
              <a:t>✲ , Giulia </a:t>
            </a:r>
            <a:r>
              <a:rPr lang="en-US" dirty="0" err="1"/>
              <a:t>Terragni</a:t>
            </a:r>
            <a:r>
              <a:rPr lang="en-US" dirty="0"/>
              <a:t>※</a:t>
            </a:r>
          </a:p>
          <a:p>
            <a:endParaRPr lang="en-US" dirty="0"/>
          </a:p>
          <a:p>
            <a:r>
              <a:rPr lang="en-US" dirty="0"/>
              <a:t>* </a:t>
            </a:r>
            <a:r>
              <a:rPr lang="en-US" dirty="0">
                <a:hlinkClick r:id="rId2"/>
              </a:rPr>
              <a:t>sciences@bu.edu</a:t>
            </a:r>
            <a:r>
              <a:rPr lang="en-US" dirty="0"/>
              <a:t> | ✲ </a:t>
            </a:r>
            <a:r>
              <a:rPr lang="en-US" dirty="0">
                <a:hlinkClick r:id="rId3"/>
              </a:rPr>
              <a:t>carsten.lowis@cern.ch</a:t>
            </a:r>
            <a:r>
              <a:rPr lang="en-US" dirty="0"/>
              <a:t> | ※ </a:t>
            </a:r>
            <a:r>
              <a:rPr lang="en-US" dirty="0">
                <a:hlinkClick r:id="rId4"/>
              </a:rPr>
              <a:t>giulia.terragni@cern.ch</a:t>
            </a:r>
            <a:r>
              <a:rPr lang="en-US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775E13-AA58-2E4D-D14E-53D003336612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595C60D0-B730-E1EF-764E-B15E52FF0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DA891D-87DF-C3AB-09F3-E9D1362A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35CCF1-BA58-478A-B73D-7533A4DF42F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AB4805-38A1-F825-0D0B-2D979B42508F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1ACDC4-4626-494D-FA95-B56ABB440F6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logo with a diamond&#10;&#10;AI-generated content may be incorrect.">
            <a:extLst>
              <a:ext uri="{FF2B5EF4-FFF2-40B4-BE49-F238E27FC236}">
                <a16:creationId xmlns:a16="http://schemas.microsoft.com/office/drawing/2014/main" id="{05C856DB-A708-568A-4238-6351289BF2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6DFDCC-FCF8-92B1-8F46-CE78D850DA9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19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7A48D-230D-B01B-EBBA-5CAF01D4F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6CC65-3B0B-4587-6554-285192D9750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6F36E52-396C-3D76-5150-37FB72DC2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387263-3A7B-7E44-CEFD-AAEBF1304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6CC25-523F-C7F2-D952-CF829EDB2F5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97573E-36B2-48A4-423D-61B338F8F0FB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177767C1-9693-8471-676A-99B00A30E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0093F61-6513-ABF9-BAD9-5235312C6E8C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Power Supply on Bad Board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0EFBE7-B34C-2851-B79F-659EEC3DB632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2215CF-A990-2AFB-B1DE-0C2B2EA064A9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1587E4-D7E6-0FC2-BAA4-65BDBF744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18055"/>
            <a:ext cx="6734620" cy="50307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FB53DF-F2A2-F837-73BD-0AF598BBF304}"/>
              </a:ext>
            </a:extLst>
          </p:cNvPr>
          <p:cNvSpPr txBox="1"/>
          <p:nvPr/>
        </p:nvSpPr>
        <p:spPr>
          <a:xfrm>
            <a:off x="1" y="995327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There are 3 Broken Boards that I can check.</a:t>
            </a:r>
          </a:p>
          <a:p>
            <a:endParaRPr lang="en-US" sz="2400" dirty="0"/>
          </a:p>
          <a:p>
            <a:r>
              <a:rPr lang="en-US" sz="2400" dirty="0"/>
              <a:t>Same procedure as with the good board, same cables even.</a:t>
            </a:r>
          </a:p>
          <a:p>
            <a:endParaRPr lang="en-US" sz="2400" dirty="0"/>
          </a:p>
          <a:p>
            <a:r>
              <a:rPr lang="en-US" sz="2400" dirty="0"/>
              <a:t>I have been told that all three have a dead time branch.</a:t>
            </a:r>
          </a:p>
        </p:txBody>
      </p:sp>
    </p:spTree>
    <p:extLst>
      <p:ext uri="{BB962C8B-B14F-4D97-AF65-F5344CB8AC3E}">
        <p14:creationId xmlns:p14="http://schemas.microsoft.com/office/powerpoint/2010/main" val="275566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66F90-30BA-2F9E-AC36-5D0376974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C5BF09-60C9-A6D6-A890-CD7231BF1C02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5878788-CD2E-2DCF-6EA1-683D9648B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D91E2F-0945-830C-D466-06AB0484F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983603-6A8E-ED67-9439-07B734F4816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D9658E-D1A5-DADC-C993-FF60F0DA23AB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6B9535FC-A25F-FA78-C590-CEE699311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6EBAEB6-5F3F-1EAF-8FFE-C5945E5ED819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On Button Bad Boards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04B282-2F12-F9C7-01C3-31D856B05C0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172A91-7F6C-4041-3F3D-594D44632CEA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9575795-1A24-7D29-4111-986788D53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7970"/>
            <a:ext cx="9144000" cy="1655762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F5407443-3BB3-2978-C86E-F890A5F8C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406" y="913357"/>
            <a:ext cx="6096000" cy="457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2502B2-E7CF-4AD3-7371-4F4611071449}"/>
              </a:ext>
            </a:extLst>
          </p:cNvPr>
          <p:cNvSpPr txBox="1"/>
          <p:nvPr/>
        </p:nvSpPr>
        <p:spPr>
          <a:xfrm>
            <a:off x="824794" y="5434028"/>
            <a:ext cx="3457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Bad Board #1. On Button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9FE892-BDCE-313F-733F-6C02690230BC}"/>
              </a:ext>
            </a:extLst>
          </p:cNvPr>
          <p:cNvGrpSpPr/>
          <p:nvPr/>
        </p:nvGrpSpPr>
        <p:grpSpPr>
          <a:xfrm>
            <a:off x="4471922" y="5005959"/>
            <a:ext cx="801823" cy="432822"/>
            <a:chOff x="4926770" y="5114511"/>
            <a:chExt cx="801823" cy="43282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6896B56-0977-7CB9-883E-49B31E2E5CC9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B6EA362-D7AC-1B82-D28D-9613D552A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9A58593-6345-8E8C-0490-22BAA7BFC641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4215DE6-1C6E-5C04-7675-EB17A3671D16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EBA47C-A185-1C57-C4CC-FE6DC147030F}"/>
                </a:ext>
              </a:extLst>
            </p:cNvPr>
            <p:cNvSpPr txBox="1"/>
            <p:nvPr/>
          </p:nvSpPr>
          <p:spPr>
            <a:xfrm>
              <a:off x="4926770" y="5178001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3E752B-07C2-F3B0-3EE5-1CA6010DDC82}"/>
              </a:ext>
            </a:extLst>
          </p:cNvPr>
          <p:cNvGrpSpPr/>
          <p:nvPr/>
        </p:nvGrpSpPr>
        <p:grpSpPr>
          <a:xfrm>
            <a:off x="5316601" y="4857491"/>
            <a:ext cx="497252" cy="576537"/>
            <a:chOff x="5331000" y="5273208"/>
            <a:chExt cx="497252" cy="57653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C77E13E-E23B-4EE8-EA93-05E7E9201534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7AF59BE-F15B-DD6B-6DA3-007D1D27AA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67977A3-8BCC-00BF-87B0-B4DA6BDE1C3B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4B60DF9-3023-8B32-254C-F23B8B84DA8F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5714C36-24BE-2275-3778-68BC0B905484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sp>
        <p:nvSpPr>
          <p:cNvPr id="28" name="Up-Down Arrow 27">
            <a:extLst>
              <a:ext uri="{FF2B5EF4-FFF2-40B4-BE49-F238E27FC236}">
                <a16:creationId xmlns:a16="http://schemas.microsoft.com/office/drawing/2014/main" id="{A4EF3884-1FED-12AA-8B1C-F129BF825488}"/>
              </a:ext>
            </a:extLst>
          </p:cNvPr>
          <p:cNvSpPr/>
          <p:nvPr/>
        </p:nvSpPr>
        <p:spPr>
          <a:xfrm rot="21427652">
            <a:off x="604482" y="1921045"/>
            <a:ext cx="166305" cy="1766047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7B17DE-ADF5-2743-2AE0-963FBB568253}"/>
              </a:ext>
            </a:extLst>
          </p:cNvPr>
          <p:cNvCxnSpPr>
            <a:cxnSpLocks/>
          </p:cNvCxnSpPr>
          <p:nvPr/>
        </p:nvCxnSpPr>
        <p:spPr>
          <a:xfrm flipH="1">
            <a:off x="560335" y="2172057"/>
            <a:ext cx="5000372" cy="0"/>
          </a:xfrm>
          <a:prstGeom prst="line">
            <a:avLst/>
          </a:prstGeom>
          <a:ln w="190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Up-Down Arrow 29">
            <a:extLst>
              <a:ext uri="{FF2B5EF4-FFF2-40B4-BE49-F238E27FC236}">
                <a16:creationId xmlns:a16="http://schemas.microsoft.com/office/drawing/2014/main" id="{B7914276-998D-6E64-66FA-7C6329E61AA1}"/>
              </a:ext>
            </a:extLst>
          </p:cNvPr>
          <p:cNvSpPr/>
          <p:nvPr/>
        </p:nvSpPr>
        <p:spPr>
          <a:xfrm rot="21427652">
            <a:off x="1184385" y="2166797"/>
            <a:ext cx="166305" cy="1520140"/>
          </a:xfrm>
          <a:prstGeom prst="up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3218AA-26F3-654A-D784-FD085DF843F1}"/>
              </a:ext>
            </a:extLst>
          </p:cNvPr>
          <p:cNvSpPr txBox="1"/>
          <p:nvPr/>
        </p:nvSpPr>
        <p:spPr>
          <a:xfrm>
            <a:off x="466259" y="251122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6FA6A7-1624-3149-142B-DC6D7EA82BA5}"/>
              </a:ext>
            </a:extLst>
          </p:cNvPr>
          <p:cNvSpPr txBox="1"/>
          <p:nvPr/>
        </p:nvSpPr>
        <p:spPr>
          <a:xfrm>
            <a:off x="951585" y="2929236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5.3V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0910A4A-569A-AE08-66AA-D568BD18A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593" y="913127"/>
            <a:ext cx="6121859" cy="457223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467446A-BB7C-1843-578E-FA927AC331D8}"/>
              </a:ext>
            </a:extLst>
          </p:cNvPr>
          <p:cNvSpPr txBox="1"/>
          <p:nvPr/>
        </p:nvSpPr>
        <p:spPr>
          <a:xfrm>
            <a:off x="8007288" y="5449567"/>
            <a:ext cx="3692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Current is limiting voltage. 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1BB67C4-9217-49E9-80CA-2DE03B63A52F}"/>
              </a:ext>
            </a:extLst>
          </p:cNvPr>
          <p:cNvCxnSpPr>
            <a:cxnSpLocks/>
          </p:cNvCxnSpPr>
          <p:nvPr/>
        </p:nvCxnSpPr>
        <p:spPr>
          <a:xfrm flipH="1">
            <a:off x="560335" y="1931606"/>
            <a:ext cx="5051170" cy="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497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8E29E-9A90-5225-322B-539640F89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8BAEC40-8F4C-9B80-ED84-6DBC47C41A18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11D18BA-48FA-7C7F-A0A3-1C696E55E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6832BC-76A9-756C-E1C7-A0F8889C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83B8E5-A8EC-BB68-6063-0BB349E9C166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69996C-897D-EEB1-7682-704A813C86C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1A6030D2-55D0-9A3A-7D36-7663A5418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7156C0C-BA93-0691-6646-67BB5521DC9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On Button Bad Boards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184176-3AE0-0CFE-095C-438D1E5EE81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86502F-2313-9E8B-1ED4-3FC5AD4D6F21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C08E2B-12D3-40A6-C2D1-DAA4B8F98607}"/>
              </a:ext>
            </a:extLst>
          </p:cNvPr>
          <p:cNvSpPr txBox="1"/>
          <p:nvPr/>
        </p:nvSpPr>
        <p:spPr>
          <a:xfrm>
            <a:off x="824794" y="5448096"/>
            <a:ext cx="3457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Bad Board #2. On Button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EE138D-33B2-54D7-20A7-E9F81EE38B5B}"/>
              </a:ext>
            </a:extLst>
          </p:cNvPr>
          <p:cNvSpPr txBox="1"/>
          <p:nvPr/>
        </p:nvSpPr>
        <p:spPr>
          <a:xfrm>
            <a:off x="8007288" y="5449567"/>
            <a:ext cx="3457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Bad Board #3. On Button</a:t>
            </a:r>
          </a:p>
        </p:txBody>
      </p:sp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6F7F0135-AFF8-4A7F-3E5B-B06C00091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403" y="906183"/>
            <a:ext cx="6128579" cy="4596434"/>
          </a:xfrm>
          <a:prstGeom prst="rect">
            <a:avLst/>
          </a:prstGeom>
        </p:spPr>
      </p:pic>
      <p:pic>
        <p:nvPicPr>
          <p:cNvPr id="37" name="Picture 36" descr="A screen shot of a graph&#10;&#10;AI-generated content may be incorrect.">
            <a:extLst>
              <a:ext uri="{FF2B5EF4-FFF2-40B4-BE49-F238E27FC236}">
                <a16:creationId xmlns:a16="http://schemas.microsoft.com/office/drawing/2014/main" id="{B074BEE7-FB06-747A-A896-441FCC6D8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09" y="901432"/>
            <a:ext cx="6134913" cy="4601185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34382D42-D776-678C-A56F-3369B7FC6A50}"/>
              </a:ext>
            </a:extLst>
          </p:cNvPr>
          <p:cNvGrpSpPr/>
          <p:nvPr/>
        </p:nvGrpSpPr>
        <p:grpSpPr>
          <a:xfrm>
            <a:off x="4608616" y="4970533"/>
            <a:ext cx="801823" cy="432822"/>
            <a:chOff x="4926770" y="5114511"/>
            <a:chExt cx="801823" cy="43282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C35D1C0-D2C0-149D-7818-BC4007004309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9D0BC18-3537-6218-2A77-46ECCA4E2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734324C-EFA4-4CFA-6879-4165536E6FCC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971C88E-E9E2-4DBB-7C40-437FE9330FC9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562F48B-0A1E-FEFE-03F7-158C0A99EB17}"/>
                </a:ext>
              </a:extLst>
            </p:cNvPr>
            <p:cNvSpPr txBox="1"/>
            <p:nvPr/>
          </p:nvSpPr>
          <p:spPr>
            <a:xfrm>
              <a:off x="4926770" y="5178001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C2112A3-8C05-068E-1BE0-383BB457E4D1}"/>
              </a:ext>
            </a:extLst>
          </p:cNvPr>
          <p:cNvGrpSpPr/>
          <p:nvPr/>
        </p:nvGrpSpPr>
        <p:grpSpPr>
          <a:xfrm>
            <a:off x="5453295" y="4822065"/>
            <a:ext cx="497252" cy="576537"/>
            <a:chOff x="5331000" y="5273208"/>
            <a:chExt cx="497252" cy="576537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0146DEA-17B1-D6D1-0E49-B6C1409116FE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4AD14-E859-D9A4-1F8D-40226E59A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8A450F7-0CCB-0450-B641-2BF621DD254B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53C99A4-674A-30A1-913C-3BB5AE5F234B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F7F7922-323A-181C-0F28-93D9720F8860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8E109C8-42B0-CD18-3375-CDB95CC696DE}"/>
              </a:ext>
            </a:extLst>
          </p:cNvPr>
          <p:cNvGrpSpPr/>
          <p:nvPr/>
        </p:nvGrpSpPr>
        <p:grpSpPr>
          <a:xfrm>
            <a:off x="10743529" y="4928065"/>
            <a:ext cx="801823" cy="432822"/>
            <a:chOff x="4926770" y="5114511"/>
            <a:chExt cx="801823" cy="432822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4DF117F4-D6A4-5F91-5030-75D38F77AE24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753E49B-42AB-1F13-FF5B-4484D67B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B9443E0B-E023-4322-D85F-211E49B3C02C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A51EE74D-E963-FE14-012E-EEC81312D50D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B8D5A7E-05AC-12F8-7EB7-C07DBDAC41B2}"/>
                </a:ext>
              </a:extLst>
            </p:cNvPr>
            <p:cNvSpPr txBox="1"/>
            <p:nvPr/>
          </p:nvSpPr>
          <p:spPr>
            <a:xfrm>
              <a:off x="4926770" y="5178001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995AFD8-464C-94F4-EE19-D792C0A3B0CA}"/>
              </a:ext>
            </a:extLst>
          </p:cNvPr>
          <p:cNvGrpSpPr/>
          <p:nvPr/>
        </p:nvGrpSpPr>
        <p:grpSpPr>
          <a:xfrm>
            <a:off x="11588208" y="4779597"/>
            <a:ext cx="497252" cy="576537"/>
            <a:chOff x="5331000" y="5273208"/>
            <a:chExt cx="497252" cy="57653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7407A8C-96A1-8270-4393-E8619FDA6B77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C349EB0D-68BF-6E39-BFC2-252348922C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4497E05-50C2-D88E-4C48-F2D93EAAC855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A47E755-7911-98C0-819D-459209045629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A50AC94-6332-FB5B-67E2-8E23F6370B7B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FF9C89D-5492-2EB4-2FF3-BC8223B0D2B6}"/>
              </a:ext>
            </a:extLst>
          </p:cNvPr>
          <p:cNvGrpSpPr/>
          <p:nvPr/>
        </p:nvGrpSpPr>
        <p:grpSpPr>
          <a:xfrm>
            <a:off x="159195" y="2278361"/>
            <a:ext cx="5145246" cy="1766047"/>
            <a:chOff x="466259" y="1935113"/>
            <a:chExt cx="5145246" cy="1766047"/>
          </a:xfrm>
        </p:grpSpPr>
        <p:sp>
          <p:nvSpPr>
            <p:cNvPr id="64" name="Up-Down Arrow 63">
              <a:extLst>
                <a:ext uri="{FF2B5EF4-FFF2-40B4-BE49-F238E27FC236}">
                  <a16:creationId xmlns:a16="http://schemas.microsoft.com/office/drawing/2014/main" id="{590FA1FA-B482-8F74-134E-8615BBCEE708}"/>
                </a:ext>
              </a:extLst>
            </p:cNvPr>
            <p:cNvSpPr/>
            <p:nvPr/>
          </p:nvSpPr>
          <p:spPr>
            <a:xfrm rot="21427652">
              <a:off x="604482" y="1935113"/>
              <a:ext cx="166305" cy="1766047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81C4B75-CB99-1A01-BE34-27830D210986}"/>
                </a:ext>
              </a:extLst>
            </p:cNvPr>
            <p:cNvSpPr txBox="1"/>
            <p:nvPr/>
          </p:nvSpPr>
          <p:spPr>
            <a:xfrm>
              <a:off x="466259" y="2525296"/>
              <a:ext cx="442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6V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95AB9AD-63FB-8677-8CEA-5023E2CD72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335" y="1945674"/>
              <a:ext cx="5051170" cy="0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3B5071F-FE3E-77B0-FA3A-2CED00A9CE91}"/>
              </a:ext>
            </a:extLst>
          </p:cNvPr>
          <p:cNvGrpSpPr/>
          <p:nvPr/>
        </p:nvGrpSpPr>
        <p:grpSpPr>
          <a:xfrm>
            <a:off x="6384236" y="2051877"/>
            <a:ext cx="5145246" cy="1766047"/>
            <a:chOff x="466259" y="1935113"/>
            <a:chExt cx="5145246" cy="1766047"/>
          </a:xfrm>
        </p:grpSpPr>
        <p:sp>
          <p:nvSpPr>
            <p:cNvPr id="71" name="Up-Down Arrow 70">
              <a:extLst>
                <a:ext uri="{FF2B5EF4-FFF2-40B4-BE49-F238E27FC236}">
                  <a16:creationId xmlns:a16="http://schemas.microsoft.com/office/drawing/2014/main" id="{D6AB3112-F6AC-055A-4E70-736EDB1DAAB1}"/>
                </a:ext>
              </a:extLst>
            </p:cNvPr>
            <p:cNvSpPr/>
            <p:nvPr/>
          </p:nvSpPr>
          <p:spPr>
            <a:xfrm rot="21427652">
              <a:off x="604482" y="1935113"/>
              <a:ext cx="166305" cy="1766047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3764569-1D36-094E-3EF3-EECFF680DF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039" y="2398160"/>
              <a:ext cx="5000372" cy="0"/>
            </a:xfrm>
            <a:prstGeom prst="line">
              <a:avLst/>
            </a:prstGeom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3" name="Up-Down Arrow 72">
              <a:extLst>
                <a:ext uri="{FF2B5EF4-FFF2-40B4-BE49-F238E27FC236}">
                  <a16:creationId xmlns:a16="http://schemas.microsoft.com/office/drawing/2014/main" id="{62E81742-09C6-5A58-E085-CEC0B34D57FE}"/>
                </a:ext>
              </a:extLst>
            </p:cNvPr>
            <p:cNvSpPr/>
            <p:nvPr/>
          </p:nvSpPr>
          <p:spPr>
            <a:xfrm rot="21427652">
              <a:off x="1190648" y="2430658"/>
              <a:ext cx="166305" cy="1270189"/>
            </a:xfrm>
            <a:prstGeom prst="upDown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4C892F7-1928-D34E-944A-A09EBCB3D32A}"/>
                </a:ext>
              </a:extLst>
            </p:cNvPr>
            <p:cNvSpPr txBox="1"/>
            <p:nvPr/>
          </p:nvSpPr>
          <p:spPr>
            <a:xfrm>
              <a:off x="466259" y="2525296"/>
              <a:ext cx="442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6V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8D7A9CD-FBF7-249A-AF55-BA587BEADBDA}"/>
                </a:ext>
              </a:extLst>
            </p:cNvPr>
            <p:cNvSpPr txBox="1"/>
            <p:nvPr/>
          </p:nvSpPr>
          <p:spPr>
            <a:xfrm>
              <a:off x="951585" y="2943304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4.75V</a:t>
              </a: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1110D39-D22E-50A7-6571-2F61DA5A77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335" y="1945674"/>
              <a:ext cx="5051170" cy="0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4477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A84A7-852F-DCE0-FD5A-3ED31CA3F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6B8587-0EB6-3200-C751-9859E127926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3BDCB105-E7AF-CCE0-2B05-8340DB6E5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F6BAC0-6146-3EC7-627A-2BA226AAF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5F4920-7190-AC73-D82D-F45A03449912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2D9C94-B26B-BB28-08B7-62E114904A71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60DA74B9-E6E9-0C36-C38F-F68D2A4C2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F44C3DD-DB15-E2AF-79C3-809003CD8AF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Time Branch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C5395B-DD7C-3B44-BF57-DF0E3A9A3D77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19676A-386E-7CAA-E710-06B10EDDACF5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7D642284-0FCF-5E57-6229-1CBDB27E1D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378FAE6A-A833-BF4D-967C-1915BB673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53" y="901146"/>
            <a:ext cx="6121706" cy="45907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496AF3-DE39-05E5-8371-6B0BD1E19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8453" y="897841"/>
            <a:ext cx="6096000" cy="45940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633B06-A179-5336-451C-E5C09720B88B}"/>
              </a:ext>
            </a:extLst>
          </p:cNvPr>
          <p:cNvSpPr txBox="1"/>
          <p:nvPr/>
        </p:nvSpPr>
        <p:spPr>
          <a:xfrm>
            <a:off x="295433" y="5491875"/>
            <a:ext cx="5268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 Time Branch (35V Biased)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1B29B69-45F3-E856-14AE-FABBDD2F1216}"/>
              </a:ext>
            </a:extLst>
          </p:cNvPr>
          <p:cNvGrpSpPr/>
          <p:nvPr/>
        </p:nvGrpSpPr>
        <p:grpSpPr>
          <a:xfrm>
            <a:off x="3943135" y="5048311"/>
            <a:ext cx="729687" cy="435818"/>
            <a:chOff x="5012718" y="5114511"/>
            <a:chExt cx="729687" cy="43581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EA7695-8372-3DE8-AF10-8A0A66E7ACFC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D46859B-4624-9E8C-38C2-482D0BACBE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E9199BE-1FDE-A9A1-BFBD-60710EC55BF0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1388E220-E895-B8D2-09DD-4F85D3683E77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76EF00-E70D-FCFD-0059-6F966509EB55}"/>
                </a:ext>
              </a:extLst>
            </p:cNvPr>
            <p:cNvSpPr txBox="1"/>
            <p:nvPr/>
          </p:nvSpPr>
          <p:spPr>
            <a:xfrm>
              <a:off x="5012718" y="5180997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10 ns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081F33-39B4-A288-094C-3A3655D5F835}"/>
              </a:ext>
            </a:extLst>
          </p:cNvPr>
          <p:cNvGrpSpPr/>
          <p:nvPr/>
        </p:nvGrpSpPr>
        <p:grpSpPr>
          <a:xfrm>
            <a:off x="4738381" y="4902487"/>
            <a:ext cx="825867" cy="581642"/>
            <a:chOff x="5196756" y="5273208"/>
            <a:chExt cx="825867" cy="58164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95A09F-81DE-90FD-7E1C-6CD058C3A00E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341128D-BD20-A4B4-8015-173EB0A6C7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5E3F6D4-73CE-D564-8E3A-49890938A1E8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8B8E5118-CCDB-9B5D-C63C-F92E72D09299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89C6DF7-9522-4B14-4B32-8E7EF950B2AB}"/>
                </a:ext>
              </a:extLst>
            </p:cNvPr>
            <p:cNvSpPr txBox="1"/>
            <p:nvPr/>
          </p:nvSpPr>
          <p:spPr>
            <a:xfrm>
              <a:off x="5196756" y="5485518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 mV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B27D7C6-BE8F-2CCF-3BEA-1D339E514F83}"/>
              </a:ext>
            </a:extLst>
          </p:cNvPr>
          <p:cNvSpPr txBox="1"/>
          <p:nvPr/>
        </p:nvSpPr>
        <p:spPr>
          <a:xfrm>
            <a:off x="6555969" y="5448804"/>
            <a:ext cx="5453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Bad Board #2 Time Branch (35V Biased)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EE1DC76-2F42-B2BE-77F4-48E7C58D25A1}"/>
              </a:ext>
            </a:extLst>
          </p:cNvPr>
          <p:cNvGrpSpPr/>
          <p:nvPr/>
        </p:nvGrpSpPr>
        <p:grpSpPr>
          <a:xfrm>
            <a:off x="10410908" y="5059053"/>
            <a:ext cx="729687" cy="432822"/>
            <a:chOff x="4926770" y="5114511"/>
            <a:chExt cx="729687" cy="43282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C3FA987-DFD2-F904-ACDE-33C259C9C9D9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5B883194-0390-7F06-9301-BD02E9F300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A9149AC-1651-06A2-00BD-726736BC82F1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F984706-97BF-930E-0936-76A51B799D6C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0A3402D-FC9E-9484-3D09-2127A0237DF6}"/>
                </a:ext>
              </a:extLst>
            </p:cNvPr>
            <p:cNvSpPr txBox="1"/>
            <p:nvPr/>
          </p:nvSpPr>
          <p:spPr>
            <a:xfrm>
              <a:off x="4926770" y="5178001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10 ns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1F17432-77A5-54A7-3E99-7851A8A1A1D8}"/>
              </a:ext>
            </a:extLst>
          </p:cNvPr>
          <p:cNvGrpSpPr/>
          <p:nvPr/>
        </p:nvGrpSpPr>
        <p:grpSpPr>
          <a:xfrm>
            <a:off x="11272588" y="4912961"/>
            <a:ext cx="825867" cy="578914"/>
            <a:chOff x="5205692" y="5273208"/>
            <a:chExt cx="825867" cy="5789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A8475CA-5E81-BB6E-CA80-F6AB55704DD4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3ACB6A0-D9A7-AA6B-7226-75588750A6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5914F16-A34B-3FDF-E990-666FFB66ED8A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DDE88C4-72BB-45B9-3EBB-36C4B9A87202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714E42-8D80-7E61-2B5A-206E379577F4}"/>
                </a:ext>
              </a:extLst>
            </p:cNvPr>
            <p:cNvSpPr txBox="1"/>
            <p:nvPr/>
          </p:nvSpPr>
          <p:spPr>
            <a:xfrm>
              <a:off x="5205692" y="5482790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 mV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515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30F98-02A9-4802-2AD7-F637DCE8D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EBE77F9-FDC1-D196-D5FF-EACB563376D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B91FE62D-5835-3BC0-9E57-4657C8FBC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1DD0FF-61E0-E5C9-A98B-EE4A7794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323C9F-665B-A28E-BF00-6AC3C01F7BD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C83E89-28A1-C60F-99BE-300C22AB0AA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71110254-BA59-17BB-3D63-8EA26F7C4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7280F4D-BA17-FD1C-60C0-56C03355F03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Capacitors? Amplifiers?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3763B0-1655-7102-E703-E41D0EF89730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A0FBFE-B00E-80DA-648F-08222A049952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BCA724-317B-1383-799D-2C61FA3DF9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75803F-96BA-DE65-3CC0-7A8B4F3D2A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232" t="12280" r="19573" b="13417"/>
          <a:stretch/>
        </p:blipFill>
        <p:spPr>
          <a:xfrm>
            <a:off x="6553200" y="901147"/>
            <a:ext cx="5638800" cy="50523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89D926-59FF-4644-2528-2E348861E6CD}"/>
              </a:ext>
            </a:extLst>
          </p:cNvPr>
          <p:cNvSpPr txBox="1"/>
          <p:nvPr/>
        </p:nvSpPr>
        <p:spPr>
          <a:xfrm>
            <a:off x="128954" y="1266577"/>
            <a:ext cx="6072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measuring resistance across capacitors C11, C12, and C13, each board reads a different resistance. 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0AD3900-E466-A51F-632D-8B122382B353}"/>
              </a:ext>
            </a:extLst>
          </p:cNvPr>
          <p:cNvGraphicFramePr>
            <a:graphicFrameLocks noGrp="1"/>
          </p:cNvGraphicFramePr>
          <p:nvPr/>
        </p:nvGraphicFramePr>
        <p:xfrm>
          <a:off x="0" y="2923133"/>
          <a:ext cx="6553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609281276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563249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382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Good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487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756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Bad Board 1 (V2-C001-A3)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76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378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Bad Board 2 (V2-C003-A2)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377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87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Bad Board 3 (Caseless)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82102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7FA03F39-1146-CA2E-9E49-8178C95436BA}"/>
              </a:ext>
            </a:extLst>
          </p:cNvPr>
          <p:cNvGrpSpPr/>
          <p:nvPr/>
        </p:nvGrpSpPr>
        <p:grpSpPr>
          <a:xfrm>
            <a:off x="9215014" y="2333772"/>
            <a:ext cx="175098" cy="700072"/>
            <a:chOff x="9215014" y="2757882"/>
            <a:chExt cx="175098" cy="700072"/>
          </a:xfrm>
          <a:solidFill>
            <a:schemeClr val="accent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87ACB96-9A24-0D6D-AC61-23EBCFB881A3}"/>
                </a:ext>
              </a:extLst>
            </p:cNvPr>
            <p:cNvSpPr/>
            <p:nvPr/>
          </p:nvSpPr>
          <p:spPr>
            <a:xfrm>
              <a:off x="9215014" y="2757882"/>
              <a:ext cx="175098" cy="175098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BF348A1-FBDA-B938-4E70-491F86038E87}"/>
                </a:ext>
              </a:extLst>
            </p:cNvPr>
            <p:cNvSpPr/>
            <p:nvPr/>
          </p:nvSpPr>
          <p:spPr>
            <a:xfrm>
              <a:off x="9215014" y="3282856"/>
              <a:ext cx="175098" cy="175098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C69099-2A00-DC15-5905-D1A895034A83}"/>
              </a:ext>
            </a:extLst>
          </p:cNvPr>
          <p:cNvGrpSpPr/>
          <p:nvPr/>
        </p:nvGrpSpPr>
        <p:grpSpPr>
          <a:xfrm>
            <a:off x="7275443" y="1791551"/>
            <a:ext cx="3538331" cy="3208263"/>
            <a:chOff x="7275443" y="2215662"/>
            <a:chExt cx="3538331" cy="320826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51278F9-4C27-9080-6211-FB2598A04969}"/>
                </a:ext>
              </a:extLst>
            </p:cNvPr>
            <p:cNvGrpSpPr/>
            <p:nvPr/>
          </p:nvGrpSpPr>
          <p:grpSpPr>
            <a:xfrm>
              <a:off x="7275443" y="2215662"/>
              <a:ext cx="3538331" cy="3208263"/>
              <a:chOff x="7275443" y="2215662"/>
              <a:chExt cx="3538331" cy="320826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87D4E25-D258-6288-9889-828D2761575E}"/>
                  </a:ext>
                </a:extLst>
              </p:cNvPr>
              <p:cNvGrpSpPr/>
              <p:nvPr/>
            </p:nvGrpSpPr>
            <p:grpSpPr>
              <a:xfrm>
                <a:off x="7275443" y="2215662"/>
                <a:ext cx="3538331" cy="3208263"/>
                <a:chOff x="7275443" y="2215662"/>
                <a:chExt cx="3538331" cy="3208263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59A79442-4B20-B0D8-2B99-E4EA011F6A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84677" y="2215662"/>
                  <a:ext cx="0" cy="629769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12338B1C-B4D1-493E-F09F-1B52A9D803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945625" y="2845431"/>
                  <a:ext cx="1339052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B1B69763-E1B1-CB25-76C8-111BD84477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84677" y="2845431"/>
                  <a:ext cx="1483661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A11EFE9D-E870-3647-0F33-2FE0C53D95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5625" y="2845431"/>
                  <a:ext cx="0" cy="161865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10B50335-B8BB-639E-6D8C-A3D88CBC88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75443" y="4464089"/>
                  <a:ext cx="670182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7E20992A-FBCB-6A27-F2E9-28DBE27896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75443" y="4464089"/>
                  <a:ext cx="0" cy="95983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A3B36B5-60DD-82B1-8EE0-59FC5476F7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68338" y="2845431"/>
                  <a:ext cx="45436" cy="161865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9112D8EF-F3E7-5649-9CB4-F5DC306979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66311" y="4464089"/>
                  <a:ext cx="647463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5B9FE85D-26DE-4046-5EB1-394BFF9701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66311" y="4464089"/>
                  <a:ext cx="0" cy="95983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49319CA4-4F3D-6AD4-57B1-AA947B5B9B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19098" y="3370405"/>
                <a:ext cx="0" cy="25476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73A7D9D-9274-7DE3-04F2-695200BB83CD}"/>
                </a:ext>
              </a:extLst>
            </p:cNvPr>
            <p:cNvCxnSpPr/>
            <p:nvPr/>
          </p:nvCxnSpPr>
          <p:spPr>
            <a:xfrm flipV="1">
              <a:off x="7275443" y="3625174"/>
              <a:ext cx="2043655" cy="1798751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4A9CB98-A76D-9177-40DF-B49CABBB4C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19098" y="3625173"/>
              <a:ext cx="847212" cy="1767268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521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C6E9C-0FE1-CE13-6449-04CE71FA9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D8E7A52-4BA9-83BF-BA8A-CF4C4690E7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4" y="1030203"/>
            <a:ext cx="5468350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So what's wrong with the bench?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have discounted the power supplies and energy blackouts as a possible culprit.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What takes the boards out seems to be cheap electronic components mixed with user error.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More test will take place.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E8B1F3-662A-DED2-2010-34939816B906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E1BC9120-6BFE-B4E2-68B1-3C1474B05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CA492D-7540-C152-E436-F9EA42FF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86D2B8-C8BC-5384-C6BC-3CE45807216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99812A-B496-540E-F41D-F4499BAEC200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07D9E26C-BE16-FE4A-4ABD-67A005E04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4E0CC7A-C7BB-30DD-A57A-83743AFD9A19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Conclusion?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ED582D-6069-3975-4776-7D8332F71E99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0F0C8E-635B-DECF-D330-2B189C66DA87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circuit board on a paper&#10;&#10;AI-generated content may be incorrect.">
            <a:extLst>
              <a:ext uri="{FF2B5EF4-FFF2-40B4-BE49-F238E27FC236}">
                <a16:creationId xmlns:a16="http://schemas.microsoft.com/office/drawing/2014/main" id="{A03881A6-690A-9EA4-171F-8D7F7449B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863" y="910575"/>
            <a:ext cx="6732787" cy="504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08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DA001-2F04-547B-2566-1B5F48C94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BFD739-9EDF-C59D-16E5-29707650C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4" y="1030203"/>
            <a:ext cx="7737886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We got new boards!</a:t>
            </a:r>
            <a:endParaRPr lang="en-US" dirty="0"/>
          </a:p>
          <a:p>
            <a:pPr algn="l">
              <a:buNone/>
            </a:pPr>
            <a:r>
              <a:rPr lang="en-US" dirty="0"/>
              <a:t>Just this morning we received 5 new boards. I checked their resistance over the capacitors and found this: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will change components U1 and U2 from Bad Board 1.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792E28-3EBF-7709-B6D7-DA1EFCEF402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11A8956A-72B4-F42B-05DC-E09862D76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9B3FD2-3484-3C21-A1C6-4B102B34C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5295A-54B3-5661-7154-4DE175AB54F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B9C9CA-DF60-3D93-9888-F9C385101DC7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41513BBB-4B52-B46C-8DBC-5B3E8D11C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BF584B7-95B0-4098-5931-E156913EBE60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Another Update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8FA0D7-D90B-CB08-AD7A-B932D632D99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EA43DE-4330-8024-A2E2-38181CFF3E41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E65F70-CB06-9E94-FB1B-8715C2D47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337" y="901146"/>
            <a:ext cx="3789115" cy="5052153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5A1860F-5260-23B1-1070-06372261FA4A}"/>
              </a:ext>
            </a:extLst>
          </p:cNvPr>
          <p:cNvGraphicFramePr>
            <a:graphicFrameLocks noGrp="1"/>
          </p:cNvGraphicFramePr>
          <p:nvPr/>
        </p:nvGraphicFramePr>
        <p:xfrm>
          <a:off x="242986" y="2520233"/>
          <a:ext cx="6553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609281276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563249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382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Good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487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72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00-43455-e1-0001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481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20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00-43455-e1-0002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482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756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00-43455-e1-0003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378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00-43455-e1-0004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480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87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00-43455-e1-0005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483 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82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662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7119A-BE0A-0C57-7179-628F52B15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12F88-B116-945C-FFA8-823D41AB0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FastIC+ Updates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B80C16-D0ED-C00A-7A12-283F792F3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BDC46F-B717-65CC-950C-D5073E96526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B5D2486-D208-F17A-3F14-388D92493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31B51CD-F604-132E-11EE-F1F6B7D94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E60CC9-9394-825B-2807-1E4BFBC5BCEA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1B50D-D8E1-16B6-1B23-1AE05932CCF0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F4F6CA-D1FC-448A-9CBB-7C1D4E41F8E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3277C7EB-542A-E44B-D5E9-7419F1073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23846A-BA2F-2377-3410-E84096C8CD2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83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67A05-7942-93E2-5FA6-A866D11D1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BA49F31-2305-788B-A7D8-3572B9CB1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4" y="1030203"/>
            <a:ext cx="7123032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Deadline Thursday May 8, 2025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are submitting an abstract for conference.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Topic being: </a:t>
            </a:r>
          </a:p>
          <a:p>
            <a:pPr algn="l"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Exploring Scalable Electronics for </a:t>
            </a:r>
            <a:r>
              <a:rPr lang="en-US" b="1" dirty="0" err="1"/>
              <a:t>Heterostructured</a:t>
            </a:r>
            <a:r>
              <a:rPr lang="en-US" b="1" dirty="0"/>
              <a:t> Scintillators Using FastIC+</a:t>
            </a:r>
          </a:p>
          <a:p>
            <a:pPr algn="l">
              <a:buNone/>
            </a:pPr>
            <a:endParaRPr lang="en-US" b="1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4C29C-CC29-16FC-D4BA-0D6FF78A5E64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0411181-080E-238F-87DF-1B74F4C76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7607430-D8ED-12F9-EB2C-051A92EA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809678-80C6-E45E-7CCE-58E4AD8C70E1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644930-E6D4-3D5E-08D3-597B224DB9A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FF01264C-104E-AA49-B792-736FE634B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1D9C4B4-2FD4-764A-BF6D-A0E9452CDBC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Writing Abstract for IEEE Conference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97EF7A-EC28-E9F8-919A-D7641C2931F4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C74771-582B-3638-A86D-46D161B21762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1026" name="Picture 2" descr="IEEE NSS/MIC/RTSD 2025(Yokohama) - IEEE Nuclear Science Symposium (NSS) and  Medical Imaging Conference (MIC) -- showsbee.com">
            <a:extLst>
              <a:ext uri="{FF2B5EF4-FFF2-40B4-BE49-F238E27FC236}">
                <a16:creationId xmlns:a16="http://schemas.microsoft.com/office/drawing/2014/main" id="{A1C3AC25-09C1-85EF-1E93-D056CC66B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545" y="898626"/>
            <a:ext cx="5034455" cy="503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745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D9CCB-2E9F-36F0-2FFF-CE06A8C70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FEB9937-A833-3ED5-8366-ECE2DAA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910575"/>
            <a:ext cx="6873931" cy="504959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We have gotten mostly used to it…</a:t>
            </a:r>
          </a:p>
          <a:p>
            <a:pPr algn="l">
              <a:buNone/>
            </a:pPr>
            <a:endParaRPr lang="en-US" b="1" dirty="0"/>
          </a:p>
          <a:p>
            <a:pPr algn="l">
              <a:buNone/>
            </a:pPr>
            <a:r>
              <a:rPr lang="en-US" dirty="0"/>
              <a:t>FastIC+ records a lot of Data (~10 GB per single pixel 20 minute run).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Most of it is useless, but we still get considerable statistics on coincidences.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Since the FastIC+ boards output .txt files, we need to use a BEAST computer to first filter the data before we can do analysis in our laptops.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69146B-531B-81FD-42E9-8DD65C8A727C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B8A0A579-AB2E-8370-9A35-BB244C4E7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8C752D-BA1A-778B-4703-A07C4569A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19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49228-1BE7-9343-AACB-63AC476C1A62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26AF78-B6D8-8090-F517-A6F904156EA1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DAEA17E5-C425-6C1D-0954-604D981DE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0A1BDCF-DCFC-FFAF-B7A7-1F128C1A54A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FastIC+ Operation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22C923-9D95-E7FF-C2E0-6E1133DB26C6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9123E1-6126-E0F1-8AFE-1B34E8C8E228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black rectangular object with a black cord&#10;&#10;AI-generated content may be incorrect.">
            <a:extLst>
              <a:ext uri="{FF2B5EF4-FFF2-40B4-BE49-F238E27FC236}">
                <a16:creationId xmlns:a16="http://schemas.microsoft.com/office/drawing/2014/main" id="{ABDF90B8-C43B-57CB-7A74-EAAA2EEA23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038"/>
          <a:stretch/>
        </p:blipFill>
        <p:spPr>
          <a:xfrm>
            <a:off x="6887183" y="897835"/>
            <a:ext cx="5330522" cy="50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1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8ACC5-BB6B-CD35-D63A-429E36B10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4B08A-22AA-3378-25BF-DD0B969AF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0" y="1501698"/>
            <a:ext cx="9144000" cy="1171005"/>
          </a:xfrm>
        </p:spPr>
        <p:txBody>
          <a:bodyPr>
            <a:normAutofit/>
          </a:bodyPr>
          <a:lstStyle/>
          <a:p>
            <a:r>
              <a:rPr lang="en-US" b="1" dirty="0"/>
              <a:t>April 6 – April 25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BC2EC9-6329-9FEA-BD30-AD32F890C4E1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04517BE-3EF6-7B6C-BD50-17C402071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360F9A-B66D-5372-538A-EC3422B0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29C3CB-D893-61D7-E6C5-CAFE225B7021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37CC39-F203-4940-CDD3-30BAA57CB16F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logo with a diamond&#10;&#10;AI-generated content may be incorrect.">
            <a:extLst>
              <a:ext uri="{FF2B5EF4-FFF2-40B4-BE49-F238E27FC236}">
                <a16:creationId xmlns:a16="http://schemas.microsoft.com/office/drawing/2014/main" id="{6EC3E0A6-4090-5B57-CCFC-6F8DE7194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457B077-9879-51E0-FA23-36CF806D776F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712B1D-F96A-C5D9-3E56-E92DE265C09B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32AA55-FF60-3E4F-4A39-F9F11B59C094}"/>
              </a:ext>
            </a:extLst>
          </p:cNvPr>
          <p:cNvGrpSpPr/>
          <p:nvPr/>
        </p:nvGrpSpPr>
        <p:grpSpPr>
          <a:xfrm>
            <a:off x="-13252" y="2658254"/>
            <a:ext cx="12217705" cy="2698048"/>
            <a:chOff x="-13252" y="2496845"/>
            <a:chExt cx="13479432" cy="297667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186F485-8BF3-5460-EDE5-C402A84D5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3252" y="2496845"/>
              <a:ext cx="4507209" cy="297667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DD813F2-A560-86A0-962A-1285D8A1E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3957" y="2496845"/>
              <a:ext cx="4512901" cy="297667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0C9950E-AF45-5443-D044-ECDBA5C0F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01166" y="2496845"/>
              <a:ext cx="4465014" cy="29766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5775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3CBD0-8109-26F4-9061-70681D1D0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F2FC301-BE89-C8FA-A340-F57420A57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4" y="1030203"/>
            <a:ext cx="6743973" cy="4926650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dirty="0"/>
              <a:t>Heterostructure Timing Studies with BGO + EJ232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We are investigating a </a:t>
            </a:r>
            <a:r>
              <a:rPr lang="en-US" b="1" dirty="0"/>
              <a:t>heterostructure crystal</a:t>
            </a:r>
            <a:r>
              <a:rPr lang="en-US" dirty="0"/>
              <a:t> composed of BGO and EJ232 (3×3×20 mm), paired with a </a:t>
            </a:r>
            <a:r>
              <a:rPr lang="en-US" b="1" dirty="0"/>
              <a:t>reference </a:t>
            </a:r>
            <a:r>
              <a:rPr lang="en-US" b="1" dirty="0" err="1"/>
              <a:t>LYSO:CeCa</a:t>
            </a:r>
            <a:r>
              <a:rPr lang="en-US" b="1" dirty="0"/>
              <a:t> crystal</a:t>
            </a:r>
            <a:r>
              <a:rPr lang="en-US" dirty="0"/>
              <a:t> (2×2×3 mm) on a Broadcom NUV-MT </a:t>
            </a:r>
            <a:r>
              <a:rPr lang="en-US" dirty="0" err="1"/>
              <a:t>SiPM</a:t>
            </a:r>
            <a:r>
              <a:rPr lang="en-US" dirty="0"/>
              <a:t> at 40 V.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dirty="0"/>
              <a:t>Goal</a:t>
            </a:r>
            <a:r>
              <a:rPr lang="en-US" dirty="0"/>
              <a:t>: Improve Coincidence Time Resolution (CTR) while maintaining high detection efficiency.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dirty="0"/>
              <a:t>Motivation for heterostructures</a:t>
            </a:r>
            <a:r>
              <a:rPr lang="en-US" dirty="0"/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BGO: High stopping power, but slow scintillation.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EJ232: Very fast light emission, but low stopping power.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Combining them could yield </a:t>
            </a:r>
            <a:r>
              <a:rPr lang="en-US" b="1" dirty="0"/>
              <a:t>the best of both worlds</a:t>
            </a:r>
            <a:r>
              <a:rPr lang="en-US" dirty="0"/>
              <a:t>: better timing + good sensitivity.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1A1A71-9BC4-09C4-4C1D-95EE3E9F1C1B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A04ABE62-D84F-5754-958E-8BE183818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F3D409-88F6-F41C-E1C1-8DFEC3857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816FF8-1CD4-176F-CED6-A3F4308AF51B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590B34-D01F-EFD7-0FEF-431FA9B87F2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0178B484-964C-077C-B244-DAAAE737C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0731185-4A0D-ACA7-A5F7-08CFB44A742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Detector Setup and Motivation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24930-28AC-175E-50E1-D6B2C8423A14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C62376-FFFE-12AA-A708-B1050BB9B701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4098" name="Picture 2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D505E621-231F-3944-36DB-97E363F07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860" y="1388402"/>
            <a:ext cx="5441593" cy="408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049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C6D6E-47F0-ECA2-4C43-7E40A1240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20187E5-A3BB-A2D7-F4A2-817524E7B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4" y="1030203"/>
            <a:ext cx="4916371" cy="4929962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/>
              <a:t>What is Event Classification?</a:t>
            </a:r>
          </a:p>
          <a:p>
            <a:pPr algn="l">
              <a:buNone/>
            </a:pPr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In heterostructures, gamma rays may interact in:</a:t>
            </a:r>
          </a:p>
          <a:p>
            <a:pPr algn="l"/>
            <a:r>
              <a:rPr lang="en-US" dirty="0"/>
              <a:t>	Just the </a:t>
            </a:r>
            <a:r>
              <a:rPr lang="en-US" b="1" dirty="0"/>
              <a:t>BGO, </a:t>
            </a:r>
            <a:r>
              <a:rPr lang="en-US" dirty="0"/>
              <a:t>Just the </a:t>
            </a:r>
            <a:r>
              <a:rPr lang="en-US" b="1" dirty="0"/>
              <a:t>EJ232, 	</a:t>
            </a:r>
            <a:r>
              <a:rPr lang="en-US" dirty="0"/>
              <a:t>Or </a:t>
            </a:r>
            <a:r>
              <a:rPr lang="en-US" b="1" dirty="0"/>
              <a:t>both</a:t>
            </a:r>
            <a:r>
              <a:rPr lang="en-US" dirty="0"/>
              <a:t> (shared events)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We use </a:t>
            </a:r>
            <a:r>
              <a:rPr lang="en-US" b="1" dirty="0"/>
              <a:t>signal features</a:t>
            </a:r>
            <a:r>
              <a:rPr lang="en-US" dirty="0"/>
              <a:t> (e.g., rise time, amplitude, time-over-threshold) to </a:t>
            </a:r>
            <a:r>
              <a:rPr lang="en-US" b="1" dirty="0"/>
              <a:t>classify</a:t>
            </a:r>
            <a:r>
              <a:rPr lang="en-US" dirty="0"/>
              <a:t> the event type.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Classification enables us to isolate fast events and study their timing separately.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26D9BA-A787-636D-37FA-82E3B8F83C8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90EF38BD-524C-01E5-F9FE-99DB64C71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CE7CDE-9E51-129B-2AE1-B6C98DCFA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4EA359-31B8-6052-6F0D-00B92117BD7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5AF316-D484-7248-F0D3-ECB752C2AC86}"/>
              </a:ext>
            </a:extLst>
          </p:cNvPr>
          <p:cNvSpPr/>
          <p:nvPr/>
        </p:nvSpPr>
        <p:spPr>
          <a:xfrm>
            <a:off x="-25705" y="-19856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998BC7C6-A6B5-6F9E-8AC7-52E817202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AAE37F5-3261-6D44-8805-6C1450177928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Event Classification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317F0C-8CF5-51B5-5E2B-DCABDD8AB041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87295-A0B9-9154-EB5E-43F1330AA485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AE814A-84AC-B003-F666-D0BD192E63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689" t="8220" r="2887" b="3039"/>
          <a:stretch/>
        </p:blipFill>
        <p:spPr>
          <a:xfrm>
            <a:off x="4875270" y="2722407"/>
            <a:ext cx="4255477" cy="32344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22C835F-C055-509B-B1D5-A39B6BE7AE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12" t="6723" r="49830" b="3779"/>
          <a:stretch/>
        </p:blipFill>
        <p:spPr>
          <a:xfrm>
            <a:off x="7808299" y="933800"/>
            <a:ext cx="4396154" cy="326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478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61514-4E9D-0214-1BF3-720CA7EEF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E0B7A27-4FA4-4C9B-12C3-BD7493F0F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4779534" cy="492665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/>
              <a:t>DOI (Depth of Interaction)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are also using the FastIC+ to study DOI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I helped by designing a 3D mount to set the crystals at different orientations.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Two techniques used: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Double Sided Readout (Carsten)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Light Sharing Matrix (Giulia)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C8531D-CB7D-E9BE-F56C-B8481D1DC8DC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3A12DCA-1B13-533F-7685-BAB57B903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51DF50-96BA-23F2-F09E-93854AE2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22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31EFF7-E6FD-9357-B686-DBF7864D23A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1FFAF3-033D-9BED-1CDB-EEB03B04F2B7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D0769C82-ECAC-0909-11E3-F72C825BC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DA68E57-B72C-1C9B-1391-1A0E70620E9D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Other Measurements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C4306C-94C6-FF33-144C-7E1D549E5C2A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8EF653-9740-FCF9-78A8-9864D01842D3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person holding a box with a black and grey object&#10;&#10;AI-generated content may be incorrect.">
            <a:extLst>
              <a:ext uri="{FF2B5EF4-FFF2-40B4-BE49-F238E27FC236}">
                <a16:creationId xmlns:a16="http://schemas.microsoft.com/office/drawing/2014/main" id="{50F83883-40C4-78CB-9A17-93095813A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785407" y="1551788"/>
            <a:ext cx="5066340" cy="3771750"/>
          </a:xfrm>
          <a:prstGeom prst="rect">
            <a:avLst/>
          </a:prstGeom>
        </p:spPr>
      </p:pic>
      <p:pic>
        <p:nvPicPr>
          <p:cNvPr id="11" name="Picture 10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E82E3F7C-521B-A3FA-23AE-7C30E2953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013658" y="1557873"/>
            <a:ext cx="5066343" cy="377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04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F0446-E166-144B-A82F-2F26C8A0D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21FA8D7-BC88-761C-F9F0-E70266B7C6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12001724" cy="2127577"/>
          </a:xfrm>
        </p:spPr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In standard PET, detectors assume gamma photons always interact near the front of the crystal, but they can actually interact </a:t>
            </a:r>
            <a:r>
              <a:rPr lang="en-US" b="1" dirty="0"/>
              <a:t>deeper inside</a:t>
            </a:r>
            <a:r>
              <a:rPr lang="en-US" dirty="0"/>
              <a:t>, leading to </a:t>
            </a:r>
            <a:r>
              <a:rPr lang="en-US" b="1" dirty="0"/>
              <a:t>parallax error</a:t>
            </a:r>
            <a:r>
              <a:rPr lang="en-US" dirty="0"/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dirty="0"/>
              <a:t>Parallax error</a:t>
            </a:r>
            <a:r>
              <a:rPr lang="en-US" dirty="0"/>
              <a:t> worsens as the angle between the incoming photon and the detector face increases — especially in systems with large ring diameters.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dirty="0"/>
              <a:t>Depth of Interaction (DOI)</a:t>
            </a:r>
            <a:r>
              <a:rPr lang="en-US" dirty="0"/>
              <a:t> techniques aim to </a:t>
            </a:r>
            <a:r>
              <a:rPr lang="en-US" b="1" dirty="0"/>
              <a:t>measure the exact depth</a:t>
            </a:r>
            <a:r>
              <a:rPr lang="en-US" dirty="0"/>
              <a:t> at which the photon interacts inside the crystal.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938286-D97E-5A81-BCB5-3396F9AD93B9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3C64E00-91CE-DD7C-7495-C34F2E3E6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E4D667-F6B1-3F66-7618-19C15FBC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6BAF05-7027-ECCC-04B5-0A5AFA8F1613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A5C651-D4CC-E201-B338-89E334DD3DB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74AF9502-6905-9B8D-4B5E-5F2E36AA0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1A5C763-D83D-2ADE-BFAC-98712F899D6B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Why DOI Matters in PET?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82B6D6-0C77-585B-106E-105739E90278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DD900F-C552-7642-1CA6-7CC6CA7B692D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BE512D-8DD8-3478-DE6F-9FA58C8E764B}"/>
              </a:ext>
            </a:extLst>
          </p:cNvPr>
          <p:cNvGrpSpPr/>
          <p:nvPr/>
        </p:nvGrpSpPr>
        <p:grpSpPr>
          <a:xfrm>
            <a:off x="4670658" y="3245841"/>
            <a:ext cx="3187161" cy="2640506"/>
            <a:chOff x="2168552" y="3290300"/>
            <a:chExt cx="3168763" cy="258333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C682B9CD-F2EC-A3D5-4952-66195DE70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68552" y="3290300"/>
              <a:ext cx="2599787" cy="2583332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A2A29BD-21E9-03B7-436F-A09D3FCF04A5}"/>
                </a:ext>
              </a:extLst>
            </p:cNvPr>
            <p:cNvSpPr/>
            <p:nvPr/>
          </p:nvSpPr>
          <p:spPr>
            <a:xfrm>
              <a:off x="4558747" y="3290300"/>
              <a:ext cx="680003" cy="357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48ABC8A-BFE4-5179-872F-8A5D3C78A284}"/>
                </a:ext>
              </a:extLst>
            </p:cNvPr>
            <p:cNvSpPr/>
            <p:nvPr/>
          </p:nvSpPr>
          <p:spPr>
            <a:xfrm>
              <a:off x="4657312" y="5358515"/>
              <a:ext cx="680003" cy="357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04" name="Group 3103">
            <a:extLst>
              <a:ext uri="{FF2B5EF4-FFF2-40B4-BE49-F238E27FC236}">
                <a16:creationId xmlns:a16="http://schemas.microsoft.com/office/drawing/2014/main" id="{0BB1773A-D17F-991C-4393-2A177DAAAEF1}"/>
              </a:ext>
            </a:extLst>
          </p:cNvPr>
          <p:cNvGrpSpPr/>
          <p:nvPr/>
        </p:nvGrpSpPr>
        <p:grpSpPr>
          <a:xfrm>
            <a:off x="664313" y="3192053"/>
            <a:ext cx="3178278" cy="2656248"/>
            <a:chOff x="417786" y="3429000"/>
            <a:chExt cx="2845676" cy="2404241"/>
          </a:xfrm>
        </p:grpSpPr>
        <p:grpSp>
          <p:nvGrpSpPr>
            <p:cNvPr id="3101" name="Group 3100">
              <a:extLst>
                <a:ext uri="{FF2B5EF4-FFF2-40B4-BE49-F238E27FC236}">
                  <a16:creationId xmlns:a16="http://schemas.microsoft.com/office/drawing/2014/main" id="{CBDE5377-C015-0E5C-8058-F4452A686A7B}"/>
                </a:ext>
              </a:extLst>
            </p:cNvPr>
            <p:cNvGrpSpPr/>
            <p:nvPr/>
          </p:nvGrpSpPr>
          <p:grpSpPr>
            <a:xfrm>
              <a:off x="821082" y="3714374"/>
              <a:ext cx="448185" cy="1898939"/>
              <a:chOff x="828621" y="3725953"/>
              <a:chExt cx="448185" cy="1898939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EC50844-DDE3-4E89-AD08-CBE355AD2ABA}"/>
                  </a:ext>
                </a:extLst>
              </p:cNvPr>
              <p:cNvGrpSpPr/>
              <p:nvPr/>
            </p:nvGrpSpPr>
            <p:grpSpPr>
              <a:xfrm>
                <a:off x="828622" y="5038207"/>
                <a:ext cx="448184" cy="586685"/>
                <a:chOff x="2754640" y="4825505"/>
                <a:chExt cx="448184" cy="586685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195AE32-455A-C6C0-AF25-CC78755E4354}"/>
                    </a:ext>
                  </a:extLst>
                </p:cNvPr>
                <p:cNvSpPr/>
                <p:nvPr/>
              </p:nvSpPr>
              <p:spPr>
                <a:xfrm rot="5400000">
                  <a:off x="2714499" y="5021678"/>
                  <a:ext cx="528465" cy="1361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C936AE75-D6A6-78A7-E64E-BCBAE741A21D}"/>
                    </a:ext>
                  </a:extLst>
                </p:cNvPr>
                <p:cNvSpPr/>
                <p:nvPr/>
              </p:nvSpPr>
              <p:spPr>
                <a:xfrm rot="16200000">
                  <a:off x="2948452" y="5157818"/>
                  <a:ext cx="60560" cy="44818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EA06129-7429-9018-CB2D-4D559F0D94BF}"/>
                  </a:ext>
                </a:extLst>
              </p:cNvPr>
              <p:cNvSpPr/>
              <p:nvPr/>
            </p:nvSpPr>
            <p:spPr>
              <a:xfrm>
                <a:off x="984654" y="4341293"/>
                <a:ext cx="136120" cy="6791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E9B36008-D1DA-8952-A2EC-E17BF7039C50}"/>
                  </a:ext>
                </a:extLst>
              </p:cNvPr>
              <p:cNvGrpSpPr/>
              <p:nvPr/>
            </p:nvGrpSpPr>
            <p:grpSpPr>
              <a:xfrm>
                <a:off x="828621" y="3725953"/>
                <a:ext cx="448184" cy="590681"/>
                <a:chOff x="828621" y="3725953"/>
                <a:chExt cx="448184" cy="590681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DE6ADB55-978E-3B75-01F5-AEAE142A5DAC}"/>
                    </a:ext>
                  </a:extLst>
                </p:cNvPr>
                <p:cNvSpPr/>
                <p:nvPr/>
              </p:nvSpPr>
              <p:spPr>
                <a:xfrm rot="5400000">
                  <a:off x="788481" y="3984342"/>
                  <a:ext cx="528465" cy="1361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0AAFBE0C-FE90-661C-1F2E-184AD0AB907A}"/>
                    </a:ext>
                  </a:extLst>
                </p:cNvPr>
                <p:cNvSpPr/>
                <p:nvPr/>
              </p:nvSpPr>
              <p:spPr>
                <a:xfrm rot="16200000">
                  <a:off x="1022433" y="3532141"/>
                  <a:ext cx="60560" cy="44818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100" name="Group 3099">
              <a:extLst>
                <a:ext uri="{FF2B5EF4-FFF2-40B4-BE49-F238E27FC236}">
                  <a16:creationId xmlns:a16="http://schemas.microsoft.com/office/drawing/2014/main" id="{52F03FDB-AC42-F340-4A71-6C10D972F212}"/>
                </a:ext>
              </a:extLst>
            </p:cNvPr>
            <p:cNvGrpSpPr/>
            <p:nvPr/>
          </p:nvGrpSpPr>
          <p:grpSpPr>
            <a:xfrm>
              <a:off x="2219317" y="3681054"/>
              <a:ext cx="587742" cy="1891187"/>
              <a:chOff x="2083816" y="3635344"/>
              <a:chExt cx="587742" cy="1891187"/>
            </a:xfrm>
          </p:grpSpPr>
          <p:grpSp>
            <p:nvGrpSpPr>
              <p:cNvPr id="3092" name="Group 3091">
                <a:extLst>
                  <a:ext uri="{FF2B5EF4-FFF2-40B4-BE49-F238E27FC236}">
                    <a16:creationId xmlns:a16="http://schemas.microsoft.com/office/drawing/2014/main" id="{CD91D083-8EF6-B7AD-EE8B-0C8E7B4AB087}"/>
                  </a:ext>
                </a:extLst>
              </p:cNvPr>
              <p:cNvGrpSpPr/>
              <p:nvPr/>
            </p:nvGrpSpPr>
            <p:grpSpPr>
              <a:xfrm>
                <a:off x="2130497" y="3829925"/>
                <a:ext cx="493770" cy="1496477"/>
                <a:chOff x="2130497" y="3829925"/>
                <a:chExt cx="493770" cy="1496477"/>
              </a:xfrm>
            </p:grpSpPr>
            <p:grpSp>
              <p:nvGrpSpPr>
                <p:cNvPr id="3090" name="Group 3089">
                  <a:extLst>
                    <a:ext uri="{FF2B5EF4-FFF2-40B4-BE49-F238E27FC236}">
                      <a16:creationId xmlns:a16="http://schemas.microsoft.com/office/drawing/2014/main" id="{32B51A23-111A-3433-2EEE-C6CE6DD81D63}"/>
                    </a:ext>
                  </a:extLst>
                </p:cNvPr>
                <p:cNvGrpSpPr/>
                <p:nvPr/>
              </p:nvGrpSpPr>
              <p:grpSpPr>
                <a:xfrm>
                  <a:off x="2133954" y="3884994"/>
                  <a:ext cx="490313" cy="1441408"/>
                  <a:chOff x="2133954" y="3884994"/>
                  <a:chExt cx="490313" cy="1441408"/>
                </a:xfrm>
              </p:grpSpPr>
              <p:sp>
                <p:nvSpPr>
                  <p:cNvPr id="3079" name="Rectangle 3078">
                    <a:extLst>
                      <a:ext uri="{FF2B5EF4-FFF2-40B4-BE49-F238E27FC236}">
                        <a16:creationId xmlns:a16="http://schemas.microsoft.com/office/drawing/2014/main" id="{0460994B-9ABA-6098-526A-0A68910A2479}"/>
                      </a:ext>
                    </a:extLst>
                  </p:cNvPr>
                  <p:cNvSpPr/>
                  <p:nvPr/>
                </p:nvSpPr>
                <p:spPr>
                  <a:xfrm>
                    <a:off x="2133954" y="3884994"/>
                    <a:ext cx="490313" cy="138318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89" name="Rectangle 3088">
                    <a:extLst>
                      <a:ext uri="{FF2B5EF4-FFF2-40B4-BE49-F238E27FC236}">
                        <a16:creationId xmlns:a16="http://schemas.microsoft.com/office/drawing/2014/main" id="{456E2CDA-F1BE-74EE-161A-14EBD4C3333A}"/>
                      </a:ext>
                    </a:extLst>
                  </p:cNvPr>
                  <p:cNvSpPr/>
                  <p:nvPr/>
                </p:nvSpPr>
                <p:spPr>
                  <a:xfrm>
                    <a:off x="2137519" y="5264154"/>
                    <a:ext cx="199286" cy="62248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091" name="Rectangle 3090">
                  <a:extLst>
                    <a:ext uri="{FF2B5EF4-FFF2-40B4-BE49-F238E27FC236}">
                      <a16:creationId xmlns:a16="http://schemas.microsoft.com/office/drawing/2014/main" id="{6069D01E-8FCF-DF01-C58E-9905EFFE7E8F}"/>
                    </a:ext>
                  </a:extLst>
                </p:cNvPr>
                <p:cNvSpPr/>
                <p:nvPr/>
              </p:nvSpPr>
              <p:spPr>
                <a:xfrm>
                  <a:off x="2130497" y="3829925"/>
                  <a:ext cx="180903" cy="5175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93" name="Group 3092">
                <a:extLst>
                  <a:ext uri="{FF2B5EF4-FFF2-40B4-BE49-F238E27FC236}">
                    <a16:creationId xmlns:a16="http://schemas.microsoft.com/office/drawing/2014/main" id="{BBC14C08-8FC0-C5CE-4A98-7143F4272200}"/>
                  </a:ext>
                </a:extLst>
              </p:cNvPr>
              <p:cNvGrpSpPr/>
              <p:nvPr/>
            </p:nvGrpSpPr>
            <p:grpSpPr>
              <a:xfrm rot="6620294">
                <a:off x="2153067" y="3566093"/>
                <a:ext cx="448184" cy="586685"/>
                <a:chOff x="2754640" y="4825505"/>
                <a:chExt cx="448184" cy="586685"/>
              </a:xfrm>
            </p:grpSpPr>
            <p:sp>
              <p:nvSpPr>
                <p:cNvPr id="3094" name="Rectangle 3093">
                  <a:extLst>
                    <a:ext uri="{FF2B5EF4-FFF2-40B4-BE49-F238E27FC236}">
                      <a16:creationId xmlns:a16="http://schemas.microsoft.com/office/drawing/2014/main" id="{38D68399-91B8-39DB-7FAD-87350E527C39}"/>
                    </a:ext>
                  </a:extLst>
                </p:cNvPr>
                <p:cNvSpPr/>
                <p:nvPr/>
              </p:nvSpPr>
              <p:spPr>
                <a:xfrm rot="5400000">
                  <a:off x="2714499" y="5021678"/>
                  <a:ext cx="528465" cy="1361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5" name="Rectangle 3094">
                  <a:extLst>
                    <a:ext uri="{FF2B5EF4-FFF2-40B4-BE49-F238E27FC236}">
                      <a16:creationId xmlns:a16="http://schemas.microsoft.com/office/drawing/2014/main" id="{A80A9BF0-1DEC-AADD-61E0-E196B94B8855}"/>
                    </a:ext>
                  </a:extLst>
                </p:cNvPr>
                <p:cNvSpPr/>
                <p:nvPr/>
              </p:nvSpPr>
              <p:spPr>
                <a:xfrm rot="16200000">
                  <a:off x="2948452" y="5157818"/>
                  <a:ext cx="60560" cy="44818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96" name="Group 3095">
                <a:extLst>
                  <a:ext uri="{FF2B5EF4-FFF2-40B4-BE49-F238E27FC236}">
                    <a16:creationId xmlns:a16="http://schemas.microsoft.com/office/drawing/2014/main" id="{8AB0DBEA-B5C6-2611-1A03-CD195B188856}"/>
                  </a:ext>
                </a:extLst>
              </p:cNvPr>
              <p:cNvGrpSpPr/>
              <p:nvPr/>
            </p:nvGrpSpPr>
            <p:grpSpPr>
              <a:xfrm rot="4208559">
                <a:off x="2154124" y="5009096"/>
                <a:ext cx="448184" cy="586685"/>
                <a:chOff x="2754640" y="4825505"/>
                <a:chExt cx="448184" cy="586685"/>
              </a:xfrm>
            </p:grpSpPr>
            <p:sp>
              <p:nvSpPr>
                <p:cNvPr id="3097" name="Rectangle 3096">
                  <a:extLst>
                    <a:ext uri="{FF2B5EF4-FFF2-40B4-BE49-F238E27FC236}">
                      <a16:creationId xmlns:a16="http://schemas.microsoft.com/office/drawing/2014/main" id="{48FB62FC-9980-6A8A-206A-F033B5FC8F88}"/>
                    </a:ext>
                  </a:extLst>
                </p:cNvPr>
                <p:cNvSpPr/>
                <p:nvPr/>
              </p:nvSpPr>
              <p:spPr>
                <a:xfrm rot="5400000">
                  <a:off x="2714499" y="5021678"/>
                  <a:ext cx="528465" cy="13611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8" name="Rectangle 3097">
                  <a:extLst>
                    <a:ext uri="{FF2B5EF4-FFF2-40B4-BE49-F238E27FC236}">
                      <a16:creationId xmlns:a16="http://schemas.microsoft.com/office/drawing/2014/main" id="{8EE6B5C7-A441-72A2-3B8F-AB4A43BF26E7}"/>
                    </a:ext>
                  </a:extLst>
                </p:cNvPr>
                <p:cNvSpPr/>
                <p:nvPr/>
              </p:nvSpPr>
              <p:spPr>
                <a:xfrm rot="16200000">
                  <a:off x="2948452" y="5157818"/>
                  <a:ext cx="60560" cy="44818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099" name="TextBox 3098">
              <a:extLst>
                <a:ext uri="{FF2B5EF4-FFF2-40B4-BE49-F238E27FC236}">
                  <a16:creationId xmlns:a16="http://schemas.microsoft.com/office/drawing/2014/main" id="{7CD723A2-5047-F3B0-36F8-DF1B4E5E2596}"/>
                </a:ext>
              </a:extLst>
            </p:cNvPr>
            <p:cNvSpPr txBox="1"/>
            <p:nvPr/>
          </p:nvSpPr>
          <p:spPr>
            <a:xfrm>
              <a:off x="1507125" y="4463728"/>
              <a:ext cx="399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vs</a:t>
              </a:r>
            </a:p>
          </p:txBody>
        </p:sp>
        <p:sp>
          <p:nvSpPr>
            <p:cNvPr id="3103" name="Rectangle 3102">
              <a:extLst>
                <a:ext uri="{FF2B5EF4-FFF2-40B4-BE49-F238E27FC236}">
                  <a16:creationId xmlns:a16="http://schemas.microsoft.com/office/drawing/2014/main" id="{8D62F160-5B60-6EFC-2663-866060A0D3A7}"/>
                </a:ext>
              </a:extLst>
            </p:cNvPr>
            <p:cNvSpPr/>
            <p:nvPr/>
          </p:nvSpPr>
          <p:spPr>
            <a:xfrm>
              <a:off x="417786" y="3429000"/>
              <a:ext cx="2845676" cy="240424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06" name="Group 3105">
            <a:extLst>
              <a:ext uri="{FF2B5EF4-FFF2-40B4-BE49-F238E27FC236}">
                <a16:creationId xmlns:a16="http://schemas.microsoft.com/office/drawing/2014/main" id="{4CDC682A-2BD6-FDA9-0BAD-7AFE05A37D7C}"/>
              </a:ext>
            </a:extLst>
          </p:cNvPr>
          <p:cNvGrpSpPr/>
          <p:nvPr/>
        </p:nvGrpSpPr>
        <p:grpSpPr>
          <a:xfrm>
            <a:off x="7923362" y="2842309"/>
            <a:ext cx="3594728" cy="3037097"/>
            <a:chOff x="8639735" y="3396328"/>
            <a:chExt cx="2845676" cy="2404241"/>
          </a:xfrm>
        </p:grpSpPr>
        <p:grpSp>
          <p:nvGrpSpPr>
            <p:cNvPr id="3086" name="Group 3085">
              <a:extLst>
                <a:ext uri="{FF2B5EF4-FFF2-40B4-BE49-F238E27FC236}">
                  <a16:creationId xmlns:a16="http://schemas.microsoft.com/office/drawing/2014/main" id="{AFF9400C-15D3-4C5C-F9D8-2C78115013CB}"/>
                </a:ext>
              </a:extLst>
            </p:cNvPr>
            <p:cNvGrpSpPr/>
            <p:nvPr/>
          </p:nvGrpSpPr>
          <p:grpSpPr>
            <a:xfrm>
              <a:off x="8738872" y="3924180"/>
              <a:ext cx="2688856" cy="1435649"/>
              <a:chOff x="7072631" y="3361698"/>
              <a:chExt cx="5094612" cy="2720145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DF6CD914-2C1B-D7A4-6FE0-4DED1B1844B4}"/>
                  </a:ext>
                </a:extLst>
              </p:cNvPr>
              <p:cNvGrpSpPr/>
              <p:nvPr/>
            </p:nvGrpSpPr>
            <p:grpSpPr>
              <a:xfrm>
                <a:off x="7072631" y="3559843"/>
                <a:ext cx="5094612" cy="2350626"/>
                <a:chOff x="5215255" y="2033914"/>
                <a:chExt cx="6478082" cy="2988952"/>
              </a:xfrm>
            </p:grpSpPr>
            <p:pic>
              <p:nvPicPr>
                <p:cNvPr id="3074" name="Picture 2" descr="Poster Radiation hazard sign. Symbol of radioactive threat alert – Wandbild  | Europosters">
                  <a:extLst>
                    <a:ext uri="{FF2B5EF4-FFF2-40B4-BE49-F238E27FC236}">
                      <a16:creationId xmlns:a16="http://schemas.microsoft.com/office/drawing/2014/main" id="{D0A86CFA-BBD6-750D-0248-43ACB216FE8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7900" b="91900" l="7400" r="91600">
                              <a14:foregroundMark x1="10800" y1="31500" x2="15800" y2="24700"/>
                              <a14:foregroundMark x1="15800" y1="24700" x2="41400" y2="8300"/>
                              <a14:foregroundMark x1="41400" y1="8300" x2="48700" y2="7900"/>
                              <a14:foregroundMark x1="48700" y1="7900" x2="50500" y2="7900"/>
                              <a14:foregroundMark x1="11600" y1="33800" x2="9300" y2="48700"/>
                              <a14:foregroundMark x1="9300" y1="48700" x2="14300" y2="70300"/>
                              <a14:foregroundMark x1="14300" y1="70300" x2="18100" y2="76700"/>
                              <a14:foregroundMark x1="18100" y1="76700" x2="35800" y2="89200"/>
                              <a14:foregroundMark x1="35800" y1="89200" x2="47100" y2="91900"/>
                              <a14:foregroundMark x1="7600" y1="45400" x2="7400" y2="54000"/>
                              <a14:foregroundMark x1="7400" y1="54000" x2="11000" y2="64100"/>
                              <a14:foregroundMark x1="49100" y1="92200" x2="56400" y2="92500"/>
                              <a14:foregroundMark x1="56400" y1="92500" x2="75600" y2="83000"/>
                              <a14:foregroundMark x1="75600" y1="83000" x2="85000" y2="71500"/>
                              <a14:foregroundMark x1="85000" y1="71500" x2="90900" y2="57100"/>
                              <a14:foregroundMark x1="90900" y1="57100" x2="91600" y2="49700"/>
                              <a14:foregroundMark x1="91600" y1="49700" x2="90500" y2="43400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004190" y="3162076"/>
                  <a:ext cx="644729" cy="64472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671D5E0E-C16C-8193-09C2-D2AC459FA023}"/>
                    </a:ext>
                  </a:extLst>
                </p:cNvPr>
                <p:cNvGrpSpPr/>
                <p:nvPr/>
              </p:nvGrpSpPr>
              <p:grpSpPr>
                <a:xfrm>
                  <a:off x="9883993" y="2033914"/>
                  <a:ext cx="1809344" cy="2988952"/>
                  <a:chOff x="9883993" y="1934524"/>
                  <a:chExt cx="1809344" cy="2988952"/>
                </a:xfrm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6752123B-1037-1E87-63C7-C17AB42FEBC1}"/>
                      </a:ext>
                    </a:extLst>
                  </p:cNvPr>
                  <p:cNvGrpSpPr/>
                  <p:nvPr/>
                </p:nvGrpSpPr>
                <p:grpSpPr>
                  <a:xfrm>
                    <a:off x="9883993" y="1934524"/>
                    <a:ext cx="1809344" cy="2988952"/>
                    <a:chOff x="10466301" y="2245339"/>
                    <a:chExt cx="1809344" cy="2988952"/>
                  </a:xfrm>
                </p:grpSpPr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B8CF7747-D847-4C30-288C-103E865E307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986544" y="3307404"/>
                      <a:ext cx="2768858" cy="644728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202BD6D-5D7E-A686-0D1F-726C7D9DB7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260926" y="4219572"/>
                      <a:ext cx="220094" cy="1809344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41E8F028-470C-667B-3952-553AB7AD6E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8666" y="3341453"/>
                    <a:ext cx="322364" cy="707777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A6D63A93-321A-3257-1B9B-730B96E4AFFE}"/>
                      </a:ext>
                    </a:extLst>
                  </p:cNvPr>
                  <p:cNvCxnSpPr>
                    <a:cxnSpLocks/>
                    <a:endCxn id="17" idx="1"/>
                  </p:cNvCxnSpPr>
                  <p:nvPr/>
                </p:nvCxnSpPr>
                <p:spPr>
                  <a:xfrm flipH="1">
                    <a:off x="10788664" y="4049231"/>
                    <a:ext cx="322365" cy="654152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Explosion 2 38">
                    <a:extLst>
                      <a:ext uri="{FF2B5EF4-FFF2-40B4-BE49-F238E27FC236}">
                        <a16:creationId xmlns:a16="http://schemas.microsoft.com/office/drawing/2014/main" id="{469524BA-B5D3-C411-CD5D-BA5A60AA965D}"/>
                      </a:ext>
                    </a:extLst>
                  </p:cNvPr>
                  <p:cNvSpPr/>
                  <p:nvPr/>
                </p:nvSpPr>
                <p:spPr>
                  <a:xfrm>
                    <a:off x="10695563" y="3240539"/>
                    <a:ext cx="232637" cy="188461"/>
                  </a:xfrm>
                  <a:prstGeom prst="irregularSeal2">
                    <a:avLst/>
                  </a:prstGeom>
                  <a:solidFill>
                    <a:srgbClr val="FF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D5714AFD-70C8-31A6-F17C-C7D8884C9431}"/>
                    </a:ext>
                  </a:extLst>
                </p:cNvPr>
                <p:cNvGrpSpPr/>
                <p:nvPr/>
              </p:nvGrpSpPr>
              <p:grpSpPr>
                <a:xfrm>
                  <a:off x="5215255" y="2648490"/>
                  <a:ext cx="3005727" cy="1809344"/>
                  <a:chOff x="5215255" y="2588856"/>
                  <a:chExt cx="3005727" cy="1809344"/>
                </a:xfrm>
              </p:grpSpPr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20F8E987-4979-654B-6C11-28B0BD980B3D}"/>
                      </a:ext>
                    </a:extLst>
                  </p:cNvPr>
                  <p:cNvGrpSpPr/>
                  <p:nvPr/>
                </p:nvGrpSpPr>
                <p:grpSpPr>
                  <a:xfrm>
                    <a:off x="5215255" y="2588856"/>
                    <a:ext cx="3005727" cy="1809344"/>
                    <a:chOff x="5875506" y="2725096"/>
                    <a:chExt cx="3005727" cy="1809344"/>
                  </a:xfrm>
                </p:grpSpPr>
                <p:sp>
                  <p:nvSpPr>
                    <p:cNvPr id="2" name="Rectangle 1">
                      <a:extLst>
                        <a:ext uri="{FF2B5EF4-FFF2-40B4-BE49-F238E27FC236}">
                          <a16:creationId xmlns:a16="http://schemas.microsoft.com/office/drawing/2014/main" id="{C7B10479-9595-18D1-C872-EC1C43B4F7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2375" y="3307404"/>
                      <a:ext cx="2768858" cy="644728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DDE93D88-2E4D-0FA7-83AD-181A7B2462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5506" y="2725096"/>
                      <a:ext cx="220094" cy="1809344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B20856F9-92F0-2456-1291-82BCF758E05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82035" y="3429000"/>
                    <a:ext cx="577048" cy="386892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3D47048C-3B61-A111-DA3B-21BBD709FA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269952" y="3167851"/>
                    <a:ext cx="930879" cy="64804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6F6B9012-5A45-38DA-7ACA-6F14BEEEB875}"/>
                      </a:ext>
                    </a:extLst>
                  </p:cNvPr>
                  <p:cNvCxnSpPr>
                    <a:cxnSpLocks/>
                    <a:endCxn id="2" idx="1"/>
                  </p:cNvCxnSpPr>
                  <p:nvPr/>
                </p:nvCxnSpPr>
                <p:spPr>
                  <a:xfrm flipH="1">
                    <a:off x="5452124" y="3189380"/>
                    <a:ext cx="817828" cy="304148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Explosion 1 39">
                    <a:extLst>
                      <a:ext uri="{FF2B5EF4-FFF2-40B4-BE49-F238E27FC236}">
                        <a16:creationId xmlns:a16="http://schemas.microsoft.com/office/drawing/2014/main" id="{48159ADF-7E61-7495-7AAC-F1F48BB46B67}"/>
                      </a:ext>
                    </a:extLst>
                  </p:cNvPr>
                  <p:cNvSpPr/>
                  <p:nvPr/>
                </p:nvSpPr>
                <p:spPr>
                  <a:xfrm>
                    <a:off x="7754756" y="3312075"/>
                    <a:ext cx="183688" cy="233850"/>
                  </a:xfrm>
                  <a:prstGeom prst="irregularSeal1">
                    <a:avLst/>
                  </a:prstGeom>
                  <a:solidFill>
                    <a:srgbClr val="FF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pic>
              <p:nvPicPr>
                <p:cNvPr id="3076" name="Picture 4" descr="Photon Particle Physics Light PNG ...">
                  <a:extLst>
                    <a:ext uri="{FF2B5EF4-FFF2-40B4-BE49-F238E27FC236}">
                      <a16:creationId xmlns:a16="http://schemas.microsoft.com/office/drawing/2014/main" id="{AC766B0F-5458-AC43-D166-34F64BF6F9F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6154" b="94615" l="1292" r="97933">
                              <a14:foregroundMark x1="1292" y1="58462" x2="3618" y2="43077"/>
                              <a14:foregroundMark x1="3618" y1="43077" x2="7235" y2="32308"/>
                              <a14:foregroundMark x1="7235" y1="32308" x2="10594" y2="40769"/>
                              <a14:foregroundMark x1="2842" y1="51538" x2="1550" y2="60769"/>
                              <a14:foregroundMark x1="90698" y1="51538" x2="95607" y2="51538"/>
                              <a14:foregroundMark x1="95607" y1="51538" x2="94832" y2="36923"/>
                              <a14:foregroundMark x1="94832" y1="36923" x2="83721" y2="6154"/>
                              <a14:foregroundMark x1="98191" y1="51538" x2="98191" y2="51538"/>
                              <a14:foregroundMark x1="83463" y1="94615" x2="83463" y2="94615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81295" y="3295153"/>
                  <a:ext cx="1000589" cy="33611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4" name="Picture 4" descr="Photon Particle Physics Light PNG ...">
                  <a:extLst>
                    <a:ext uri="{FF2B5EF4-FFF2-40B4-BE49-F238E27FC236}">
                      <a16:creationId xmlns:a16="http://schemas.microsoft.com/office/drawing/2014/main" id="{05C5CAB4-ECD8-9549-E45C-CF57619ACD2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6154" b="94615" l="1292" r="97933">
                              <a14:foregroundMark x1="1292" y1="58462" x2="3618" y2="43077"/>
                              <a14:foregroundMark x1="3618" y1="43077" x2="7235" y2="32308"/>
                              <a14:foregroundMark x1="7235" y1="32308" x2="10594" y2="40769"/>
                              <a14:foregroundMark x1="2842" y1="51538" x2="1550" y2="60769"/>
                              <a14:foregroundMark x1="90698" y1="51538" x2="95607" y2="51538"/>
                              <a14:foregroundMark x1="95607" y1="51538" x2="94832" y2="36923"/>
                              <a14:foregroundMark x1="94832" y1="36923" x2="83721" y2="6154"/>
                              <a14:foregroundMark x1="98191" y1="51538" x2="98191" y2="51538"/>
                              <a14:foregroundMark x1="83463" y1="94615" x2="83463" y2="94615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800000">
                  <a:off x="7966793" y="3333600"/>
                  <a:ext cx="1000589" cy="33611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8BF612D0-0D4D-F052-08E6-811E8D88EA13}"/>
                  </a:ext>
                </a:extLst>
              </p:cNvPr>
              <p:cNvGrpSpPr/>
              <p:nvPr/>
            </p:nvGrpSpPr>
            <p:grpSpPr>
              <a:xfrm>
                <a:off x="7351524" y="5414118"/>
                <a:ext cx="3233372" cy="667725"/>
                <a:chOff x="7351524" y="5414118"/>
                <a:chExt cx="3233372" cy="667725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338CB8D-6AC6-1C59-26C8-7F67E9E8CFFB}"/>
                    </a:ext>
                  </a:extLst>
                </p:cNvPr>
                <p:cNvSpPr txBox="1"/>
                <p:nvPr/>
              </p:nvSpPr>
              <p:spPr>
                <a:xfrm>
                  <a:off x="8619383" y="5572843"/>
                  <a:ext cx="1242019" cy="509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/>
                    <a:t>SiPMs</a:t>
                  </a:r>
                  <a:endParaRPr lang="en-US" dirty="0"/>
                </a:p>
              </p:txBody>
            </p: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4F08EE5E-F473-D13E-E699-25A1D048D4A0}"/>
                    </a:ext>
                  </a:extLst>
                </p:cNvPr>
                <p:cNvCxnSpPr>
                  <a:cxnSpLocks/>
                  <a:stCxn id="52" idx="1"/>
                </p:cNvCxnSpPr>
                <p:nvPr/>
              </p:nvCxnSpPr>
              <p:spPr>
                <a:xfrm flipH="1" flipV="1">
                  <a:off x="7351524" y="5414118"/>
                  <a:ext cx="1267859" cy="41322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44E4B40A-4F39-C877-2558-CB7990EE4C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9997" y="5794997"/>
                  <a:ext cx="954899" cy="402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72" name="Group 3071">
                <a:extLst>
                  <a:ext uri="{FF2B5EF4-FFF2-40B4-BE49-F238E27FC236}">
                    <a16:creationId xmlns:a16="http://schemas.microsoft.com/office/drawing/2014/main" id="{F8FC85BE-87D0-E8BE-2062-8FBF18C077C9}"/>
                  </a:ext>
                </a:extLst>
              </p:cNvPr>
              <p:cNvGrpSpPr/>
              <p:nvPr/>
            </p:nvGrpSpPr>
            <p:grpSpPr>
              <a:xfrm>
                <a:off x="8513622" y="3361698"/>
                <a:ext cx="2688633" cy="1065520"/>
                <a:chOff x="7896263" y="5572842"/>
                <a:chExt cx="2688633" cy="1065520"/>
              </a:xfrm>
            </p:grpSpPr>
            <p:sp>
              <p:nvSpPr>
                <p:cNvPr id="3073" name="TextBox 3072">
                  <a:extLst>
                    <a:ext uri="{FF2B5EF4-FFF2-40B4-BE49-F238E27FC236}">
                      <a16:creationId xmlns:a16="http://schemas.microsoft.com/office/drawing/2014/main" id="{4367D5D8-4D8E-830B-BD5F-4A98CD6C2860}"/>
                    </a:ext>
                  </a:extLst>
                </p:cNvPr>
                <p:cNvSpPr txBox="1"/>
                <p:nvPr/>
              </p:nvSpPr>
              <p:spPr>
                <a:xfrm>
                  <a:off x="7896263" y="5572842"/>
                  <a:ext cx="2121390" cy="5539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Scintillators</a:t>
                  </a:r>
                </a:p>
              </p:txBody>
            </p:sp>
            <p:cxnSp>
              <p:nvCxnSpPr>
                <p:cNvPr id="3075" name="Straight Arrow Connector 3074">
                  <a:extLst>
                    <a:ext uri="{FF2B5EF4-FFF2-40B4-BE49-F238E27FC236}">
                      <a16:creationId xmlns:a16="http://schemas.microsoft.com/office/drawing/2014/main" id="{34A51B37-B8C8-39AA-44E5-C99827592999}"/>
                    </a:ext>
                  </a:extLst>
                </p:cNvPr>
                <p:cNvCxnSpPr>
                  <a:cxnSpLocks/>
                  <a:stCxn id="3073" idx="1"/>
                </p:cNvCxnSpPr>
                <p:nvPr/>
              </p:nvCxnSpPr>
              <p:spPr>
                <a:xfrm>
                  <a:off x="7896263" y="5849823"/>
                  <a:ext cx="105760" cy="78853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77" name="Straight Arrow Connector 3076">
                  <a:extLst>
                    <a:ext uri="{FF2B5EF4-FFF2-40B4-BE49-F238E27FC236}">
                      <a16:creationId xmlns:a16="http://schemas.microsoft.com/office/drawing/2014/main" id="{38A4BED9-1B95-30B5-60B8-05B9CB804E15}"/>
                    </a:ext>
                  </a:extLst>
                </p:cNvPr>
                <p:cNvCxnSpPr>
                  <a:cxnSpLocks/>
                  <a:stCxn id="3073" idx="3"/>
                </p:cNvCxnSpPr>
                <p:nvPr/>
              </p:nvCxnSpPr>
              <p:spPr>
                <a:xfrm flipV="1">
                  <a:off x="10017653" y="5835262"/>
                  <a:ext cx="567243" cy="1456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05" name="Rectangle 3104">
              <a:extLst>
                <a:ext uri="{FF2B5EF4-FFF2-40B4-BE49-F238E27FC236}">
                  <a16:creationId xmlns:a16="http://schemas.microsoft.com/office/drawing/2014/main" id="{7AA7EA4E-9DCF-B02C-8BAB-07FEBE126E55}"/>
                </a:ext>
              </a:extLst>
            </p:cNvPr>
            <p:cNvSpPr/>
            <p:nvPr/>
          </p:nvSpPr>
          <p:spPr>
            <a:xfrm>
              <a:off x="8639735" y="3396328"/>
              <a:ext cx="2845676" cy="240424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6299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DCC46-37DC-B662-71FB-D66903B5D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5FA89A4-1432-F85C-67D4-46502B94D8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The FastIC+ got a little hot…</a:t>
            </a:r>
          </a:p>
          <a:p>
            <a:pPr algn="l">
              <a:buNone/>
            </a:pPr>
            <a:r>
              <a:rPr lang="en-US" dirty="0"/>
              <a:t>When using matrices, the current is high enough that it causes the </a:t>
            </a:r>
            <a:r>
              <a:rPr lang="en-US" dirty="0" err="1"/>
              <a:t>SiPMs</a:t>
            </a:r>
            <a:r>
              <a:rPr lang="en-US" dirty="0"/>
              <a:t> to get a little toasty, and melt the </a:t>
            </a:r>
            <a:r>
              <a:rPr lang="en-US" dirty="0" err="1"/>
              <a:t>Meltmount</a:t>
            </a:r>
            <a:r>
              <a:rPr lang="en-US" dirty="0"/>
              <a:t> supporting the crystals… Not Good.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decided to build a fan to keep things cold.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 came up with many ideas as to how to mount it, but then came my </a:t>
            </a:r>
            <a:r>
              <a:rPr lang="en-US" b="1" dirty="0"/>
              <a:t>genius!!!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3DC2CC-AF78-8FCF-14D0-E42BE008264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7172A9D-4D94-F2D5-913A-C953E3712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BCD5BC-6BBC-04A7-E297-E4FC718F7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042CC8-4438-F68D-B19E-DF54F6CF98F5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D1C741-E9DB-E673-118A-BE3AFB80FA28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B301D65B-8C2E-EB09-23F7-3487073E3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0678620-AFA6-28B4-CFFD-45B176C45C97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My Best Work Yet…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1EE23E-2653-6F2E-E4D5-159039135790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6812C9-CD33-88D1-FF94-E379A4D86394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drawing of a machine&#10;&#10;AI-generated content may be incorrect.">
            <a:extLst>
              <a:ext uri="{FF2B5EF4-FFF2-40B4-BE49-F238E27FC236}">
                <a16:creationId xmlns:a16="http://schemas.microsoft.com/office/drawing/2014/main" id="{8D789019-54E2-AF60-B5D8-B95B7DE182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262" r="36264" b="30283"/>
          <a:stretch/>
        </p:blipFill>
        <p:spPr>
          <a:xfrm>
            <a:off x="6686853" y="910575"/>
            <a:ext cx="5517600" cy="501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153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57FD3-6B8B-970C-C9A0-E0A1C3D38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D6686EC-696D-E40F-2C8E-5A4888B90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447063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Only 3D printed a 10g. Brace, and used parts from the lab to create this beauty!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But, it was too short to provide the </a:t>
            </a:r>
            <a:r>
              <a:rPr lang="en-US" dirty="0" err="1"/>
              <a:t>SiPM</a:t>
            </a:r>
            <a:r>
              <a:rPr lang="en-US" dirty="0"/>
              <a:t> with good airflow…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Until…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A5AE3A-F614-5FD2-4D2C-63957B09B95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2B9DFD15-5372-B5B6-7989-8FF96A1E6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D19685-A8A5-FF19-F4EB-68C8212E7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C52CE-516F-788A-CE8D-5946AFEE63A7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10A645-8797-D88F-5CB1-9A514C1ABC4D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94129452-D1A5-5D03-832E-5E9689079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6602233-6402-66FE-6636-1393697939C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My Best Work Yet…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15A424-960B-1395-C7E1-08EB4014207C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5DD9E7-81AA-B714-5E5C-D336644A7FE8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17" name="Picture 16" descr="A fan with wires attached to a metal stand&#10;&#10;AI-generated content may be incorrect.">
            <a:extLst>
              <a:ext uri="{FF2B5EF4-FFF2-40B4-BE49-F238E27FC236}">
                <a16:creationId xmlns:a16="http://schemas.microsoft.com/office/drawing/2014/main" id="{9300AD00-6FA9-13BD-4355-B9BDBA46F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1576" y="901146"/>
            <a:ext cx="6734620" cy="505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05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56F05-22FD-3E57-14C3-48487661E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1D2DC4B-776F-B2E8-AF2E-6674CAAD6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447063" cy="49266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CARSTEN’S GENIUS ARRIVED!!!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6B5914-F5BF-B7FC-FE80-05E692584D0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D2A12EFE-1B85-1830-38D9-A8EA9B5EC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7F84DA-8689-1C00-49E4-8DC270410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E01555-E688-AB65-8783-1428A55A8550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369A13-C300-F766-5011-F1A15553CC5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BF388991-6F0A-689F-BEF6-4EF4A2CBB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9830EB2-11C3-9BC2-8A30-345767D82CE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Carsten to the Rescue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444BCE-E36D-3B19-7FDF-40627B50DE7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0BC0DA-7DDC-67A6-E291-14269294953B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hand holding a black fan with red wires&#10;&#10;AI-generated content may be incorrect.">
            <a:extLst>
              <a:ext uri="{FF2B5EF4-FFF2-40B4-BE49-F238E27FC236}">
                <a16:creationId xmlns:a16="http://schemas.microsoft.com/office/drawing/2014/main" id="{96BB683D-4DD8-6B4C-954D-DE5E3B1A5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018" y="1518840"/>
            <a:ext cx="5904524" cy="4428393"/>
          </a:xfrm>
          <a:prstGeom prst="rect">
            <a:avLst/>
          </a:prstGeom>
        </p:spPr>
      </p:pic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AFEEEE50-13DA-F5C2-EE94-3805E3B89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9116" y="910575"/>
            <a:ext cx="6763101" cy="5072326"/>
          </a:xfrm>
          <a:prstGeom prst="rect">
            <a:avLst/>
          </a:prstGeom>
        </p:spPr>
      </p:pic>
      <p:pic>
        <p:nvPicPr>
          <p:cNvPr id="2050" name="Picture 2" descr="Brilliant Move Sticker - Brilliant Move Chess - Discover &amp; Share GIFs">
            <a:extLst>
              <a:ext uri="{FF2B5EF4-FFF2-40B4-BE49-F238E27FC236}">
                <a16:creationId xmlns:a16="http://schemas.microsoft.com/office/drawing/2014/main" id="{4624CA7B-1B6C-74DA-5553-7084914E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225" b="93373" l="5556" r="94444">
                        <a14:foregroundMark x1="6379" y1="38554" x2="5761" y2="59237"/>
                        <a14:foregroundMark x1="35391" y1="27510" x2="35391" y2="51406"/>
                        <a14:foregroundMark x1="39712" y1="28715" x2="39506" y2="51807"/>
                        <a14:foregroundMark x1="34979" y1="71486" x2="34979" y2="69880"/>
                        <a14:foregroundMark x1="37243" y1="69277" x2="39712" y2="74900"/>
                        <a14:foregroundMark x1="58642" y1="69277" x2="63992" y2="74297"/>
                        <a14:foregroundMark x1="57407" y1="25301" x2="64609" y2="50803"/>
                        <a14:foregroundMark x1="39095" y1="7229" x2="48354" y2="7430"/>
                        <a14:foregroundMark x1="48354" y1="7430" x2="56379" y2="6225"/>
                        <a14:foregroundMark x1="56379" y1="6225" x2="56790" y2="6225"/>
                        <a14:foregroundMark x1="90947" y1="41365" x2="91152" y2="57631"/>
                        <a14:foregroundMark x1="93621" y1="44980" x2="94650" y2="55823"/>
                        <a14:foregroundMark x1="36626" y1="91767" x2="53292" y2="93373"/>
                        <a14:foregroundMark x1="53292" y1="93373" x2="60288" y2="91165"/>
                        <a14:foregroundMark x1="40535" y1="68072" x2="41770" y2="76506"/>
                        <a14:foregroundMark x1="41770" y1="76506" x2="41358" y2="77510"/>
                        <a14:foregroundMark x1="36626" y1="24297" x2="41564" y2="32932"/>
                        <a14:foregroundMark x1="41564" y1="32932" x2="43621" y2="41566"/>
                        <a14:foregroundMark x1="43621" y1="41566" x2="40535" y2="55422"/>
                        <a14:foregroundMark x1="60700" y1="26908" x2="65021" y2="34137"/>
                        <a14:foregroundMark x1="65021" y1="34137" x2="64609" y2="50602"/>
                        <a14:foregroundMark x1="64609" y1="50602" x2="61111" y2="58233"/>
                        <a14:foregroundMark x1="61111" y1="58233" x2="56173" y2="53213"/>
                        <a14:foregroundMark x1="58025" y1="22490" x2="63374" y2="23695"/>
                        <a14:foregroundMark x1="56584" y1="75502" x2="63374" y2="71687"/>
                        <a14:foregroundMark x1="63374" y1="71687" x2="65432" y2="686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56004">
            <a:off x="335954" y="1975456"/>
            <a:ext cx="1446494" cy="148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439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1D286-2243-DFC2-4CF2-DB9E3D1AE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CECBB-3110-5280-615A-9BE1C3152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949875"/>
          </a:xfrm>
        </p:spPr>
        <p:txBody>
          <a:bodyPr>
            <a:normAutofit/>
          </a:bodyPr>
          <a:lstStyle/>
          <a:p>
            <a:r>
              <a:rPr lang="en-US" b="1" dirty="0"/>
              <a:t>Questions?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1CE35-38E6-6AD1-7DCA-CD77B3F991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27D2A-E9FC-2C80-E031-8940F6235178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B02EEB7-6433-C2AB-9552-77BBD0090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CD00BB-BD5F-95A8-0B60-1BDECDB28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27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8BFFAA-4575-DFB4-65AD-907DD67CE907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E56CAE-B4DA-43B8-7997-7E3CBFC3F9B6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573532E0-0157-6DC0-B77A-F45CB24B5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E0CC02E-20BE-30BE-5B09-34C112C90D7D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D5D7D1-DB22-D87E-A67D-F3150CCC38E3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April 29, </a:t>
            </a:r>
            <a:r>
              <a:rPr lang="en-US" sz="2400" b="1" dirty="0">
                <a:solidFill>
                  <a:schemeClr val="bg1"/>
                </a:solidFill>
              </a:rPr>
              <a:t>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8DA64E-474A-5D42-3371-A1FCAB182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996" y="1872989"/>
            <a:ext cx="7694753" cy="408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5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27F66-C18F-C952-0141-70D1D8ACE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C28A1-6C4A-F16B-DEDE-D8C3AFFDB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373" y="1020104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Fixing CTR Bench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2D1EE3-84B9-F286-D0DD-EE47E5E679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05CEFD-4125-6759-4E5E-A4A3DB173E07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BB9D34E-6DEF-51F6-B22C-5FEF523CB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1E96F9-28C4-A6CB-FA18-38E56494A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3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7997C7-AC73-17C6-4912-E7A1A877117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814FCE-790C-32CA-47EE-CEBB1EF56216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856C9C-9982-D48B-A6B5-4230C55CB981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623432BE-2FC3-C3D2-A06A-0F7C30AAF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CC2E9D-4AA0-760E-3B03-A588B6C267C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74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21550-FAF6-08E3-9374-3780A1D77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229430A-A77D-D19E-E838-15F9303CA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13" y="1030203"/>
            <a:ext cx="5680487" cy="492996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The CTR Bench broke.</a:t>
            </a:r>
          </a:p>
          <a:p>
            <a:pPr algn="l">
              <a:buNone/>
            </a:pPr>
            <a:r>
              <a:rPr lang="en-US" dirty="0"/>
              <a:t>This is not the bench we are using (we use a double sided CTR bench which can also do normal ctr runs, and the FastIC+ bench)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The bench seems to fry the boards and </a:t>
            </a:r>
            <a:r>
              <a:rPr lang="en-US" dirty="0" err="1"/>
              <a:t>SiPMs</a:t>
            </a:r>
            <a:r>
              <a:rPr lang="en-US" dirty="0"/>
              <a:t>. It has broken 3 that I know of.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I volunteered myself to fix with Thomas Meyer. Mostly to learn how the electronics work.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AA3D3-74B3-111F-49DA-E168325EA9A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1A89DAF4-3FF9-E296-3B9E-4511A6D54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349778-9C53-7A4D-2084-3170AE3E7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702D5A-A601-CF9B-7228-2B252891E039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97DA18-66D9-7342-CFD8-F12BE41A65A9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B364CED-DD40-CA9D-6AB6-969EE1324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DDEF9D8-2CC6-00B8-1C39-5DFEFBDA50B6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Fixing CTR Bench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E9895C-A023-097A-7EBC-3A3FE3952804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369806-A71B-4391-E2FF-102C12506EC2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pic>
        <p:nvPicPr>
          <p:cNvPr id="6" name="Picture 5" descr="A screen with a graph on it&#10;&#10;AI-generated content may be incorrect.">
            <a:extLst>
              <a:ext uri="{FF2B5EF4-FFF2-40B4-BE49-F238E27FC236}">
                <a16:creationId xmlns:a16="http://schemas.microsoft.com/office/drawing/2014/main" id="{89E1944C-39F0-7976-963E-56B86F880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802" y="983756"/>
            <a:ext cx="6520651" cy="489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956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0B6F3-3C06-BDFA-336B-3EAA72645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D1C388F-5922-B83C-D8D7-400A9D3817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4" t="9703" r="671" b="3816"/>
          <a:stretch/>
        </p:blipFill>
        <p:spPr>
          <a:xfrm>
            <a:off x="0" y="927195"/>
            <a:ext cx="12191999" cy="50263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355D8E-0C3F-6C3D-C78E-424A06223E5D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0C7F4F37-E2A8-F88C-D680-F99C3280C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4A572E-13EE-1385-4EEA-0A09E468D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84F2B0-69C2-082A-B9D9-53B3DD611748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28BE3-7120-B036-6C15-1F764BD2FE33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7238269-BF87-1BC5-A53B-1C9FA5A29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CB7CD14-D99D-6A03-6461-B369B67548DA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Electronics Circuit Diagram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2C19DA-A6DE-E3D4-472B-D0EEE965F3A7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A1BA6E-2653-2186-973C-CA6086FF6588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15" name="Donut 14">
            <a:extLst>
              <a:ext uri="{FF2B5EF4-FFF2-40B4-BE49-F238E27FC236}">
                <a16:creationId xmlns:a16="http://schemas.microsoft.com/office/drawing/2014/main" id="{AAEEF365-A83B-E8F4-FC98-1E558F37C6DB}"/>
              </a:ext>
            </a:extLst>
          </p:cNvPr>
          <p:cNvSpPr/>
          <p:nvPr/>
        </p:nvSpPr>
        <p:spPr>
          <a:xfrm>
            <a:off x="5885862" y="3500673"/>
            <a:ext cx="1232452" cy="1046994"/>
          </a:xfrm>
          <a:prstGeom prst="donut">
            <a:avLst>
              <a:gd name="adj" fmla="val 429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>
            <a:extLst>
              <a:ext uri="{FF2B5EF4-FFF2-40B4-BE49-F238E27FC236}">
                <a16:creationId xmlns:a16="http://schemas.microsoft.com/office/drawing/2014/main" id="{FAAE11B3-71B9-C106-5669-0A5203325D8B}"/>
              </a:ext>
            </a:extLst>
          </p:cNvPr>
          <p:cNvSpPr/>
          <p:nvPr/>
        </p:nvSpPr>
        <p:spPr>
          <a:xfrm>
            <a:off x="4449852" y="901146"/>
            <a:ext cx="1232452" cy="1046994"/>
          </a:xfrm>
          <a:prstGeom prst="donut">
            <a:avLst>
              <a:gd name="adj" fmla="val 429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>
            <a:extLst>
              <a:ext uri="{FF2B5EF4-FFF2-40B4-BE49-F238E27FC236}">
                <a16:creationId xmlns:a16="http://schemas.microsoft.com/office/drawing/2014/main" id="{CE1D7A29-3B7E-9034-9A34-909F4DBFF3D2}"/>
              </a:ext>
            </a:extLst>
          </p:cNvPr>
          <p:cNvSpPr/>
          <p:nvPr/>
        </p:nvSpPr>
        <p:spPr>
          <a:xfrm>
            <a:off x="8372620" y="1356443"/>
            <a:ext cx="2742366" cy="2329697"/>
          </a:xfrm>
          <a:prstGeom prst="donut">
            <a:avLst>
              <a:gd name="adj" fmla="val 209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3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2AF1C-E87B-F9A8-1ABF-53989C9D3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EEDD0C-010C-E502-B179-8E6AA0D2ED9E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1E63BFAA-D92F-9E45-E445-EB9F749C4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E914A4-BCDD-BA18-5BDA-0CEA381E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54A33F-787D-5C38-D71B-9BEBA5716DCF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094523-24BE-327B-B603-B926BE2F718E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4EF4246B-5A7F-0A38-DAC6-1B4DFBA3B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C18226A-C09F-7D18-B235-045ACEFFD0EE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Power Supply Problems?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2B258B-399A-16F8-832A-6DB4E58F4675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028DDF-F4F1-E6DA-F417-D1F209296678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0880455-EC49-0F86-859D-8E0D3BC42B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B07EED-AABC-695F-74CB-6691675947FE}"/>
              </a:ext>
            </a:extLst>
          </p:cNvPr>
          <p:cNvSpPr txBox="1"/>
          <p:nvPr/>
        </p:nvSpPr>
        <p:spPr>
          <a:xfrm>
            <a:off x="-19083" y="899056"/>
            <a:ext cx="55536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Checked to see if Power supply had any spikes when: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Turned On/Off with the button.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Turned On/Off with physical switch.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Dis/Connected directly off the wall.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8F4170-94F8-D99A-CE54-35DB9AF73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4300" y="899056"/>
            <a:ext cx="6750154" cy="5062616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F0A1B2B4-4CCA-EE4E-2C7F-34D7690872ED}"/>
              </a:ext>
            </a:extLst>
          </p:cNvPr>
          <p:cNvSpPr/>
          <p:nvPr/>
        </p:nvSpPr>
        <p:spPr>
          <a:xfrm rot="20508122" flipH="1">
            <a:off x="7822046" y="3844077"/>
            <a:ext cx="2302706" cy="6344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On/Off Button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50F388EE-8DA0-F6F2-5837-04CFEDD1CDC3}"/>
              </a:ext>
            </a:extLst>
          </p:cNvPr>
          <p:cNvSpPr/>
          <p:nvPr/>
        </p:nvSpPr>
        <p:spPr>
          <a:xfrm>
            <a:off x="9862953" y="1060936"/>
            <a:ext cx="2341501" cy="6344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Plug (offscreen)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F89C667-652A-C08B-4802-C6006E1C4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084" y="3116319"/>
            <a:ext cx="3782961" cy="2837221"/>
          </a:xfrm>
          <a:prstGeom prst="rect">
            <a:avLst/>
          </a:prstGeom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15A91BBF-895B-7822-2A4E-FC1B8E4B0C9A}"/>
              </a:ext>
            </a:extLst>
          </p:cNvPr>
          <p:cNvSpPr/>
          <p:nvPr/>
        </p:nvSpPr>
        <p:spPr>
          <a:xfrm rot="1486298">
            <a:off x="4025520" y="3668740"/>
            <a:ext cx="2341501" cy="6344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On/Off Switch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7A69BB44-30EA-FC82-7245-9305E9307AF0}"/>
              </a:ext>
            </a:extLst>
          </p:cNvPr>
          <p:cNvSpPr/>
          <p:nvPr/>
        </p:nvSpPr>
        <p:spPr>
          <a:xfrm rot="21098938">
            <a:off x="-125173" y="4482803"/>
            <a:ext cx="1318380" cy="31783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Power Supply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32D17759-2771-D620-5EA9-CB89F91DCEA3}"/>
              </a:ext>
            </a:extLst>
          </p:cNvPr>
          <p:cNvSpPr/>
          <p:nvPr/>
        </p:nvSpPr>
        <p:spPr>
          <a:xfrm rot="21244601">
            <a:off x="2561810" y="4039955"/>
            <a:ext cx="928820" cy="3429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160197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E7AD5-878E-50EA-9497-DEB9AF37D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73E12B-4FFF-F83D-18EA-5A1001D53125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98E85657-DC17-82C5-8CCB-902CCC716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13BD37-CFA2-222E-6094-A4589287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E69E08-FCFF-073E-4A8E-081CB543F1D0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2FA42B-B46C-FD82-321E-579EA7591F25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E38FA0EC-37D3-91E9-6F7A-032128361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339759B-88EC-ECB5-5B8D-7B7FE08F4BF9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On/Off Button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8662F-7EB3-F6B8-E95F-721221C52103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26506-4C98-6FF0-471D-CA0A5063ECCB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43F15B0-BBF6-4DAA-1B6C-9D95604B0A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5D53D070-75B3-5A7D-A5DC-4990836FB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051" y="909048"/>
            <a:ext cx="6106537" cy="45799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A624EE-CABE-C33F-5AB6-4AC654F7B774}"/>
              </a:ext>
            </a:extLst>
          </p:cNvPr>
          <p:cNvSpPr txBox="1"/>
          <p:nvPr/>
        </p:nvSpPr>
        <p:spPr>
          <a:xfrm>
            <a:off x="953953" y="5459247"/>
            <a:ext cx="341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board. On Button.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1DB3C3-E0A5-8C77-2834-6F15A77CD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950" y="901146"/>
            <a:ext cx="6117075" cy="45878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D2DA42-54A9-B568-7DF0-7CB241A4AC16}"/>
              </a:ext>
            </a:extLst>
          </p:cNvPr>
          <p:cNvSpPr txBox="1"/>
          <p:nvPr/>
        </p:nvSpPr>
        <p:spPr>
          <a:xfrm>
            <a:off x="7759959" y="5459248"/>
            <a:ext cx="3364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board. Off Button.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8D0338-2060-8967-38F5-67C537296C90}"/>
              </a:ext>
            </a:extLst>
          </p:cNvPr>
          <p:cNvGrpSpPr/>
          <p:nvPr/>
        </p:nvGrpSpPr>
        <p:grpSpPr>
          <a:xfrm>
            <a:off x="4364567" y="4982087"/>
            <a:ext cx="801823" cy="428069"/>
            <a:chOff x="4988485" y="5114511"/>
            <a:chExt cx="801823" cy="42806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216A3D1-EB2E-34E9-4BBE-7EB1170296DC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F1E8DB2-FB1E-D2CD-5B4D-BC849B7F13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7E9F055-3322-A156-2524-8CA5C0F32B27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2DE068D-4167-2B48-865B-21698DEAAC3D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B4C6C0-64FD-EC01-4035-F4135075018D}"/>
                </a:ext>
              </a:extLst>
            </p:cNvPr>
            <p:cNvSpPr txBox="1"/>
            <p:nvPr/>
          </p:nvSpPr>
          <p:spPr>
            <a:xfrm>
              <a:off x="4988485" y="5173248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7316167-5942-EB05-4E7D-FE2B79249E92}"/>
              </a:ext>
            </a:extLst>
          </p:cNvPr>
          <p:cNvGrpSpPr/>
          <p:nvPr/>
        </p:nvGrpSpPr>
        <p:grpSpPr>
          <a:xfrm>
            <a:off x="5183634" y="4833619"/>
            <a:ext cx="497252" cy="576537"/>
            <a:chOff x="5331000" y="5273208"/>
            <a:chExt cx="497252" cy="57653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013B6B5-A37F-2E4A-11E3-223E5776F71E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96DCE7F-F53A-B4E3-60E9-82F13FE494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16070148-E91B-E9DE-7F18-DFA3F343863E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C4F02F2-6ED8-23BF-8344-B112174C1A67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98AB924-4F4F-4C8E-33B2-E11ED599F17D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A49D33-8498-7A0B-8386-806792AA3F49}"/>
              </a:ext>
            </a:extLst>
          </p:cNvPr>
          <p:cNvGrpSpPr/>
          <p:nvPr/>
        </p:nvGrpSpPr>
        <p:grpSpPr>
          <a:xfrm>
            <a:off x="10709043" y="4973743"/>
            <a:ext cx="801823" cy="428069"/>
            <a:chOff x="4988485" y="5114511"/>
            <a:chExt cx="801823" cy="42806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98390C9-DC32-6D69-F083-5311E055551D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910A99C-086F-1BCC-EE16-CE607717FF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6DCA766-D2C2-8A43-0411-2364A313C414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7ED15E0-F654-6742-6254-EACAE3EF105F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E93AE8F-F25E-5790-9CB3-0703E21DB1E6}"/>
                </a:ext>
              </a:extLst>
            </p:cNvPr>
            <p:cNvSpPr txBox="1"/>
            <p:nvPr/>
          </p:nvSpPr>
          <p:spPr>
            <a:xfrm>
              <a:off x="4988485" y="5173248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A10F3A2-739F-A7B2-6BE0-6CAC783B12DD}"/>
              </a:ext>
            </a:extLst>
          </p:cNvPr>
          <p:cNvGrpSpPr/>
          <p:nvPr/>
        </p:nvGrpSpPr>
        <p:grpSpPr>
          <a:xfrm>
            <a:off x="11528110" y="4825275"/>
            <a:ext cx="497252" cy="576537"/>
            <a:chOff x="5331000" y="5273208"/>
            <a:chExt cx="497252" cy="57653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6B097AC-7D18-5E40-10E6-DB73AC1395ED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7A9F75C-BF8E-F6DB-90A2-176D4688E7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7AB16DF-43E3-D970-4845-7918A9D4F445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BBBC39E-5C8C-495B-C0AC-1CBCA94DBEB9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3BEB56A-2211-FD48-FCE7-FEAD474E40CB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183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AD05B-F0CB-3F7B-6494-AD49F6566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3268520-22CF-ABB2-94AF-B8BD827C8F0D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7A3C3BC4-7E2D-6608-D81E-97BEF92B1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6995554-2118-7121-C4A8-03A7774DD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86549D-5433-EEB8-6BEC-E6018B89F6D1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463C6A-3C5F-00FF-D570-455B4AF1CD1C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53C0EA20-73D0-63FC-4140-4C3518F72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F21E2B4-CD36-1850-1299-F240865CA8CF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On/Off Switch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476EE3-9D3B-87CA-5814-10791025930F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C6288D-8383-4650-240E-3CE368EB201E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12A07F9-CD39-4CD5-8515-82B6AA6BFB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5CA190F1-16BF-87F6-FD59-C012B3663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506" y="923532"/>
            <a:ext cx="6096000" cy="457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2F59C9-7389-7116-2CCB-D7D522BBB45D}"/>
              </a:ext>
            </a:extLst>
          </p:cNvPr>
          <p:cNvSpPr txBox="1"/>
          <p:nvPr/>
        </p:nvSpPr>
        <p:spPr>
          <a:xfrm>
            <a:off x="818694" y="5524900"/>
            <a:ext cx="4491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board. Off then On Switch.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CC567E-7699-B889-B881-722ED67A6F68}"/>
              </a:ext>
            </a:extLst>
          </p:cNvPr>
          <p:cNvGrpSpPr/>
          <p:nvPr/>
        </p:nvGrpSpPr>
        <p:grpSpPr>
          <a:xfrm>
            <a:off x="4691747" y="5096831"/>
            <a:ext cx="485932" cy="428069"/>
            <a:chOff x="5152695" y="5114511"/>
            <a:chExt cx="485932" cy="42806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BD362E5-1839-47CB-F95A-8D8D4920A089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64529F3-2601-0515-F457-4848B9396A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F0348296-28BF-A3D0-24D9-CACC645378CD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60EEC5B-971B-1946-859B-139A77416F87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A54F56-A292-6FE3-1D95-6F51DF96A10D}"/>
                </a:ext>
              </a:extLst>
            </p:cNvPr>
            <p:cNvSpPr txBox="1"/>
            <p:nvPr/>
          </p:nvSpPr>
          <p:spPr>
            <a:xfrm>
              <a:off x="5165421" y="5173248"/>
              <a:ext cx="473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 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810714-75EF-28FF-F3FC-F1F3CE2E7E1B}"/>
              </a:ext>
            </a:extLst>
          </p:cNvPr>
          <p:cNvGrpSpPr/>
          <p:nvPr/>
        </p:nvGrpSpPr>
        <p:grpSpPr>
          <a:xfrm>
            <a:off x="5310501" y="4948363"/>
            <a:ext cx="497252" cy="576537"/>
            <a:chOff x="5331000" y="5273208"/>
            <a:chExt cx="497252" cy="57653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287DC72-BB01-AEB6-E77B-623B61B4AB33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CB4DFB2-CDC9-24B4-C11B-E2032C026C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39A2146-C242-9861-8FBA-DB019B1F6217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2DD2791-D0D3-13B1-15B8-BBDC6EAF0481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788EFF-A5C6-F24D-4FD7-18CA2AF82BEA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83EEC88-079B-777D-0E1A-BF812F77E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9219" y="923532"/>
            <a:ext cx="6099466" cy="45746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CDE12B6-485F-0047-E722-2241BB17A749}"/>
              </a:ext>
            </a:extLst>
          </p:cNvPr>
          <p:cNvSpPr txBox="1"/>
          <p:nvPr/>
        </p:nvSpPr>
        <p:spPr>
          <a:xfrm>
            <a:off x="6672753" y="5495532"/>
            <a:ext cx="5302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Power supply resets when switched off</a:t>
            </a:r>
          </a:p>
        </p:txBody>
      </p:sp>
    </p:spTree>
    <p:extLst>
      <p:ext uri="{BB962C8B-B14F-4D97-AF65-F5344CB8AC3E}">
        <p14:creationId xmlns:p14="http://schemas.microsoft.com/office/powerpoint/2010/main" val="1935248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C604D-78AB-34B4-FC3E-4A7247287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67A1D5-9AB1-5BC1-D8F9-45530CAD0D2F}"/>
              </a:ext>
            </a:extLst>
          </p:cNvPr>
          <p:cNvSpPr/>
          <p:nvPr/>
        </p:nvSpPr>
        <p:spPr>
          <a:xfrm>
            <a:off x="-13252" y="5956853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red and white sign&#10;&#10;Description automatically generated">
            <a:extLst>
              <a:ext uri="{FF2B5EF4-FFF2-40B4-BE49-F238E27FC236}">
                <a16:creationId xmlns:a16="http://schemas.microsoft.com/office/drawing/2014/main" id="{6B95C153-E365-8432-777F-BF228D03E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" y="5960165"/>
            <a:ext cx="1917700" cy="9144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14A9A7-4493-13E2-7555-6E3846F3A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437" y="6208298"/>
            <a:ext cx="685800" cy="365125"/>
          </a:xfrm>
        </p:spPr>
        <p:txBody>
          <a:bodyPr/>
          <a:lstStyle/>
          <a:p>
            <a:fld id="{0E47F647-5CAD-AE4F-AA5D-8F424E0737D4}" type="slidenum">
              <a:rPr lang="en-US" sz="2400" b="1" smtClean="0">
                <a:solidFill>
                  <a:schemeClr val="bg1"/>
                </a:solidFill>
              </a:rPr>
              <a:t>9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FDCD8A-12B1-E369-FF76-9DEF25C7F728}"/>
              </a:ext>
            </a:extLst>
          </p:cNvPr>
          <p:cNvSpPr txBox="1"/>
          <p:nvPr/>
        </p:nvSpPr>
        <p:spPr>
          <a:xfrm>
            <a:off x="2378216" y="6160533"/>
            <a:ext cx="2282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Cesar Cardona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7E910B-35D1-BF72-9F9D-0D80D97D412B}"/>
              </a:ext>
            </a:extLst>
          </p:cNvPr>
          <p:cNvSpPr/>
          <p:nvPr/>
        </p:nvSpPr>
        <p:spPr>
          <a:xfrm>
            <a:off x="-13252" y="-13252"/>
            <a:ext cx="12217705" cy="914399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logo with a diamond&#10;&#10;AI-generated content may be incorrect.">
            <a:extLst>
              <a:ext uri="{FF2B5EF4-FFF2-40B4-BE49-F238E27FC236}">
                <a16:creationId xmlns:a16="http://schemas.microsoft.com/office/drawing/2014/main" id="{BB92C90D-2A40-1BA6-3808-D77A06976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510" y="-22680"/>
            <a:ext cx="3489943" cy="9498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01810DD-6200-2B3B-1D1D-CF03DC97E075}"/>
              </a:ext>
            </a:extLst>
          </p:cNvPr>
          <p:cNvSpPr txBox="1">
            <a:spLocks/>
          </p:cNvSpPr>
          <p:nvPr/>
        </p:nvSpPr>
        <p:spPr>
          <a:xfrm>
            <a:off x="-13253" y="-13251"/>
            <a:ext cx="9144000" cy="7447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6V Disconnected from Wall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9D7FDE-F9B4-A266-186B-6D1CB374F920}"/>
              </a:ext>
            </a:extLst>
          </p:cNvPr>
          <p:cNvSpPr/>
          <p:nvPr/>
        </p:nvSpPr>
        <p:spPr>
          <a:xfrm>
            <a:off x="8714510" y="-12519"/>
            <a:ext cx="1532550" cy="913665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E2A0F9-7EDC-E10D-907F-544F70E78F64}"/>
              </a:ext>
            </a:extLst>
          </p:cNvPr>
          <p:cNvSpPr txBox="1"/>
          <p:nvPr/>
        </p:nvSpPr>
        <p:spPr>
          <a:xfrm>
            <a:off x="7604349" y="616996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April 29, 2025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7DAABB0-0350-7805-3FC9-DE06262821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434833E1-B16B-16CA-DD78-5738FB8C6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" y="920934"/>
            <a:ext cx="6096000" cy="457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8F5D29-4EA6-C27A-51D8-87F0942EEDEB}"/>
              </a:ext>
            </a:extLst>
          </p:cNvPr>
          <p:cNvSpPr txBox="1"/>
          <p:nvPr/>
        </p:nvSpPr>
        <p:spPr>
          <a:xfrm>
            <a:off x="839139" y="5527499"/>
            <a:ext cx="3857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board. Disconnected.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45D03F-FF63-2670-8F3B-D9BF9AE6A0FF}"/>
              </a:ext>
            </a:extLst>
          </p:cNvPr>
          <p:cNvGrpSpPr/>
          <p:nvPr/>
        </p:nvGrpSpPr>
        <p:grpSpPr>
          <a:xfrm>
            <a:off x="4486267" y="5099430"/>
            <a:ext cx="925253" cy="432822"/>
            <a:chOff x="4926770" y="5114511"/>
            <a:chExt cx="925253" cy="43282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31AAACC-90FC-1A40-3359-CE3FD37AC26A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8D05EED-7149-70E0-6F6E-BC83933FCB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AE86FAE-05CF-C275-51DC-007C0BFB3B6F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6A9E9E1-27DB-D3EC-7476-2AD7474671EB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C05FB8D-9BFF-A130-65C3-7A1070D8EFDC}"/>
                </a:ext>
              </a:extLst>
            </p:cNvPr>
            <p:cNvSpPr txBox="1"/>
            <p:nvPr/>
          </p:nvSpPr>
          <p:spPr>
            <a:xfrm>
              <a:off x="4926770" y="5178001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200 </a:t>
              </a:r>
              <a:r>
                <a:rPr lang="en-US" b="1" dirty="0" err="1">
                  <a:solidFill>
                    <a:schemeClr val="bg1"/>
                  </a:solidFill>
                </a:rPr>
                <a:t>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2405614-06D9-6E1F-6668-B00B35B9C908}"/>
              </a:ext>
            </a:extLst>
          </p:cNvPr>
          <p:cNvGrpSpPr/>
          <p:nvPr/>
        </p:nvGrpSpPr>
        <p:grpSpPr>
          <a:xfrm>
            <a:off x="5330946" y="4950962"/>
            <a:ext cx="497252" cy="576537"/>
            <a:chOff x="5331000" y="5273208"/>
            <a:chExt cx="497252" cy="57653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DA45372-464B-73C2-25D7-9D4CACD494E0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745680B-3A23-A2BD-7FA0-8D33611DF7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A2D4C38-1638-8D94-9C6F-32CFE6D36105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96EC51F-9B1E-AB8B-74A8-E1E93443327F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24FC73-FC38-49E0-1986-9F0EF5182965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9551F89F-32E0-A27D-1A6C-31570C9CB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239" y="920933"/>
            <a:ext cx="6099761" cy="457482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3A636D2-C935-4FED-19CE-C382EABF860C}"/>
              </a:ext>
            </a:extLst>
          </p:cNvPr>
          <p:cNvSpPr txBox="1"/>
          <p:nvPr/>
        </p:nvSpPr>
        <p:spPr>
          <a:xfrm>
            <a:off x="7174546" y="5492934"/>
            <a:ext cx="4635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board. Dis then Connected.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4EBD83-C3D4-7C6B-CA1A-241444D537ED}"/>
              </a:ext>
            </a:extLst>
          </p:cNvPr>
          <p:cNvGrpSpPr/>
          <p:nvPr/>
        </p:nvGrpSpPr>
        <p:grpSpPr>
          <a:xfrm>
            <a:off x="11047599" y="5064865"/>
            <a:ext cx="485932" cy="428069"/>
            <a:chOff x="5152695" y="5114511"/>
            <a:chExt cx="485932" cy="42806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F6F9E8C-57E5-FB3E-8948-A920CB6FB6A4}"/>
                </a:ext>
              </a:extLst>
            </p:cNvPr>
            <p:cNvGrpSpPr/>
            <p:nvPr/>
          </p:nvGrpSpPr>
          <p:grpSpPr>
            <a:xfrm>
              <a:off x="5152695" y="5114511"/>
              <a:ext cx="473405" cy="117475"/>
              <a:chOff x="5152695" y="5114511"/>
              <a:chExt cx="473405" cy="117475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FBACEF4-3062-84A7-8956-9A7B1E1008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EA1F9BB-975E-CD22-BE78-1E9F35FCE0A6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81D57D1-2514-9E82-77FC-CE1C3FAC8F03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E7A0B1D-C970-8A4C-3EF3-E72AF881EDA6}"/>
                </a:ext>
              </a:extLst>
            </p:cNvPr>
            <p:cNvSpPr txBox="1"/>
            <p:nvPr/>
          </p:nvSpPr>
          <p:spPr>
            <a:xfrm>
              <a:off x="5165421" y="5173248"/>
              <a:ext cx="473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5 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0BD7EA7-E6A3-E5A8-0A83-D1F87B799988}"/>
              </a:ext>
            </a:extLst>
          </p:cNvPr>
          <p:cNvGrpSpPr/>
          <p:nvPr/>
        </p:nvGrpSpPr>
        <p:grpSpPr>
          <a:xfrm>
            <a:off x="11666353" y="4916397"/>
            <a:ext cx="497252" cy="576537"/>
            <a:chOff x="5331000" y="5273208"/>
            <a:chExt cx="497252" cy="57653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47BA2DC-4354-93B5-A7AB-DC7FA78AA324}"/>
                </a:ext>
              </a:extLst>
            </p:cNvPr>
            <p:cNvGrpSpPr/>
            <p:nvPr/>
          </p:nvGrpSpPr>
          <p:grpSpPr>
            <a:xfrm rot="5400000">
              <a:off x="5442134" y="5347442"/>
              <a:ext cx="265944" cy="117475"/>
              <a:chOff x="5152695" y="5114511"/>
              <a:chExt cx="473405" cy="117475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8DDFE50-CCAD-3202-A014-F3D7E6931F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2695" y="5173249"/>
                <a:ext cx="47340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2ED958B-6FB0-0EAC-7F33-532A5968374F}"/>
                  </a:ext>
                </a:extLst>
              </p:cNvPr>
              <p:cNvCxnSpPr/>
              <p:nvPr/>
            </p:nvCxnSpPr>
            <p:spPr>
              <a:xfrm flipV="1">
                <a:off x="51526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D1B9F081-C26B-A021-3E9A-69AC7C6854E8}"/>
                  </a:ext>
                </a:extLst>
              </p:cNvPr>
              <p:cNvCxnSpPr/>
              <p:nvPr/>
            </p:nvCxnSpPr>
            <p:spPr>
              <a:xfrm flipV="1">
                <a:off x="5622595" y="5114511"/>
                <a:ext cx="0" cy="117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10E8819-25E6-54FB-D425-CCF486840EC0}"/>
                </a:ext>
              </a:extLst>
            </p:cNvPr>
            <p:cNvSpPr txBox="1"/>
            <p:nvPr/>
          </p:nvSpPr>
          <p:spPr>
            <a:xfrm>
              <a:off x="5331000" y="5480413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 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6870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1274</Words>
  <Application>Microsoft Macintosh PowerPoint</Application>
  <PresentationFormat>Widescreen</PresentationFormat>
  <Paragraphs>274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Aptos</vt:lpstr>
      <vt:lpstr>Aptos Display</vt:lpstr>
      <vt:lpstr>Arial</vt:lpstr>
      <vt:lpstr>Office Theme</vt:lpstr>
      <vt:lpstr>Performance Evaluation of TOF-PET Readout Electronics: Progress &amp; Contributions #5</vt:lpstr>
      <vt:lpstr>April 6 – April 25</vt:lpstr>
      <vt:lpstr>Fixing CTR Bench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FastIC+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Cesar Luis Cdn Gdn</dc:creator>
  <cp:lastModifiedBy>Cesar Luis Cdn Gdn</cp:lastModifiedBy>
  <cp:revision>4</cp:revision>
  <dcterms:created xsi:type="dcterms:W3CDTF">2025-04-29T10:03:36Z</dcterms:created>
  <dcterms:modified xsi:type="dcterms:W3CDTF">2025-04-29T11:28:46Z</dcterms:modified>
</cp:coreProperties>
</file>