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Nunito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Nunito-bold.fntdata"/><Relationship Id="rId12" Type="http://schemas.openxmlformats.org/officeDocument/2006/relationships/font" Target="fonts/Nunito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Nunito-boldItalic.fntdata"/><Relationship Id="rId14" Type="http://schemas.openxmlformats.org/officeDocument/2006/relationships/font" Target="fonts/Nuni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43228b7617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343228b7617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49a5ed2014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349a5ed2014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432c533710_0_8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432c533710_0_8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497fda641c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497fda641c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49ad22b885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349ad22b885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Progress Update #4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Payton Harvill</a:t>
            </a:r>
            <a:endParaRPr sz="2400"/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29.04.2025</a:t>
            </a:r>
            <a:endParaRPr/>
          </a:p>
        </p:txBody>
      </p:sp>
      <p:sp>
        <p:nvSpPr>
          <p:cNvPr id="130" name="Google Shape;130;p1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1" name="Google Shape;131;p13" title="MIRACL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15103" y="3935750"/>
            <a:ext cx="2859447" cy="915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Reminder From Last Time:</a:t>
            </a:r>
            <a:endParaRPr/>
          </a:p>
        </p:txBody>
      </p:sp>
      <p:sp>
        <p:nvSpPr>
          <p:cNvPr id="137" name="Google Shape;137;p14"/>
          <p:cNvSpPr txBox="1"/>
          <p:nvPr>
            <p:ph idx="1" type="body"/>
          </p:nvPr>
        </p:nvSpPr>
        <p:spPr>
          <a:xfrm>
            <a:off x="819150" y="1460950"/>
            <a:ext cx="7505700" cy="324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500"/>
              <a:buChar char="➔"/>
            </a:pPr>
            <a:r>
              <a:rPr lang="en" sz="1500">
                <a:solidFill>
                  <a:srgbClr val="000000"/>
                </a:solidFill>
              </a:rPr>
              <a:t>Coding Improvements:</a:t>
            </a:r>
            <a:endParaRPr sz="1500">
              <a:solidFill>
                <a:srgbClr val="000000"/>
              </a:solidFill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◆"/>
            </a:pPr>
            <a:r>
              <a:rPr lang="en" sz="1500">
                <a:solidFill>
                  <a:srgbClr val="000000"/>
                </a:solidFill>
              </a:rPr>
              <a:t>New frequency indexing method: multiplies detected peaks by estimated period and rounds to nearest index.</a:t>
            </a:r>
            <a:endParaRPr sz="1500">
              <a:solidFill>
                <a:srgbClr val="000000"/>
              </a:solidFill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◆"/>
            </a:pPr>
            <a:r>
              <a:rPr lang="en" sz="1500">
                <a:solidFill>
                  <a:srgbClr val="000000"/>
                </a:solidFill>
              </a:rPr>
              <a:t>Improved consistency in period calculations but still large uncertainty (30ns–100ns).</a:t>
            </a:r>
            <a:endParaRPr sz="1500">
              <a:solidFill>
                <a:srgbClr val="000000"/>
              </a:solidFill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◆"/>
            </a:pPr>
            <a:r>
              <a:rPr lang="en" sz="1500">
                <a:solidFill>
                  <a:srgbClr val="000000"/>
                </a:solidFill>
              </a:rPr>
              <a:t>Considering alternative analysis methods due to issues in low SNR cases.</a:t>
            </a:r>
            <a:endParaRPr sz="1500">
              <a:solidFill>
                <a:srgbClr val="000000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➔"/>
            </a:pPr>
            <a:r>
              <a:rPr lang="en" sz="1500">
                <a:solidFill>
                  <a:srgbClr val="000000"/>
                </a:solidFill>
              </a:rPr>
              <a:t>Magnesium Systematics:</a:t>
            </a:r>
            <a:endParaRPr sz="1500">
              <a:solidFill>
                <a:srgbClr val="000000"/>
              </a:solidFill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◆"/>
            </a:pPr>
            <a:r>
              <a:rPr lang="en" sz="1500">
                <a:solidFill>
                  <a:srgbClr val="000000"/>
                </a:solidFill>
              </a:rPr>
              <a:t>30 MHz discrepancy observed; Zeeman splitting ruled out.</a:t>
            </a:r>
            <a:endParaRPr sz="1500">
              <a:solidFill>
                <a:srgbClr val="000000"/>
              </a:solidFill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◆"/>
            </a:pPr>
            <a:r>
              <a:rPr lang="en" sz="1500">
                <a:solidFill>
                  <a:srgbClr val="000000"/>
                </a:solidFill>
              </a:rPr>
              <a:t>New theory: Photon recoil and laser power dependence cause resonance shifts.</a:t>
            </a:r>
            <a:endParaRPr sz="1500">
              <a:solidFill>
                <a:srgbClr val="000000"/>
              </a:solidFill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◆"/>
            </a:pPr>
            <a:r>
              <a:rPr lang="en" sz="1500">
                <a:solidFill>
                  <a:srgbClr val="000000"/>
                </a:solidFill>
              </a:rPr>
              <a:t>Plan: Measure Mg resonance at different laser powers to quantify shi</a:t>
            </a:r>
            <a:r>
              <a:rPr lang="en" sz="1500">
                <a:solidFill>
                  <a:srgbClr val="000000"/>
                </a:solidFill>
              </a:rPr>
              <a:t>ft.</a:t>
            </a:r>
            <a:endParaRPr sz="2200"/>
          </a:p>
        </p:txBody>
      </p:sp>
      <p:sp>
        <p:nvSpPr>
          <p:cNvPr id="138" name="Google Shape;138;p1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5"/>
          <p:cNvSpPr txBox="1"/>
          <p:nvPr>
            <p:ph type="title"/>
          </p:nvPr>
        </p:nvSpPr>
        <p:spPr>
          <a:xfrm>
            <a:off x="377575" y="263775"/>
            <a:ext cx="8707200" cy="7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Improving the Uncertainty Calculation:</a:t>
            </a:r>
            <a:endParaRPr/>
          </a:p>
        </p:txBody>
      </p:sp>
      <p:sp>
        <p:nvSpPr>
          <p:cNvPr id="144" name="Google Shape;144;p15"/>
          <p:cNvSpPr txBox="1"/>
          <p:nvPr>
            <p:ph idx="1" type="body"/>
          </p:nvPr>
        </p:nvSpPr>
        <p:spPr>
          <a:xfrm>
            <a:off x="819150" y="986175"/>
            <a:ext cx="7505700" cy="378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en" sz="1800"/>
              <a:t>The Scipy method I use for fft production and peak detection uses a covariance matrix for error propagation but based on the covariances between the fitted parameters from the linear fit.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en" sz="1800"/>
              <a:t>Now, I want to try to use a monte carlo method for error calculation to see if that will better represent the uncertainty within my dataset– we’ll see how that goes.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Additionally, we use an AOM (Acousto-optic modulator) in the experimental setup. I realized that w</a:t>
            </a:r>
            <a:r>
              <a:rPr lang="en" sz="1800"/>
              <a:t>henever it switches, there is a signal that the PMTs can detect. This is prevalent in sweeps when there are no ion bunches being detected, so I will remove the indices where this occurs in PMTs as sort of a “background subtraction” with the sweeps where there are ions being detected.</a:t>
            </a:r>
            <a:endParaRPr sz="1800"/>
          </a:p>
        </p:txBody>
      </p:sp>
      <p:sp>
        <p:nvSpPr>
          <p:cNvPr id="145" name="Google Shape;145;p1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6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Magnesium Systematics</a:t>
            </a:r>
            <a:endParaRPr/>
          </a:p>
        </p:txBody>
      </p:sp>
      <p:sp>
        <p:nvSpPr>
          <p:cNvPr id="151" name="Google Shape;151;p1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7"/>
          <p:cNvSpPr txBox="1"/>
          <p:nvPr>
            <p:ph type="title"/>
          </p:nvPr>
        </p:nvSpPr>
        <p:spPr>
          <a:xfrm>
            <a:off x="819150" y="43142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 Photon Recoil</a:t>
            </a:r>
            <a:endParaRPr/>
          </a:p>
        </p:txBody>
      </p:sp>
      <p:sp>
        <p:nvSpPr>
          <p:cNvPr id="157" name="Google Shape;157;p1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8" name="Google Shape;158;p17"/>
          <p:cNvSpPr txBox="1"/>
          <p:nvPr>
            <p:ph idx="1" type="body"/>
          </p:nvPr>
        </p:nvSpPr>
        <p:spPr>
          <a:xfrm>
            <a:off x="819150" y="1075675"/>
            <a:ext cx="3686100" cy="368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order to confirm this phenomenon we performed three main runs changing specific variables: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AutoNum type="arabicParenR"/>
            </a:pPr>
            <a:r>
              <a:rPr lang="en"/>
              <a:t>Changing the amount of helium buffer gas in the paul trap to change the amount that we cool the ions in our bunches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arenR"/>
            </a:pPr>
            <a:r>
              <a:rPr lang="en"/>
              <a:t>Change the number of ions in each bunch by changing the loading time of ions to the trap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arenR"/>
            </a:pPr>
            <a:r>
              <a:rPr lang="en"/>
              <a:t>Doing this with both the anticollinear and collinear lasers and changing the laser power for multiple runs because the direction of propagation of the laser (theoretically) has a different effect on the photon recoil effect</a:t>
            </a:r>
            <a:endParaRPr/>
          </a:p>
        </p:txBody>
      </p:sp>
      <p:sp>
        <p:nvSpPr>
          <p:cNvPr id="159" name="Google Shape;159;p17"/>
          <p:cNvSpPr txBox="1"/>
          <p:nvPr>
            <p:ph idx="2" type="body"/>
          </p:nvPr>
        </p:nvSpPr>
        <p:spPr>
          <a:xfrm>
            <a:off x="4638750" y="107567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From last time</a:t>
            </a:r>
            <a:r>
              <a:rPr lang="en" sz="1400"/>
              <a:t>: Photon Recoil</a:t>
            </a:r>
            <a:endParaRPr sz="1400"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Char char="-"/>
            </a:pPr>
            <a:r>
              <a:rPr lang="en" sz="1400">
                <a:solidFill>
                  <a:srgbClr val="000000"/>
                </a:solidFill>
              </a:rPr>
              <a:t>Results from ions absorbing or emitting photons, which </a:t>
            </a:r>
            <a:r>
              <a:rPr b="1" lang="en" sz="1400">
                <a:solidFill>
                  <a:srgbClr val="000000"/>
                </a:solidFill>
              </a:rPr>
              <a:t>transfers momentum and alters their velocity</a:t>
            </a:r>
            <a:r>
              <a:rPr lang="en" sz="1400">
                <a:solidFill>
                  <a:srgbClr val="000000"/>
                </a:solidFill>
              </a:rPr>
              <a:t>. In MR-TOF devices, this leads to a shift in resonance </a:t>
            </a:r>
            <a:r>
              <a:rPr lang="en" sz="1400">
                <a:solidFill>
                  <a:srgbClr val="000000"/>
                </a:solidFill>
              </a:rPr>
              <a:t>frequency</a:t>
            </a:r>
            <a:r>
              <a:rPr lang="en" sz="1400">
                <a:solidFill>
                  <a:srgbClr val="000000"/>
                </a:solidFill>
              </a:rPr>
              <a:t>.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-"/>
            </a:pPr>
            <a:r>
              <a:rPr lang="en" sz="1400">
                <a:solidFill>
                  <a:srgbClr val="000000"/>
                </a:solidFill>
              </a:rPr>
              <a:t>There is also a laser power </a:t>
            </a:r>
            <a:r>
              <a:rPr lang="en" sz="1400">
                <a:solidFill>
                  <a:srgbClr val="000000"/>
                </a:solidFill>
              </a:rPr>
              <a:t>dependency</a:t>
            </a:r>
            <a:r>
              <a:rPr lang="en" sz="1400">
                <a:solidFill>
                  <a:srgbClr val="000000"/>
                </a:solidFill>
              </a:rPr>
              <a:t>: the higher the laser power, the larger the centroid (of resonance frequency) shift</a:t>
            </a:r>
            <a:endParaRPr sz="1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8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end.</a:t>
            </a:r>
            <a:endParaRPr/>
          </a:p>
        </p:txBody>
      </p:sp>
      <p:sp>
        <p:nvSpPr>
          <p:cNvPr id="165" name="Google Shape;165;p18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18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1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