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60" r:id="rId5"/>
    <p:sldId id="975" r:id="rId6"/>
    <p:sldId id="976" r:id="rId7"/>
    <p:sldId id="977" r:id="rId8"/>
    <p:sldId id="978" r:id="rId9"/>
    <p:sldId id="974" r:id="rId10"/>
  </p:sldIdLst>
  <p:sldSz cx="12192000" cy="6858000"/>
  <p:notesSz cx="6858000" cy="9144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BB15BF"/>
    <a:srgbClr val="953B84"/>
    <a:srgbClr val="D196D6"/>
    <a:srgbClr val="E1B5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474" autoAdjust="0"/>
    <p:restoredTop sz="84853" autoAdjust="0"/>
  </p:normalViewPr>
  <p:slideViewPr>
    <p:cSldViewPr>
      <p:cViewPr>
        <p:scale>
          <a:sx n="98" d="100"/>
          <a:sy n="98" d="100"/>
        </p:scale>
        <p:origin x="1296" y="7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2073B-E005-47A8-8348-CFEC9976B1EB}" type="datetimeFigureOut">
              <a:rPr lang="en-GB" smtClean="0"/>
              <a:t>25/04/2025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98D28-F0CC-42AE-8E4B-3DC6358FF69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0747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8A98F2-C534-4BB0-9B7D-3D1E742F79EB}" type="datetimeFigureOut">
              <a:rPr lang="x-none" smtClean="0"/>
              <a:t>4/25/25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3A0E81-F56B-4286-A265-814A24873831}" type="slidenum">
              <a:rPr lang="x-none" smtClean="0"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6348381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3A0E81-F56B-4286-A265-814A24873831}" type="slidenum">
              <a:rPr lang="x-none" smtClean="0"/>
              <a:t>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92733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4.wdp"/><Relationship Id="rId7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Front"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8800"/>
                    </a14:imgEffect>
                  </a14:imgLayer>
                </a14:imgProps>
              </a:ext>
            </a:extLst>
          </a:blip>
          <a:srcRect/>
          <a:stretch>
            <a:fillRect r="-2000" b="-4000"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ight Triangle 7">
            <a:extLst>
              <a:ext uri="{FF2B5EF4-FFF2-40B4-BE49-F238E27FC236}">
                <a16:creationId xmlns:a16="http://schemas.microsoft.com/office/drawing/2014/main" id="{9D88412D-53F3-417A-A73A-DCFFFE6FBA6B}"/>
              </a:ext>
            </a:extLst>
          </p:cNvPr>
          <p:cNvSpPr/>
          <p:nvPr userDrawn="1"/>
        </p:nvSpPr>
        <p:spPr bwMode="auto">
          <a:xfrm rot="5400000">
            <a:off x="2133599" y="-2133600"/>
            <a:ext cx="6858002" cy="11125203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609601" y="1623668"/>
            <a:ext cx="6400800" cy="890932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chemeClr val="accent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838201" y="2743312"/>
            <a:ext cx="4876800" cy="5670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400" b="0" i="0">
                <a:solidFill>
                  <a:srgbClr val="4D4D4D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D8D6D1F3-C0FF-BD64-2BF2-86FF2457807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2222" l="9879" r="89919">
                        <a14:foregroundMark x1="48387" y1="10222" x2="48387" y2="10222"/>
                        <a14:foregroundMark x1="50000" y1="92222" x2="50000" y2="9222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6534" y="152400"/>
            <a:ext cx="1621666" cy="147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 bwMode="auto">
          <a:xfrm>
            <a:off x="143276" y="5486400"/>
            <a:ext cx="543771" cy="54377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/>
        </p:blipFill>
        <p:spPr bwMode="auto">
          <a:xfrm>
            <a:off x="830325" y="5476029"/>
            <a:ext cx="577904" cy="543771"/>
          </a:xfrm>
          <a:prstGeom prst="rect">
            <a:avLst/>
          </a:prstGeom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B88D04F4-3A32-8229-EDC6-8B6ABFA69C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614512"/>
            <a:ext cx="1264953" cy="56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406A2-3BAB-BE2F-2501-EFCD7C6589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F0C1DE0-DFE1-82B7-349E-D3D7DE4DAF7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324600"/>
            <a:ext cx="506144" cy="45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E2EEBC8-64B0-B5A1-90BF-E61686CFF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S. Cavanaugh | </a:t>
            </a:r>
            <a:fld id="{E4AF20DD-351D-FA44-B1E0-48044E95CD80}" type="datetime4">
              <a:rPr lang="en-US" smtClean="0"/>
              <a:pPr>
                <a:defRPr/>
              </a:pPr>
              <a:t>April 25, 2025</a:t>
            </a:fld>
            <a:endParaRPr lang="en-GB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B23B375-7837-1FD5-7772-3E6EAB0F66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199" y="6356351"/>
            <a:ext cx="634203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GB" noProof="0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3189E84-E875-A562-A876-DDECC5E7D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84700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335360" y="838200"/>
            <a:ext cx="11243380" cy="522922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>
          <a:xfrm>
            <a:off x="1592870" y="6356351"/>
            <a:ext cx="2598130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S. Cavanaugh |</a:t>
            </a:r>
            <a:fld id="{B0290AFC-30FD-E345-AB34-DE932BAA04AD}" type="datetime4">
              <a:rPr lang="en-US" smtClean="0"/>
              <a:pPr>
                <a:defRPr/>
              </a:pPr>
              <a:t>April 25, 2025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>
          <a:xfrm>
            <a:off x="4190999" y="6356351"/>
            <a:ext cx="641823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GB" noProof="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>
          <a:xfrm>
            <a:off x="1592870" y="6356351"/>
            <a:ext cx="259813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S. </a:t>
            </a:r>
            <a:r>
              <a:rPr lang="fr-FR" dirty="0" err="1"/>
              <a:t>Cavanaugh</a:t>
            </a:r>
            <a:r>
              <a:rPr lang="fr-FR" dirty="0"/>
              <a:t> | </a:t>
            </a:r>
            <a:fld id="{538BC237-4BD2-7948-96CF-7DF0A7FB7AB4}" type="datetime4">
              <a:rPr lang="en-US" smtClean="0"/>
              <a:pPr>
                <a:defRPr/>
              </a:pPr>
              <a:t>April 25, 2025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4190999" y="6356351"/>
            <a:ext cx="6418231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600"/>
            </a:lvl5pPr>
          </a:lstStyle>
          <a:p>
            <a:pPr lvl="0">
              <a:defRPr/>
            </a:pPr>
            <a:r>
              <a:rPr dirty="0"/>
              <a:t>Slide text first level</a:t>
            </a:r>
          </a:p>
          <a:p>
            <a:pPr lvl="1">
              <a:defRPr/>
            </a:pPr>
            <a:r>
              <a:rPr dirty="0"/>
              <a:t>Slide text second level</a:t>
            </a:r>
          </a:p>
          <a:p>
            <a:pPr lvl="2">
              <a:defRPr/>
            </a:pPr>
            <a:r>
              <a:rPr dirty="0"/>
              <a:t>Slide text third level</a:t>
            </a:r>
          </a:p>
          <a:p>
            <a:pPr lvl="3">
              <a:defRPr/>
            </a:pPr>
            <a:r>
              <a:rPr dirty="0"/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bg>
      <p:bgPr>
        <a:blipFill dpi="0" rotWithShape="1"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rcRect/>
          <a:stretch>
            <a:fillRect l="-3000" r="-3000" b="-6000"/>
          </a:stretch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id="{A9B3BA9F-BE3B-0049-982C-BA7C0158A83F}"/>
              </a:ext>
            </a:extLst>
          </p:cNvPr>
          <p:cNvSpPr/>
          <p:nvPr userDrawn="1"/>
        </p:nvSpPr>
        <p:spPr bwMode="auto">
          <a:xfrm rot="10800000">
            <a:off x="0" y="0"/>
            <a:ext cx="12192000" cy="152400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1125200" y="76200"/>
            <a:ext cx="985144" cy="9269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10359642" y="76200"/>
            <a:ext cx="689358" cy="689358"/>
          </a:xfrm>
          <a:prstGeom prst="rect">
            <a:avLst/>
          </a:prstGeom>
        </p:spPr>
      </p:pic>
      <p:pic>
        <p:nvPicPr>
          <p:cNvPr id="4098" name="Picture 2">
            <a:extLst>
              <a:ext uri="{FF2B5EF4-FFF2-40B4-BE49-F238E27FC236}">
                <a16:creationId xmlns:a16="http://schemas.microsoft.com/office/drawing/2014/main" id="{0F4FAF98-885B-F319-243C-11C7A8997C5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3795" y="72642"/>
            <a:ext cx="1459805" cy="82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7FAF7ACC-1B80-671E-D56F-C0D7AD3D1A8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2000" l="9879" r="89919">
                        <a14:foregroundMark x1="47581" y1="10667" x2="47581" y2="10667"/>
                        <a14:foregroundMark x1="48589" y1="10444" x2="48589" y2="10444"/>
                        <a14:foregroundMark x1="50806" y1="92000" x2="50806" y2="92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00" y="1"/>
            <a:ext cx="985144" cy="893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1592870" y="6356351"/>
            <a:ext cx="26743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dirty="0"/>
              <a:t>S. Cavanaugh | </a:t>
            </a:r>
            <a:fld id="{E17EEE34-226E-7B4B-86A2-D4F2897639D5}" type="datetime4">
              <a:rPr lang="en-US" smtClean="0"/>
              <a:pPr>
                <a:defRPr/>
              </a:pPr>
              <a:t>April 25, 2025</a:t>
            </a:fld>
            <a:endParaRPr lang="en-GB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335360" y="835292"/>
            <a:ext cx="11243379" cy="528928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335360" y="142435"/>
            <a:ext cx="10969139" cy="45920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pPr>
              <a:defRPr/>
            </a:pPr>
            <a:r>
              <a:rPr lang="en-GB" noProof="0" dirty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335360" y="692696"/>
            <a:ext cx="11257171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  <p:pic>
        <p:nvPicPr>
          <p:cNvPr id="2" name="Picture 2">
            <a:extLst>
              <a:ext uri="{FF2B5EF4-FFF2-40B4-BE49-F238E27FC236}">
                <a16:creationId xmlns:a16="http://schemas.microsoft.com/office/drawing/2014/main" id="{3B4E956D-396A-DC07-6659-D4BF4E1E002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6324600"/>
            <a:ext cx="506144" cy="459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1A27048-F247-377C-6B23-25517F43BB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67200" y="6356350"/>
            <a:ext cx="63319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1" r:id="rId3"/>
    <p:sldLayoutId id="2147483652" r:id="rId4"/>
    <p:sldLayoutId id="2147483654" r:id="rId5"/>
  </p:sldLayoutIdLst>
  <p:hf hdr="0" ftr="0"/>
  <p:txStyles>
    <p:titleStyle>
      <a:lvl1pPr algn="l" eaLnBrk="1" hangingPunct="1">
        <a:spcBef>
          <a:spcPts val="0"/>
        </a:spcBef>
        <a:buNone/>
        <a:defRPr sz="3200" b="0" i="0">
          <a:solidFill>
            <a:schemeClr val="accent1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eaLnBrk="1" hangingPunct="1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 eaLnBrk="1" hangingPunct="1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 eaLnBrk="1" hangingPunct="1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eaLnBrk="1" hangingPunct="1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eaLnBrk="1" hangingPunct="1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eaLnBrk="1" hangingPunct="1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7.jpe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09600" y="1291156"/>
            <a:ext cx="7450667" cy="994844"/>
          </a:xfrm>
        </p:spPr>
        <p:txBody>
          <a:bodyPr anchor="ctr">
            <a:normAutofit/>
          </a:bodyPr>
          <a:lstStyle/>
          <a:p>
            <a:pPr>
              <a:defRPr/>
            </a:pPr>
            <a:r>
              <a:rPr lang="en-US" dirty="0"/>
              <a:t>Gamma Factory Updates</a:t>
            </a:r>
            <a:endParaRPr lang="en-GB" sz="3600" i="1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2514600"/>
            <a:ext cx="7450667" cy="457088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Shelby Cavanaugh</a:t>
            </a:r>
          </a:p>
        </p:txBody>
      </p:sp>
    </p:spTree>
    <p:extLst>
      <p:ext uri="{BB962C8B-B14F-4D97-AF65-F5344CB8AC3E}">
        <p14:creationId xmlns:p14="http://schemas.microsoft.com/office/powerpoint/2010/main" val="2499819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28BE46E-FA48-1A8A-3AA2-AAEF7513E09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Changing labs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08F2C5-6718-BA18-12D2-9DDCC4B8C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Start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CE6EE5-F771-38B8-D04B-881CDE4726E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S. Cavanaugh | </a:t>
            </a:r>
            <a:r>
              <a:rPr lang="en-US" dirty="0"/>
              <a:t>April 29,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C4EF80-7F6A-9F1E-5FD3-02782279B9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2</a:t>
            </a:fld>
            <a:endParaRPr lang="en-GB" noProof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4B336D-5660-E7F3-6CF9-14295908A0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667789" y="3242948"/>
            <a:ext cx="3227975" cy="24209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D77A53-1DE3-683E-3402-9151A53848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460110" y="3242948"/>
            <a:ext cx="3227975" cy="24209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065C3B5-5DFD-BFAF-2605-384C11ED80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2875467" y="3242948"/>
            <a:ext cx="3227975" cy="242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128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1F9D5F-881F-2110-A709-F871B730B69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Started with small aligning laser</a:t>
            </a:r>
          </a:p>
          <a:p>
            <a:pPr lvl="1"/>
            <a:r>
              <a:rPr lang="en-US" dirty="0"/>
              <a:t>Green for 532nm spare mirrors</a:t>
            </a:r>
          </a:p>
          <a:p>
            <a:pPr lvl="1"/>
            <a:r>
              <a:rPr lang="en-US" dirty="0"/>
              <a:t>Has less coherence</a:t>
            </a:r>
          </a:p>
          <a:p>
            <a:pPr lvl="2"/>
            <a:r>
              <a:rPr lang="en-US" dirty="0"/>
              <a:t>Switch to mirrors with worse reflectivity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Alignment was ok</a:t>
            </a:r>
          </a:p>
          <a:p>
            <a:pPr lvl="2"/>
            <a:r>
              <a:rPr lang="en-US" dirty="0"/>
              <a:t>Having issues with divergence before cavity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5634AE-363E-E2EA-A675-6AE10E20A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Alignment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2C0B8-0868-11F3-5221-7A30A15624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S. Cavanaugh |</a:t>
            </a:r>
            <a:r>
              <a:rPr lang="en-US" dirty="0"/>
              <a:t>April 29,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E334D7-2A8C-1AC0-3577-3E9F5425FF2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3</a:t>
            </a:fld>
            <a:endParaRPr lang="en-GB" noProof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570318-A69F-5E35-5363-A46F683B9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56" y="711088"/>
            <a:ext cx="3684372" cy="27632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5FEF62F-0E3E-62B3-7F13-5995C9C845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656" y="3525468"/>
            <a:ext cx="3684372" cy="2763280"/>
          </a:xfrm>
          <a:prstGeom prst="rect">
            <a:avLst/>
          </a:prstGeom>
        </p:spPr>
      </p:pic>
      <p:pic>
        <p:nvPicPr>
          <p:cNvPr id="10" name="IMG_9414_3B8DFD4B-3A87-42CB-BBB2-A753587E7F61.mp4">
            <a:hlinkClick r:id="" action="ppaction://media"/>
            <a:extLst>
              <a:ext uri="{FF2B5EF4-FFF2-40B4-BE49-F238E27FC236}">
                <a16:creationId xmlns:a16="http://schemas.microsoft.com/office/drawing/2014/main" id="{5844D7C4-0B05-E6D3-D94F-249D2550074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6000" y="1750801"/>
            <a:ext cx="1996501" cy="3549334"/>
          </a:xfrm>
          <a:prstGeom prst="rect">
            <a:avLst/>
          </a:prstGeom>
        </p:spPr>
      </p:pic>
      <p:pic>
        <p:nvPicPr>
          <p:cNvPr id="13" name="Picture 12" descr="A graph with a line pointing to the top&#10;&#10;AI-generated content may be incorrect.">
            <a:extLst>
              <a:ext uri="{FF2B5EF4-FFF2-40B4-BE49-F238E27FC236}">
                <a16:creationId xmlns:a16="http://schemas.microsoft.com/office/drawing/2014/main" id="{0E2F245B-2307-D21F-A061-9E441BDEB42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91000" y="2667000"/>
            <a:ext cx="1514307" cy="1027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71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662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6D1B22-64D8-0904-C939-960749331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42435"/>
            <a:ext cx="10969139" cy="459203"/>
          </a:xfr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Red Laser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682BAB-23CF-CA8A-C1EB-7676217020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92870" y="6356351"/>
            <a:ext cx="259813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GB" dirty="0"/>
              <a:t>S. Cavanaugh |</a:t>
            </a:r>
            <a:r>
              <a:rPr lang="en-US" dirty="0"/>
              <a:t>April 29,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423624-F6F7-E3F4-64F3-C3501D7B0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09232" y="6356351"/>
            <a:ext cx="97316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8D6C380F-326D-3C40-9EE7-7FBAB0953422}" type="slidenum">
              <a:rPr lang="en-GB" noProof="0" smtClean="0"/>
              <a:pPr>
                <a:spcAft>
                  <a:spcPts val="600"/>
                </a:spcAft>
                <a:defRPr/>
              </a:pPr>
              <a:t>4</a:t>
            </a:fld>
            <a:endParaRPr lang="en-GB" noProof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512B0776-436A-B4DE-0D04-C875F4A6AC48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2"/>
          <a:stretch>
            <a:fillRect/>
          </a:stretch>
        </p:blipFill>
        <p:spPr>
          <a:xfrm rot="5400000">
            <a:off x="7474545" y="1671031"/>
            <a:ext cx="4821237" cy="3615927"/>
          </a:xfr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9A748B07-B547-A52C-DBBB-214244418E11}"/>
              </a:ext>
            </a:extLst>
          </p:cNvPr>
          <p:cNvSpPr txBox="1">
            <a:spLocks/>
          </p:cNvSpPr>
          <p:nvPr/>
        </p:nvSpPr>
        <p:spPr>
          <a:xfrm>
            <a:off x="335360" y="838200"/>
            <a:ext cx="11243380" cy="5229226"/>
          </a:xfrm>
          <a:prstGeom prst="rect">
            <a:avLst/>
          </a:prstGeom>
        </p:spPr>
        <p:txBody>
          <a:bodyPr/>
          <a:lstStyle>
            <a:lvl1pPr marL="225425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eaLnBrk="1" hangingPunct="1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eaLnBrk="1" hangingPunct="1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eaLnBrk="1" hangingPunct="1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eaLnBrk="1" hangingPunct="1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itchFamily="2" charset="2"/>
              <a:buChar char="§"/>
            </a:pPr>
            <a:r>
              <a:rPr lang="en-US" sz="1800" dirty="0"/>
              <a:t>Switching to red laser for better coherence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sz="1800" dirty="0"/>
              <a:t>Need less divergence seen before laser enters cavity</a:t>
            </a:r>
          </a:p>
          <a:p>
            <a:pPr marL="457200" lvl="1" indent="0">
              <a:buNone/>
            </a:pPr>
            <a:endParaRPr lang="en-US" sz="18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BAB0B98-D909-2CD0-5705-A534D9841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-274030" y="2447925"/>
            <a:ext cx="3733800" cy="280035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840A587-06B1-09D4-851A-694146B3C2FA}"/>
              </a:ext>
            </a:extLst>
          </p:cNvPr>
          <p:cNvSpPr txBox="1"/>
          <p:nvPr/>
        </p:nvSpPr>
        <p:spPr>
          <a:xfrm>
            <a:off x="3200400" y="1981200"/>
            <a:ext cx="4876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Intention was to use a more coherent green laser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Green mirrors &gt;99.95%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Reflectivity to high for green laser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Reflectivity unknown in red</a:t>
            </a:r>
          </a:p>
          <a:p>
            <a:pPr marL="1200150" lvl="2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Estimating too high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Led to issue with beam alignment inside the cavity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Too difficult to align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Not enough beam transmitting</a:t>
            </a:r>
          </a:p>
        </p:txBody>
      </p:sp>
    </p:spTree>
    <p:extLst>
      <p:ext uri="{BB962C8B-B14F-4D97-AF65-F5344CB8AC3E}">
        <p14:creationId xmlns:p14="http://schemas.microsoft.com/office/powerpoint/2010/main" val="3328940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7D07C9-DA77-4206-D7E6-8D23432439A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Going to see if decreasing reflectivity makes it easer</a:t>
            </a:r>
          </a:p>
          <a:p>
            <a:pPr lvl="1"/>
            <a:r>
              <a:rPr lang="en-US" dirty="0"/>
              <a:t>99.0%</a:t>
            </a:r>
          </a:p>
          <a:p>
            <a:pPr lvl="1"/>
            <a:r>
              <a:rPr lang="en-US" dirty="0"/>
              <a:t>99.3%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8A9F78-328F-CE24-85A3-661478C81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Reflectivity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07EE4-5E23-A5E7-8DA7-B8A2D460593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S. Cavanaugh |</a:t>
            </a:r>
            <a:r>
              <a:rPr lang="en-US" dirty="0"/>
              <a:t>April 29,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AB995A-E291-1495-EE08-0E6C570F01D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GB" noProof="0" smtClean="0"/>
              <a:t>5</a:t>
            </a:fld>
            <a:endParaRPr lang="en-GB" noProof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9178BBF-C94D-667F-8E27-F3CD81B43E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7512519"/>
              </p:ext>
            </p:extLst>
          </p:nvPr>
        </p:nvGraphicFramePr>
        <p:xfrm>
          <a:off x="2514600" y="1859280"/>
          <a:ext cx="23114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1400">
                  <a:extLst>
                    <a:ext uri="{9D8B030D-6E8A-4147-A177-3AD203B41FA5}">
                      <a16:colId xmlns:a16="http://schemas.microsoft.com/office/drawing/2014/main" val="24525758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Red Laser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13003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λ</a:t>
                      </a:r>
                      <a:r>
                        <a:rPr lang="en-US" dirty="0"/>
                        <a:t> = 473.61254 THz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5283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Range = 2.6 MHz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061744"/>
                  </a:ext>
                </a:extLst>
              </a:tr>
            </a:tbl>
          </a:graphicData>
        </a:graphic>
      </p:graphicFrame>
      <p:pic>
        <p:nvPicPr>
          <p:cNvPr id="8" name="Picture 7" descr="A graph of reflection and reflection&#10;&#10;AI-generated content may be incorrect.">
            <a:extLst>
              <a:ext uri="{FF2B5EF4-FFF2-40B4-BE49-F238E27FC236}">
                <a16:creationId xmlns:a16="http://schemas.microsoft.com/office/drawing/2014/main" id="{B844148E-5E8B-B2A9-7D33-A783E0AF6A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628" y="1219201"/>
            <a:ext cx="5211671" cy="3112723"/>
          </a:xfrm>
          <a:prstGeom prst="rect">
            <a:avLst/>
          </a:prstGeom>
        </p:spPr>
      </p:pic>
      <p:pic>
        <p:nvPicPr>
          <p:cNvPr id="11" name="Picture 10" descr="A graph showing different colors and numbers&#10;&#10;AI-generated content may be incorrect.">
            <a:extLst>
              <a:ext uri="{FF2B5EF4-FFF2-40B4-BE49-F238E27FC236}">
                <a16:creationId xmlns:a16="http://schemas.microsoft.com/office/drawing/2014/main" id="{31483E83-335C-3790-3E00-1216995DA6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4788" y="3914374"/>
            <a:ext cx="3453212" cy="2340671"/>
          </a:xfrm>
          <a:prstGeom prst="rect">
            <a:avLst/>
          </a:prstGeom>
        </p:spPr>
      </p:pic>
      <p:pic>
        <p:nvPicPr>
          <p:cNvPr id="13" name="Picture 12" descr="A graph of a graph showing a green line&#10;&#10;AI-generated content may be incorrect.">
            <a:extLst>
              <a:ext uri="{FF2B5EF4-FFF2-40B4-BE49-F238E27FC236}">
                <a16:creationId xmlns:a16="http://schemas.microsoft.com/office/drawing/2014/main" id="{32EE2366-FE2F-6437-C89D-318280B008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5886" y="3871218"/>
            <a:ext cx="3671928" cy="234067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D9FBE6B-1A1C-6B87-C33A-D2F68016C5B8}"/>
              </a:ext>
            </a:extLst>
          </p:cNvPr>
          <p:cNvSpPr txBox="1"/>
          <p:nvPr/>
        </p:nvSpPr>
        <p:spPr>
          <a:xfrm>
            <a:off x="1022822" y="3634656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~99.0% </a:t>
            </a:r>
            <a:r>
              <a:rPr lang="en-US" sz="1400" dirty="0">
                <a:sym typeface="Wingdings" pitchFamily="2" charset="2"/>
              </a:rPr>
              <a:t> 6.85MHz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3664388-FEA5-618B-BC91-FC07A25270C3}"/>
              </a:ext>
            </a:extLst>
          </p:cNvPr>
          <p:cNvSpPr txBox="1"/>
          <p:nvPr/>
        </p:nvSpPr>
        <p:spPr>
          <a:xfrm>
            <a:off x="3886200" y="3639268"/>
            <a:ext cx="27692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~99.3% at 630nm </a:t>
            </a:r>
            <a:r>
              <a:rPr lang="en-US" sz="1400" dirty="0">
                <a:sym typeface="Wingdings" pitchFamily="2" charset="2"/>
              </a:rPr>
              <a:t> 4.79MHz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39340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8139815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avanaugh_GF_3_25" id="{EA756EF6-DD27-E94A-A86F-547FC357E30B}" vid="{708B1FA1-6556-D947-B4ED-6DDEBEB63FB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schemas.microsoft.com/office/2006/metadata/properties"/>
    <ds:schemaRef ds:uri="http://www.w3.org/2000/xmlns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6151</TotalTime>
  <Words>173</Words>
  <Application>Microsoft Macintosh PowerPoint</Application>
  <DocSecurity>0</DocSecurity>
  <PresentationFormat>Widescreen</PresentationFormat>
  <Paragraphs>45</Paragraphs>
  <Slides>6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Century Schoolbook</vt:lpstr>
      <vt:lpstr>Times New Roman</vt:lpstr>
      <vt:lpstr>Wingdings</vt:lpstr>
      <vt:lpstr>CERN_ENdept_Presentation_ArialFont copy</vt:lpstr>
      <vt:lpstr>Gamma Factory Updates</vt:lpstr>
      <vt:lpstr>To Start</vt:lpstr>
      <vt:lpstr>Alignment</vt:lpstr>
      <vt:lpstr>Red Laser</vt:lpstr>
      <vt:lpstr>Changing Reflectivity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Shelby Cavanaugh</dc:creator>
  <cp:keywords/>
  <dc:description/>
  <cp:lastModifiedBy>Shelby Cavanaugh</cp:lastModifiedBy>
  <cp:revision>2</cp:revision>
  <dcterms:created xsi:type="dcterms:W3CDTF">2025-04-25T06:10:10Z</dcterms:created>
  <dcterms:modified xsi:type="dcterms:W3CDTF">2025-04-29T12:41:35Z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