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3" r:id="rId1"/>
  </p:sldMasterIdLst>
  <p:notesMasterIdLst>
    <p:notesMasterId r:id="rId40"/>
  </p:notesMasterIdLst>
  <p:handoutMasterIdLst>
    <p:handoutMasterId r:id="rId41"/>
  </p:handoutMasterIdLst>
  <p:sldIdLst>
    <p:sldId id="256" r:id="rId2"/>
    <p:sldId id="276" r:id="rId3"/>
    <p:sldId id="277" r:id="rId4"/>
    <p:sldId id="275" r:id="rId5"/>
    <p:sldId id="260" r:id="rId6"/>
    <p:sldId id="269" r:id="rId7"/>
    <p:sldId id="270" r:id="rId8"/>
    <p:sldId id="320" r:id="rId9"/>
    <p:sldId id="265" r:id="rId10"/>
    <p:sldId id="326" r:id="rId11"/>
    <p:sldId id="308" r:id="rId12"/>
    <p:sldId id="309" r:id="rId13"/>
    <p:sldId id="307" r:id="rId14"/>
    <p:sldId id="323" r:id="rId15"/>
    <p:sldId id="328" r:id="rId16"/>
    <p:sldId id="325" r:id="rId17"/>
    <p:sldId id="324" r:id="rId18"/>
    <p:sldId id="262" r:id="rId19"/>
    <p:sldId id="297" r:id="rId20"/>
    <p:sldId id="321" r:id="rId21"/>
    <p:sldId id="257" r:id="rId22"/>
    <p:sldId id="263" r:id="rId23"/>
    <p:sldId id="292" r:id="rId24"/>
    <p:sldId id="295" r:id="rId25"/>
    <p:sldId id="298" r:id="rId26"/>
    <p:sldId id="258" r:id="rId27"/>
    <p:sldId id="285" r:id="rId28"/>
    <p:sldId id="300" r:id="rId29"/>
    <p:sldId id="288" r:id="rId30"/>
    <p:sldId id="278" r:id="rId31"/>
    <p:sldId id="280" r:id="rId32"/>
    <p:sldId id="266" r:id="rId33"/>
    <p:sldId id="282" r:id="rId34"/>
    <p:sldId id="327" r:id="rId35"/>
    <p:sldId id="329" r:id="rId36"/>
    <p:sldId id="305" r:id="rId37"/>
    <p:sldId id="301" r:id="rId38"/>
    <p:sldId id="25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 autoAdjust="0"/>
    <p:restoredTop sz="95462" autoAdjust="0"/>
  </p:normalViewPr>
  <p:slideViewPr>
    <p:cSldViewPr snapToObjects="1">
      <p:cViewPr>
        <p:scale>
          <a:sx n="100" d="100"/>
          <a:sy n="100" d="100"/>
        </p:scale>
        <p:origin x="-13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7083F-8D1C-6A41-871B-CEDC6066EFFB}" type="datetimeFigureOut">
              <a:rPr lang="en-US" smtClean="0"/>
              <a:pPr/>
              <a:t>12/09/2011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45515-C466-4C41-ABF1-BE1F2FE347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674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D0E5E-383E-0E4C-AD04-ACD56FFD9615}" type="datetimeFigureOut">
              <a:rPr lang="en-US" smtClean="0"/>
              <a:pPr/>
              <a:t>12/09/2011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847C9-4C7E-9345-A7F2-16ECE188CD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847C9-4C7E-9345-A7F2-16ECE188CD7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14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92EEC4-3AD3-CB43-A206-BBCEAF41C283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9B0F-7ACE-2545-BE4A-23D02AEDD5F5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CC652-A623-41D2-B0ED-8F1D21718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404664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8856984" cy="5084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</a:t>
            </a:r>
            <a:r>
              <a:rPr lang="en-US" sz="11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CAPEANS, CERN</a:t>
            </a:r>
            <a:endParaRPr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584862" y="25867"/>
            <a:ext cx="329537" cy="32478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-9939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-993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12 </a:t>
            </a:r>
            <a:r>
              <a:rPr lang="en-US" dirty="0" err="1" smtClean="0"/>
              <a:t>Septiembre</a:t>
            </a:r>
            <a:r>
              <a:rPr lang="en-US" dirty="0" smtClean="0"/>
              <a:t>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conferenceDisplay.py?confId=15389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jpg"/><Relationship Id="rId6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3.jpeg"/><Relationship Id="rId5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1" Type="http://schemas.microsoft.com/office/2007/relationships/media" Target="file://localhost/Users/mcapeans/Documents/MARs%20WORKING%20SPACE/DIVULGACION/HST%202010%20SPANISH/trt.mov" TargetMode="External"/><Relationship Id="rId2" Type="http://schemas.openxmlformats.org/officeDocument/2006/relationships/video" Target="file://localhost/Users/mcapeans/Documents/MARs%20WORKING%20SPACE/DIVULGACION/HST%202010%20SPANISH/trt.mo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1" Type="http://schemas.microsoft.com/office/2007/relationships/media" Target="file://localhost/Users/mcapeans/Documents/MARs%20WORKING%20SPACE/DIVULGACION/HST%202010%20SPANISH/electromagnetic-cal.mov" TargetMode="External"/><Relationship Id="rId2" Type="http://schemas.openxmlformats.org/officeDocument/2006/relationships/video" Target="file://localhost/Users/mcapeans/Documents/MARs%20WORKING%20SPACE/DIVULGACION/HST%202010%20SPANISH/electromagnetic-cal.mov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ente.mundo-r.com/rcid/index.html" TargetMode="External"/><Relationship Id="rId4" Type="http://schemas.openxmlformats.org/officeDocument/2006/relationships/hyperlink" Target="http://palmera.pntic.mec.es/~fbarrada/index.html" TargetMode="External"/><Relationship Id="rId5" Type="http://schemas.openxmlformats.org/officeDocument/2006/relationships/hyperlink" Target="https://alojamientos.us.es/divulgacioncna/cna.php?w=1536" TargetMode="External"/><Relationship Id="rId6" Type="http://schemas.openxmlformats.org/officeDocument/2006/relationships/hyperlink" Target="http://www.migui.com/" TargetMode="External"/><Relationship Id="rId7" Type="http://schemas.openxmlformats.org/officeDocument/2006/relationships/hyperlink" Target="http://www.cern.ch/Physics/ParticleDetector/BriefBook/" TargetMode="External"/><Relationship Id="rId8" Type="http://schemas.openxmlformats.org/officeDocument/2006/relationships/hyperlink" Target="http://indico.cern.ch/conferenceDisplay.py?confId=13437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tlas.ch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1" Type="http://schemas.microsoft.com/office/2007/relationships/media" Target="file://localhost/Users/mcapeans/Documents/MARs%20WORKING%20SPACE/DIVULGACION/HST%202010%20SPANISH/hadronic-calorimeter.mov" TargetMode="External"/><Relationship Id="rId2" Type="http://schemas.openxmlformats.org/officeDocument/2006/relationships/video" Target="file://localhost/Users/mcapeans/Documents/MARs%20WORKING%20SPACE/DIVULGACION/HST%202010%20SPANISH/hadronic-calorimeter.mo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1" Type="http://schemas.microsoft.com/office/2007/relationships/media" Target="file://localhost/Users/mcapeans/Documents/MARs%20WORKING%20SPACE/DIVULGACION/HST%202010%20SPANISH/LHC_ATLAS_Collision_MD_HD_v02.mov" TargetMode="External"/><Relationship Id="rId2" Type="http://schemas.openxmlformats.org/officeDocument/2006/relationships/video" Target="file://localhost/Users/mcapeans/Documents/MARs%20WORKING%20SPACE/DIVULGACION/HST%202010%20SPANISH/LHC_ATLAS_Collision_MD_HD_v02.mo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Detectores de Partículas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6358" y="3370312"/>
            <a:ext cx="6659978" cy="1066800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Mar CAPEANS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5616" y="959773"/>
            <a:ext cx="6196328" cy="902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Spanish Teachers </a:t>
            </a:r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Programme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2011</a:t>
            </a:r>
            <a:endParaRPr lang="en-US" sz="1600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u="sng" dirty="0">
                <a:hlinkClick r:id="rId2"/>
              </a:rPr>
              <a:t>https://indico.cern.ch/conferenceDisplay.py?confId=153896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 descr="eve_gen_0507_012_l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724400"/>
            <a:ext cx="2098758" cy="1797471"/>
          </a:xfrm>
          <a:prstGeom prst="rect">
            <a:avLst/>
          </a:prstGeom>
        </p:spPr>
      </p:pic>
      <p:pic>
        <p:nvPicPr>
          <p:cNvPr id="9" name="Picture 8" descr="particle_detector_800x6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1" y="4724400"/>
            <a:ext cx="2133599" cy="1797471"/>
          </a:xfrm>
          <a:prstGeom prst="rect">
            <a:avLst/>
          </a:prstGeom>
        </p:spPr>
      </p:pic>
      <p:pic>
        <p:nvPicPr>
          <p:cNvPr id="10" name="Picture 9" descr="LHCb_1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4724400"/>
            <a:ext cx="2059776" cy="1797472"/>
          </a:xfrm>
          <a:prstGeom prst="rect">
            <a:avLst/>
          </a:prstGeom>
        </p:spPr>
      </p:pic>
      <p:pic>
        <p:nvPicPr>
          <p:cNvPr id="11" name="Picture 10" descr="Web_Zoo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7928" y="4724399"/>
            <a:ext cx="1797471" cy="179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Desarrollo</a:t>
            </a:r>
            <a:r>
              <a:rPr lang="en-US" dirty="0" smtClean="0"/>
              <a:t> de los </a:t>
            </a:r>
            <a:r>
              <a:rPr lang="en-US" dirty="0" err="1" smtClean="0"/>
              <a:t>detectores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5" descr="bebcp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5" y="3295285"/>
            <a:ext cx="2716560" cy="222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958" y="3355028"/>
            <a:ext cx="3264242" cy="2090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9511" y="5212299"/>
            <a:ext cx="8734301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endParaRPr lang="es-ES_tradnl" b="1" dirty="0" smtClean="0">
              <a:solidFill>
                <a:srgbClr val="262626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s-ES_tradnl" b="1" dirty="0" smtClean="0">
                <a:solidFill>
                  <a:srgbClr val="262626"/>
                </a:solidFill>
              </a:rPr>
              <a:t>Capacidad de detección de partículas: decenas/s VS 10</a:t>
            </a:r>
            <a:r>
              <a:rPr lang="es-ES_tradnl" b="1" baseline="30000" dirty="0" smtClean="0">
                <a:solidFill>
                  <a:srgbClr val="262626"/>
                </a:solidFill>
              </a:rPr>
              <a:t>9</a:t>
            </a:r>
            <a:r>
              <a:rPr lang="es-ES_tradnl" b="1" dirty="0" smtClean="0">
                <a:solidFill>
                  <a:srgbClr val="262626"/>
                </a:solidFill>
              </a:rPr>
              <a:t> colisiones/s @ LHC</a:t>
            </a:r>
          </a:p>
          <a:p>
            <a:pPr algn="ctr">
              <a:lnSpc>
                <a:spcPct val="120000"/>
              </a:lnSpc>
            </a:pPr>
            <a:r>
              <a:rPr lang="es-ES_tradnl" b="1" dirty="0" smtClean="0">
                <a:solidFill>
                  <a:srgbClr val="262626"/>
                </a:solidFill>
              </a:rPr>
              <a:t>No existe selección de sucesos VS registro de 1/10</a:t>
            </a:r>
            <a:r>
              <a:rPr lang="es-ES_tradnl" b="1" baseline="30000" dirty="0" smtClean="0">
                <a:solidFill>
                  <a:srgbClr val="262626"/>
                </a:solidFill>
              </a:rPr>
              <a:t>12 </a:t>
            </a:r>
            <a:r>
              <a:rPr lang="es-ES_tradnl" b="1" dirty="0" smtClean="0">
                <a:solidFill>
                  <a:srgbClr val="262626"/>
                </a:solidFill>
              </a:rPr>
              <a:t>@ LHC</a:t>
            </a:r>
          </a:p>
          <a:p>
            <a:pPr algn="ctr">
              <a:lnSpc>
                <a:spcPct val="120000"/>
              </a:lnSpc>
            </a:pPr>
            <a:r>
              <a:rPr lang="es-ES_tradnl" b="1" dirty="0" smtClean="0">
                <a:solidFill>
                  <a:srgbClr val="262626"/>
                </a:solidFill>
              </a:rPr>
              <a:t>Análisis a ojo VS GRID @ LHC</a:t>
            </a:r>
          </a:p>
          <a:p>
            <a:pPr algn="ctr">
              <a:lnSpc>
                <a:spcPct val="120000"/>
              </a:lnSpc>
            </a:pPr>
            <a:endParaRPr lang="es-ES_tradnl" b="1" dirty="0" smtClean="0">
              <a:solidFill>
                <a:srgbClr val="26262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046" y="3064452"/>
            <a:ext cx="1643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50’s – 70’s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64288" y="2912591"/>
            <a:ext cx="769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LHC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2912591"/>
            <a:ext cx="2160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LEP: 88 - 2000</a:t>
            </a:r>
            <a:endParaRPr lang="en-US" sz="2400" b="1" dirty="0"/>
          </a:p>
        </p:txBody>
      </p:sp>
      <p:pic>
        <p:nvPicPr>
          <p:cNvPr id="13" name="Picture 2" descr="E:\vorlesung\Summer_student_lecture\aleph_higgs_candid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" t="8398"/>
          <a:stretch>
            <a:fillRect/>
          </a:stretch>
        </p:blipFill>
        <p:spPr bwMode="auto">
          <a:xfrm>
            <a:off x="2757327" y="3322601"/>
            <a:ext cx="3110817" cy="216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Big_European_Bubble_Chamb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47754"/>
            <a:ext cx="1421752" cy="1895669"/>
          </a:xfrm>
          <a:prstGeom prst="rect">
            <a:avLst/>
          </a:prstGeom>
        </p:spPr>
      </p:pic>
      <p:pic>
        <p:nvPicPr>
          <p:cNvPr id="14" name="Picture 13" descr="0702041_01-A5-at-72-dp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247754"/>
            <a:ext cx="2304256" cy="172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7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3" y="402928"/>
            <a:ext cx="8230245" cy="9144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Interacciones</a:t>
            </a:r>
            <a:r>
              <a:rPr lang="en-US" sz="3200" dirty="0" smtClean="0"/>
              <a:t>, SM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12" descr="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-457200"/>
            <a:ext cx="4419600" cy="4287838"/>
          </a:xfrm>
          <a:prstGeom prst="rect">
            <a:avLst/>
          </a:prstGeom>
          <a:noFill/>
        </p:spPr>
      </p:pic>
      <p:pic>
        <p:nvPicPr>
          <p:cNvPr id="8" name="Picture 10" descr="for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41737"/>
            <a:ext cx="9144000" cy="3192463"/>
          </a:xfrm>
          <a:prstGeom prst="rect">
            <a:avLst/>
          </a:prstGeom>
          <a:noFill/>
        </p:spPr>
      </p:pic>
      <p:pic>
        <p:nvPicPr>
          <p:cNvPr id="9" name="Picture 1029" descr="1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752600"/>
            <a:ext cx="2819400" cy="1846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8" y="1485900"/>
            <a:ext cx="9293022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Fuerzas</a:t>
            </a:r>
            <a:r>
              <a:rPr lang="en-US" dirty="0" smtClean="0"/>
              <a:t> VS </a:t>
            </a:r>
            <a:r>
              <a:rPr lang="en-US" dirty="0" err="1" smtClean="0"/>
              <a:t>distancia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1" y="1965325"/>
            <a:ext cx="4191000" cy="474027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s-ES_tradnl" sz="1800" b="1" dirty="0" smtClean="0"/>
              <a:t>Distancias atómicas</a:t>
            </a:r>
            <a:r>
              <a:rPr lang="es-ES_tradnl" sz="1800" dirty="0" smtClean="0"/>
              <a:t>: sólo la </a:t>
            </a:r>
            <a:r>
              <a:rPr lang="es-ES_tradnl" sz="1800" dirty="0" smtClean="0">
                <a:solidFill>
                  <a:srgbClr val="800000"/>
                </a:solidFill>
              </a:rPr>
              <a:t>Fuerza EM</a:t>
            </a:r>
            <a:r>
              <a:rPr lang="es-ES_tradnl" sz="1800" dirty="0" smtClean="0"/>
              <a:t> y </a:t>
            </a:r>
            <a:r>
              <a:rPr lang="es-ES_tradnl" sz="1800" dirty="0" smtClean="0">
                <a:solidFill>
                  <a:srgbClr val="0000FF"/>
                </a:solidFill>
              </a:rPr>
              <a:t>Gravedad</a:t>
            </a:r>
            <a:r>
              <a:rPr lang="es-ES_tradnl" sz="1800" dirty="0" smtClean="0"/>
              <a:t> poseen intensidades relevantes.</a:t>
            </a:r>
          </a:p>
          <a:p>
            <a:pPr>
              <a:buNone/>
            </a:pPr>
            <a:r>
              <a:rPr lang="es-ES_tradnl" sz="1800" dirty="0" smtClean="0"/>
              <a:t>	Pero </a:t>
            </a:r>
            <a:r>
              <a:rPr lang="es-ES_tradnl" sz="1800" dirty="0" smtClean="0">
                <a:solidFill>
                  <a:srgbClr val="800000"/>
                </a:solidFill>
              </a:rPr>
              <a:t>EM</a:t>
            </a:r>
            <a:r>
              <a:rPr lang="es-ES_tradnl" sz="1800" dirty="0" smtClean="0"/>
              <a:t> es 40 órdenes de magnitud más intensa que </a:t>
            </a:r>
            <a:r>
              <a:rPr lang="es-ES_tradnl" sz="1800" dirty="0" smtClean="0">
                <a:solidFill>
                  <a:srgbClr val="0000FF"/>
                </a:solidFill>
              </a:rPr>
              <a:t>G</a:t>
            </a:r>
            <a:endParaRPr lang="es-ES_tradnl" sz="1800" dirty="0" smtClean="0"/>
          </a:p>
          <a:p>
            <a:r>
              <a:rPr lang="es-ES_tradnl" sz="1800" dirty="0" smtClean="0"/>
              <a:t> A </a:t>
            </a:r>
            <a:r>
              <a:rPr lang="es-ES_tradnl" sz="1800" b="1" dirty="0" smtClean="0"/>
              <a:t>distancias del orden del protón</a:t>
            </a:r>
            <a:r>
              <a:rPr lang="es-ES_tradnl" sz="1800" dirty="0" smtClean="0"/>
              <a:t>, la </a:t>
            </a:r>
            <a:r>
              <a:rPr lang="es-ES_tradnl" sz="1800" dirty="0" smtClean="0">
                <a:solidFill>
                  <a:srgbClr val="008000"/>
                </a:solidFill>
              </a:rPr>
              <a:t>Fuerza Fuerte </a:t>
            </a:r>
            <a:r>
              <a:rPr lang="es-ES_tradnl" sz="1800" dirty="0" smtClean="0"/>
              <a:t>‘se enciende’ y es 100 veces más fuerte que la EM</a:t>
            </a:r>
          </a:p>
          <a:p>
            <a:r>
              <a:rPr lang="es-ES_tradnl" sz="1800" dirty="0" smtClean="0"/>
              <a:t>A </a:t>
            </a:r>
            <a:r>
              <a:rPr lang="es-ES_tradnl" sz="1800" b="1" dirty="0" smtClean="0"/>
              <a:t>distancias 1/1000 del protón</a:t>
            </a:r>
            <a:r>
              <a:rPr lang="es-ES_tradnl" sz="1800" dirty="0" smtClean="0"/>
              <a:t>, la </a:t>
            </a:r>
            <a:r>
              <a:rPr lang="es-ES_tradnl" sz="1800" dirty="0" smtClean="0">
                <a:solidFill>
                  <a:srgbClr val="FF6600"/>
                </a:solidFill>
              </a:rPr>
              <a:t>Fuerza Débil </a:t>
            </a:r>
            <a:r>
              <a:rPr lang="es-ES_tradnl" sz="1800" dirty="0" smtClean="0"/>
              <a:t>es importante</a:t>
            </a:r>
            <a:endParaRPr lang="es-ES_tradnl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14400" y="2057400"/>
            <a:ext cx="3567600" cy="1371600"/>
          </a:xfrm>
          <a:prstGeom prst="line">
            <a:avLst/>
          </a:prstGeom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21540000">
            <a:off x="914400" y="4648200"/>
            <a:ext cx="3567600" cy="137160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901700" y="1955800"/>
            <a:ext cx="1543050" cy="4051300"/>
          </a:xfrm>
          <a:custGeom>
            <a:avLst/>
            <a:gdLst>
              <a:gd name="connsiteX0" fmla="*/ 0 w 1543050"/>
              <a:gd name="connsiteY0" fmla="*/ 0 h 4051300"/>
              <a:gd name="connsiteX1" fmla="*/ 1308100 w 1543050"/>
              <a:gd name="connsiteY1" fmla="*/ 419100 h 4051300"/>
              <a:gd name="connsiteX2" fmla="*/ 1409700 w 1543050"/>
              <a:gd name="connsiteY2" fmla="*/ 520700 h 4051300"/>
              <a:gd name="connsiteX3" fmla="*/ 1435100 w 1543050"/>
              <a:gd name="connsiteY3" fmla="*/ 647700 h 4051300"/>
              <a:gd name="connsiteX4" fmla="*/ 1435100 w 1543050"/>
              <a:gd name="connsiteY4" fmla="*/ 647700 h 4051300"/>
              <a:gd name="connsiteX5" fmla="*/ 1397000 w 1543050"/>
              <a:gd name="connsiteY5" fmla="*/ 4051300 h 405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3050" h="4051300">
                <a:moveTo>
                  <a:pt x="0" y="0"/>
                </a:moveTo>
                <a:cubicBezTo>
                  <a:pt x="536575" y="166158"/>
                  <a:pt x="1073150" y="332317"/>
                  <a:pt x="1308100" y="419100"/>
                </a:cubicBezTo>
                <a:cubicBezTo>
                  <a:pt x="1543050" y="505883"/>
                  <a:pt x="1388533" y="482600"/>
                  <a:pt x="1409700" y="520700"/>
                </a:cubicBezTo>
                <a:cubicBezTo>
                  <a:pt x="1430867" y="558800"/>
                  <a:pt x="1435100" y="647700"/>
                  <a:pt x="1435100" y="647700"/>
                </a:cubicBezTo>
                <a:lnTo>
                  <a:pt x="1435100" y="647700"/>
                </a:lnTo>
                <a:lnTo>
                  <a:pt x="1397000" y="4051300"/>
                </a:lnTo>
              </a:path>
            </a:pathLst>
          </a:cu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939800" y="2057400"/>
            <a:ext cx="347133" cy="609600"/>
          </a:xfrm>
          <a:custGeom>
            <a:avLst/>
            <a:gdLst>
              <a:gd name="connsiteX0" fmla="*/ 0 w 347133"/>
              <a:gd name="connsiteY0" fmla="*/ 0 h 609600"/>
              <a:gd name="connsiteX1" fmla="*/ 228600 w 347133"/>
              <a:gd name="connsiteY1" fmla="*/ 114300 h 609600"/>
              <a:gd name="connsiteX2" fmla="*/ 330200 w 347133"/>
              <a:gd name="connsiteY2" fmla="*/ 342900 h 609600"/>
              <a:gd name="connsiteX3" fmla="*/ 330200 w 347133"/>
              <a:gd name="connsiteY3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133" h="609600">
                <a:moveTo>
                  <a:pt x="0" y="0"/>
                </a:moveTo>
                <a:cubicBezTo>
                  <a:pt x="86783" y="28575"/>
                  <a:pt x="173567" y="57150"/>
                  <a:pt x="228600" y="114300"/>
                </a:cubicBezTo>
                <a:cubicBezTo>
                  <a:pt x="283633" y="171450"/>
                  <a:pt x="313267" y="260350"/>
                  <a:pt x="330200" y="342900"/>
                </a:cubicBezTo>
                <a:cubicBezTo>
                  <a:pt x="347133" y="425450"/>
                  <a:pt x="330200" y="609600"/>
                  <a:pt x="330200" y="609600"/>
                </a:cubicBezTo>
              </a:path>
            </a:pathLst>
          </a:cu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5460000">
            <a:off x="-420909" y="4288606"/>
            <a:ext cx="3340100" cy="1588"/>
          </a:xfrm>
          <a:prstGeom prst="line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495643" y="2483368"/>
            <a:ext cx="98635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EM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09286" y="1872734"/>
            <a:ext cx="986357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Fuerte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4000" y="3886200"/>
            <a:ext cx="698400" cy="40320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rgbClr val="FF6600"/>
                </a:solidFill>
              </a:rPr>
              <a:t>Débil</a:t>
            </a:r>
            <a:endParaRPr lang="en-US" sz="1600" b="1" dirty="0"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24200" y="5071646"/>
            <a:ext cx="12816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00FF"/>
                </a:solidFill>
              </a:rPr>
              <a:t>Gravedad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057400" y="6286500"/>
            <a:ext cx="451886" cy="244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886200" y="6324600"/>
            <a:ext cx="451886" cy="244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96752"/>
            <a:ext cx="7272808" cy="54546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Detección de Partículas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6371165"/>
            <a:ext cx="1350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W.Riegler</a:t>
            </a:r>
            <a:r>
              <a:rPr lang="en-US" sz="1200" dirty="0" smtClean="0"/>
              <a:t>/CERN</a:t>
            </a:r>
            <a:endParaRPr lang="en-US" sz="1200" dirty="0"/>
          </a:p>
        </p:txBody>
      </p:sp>
      <p:sp>
        <p:nvSpPr>
          <p:cNvPr id="11" name="Oval 10"/>
          <p:cNvSpPr/>
          <p:nvPr/>
        </p:nvSpPr>
        <p:spPr>
          <a:xfrm>
            <a:off x="3059832" y="5971604"/>
            <a:ext cx="1872208" cy="50405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115616" y="5301208"/>
            <a:ext cx="1872208" cy="50405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732240" y="5638924"/>
            <a:ext cx="864096" cy="31035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80112" y="5140424"/>
            <a:ext cx="1656184" cy="31035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Detección de Partículas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28801"/>
            <a:ext cx="8561294" cy="1440160"/>
          </a:xfrm>
        </p:spPr>
        <p:txBody>
          <a:bodyPr>
            <a:normAutofit/>
          </a:bodyPr>
          <a:lstStyle/>
          <a:p>
            <a:r>
              <a:rPr lang="es-ES_tradnl" sz="1730" dirty="0" smtClean="0"/>
              <a:t>Las </a:t>
            </a:r>
            <a:r>
              <a:rPr lang="es-ES_tradnl" sz="1730" b="1" dirty="0" smtClean="0">
                <a:solidFill>
                  <a:srgbClr val="800000"/>
                </a:solidFill>
              </a:rPr>
              <a:t>partículas neutras </a:t>
            </a:r>
            <a:r>
              <a:rPr lang="es-ES_tradnl" sz="1730" dirty="0" smtClean="0"/>
              <a:t>también interaccionan con la materia</a:t>
            </a:r>
          </a:p>
          <a:p>
            <a:pPr lvl="1">
              <a:buFont typeface="Arial"/>
              <a:buChar char="•"/>
            </a:pPr>
            <a:r>
              <a:rPr lang="es-ES_tradnl" sz="1514" dirty="0" smtClean="0"/>
              <a:t>Por ejemplo, el fotón transfiere energía a los electrones o se crean pares electrón/positrón los cuales se comportaran como partículas cargadas</a:t>
            </a:r>
          </a:p>
          <a:p>
            <a:pPr lvl="1">
              <a:buNone/>
            </a:pPr>
            <a:r>
              <a:rPr lang="es-ES_tradnl" sz="1514" dirty="0" smtClean="0"/>
              <a:t>	(Efecto Fotoeléctrico, Producción de Pares, Efecto </a:t>
            </a:r>
            <a:r>
              <a:rPr lang="es-ES_tradnl" sz="1514" dirty="0" err="1" smtClean="0"/>
              <a:t>Compton</a:t>
            </a:r>
            <a:r>
              <a:rPr lang="es-ES_tradnl" sz="1514" dirty="0" smtClean="0"/>
              <a:t>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2168" y="3078336"/>
            <a:ext cx="2766296" cy="114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2109" y="5523704"/>
            <a:ext cx="3020371" cy="107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51898" y="3284984"/>
            <a:ext cx="5373210" cy="302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spcAft>
                <a:spcPct val="30000"/>
              </a:spcAft>
            </a:pPr>
            <a:r>
              <a:rPr lang="en-GB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Photoelectric </a:t>
            </a: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effect (Z</a:t>
            </a:r>
            <a:r>
              <a:rPr lang="en-GB" sz="1400" b="1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en-GB" sz="1400" b="1" dirty="0">
                <a:solidFill>
                  <a:schemeClr val="accent2"/>
                </a:solidFill>
              </a:rPr>
              <a:t>; absorption of a photon by an atom ejecting an electron. The cross-section shows the typical shell structures in an atom. </a:t>
            </a:r>
          </a:p>
          <a:p>
            <a:pPr>
              <a:spcBef>
                <a:spcPct val="50000"/>
              </a:spcBef>
              <a:spcAft>
                <a:spcPct val="30000"/>
              </a:spcAft>
            </a:pPr>
            <a:r>
              <a:rPr lang="en-GB" sz="1400" b="1" dirty="0">
                <a:solidFill>
                  <a:srgbClr val="262626"/>
                </a:solidFill>
              </a:rPr>
              <a:t>Compton scattering (Z); </a:t>
            </a:r>
            <a:r>
              <a:rPr lang="en-GB" sz="1400" b="1" dirty="0">
                <a:solidFill>
                  <a:schemeClr val="accent2"/>
                </a:solidFill>
              </a:rPr>
              <a:t>scattering of a photon </a:t>
            </a:r>
            <a:r>
              <a:rPr lang="en-GB" sz="1400" b="1" dirty="0" smtClean="0">
                <a:solidFill>
                  <a:schemeClr val="accent2"/>
                </a:solidFill>
              </a:rPr>
              <a:t>against </a:t>
            </a:r>
            <a:r>
              <a:rPr lang="en-GB" sz="1400" b="1" dirty="0">
                <a:solidFill>
                  <a:schemeClr val="accent2"/>
                </a:solidFill>
              </a:rPr>
              <a:t>a free electron (Klein </a:t>
            </a:r>
            <a:r>
              <a:rPr lang="en-GB" sz="1400" b="1" dirty="0" err="1">
                <a:solidFill>
                  <a:schemeClr val="accent2"/>
                </a:solidFill>
              </a:rPr>
              <a:t>Nishina</a:t>
            </a:r>
            <a:r>
              <a:rPr lang="en-GB" sz="1400" b="1" dirty="0">
                <a:solidFill>
                  <a:schemeClr val="accent2"/>
                </a:solidFill>
              </a:rPr>
              <a:t> formula). This process has well defined kinematic constraints (giving the so called Compton Edge for the energy transfer to the electron </a:t>
            </a:r>
            <a:r>
              <a:rPr lang="en-GB" sz="1400" b="1" dirty="0" err="1">
                <a:solidFill>
                  <a:schemeClr val="accent2"/>
                </a:solidFill>
              </a:rPr>
              <a:t>etc</a:t>
            </a:r>
            <a:r>
              <a:rPr lang="en-GB" sz="1400" b="1" dirty="0">
                <a:solidFill>
                  <a:schemeClr val="accent2"/>
                </a:solidFill>
              </a:rPr>
              <a:t>) and for energies above a few MeV 90% of the energy is transferred (in most cases).</a:t>
            </a:r>
          </a:p>
          <a:p>
            <a:pPr>
              <a:spcBef>
                <a:spcPct val="50000"/>
              </a:spcBef>
              <a:spcAft>
                <a:spcPct val="30000"/>
              </a:spcAft>
            </a:pPr>
            <a:r>
              <a:rPr lang="en-GB" sz="1400" b="1" dirty="0">
                <a:solidFill>
                  <a:srgbClr val="262626"/>
                </a:solidFill>
              </a:rPr>
              <a:t>Pair-production (Z</a:t>
            </a:r>
            <a:r>
              <a:rPr lang="en-GB" sz="1400" b="1" baseline="30000" dirty="0">
                <a:solidFill>
                  <a:srgbClr val="262626"/>
                </a:solidFill>
              </a:rPr>
              <a:t>2</a:t>
            </a:r>
            <a:r>
              <a:rPr lang="en-GB" sz="1400" b="1" dirty="0">
                <a:solidFill>
                  <a:srgbClr val="262626"/>
                </a:solidFill>
              </a:rPr>
              <a:t>+Z); </a:t>
            </a:r>
            <a:r>
              <a:rPr lang="en-GB" sz="1400" b="1" dirty="0">
                <a:solidFill>
                  <a:schemeClr val="accent2"/>
                </a:solidFill>
              </a:rPr>
              <a:t>essentially bremsstrahlung again with the same machinery as used earlier; threshold at 2 m</a:t>
            </a:r>
            <a:r>
              <a:rPr lang="en-GB" sz="1400" b="1" baseline="-25000" dirty="0">
                <a:solidFill>
                  <a:schemeClr val="accent2"/>
                </a:solidFill>
              </a:rPr>
              <a:t>e</a:t>
            </a:r>
            <a:r>
              <a:rPr lang="en-GB" sz="1400" b="1" dirty="0">
                <a:solidFill>
                  <a:schemeClr val="accent2"/>
                </a:solidFill>
              </a:rPr>
              <a:t> = 1.022 MeV. Dominates at a high energy. 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7885" y="4221708"/>
            <a:ext cx="2108531" cy="129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280926" y="6518301"/>
            <a:ext cx="12255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900">
                <a:solidFill>
                  <a:schemeClr val="accent2"/>
                </a:solidFill>
              </a:rPr>
              <a:t>Plots from C.Joram</a:t>
            </a:r>
          </a:p>
        </p:txBody>
      </p:sp>
    </p:spTree>
    <p:extLst>
      <p:ext uri="{BB962C8B-B14F-4D97-AF65-F5344CB8AC3E}">
        <p14:creationId xmlns:p14="http://schemas.microsoft.com/office/powerpoint/2010/main" val="1849587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Detectores</a:t>
            </a:r>
            <a:r>
              <a:rPr lang="en-US" dirty="0" smtClean="0"/>
              <a:t> de Gas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00" y="1340148"/>
            <a:ext cx="6768752" cy="2629439"/>
          </a:xfrm>
          <a:prstGeom prst="rect">
            <a:avLst/>
          </a:prstGeom>
        </p:spPr>
      </p:pic>
      <p:pic>
        <p:nvPicPr>
          <p:cNvPr id="14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27427"/>
            <a:ext cx="2423156" cy="2941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" name="Picture 14" descr="Electron_Avalanch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4172284"/>
            <a:ext cx="2931616" cy="250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25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06" y="3140968"/>
            <a:ext cx="6942970" cy="3744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Detección de Partículas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980" y="1484784"/>
            <a:ext cx="8561294" cy="4940275"/>
          </a:xfrm>
        </p:spPr>
        <p:txBody>
          <a:bodyPr>
            <a:normAutofit/>
          </a:bodyPr>
          <a:lstStyle/>
          <a:p>
            <a:r>
              <a:rPr lang="es-ES_tradnl" sz="1730" dirty="0" smtClean="0"/>
              <a:t>Estos son los efectos que utilizamos en nuestros detectores:</a:t>
            </a:r>
          </a:p>
          <a:p>
            <a:pPr lvl="1">
              <a:buFont typeface="Arial"/>
              <a:buChar char="•"/>
            </a:pPr>
            <a:r>
              <a:rPr lang="es-ES_tradnl" sz="1600" dirty="0" smtClean="0">
                <a:solidFill>
                  <a:srgbClr val="008000"/>
                </a:solidFill>
              </a:rPr>
              <a:t>En un </a:t>
            </a:r>
            <a:r>
              <a:rPr lang="es-ES_tradnl" sz="1600" b="1" dirty="0" smtClean="0">
                <a:solidFill>
                  <a:srgbClr val="008000"/>
                </a:solidFill>
              </a:rPr>
              <a:t>semiconductor</a:t>
            </a:r>
            <a:r>
              <a:rPr lang="es-ES_tradnl" sz="1600" dirty="0" smtClean="0">
                <a:solidFill>
                  <a:srgbClr val="008000"/>
                </a:solidFill>
              </a:rPr>
              <a:t> miramos a la creación de pares e-/</a:t>
            </a:r>
            <a:r>
              <a:rPr lang="es-ES_tradnl" sz="1600" dirty="0" err="1" smtClean="0">
                <a:solidFill>
                  <a:srgbClr val="008000"/>
                </a:solidFill>
              </a:rPr>
              <a:t>h</a:t>
            </a:r>
            <a:endParaRPr lang="es-ES_tradnl" sz="1600" dirty="0" smtClean="0">
              <a:solidFill>
                <a:srgbClr val="008000"/>
              </a:solidFill>
            </a:endParaRPr>
          </a:p>
          <a:p>
            <a:pPr lvl="1">
              <a:buFont typeface="Arial"/>
              <a:buChar char="•"/>
            </a:pPr>
            <a:r>
              <a:rPr lang="es-ES_tradnl" sz="1600" dirty="0" smtClean="0">
                <a:solidFill>
                  <a:srgbClr val="008000"/>
                </a:solidFill>
              </a:rPr>
              <a:t>En </a:t>
            </a:r>
            <a:r>
              <a:rPr lang="es-ES_tradnl" sz="1600" b="1" dirty="0" smtClean="0">
                <a:solidFill>
                  <a:srgbClr val="008000"/>
                </a:solidFill>
              </a:rPr>
              <a:t>detectores de gas</a:t>
            </a:r>
            <a:r>
              <a:rPr lang="es-ES_tradnl" sz="1600" dirty="0" smtClean="0">
                <a:solidFill>
                  <a:srgbClr val="008000"/>
                </a:solidFill>
              </a:rPr>
              <a:t>, miramos a la creación de pares e-/ión</a:t>
            </a:r>
          </a:p>
          <a:p>
            <a:pPr lvl="1">
              <a:buFont typeface="Arial"/>
              <a:buChar char="•"/>
            </a:pPr>
            <a:r>
              <a:rPr lang="es-ES_tradnl" sz="1600" dirty="0" smtClean="0">
                <a:solidFill>
                  <a:srgbClr val="008000"/>
                </a:solidFill>
              </a:rPr>
              <a:t>En </a:t>
            </a:r>
            <a:r>
              <a:rPr lang="es-ES_tradnl" sz="1600" b="1" dirty="0" err="1" smtClean="0">
                <a:solidFill>
                  <a:srgbClr val="008000"/>
                </a:solidFill>
              </a:rPr>
              <a:t>centelleadores</a:t>
            </a:r>
            <a:r>
              <a:rPr lang="es-ES_tradnl" sz="1600" dirty="0" smtClean="0">
                <a:solidFill>
                  <a:srgbClr val="008000"/>
                </a:solidFill>
              </a:rPr>
              <a:t>, utilizamos la excitación y rápida de-excitación que genera luz en el rango visible</a:t>
            </a:r>
            <a:endParaRPr lang="es-ES_tradnl" sz="1600" dirty="0">
              <a:solidFill>
                <a:srgbClr val="008000"/>
              </a:solidFill>
            </a:endParaRPr>
          </a:p>
          <a:p>
            <a:pPr lvl="1">
              <a:buFont typeface="Arial"/>
              <a:buChar char="•"/>
            </a:pPr>
            <a:r>
              <a:rPr lang="es-ES_tradnl" sz="1514" i="1" dirty="0" smtClean="0">
                <a:solidFill>
                  <a:srgbClr val="008000"/>
                </a:solidFill>
              </a:rPr>
              <a:t>Y otros: </a:t>
            </a:r>
            <a:r>
              <a:rPr lang="es-ES_tradnl" sz="1514" i="1" dirty="0" err="1" smtClean="0">
                <a:solidFill>
                  <a:srgbClr val="008000"/>
                </a:solidFill>
              </a:rPr>
              <a:t>Cerenkov</a:t>
            </a:r>
            <a:r>
              <a:rPr lang="es-ES_tradnl" sz="1514" i="1" dirty="0" smtClean="0">
                <a:solidFill>
                  <a:srgbClr val="008000"/>
                </a:solidFill>
              </a:rPr>
              <a:t>, Radiación de transición, ….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4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panienSantiagodeCompostel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8697" r="-38697"/>
          <a:stretch>
            <a:fillRect/>
          </a:stretch>
        </p:blipFill>
        <p:spPr>
          <a:xfrm>
            <a:off x="-346279" y="1371600"/>
            <a:ext cx="9867637" cy="5562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 HST </a:t>
            </a:r>
            <a:r>
              <a:rPr lang="en-US" dirty="0" err="1" smtClean="0"/>
              <a:t>Programme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2133600"/>
            <a:ext cx="2566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CATEDRAL SANTIAGO</a:t>
            </a:r>
          </a:p>
          <a:p>
            <a:pPr algn="ctr"/>
            <a:r>
              <a:rPr lang="en-US" dirty="0" err="1" smtClean="0"/>
              <a:t>Altura</a:t>
            </a:r>
            <a:r>
              <a:rPr lang="en-US" dirty="0" smtClean="0"/>
              <a:t>: 76 </a:t>
            </a:r>
            <a:r>
              <a:rPr lang="en-US" dirty="0" err="1" smtClean="0"/>
              <a:t>m</a:t>
            </a:r>
            <a:endParaRPr lang="en-US" dirty="0" smtClean="0"/>
          </a:p>
          <a:p>
            <a:pPr algn="ctr"/>
            <a:r>
              <a:rPr lang="en-US" dirty="0" smtClean="0"/>
              <a:t>Largo: 96 </a:t>
            </a:r>
            <a:r>
              <a:rPr lang="en-US" dirty="0" err="1" smtClean="0"/>
              <a:t>m</a:t>
            </a:r>
            <a:endParaRPr lang="en-US" dirty="0"/>
          </a:p>
        </p:txBody>
      </p:sp>
      <p:pic>
        <p:nvPicPr>
          <p:cNvPr id="11" name="Picture 10" descr="bandera-galici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816100"/>
            <a:ext cx="476727" cy="3175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6" name="Group 15"/>
          <p:cNvGrpSpPr/>
          <p:nvPr/>
        </p:nvGrpSpPr>
        <p:grpSpPr>
          <a:xfrm>
            <a:off x="3831717" y="3815105"/>
            <a:ext cx="4958177" cy="2522677"/>
            <a:chOff x="3962400" y="3815105"/>
            <a:chExt cx="4958177" cy="2522677"/>
          </a:xfrm>
        </p:grpSpPr>
        <p:grpSp>
          <p:nvGrpSpPr>
            <p:cNvPr id="15" name="Group 14"/>
            <p:cNvGrpSpPr/>
            <p:nvPr/>
          </p:nvGrpSpPr>
          <p:grpSpPr>
            <a:xfrm>
              <a:off x="3962400" y="3821318"/>
              <a:ext cx="4958177" cy="2516464"/>
              <a:chOff x="3982871" y="3821318"/>
              <a:chExt cx="4958177" cy="2516464"/>
            </a:xfrm>
          </p:grpSpPr>
          <p:pic>
            <p:nvPicPr>
              <p:cNvPr id="13" name="Picture 12" descr="atlas_2.jpg"/>
              <p:cNvPicPr>
                <a:picLocks noChangeAspect="1"/>
              </p:cNvPicPr>
              <p:nvPr/>
            </p:nvPicPr>
            <p:blipFill>
              <a:blip r:embed="rId4">
                <a:alphaModFix amt="75000"/>
              </a:blip>
              <a:stretch>
                <a:fillRect/>
              </a:stretch>
            </p:blipFill>
            <p:spPr>
              <a:xfrm rot="19715355">
                <a:off x="3982871" y="3821318"/>
                <a:ext cx="1983992" cy="1567758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662096" y="4583455"/>
                <a:ext cx="2278952" cy="17543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/>
                  <a:t>ATLAS</a:t>
                </a:r>
              </a:p>
              <a:p>
                <a:pPr algn="ctr"/>
                <a:r>
                  <a:rPr lang="en-US" dirty="0" err="1" smtClean="0"/>
                  <a:t>Altura</a:t>
                </a:r>
                <a:r>
                  <a:rPr lang="en-US" dirty="0" smtClean="0"/>
                  <a:t>: 25 </a:t>
                </a:r>
                <a:r>
                  <a:rPr lang="en-US" dirty="0" err="1" smtClean="0"/>
                  <a:t>m</a:t>
                </a:r>
                <a:endParaRPr lang="en-US" dirty="0" smtClean="0"/>
              </a:p>
              <a:p>
                <a:pPr algn="ctr"/>
                <a:r>
                  <a:rPr lang="en-US" dirty="0" smtClean="0"/>
                  <a:t>Largo: 46 </a:t>
                </a:r>
                <a:r>
                  <a:rPr lang="en-US" dirty="0" err="1" smtClean="0"/>
                  <a:t>m</a:t>
                </a:r>
                <a:endParaRPr lang="en-US" dirty="0" smtClean="0"/>
              </a:p>
              <a:p>
                <a:pPr algn="ctr"/>
                <a:r>
                  <a:rPr lang="en-US" dirty="0" smtClean="0"/>
                  <a:t>Peso: 7000 T</a:t>
                </a:r>
              </a:p>
              <a:p>
                <a:pPr algn="ctr"/>
                <a:r>
                  <a:rPr lang="en-US" dirty="0" smtClean="0"/>
                  <a:t>3000 km de cables</a:t>
                </a:r>
              </a:p>
              <a:p>
                <a:endParaRPr lang="en-US" dirty="0"/>
              </a:p>
            </p:txBody>
          </p:sp>
        </p:grpSp>
        <p:pic>
          <p:nvPicPr>
            <p:cNvPr id="12" name="Picture 11" descr="ATLAS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70929" y="3815105"/>
              <a:ext cx="374805" cy="768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898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TL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8717886" cy="5603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Estructura</a:t>
            </a:r>
            <a:r>
              <a:rPr lang="en-US" dirty="0" smtClean="0"/>
              <a:t> del detector ATLAS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TL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52600"/>
            <a:ext cx="4146174" cy="26648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/ Detector de </a:t>
            </a:r>
            <a:r>
              <a:rPr lang="en-US" dirty="0" err="1" smtClean="0"/>
              <a:t>trazas</a:t>
            </a:r>
            <a:r>
              <a:rPr lang="en-US" dirty="0" smtClean="0"/>
              <a:t> </a:t>
            </a:r>
            <a:r>
              <a:rPr lang="en-US" dirty="0" err="1" smtClean="0"/>
              <a:t>interno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pic>
        <p:nvPicPr>
          <p:cNvPr id="8" name="Picture 7" descr="I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174" y="3200400"/>
            <a:ext cx="5670826" cy="36576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2286000" y="3048000"/>
            <a:ext cx="2286000" cy="914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590800" y="2971800"/>
            <a:ext cx="5562600" cy="762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2322888" y="5265737"/>
            <a:ext cx="2606675" cy="1588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572795" y="5654398"/>
            <a:ext cx="3580605" cy="11274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77000" y="5879068"/>
            <a:ext cx="784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6.2 </a:t>
            </a:r>
            <a:r>
              <a:rPr lang="en-US" dirty="0" err="1" smtClean="0"/>
              <a:t>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25147" y="5073134"/>
            <a:ext cx="784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2.1 </a:t>
            </a:r>
            <a:r>
              <a:rPr lang="en-US" dirty="0" err="1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Sumario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7885330" cy="4596259"/>
          </a:xfrm>
        </p:spPr>
        <p:txBody>
          <a:bodyPr>
            <a:normAutofit fontScale="92500" lnSpcReduction="20000"/>
          </a:bodyPr>
          <a:lstStyle/>
          <a:p>
            <a:r>
              <a:rPr lang="es-ES_tradnl" sz="2162" b="1" dirty="0" smtClean="0"/>
              <a:t>Retos de los detectores del LHC</a:t>
            </a:r>
          </a:p>
          <a:p>
            <a:pPr>
              <a:spcAft>
                <a:spcPts val="600"/>
              </a:spcAft>
            </a:pPr>
            <a:r>
              <a:rPr lang="es-ES_tradnl" sz="2162" b="1" dirty="0" smtClean="0"/>
              <a:t>Paso de partículas a través de la materia</a:t>
            </a:r>
          </a:p>
          <a:p>
            <a:pPr>
              <a:spcAft>
                <a:spcPts val="600"/>
              </a:spcAft>
            </a:pPr>
            <a:r>
              <a:rPr lang="es-ES_tradnl" sz="2162" b="1" dirty="0" smtClean="0"/>
              <a:t>Detectores</a:t>
            </a:r>
          </a:p>
          <a:p>
            <a:pPr marL="355600" indent="-355600">
              <a:spcAft>
                <a:spcPts val="600"/>
              </a:spcAft>
            </a:pPr>
            <a:r>
              <a:rPr lang="es-ES_tradnl" sz="2162" b="1" dirty="0" smtClean="0"/>
              <a:t>Cómo funcionan los experimentos</a:t>
            </a:r>
          </a:p>
          <a:p>
            <a:pPr lvl="1">
              <a:buFont typeface="Arial"/>
              <a:buChar char="•"/>
            </a:pPr>
            <a:r>
              <a:rPr lang="es-ES_tradnl" sz="1946" b="1" dirty="0" smtClean="0"/>
              <a:t>El detector ATLAS</a:t>
            </a:r>
          </a:p>
          <a:p>
            <a:pPr algn="r">
              <a:buNone/>
            </a:pPr>
            <a:r>
              <a:rPr lang="es-ES_tradnl" sz="1730" b="1" dirty="0" smtClean="0"/>
              <a:t>&gt;&gt;&gt;&gt;&gt; Visita a ATLAS</a:t>
            </a:r>
          </a:p>
          <a:p>
            <a:pPr>
              <a:buNone/>
            </a:pPr>
            <a:endParaRPr lang="es-ES_tradnl" b="1" dirty="0" smtClean="0"/>
          </a:p>
          <a:p>
            <a:r>
              <a:rPr lang="es-ES_tradnl" dirty="0" smtClean="0">
                <a:solidFill>
                  <a:srgbClr val="800000"/>
                </a:solidFill>
              </a:rPr>
              <a:t>Excelente Lección (5h) sobre Detectores de Partículas:</a:t>
            </a:r>
          </a:p>
          <a:p>
            <a:pPr lvl="2">
              <a:buNone/>
            </a:pPr>
            <a:r>
              <a:rPr lang="en-US" dirty="0" smtClean="0">
                <a:solidFill>
                  <a:srgbClr val="800000"/>
                </a:solidFill>
              </a:rPr>
              <a:t>Summer Student Lectures 2011 by </a:t>
            </a:r>
            <a:r>
              <a:rPr lang="en-US" dirty="0" err="1" smtClean="0">
                <a:solidFill>
                  <a:srgbClr val="800000"/>
                </a:solidFill>
              </a:rPr>
              <a:t>W.Riegler</a:t>
            </a:r>
            <a:endParaRPr lang="en-US" dirty="0" smtClean="0">
              <a:solidFill>
                <a:srgbClr val="800000"/>
              </a:solidFill>
            </a:endParaRPr>
          </a:p>
          <a:p>
            <a:pPr lvl="2">
              <a:buNone/>
            </a:pPr>
            <a:r>
              <a:rPr lang="en-US" dirty="0">
                <a:solidFill>
                  <a:srgbClr val="800000"/>
                </a:solidFill>
              </a:rPr>
              <a:t>http://</a:t>
            </a:r>
            <a:r>
              <a:rPr lang="en-US" dirty="0" err="1">
                <a:solidFill>
                  <a:srgbClr val="800000"/>
                </a:solidFill>
              </a:rPr>
              <a:t>indico.cern.ch</a:t>
            </a:r>
            <a:r>
              <a:rPr lang="en-US" dirty="0">
                <a:solidFill>
                  <a:srgbClr val="800000"/>
                </a:solidFill>
              </a:rPr>
              <a:t>/</a:t>
            </a:r>
            <a:r>
              <a:rPr lang="en-US" dirty="0" err="1">
                <a:solidFill>
                  <a:srgbClr val="800000"/>
                </a:solidFill>
              </a:rPr>
              <a:t>conferenceDisplay.py?confId</a:t>
            </a:r>
            <a:r>
              <a:rPr lang="en-US" dirty="0">
                <a:solidFill>
                  <a:srgbClr val="800000"/>
                </a:solidFill>
              </a:rPr>
              <a:t>=134370</a:t>
            </a:r>
            <a:endParaRPr lang="en-US" dirty="0" smtClean="0">
              <a:solidFill>
                <a:srgbClr val="800000"/>
              </a:solidFill>
            </a:endParaRPr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ID: 3 </a:t>
            </a:r>
            <a:r>
              <a:rPr lang="en-US" dirty="0" err="1" smtClean="0"/>
              <a:t>tecnologías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pic>
        <p:nvPicPr>
          <p:cNvPr id="21" name="Picture 20" descr="pix_0607_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060" y="5166375"/>
            <a:ext cx="2969940" cy="1691625"/>
          </a:xfrm>
          <a:prstGeom prst="rect">
            <a:avLst/>
          </a:prstGeom>
        </p:spPr>
      </p:pic>
      <p:pic>
        <p:nvPicPr>
          <p:cNvPr id="23" name="Picture 22" descr="SC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020" y="3430949"/>
            <a:ext cx="2948980" cy="1654235"/>
          </a:xfrm>
          <a:prstGeom prst="rect">
            <a:avLst/>
          </a:prstGeom>
        </p:spPr>
      </p:pic>
      <p:pic>
        <p:nvPicPr>
          <p:cNvPr id="25" name="Picture 10" descr="SR1_Stack_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1574428"/>
            <a:ext cx="2945904" cy="1781032"/>
          </a:xfrm>
          <a:prstGeom prst="rect">
            <a:avLst/>
          </a:prstGeom>
          <a:noFill/>
        </p:spPr>
      </p:pic>
      <p:pic>
        <p:nvPicPr>
          <p:cNvPr id="35" name="Picture 34" descr="Screen Shot 2011-09-09 at 16.03.2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683568"/>
            <a:ext cx="5344974" cy="498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976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Transition Radiation Tracker</a:t>
            </a:r>
            <a:endParaRPr lang="en-US" dirty="0"/>
          </a:p>
        </p:txBody>
      </p:sp>
      <p:pic>
        <p:nvPicPr>
          <p:cNvPr id="4" name="trt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4812" y="1432173"/>
            <a:ext cx="6936432" cy="513690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de </a:t>
            </a:r>
            <a:r>
              <a:rPr lang="en-US" dirty="0" err="1" smtClean="0"/>
              <a:t>trazas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828800"/>
            <a:ext cx="8682390" cy="4740275"/>
          </a:xfrm>
        </p:spPr>
        <p:txBody>
          <a:bodyPr>
            <a:normAutofit/>
          </a:bodyPr>
          <a:lstStyle/>
          <a:p>
            <a:r>
              <a:rPr lang="es-ES_tradnl" sz="1800" b="1" dirty="0" smtClean="0"/>
              <a:t>Función: detectar trazas de partículas cargadas</a:t>
            </a:r>
          </a:p>
          <a:p>
            <a:r>
              <a:rPr lang="es-ES_tradnl" sz="1800" dirty="0" smtClean="0"/>
              <a:t>Detectores de múltiples capas </a:t>
            </a:r>
            <a:r>
              <a:rPr lang="es-ES_tradnl" sz="1800" dirty="0" smtClean="0">
                <a:solidFill>
                  <a:srgbClr val="A85902"/>
                </a:solidFill>
              </a:rPr>
              <a:t>&gt;&gt; Medida de la posición</a:t>
            </a:r>
          </a:p>
          <a:p>
            <a:pPr>
              <a:buNone/>
            </a:pPr>
            <a:r>
              <a:rPr lang="es-ES_tradnl" sz="1800" dirty="0" smtClean="0"/>
              <a:t>	En ATLAS:</a:t>
            </a:r>
          </a:p>
          <a:p>
            <a:pPr marL="723900" lvl="2" indent="-368300" defTabSz="622300"/>
            <a:r>
              <a:rPr lang="es-ES_tradnl" sz="1600" b="1" dirty="0" smtClean="0"/>
              <a:t>Pixel: Silicio / 80 </a:t>
            </a:r>
            <a:r>
              <a:rPr lang="es-ES_tradnl" sz="1600" b="1" dirty="0" err="1" smtClean="0"/>
              <a:t>Mcanales</a:t>
            </a:r>
            <a:r>
              <a:rPr lang="es-ES_tradnl" sz="1600" b="1" dirty="0" smtClean="0"/>
              <a:t> / 3 </a:t>
            </a:r>
            <a:r>
              <a:rPr lang="es-ES_tradnl" sz="1600" b="1" dirty="0" err="1" smtClean="0"/>
              <a:t>track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points</a:t>
            </a:r>
            <a:r>
              <a:rPr lang="es-ES_tradnl" sz="1600" b="1" dirty="0"/>
              <a:t> / </a:t>
            </a:r>
            <a:r>
              <a:rPr lang="es-ES_tradnl" sz="1600" b="1" dirty="0" smtClean="0"/>
              <a:t>𝜎 ~10 </a:t>
            </a:r>
            <a:r>
              <a:rPr lang="es-ES_tradnl" sz="1600" b="1" dirty="0">
                <a:latin typeface="Symbol" charset="2"/>
                <a:cs typeface="Symbol" charset="2"/>
              </a:rPr>
              <a:t>m</a:t>
            </a:r>
            <a:r>
              <a:rPr lang="es-ES_tradnl" sz="1600" b="1" dirty="0"/>
              <a:t>m</a:t>
            </a:r>
            <a:endParaRPr lang="es-ES_tradnl" sz="1600" b="1" dirty="0" smtClean="0"/>
          </a:p>
          <a:p>
            <a:pPr marL="723900" lvl="2" indent="-368300" defTabSz="622300"/>
            <a:r>
              <a:rPr lang="es-ES_tradnl" sz="1600" b="1" dirty="0" smtClean="0"/>
              <a:t>SCT: Silicio / 6.2 </a:t>
            </a:r>
            <a:r>
              <a:rPr lang="es-ES_tradnl" sz="1600" b="1" dirty="0" err="1" smtClean="0"/>
              <a:t>Mcanales</a:t>
            </a:r>
            <a:r>
              <a:rPr lang="es-ES_tradnl" sz="1600" b="1" dirty="0" smtClean="0"/>
              <a:t> / 4 </a:t>
            </a:r>
            <a:r>
              <a:rPr lang="es-ES_tradnl" sz="1600" b="1" dirty="0" err="1" smtClean="0"/>
              <a:t>track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points</a:t>
            </a:r>
            <a:r>
              <a:rPr lang="es-ES_tradnl" sz="1600" b="1" dirty="0"/>
              <a:t> / 𝜎 ~</a:t>
            </a:r>
            <a:r>
              <a:rPr lang="es-ES_tradnl" sz="1600" b="1" dirty="0" smtClean="0"/>
              <a:t>16 </a:t>
            </a:r>
            <a:r>
              <a:rPr lang="es-ES_tradnl" sz="1600" b="1" dirty="0" smtClean="0">
                <a:latin typeface="Symbol" charset="2"/>
                <a:cs typeface="Symbol" charset="2"/>
              </a:rPr>
              <a:t>m</a:t>
            </a:r>
            <a:r>
              <a:rPr lang="es-ES_tradnl" sz="1600" b="1" dirty="0" smtClean="0"/>
              <a:t>m</a:t>
            </a:r>
          </a:p>
          <a:p>
            <a:pPr marL="723900" lvl="2" indent="-368300" defTabSz="622300"/>
            <a:r>
              <a:rPr lang="es-ES_tradnl" sz="1600" b="1" dirty="0" smtClean="0"/>
              <a:t>TRT: </a:t>
            </a:r>
            <a:r>
              <a:rPr lang="es-ES_tradnl" sz="1600" b="1" dirty="0" err="1" smtClean="0"/>
              <a:t>Straws</a:t>
            </a:r>
            <a:r>
              <a:rPr lang="es-ES_tradnl" sz="1600" b="1" dirty="0" smtClean="0"/>
              <a:t>-Gas / 350 </a:t>
            </a:r>
            <a:r>
              <a:rPr lang="es-ES_tradnl" sz="1600" b="1" dirty="0" err="1" smtClean="0"/>
              <a:t>kcanales</a:t>
            </a:r>
            <a:r>
              <a:rPr lang="es-ES_tradnl" sz="1600" b="1" dirty="0" smtClean="0"/>
              <a:t> / 36 </a:t>
            </a:r>
            <a:r>
              <a:rPr lang="es-ES_tradnl" sz="1600" b="1" dirty="0" err="1" smtClean="0"/>
              <a:t>track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points</a:t>
            </a:r>
            <a:r>
              <a:rPr lang="es-ES_tradnl" sz="1600" b="1" dirty="0"/>
              <a:t> / 𝜎 ~</a:t>
            </a:r>
            <a:r>
              <a:rPr lang="es-ES_tradnl" sz="1600" b="1" dirty="0" smtClean="0"/>
              <a:t>130 </a:t>
            </a:r>
            <a:r>
              <a:rPr lang="es-ES_tradnl" sz="1600" b="1" dirty="0" smtClean="0">
                <a:latin typeface="Symbol" charset="2"/>
                <a:cs typeface="Symbol" charset="2"/>
              </a:rPr>
              <a:t>m</a:t>
            </a:r>
            <a:r>
              <a:rPr lang="es-ES_tradnl" sz="1600" b="1" dirty="0" smtClean="0"/>
              <a:t>m</a:t>
            </a:r>
          </a:p>
          <a:p>
            <a:pPr lvl="2"/>
            <a:endParaRPr lang="es-ES_tradnl" dirty="0" smtClean="0"/>
          </a:p>
          <a:p>
            <a:r>
              <a:rPr lang="es-ES_tradnl" sz="1800" dirty="0" smtClean="0">
                <a:solidFill>
                  <a:srgbClr val="000000"/>
                </a:solidFill>
              </a:rPr>
              <a:t>Principio de detección: ionización (del Si o gas)</a:t>
            </a:r>
            <a:endParaRPr lang="es-ES_tradnl" sz="1800" dirty="0" smtClean="0"/>
          </a:p>
          <a:p>
            <a:r>
              <a:rPr lang="es-ES_tradnl" sz="1800" dirty="0" smtClean="0"/>
              <a:t>Situados en un campo magnético &gt;&gt; </a:t>
            </a:r>
            <a:r>
              <a:rPr lang="es-ES_tradnl" sz="1800" dirty="0" smtClean="0">
                <a:solidFill>
                  <a:schemeClr val="accent2">
                    <a:lumMod val="75000"/>
                  </a:schemeClr>
                </a:solidFill>
              </a:rPr>
              <a:t>Medida del momento y carga</a:t>
            </a:r>
          </a:p>
          <a:p>
            <a:pPr>
              <a:buNone/>
            </a:pPr>
            <a:endParaRPr lang="es-ES_tradnl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pic>
        <p:nvPicPr>
          <p:cNvPr id="7" name="Picture 20" descr="track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8771" y="2704342"/>
            <a:ext cx="2610987" cy="1156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Los imanes de ATLAS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38329"/>
            <a:ext cx="9144000" cy="3631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3460030"/>
            <a:ext cx="2278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_tradnl" b="1" dirty="0" smtClean="0">
                <a:solidFill>
                  <a:srgbClr val="008000"/>
                </a:solidFill>
              </a:rPr>
              <a:t>2 Tesla</a:t>
            </a:r>
          </a:p>
          <a:p>
            <a:pPr algn="r"/>
            <a:r>
              <a:rPr lang="es-ES_tradnl" dirty="0" smtClean="0">
                <a:solidFill>
                  <a:srgbClr val="008000"/>
                </a:solidFill>
              </a:rPr>
              <a:t>5.3 </a:t>
            </a:r>
            <a:r>
              <a:rPr lang="es-ES_tradnl" dirty="0" err="1" smtClean="0">
                <a:solidFill>
                  <a:srgbClr val="008000"/>
                </a:solidFill>
              </a:rPr>
              <a:t>m</a:t>
            </a:r>
            <a:r>
              <a:rPr lang="es-ES_tradnl" dirty="0" smtClean="0">
                <a:solidFill>
                  <a:srgbClr val="008000"/>
                </a:solidFill>
              </a:rPr>
              <a:t> (L), 2.4 </a:t>
            </a:r>
            <a:r>
              <a:rPr lang="es-ES_tradnl" dirty="0" err="1" smtClean="0">
                <a:solidFill>
                  <a:srgbClr val="008000"/>
                </a:solidFill>
              </a:rPr>
              <a:t>m</a:t>
            </a:r>
            <a:r>
              <a:rPr lang="es-ES_tradnl" dirty="0" smtClean="0">
                <a:solidFill>
                  <a:srgbClr val="008000"/>
                </a:solidFill>
              </a:rPr>
              <a:t> (</a:t>
            </a:r>
            <a:r>
              <a:rPr lang="en-US" dirty="0" smtClean="0">
                <a:solidFill>
                  <a:srgbClr val="008000"/>
                </a:solidFill>
                <a:latin typeface="Symbol"/>
              </a:rPr>
              <a:t>∅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pPr algn="r"/>
            <a:r>
              <a:rPr lang="en-US" dirty="0" smtClean="0">
                <a:solidFill>
                  <a:srgbClr val="008000"/>
                </a:solidFill>
              </a:rPr>
              <a:t>5 000 Kg</a:t>
            </a:r>
            <a:endParaRPr lang="es-ES_tradnl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45" y="5373960"/>
            <a:ext cx="22142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4 Tesla</a:t>
            </a:r>
          </a:p>
          <a:p>
            <a:r>
              <a:rPr lang="es-ES_tradnl" dirty="0" smtClean="0">
                <a:solidFill>
                  <a:srgbClr val="FF0000"/>
                </a:solidFill>
              </a:rPr>
              <a:t>5 </a:t>
            </a:r>
            <a:r>
              <a:rPr lang="es-ES_tradnl" dirty="0" err="1" smtClean="0">
                <a:solidFill>
                  <a:srgbClr val="FF0000"/>
                </a:solidFill>
              </a:rPr>
              <a:t>m</a:t>
            </a:r>
            <a:r>
              <a:rPr lang="es-ES_tradnl" dirty="0" smtClean="0">
                <a:solidFill>
                  <a:srgbClr val="FF0000"/>
                </a:solidFill>
              </a:rPr>
              <a:t> (L), 10.7 </a:t>
            </a:r>
            <a:r>
              <a:rPr lang="es-ES_tradnl" dirty="0" err="1" smtClean="0">
                <a:solidFill>
                  <a:srgbClr val="FF0000"/>
                </a:solidFill>
              </a:rPr>
              <a:t>m</a:t>
            </a:r>
            <a:r>
              <a:rPr lang="es-ES_tradnl" dirty="0" smtClean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  <a:latin typeface="Symbol"/>
              </a:rPr>
              <a:t>∅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240 000 Kg</a:t>
            </a:r>
            <a:endParaRPr lang="es-ES_tradnl" dirty="0" smtClean="0">
              <a:solidFill>
                <a:srgbClr val="FF0000"/>
              </a:solidFill>
            </a:endParaRPr>
          </a:p>
          <a:p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4830" y="4230960"/>
            <a:ext cx="259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b="1" dirty="0" smtClean="0">
                <a:solidFill>
                  <a:srgbClr val="0000FF"/>
                </a:solidFill>
              </a:rPr>
              <a:t>4 Tesla</a:t>
            </a:r>
          </a:p>
          <a:p>
            <a:pPr algn="r"/>
            <a:r>
              <a:rPr lang="es-ES_tradnl" dirty="0" smtClean="0">
                <a:solidFill>
                  <a:srgbClr val="0000FF"/>
                </a:solidFill>
              </a:rPr>
              <a:t>25.3 </a:t>
            </a:r>
            <a:r>
              <a:rPr lang="es-ES_tradnl" dirty="0" err="1" smtClean="0">
                <a:solidFill>
                  <a:srgbClr val="0000FF"/>
                </a:solidFill>
              </a:rPr>
              <a:t>m</a:t>
            </a:r>
            <a:r>
              <a:rPr lang="es-ES_tradnl" dirty="0" smtClean="0">
                <a:solidFill>
                  <a:srgbClr val="0000FF"/>
                </a:solidFill>
              </a:rPr>
              <a:t> (L), 20 </a:t>
            </a:r>
            <a:r>
              <a:rPr lang="es-ES_tradnl" dirty="0" err="1" smtClean="0">
                <a:solidFill>
                  <a:srgbClr val="0000FF"/>
                </a:solidFill>
              </a:rPr>
              <a:t>m</a:t>
            </a:r>
            <a:r>
              <a:rPr lang="es-ES_tradnl" dirty="0" smtClean="0">
                <a:solidFill>
                  <a:srgbClr val="0000FF"/>
                </a:solidFill>
              </a:rPr>
              <a:t> (</a:t>
            </a:r>
            <a:r>
              <a:rPr lang="en-US" dirty="0" smtClean="0">
                <a:solidFill>
                  <a:srgbClr val="0000FF"/>
                </a:solidFill>
                <a:latin typeface="Symbol"/>
              </a:rPr>
              <a:t>∅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algn="r"/>
            <a:r>
              <a:rPr lang="en-US" dirty="0" smtClean="0">
                <a:solidFill>
                  <a:srgbClr val="0000FF"/>
                </a:solidFill>
              </a:rPr>
              <a:t>830 000 Kg</a:t>
            </a:r>
            <a:endParaRPr lang="es-ES_tradnl" dirty="0" smtClean="0">
              <a:solidFill>
                <a:srgbClr val="0000FF"/>
              </a:solidFill>
            </a:endParaRPr>
          </a:p>
          <a:p>
            <a:pPr algn="r"/>
            <a:endParaRPr lang="es-ES_tradnl" dirty="0"/>
          </a:p>
        </p:txBody>
      </p:sp>
      <p:sp>
        <p:nvSpPr>
          <p:cNvPr id="12" name="Rectangle 11"/>
          <p:cNvSpPr/>
          <p:nvPr/>
        </p:nvSpPr>
        <p:spPr>
          <a:xfrm>
            <a:off x="0" y="1453109"/>
            <a:ext cx="8256494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s-ES_tradnl" b="1" dirty="0" smtClean="0"/>
              <a:t>En un campo magnético:</a:t>
            </a:r>
          </a:p>
          <a:p>
            <a:pPr lvl="1" indent="-279400">
              <a:lnSpc>
                <a:spcPct val="120000"/>
              </a:lnSpc>
              <a:buFont typeface="Arial"/>
              <a:buChar char="•"/>
            </a:pPr>
            <a:r>
              <a:rPr lang="es-ES_tradnl" sz="1600" b="1" dirty="0" smtClean="0"/>
              <a:t>Las partículas mas rápidas se curvan menos </a:t>
            </a:r>
            <a:r>
              <a:rPr lang="es-ES_tradnl" sz="1600" b="1" dirty="0" smtClean="0">
                <a:solidFill>
                  <a:schemeClr val="accent2">
                    <a:lumMod val="75000"/>
                  </a:schemeClr>
                </a:solidFill>
              </a:rPr>
              <a:t>&gt;&gt; Medida del momento</a:t>
            </a:r>
          </a:p>
          <a:p>
            <a:pPr marL="457200" lvl="2" indent="-279400">
              <a:lnSpc>
                <a:spcPct val="120000"/>
              </a:lnSpc>
              <a:buClr>
                <a:schemeClr val="accent6">
                  <a:lumMod val="50000"/>
                </a:schemeClr>
              </a:buClr>
              <a:buFont typeface="Arial"/>
              <a:buChar char="•"/>
            </a:pPr>
            <a:r>
              <a:rPr lang="es-ES_tradnl" sz="1600" b="1" dirty="0" smtClean="0"/>
              <a:t>Las partículas cargadas positivamente o negativamente se curvan en </a:t>
            </a:r>
            <a:r>
              <a:rPr lang="es-ES_tradnl" sz="1600" b="1" dirty="0" smtClean="0">
                <a:solidFill>
                  <a:srgbClr val="000000"/>
                </a:solidFill>
              </a:rPr>
              <a:t>direcciones opuestas </a:t>
            </a:r>
            <a:r>
              <a:rPr lang="es-ES_tradnl" sz="1600" b="1" dirty="0" smtClean="0">
                <a:solidFill>
                  <a:srgbClr val="A85902"/>
                </a:solidFill>
              </a:rPr>
              <a:t>&gt;&gt; Medida de la carga</a:t>
            </a:r>
          </a:p>
        </p:txBody>
      </p:sp>
      <p:pic>
        <p:nvPicPr>
          <p:cNvPr id="13" name="Picture 10" descr="ch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44" y="2365452"/>
            <a:ext cx="944704" cy="91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moment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603" y="1382218"/>
            <a:ext cx="1245291" cy="95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Los imanes en ATLAS (1)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 descr="Magne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23" y="609600"/>
            <a:ext cx="9241423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Calorímetros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+mj-lt"/>
              </a:rPr>
              <a:t>Función: </a:t>
            </a:r>
            <a:r>
              <a:rPr lang="es-ES_tradnl" b="1" dirty="0" smtClean="0">
                <a:latin typeface="+mj-lt"/>
              </a:rPr>
              <a:t>detectan la energía de las partículas neutras o cargadas</a:t>
            </a:r>
            <a:r>
              <a:rPr lang="es-ES_tradnl" dirty="0" smtClean="0">
                <a:latin typeface="+mj-lt"/>
              </a:rPr>
              <a:t>. Paran las partículas (absorben toda su energía), excepto los muones (muy pesados) y neutrinos (no interaccionan con la materia).</a:t>
            </a:r>
          </a:p>
          <a:p>
            <a:r>
              <a:rPr lang="es-ES_tradnl" dirty="0" smtClean="0">
                <a:latin typeface="+mj-lt"/>
              </a:rPr>
              <a:t>Sándwich de un material pasivo muy pesado (hierro, plomo) y un medio activo (cristal, arg</a:t>
            </a:r>
            <a:r>
              <a:rPr lang="es-ES_tradnl" altLang="ja-JP" dirty="0" smtClean="0">
                <a:latin typeface="+mj-lt"/>
              </a:rPr>
              <a:t>ó</a:t>
            </a:r>
            <a:r>
              <a:rPr lang="es-ES_tradnl" dirty="0" smtClean="0">
                <a:latin typeface="+mj-lt"/>
              </a:rPr>
              <a:t>n liquido + cámaras de detección)</a:t>
            </a:r>
          </a:p>
          <a:p>
            <a:r>
              <a:rPr lang="es-ES_tradnl" dirty="0" smtClean="0">
                <a:latin typeface="+mj-lt"/>
              </a:rPr>
              <a:t>ATLAS:</a:t>
            </a:r>
          </a:p>
          <a:p>
            <a:pPr lvl="1"/>
            <a:r>
              <a:rPr lang="es-ES_tradnl" dirty="0" err="1" smtClean="0">
                <a:latin typeface="+mj-lt"/>
              </a:rPr>
              <a:t>Liquid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Argon</a:t>
            </a:r>
            <a:endParaRPr lang="es-ES_tradnl" dirty="0" smtClean="0">
              <a:latin typeface="+mj-lt"/>
            </a:endParaRPr>
          </a:p>
          <a:p>
            <a:pPr lvl="1"/>
            <a:r>
              <a:rPr lang="es-ES_tradnl" dirty="0" smtClean="0">
                <a:latin typeface="+mj-lt"/>
              </a:rPr>
              <a:t>Tile</a:t>
            </a:r>
            <a:endParaRPr lang="es-ES_tradnl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962400"/>
            <a:ext cx="3173977" cy="2441520"/>
          </a:xfrm>
          <a:prstGeom prst="rect">
            <a:avLst/>
          </a:prstGeom>
        </p:spPr>
      </p:pic>
      <p:pic>
        <p:nvPicPr>
          <p:cNvPr id="8" name="Picture 7" descr="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906" y="3968947"/>
            <a:ext cx="2846294" cy="2434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Calorímetro electromagnético </a:t>
            </a:r>
            <a:r>
              <a:rPr lang="es-ES_tradnl" sz="2667" dirty="0" smtClean="0"/>
              <a:t>(e</a:t>
            </a:r>
            <a:r>
              <a:rPr lang="es-ES_tradnl" sz="2667" baseline="30000" dirty="0" smtClean="0"/>
              <a:t>-</a:t>
            </a:r>
            <a:r>
              <a:rPr lang="es-ES_tradnl" sz="2667" dirty="0" smtClean="0"/>
              <a:t>,</a:t>
            </a:r>
            <a:r>
              <a:rPr lang="en-US" sz="2667" dirty="0" smtClean="0"/>
              <a:t> </a:t>
            </a:r>
            <a:r>
              <a:rPr lang="en-US" sz="2667" dirty="0" err="1" smtClean="0"/>
              <a:t>γ</a:t>
            </a:r>
            <a:r>
              <a:rPr lang="es-ES_tradnl" sz="2667" dirty="0" smtClean="0"/>
              <a:t>)</a:t>
            </a:r>
            <a:endParaRPr lang="es-ES_tradnl" dirty="0"/>
          </a:p>
        </p:txBody>
      </p:sp>
      <p:pic>
        <p:nvPicPr>
          <p:cNvPr id="4" name="electromagnetic-cal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7584" y="1412776"/>
            <a:ext cx="7488832" cy="532859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Instalación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9" name="Picture 8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9144000" cy="611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Cámaras de muones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Función: </a:t>
            </a:r>
            <a:r>
              <a:rPr lang="es-ES_tradnl" dirty="0" smtClean="0">
                <a:solidFill>
                  <a:srgbClr val="800000"/>
                </a:solidFill>
              </a:rPr>
              <a:t>detectar muones</a:t>
            </a:r>
            <a:r>
              <a:rPr lang="es-ES_tradnl" dirty="0" smtClean="0"/>
              <a:t>; un mu</a:t>
            </a:r>
            <a:r>
              <a:rPr lang="es-ES_tradnl" altLang="ja-JP" dirty="0" smtClean="0"/>
              <a:t>ó</a:t>
            </a:r>
            <a:r>
              <a:rPr lang="es-ES_tradnl" dirty="0" smtClean="0"/>
              <a:t>n es como un electrón pero mucho m</a:t>
            </a:r>
            <a:r>
              <a:rPr lang="es-ES_tradnl" altLang="ja-JP" dirty="0" smtClean="0"/>
              <a:t>á</a:t>
            </a:r>
            <a:r>
              <a:rPr lang="es-ES_tradnl" dirty="0" smtClean="0"/>
              <a:t>s pesado, por lo que atraviesa fácilmente un detector de partículas y llega hasta sus capas más externas</a:t>
            </a:r>
          </a:p>
          <a:p>
            <a:r>
              <a:rPr lang="es-ES_tradnl" dirty="0" smtClean="0"/>
              <a:t>Principio de detecci</a:t>
            </a:r>
            <a:r>
              <a:rPr lang="es-ES_tradnl" altLang="ja-JP" dirty="0" smtClean="0"/>
              <a:t>ó</a:t>
            </a:r>
            <a:r>
              <a:rPr lang="es-ES_tradnl" dirty="0" smtClean="0"/>
              <a:t>n: cámaras de detección (</a:t>
            </a:r>
            <a:r>
              <a:rPr lang="es-ES_tradnl" dirty="0" smtClean="0">
                <a:solidFill>
                  <a:srgbClr val="800000"/>
                </a:solidFill>
              </a:rPr>
              <a:t>ionización en gas</a:t>
            </a:r>
            <a:r>
              <a:rPr lang="es-ES_tradnl" dirty="0" smtClean="0"/>
              <a:t>) similares a los detectores de trazas, pero de menor resolución espacial.</a:t>
            </a:r>
          </a:p>
          <a:p>
            <a:r>
              <a:rPr lang="es-ES_tradnl" dirty="0" smtClean="0"/>
              <a:t>También deben ser detectores de respuesta muy rápida ya que se utilizan en el </a:t>
            </a:r>
            <a:r>
              <a:rPr lang="es-ES_tradnl" dirty="0" smtClean="0">
                <a:solidFill>
                  <a:srgbClr val="800000"/>
                </a:solidFill>
              </a:rPr>
              <a:t>sistema de </a:t>
            </a:r>
            <a:r>
              <a:rPr lang="es-ES_tradnl" i="1" dirty="0" err="1" smtClean="0">
                <a:solidFill>
                  <a:srgbClr val="800000"/>
                </a:solidFill>
              </a:rPr>
              <a:t>trigger</a:t>
            </a:r>
            <a:r>
              <a:rPr lang="es-ES_tradnl" dirty="0" smtClean="0">
                <a:solidFill>
                  <a:srgbClr val="800000"/>
                </a:solidFill>
              </a:rPr>
              <a:t> </a:t>
            </a:r>
            <a:r>
              <a:rPr lang="es-ES_tradnl" dirty="0" smtClean="0"/>
              <a:t>para la </a:t>
            </a:r>
            <a:r>
              <a:rPr lang="es-ES_tradnl" dirty="0" err="1" smtClean="0"/>
              <a:t>selecci</a:t>
            </a:r>
            <a:r>
              <a:rPr lang="en-US" dirty="0" err="1" smtClean="0"/>
              <a:t>ó</a:t>
            </a:r>
            <a:r>
              <a:rPr lang="es-ES_tradnl" dirty="0" err="1" smtClean="0"/>
              <a:t>n</a:t>
            </a:r>
            <a:r>
              <a:rPr lang="es-ES_tradnl" dirty="0" smtClean="0"/>
              <a:t> de sucesos</a:t>
            </a:r>
          </a:p>
          <a:p>
            <a:r>
              <a:rPr lang="en-US" dirty="0" smtClean="0"/>
              <a:t>T</a:t>
            </a:r>
            <a:r>
              <a:rPr lang="es-ES_tradnl" dirty="0" err="1" smtClean="0"/>
              <a:t>ecnologías</a:t>
            </a:r>
            <a:r>
              <a:rPr lang="es-ES_tradnl" dirty="0" smtClean="0"/>
              <a:t> en ATLAS:</a:t>
            </a:r>
          </a:p>
          <a:p>
            <a:pPr lvl="1"/>
            <a:r>
              <a:rPr lang="es-ES_tradnl" dirty="0" smtClean="0">
                <a:solidFill>
                  <a:srgbClr val="800000"/>
                </a:solidFill>
              </a:rPr>
              <a:t>Cámaras de precisión: MDT y CSC (gas)</a:t>
            </a:r>
          </a:p>
          <a:p>
            <a:pPr lvl="1"/>
            <a:r>
              <a:rPr lang="es-ES_tradnl" dirty="0" smtClean="0">
                <a:solidFill>
                  <a:srgbClr val="800000"/>
                </a:solidFill>
              </a:rPr>
              <a:t>Cámaras de </a:t>
            </a:r>
            <a:r>
              <a:rPr lang="es-ES_tradnl" dirty="0" err="1" smtClean="0">
                <a:solidFill>
                  <a:srgbClr val="800000"/>
                </a:solidFill>
              </a:rPr>
              <a:t>trigger</a:t>
            </a:r>
            <a:r>
              <a:rPr lang="es-ES_tradnl" dirty="0" smtClean="0">
                <a:solidFill>
                  <a:srgbClr val="800000"/>
                </a:solidFill>
              </a:rPr>
              <a:t>: RPC y TGC (gas)</a:t>
            </a:r>
          </a:p>
          <a:p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ATLAS muones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Picture 7" descr="B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277" y="0"/>
            <a:ext cx="4564923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29979" y="0"/>
            <a:ext cx="1842421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dirty="0" smtClean="0"/>
              <a:t>TGC Big Wheel</a:t>
            </a:r>
            <a:endParaRPr lang="es-ES_tradnl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771471"/>
            <a:ext cx="40803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12 000 m</a:t>
            </a:r>
            <a:r>
              <a:rPr lang="es-ES_tradnl" baseline="30000" dirty="0" smtClean="0"/>
              <a:t>2</a:t>
            </a:r>
          </a:p>
          <a:p>
            <a:r>
              <a:rPr lang="es-ES_tradnl" dirty="0" smtClean="0"/>
              <a:t>1.1 Millones de canales</a:t>
            </a:r>
          </a:p>
          <a:p>
            <a:r>
              <a:rPr lang="es-ES_tradnl" dirty="0" smtClean="0"/>
              <a:t>Precisión de alineamiento &lt;±30 </a:t>
            </a:r>
            <a:r>
              <a:rPr lang="es-ES_tradnl" dirty="0" err="1" smtClean="0">
                <a:latin typeface="Symbol" charset="2"/>
                <a:cs typeface="Symbol" charset="2"/>
              </a:rPr>
              <a:t>m</a:t>
            </a:r>
            <a:r>
              <a:rPr lang="es-ES_tradnl" dirty="0" err="1" smtClean="0"/>
              <a:t>m</a:t>
            </a:r>
            <a:endParaRPr lang="es-ES_tradnl" dirty="0" smtClean="0"/>
          </a:p>
          <a:p>
            <a:endParaRPr lang="es-ES_tradnl" dirty="0"/>
          </a:p>
        </p:txBody>
      </p:sp>
      <p:pic>
        <p:nvPicPr>
          <p:cNvPr id="11" name="Picture 10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971799"/>
            <a:ext cx="4655277" cy="3620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Los retos del LHC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796259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</a:pPr>
            <a:r>
              <a:rPr lang="es-ES_tradnl" b="1" dirty="0" smtClean="0"/>
              <a:t>Partículas fundamentales</a:t>
            </a:r>
          </a:p>
          <a:p>
            <a:pPr marL="0" indent="0">
              <a:spcBef>
                <a:spcPts val="1400"/>
              </a:spcBef>
              <a:buNone/>
            </a:pPr>
            <a:endParaRPr lang="es-ES_tradnl" b="1" dirty="0" smtClean="0"/>
          </a:p>
          <a:p>
            <a:pPr>
              <a:spcBef>
                <a:spcPts val="1400"/>
              </a:spcBef>
            </a:pPr>
            <a:r>
              <a:rPr lang="es-ES_tradnl" b="1" dirty="0" smtClean="0"/>
              <a:t>La masa de las partículas: </a:t>
            </a:r>
            <a:r>
              <a:rPr lang="es-ES_tradnl" b="1" dirty="0" err="1" smtClean="0"/>
              <a:t>Bosón(es</a:t>
            </a:r>
            <a:r>
              <a:rPr lang="es-ES_tradnl" b="1" dirty="0" smtClean="0"/>
              <a:t>) de Higgs</a:t>
            </a:r>
          </a:p>
          <a:p>
            <a:pPr>
              <a:spcBef>
                <a:spcPts val="1400"/>
              </a:spcBef>
            </a:pPr>
            <a:endParaRPr lang="es-ES_tradnl" b="1" dirty="0" smtClean="0"/>
          </a:p>
          <a:p>
            <a:pPr>
              <a:spcBef>
                <a:spcPts val="1400"/>
              </a:spcBef>
            </a:pPr>
            <a:r>
              <a:rPr lang="es-ES_tradnl" b="1" dirty="0" smtClean="0"/>
              <a:t>Materia, Energía oscura: Partículas </a:t>
            </a:r>
            <a:r>
              <a:rPr lang="es-ES_tradnl" b="1" dirty="0" err="1" smtClean="0"/>
              <a:t>supersimétricas</a:t>
            </a:r>
            <a:endParaRPr lang="es-ES_tradnl" b="1" dirty="0" smtClean="0"/>
          </a:p>
          <a:p>
            <a:pPr>
              <a:spcBef>
                <a:spcPts val="1400"/>
              </a:spcBef>
            </a:pPr>
            <a:endParaRPr lang="es-ES_tradnl" b="1" dirty="0" smtClean="0"/>
          </a:p>
          <a:p>
            <a:pPr>
              <a:spcBef>
                <a:spcPts val="1400"/>
              </a:spcBef>
            </a:pPr>
            <a:r>
              <a:rPr lang="es-ES_tradnl" b="1" dirty="0" smtClean="0"/>
              <a:t>Materia VS antimateria</a:t>
            </a:r>
          </a:p>
          <a:p>
            <a:pPr marL="0" indent="0">
              <a:spcBef>
                <a:spcPts val="1400"/>
              </a:spcBef>
              <a:buNone/>
            </a:pPr>
            <a:endParaRPr lang="es-ES_tradnl" b="1" dirty="0" smtClean="0"/>
          </a:p>
          <a:p>
            <a:pPr>
              <a:spcBef>
                <a:spcPts val="1400"/>
              </a:spcBef>
            </a:pPr>
            <a:r>
              <a:rPr lang="es-ES_tradnl" b="1" dirty="0" smtClean="0"/>
              <a:t>Novedades: nuevas fuerzas, dimensiones extra</a:t>
            </a:r>
            <a:r>
              <a:rPr lang="en-US" b="1" dirty="0" smtClean="0"/>
              <a:t>…</a:t>
            </a:r>
            <a:endParaRPr lang="es-ES_tradnl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1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4221088"/>
            <a:ext cx="1805254" cy="164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27" descr="I15-26-TOE-1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3652" y="5013177"/>
            <a:ext cx="1872208" cy="18418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3928" y="1166168"/>
            <a:ext cx="1956783" cy="175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Screen Shot 2011-09-11 at 20.36.2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402379"/>
            <a:ext cx="1944216" cy="1954613"/>
          </a:xfrm>
          <a:prstGeom prst="rect">
            <a:avLst/>
          </a:prstGeom>
        </p:spPr>
      </p:pic>
      <p:pic>
        <p:nvPicPr>
          <p:cNvPr id="10" name="Picture 49" descr="supersy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35489" y="3068960"/>
            <a:ext cx="1808511" cy="1660667"/>
          </a:xfrm>
          <a:prstGeom prst="rect">
            <a:avLst/>
          </a:prstGeom>
          <a:noFill/>
        </p:spPr>
      </p:pic>
      <p:pic>
        <p:nvPicPr>
          <p:cNvPr id="14" name="Picture 13" descr="antimatter-img1.jpg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425280"/>
            <a:ext cx="1961964" cy="1307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even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1943" r="-21943"/>
          <a:stretch>
            <a:fillRect/>
          </a:stretch>
        </p:blipFill>
        <p:spPr>
          <a:xfrm>
            <a:off x="-554098" y="265733"/>
            <a:ext cx="11030754" cy="6619651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Tratamiento de datos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511" y="1613118"/>
            <a:ext cx="87343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_tradnl" sz="1600" dirty="0" smtClean="0"/>
              <a:t>Si todos los datos generados se registrasen, se necesitarían 100,000 </a:t>
            </a:r>
            <a:r>
              <a:rPr lang="es-ES_tradnl" sz="1600" dirty="0" err="1" smtClean="0"/>
              <a:t>CDs</a:t>
            </a:r>
            <a:r>
              <a:rPr lang="es-ES_tradnl" sz="1600" dirty="0" smtClean="0"/>
              <a:t> / </a:t>
            </a:r>
            <a:r>
              <a:rPr lang="es-ES_tradnl" sz="1600" dirty="0" err="1" smtClean="0"/>
              <a:t>seg</a:t>
            </a:r>
            <a:r>
              <a:rPr lang="es-ES_tradnl" sz="1600" dirty="0" smtClean="0"/>
              <a:t>. Estos datos equivalen 50 000 millones de llamadas de teléfono realizadas al mismo tiempo.</a:t>
            </a:r>
          </a:p>
          <a:p>
            <a:pPr marL="285750" indent="-285750">
              <a:buFont typeface="Arial"/>
              <a:buChar char="•"/>
            </a:pPr>
            <a:r>
              <a:rPr lang="es-ES_tradnl" sz="1600" dirty="0" smtClean="0"/>
              <a:t>ATLAS solo graba una fracción de todos los datos, que equivale a 27 </a:t>
            </a:r>
            <a:r>
              <a:rPr lang="es-ES_tradnl" sz="1600" dirty="0" err="1" smtClean="0"/>
              <a:t>CDs</a:t>
            </a:r>
            <a:r>
              <a:rPr lang="es-ES_tradnl" sz="1600" dirty="0" smtClean="0"/>
              <a:t> / min.</a:t>
            </a:r>
          </a:p>
          <a:p>
            <a:endParaRPr lang="es-ES_tradnl" sz="1600" dirty="0" smtClean="0"/>
          </a:p>
          <a:p>
            <a:pPr marL="285750" indent="-285750">
              <a:buFont typeface="Arial"/>
              <a:buChar char="•"/>
            </a:pPr>
            <a:r>
              <a:rPr lang="es-ES_tradnl" sz="1600" b="1" dirty="0" smtClean="0"/>
              <a:t>Primera selección de datos con un sistema de </a:t>
            </a:r>
            <a:r>
              <a:rPr lang="es-ES_tradnl" sz="1600" b="1" dirty="0" err="1" smtClean="0"/>
              <a:t>trigger</a:t>
            </a:r>
            <a:r>
              <a:rPr lang="es-ES_tradnl" sz="1600" b="1" dirty="0" smtClean="0"/>
              <a:t> en 3 niveles</a:t>
            </a:r>
            <a:r>
              <a:rPr lang="es-ES_tradnl" sz="1600" dirty="0" smtClean="0"/>
              <a:t>:</a:t>
            </a:r>
          </a:p>
          <a:p>
            <a:endParaRPr lang="es-ES_tradnl" sz="1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517077"/>
              </p:ext>
            </p:extLst>
          </p:nvPr>
        </p:nvGraphicFramePr>
        <p:xfrm>
          <a:off x="1147024" y="3381017"/>
          <a:ext cx="6616239" cy="2493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416"/>
                <a:gridCol w="1607416"/>
                <a:gridCol w="1400971"/>
                <a:gridCol w="1329464"/>
                <a:gridCol w="1207972"/>
              </a:tblGrid>
              <a:tr h="82244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err="1" smtClean="0"/>
                        <a:t>Trigger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Método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Entrada Sucesos/</a:t>
                      </a:r>
                      <a:r>
                        <a:rPr lang="es-ES_tradnl" sz="1600" dirty="0" err="1" smtClean="0"/>
                        <a:t>s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Salida</a:t>
                      </a:r>
                    </a:p>
                    <a:p>
                      <a:pPr algn="ctr"/>
                      <a:r>
                        <a:rPr lang="es-ES_tradnl" sz="1600" dirty="0" smtClean="0"/>
                        <a:t>Sucesos/</a:t>
                      </a:r>
                      <a:r>
                        <a:rPr lang="es-ES_tradnl" sz="1600" dirty="0" err="1" smtClean="0"/>
                        <a:t>s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Factor de reducción</a:t>
                      </a:r>
                      <a:endParaRPr lang="es-ES_tradnl" sz="16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Nivel 1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HW</a:t>
                      </a:r>
                    </a:p>
                    <a:p>
                      <a:pPr algn="ctr"/>
                      <a:r>
                        <a:rPr lang="es-ES_tradnl" sz="1600" dirty="0" smtClean="0"/>
                        <a:t>(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μ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,</a:t>
                      </a:r>
                      <a:r>
                        <a:rPr lang="es-ES_tradnl" sz="1600" dirty="0" smtClean="0"/>
                        <a:t>  Calo)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dirty="0" smtClean="0"/>
                        <a:t>40 000 10</a:t>
                      </a:r>
                      <a:r>
                        <a:rPr lang="es-ES_tradnl" sz="1600" baseline="30000" dirty="0" smtClean="0"/>
                        <a:t>3</a:t>
                      </a:r>
                      <a:endParaRPr lang="es-ES_tradnl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dirty="0" smtClean="0"/>
                        <a:t>100 10</a:t>
                      </a:r>
                      <a:r>
                        <a:rPr lang="es-ES_tradnl" sz="1600" baseline="30000" dirty="0" smtClean="0"/>
                        <a:t>3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400</a:t>
                      </a:r>
                      <a:endParaRPr lang="es-ES_tradnl" sz="1600" dirty="0"/>
                    </a:p>
                  </a:txBody>
                  <a:tcPr/>
                </a:tc>
              </a:tr>
              <a:tr h="513020"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Nivel 2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SW</a:t>
                      </a:r>
                    </a:p>
                    <a:p>
                      <a:pPr algn="ctr"/>
                      <a:r>
                        <a:rPr lang="es-ES_tradnl" sz="1600" dirty="0" smtClean="0"/>
                        <a:t>(</a:t>
                      </a:r>
                      <a:r>
                        <a:rPr lang="es-ES_tradnl" sz="1600" dirty="0" err="1" smtClean="0"/>
                        <a:t>RoI</a:t>
                      </a:r>
                      <a:r>
                        <a:rPr lang="es-ES_tradnl" sz="1600" dirty="0" smtClean="0"/>
                        <a:t>, ID)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dirty="0" smtClean="0"/>
                        <a:t>100 10</a:t>
                      </a:r>
                      <a:r>
                        <a:rPr lang="es-ES_tradnl" sz="1600" baseline="30000" dirty="0" smtClean="0"/>
                        <a:t>3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dirty="0" smtClean="0"/>
                        <a:t>3 10</a:t>
                      </a:r>
                      <a:r>
                        <a:rPr lang="es-ES_tradnl" sz="1600" baseline="30000" dirty="0" smtClean="0"/>
                        <a:t>3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30</a:t>
                      </a:r>
                      <a:endParaRPr lang="es-ES_tradnl" sz="1600" dirty="0"/>
                    </a:p>
                  </a:txBody>
                  <a:tcPr/>
                </a:tc>
              </a:tr>
              <a:tr h="513020"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Nivel 3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SW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dirty="0" smtClean="0"/>
                        <a:t>3</a:t>
                      </a:r>
                      <a:r>
                        <a:rPr lang="es-ES_tradnl" sz="1600" baseline="0" dirty="0" smtClean="0"/>
                        <a:t> 10</a:t>
                      </a:r>
                      <a:r>
                        <a:rPr lang="es-ES_tradnl" sz="1600" baseline="30000" dirty="0" smtClean="0"/>
                        <a:t>3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dirty="0" smtClean="0"/>
                        <a:t>0.2 10</a:t>
                      </a:r>
                      <a:r>
                        <a:rPr lang="es-ES_tradnl" sz="1600" baseline="30000" dirty="0" smtClean="0"/>
                        <a:t>3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15</a:t>
                      </a:r>
                      <a:endParaRPr lang="es-ES_tradnl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54592" y="6124217"/>
            <a:ext cx="8202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Tier O</a:t>
            </a:r>
            <a:endParaRPr lang="es-ES_tradnl" dirty="0"/>
          </a:p>
        </p:txBody>
      </p:sp>
      <p:sp>
        <p:nvSpPr>
          <p:cNvPr id="14" name="Down Arrow 13"/>
          <p:cNvSpPr/>
          <p:nvPr/>
        </p:nvSpPr>
        <p:spPr>
          <a:xfrm flipH="1">
            <a:off x="5728580" y="5839617"/>
            <a:ext cx="289500" cy="360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Rectangle 14"/>
          <p:cNvSpPr/>
          <p:nvPr/>
        </p:nvSpPr>
        <p:spPr>
          <a:xfrm>
            <a:off x="6614660" y="5951021"/>
            <a:ext cx="213380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ES_tradnl" b="1" dirty="0" smtClean="0"/>
              <a:t>Worldwide LHC </a:t>
            </a:r>
            <a:r>
              <a:rPr lang="es-ES_tradnl" b="1" dirty="0" err="1" smtClean="0"/>
              <a:t>Computing</a:t>
            </a:r>
            <a:r>
              <a:rPr lang="es-ES_tradnl" b="1" dirty="0" smtClean="0"/>
              <a:t> </a:t>
            </a:r>
            <a:r>
              <a:rPr lang="es-ES_tradnl" b="1" dirty="0" err="1" smtClean="0">
                <a:solidFill>
                  <a:srgbClr val="800000"/>
                </a:solidFill>
              </a:rPr>
              <a:t>Grid</a:t>
            </a:r>
            <a:endParaRPr lang="es-ES_tradnl" b="1" dirty="0">
              <a:solidFill>
                <a:srgbClr val="80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16200000" flipH="1">
            <a:off x="6310486" y="6088567"/>
            <a:ext cx="289500" cy="360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208036" y="4371617"/>
            <a:ext cx="520544" cy="15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5208036" y="4525604"/>
            <a:ext cx="520544" cy="30321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236" y="4981217"/>
            <a:ext cx="520544" cy="15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5220892" y="5133617"/>
            <a:ext cx="520544" cy="30321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284236" y="5589229"/>
            <a:ext cx="520544" cy="15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tlas_col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832" r="-11832"/>
          <a:stretch>
            <a:fillRect/>
          </a:stretch>
        </p:blipFill>
        <p:spPr>
          <a:xfrm>
            <a:off x="-186431" y="1484784"/>
            <a:ext cx="9142040" cy="51535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colaboración</a:t>
            </a:r>
            <a:r>
              <a:rPr lang="en-US" dirty="0" smtClean="0"/>
              <a:t> ATLAS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367496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38 </a:t>
            </a:r>
            <a:r>
              <a:rPr lang="en-US" dirty="0" err="1" smtClean="0">
                <a:solidFill>
                  <a:schemeClr val="bg1"/>
                </a:solidFill>
              </a:rPr>
              <a:t>países</a:t>
            </a:r>
            <a:endParaRPr lang="en-US" dirty="0" smtClean="0">
              <a:solidFill>
                <a:schemeClr val="bg1"/>
              </a:solidFill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174 </a:t>
            </a:r>
            <a:r>
              <a:rPr lang="en-US" dirty="0" err="1" smtClean="0">
                <a:solidFill>
                  <a:schemeClr val="bg1"/>
                </a:solidFill>
              </a:rPr>
              <a:t>Instituciones</a:t>
            </a:r>
            <a:endParaRPr lang="en-US" dirty="0" smtClean="0">
              <a:solidFill>
                <a:schemeClr val="bg1"/>
              </a:solidFill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3000 </a:t>
            </a:r>
            <a:r>
              <a:rPr lang="en-US" dirty="0" err="1" smtClean="0">
                <a:solidFill>
                  <a:schemeClr val="bg1"/>
                </a:solidFill>
              </a:rPr>
              <a:t>físicos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r"/>
            <a:endParaRPr lang="en-US" dirty="0" smtClean="0">
              <a:solidFill>
                <a:schemeClr val="bg1"/>
              </a:solidFill>
            </a:endParaRPr>
          </a:p>
          <a:p>
            <a:pPr algn="r"/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Proyecto </a:t>
            </a:r>
            <a:r>
              <a:rPr lang="es-ES_tradnl" dirty="0" err="1" smtClean="0"/>
              <a:t>distribuído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Ejemplo: el TRT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Process 6"/>
          <p:cNvSpPr/>
          <p:nvPr/>
        </p:nvSpPr>
        <p:spPr>
          <a:xfrm>
            <a:off x="143855" y="3491988"/>
            <a:ext cx="1558871" cy="839724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Diseño y Prototipos</a:t>
            </a:r>
          </a:p>
        </p:txBody>
      </p:sp>
      <p:sp>
        <p:nvSpPr>
          <p:cNvPr id="8" name="Rectangle 7"/>
          <p:cNvSpPr/>
          <p:nvPr/>
        </p:nvSpPr>
        <p:spPr>
          <a:xfrm>
            <a:off x="1825233" y="2762255"/>
            <a:ext cx="2856943" cy="4847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/>
              <a:t>Construcción módulos</a:t>
            </a:r>
            <a:endParaRPr lang="es-ES_tradnl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825233" y="3246997"/>
            <a:ext cx="1044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Rusia, US</a:t>
            </a:r>
            <a:endParaRPr lang="es-ES_tradnl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4331712"/>
            <a:ext cx="80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CERN</a:t>
            </a:r>
            <a:endParaRPr lang="es-ES_tradnl" dirty="0"/>
          </a:p>
        </p:txBody>
      </p:sp>
      <p:sp>
        <p:nvSpPr>
          <p:cNvPr id="11" name="Rectangle 10"/>
          <p:cNvSpPr/>
          <p:nvPr/>
        </p:nvSpPr>
        <p:spPr>
          <a:xfrm>
            <a:off x="1825233" y="4472444"/>
            <a:ext cx="26670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/>
              <a:t>Empresas</a:t>
            </a:r>
            <a:endParaRPr lang="es-ES_tradnl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5233" y="4929644"/>
            <a:ext cx="1852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EU, US, Rusia, </a:t>
            </a:r>
            <a:r>
              <a:rPr lang="es-ES_tradnl" sz="1600" dirty="0" err="1" smtClean="0"/>
              <a:t>etc</a:t>
            </a:r>
            <a:endParaRPr lang="es-ES_tradnl" sz="1600" dirty="0"/>
          </a:p>
        </p:txBody>
      </p:sp>
      <p:sp>
        <p:nvSpPr>
          <p:cNvPr id="13" name="Rectangle 12"/>
          <p:cNvSpPr/>
          <p:nvPr/>
        </p:nvSpPr>
        <p:spPr>
          <a:xfrm>
            <a:off x="1825233" y="3676654"/>
            <a:ext cx="1752600" cy="4455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/>
              <a:t>Electrónica</a:t>
            </a:r>
            <a:endParaRPr lang="es-ES_tradnl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825233" y="4133854"/>
            <a:ext cx="3114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CERN, US, Dinamarca, Suecia</a:t>
            </a:r>
            <a:endParaRPr lang="es-ES_tradnl" sz="1600" dirty="0"/>
          </a:p>
        </p:txBody>
      </p:sp>
      <p:sp>
        <p:nvSpPr>
          <p:cNvPr id="15" name="Rectangle 14"/>
          <p:cNvSpPr/>
          <p:nvPr/>
        </p:nvSpPr>
        <p:spPr>
          <a:xfrm>
            <a:off x="1825233" y="5268198"/>
            <a:ext cx="2743200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/>
              <a:t>Servicios</a:t>
            </a:r>
          </a:p>
          <a:p>
            <a:pPr algn="ctr"/>
            <a:r>
              <a:rPr lang="es-ES_tradnl" sz="1600" dirty="0" smtClean="0"/>
              <a:t>(gas, refrigeración, cables, </a:t>
            </a:r>
            <a:r>
              <a:rPr lang="es-ES_tradnl" sz="1600" dirty="0" err="1" smtClean="0"/>
              <a:t>sensores</a:t>
            </a:r>
            <a:r>
              <a:rPr lang="es-ES_tradnl" sz="1600" dirty="0" smtClean="0"/>
              <a:t>, </a:t>
            </a:r>
            <a:r>
              <a:rPr lang="es-ES_tradnl" sz="1600" dirty="0" err="1" smtClean="0"/>
              <a:t>etc</a:t>
            </a:r>
            <a:r>
              <a:rPr lang="es-ES_tradnl" sz="1600" dirty="0" smtClean="0"/>
              <a:t>), </a:t>
            </a:r>
            <a:endParaRPr lang="es-ES_tradnl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825233" y="6182598"/>
            <a:ext cx="4589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CERN, US, Dinamarca, Rusia, Suecia, Polonia</a:t>
            </a:r>
            <a:endParaRPr lang="es-ES_tradnl" sz="1600" dirty="0"/>
          </a:p>
        </p:txBody>
      </p:sp>
      <p:sp>
        <p:nvSpPr>
          <p:cNvPr id="17" name="Rectangle 16"/>
          <p:cNvSpPr/>
          <p:nvPr/>
        </p:nvSpPr>
        <p:spPr>
          <a:xfrm>
            <a:off x="4831904" y="2750586"/>
            <a:ext cx="1752600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Tests  de validación</a:t>
            </a:r>
            <a:endParaRPr lang="es-ES_tradnl" dirty="0"/>
          </a:p>
        </p:txBody>
      </p:sp>
      <p:sp>
        <p:nvSpPr>
          <p:cNvPr id="18" name="Rectangle 17"/>
          <p:cNvSpPr/>
          <p:nvPr/>
        </p:nvSpPr>
        <p:spPr>
          <a:xfrm>
            <a:off x="184730" y="2163981"/>
            <a:ext cx="6399774" cy="48474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I + 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31904" y="3676654"/>
            <a:ext cx="1711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smtClean="0"/>
              <a:t>CERN, Rusia, US</a:t>
            </a:r>
            <a:endParaRPr lang="es-ES_tradnl" sz="1600" dirty="0"/>
          </a:p>
        </p:txBody>
      </p:sp>
      <p:sp>
        <p:nvSpPr>
          <p:cNvPr id="22" name="Rectangle 21"/>
          <p:cNvSpPr/>
          <p:nvPr/>
        </p:nvSpPr>
        <p:spPr>
          <a:xfrm>
            <a:off x="5430416" y="4133854"/>
            <a:ext cx="1752600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Integración</a:t>
            </a:r>
            <a:endParaRPr lang="es-ES_tradnl" dirty="0"/>
          </a:p>
        </p:txBody>
      </p:sp>
      <p:sp>
        <p:nvSpPr>
          <p:cNvPr id="23" name="Rectangle 22"/>
          <p:cNvSpPr/>
          <p:nvPr/>
        </p:nvSpPr>
        <p:spPr>
          <a:xfrm>
            <a:off x="7230616" y="2163982"/>
            <a:ext cx="1752600" cy="196987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Instalación en la caverna</a:t>
            </a:r>
            <a:endParaRPr lang="es-ES_tradnl" dirty="0"/>
          </a:p>
        </p:txBody>
      </p:sp>
      <p:sp>
        <p:nvSpPr>
          <p:cNvPr id="24" name="TextBox 23"/>
          <p:cNvSpPr txBox="1"/>
          <p:nvPr/>
        </p:nvSpPr>
        <p:spPr>
          <a:xfrm>
            <a:off x="5430416" y="5048254"/>
            <a:ext cx="80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CERN</a:t>
            </a:r>
            <a:endParaRPr lang="es-ES_tradnl" dirty="0"/>
          </a:p>
        </p:txBody>
      </p:sp>
      <p:sp>
        <p:nvSpPr>
          <p:cNvPr id="25" name="TextBox 24"/>
          <p:cNvSpPr txBox="1"/>
          <p:nvPr/>
        </p:nvSpPr>
        <p:spPr>
          <a:xfrm>
            <a:off x="7744224" y="6228020"/>
            <a:ext cx="806944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_tradnl" dirty="0" smtClean="0"/>
              <a:t>CERN</a:t>
            </a:r>
            <a:endParaRPr lang="es-ES_tradnl" dirty="0"/>
          </a:p>
        </p:txBody>
      </p:sp>
      <p:sp>
        <p:nvSpPr>
          <p:cNvPr id="26" name="Rectangle 25"/>
          <p:cNvSpPr/>
          <p:nvPr/>
        </p:nvSpPr>
        <p:spPr>
          <a:xfrm>
            <a:off x="7230616" y="4331712"/>
            <a:ext cx="1752600" cy="1850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/>
              <a:t>Commissionng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88640"/>
            <a:ext cx="4896544" cy="65287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 HST </a:t>
            </a:r>
            <a:r>
              <a:rPr lang="en-US" dirty="0" err="1" smtClean="0"/>
              <a:t>Programme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9988606">
            <a:off x="623638" y="1907705"/>
            <a:ext cx="1322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 rot="19986113">
            <a:off x="6266084" y="1401781"/>
            <a:ext cx="2757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TODAY</a:t>
            </a:r>
          </a:p>
          <a:p>
            <a:pPr algn="ctr"/>
            <a:r>
              <a:rPr lang="en-US" sz="1600" dirty="0" smtClean="0"/>
              <a:t>&gt; 100 </a:t>
            </a:r>
            <a:r>
              <a:rPr lang="en-US" sz="1600" dirty="0"/>
              <a:t>trillion </a:t>
            </a:r>
            <a:r>
              <a:rPr lang="en-US" sz="1600" dirty="0" smtClean="0"/>
              <a:t>p-p </a:t>
            </a:r>
            <a:r>
              <a:rPr lang="en-US" sz="1600" dirty="0"/>
              <a:t>collisions</a:t>
            </a:r>
            <a:br>
              <a:rPr lang="en-US" sz="1600" dirty="0"/>
            </a:br>
            <a:endParaRPr lang="en-US" sz="1600" dirty="0" smtClean="0"/>
          </a:p>
          <a:p>
            <a:pPr algn="ctr"/>
            <a:r>
              <a:rPr lang="en-US" sz="1600" dirty="0" smtClean="0"/>
              <a:t>Several </a:t>
            </a:r>
            <a:r>
              <a:rPr lang="en-US" sz="1600" dirty="0"/>
              <a:t>decay channels are investigated to probe the entire possible Higgs mass spectrum, from 110 to 600 </a:t>
            </a:r>
            <a:r>
              <a:rPr lang="en-US" sz="1600" dirty="0" err="1"/>
              <a:t>GeV</a:t>
            </a:r>
            <a:r>
              <a:rPr lang="en-US" sz="1600" dirty="0"/>
              <a:t>/</a:t>
            </a:r>
            <a:r>
              <a:rPr lang="en-US" sz="1600" dirty="0" smtClean="0"/>
              <a:t>c</a:t>
            </a:r>
            <a:r>
              <a:rPr lang="en-US" sz="1600" baseline="30000" dirty="0" smtClean="0"/>
              <a:t>2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20457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Calendario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799"/>
            <a:ext cx="8856984" cy="3096345"/>
          </a:xfrm>
        </p:spPr>
        <p:txBody>
          <a:bodyPr>
            <a:normAutofit/>
          </a:bodyPr>
          <a:lstStyle/>
          <a:p>
            <a:r>
              <a:rPr lang="en-US" b="1" dirty="0"/>
              <a:t>F</a:t>
            </a:r>
            <a:r>
              <a:rPr lang="en-US" b="1" dirty="0" smtClean="0"/>
              <a:t>inales </a:t>
            </a:r>
            <a:r>
              <a:rPr lang="en-US" b="1" dirty="0"/>
              <a:t>de 2009 </a:t>
            </a:r>
            <a:r>
              <a:rPr lang="en-US" dirty="0"/>
              <a:t>- </a:t>
            </a:r>
            <a:r>
              <a:rPr lang="en-US" dirty="0" err="1"/>
              <a:t>Puesta</a:t>
            </a:r>
            <a:r>
              <a:rPr lang="en-US" dirty="0"/>
              <a:t> en </a:t>
            </a:r>
            <a:r>
              <a:rPr lang="en-US" dirty="0" err="1"/>
              <a:t>marcha</a:t>
            </a:r>
            <a:r>
              <a:rPr lang="en-US" dirty="0"/>
              <a:t> del LHC y </a:t>
            </a:r>
            <a:r>
              <a:rPr lang="en-US" dirty="0" err="1" smtClean="0"/>
              <a:t>primeras</a:t>
            </a:r>
            <a:r>
              <a:rPr lang="en-US" dirty="0" smtClean="0"/>
              <a:t> </a:t>
            </a:r>
            <a:r>
              <a:rPr lang="en-US" dirty="0" err="1" smtClean="0"/>
              <a:t>colisiones</a:t>
            </a:r>
            <a:r>
              <a:rPr lang="en-US" dirty="0" smtClean="0"/>
              <a:t>, </a:t>
            </a:r>
            <a:r>
              <a:rPr lang="en-US" dirty="0" err="1"/>
              <a:t>primero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energía</a:t>
            </a:r>
            <a:r>
              <a:rPr lang="en-US" dirty="0" smtClean="0"/>
              <a:t> </a:t>
            </a:r>
            <a:r>
              <a:rPr lang="en-US" dirty="0"/>
              <a:t>total de 0,9 </a:t>
            </a:r>
            <a:r>
              <a:rPr lang="en-US" dirty="0" err="1"/>
              <a:t>TeV</a:t>
            </a:r>
            <a:r>
              <a:rPr lang="en-US" dirty="0"/>
              <a:t> y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tarde</a:t>
            </a:r>
            <a:r>
              <a:rPr lang="en-US" dirty="0"/>
              <a:t> a 2,36 </a:t>
            </a:r>
            <a:r>
              <a:rPr lang="en-US" dirty="0" err="1"/>
              <a:t>TeV</a:t>
            </a:r>
            <a:r>
              <a:rPr lang="en-US" dirty="0"/>
              <a:t> (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encima</a:t>
            </a:r>
            <a:r>
              <a:rPr lang="en-US" dirty="0"/>
              <a:t> del anterior </a:t>
            </a:r>
            <a:r>
              <a:rPr lang="en-US" dirty="0" err="1"/>
              <a:t>récord</a:t>
            </a:r>
            <a:r>
              <a:rPr lang="en-US" dirty="0"/>
              <a:t> </a:t>
            </a:r>
            <a:r>
              <a:rPr lang="en-US" dirty="0" err="1"/>
              <a:t>mundial</a:t>
            </a:r>
            <a:r>
              <a:rPr lang="en-US" dirty="0"/>
              <a:t>).</a:t>
            </a:r>
          </a:p>
          <a:p>
            <a:r>
              <a:rPr lang="en-US" b="1" dirty="0" err="1"/>
              <a:t>Marzo</a:t>
            </a:r>
            <a:r>
              <a:rPr lang="en-US" b="1" dirty="0"/>
              <a:t> </a:t>
            </a:r>
            <a:r>
              <a:rPr lang="en-US" b="1" dirty="0" smtClean="0"/>
              <a:t>2010 </a:t>
            </a:r>
            <a:r>
              <a:rPr lang="en-US" dirty="0"/>
              <a:t>- </a:t>
            </a:r>
            <a:r>
              <a:rPr lang="en-US" dirty="0" err="1"/>
              <a:t>C</a:t>
            </a:r>
            <a:r>
              <a:rPr lang="en-US" dirty="0" err="1" smtClean="0"/>
              <a:t>olisiones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energía</a:t>
            </a:r>
            <a:r>
              <a:rPr lang="en-US" dirty="0"/>
              <a:t> total de 7 </a:t>
            </a:r>
            <a:r>
              <a:rPr lang="en-US" dirty="0" err="1"/>
              <a:t>TeV</a:t>
            </a:r>
            <a:r>
              <a:rPr lang="en-US" dirty="0"/>
              <a:t>. </a:t>
            </a:r>
            <a:r>
              <a:rPr lang="en-US" dirty="0" smtClean="0"/>
              <a:t>8 </a:t>
            </a:r>
            <a:r>
              <a:rPr lang="en-US" dirty="0" err="1"/>
              <a:t>meses</a:t>
            </a:r>
            <a:r>
              <a:rPr lang="en-US" dirty="0"/>
              <a:t> de </a:t>
            </a:r>
            <a:r>
              <a:rPr lang="en-US" dirty="0" err="1" smtClean="0"/>
              <a:t>toma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datos</a:t>
            </a:r>
            <a:r>
              <a:rPr lang="en-US" dirty="0" smtClean="0"/>
              <a:t>, </a:t>
            </a:r>
            <a:r>
              <a:rPr lang="en-US" dirty="0" err="1" smtClean="0"/>
              <a:t>seguido</a:t>
            </a:r>
            <a:r>
              <a:rPr lang="en-US" dirty="0" smtClean="0"/>
              <a:t> del </a:t>
            </a:r>
            <a:r>
              <a:rPr lang="en-US" dirty="0" err="1"/>
              <a:t>cierre</a:t>
            </a:r>
            <a:r>
              <a:rPr lang="en-US" dirty="0"/>
              <a:t> </a:t>
            </a:r>
            <a:r>
              <a:rPr lang="en-US" dirty="0" err="1"/>
              <a:t>invernal</a:t>
            </a:r>
            <a:r>
              <a:rPr lang="en-US" dirty="0"/>
              <a:t> habitual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err="1"/>
              <a:t>Marzo</a:t>
            </a:r>
            <a:r>
              <a:rPr lang="en-US" b="1" dirty="0"/>
              <a:t> 2011 </a:t>
            </a:r>
            <a:r>
              <a:rPr lang="en-US" dirty="0"/>
              <a:t>- </a:t>
            </a:r>
            <a:r>
              <a:rPr lang="en-US" dirty="0" err="1" smtClean="0"/>
              <a:t>Colisiones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energía</a:t>
            </a:r>
            <a:r>
              <a:rPr lang="en-US" dirty="0"/>
              <a:t> total de 7 </a:t>
            </a:r>
            <a:r>
              <a:rPr lang="en-US" dirty="0" err="1"/>
              <a:t>TeV</a:t>
            </a:r>
            <a:r>
              <a:rPr lang="en-US" dirty="0"/>
              <a:t>. </a:t>
            </a:r>
            <a:r>
              <a:rPr lang="en-US" dirty="0" smtClean="0"/>
              <a:t>2 </a:t>
            </a:r>
            <a:r>
              <a:rPr lang="en-US" dirty="0" err="1"/>
              <a:t>años</a:t>
            </a:r>
            <a:r>
              <a:rPr lang="en-US" dirty="0"/>
              <a:t> de </a:t>
            </a:r>
            <a:r>
              <a:rPr lang="en-US" dirty="0" err="1" smtClean="0"/>
              <a:t>intensa</a:t>
            </a:r>
            <a:r>
              <a:rPr lang="en-US" dirty="0" smtClean="0"/>
              <a:t> </a:t>
            </a:r>
            <a:r>
              <a:rPr lang="en-US" dirty="0" err="1" smtClean="0"/>
              <a:t>toma</a:t>
            </a:r>
            <a:r>
              <a:rPr lang="en-US" dirty="0" smtClean="0"/>
              <a:t> de </a:t>
            </a:r>
            <a:r>
              <a:rPr lang="en-US" dirty="0" err="1" smtClean="0"/>
              <a:t>datos</a:t>
            </a:r>
            <a:r>
              <a:rPr lang="en-US" dirty="0" smtClean="0"/>
              <a:t>. </a:t>
            </a:r>
            <a:r>
              <a:rPr lang="en-US" dirty="0" err="1" smtClean="0"/>
              <a:t>Cierre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invierno</a:t>
            </a:r>
            <a:r>
              <a:rPr lang="en-US" dirty="0"/>
              <a:t> (</a:t>
            </a:r>
            <a:r>
              <a:rPr lang="en-US" dirty="0" smtClean="0"/>
              <a:t>dic’11</a:t>
            </a:r>
            <a:r>
              <a:rPr lang="en-US" dirty="0"/>
              <a:t>-</a:t>
            </a:r>
            <a:r>
              <a:rPr lang="en-US" dirty="0" smtClean="0"/>
              <a:t>feb’12</a:t>
            </a:r>
            <a:r>
              <a:rPr lang="en-US" dirty="0"/>
              <a:t>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 descr="Screen Shot 2011-09-11 at 22.44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92" y="4509120"/>
            <a:ext cx="3730312" cy="212790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4581128"/>
            <a:ext cx="5148951" cy="18439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2013</a:t>
            </a:r>
            <a:r>
              <a:rPr lang="en-US" dirty="0" smtClean="0"/>
              <a:t> – </a:t>
            </a:r>
            <a:r>
              <a:rPr lang="en-US" dirty="0" err="1" smtClean="0"/>
              <a:t>Cierre</a:t>
            </a:r>
            <a:r>
              <a:rPr lang="en-US" dirty="0" smtClean="0"/>
              <a:t> largo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prepararse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aumento</a:t>
            </a:r>
            <a:r>
              <a:rPr lang="en-US" dirty="0" smtClean="0"/>
              <a:t> de </a:t>
            </a:r>
            <a:r>
              <a:rPr lang="en-US" dirty="0" err="1" smtClean="0"/>
              <a:t>energía</a:t>
            </a:r>
            <a:r>
              <a:rPr lang="en-US" dirty="0" smtClean="0"/>
              <a:t> total a 14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En los </a:t>
            </a:r>
            <a:r>
              <a:rPr lang="en-US" b="1" dirty="0" err="1" smtClean="0"/>
              <a:t>próximos</a:t>
            </a:r>
            <a:r>
              <a:rPr lang="en-US" b="1" dirty="0" smtClean="0"/>
              <a:t> 15-20 </a:t>
            </a:r>
            <a:r>
              <a:rPr lang="en-US" b="1" dirty="0" err="1"/>
              <a:t>años</a:t>
            </a:r>
            <a:r>
              <a:rPr lang="en-US" b="1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datos</a:t>
            </a:r>
            <a:r>
              <a:rPr lang="en-US" dirty="0" smtClean="0"/>
              <a:t>, </a:t>
            </a:r>
            <a:r>
              <a:rPr lang="en-US" dirty="0" err="1" smtClean="0"/>
              <a:t>resultados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572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 descr="na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412776"/>
            <a:ext cx="5966012" cy="4369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Mas información</a:t>
            </a:r>
            <a:endParaRPr lang="es-ES_trad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94474" y="1484784"/>
            <a:ext cx="8698006" cy="508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400" b="1" kern="0" dirty="0" smtClean="0">
                <a:solidFill>
                  <a:srgbClr val="330000"/>
                </a:solidFill>
                <a:hlinkClick r:id="rId2"/>
              </a:rPr>
              <a:t>http</a:t>
            </a:r>
            <a:r>
              <a:rPr lang="en-US" sz="1400" b="1" kern="0" dirty="0" smtClean="0">
                <a:solidFill>
                  <a:srgbClr val="330000"/>
                </a:solidFill>
                <a:hlinkClick r:id="rId2"/>
              </a:rPr>
              <a:t>://atlas.ch</a:t>
            </a:r>
            <a:r>
              <a:rPr lang="en-US" sz="1400" b="1" kern="0" dirty="0" smtClean="0">
                <a:solidFill>
                  <a:srgbClr val="330000"/>
                </a:solidFill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400" b="1" kern="0" dirty="0" smtClean="0">
                <a:solidFill>
                  <a:srgbClr val="330000"/>
                </a:solidFill>
                <a:hlinkClick r:id="rId3"/>
              </a:rPr>
              <a:t>http://www.xente.mundo-r.com/rcid/</a:t>
            </a:r>
            <a:r>
              <a:rPr lang="en-US" sz="1400" b="1" kern="0" dirty="0" smtClean="0">
                <a:solidFill>
                  <a:srgbClr val="330000"/>
                </a:solidFill>
                <a:hlinkClick r:id="rId3"/>
              </a:rPr>
              <a:t>index.html</a:t>
            </a:r>
            <a:endParaRPr lang="en-US" sz="1400" b="1" kern="0" dirty="0" smtClean="0">
              <a:solidFill>
                <a:srgbClr val="330000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s-ES_tradnl" sz="1400" b="1" kern="0" dirty="0" smtClean="0">
                <a:solidFill>
                  <a:srgbClr val="330000"/>
                </a:solidFill>
              </a:rPr>
              <a:t>Física de partículas en el instituto</a:t>
            </a:r>
            <a:r>
              <a:rPr lang="en-US" sz="1400" b="1" kern="0" dirty="0" smtClean="0">
                <a:solidFill>
                  <a:srgbClr val="330000"/>
                </a:solidFill>
              </a:rPr>
              <a:t>: </a:t>
            </a:r>
            <a:r>
              <a:rPr lang="en-US" sz="1400" b="1" kern="0" dirty="0">
                <a:solidFill>
                  <a:srgbClr val="330000"/>
                </a:solidFill>
                <a:hlinkClick r:id="rId4"/>
              </a:rPr>
              <a:t>http://palmera.pntic.mec.es/~fbarrada/</a:t>
            </a:r>
            <a:r>
              <a:rPr lang="en-US" sz="1400" b="1" kern="0" dirty="0" smtClean="0">
                <a:solidFill>
                  <a:srgbClr val="330000"/>
                </a:solidFill>
                <a:hlinkClick r:id="rId4"/>
              </a:rPr>
              <a:t>index.html</a:t>
            </a:r>
            <a:endParaRPr lang="en-US" sz="1400" b="1" kern="0" dirty="0" smtClean="0">
              <a:solidFill>
                <a:srgbClr val="330000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400" b="1" kern="0" dirty="0" smtClean="0">
                <a:solidFill>
                  <a:srgbClr val="330000"/>
                </a:solidFill>
              </a:rPr>
              <a:t>El </a:t>
            </a:r>
            <a:r>
              <a:rPr lang="en-US" sz="1400" b="1" kern="0" dirty="0" err="1" smtClean="0">
                <a:solidFill>
                  <a:srgbClr val="330000"/>
                </a:solidFill>
              </a:rPr>
              <a:t>mundo</a:t>
            </a:r>
            <a:r>
              <a:rPr lang="en-US" sz="1400" b="1" kern="0" dirty="0" smtClean="0">
                <a:solidFill>
                  <a:srgbClr val="330000"/>
                </a:solidFill>
              </a:rPr>
              <a:t> de </a:t>
            </a:r>
            <a:r>
              <a:rPr lang="en-US" sz="1400" b="1" kern="0" dirty="0" err="1" smtClean="0">
                <a:solidFill>
                  <a:srgbClr val="330000"/>
                </a:solidFill>
              </a:rPr>
              <a:t>las</a:t>
            </a:r>
            <a:r>
              <a:rPr lang="en-US" sz="1400" b="1" kern="0" dirty="0" smtClean="0">
                <a:solidFill>
                  <a:srgbClr val="330000"/>
                </a:solidFill>
              </a:rPr>
              <a:t> </a:t>
            </a:r>
            <a:r>
              <a:rPr lang="es-ES_tradnl" sz="1400" b="1" kern="0" dirty="0">
                <a:solidFill>
                  <a:srgbClr val="330000"/>
                </a:solidFill>
              </a:rPr>
              <a:t>partículas</a:t>
            </a:r>
            <a:r>
              <a:rPr lang="en-US" sz="1400" b="1" kern="0" dirty="0" smtClean="0">
                <a:solidFill>
                  <a:srgbClr val="330000"/>
                </a:solidFill>
              </a:rPr>
              <a:t>: </a:t>
            </a:r>
            <a:r>
              <a:rPr lang="en-US" sz="1400" b="1" kern="0" dirty="0">
                <a:solidFill>
                  <a:srgbClr val="330000"/>
                </a:solidFill>
                <a:hlinkClick r:id="rId5"/>
              </a:rPr>
              <a:t>https://alojamientos.us.es/divulgacioncna/cna.php?w=</a:t>
            </a:r>
            <a:r>
              <a:rPr lang="en-US" sz="1400" b="1" kern="0" dirty="0" smtClean="0">
                <a:solidFill>
                  <a:srgbClr val="330000"/>
                </a:solidFill>
                <a:hlinkClick r:id="rId5"/>
              </a:rPr>
              <a:t>1536</a:t>
            </a:r>
            <a:endParaRPr lang="en-US" sz="1400" b="1" kern="0" dirty="0" smtClean="0">
              <a:solidFill>
                <a:srgbClr val="330000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400" b="1" kern="0" dirty="0" err="1" smtClean="0">
                <a:solidFill>
                  <a:srgbClr val="330000"/>
                </a:solidFill>
              </a:rPr>
              <a:t>Ciencia</a:t>
            </a:r>
            <a:r>
              <a:rPr lang="en-US" sz="1400" b="1" kern="0" dirty="0" smtClean="0">
                <a:solidFill>
                  <a:srgbClr val="330000"/>
                </a:solidFill>
              </a:rPr>
              <a:t> y </a:t>
            </a:r>
            <a:r>
              <a:rPr lang="en-US" sz="1400" b="1" kern="0" dirty="0" err="1" smtClean="0">
                <a:solidFill>
                  <a:srgbClr val="330000"/>
                </a:solidFill>
              </a:rPr>
              <a:t>cultura</a:t>
            </a:r>
            <a:r>
              <a:rPr lang="en-US" sz="1400" b="1" kern="0" dirty="0">
                <a:solidFill>
                  <a:srgbClr val="330000"/>
                </a:solidFill>
              </a:rPr>
              <a:t>: </a:t>
            </a:r>
            <a:r>
              <a:rPr lang="en-US" sz="1400" b="1" kern="0" dirty="0">
                <a:solidFill>
                  <a:srgbClr val="330000"/>
                </a:solidFill>
                <a:hlinkClick r:id="rId6"/>
              </a:rPr>
              <a:t>http://</a:t>
            </a:r>
            <a:r>
              <a:rPr lang="en-US" sz="1400" b="1" kern="0" dirty="0" err="1">
                <a:solidFill>
                  <a:srgbClr val="330000"/>
                </a:solidFill>
                <a:hlinkClick r:id="rId6"/>
              </a:rPr>
              <a:t>www.migui.com</a:t>
            </a:r>
            <a:r>
              <a:rPr lang="en-US" sz="1400" b="1" kern="0" dirty="0">
                <a:solidFill>
                  <a:srgbClr val="330000"/>
                </a:solidFill>
                <a:hlinkClick r:id="rId6"/>
              </a:rPr>
              <a:t>/</a:t>
            </a:r>
            <a:endParaRPr lang="en-US" sz="1400" b="1" kern="0" dirty="0">
              <a:solidFill>
                <a:srgbClr val="330000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400" b="1" kern="0" dirty="0" smtClean="0">
              <a:solidFill>
                <a:srgbClr val="330000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400" i="1" kern="0" dirty="0" smtClean="0">
                <a:solidFill>
                  <a:srgbClr val="330000"/>
                </a:solidFill>
              </a:rPr>
              <a:t>The Particle Detector </a:t>
            </a:r>
            <a:r>
              <a:rPr lang="en-US" sz="1400" i="1" kern="0" dirty="0" err="1" smtClean="0">
                <a:solidFill>
                  <a:srgbClr val="330000"/>
                </a:solidFill>
              </a:rPr>
              <a:t>BriefBook</a:t>
            </a:r>
            <a:r>
              <a:rPr lang="en-US" sz="1400" i="1" kern="0" dirty="0" smtClean="0">
                <a:solidFill>
                  <a:srgbClr val="330000"/>
                </a:solidFill>
              </a:rPr>
              <a:t> </a:t>
            </a:r>
            <a:r>
              <a:rPr lang="en-US" sz="1400" kern="0" dirty="0" smtClean="0">
                <a:solidFill>
                  <a:schemeClr val="hlink"/>
                </a:solidFill>
                <a:hlinkClick r:id="rId7"/>
              </a:rPr>
              <a:t>http://www.cern.ch/Physics/ParticleDetector/BriefBook</a:t>
            </a:r>
            <a:r>
              <a:rPr lang="en-US" sz="1400" kern="0" dirty="0" smtClean="0">
                <a:solidFill>
                  <a:schemeClr val="hlink"/>
                </a:solidFill>
                <a:hlinkClick r:id="rId7"/>
              </a:rPr>
              <a:t>/</a:t>
            </a:r>
            <a:endParaRPr lang="en-US" sz="1400" kern="0" dirty="0">
              <a:solidFill>
                <a:schemeClr val="hlink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400" kern="0" dirty="0" smtClean="0"/>
              <a:t>CERN </a:t>
            </a:r>
            <a:r>
              <a:rPr lang="en-US" sz="1400" kern="0" dirty="0" smtClean="0"/>
              <a:t>summer student lectures by </a:t>
            </a:r>
            <a:r>
              <a:rPr lang="en-US" sz="1400" kern="0" dirty="0" err="1" smtClean="0"/>
              <a:t>W.Riegler</a:t>
            </a:r>
            <a:r>
              <a:rPr lang="en-US" sz="1400" kern="0" dirty="0" smtClean="0"/>
              <a:t>: </a:t>
            </a:r>
            <a:r>
              <a:rPr lang="en-US" sz="1100" dirty="0">
                <a:solidFill>
                  <a:srgbClr val="800000"/>
                </a:solidFill>
                <a:hlinkClick r:id="rId8"/>
              </a:rPr>
              <a:t>http://indico.cern.ch/conferenceDisplay.py?confId=134370</a:t>
            </a:r>
            <a:endParaRPr lang="en-US" sz="1100" dirty="0">
              <a:solidFill>
                <a:srgbClr val="800000"/>
              </a:solidFill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400" b="1" kern="0" dirty="0" smtClean="0">
              <a:solidFill>
                <a:srgbClr val="330000"/>
              </a:solidFill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400" b="1" kern="0" dirty="0" smtClean="0">
                <a:solidFill>
                  <a:srgbClr val="330000"/>
                </a:solidFill>
              </a:rPr>
              <a:t>LIBROS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Kleinknecht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Detectors for Particle Radiation, C.U.P. 1990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R.K. Bock &amp; A.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Vasilescu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The Particle Detector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BriefBook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Springer 1998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R.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Fernow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Introduction to Experimental Particle Physics, C.U.P. 1986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W.R. Leo - Techniques for Nuclear and Particle Physics Experiments, Springer-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Verlag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1987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33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G.F. Knoll - Radiation Detection and Measurement, Wiley 1989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33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Notas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CERN: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33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Fabjan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Fischer - Particle Detectors CERN-EP 80-27, Rep.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Phys.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43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3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(1980) 1003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F.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Sauli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Principles of Operation of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Multiwire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AC372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Proportional and Drift Chambers, CERN 77-09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Calorímetro hadrónico </a:t>
            </a:r>
            <a:r>
              <a:rPr lang="es-ES_tradnl" sz="2667" dirty="0" smtClean="0"/>
              <a:t>(</a:t>
            </a:r>
            <a:r>
              <a:rPr lang="es-ES_tradnl" sz="2667" dirty="0" err="1" smtClean="0"/>
              <a:t>n,p,mesones</a:t>
            </a:r>
            <a:r>
              <a:rPr lang="es-ES_tradnl" sz="2667" dirty="0" smtClean="0"/>
              <a:t>)</a:t>
            </a:r>
            <a:endParaRPr lang="es-ES_tradnl" dirty="0"/>
          </a:p>
        </p:txBody>
      </p:sp>
      <p:pic>
        <p:nvPicPr>
          <p:cNvPr id="4" name="hadronic-calorimeter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858962"/>
            <a:ext cx="7086600" cy="454183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Herramientas de la Física de Partículas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724251"/>
          </a:xfrm>
        </p:spPr>
        <p:txBody>
          <a:bodyPr>
            <a:normAutofit/>
          </a:bodyPr>
          <a:lstStyle/>
          <a:p>
            <a:pPr marL="457200" indent="-457200">
              <a:spcAft>
                <a:spcPct val="30000"/>
              </a:spcAft>
            </a:pPr>
            <a:r>
              <a:rPr lang="es-ES_tradnl" sz="2400" b="1" dirty="0" smtClean="0">
                <a:solidFill>
                  <a:srgbClr val="000000"/>
                </a:solidFill>
              </a:rPr>
              <a:t>Aceleradores</a:t>
            </a:r>
          </a:p>
          <a:p>
            <a:pPr marL="914400" lvl="1" indent="-457200">
              <a:spcAft>
                <a:spcPct val="30000"/>
              </a:spcAft>
              <a:buFont typeface="Wingdings" charset="2"/>
              <a:buChar char="§"/>
            </a:pPr>
            <a:r>
              <a:rPr lang="es-ES_tradnl" sz="2000" dirty="0" smtClean="0">
                <a:solidFill>
                  <a:srgbClr val="000000"/>
                </a:solidFill>
              </a:rPr>
              <a:t>Luminosidad, energía</a:t>
            </a:r>
          </a:p>
          <a:p>
            <a:pPr marL="457200" indent="-457200">
              <a:spcAft>
                <a:spcPct val="30000"/>
              </a:spcAft>
            </a:pPr>
            <a:r>
              <a:rPr lang="es-ES_tradnl" sz="2400" b="1" dirty="0" smtClean="0">
                <a:solidFill>
                  <a:srgbClr val="000000"/>
                </a:solidFill>
              </a:rPr>
              <a:t>Detectores</a:t>
            </a:r>
          </a:p>
          <a:p>
            <a:pPr marL="914400" lvl="1" indent="-457200">
              <a:spcAft>
                <a:spcPct val="30000"/>
              </a:spcAft>
              <a:buFont typeface="Wingdings" charset="2"/>
              <a:buChar char="§"/>
            </a:pPr>
            <a:r>
              <a:rPr lang="es-ES_tradnl" sz="2000" dirty="0" smtClean="0">
                <a:solidFill>
                  <a:srgbClr val="000000"/>
                </a:solidFill>
              </a:rPr>
              <a:t>Eficiencia, rapidez, granularidad, resolución</a:t>
            </a:r>
          </a:p>
          <a:p>
            <a:pPr marL="457200" indent="-457200">
              <a:spcAft>
                <a:spcPct val="30000"/>
              </a:spcAft>
            </a:pPr>
            <a:r>
              <a:rPr lang="es-ES_tradnl" sz="2400" b="1" dirty="0" err="1" smtClean="0">
                <a:solidFill>
                  <a:srgbClr val="000000"/>
                </a:solidFill>
              </a:rPr>
              <a:t>Trigger</a:t>
            </a:r>
            <a:r>
              <a:rPr lang="es-ES_tradnl" sz="2400" b="1" dirty="0" smtClean="0">
                <a:solidFill>
                  <a:srgbClr val="000000"/>
                </a:solidFill>
              </a:rPr>
              <a:t>/</a:t>
            </a:r>
            <a:r>
              <a:rPr lang="es-ES_tradnl" sz="2400" b="1" dirty="0" smtClean="0">
                <a:solidFill>
                  <a:srgbClr val="000000"/>
                </a:solidFill>
              </a:rPr>
              <a:t>DAQ (Online)</a:t>
            </a:r>
            <a:endParaRPr lang="es-ES_tradnl" sz="2400" b="1" dirty="0" smtClean="0">
              <a:solidFill>
                <a:srgbClr val="000000"/>
              </a:solidFill>
            </a:endParaRPr>
          </a:p>
          <a:p>
            <a:pPr marL="914400" lvl="1" indent="-457200">
              <a:spcAft>
                <a:spcPct val="30000"/>
              </a:spcAft>
              <a:buFont typeface="Wingdings" charset="2"/>
              <a:buChar char="§"/>
            </a:pPr>
            <a:r>
              <a:rPr lang="es-ES_tradnl" sz="2000" dirty="0" smtClean="0">
                <a:solidFill>
                  <a:srgbClr val="000000"/>
                </a:solidFill>
              </a:rPr>
              <a:t>Eficiencia, compresión, filtro, </a:t>
            </a:r>
            <a:r>
              <a:rPr lang="es-ES_tradnl" sz="2000" dirty="0" err="1" smtClean="0">
                <a:solidFill>
                  <a:srgbClr val="000000"/>
                </a:solidFill>
              </a:rPr>
              <a:t>through-put</a:t>
            </a:r>
            <a:endParaRPr lang="es-ES_tradnl" sz="2000" dirty="0" smtClean="0">
              <a:solidFill>
                <a:srgbClr val="000000"/>
              </a:solidFill>
            </a:endParaRPr>
          </a:p>
          <a:p>
            <a:pPr marL="457200" indent="-457200">
              <a:spcAft>
                <a:spcPct val="30000"/>
              </a:spcAft>
            </a:pPr>
            <a:r>
              <a:rPr lang="es-ES_tradnl" sz="2400" b="1" dirty="0" smtClean="0">
                <a:solidFill>
                  <a:srgbClr val="000000"/>
                </a:solidFill>
              </a:rPr>
              <a:t>Análisis de datos (Offline)</a:t>
            </a:r>
          </a:p>
          <a:p>
            <a:pPr marL="914400" lvl="1" indent="-457200">
              <a:spcAft>
                <a:spcPct val="30000"/>
              </a:spcAft>
              <a:buFont typeface="Wingdings" charset="2"/>
              <a:buChar char="§"/>
            </a:pPr>
            <a:r>
              <a:rPr lang="es-ES_tradnl" sz="2000" dirty="0" smtClean="0">
                <a:solidFill>
                  <a:srgbClr val="000000"/>
                </a:solidFill>
              </a:rPr>
              <a:t>Física</a:t>
            </a:r>
            <a:endParaRPr lang="es-ES_tradnl" sz="2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6732240" y="3140968"/>
            <a:ext cx="2411760" cy="13681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Suceso</a:t>
            </a:r>
            <a:r>
              <a:rPr lang="en-US" dirty="0" smtClean="0"/>
              <a:t> </a:t>
            </a:r>
            <a:r>
              <a:rPr lang="en-US" dirty="0" err="1" smtClean="0"/>
              <a:t>registrado</a:t>
            </a:r>
            <a:r>
              <a:rPr lang="en-US" dirty="0" smtClean="0"/>
              <a:t> en ATLAS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pic>
        <p:nvPicPr>
          <p:cNvPr id="13" name="LHC_ATLAS_Collision_MD_HD_v02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1412776"/>
            <a:ext cx="8913813" cy="5156299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CERN HST Programme 2011</a:t>
            </a:r>
            <a:endParaRPr lang="en-US" altLang="ja-JP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B522-8126-8948-8426-5F06EB14EA2C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Suceso a cámara lenta</a:t>
            </a:r>
            <a:endParaRPr lang="es-ES_tradnl" dirty="0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924300" y="3641725"/>
            <a:ext cx="1104900" cy="1082675"/>
            <a:chOff x="2208" y="1958"/>
            <a:chExt cx="495" cy="490"/>
          </a:xfrm>
        </p:grpSpPr>
        <p:sp>
          <p:nvSpPr>
            <p:cNvPr id="257028" name="Oval 4"/>
            <p:cNvSpPr>
              <a:spLocks noChangeArrowheads="1"/>
            </p:cNvSpPr>
            <p:nvPr/>
          </p:nvSpPr>
          <p:spPr bwMode="auto">
            <a:xfrm>
              <a:off x="2208" y="1968"/>
              <a:ext cx="480" cy="48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16000"/>
                  </a:schemeClr>
                </a:gs>
                <a:gs pos="100000">
                  <a:schemeClr val="bg2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s-ES_tradnl"/>
            </a:p>
          </p:txBody>
        </p:sp>
        <p:sp>
          <p:nvSpPr>
            <p:cNvPr id="257029" name="Oval 5"/>
            <p:cNvSpPr>
              <a:spLocks noChangeArrowheads="1"/>
            </p:cNvSpPr>
            <p:nvPr/>
          </p:nvSpPr>
          <p:spPr bwMode="auto">
            <a:xfrm>
              <a:off x="2288" y="2088"/>
              <a:ext cx="144" cy="144"/>
            </a:xfrm>
            <a:prstGeom prst="ellipse">
              <a:avLst/>
            </a:prstGeom>
            <a:gradFill rotWithShape="0">
              <a:gsLst>
                <a:gs pos="0">
                  <a:srgbClr val="0095D1"/>
                </a:gs>
                <a:gs pos="100000">
                  <a:srgbClr val="0095D1">
                    <a:gamma/>
                    <a:tint val="54902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30" name="Oval 6"/>
            <p:cNvSpPr>
              <a:spLocks noChangeArrowheads="1"/>
            </p:cNvSpPr>
            <p:nvPr/>
          </p:nvSpPr>
          <p:spPr bwMode="auto">
            <a:xfrm>
              <a:off x="2384" y="2232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31" name="Oval 7"/>
            <p:cNvSpPr>
              <a:spLocks noChangeArrowheads="1"/>
            </p:cNvSpPr>
            <p:nvPr/>
          </p:nvSpPr>
          <p:spPr bwMode="auto">
            <a:xfrm>
              <a:off x="2496" y="2016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39" name="Text Box 15"/>
            <p:cNvSpPr txBox="1">
              <a:spLocks noChangeArrowheads="1"/>
            </p:cNvSpPr>
            <p:nvPr/>
          </p:nvSpPr>
          <p:spPr bwMode="auto">
            <a:xfrm>
              <a:off x="2248" y="2216"/>
              <a:ext cx="17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s-ES_tradnl" sz="1000">
                  <a:solidFill>
                    <a:schemeClr val="bg1"/>
                  </a:solidFill>
                </a:rPr>
                <a:t>q, g</a:t>
              </a:r>
              <a:endParaRPr lang="es-ES_tradnl"/>
            </a:p>
          </p:txBody>
        </p:sp>
        <p:sp>
          <p:nvSpPr>
            <p:cNvPr id="257040" name="Text Box 16"/>
            <p:cNvSpPr txBox="1">
              <a:spLocks noChangeArrowheads="1"/>
            </p:cNvSpPr>
            <p:nvPr/>
          </p:nvSpPr>
          <p:spPr bwMode="auto">
            <a:xfrm>
              <a:off x="2380" y="1958"/>
              <a:ext cx="1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s-ES_tradnl" sz="1000">
                  <a:solidFill>
                    <a:schemeClr val="bg1"/>
                  </a:solidFill>
                </a:rPr>
                <a:t>q,g</a:t>
              </a:r>
              <a:endParaRPr lang="es-ES_tradnl"/>
            </a:p>
          </p:txBody>
        </p:sp>
        <p:sp>
          <p:nvSpPr>
            <p:cNvPr id="257041" name="Text Box 17"/>
            <p:cNvSpPr txBox="1">
              <a:spLocks noChangeArrowheads="1"/>
            </p:cNvSpPr>
            <p:nvPr/>
          </p:nvSpPr>
          <p:spPr bwMode="auto">
            <a:xfrm>
              <a:off x="2524" y="2208"/>
              <a:ext cx="17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s-ES_tradnl" sz="1000">
                  <a:solidFill>
                    <a:schemeClr val="bg1"/>
                  </a:solidFill>
                </a:rPr>
                <a:t>q, g</a:t>
              </a:r>
              <a:endParaRPr lang="es-ES_tradnl"/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4686300" y="3641725"/>
            <a:ext cx="1104900" cy="1082675"/>
            <a:chOff x="2208" y="1958"/>
            <a:chExt cx="495" cy="490"/>
          </a:xfrm>
        </p:grpSpPr>
        <p:sp>
          <p:nvSpPr>
            <p:cNvPr id="257069" name="Oval 45"/>
            <p:cNvSpPr>
              <a:spLocks noChangeArrowheads="1"/>
            </p:cNvSpPr>
            <p:nvPr/>
          </p:nvSpPr>
          <p:spPr bwMode="auto">
            <a:xfrm>
              <a:off x="2208" y="1968"/>
              <a:ext cx="480" cy="48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alpha val="16000"/>
                  </a:schemeClr>
                </a:gs>
                <a:gs pos="100000">
                  <a:schemeClr val="bg2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s-ES_tradnl"/>
            </a:p>
          </p:txBody>
        </p:sp>
        <p:sp>
          <p:nvSpPr>
            <p:cNvPr id="257070" name="Oval 46"/>
            <p:cNvSpPr>
              <a:spLocks noChangeArrowheads="1"/>
            </p:cNvSpPr>
            <p:nvPr/>
          </p:nvSpPr>
          <p:spPr bwMode="auto">
            <a:xfrm>
              <a:off x="2288" y="2088"/>
              <a:ext cx="144" cy="144"/>
            </a:xfrm>
            <a:prstGeom prst="ellipse">
              <a:avLst/>
            </a:prstGeom>
            <a:gradFill rotWithShape="0">
              <a:gsLst>
                <a:gs pos="0">
                  <a:srgbClr val="0095D1"/>
                </a:gs>
                <a:gs pos="100000">
                  <a:srgbClr val="0095D1">
                    <a:gamma/>
                    <a:tint val="54902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71" name="Oval 47"/>
            <p:cNvSpPr>
              <a:spLocks noChangeArrowheads="1"/>
            </p:cNvSpPr>
            <p:nvPr/>
          </p:nvSpPr>
          <p:spPr bwMode="auto">
            <a:xfrm>
              <a:off x="2384" y="2232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72" name="Oval 48"/>
            <p:cNvSpPr>
              <a:spLocks noChangeArrowheads="1"/>
            </p:cNvSpPr>
            <p:nvPr/>
          </p:nvSpPr>
          <p:spPr bwMode="auto">
            <a:xfrm>
              <a:off x="2496" y="2016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73" name="Text Box 49"/>
            <p:cNvSpPr txBox="1">
              <a:spLocks noChangeArrowheads="1"/>
            </p:cNvSpPr>
            <p:nvPr/>
          </p:nvSpPr>
          <p:spPr bwMode="auto">
            <a:xfrm>
              <a:off x="2248" y="2216"/>
              <a:ext cx="17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s-ES_tradnl" sz="1000">
                  <a:solidFill>
                    <a:schemeClr val="bg1"/>
                  </a:solidFill>
                </a:rPr>
                <a:t>q, g</a:t>
              </a:r>
              <a:endParaRPr lang="es-ES_tradnl"/>
            </a:p>
          </p:txBody>
        </p:sp>
        <p:sp>
          <p:nvSpPr>
            <p:cNvPr id="257074" name="Text Box 50"/>
            <p:cNvSpPr txBox="1">
              <a:spLocks noChangeArrowheads="1"/>
            </p:cNvSpPr>
            <p:nvPr/>
          </p:nvSpPr>
          <p:spPr bwMode="auto">
            <a:xfrm>
              <a:off x="2380" y="1958"/>
              <a:ext cx="1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s-ES_tradnl" sz="1000">
                  <a:solidFill>
                    <a:schemeClr val="bg1"/>
                  </a:solidFill>
                </a:rPr>
                <a:t>q,g</a:t>
              </a:r>
              <a:endParaRPr lang="es-ES_tradnl"/>
            </a:p>
          </p:txBody>
        </p:sp>
        <p:sp>
          <p:nvSpPr>
            <p:cNvPr id="257075" name="Text Box 51"/>
            <p:cNvSpPr txBox="1">
              <a:spLocks noChangeArrowheads="1"/>
            </p:cNvSpPr>
            <p:nvPr/>
          </p:nvSpPr>
          <p:spPr bwMode="auto">
            <a:xfrm>
              <a:off x="2524" y="2208"/>
              <a:ext cx="17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s-ES_tradnl" sz="1000">
                  <a:solidFill>
                    <a:schemeClr val="bg1"/>
                  </a:solidFill>
                </a:rPr>
                <a:t>q, g</a:t>
              </a:r>
              <a:endParaRPr lang="es-ES_tradnl"/>
            </a:p>
          </p:txBody>
        </p:sp>
      </p:grpSp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3810000" y="3352800"/>
            <a:ext cx="1752600" cy="1447800"/>
            <a:chOff x="2160" y="1680"/>
            <a:chExt cx="1104" cy="912"/>
          </a:xfrm>
        </p:grpSpPr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2352" y="1776"/>
              <a:ext cx="864" cy="816"/>
              <a:chOff x="2352" y="1728"/>
              <a:chExt cx="864" cy="816"/>
            </a:xfrm>
          </p:grpSpPr>
          <p:sp>
            <p:nvSpPr>
              <p:cNvPr id="257078" name="Oval 54"/>
              <p:cNvSpPr>
                <a:spLocks noChangeArrowheads="1"/>
              </p:cNvSpPr>
              <p:nvPr/>
            </p:nvSpPr>
            <p:spPr bwMode="auto">
              <a:xfrm>
                <a:off x="2352" y="1728"/>
                <a:ext cx="864" cy="816"/>
              </a:xfrm>
              <a:prstGeom prst="ellipse">
                <a:avLst/>
              </a:prstGeom>
              <a:gradFill rotWithShape="0">
                <a:gsLst>
                  <a:gs pos="0">
                    <a:srgbClr val="F41BAF">
                      <a:alpha val="16000"/>
                    </a:srgbClr>
                  </a:gs>
                  <a:gs pos="100000">
                    <a:srgbClr val="F41BAF">
                      <a:gamma/>
                      <a:tint val="54902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s-ES_tradnl"/>
              </a:p>
            </p:txBody>
          </p:sp>
          <p:sp>
            <p:nvSpPr>
              <p:cNvPr id="257079" name="Text Box 55"/>
              <p:cNvSpPr txBox="1">
                <a:spLocks noChangeArrowheads="1"/>
              </p:cNvSpPr>
              <p:nvPr/>
            </p:nvSpPr>
            <p:spPr bwMode="auto">
              <a:xfrm>
                <a:off x="2448" y="2026"/>
                <a:ext cx="60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/>
                  <a:t>Higgs</a:t>
                </a:r>
              </a:p>
            </p:txBody>
          </p:sp>
        </p:grpSp>
        <p:sp>
          <p:nvSpPr>
            <p:cNvPr id="257080" name="Oval 56"/>
            <p:cNvSpPr>
              <a:spLocks noChangeArrowheads="1"/>
            </p:cNvSpPr>
            <p:nvPr/>
          </p:nvSpPr>
          <p:spPr bwMode="auto">
            <a:xfrm>
              <a:off x="3072" y="1680"/>
              <a:ext cx="144" cy="144"/>
            </a:xfrm>
            <a:prstGeom prst="ellipse">
              <a:avLst/>
            </a:prstGeom>
            <a:gradFill rotWithShape="0">
              <a:gsLst>
                <a:gs pos="0">
                  <a:srgbClr val="0095D1"/>
                </a:gs>
                <a:gs pos="100000">
                  <a:srgbClr val="0095D1">
                    <a:gamma/>
                    <a:tint val="54902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81" name="Oval 57"/>
            <p:cNvSpPr>
              <a:spLocks noChangeArrowheads="1"/>
            </p:cNvSpPr>
            <p:nvPr/>
          </p:nvSpPr>
          <p:spPr bwMode="auto">
            <a:xfrm>
              <a:off x="2160" y="2448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82" name="Oval 58"/>
            <p:cNvSpPr>
              <a:spLocks noChangeArrowheads="1"/>
            </p:cNvSpPr>
            <p:nvPr/>
          </p:nvSpPr>
          <p:spPr bwMode="auto">
            <a:xfrm>
              <a:off x="3120" y="2400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83" name="Oval 59"/>
            <p:cNvSpPr>
              <a:spLocks noChangeArrowheads="1"/>
            </p:cNvSpPr>
            <p:nvPr/>
          </p:nvSpPr>
          <p:spPr bwMode="auto">
            <a:xfrm>
              <a:off x="2352" y="1680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CERN HST Programme 2011</a:t>
            </a:r>
            <a:endParaRPr lang="en-US" altLang="ja-JP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FDD96-2784-0946-8190-AAF79EEB3694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Suceso a cámara lenta</a:t>
            </a:r>
            <a:endParaRPr lang="es-ES_tradnl" dirty="0"/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4414837" y="2082800"/>
            <a:ext cx="739775" cy="4292600"/>
            <a:chOff x="2592" y="1072"/>
            <a:chExt cx="466" cy="2704"/>
          </a:xfrm>
        </p:grpSpPr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2592" y="1072"/>
              <a:ext cx="274" cy="1232"/>
              <a:chOff x="2630" y="1072"/>
              <a:chExt cx="274" cy="1232"/>
            </a:xfrm>
          </p:grpSpPr>
          <p:sp>
            <p:nvSpPr>
              <p:cNvPr id="264221" name="Line 29"/>
              <p:cNvSpPr>
                <a:spLocks noChangeShapeType="1"/>
              </p:cNvSpPr>
              <p:nvPr/>
            </p:nvSpPr>
            <p:spPr bwMode="auto">
              <a:xfrm flipH="1" flipV="1">
                <a:off x="2736" y="1488"/>
                <a:ext cx="96" cy="816"/>
              </a:xfrm>
              <a:prstGeom prst="line">
                <a:avLst/>
              </a:prstGeom>
              <a:noFill/>
              <a:ln w="76200">
                <a:solidFill>
                  <a:srgbClr val="FFB228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23" name="Freeform 31"/>
              <p:cNvSpPr>
                <a:spLocks/>
              </p:cNvSpPr>
              <p:nvPr/>
            </p:nvSpPr>
            <p:spPr bwMode="auto">
              <a:xfrm>
                <a:off x="2688" y="1776"/>
                <a:ext cx="216" cy="432"/>
              </a:xfrm>
              <a:custGeom>
                <a:avLst/>
                <a:gdLst/>
                <a:ahLst/>
                <a:cxnLst>
                  <a:cxn ang="0">
                    <a:pos x="192" y="432"/>
                  </a:cxn>
                  <a:cxn ang="0">
                    <a:pos x="192" y="336"/>
                  </a:cxn>
                  <a:cxn ang="0">
                    <a:pos x="48" y="288"/>
                  </a:cxn>
                  <a:cxn ang="0">
                    <a:pos x="48" y="192"/>
                  </a:cxn>
                  <a:cxn ang="0">
                    <a:pos x="144" y="144"/>
                  </a:cxn>
                  <a:cxn ang="0">
                    <a:pos x="144" y="48"/>
                  </a:cxn>
                  <a:cxn ang="0">
                    <a:pos x="0" y="0"/>
                  </a:cxn>
                </a:cxnLst>
                <a:rect l="0" t="0" r="r" b="b"/>
                <a:pathLst>
                  <a:path w="216" h="432">
                    <a:moveTo>
                      <a:pt x="192" y="432"/>
                    </a:moveTo>
                    <a:cubicBezTo>
                      <a:pt x="204" y="396"/>
                      <a:pt x="216" y="360"/>
                      <a:pt x="192" y="336"/>
                    </a:cubicBezTo>
                    <a:cubicBezTo>
                      <a:pt x="168" y="312"/>
                      <a:pt x="72" y="312"/>
                      <a:pt x="48" y="288"/>
                    </a:cubicBezTo>
                    <a:cubicBezTo>
                      <a:pt x="24" y="264"/>
                      <a:pt x="32" y="216"/>
                      <a:pt x="48" y="192"/>
                    </a:cubicBezTo>
                    <a:cubicBezTo>
                      <a:pt x="64" y="168"/>
                      <a:pt x="128" y="168"/>
                      <a:pt x="144" y="144"/>
                    </a:cubicBezTo>
                    <a:cubicBezTo>
                      <a:pt x="160" y="120"/>
                      <a:pt x="168" y="72"/>
                      <a:pt x="144" y="48"/>
                    </a:cubicBezTo>
                    <a:cubicBezTo>
                      <a:pt x="120" y="24"/>
                      <a:pt x="24" y="16"/>
                      <a:pt x="0" y="0"/>
                    </a:cubicBezTo>
                  </a:path>
                </a:pathLst>
              </a:custGeom>
              <a:noFill/>
              <a:ln w="28575" cmpd="sng">
                <a:solidFill>
                  <a:srgbClr val="FFB228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24" name="Text Box 32"/>
              <p:cNvSpPr txBox="1">
                <a:spLocks noChangeArrowheads="1"/>
              </p:cNvSpPr>
              <p:nvPr/>
            </p:nvSpPr>
            <p:spPr bwMode="auto">
              <a:xfrm>
                <a:off x="2630" y="1072"/>
                <a:ext cx="23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 sz="3600" b="1">
                    <a:solidFill>
                      <a:srgbClr val="EA6A19"/>
                    </a:solidFill>
                    <a:latin typeface="Symbol" pitchFamily="-110" charset="2"/>
                    <a:sym typeface="Symbol" pitchFamily="-110" charset="2"/>
                  </a:rPr>
                  <a:t></a:t>
                </a:r>
                <a:endParaRPr lang="es-ES_tradnl"/>
              </a:p>
            </p:txBody>
          </p:sp>
        </p:grpSp>
        <p:grpSp>
          <p:nvGrpSpPr>
            <p:cNvPr id="4" name="Group 35"/>
            <p:cNvGrpSpPr>
              <a:grpSpLocks/>
            </p:cNvGrpSpPr>
            <p:nvPr/>
          </p:nvGrpSpPr>
          <p:grpSpPr bwMode="auto">
            <a:xfrm rot="20712721" flipV="1">
              <a:off x="2784" y="2544"/>
              <a:ext cx="274" cy="1232"/>
              <a:chOff x="2630" y="1072"/>
              <a:chExt cx="274" cy="1232"/>
            </a:xfrm>
          </p:grpSpPr>
          <p:sp>
            <p:nvSpPr>
              <p:cNvPr id="264228" name="Line 36"/>
              <p:cNvSpPr>
                <a:spLocks noChangeShapeType="1"/>
              </p:cNvSpPr>
              <p:nvPr/>
            </p:nvSpPr>
            <p:spPr bwMode="auto">
              <a:xfrm flipH="1" flipV="1">
                <a:off x="2736" y="1488"/>
                <a:ext cx="96" cy="816"/>
              </a:xfrm>
              <a:prstGeom prst="line">
                <a:avLst/>
              </a:prstGeom>
              <a:noFill/>
              <a:ln w="76200">
                <a:solidFill>
                  <a:srgbClr val="FFB228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29" name="Freeform 37"/>
              <p:cNvSpPr>
                <a:spLocks/>
              </p:cNvSpPr>
              <p:nvPr/>
            </p:nvSpPr>
            <p:spPr bwMode="auto">
              <a:xfrm>
                <a:off x="2688" y="1776"/>
                <a:ext cx="216" cy="432"/>
              </a:xfrm>
              <a:custGeom>
                <a:avLst/>
                <a:gdLst/>
                <a:ahLst/>
                <a:cxnLst>
                  <a:cxn ang="0">
                    <a:pos x="192" y="432"/>
                  </a:cxn>
                  <a:cxn ang="0">
                    <a:pos x="192" y="336"/>
                  </a:cxn>
                  <a:cxn ang="0">
                    <a:pos x="48" y="288"/>
                  </a:cxn>
                  <a:cxn ang="0">
                    <a:pos x="48" y="192"/>
                  </a:cxn>
                  <a:cxn ang="0">
                    <a:pos x="144" y="144"/>
                  </a:cxn>
                  <a:cxn ang="0">
                    <a:pos x="144" y="48"/>
                  </a:cxn>
                  <a:cxn ang="0">
                    <a:pos x="0" y="0"/>
                  </a:cxn>
                </a:cxnLst>
                <a:rect l="0" t="0" r="r" b="b"/>
                <a:pathLst>
                  <a:path w="216" h="432">
                    <a:moveTo>
                      <a:pt x="192" y="432"/>
                    </a:moveTo>
                    <a:cubicBezTo>
                      <a:pt x="204" y="396"/>
                      <a:pt x="216" y="360"/>
                      <a:pt x="192" y="336"/>
                    </a:cubicBezTo>
                    <a:cubicBezTo>
                      <a:pt x="168" y="312"/>
                      <a:pt x="72" y="312"/>
                      <a:pt x="48" y="288"/>
                    </a:cubicBezTo>
                    <a:cubicBezTo>
                      <a:pt x="24" y="264"/>
                      <a:pt x="32" y="216"/>
                      <a:pt x="48" y="192"/>
                    </a:cubicBezTo>
                    <a:cubicBezTo>
                      <a:pt x="64" y="168"/>
                      <a:pt x="128" y="168"/>
                      <a:pt x="144" y="144"/>
                    </a:cubicBezTo>
                    <a:cubicBezTo>
                      <a:pt x="160" y="120"/>
                      <a:pt x="168" y="72"/>
                      <a:pt x="144" y="48"/>
                    </a:cubicBezTo>
                    <a:cubicBezTo>
                      <a:pt x="120" y="24"/>
                      <a:pt x="24" y="16"/>
                      <a:pt x="0" y="0"/>
                    </a:cubicBezTo>
                  </a:path>
                </a:pathLst>
              </a:custGeom>
              <a:noFill/>
              <a:ln w="28575" cmpd="sng">
                <a:solidFill>
                  <a:srgbClr val="FFB228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30" name="Text Box 38"/>
              <p:cNvSpPr txBox="1">
                <a:spLocks noChangeArrowheads="1"/>
              </p:cNvSpPr>
              <p:nvPr/>
            </p:nvSpPr>
            <p:spPr bwMode="auto">
              <a:xfrm>
                <a:off x="2630" y="1072"/>
                <a:ext cx="23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 sz="3600" b="1">
                    <a:solidFill>
                      <a:srgbClr val="EA6A19"/>
                    </a:solidFill>
                    <a:latin typeface="Symbol" pitchFamily="-110" charset="2"/>
                    <a:sym typeface="Symbol" pitchFamily="-110" charset="2"/>
                  </a:rPr>
                  <a:t></a:t>
                </a:r>
                <a:endParaRPr lang="es-ES_tradnl"/>
              </a:p>
            </p:txBody>
          </p:sp>
        </p:grpSp>
      </p:grp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3729037" y="3352800"/>
            <a:ext cx="1752600" cy="1447800"/>
            <a:chOff x="2160" y="1680"/>
            <a:chExt cx="1104" cy="912"/>
          </a:xfrm>
        </p:grpSpPr>
        <p:grpSp>
          <p:nvGrpSpPr>
            <p:cNvPr id="6" name="Group 27"/>
            <p:cNvGrpSpPr>
              <a:grpSpLocks/>
            </p:cNvGrpSpPr>
            <p:nvPr/>
          </p:nvGrpSpPr>
          <p:grpSpPr bwMode="auto">
            <a:xfrm>
              <a:off x="2352" y="1776"/>
              <a:ext cx="864" cy="816"/>
              <a:chOff x="2352" y="1728"/>
              <a:chExt cx="864" cy="816"/>
            </a:xfrm>
          </p:grpSpPr>
          <p:sp>
            <p:nvSpPr>
              <p:cNvPr id="264214" name="Oval 22"/>
              <p:cNvSpPr>
                <a:spLocks noChangeArrowheads="1"/>
              </p:cNvSpPr>
              <p:nvPr/>
            </p:nvSpPr>
            <p:spPr bwMode="auto">
              <a:xfrm>
                <a:off x="2352" y="1728"/>
                <a:ext cx="864" cy="816"/>
              </a:xfrm>
              <a:prstGeom prst="ellipse">
                <a:avLst/>
              </a:prstGeom>
              <a:gradFill rotWithShape="0">
                <a:gsLst>
                  <a:gs pos="0">
                    <a:srgbClr val="F41BAF">
                      <a:alpha val="16000"/>
                    </a:srgbClr>
                  </a:gs>
                  <a:gs pos="100000">
                    <a:srgbClr val="F41BAF">
                      <a:gamma/>
                      <a:tint val="54902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s-ES_tradnl"/>
              </a:p>
            </p:txBody>
          </p:sp>
          <p:sp>
            <p:nvSpPr>
              <p:cNvPr id="264215" name="Text Box 23"/>
              <p:cNvSpPr txBox="1">
                <a:spLocks noChangeArrowheads="1"/>
              </p:cNvSpPr>
              <p:nvPr/>
            </p:nvSpPr>
            <p:spPr bwMode="auto">
              <a:xfrm>
                <a:off x="2448" y="2026"/>
                <a:ext cx="60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/>
                  <a:t>Higgs</a:t>
                </a:r>
              </a:p>
            </p:txBody>
          </p:sp>
        </p:grpSp>
        <p:sp>
          <p:nvSpPr>
            <p:cNvPr id="264210" name="Oval 18"/>
            <p:cNvSpPr>
              <a:spLocks noChangeArrowheads="1"/>
            </p:cNvSpPr>
            <p:nvPr/>
          </p:nvSpPr>
          <p:spPr bwMode="auto">
            <a:xfrm>
              <a:off x="3072" y="1680"/>
              <a:ext cx="144" cy="144"/>
            </a:xfrm>
            <a:prstGeom prst="ellipse">
              <a:avLst/>
            </a:prstGeom>
            <a:gradFill rotWithShape="0">
              <a:gsLst>
                <a:gs pos="0">
                  <a:srgbClr val="0095D1"/>
                </a:gs>
                <a:gs pos="100000">
                  <a:srgbClr val="0095D1">
                    <a:gamma/>
                    <a:tint val="54902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212" name="Oval 20"/>
            <p:cNvSpPr>
              <a:spLocks noChangeArrowheads="1"/>
            </p:cNvSpPr>
            <p:nvPr/>
          </p:nvSpPr>
          <p:spPr bwMode="auto">
            <a:xfrm>
              <a:off x="2160" y="2448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213" name="Oval 21"/>
            <p:cNvSpPr>
              <a:spLocks noChangeArrowheads="1"/>
            </p:cNvSpPr>
            <p:nvPr/>
          </p:nvSpPr>
          <p:spPr bwMode="auto">
            <a:xfrm>
              <a:off x="3120" y="2400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211" name="Oval 19"/>
            <p:cNvSpPr>
              <a:spLocks noChangeArrowheads="1"/>
            </p:cNvSpPr>
            <p:nvPr/>
          </p:nvSpPr>
          <p:spPr bwMode="auto">
            <a:xfrm>
              <a:off x="2352" y="1680"/>
              <a:ext cx="144" cy="144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tint val="54902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985837" y="1295400"/>
            <a:ext cx="6629400" cy="5105400"/>
            <a:chOff x="432" y="384"/>
            <a:chExt cx="4176" cy="3216"/>
          </a:xfrm>
        </p:grpSpPr>
        <p:sp>
          <p:nvSpPr>
            <p:cNvPr id="264233" name="Oval 41"/>
            <p:cNvSpPr>
              <a:spLocks noChangeArrowheads="1"/>
            </p:cNvSpPr>
            <p:nvPr/>
          </p:nvSpPr>
          <p:spPr bwMode="auto">
            <a:xfrm>
              <a:off x="1200" y="3072"/>
              <a:ext cx="432" cy="528"/>
            </a:xfrm>
            <a:prstGeom prst="ellipse">
              <a:avLst/>
            </a:prstGeom>
            <a:solidFill>
              <a:srgbClr val="A3FF62">
                <a:alpha val="73000"/>
              </a:srgbClr>
            </a:solidFill>
            <a:ln w="9525">
              <a:round/>
              <a:headEnd/>
              <a:tailEnd/>
            </a:ln>
            <a:effectLst/>
            <a:scene3d>
              <a:camera prst="legacyPerspectiveTopRight">
                <a:rot lat="21449998" lon="21487499" rev="0"/>
              </a:camera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A3FF62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64235" name="Oval 43"/>
            <p:cNvSpPr>
              <a:spLocks noChangeArrowheads="1"/>
            </p:cNvSpPr>
            <p:nvPr/>
          </p:nvSpPr>
          <p:spPr bwMode="auto">
            <a:xfrm>
              <a:off x="3840" y="384"/>
              <a:ext cx="432" cy="480"/>
            </a:xfrm>
            <a:prstGeom prst="ellipse">
              <a:avLst/>
            </a:prstGeom>
            <a:solidFill>
              <a:schemeClr val="tx2">
                <a:alpha val="73000"/>
              </a:schemeClr>
            </a:solidFill>
            <a:ln w="9525">
              <a:round/>
              <a:headEnd/>
              <a:tailEnd/>
            </a:ln>
            <a:effectLst/>
            <a:scene3d>
              <a:camera prst="legacyPerspectiveTopRight">
                <a:rot lat="20362500" lon="20549998" rev="0"/>
              </a:camera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chemeClr val="tx2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64236" name="Oval 44"/>
            <p:cNvSpPr>
              <a:spLocks noChangeArrowheads="1"/>
            </p:cNvSpPr>
            <p:nvPr/>
          </p:nvSpPr>
          <p:spPr bwMode="auto">
            <a:xfrm>
              <a:off x="4176" y="2832"/>
              <a:ext cx="432" cy="480"/>
            </a:xfrm>
            <a:prstGeom prst="ellipse">
              <a:avLst/>
            </a:prstGeom>
            <a:solidFill>
              <a:srgbClr val="FFD06F">
                <a:alpha val="73000"/>
              </a:srgbClr>
            </a:solidFill>
            <a:ln w="9525">
              <a:round/>
              <a:headEnd/>
              <a:tailEnd/>
            </a:ln>
            <a:effectLst/>
            <a:scene3d>
              <a:camera prst="legacyPerspectiveTopRight">
                <a:rot lat="21337498" lon="20362500" rev="0"/>
              </a:camera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D06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64234" name="Oval 42"/>
            <p:cNvSpPr>
              <a:spLocks noChangeArrowheads="1"/>
            </p:cNvSpPr>
            <p:nvPr/>
          </p:nvSpPr>
          <p:spPr bwMode="auto">
            <a:xfrm>
              <a:off x="432" y="960"/>
              <a:ext cx="432" cy="480"/>
            </a:xfrm>
            <a:prstGeom prst="ellipse">
              <a:avLst/>
            </a:prstGeom>
            <a:solidFill>
              <a:srgbClr val="D16796">
                <a:alpha val="49001"/>
              </a:srgbClr>
            </a:solidFill>
            <a:ln w="9525">
              <a:round/>
              <a:headEnd/>
              <a:tailEnd/>
            </a:ln>
            <a:effectLst/>
            <a:scene3d>
              <a:camera prst="legacyPerspectiveTopRight">
                <a:rot lat="20662498" lon="412500" rev="0"/>
              </a:camera>
              <a:lightRig rig="legacyFlat3" dir="b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D1679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</p:grpSp>
      <p:grpSp>
        <p:nvGrpSpPr>
          <p:cNvPr id="8" name="Group 80"/>
          <p:cNvGrpSpPr>
            <a:grpSpLocks/>
          </p:cNvGrpSpPr>
          <p:nvPr/>
        </p:nvGrpSpPr>
        <p:grpSpPr bwMode="auto">
          <a:xfrm>
            <a:off x="604837" y="990600"/>
            <a:ext cx="8005763" cy="5562600"/>
            <a:chOff x="192" y="192"/>
            <a:chExt cx="5043" cy="3504"/>
          </a:xfrm>
        </p:grpSpPr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4320" y="2928"/>
              <a:ext cx="915" cy="480"/>
              <a:chOff x="4416" y="192"/>
              <a:chExt cx="915" cy="480"/>
            </a:xfrm>
          </p:grpSpPr>
          <p:sp>
            <p:nvSpPr>
              <p:cNvPr id="264237" name="Text Box 45"/>
              <p:cNvSpPr txBox="1">
                <a:spLocks noChangeArrowheads="1"/>
              </p:cNvSpPr>
              <p:nvPr/>
            </p:nvSpPr>
            <p:spPr bwMode="auto">
              <a:xfrm>
                <a:off x="4416" y="384"/>
                <a:ext cx="91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>
                    <a:latin typeface="Symbol" pitchFamily="-110" charset="2"/>
                    <a:sym typeface="Symbol" pitchFamily="-110" charset="2"/>
                  </a:rPr>
                  <a:t></a:t>
                </a:r>
                <a:r>
                  <a:rPr lang="es-ES_tradnl"/>
                  <a:t>, p, K,…</a:t>
                </a:r>
              </a:p>
            </p:txBody>
          </p:sp>
          <p:sp>
            <p:nvSpPr>
              <p:cNvPr id="264245" name="Oval 53"/>
              <p:cNvSpPr>
                <a:spLocks noChangeArrowheads="1"/>
              </p:cNvSpPr>
              <p:nvPr/>
            </p:nvSpPr>
            <p:spPr bwMode="auto">
              <a:xfrm>
                <a:off x="4560" y="288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46" name="Oval 54"/>
              <p:cNvSpPr>
                <a:spLocks noChangeArrowheads="1"/>
              </p:cNvSpPr>
              <p:nvPr/>
            </p:nvSpPr>
            <p:spPr bwMode="auto">
              <a:xfrm>
                <a:off x="4800" y="192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47" name="Oval 55"/>
              <p:cNvSpPr>
                <a:spLocks noChangeArrowheads="1"/>
              </p:cNvSpPr>
              <p:nvPr/>
            </p:nvSpPr>
            <p:spPr bwMode="auto">
              <a:xfrm>
                <a:off x="5040" y="24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FFB228"/>
                  </a:gs>
                  <a:gs pos="100000">
                    <a:srgbClr val="FFB228">
                      <a:gamma/>
                      <a:shade val="46275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65"/>
            <p:cNvGrpSpPr>
              <a:grpSpLocks/>
            </p:cNvGrpSpPr>
            <p:nvPr/>
          </p:nvGrpSpPr>
          <p:grpSpPr bwMode="auto">
            <a:xfrm>
              <a:off x="3744" y="192"/>
              <a:ext cx="915" cy="480"/>
              <a:chOff x="4416" y="192"/>
              <a:chExt cx="915" cy="480"/>
            </a:xfrm>
          </p:grpSpPr>
          <p:sp>
            <p:nvSpPr>
              <p:cNvPr id="264258" name="Text Box 66"/>
              <p:cNvSpPr txBox="1">
                <a:spLocks noChangeArrowheads="1"/>
              </p:cNvSpPr>
              <p:nvPr/>
            </p:nvSpPr>
            <p:spPr bwMode="auto">
              <a:xfrm>
                <a:off x="4416" y="384"/>
                <a:ext cx="91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>
                    <a:latin typeface="Symbol" pitchFamily="-110" charset="2"/>
                    <a:sym typeface="Symbol" pitchFamily="-110" charset="2"/>
                  </a:rPr>
                  <a:t></a:t>
                </a:r>
                <a:r>
                  <a:rPr lang="es-ES_tradnl"/>
                  <a:t>, p, K,…</a:t>
                </a:r>
              </a:p>
            </p:txBody>
          </p:sp>
          <p:sp>
            <p:nvSpPr>
              <p:cNvPr id="264259" name="Oval 67"/>
              <p:cNvSpPr>
                <a:spLocks noChangeArrowheads="1"/>
              </p:cNvSpPr>
              <p:nvPr/>
            </p:nvSpPr>
            <p:spPr bwMode="auto">
              <a:xfrm>
                <a:off x="4560" y="288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60" name="Oval 68"/>
              <p:cNvSpPr>
                <a:spLocks noChangeArrowheads="1"/>
              </p:cNvSpPr>
              <p:nvPr/>
            </p:nvSpPr>
            <p:spPr bwMode="auto">
              <a:xfrm>
                <a:off x="4800" y="192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61" name="Oval 69"/>
              <p:cNvSpPr>
                <a:spLocks noChangeArrowheads="1"/>
              </p:cNvSpPr>
              <p:nvPr/>
            </p:nvSpPr>
            <p:spPr bwMode="auto">
              <a:xfrm>
                <a:off x="5040" y="24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FFB228"/>
                  </a:gs>
                  <a:gs pos="100000">
                    <a:srgbClr val="FFB228">
                      <a:gamma/>
                      <a:shade val="46275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70"/>
            <p:cNvGrpSpPr>
              <a:grpSpLocks/>
            </p:cNvGrpSpPr>
            <p:nvPr/>
          </p:nvGrpSpPr>
          <p:grpSpPr bwMode="auto">
            <a:xfrm>
              <a:off x="816" y="3216"/>
              <a:ext cx="915" cy="480"/>
              <a:chOff x="4416" y="192"/>
              <a:chExt cx="915" cy="480"/>
            </a:xfrm>
          </p:grpSpPr>
          <p:sp>
            <p:nvSpPr>
              <p:cNvPr id="264263" name="Text Box 71"/>
              <p:cNvSpPr txBox="1">
                <a:spLocks noChangeArrowheads="1"/>
              </p:cNvSpPr>
              <p:nvPr/>
            </p:nvSpPr>
            <p:spPr bwMode="auto">
              <a:xfrm>
                <a:off x="4416" y="384"/>
                <a:ext cx="91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>
                    <a:latin typeface="Symbol" pitchFamily="-110" charset="2"/>
                    <a:sym typeface="Symbol" pitchFamily="-110" charset="2"/>
                  </a:rPr>
                  <a:t></a:t>
                </a:r>
                <a:r>
                  <a:rPr lang="es-ES_tradnl"/>
                  <a:t>, p, K,…</a:t>
                </a:r>
              </a:p>
            </p:txBody>
          </p:sp>
          <p:sp>
            <p:nvSpPr>
              <p:cNvPr id="264264" name="Oval 72"/>
              <p:cNvSpPr>
                <a:spLocks noChangeArrowheads="1"/>
              </p:cNvSpPr>
              <p:nvPr/>
            </p:nvSpPr>
            <p:spPr bwMode="auto">
              <a:xfrm>
                <a:off x="4560" y="288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65" name="Oval 73"/>
              <p:cNvSpPr>
                <a:spLocks noChangeArrowheads="1"/>
              </p:cNvSpPr>
              <p:nvPr/>
            </p:nvSpPr>
            <p:spPr bwMode="auto">
              <a:xfrm>
                <a:off x="4800" y="192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66" name="Oval 74"/>
              <p:cNvSpPr>
                <a:spLocks noChangeArrowheads="1"/>
              </p:cNvSpPr>
              <p:nvPr/>
            </p:nvSpPr>
            <p:spPr bwMode="auto">
              <a:xfrm>
                <a:off x="5040" y="24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FFB228"/>
                  </a:gs>
                  <a:gs pos="100000">
                    <a:srgbClr val="FFB228">
                      <a:gamma/>
                      <a:shade val="46275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" name="Group 75"/>
            <p:cNvGrpSpPr>
              <a:grpSpLocks/>
            </p:cNvGrpSpPr>
            <p:nvPr/>
          </p:nvGrpSpPr>
          <p:grpSpPr bwMode="auto">
            <a:xfrm>
              <a:off x="192" y="912"/>
              <a:ext cx="915" cy="480"/>
              <a:chOff x="4416" y="192"/>
              <a:chExt cx="915" cy="480"/>
            </a:xfrm>
          </p:grpSpPr>
          <p:sp>
            <p:nvSpPr>
              <p:cNvPr id="264268" name="Text Box 76"/>
              <p:cNvSpPr txBox="1">
                <a:spLocks noChangeArrowheads="1"/>
              </p:cNvSpPr>
              <p:nvPr/>
            </p:nvSpPr>
            <p:spPr bwMode="auto">
              <a:xfrm>
                <a:off x="4416" y="384"/>
                <a:ext cx="91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s-ES_tradnl">
                    <a:latin typeface="Symbol" pitchFamily="-110" charset="2"/>
                    <a:sym typeface="Symbol" pitchFamily="-110" charset="2"/>
                  </a:rPr>
                  <a:t></a:t>
                </a:r>
                <a:r>
                  <a:rPr lang="es-ES_tradnl"/>
                  <a:t>, p, K,…</a:t>
                </a:r>
              </a:p>
            </p:txBody>
          </p:sp>
          <p:sp>
            <p:nvSpPr>
              <p:cNvPr id="264269" name="Oval 77"/>
              <p:cNvSpPr>
                <a:spLocks noChangeArrowheads="1"/>
              </p:cNvSpPr>
              <p:nvPr/>
            </p:nvSpPr>
            <p:spPr bwMode="auto">
              <a:xfrm>
                <a:off x="4560" y="288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70" name="Oval 78"/>
              <p:cNvSpPr>
                <a:spLocks noChangeArrowheads="1"/>
              </p:cNvSpPr>
              <p:nvPr/>
            </p:nvSpPr>
            <p:spPr bwMode="auto">
              <a:xfrm>
                <a:off x="4800" y="192"/>
                <a:ext cx="144" cy="144"/>
              </a:xfrm>
              <a:prstGeom prst="ellipse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71" name="Oval 79"/>
              <p:cNvSpPr>
                <a:spLocks noChangeArrowheads="1"/>
              </p:cNvSpPr>
              <p:nvPr/>
            </p:nvSpPr>
            <p:spPr bwMode="auto">
              <a:xfrm>
                <a:off x="5040" y="24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FFB228"/>
                  </a:gs>
                  <a:gs pos="100000">
                    <a:srgbClr val="FFB228">
                      <a:gamma/>
                      <a:shade val="46275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0" name="Date Placeholder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Detección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1484784"/>
            <a:ext cx="8806309" cy="5112568"/>
          </a:xfrm>
        </p:spPr>
        <p:txBody>
          <a:bodyPr>
            <a:noAutofit/>
          </a:bodyPr>
          <a:lstStyle/>
          <a:p>
            <a:r>
              <a:rPr lang="es-ES_tradnl" b="1" dirty="0" smtClean="0"/>
              <a:t>Sólo unas pocas de las numerosas partículas conocidas tienen una vida suficientemente larga como para dejar huellas en un detector.</a:t>
            </a:r>
          </a:p>
          <a:p>
            <a:pPr marL="355600" indent="0">
              <a:buNone/>
            </a:pPr>
            <a:r>
              <a:rPr lang="es-ES_tradnl" b="1" dirty="0" smtClean="0">
                <a:solidFill>
                  <a:srgbClr val="800000"/>
                </a:solidFill>
              </a:rPr>
              <a:t>La mayoría de las partículas son medidas a través de los productos de desintegración y de sus relaciones cinemáticas (masa invariante).</a:t>
            </a:r>
          </a:p>
          <a:p>
            <a:r>
              <a:rPr lang="es-ES_tradnl" b="1" dirty="0" smtClean="0"/>
              <a:t>Algunas partículas de corta duración (b, c) dejan pistas (trazas cortas) antes de decaer, por lo que su identificación se basa en la medición de trazas cortas.</a:t>
            </a:r>
          </a:p>
          <a:p>
            <a:r>
              <a:rPr lang="es-ES_tradnl" b="1" dirty="0" smtClean="0"/>
              <a:t>Construimos detectores para registrar: e</a:t>
            </a:r>
            <a:r>
              <a:rPr lang="es-ES_tradnl" b="1" baseline="30000" dirty="0" smtClean="0"/>
              <a:t>±</a:t>
            </a:r>
            <a:r>
              <a:rPr lang="es-ES_tradnl" b="1" dirty="0" smtClean="0"/>
              <a:t>, μ</a:t>
            </a:r>
            <a:r>
              <a:rPr lang="es-ES_tradnl" b="1" baseline="30000" dirty="0" smtClean="0"/>
              <a:t>±</a:t>
            </a:r>
            <a:r>
              <a:rPr lang="es-ES_tradnl" b="1" dirty="0" smtClean="0"/>
              <a:t>, </a:t>
            </a:r>
            <a:r>
              <a:rPr lang="es-ES_tradnl" b="1" dirty="0" err="1" smtClean="0"/>
              <a:t>ϒ</a:t>
            </a:r>
            <a:r>
              <a:rPr lang="es-ES_tradnl" b="1" dirty="0" smtClean="0"/>
              <a:t>, π</a:t>
            </a:r>
            <a:r>
              <a:rPr lang="es-ES_tradnl" b="1" baseline="30000" dirty="0" smtClean="0"/>
              <a:t>±</a:t>
            </a:r>
            <a:r>
              <a:rPr lang="es-ES_tradnl" b="1" dirty="0" smtClean="0"/>
              <a:t>, K</a:t>
            </a:r>
            <a:r>
              <a:rPr lang="es-ES_tradnl" b="1" baseline="30000" dirty="0" smtClean="0"/>
              <a:t>±</a:t>
            </a:r>
            <a:r>
              <a:rPr lang="es-ES_tradnl" b="1" dirty="0" smtClean="0"/>
              <a:t>, </a:t>
            </a:r>
            <a:r>
              <a:rPr lang="es-ES_tradnl" b="1" dirty="0" err="1" smtClean="0"/>
              <a:t>K</a:t>
            </a:r>
            <a:r>
              <a:rPr lang="es-ES_tradnl" b="1" baseline="30000" dirty="0" err="1" smtClean="0"/>
              <a:t>o</a:t>
            </a:r>
            <a:r>
              <a:rPr lang="es-ES_tradnl" b="1" dirty="0" smtClean="0"/>
              <a:t>, p</a:t>
            </a:r>
            <a:r>
              <a:rPr lang="es-ES_tradnl" b="1" baseline="30000" dirty="0" smtClean="0"/>
              <a:t>±</a:t>
            </a:r>
            <a:r>
              <a:rPr lang="es-ES_tradnl" b="1" dirty="0" smtClean="0"/>
              <a:t>, n</a:t>
            </a:r>
          </a:p>
          <a:p>
            <a:pPr marL="355600" indent="0">
              <a:buNone/>
            </a:pPr>
            <a:r>
              <a:rPr lang="es-ES_tradnl" b="1" dirty="0" smtClean="0">
                <a:solidFill>
                  <a:srgbClr val="800000"/>
                </a:solidFill>
              </a:rPr>
              <a:t>Sus diferencias (masa, carga, y como interactúan con la materia) son las claves para su identificación</a:t>
            </a:r>
            <a:endParaRPr lang="es-ES_tradnl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43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HST Programme 2011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Septiembre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Retos</a:t>
            </a:r>
            <a:r>
              <a:rPr lang="en-US" dirty="0" smtClean="0"/>
              <a:t> </a:t>
            </a:r>
            <a:r>
              <a:rPr lang="en-US" dirty="0" err="1" smtClean="0"/>
              <a:t>tecnológicos</a:t>
            </a:r>
            <a:r>
              <a:rPr lang="en-US" dirty="0" smtClean="0"/>
              <a:t> del LHC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84784"/>
            <a:ext cx="7861300" cy="4800600"/>
          </a:xfrm>
          <a:prstGeom prst="rect">
            <a:avLst/>
          </a:prstGeom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724128" y="4241899"/>
            <a:ext cx="3419872" cy="23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tabLst>
                <a:tab pos="0" algn="l"/>
              </a:tabLst>
              <a:defRPr/>
            </a:pPr>
            <a:r>
              <a:rPr kumimoji="1" lang="es-ES_tradnl" sz="1600" b="1" kern="0" dirty="0" smtClean="0">
                <a:solidFill>
                  <a:srgbClr val="800000"/>
                </a:solidFill>
              </a:rPr>
              <a:t>Detectores del LHC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Times" pitchFamily="-65" charset="0"/>
              <a:buNone/>
              <a:tabLst>
                <a:tab pos="0" algn="l"/>
              </a:tabLst>
              <a:defRPr/>
            </a:pPr>
            <a:r>
              <a:rPr kumimoji="1" lang="es-ES_tradnl" sz="1600" b="1" kern="0" dirty="0" smtClean="0"/>
              <a:t>R</a:t>
            </a:r>
            <a:r>
              <a:rPr kumimoji="1" lang="es-ES_tradnl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egistran</a:t>
            </a:r>
            <a:r>
              <a:rPr kumimoji="1" lang="es-ES_trad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todo tipo de partículas. Son</a:t>
            </a:r>
            <a:r>
              <a:rPr kumimoji="1" lang="es-ES_tradnl" sz="1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como</a:t>
            </a:r>
            <a:r>
              <a:rPr kumimoji="1" lang="es-ES_tradnl" sz="1600" b="1" kern="0" dirty="0" smtClean="0"/>
              <a:t> </a:t>
            </a:r>
            <a:r>
              <a:rPr kumimoji="1" lang="es-ES_trad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“Cámaras de fotos”</a:t>
            </a:r>
            <a:r>
              <a:rPr kumimoji="1" lang="es-ES_tradnl" sz="1600" b="1" kern="0" dirty="0" smtClean="0">
                <a:solidFill>
                  <a:srgbClr val="800000"/>
                </a:solidFill>
              </a:rPr>
              <a:t> con 100 millones de píxeles</a:t>
            </a:r>
            <a:r>
              <a:rPr kumimoji="1" lang="es-ES_trad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que cada segundo toman 40 millones de fotos de las colisiones</a:t>
            </a:r>
            <a:endParaRPr kumimoji="1" lang="es-ES_tradnl" sz="1600" b="1" i="0" u="none" strike="noStrike" kern="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Times" pitchFamily="-65" charset="0"/>
              <a:buNone/>
              <a:tabLst>
                <a:tab pos="0" algn="l"/>
              </a:tabLst>
              <a:defRPr/>
            </a:pPr>
            <a:r>
              <a:rPr kumimoji="1" lang="es-ES_tradnl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Se guarda 1 foto, de cada millón</a:t>
            </a:r>
            <a:endParaRPr kumimoji="1" lang="es-ES_tradnl" sz="1400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6892</TotalTime>
  <Words>1924</Words>
  <Application>Microsoft Macintosh PowerPoint</Application>
  <PresentationFormat>On-screen Show (4:3)</PresentationFormat>
  <Paragraphs>356</Paragraphs>
  <Slides>38</Slides>
  <Notes>3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Perspective</vt:lpstr>
      <vt:lpstr>Detectores de Partículas</vt:lpstr>
      <vt:lpstr>Sumario</vt:lpstr>
      <vt:lpstr>Los retos del LHC</vt:lpstr>
      <vt:lpstr>Herramientas de la Física de Partículas</vt:lpstr>
      <vt:lpstr>Suceso registrado en ATLAS</vt:lpstr>
      <vt:lpstr>Suceso a cámara lenta</vt:lpstr>
      <vt:lpstr>Suceso a cámara lenta</vt:lpstr>
      <vt:lpstr>Detección</vt:lpstr>
      <vt:lpstr>Retos tecnológicos del LHC</vt:lpstr>
      <vt:lpstr>Desarrollo de los detectores</vt:lpstr>
      <vt:lpstr>Interacciones, SM</vt:lpstr>
      <vt:lpstr>Fuerzas VS distancia</vt:lpstr>
      <vt:lpstr>Detección de Partículas</vt:lpstr>
      <vt:lpstr>Detección de Partículas</vt:lpstr>
      <vt:lpstr>Detectores de Gas</vt:lpstr>
      <vt:lpstr>Detección de Partículas</vt:lpstr>
      <vt:lpstr>ATLAS</vt:lpstr>
      <vt:lpstr>Estructura del detector ATLAS</vt:lpstr>
      <vt:lpstr>ATLAS / Detector de trazas interno</vt:lpstr>
      <vt:lpstr>ATLAS ID: 3 tecnologías</vt:lpstr>
      <vt:lpstr>Transition Radiation Tracker</vt:lpstr>
      <vt:lpstr>Detector de trazas</vt:lpstr>
      <vt:lpstr>Los imanes de ATLAS</vt:lpstr>
      <vt:lpstr>Los imanes en ATLAS (1)</vt:lpstr>
      <vt:lpstr>Calorímetros</vt:lpstr>
      <vt:lpstr>Calorímetro electromagnético (e-, γ)</vt:lpstr>
      <vt:lpstr>Instalación</vt:lpstr>
      <vt:lpstr>Cámaras de muones</vt:lpstr>
      <vt:lpstr>ATLAS muones</vt:lpstr>
      <vt:lpstr>PowerPoint Presentation</vt:lpstr>
      <vt:lpstr>Tratamiento de datos</vt:lpstr>
      <vt:lpstr>La colaboración ATLAS</vt:lpstr>
      <vt:lpstr>Proyecto distribuído</vt:lpstr>
      <vt:lpstr>PowerPoint Presentation</vt:lpstr>
      <vt:lpstr>Calendario</vt:lpstr>
      <vt:lpstr>PowerPoint Presentation</vt:lpstr>
      <vt:lpstr>Mas información</vt:lpstr>
      <vt:lpstr>Calorímetro hadrónico (n,p,mesones)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ATLAS Experiment at the LHC</dc:title>
  <dc:subject/>
  <dc:creator>mar capeans</dc:creator>
  <cp:keywords/>
  <dc:description/>
  <cp:lastModifiedBy>mar capeans</cp:lastModifiedBy>
  <cp:revision>186</cp:revision>
  <dcterms:created xsi:type="dcterms:W3CDTF">2010-07-01T07:23:18Z</dcterms:created>
  <dcterms:modified xsi:type="dcterms:W3CDTF">2011-09-12T08:28:10Z</dcterms:modified>
  <cp:category/>
</cp:coreProperties>
</file>