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7"/>
  </p:notesMasterIdLst>
  <p:handoutMasterIdLst>
    <p:handoutMasterId r:id="rId28"/>
  </p:handoutMasterIdLst>
  <p:sldIdLst>
    <p:sldId id="538" r:id="rId2"/>
    <p:sldId id="565" r:id="rId3"/>
    <p:sldId id="571" r:id="rId4"/>
    <p:sldId id="567" r:id="rId5"/>
    <p:sldId id="561" r:id="rId6"/>
    <p:sldId id="562" r:id="rId7"/>
    <p:sldId id="553" r:id="rId8"/>
    <p:sldId id="559" r:id="rId9"/>
    <p:sldId id="560" r:id="rId10"/>
    <p:sldId id="582" r:id="rId11"/>
    <p:sldId id="564" r:id="rId12"/>
    <p:sldId id="568" r:id="rId13"/>
    <p:sldId id="566" r:id="rId14"/>
    <p:sldId id="569" r:id="rId15"/>
    <p:sldId id="570" r:id="rId16"/>
    <p:sldId id="572" r:id="rId17"/>
    <p:sldId id="573" r:id="rId18"/>
    <p:sldId id="574" r:id="rId19"/>
    <p:sldId id="575" r:id="rId20"/>
    <p:sldId id="576" r:id="rId21"/>
    <p:sldId id="577" r:id="rId22"/>
    <p:sldId id="578" r:id="rId23"/>
    <p:sldId id="579" r:id="rId24"/>
    <p:sldId id="580" r:id="rId25"/>
    <p:sldId id="581" r:id="rId26"/>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F50BEA"/>
    <a:srgbClr val="0099FF"/>
    <a:srgbClr val="803BB7"/>
    <a:srgbClr val="9C4ADC"/>
    <a:srgbClr val="0093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61" autoAdjust="0"/>
    <p:restoredTop sz="94663"/>
  </p:normalViewPr>
  <p:slideViewPr>
    <p:cSldViewPr snapToObjects="1" showGuides="1">
      <p:cViewPr>
        <p:scale>
          <a:sx n="125" d="100"/>
          <a:sy n="125" d="100"/>
        </p:scale>
        <p:origin x="490" y="168"/>
      </p:cViewPr>
      <p:guideLst>
        <p:guide orient="horz" pos="3204"/>
        <p:guide pos="2880"/>
      </p:guideLst>
    </p:cSldViewPr>
  </p:slideViewPr>
  <p:notesTextViewPr>
    <p:cViewPr>
      <p:scale>
        <a:sx n="100" d="100"/>
        <a:sy n="100" d="100"/>
      </p:scale>
      <p:origin x="0" y="0"/>
    </p:cViewPr>
  </p:notesTextViewPr>
  <p:sorterViewPr>
    <p:cViewPr>
      <p:scale>
        <a:sx n="200" d="100"/>
        <a:sy n="200" d="100"/>
      </p:scale>
      <p:origin x="0" y="-21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15/04/2025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15/04/2025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27806477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pt-BR" noProof="0"/>
              <a:t>Damien Brethoux, Gianluca Canale, Mohamed Yougil – 2024-11-08 – EDMS 3182631</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pt-BR" noProof="0"/>
              <a:t>Damien Brethoux, Gianluca Canale, Mohamed Yougil – 2024-11-08 – EDMS 3182631</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pt-BR" noProof="0"/>
              <a:t>Damien Brethoux, Gianluca Canale, Mohamed Yougil – 2024-11-08 – EDMS 3182631</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pt-BR" noProof="0"/>
              <a:t>Damien Brethoux, Gianluca Canale, Mohamed Yougil – 2024-11-08 – EDMS 3182631</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pt-BR" noProof="0"/>
              <a:t>Damien Brethoux, Gianluca Canale, Mohamed Yougil – 2024-11-08 – EDMS 3182631</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pt-BR" noProof="0"/>
              <a:t>Damien Brethoux, Gianluca Canale, Mohamed Yougil – 2024-11-08 – EDMS 3182631</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pt-BR" noProof="0"/>
              <a:t>Damien Brethoux, Gianluca Canale, Mohamed Yougil – 2024-11-08 – EDMS 3182631</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pt-BR"/>
              <a:t>Damien Brethoux, Gianluca Canale, Mohamed Yougil – 2024-11-08 – EDMS 3182631</a:t>
            </a:r>
            <a:endParaRPr lang="en-GB" dirty="0"/>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a:t>EDMS No. / Date</a:t>
            </a:r>
            <a:endParaRPr lang="en-GB" dirty="0"/>
          </a:p>
        </p:txBody>
      </p:sp>
    </p:spTree>
    <p:extLst>
      <p:ext uri="{BB962C8B-B14F-4D97-AF65-F5344CB8AC3E}">
        <p14:creationId xmlns:p14="http://schemas.microsoft.com/office/powerpoint/2010/main" val="2458816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pt-BR"/>
              <a:t>Damien Brethoux, Gianluca Canale, Mohamed Yougil – 2024-11-08 – EDMS 3182631</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96436" y="1755150"/>
            <a:ext cx="8032048" cy="605408"/>
          </a:xfrm>
        </p:spPr>
        <p:txBody>
          <a:bodyPr anchor="b"/>
          <a:lstStyle/>
          <a:p>
            <a:r>
              <a:rPr lang="en-GB" dirty="0"/>
              <a:t>Cabling/Qualification – Activity/Priority Review</a:t>
            </a:r>
            <a:endParaRPr lang="en-US" dirty="0"/>
          </a:p>
        </p:txBody>
      </p:sp>
      <p:sp>
        <p:nvSpPr>
          <p:cNvPr id="8" name="Subtitle 7"/>
          <p:cNvSpPr>
            <a:spLocks noGrp="1"/>
          </p:cNvSpPr>
          <p:nvPr>
            <p:ph type="subTitle" idx="1"/>
          </p:nvPr>
        </p:nvSpPr>
        <p:spPr>
          <a:xfrm>
            <a:off x="1187624" y="3667469"/>
            <a:ext cx="7096024" cy="742950"/>
          </a:xfrm>
        </p:spPr>
        <p:txBody>
          <a:bodyPr>
            <a:normAutofit/>
          </a:bodyPr>
          <a:lstStyle/>
          <a:p>
            <a:r>
              <a:rPr lang="de-CH" dirty="0"/>
              <a:t>Gianluca Canale et Mohamed Yougil (BE-EA)</a:t>
            </a:r>
          </a:p>
          <a:p>
            <a:endParaRPr lang="de-CH" dirty="0"/>
          </a:p>
        </p:txBody>
      </p:sp>
      <p:sp>
        <p:nvSpPr>
          <p:cNvPr id="5" name="Text Placeholder 4">
            <a:extLst>
              <a:ext uri="{FF2B5EF4-FFF2-40B4-BE49-F238E27FC236}">
                <a16:creationId xmlns:a16="http://schemas.microsoft.com/office/drawing/2014/main" id="{7E00F101-87DC-4362-B088-17B3110CDB55}"/>
              </a:ext>
            </a:extLst>
          </p:cNvPr>
          <p:cNvSpPr>
            <a:spLocks noGrp="1"/>
          </p:cNvSpPr>
          <p:nvPr>
            <p:ph type="body" sz="quarter" idx="14"/>
          </p:nvPr>
        </p:nvSpPr>
        <p:spPr/>
        <p:txBody>
          <a:bodyPr>
            <a:normAutofit/>
          </a:bodyPr>
          <a:lstStyle/>
          <a:p>
            <a:pPr>
              <a:tabLst>
                <a:tab pos="4572000" algn="l"/>
                <a:tab pos="5113338" algn="l"/>
              </a:tabLst>
            </a:pPr>
            <a:r>
              <a:rPr lang="fr-CH" dirty="0"/>
              <a:t>14/04/2025 v2		</a:t>
            </a:r>
          </a:p>
        </p:txBody>
      </p:sp>
      <p:sp>
        <p:nvSpPr>
          <p:cNvPr id="2" name="Rectangle 1">
            <a:extLst>
              <a:ext uri="{FF2B5EF4-FFF2-40B4-BE49-F238E27FC236}">
                <a16:creationId xmlns:a16="http://schemas.microsoft.com/office/drawing/2014/main" id="{D2977D04-6BAD-AE2B-E396-88DA95E16F48}"/>
              </a:ext>
            </a:extLst>
          </p:cNvPr>
          <p:cNvSpPr/>
          <p:nvPr/>
        </p:nvSpPr>
        <p:spPr>
          <a:xfrm>
            <a:off x="1259632" y="339502"/>
            <a:ext cx="2808312" cy="13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2">
            <a:extLst>
              <a:ext uri="{FF2B5EF4-FFF2-40B4-BE49-F238E27FC236}">
                <a16:creationId xmlns:a16="http://schemas.microsoft.com/office/drawing/2014/main" id="{DD95E500-0196-4562-709E-F558CEE8983B}"/>
              </a:ext>
            </a:extLst>
          </p:cNvPr>
          <p:cNvSpPr/>
          <p:nvPr/>
        </p:nvSpPr>
        <p:spPr>
          <a:xfrm>
            <a:off x="2298903" y="58081"/>
            <a:ext cx="2808312" cy="13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Title 3">
            <a:extLst>
              <a:ext uri="{FF2B5EF4-FFF2-40B4-BE49-F238E27FC236}">
                <a16:creationId xmlns:a16="http://schemas.microsoft.com/office/drawing/2014/main" id="{EE3133F2-2368-20E6-0364-75FF7839B94A}"/>
              </a:ext>
            </a:extLst>
          </p:cNvPr>
          <p:cNvSpPr txBox="1">
            <a:spLocks/>
          </p:cNvSpPr>
          <p:nvPr/>
        </p:nvSpPr>
        <p:spPr>
          <a:xfrm>
            <a:off x="2771150" y="268756"/>
            <a:ext cx="4072908" cy="499487"/>
          </a:xfrm>
          <a:prstGeom prst="rect">
            <a:avLst/>
          </a:prstGeom>
        </p:spPr>
        <p:txBody>
          <a:bodyPr vert="horz" lIns="0" tIns="0" rIns="0" bIns="0" rtlCol="0" anchor="b" anchorCtr="0">
            <a:noAutofit/>
          </a:bodyPr>
          <a:lstStyle>
            <a:lvl1pPr algn="l" defTabSz="457200" rtl="0" eaLnBrk="1" latinLnBrk="0" hangingPunct="1">
              <a:spcBef>
                <a:spcPct val="0"/>
              </a:spcBef>
              <a:buNone/>
              <a:defRPr sz="2800" b="1" kern="1200" baseline="0">
                <a:solidFill>
                  <a:schemeClr val="accent5"/>
                </a:solidFill>
                <a:latin typeface="+mj-lt"/>
                <a:ea typeface="+mj-ea"/>
                <a:cs typeface="+mj-cs"/>
              </a:defRPr>
            </a:lvl1pPr>
          </a:lstStyle>
          <a:p>
            <a:r>
              <a:rPr lang="en-GB" dirty="0"/>
              <a:t>CERN Cabling Team</a:t>
            </a:r>
            <a:endParaRPr lang="en-US" dirty="0"/>
          </a:p>
        </p:txBody>
      </p:sp>
      <p:pic>
        <p:nvPicPr>
          <p:cNvPr id="9" name="Image 8">
            <a:extLst>
              <a:ext uri="{FF2B5EF4-FFF2-40B4-BE49-F238E27FC236}">
                <a16:creationId xmlns:a16="http://schemas.microsoft.com/office/drawing/2014/main" id="{C47047E6-7CFC-C929-B67C-6B9B059F87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5194" y="195486"/>
            <a:ext cx="1502625" cy="9047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19706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D821B64-4DD1-CCAC-93AD-B93BA70C0D5C}"/>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CBB1CCEC-CC60-BD00-038D-518BC9302B60}"/>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4" name="Picture 17" descr="Icon&#10;&#10;Description automatically generated">
            <a:extLst>
              <a:ext uri="{FF2B5EF4-FFF2-40B4-BE49-F238E27FC236}">
                <a16:creationId xmlns:a16="http://schemas.microsoft.com/office/drawing/2014/main" id="{79195A47-1506-E6F0-D014-0E1B505F9847}"/>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0BA16F42-5F11-801A-3BBD-50F976E8BF90}"/>
              </a:ext>
            </a:extLst>
          </p:cNvPr>
          <p:cNvSpPr txBox="1">
            <a:spLocks/>
          </p:cNvSpPr>
          <p:nvPr/>
        </p:nvSpPr>
        <p:spPr>
          <a:xfrm>
            <a:off x="2987824" y="160249"/>
            <a:ext cx="4608512"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24-1-18 ATLAS </a:t>
            </a:r>
            <a:r>
              <a:rPr lang="en-GB" sz="1400" dirty="0" err="1">
                <a:solidFill>
                  <a:srgbClr val="5A5A5A"/>
                </a:solidFill>
              </a:rPr>
              <a:t>Cryo</a:t>
            </a:r>
            <a:r>
              <a:rPr lang="en-GB" sz="1400" dirty="0">
                <a:solidFill>
                  <a:srgbClr val="5A5A5A"/>
                </a:solidFill>
              </a:rPr>
              <a:t> SR-DVB </a:t>
            </a:r>
            <a:r>
              <a:rPr lang="en-GB" sz="1400" dirty="0" err="1">
                <a:solidFill>
                  <a:srgbClr val="5A5A5A"/>
                </a:solidFill>
              </a:rPr>
              <a:t>Connectorisation</a:t>
            </a:r>
            <a:endParaRPr lang="en-US" sz="1400" dirty="0">
              <a:solidFill>
                <a:srgbClr val="5A5A5A"/>
              </a:solidFill>
            </a:endParaRPr>
          </a:p>
        </p:txBody>
      </p:sp>
      <p:sp>
        <p:nvSpPr>
          <p:cNvPr id="8" name="Sous-titre 4">
            <a:extLst>
              <a:ext uri="{FF2B5EF4-FFF2-40B4-BE49-F238E27FC236}">
                <a16:creationId xmlns:a16="http://schemas.microsoft.com/office/drawing/2014/main" id="{229EC300-FDE8-431F-AFCF-DC65392357F4}"/>
              </a:ext>
            </a:extLst>
          </p:cNvPr>
          <p:cNvSpPr txBox="1">
            <a:spLocks/>
          </p:cNvSpPr>
          <p:nvPr/>
        </p:nvSpPr>
        <p:spPr>
          <a:xfrm>
            <a:off x="655853" y="617591"/>
            <a:ext cx="7948595" cy="838170"/>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Czeslaw </a:t>
            </a:r>
            <a:r>
              <a:rPr lang="fr-CH" sz="1200" dirty="0" err="1"/>
              <a:t>Fulder</a:t>
            </a:r>
            <a:r>
              <a:rPr lang="fr-CH" sz="1200" dirty="0"/>
              <a:t>.</a:t>
            </a:r>
          </a:p>
          <a:p>
            <a:pPr algn="just"/>
            <a:r>
              <a:rPr lang="fr-CH" sz="1200" dirty="0"/>
              <a:t>Installation connectique Ethernet pour réseau PLC.</a:t>
            </a:r>
          </a:p>
          <a:p>
            <a:pPr algn="just"/>
            <a:r>
              <a:rPr lang="fr-CH" sz="1200" dirty="0"/>
              <a:t>Demande reçue 09/2024.</a:t>
            </a:r>
          </a:p>
          <a:p>
            <a:pPr algn="just"/>
            <a:r>
              <a:rPr lang="fr-CH" sz="1200" dirty="0"/>
              <a:t>Réalisé 02/2025.</a:t>
            </a:r>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A2986A45-3379-37ED-2BAE-674247635552}"/>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F04D6196-6ED1-F95C-F742-E30139C1D2F1}"/>
              </a:ext>
            </a:extLst>
          </p:cNvPr>
          <p:cNvPicPr>
            <a:picLocks noChangeAspect="1"/>
          </p:cNvPicPr>
          <p:nvPr/>
        </p:nvPicPr>
        <p:blipFill>
          <a:blip r:embed="rId3"/>
          <a:stretch>
            <a:fillRect/>
          </a:stretch>
        </p:blipFill>
        <p:spPr>
          <a:xfrm>
            <a:off x="2987824" y="1455760"/>
            <a:ext cx="2182329" cy="2854289"/>
          </a:xfrm>
          <a:prstGeom prst="rect">
            <a:avLst/>
          </a:prstGeom>
        </p:spPr>
      </p:pic>
    </p:spTree>
    <p:extLst>
      <p:ext uri="{BB962C8B-B14F-4D97-AF65-F5344CB8AC3E}">
        <p14:creationId xmlns:p14="http://schemas.microsoft.com/office/powerpoint/2010/main" val="4196351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E290362-BF34-DF16-EC51-D8B6EA8A07BC}"/>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8E907CB3-0CDE-8DB0-FB29-4AD4D4D0965E}"/>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4" name="Picture 17" descr="Icon&#10;&#10;Description automatically generated">
            <a:extLst>
              <a:ext uri="{FF2B5EF4-FFF2-40B4-BE49-F238E27FC236}">
                <a16:creationId xmlns:a16="http://schemas.microsoft.com/office/drawing/2014/main" id="{625F1F50-B8D4-D6B3-B03B-5D750C63DCE7}"/>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3B4231CB-2F46-F375-2BFA-CEDDD047E0ED}"/>
              </a:ext>
            </a:extLst>
          </p:cNvPr>
          <p:cNvSpPr txBox="1">
            <a:spLocks/>
          </p:cNvSpPr>
          <p:nvPr/>
        </p:nvSpPr>
        <p:spPr>
          <a:xfrm>
            <a:off x="1996994" y="23306"/>
            <a:ext cx="525658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25-1-02 CMS DC Low Voltage Installation </a:t>
            </a:r>
            <a:r>
              <a:rPr lang="en-GB" sz="1400" dirty="0" err="1">
                <a:solidFill>
                  <a:srgbClr val="5A5A5A"/>
                </a:solidFill>
              </a:rPr>
              <a:t>câbles</a:t>
            </a:r>
            <a:r>
              <a:rPr lang="en-GB" sz="1400" dirty="0">
                <a:solidFill>
                  <a:srgbClr val="5A5A5A"/>
                </a:solidFill>
              </a:rPr>
              <a:t> LS3 </a:t>
            </a:r>
            <a:endParaRPr lang="en-US" sz="1400" dirty="0">
              <a:solidFill>
                <a:srgbClr val="5A5A5A"/>
              </a:solidFill>
            </a:endParaRPr>
          </a:p>
        </p:txBody>
      </p:sp>
      <p:sp>
        <p:nvSpPr>
          <p:cNvPr id="8" name="Sous-titre 4">
            <a:extLst>
              <a:ext uri="{FF2B5EF4-FFF2-40B4-BE49-F238E27FC236}">
                <a16:creationId xmlns:a16="http://schemas.microsoft.com/office/drawing/2014/main" id="{8E425133-8A50-ABEC-3CDC-47245F88C21B}"/>
              </a:ext>
            </a:extLst>
          </p:cNvPr>
          <p:cNvSpPr txBox="1">
            <a:spLocks/>
          </p:cNvSpPr>
          <p:nvPr/>
        </p:nvSpPr>
        <p:spPr>
          <a:xfrm>
            <a:off x="613209" y="336658"/>
            <a:ext cx="7451389" cy="1239457"/>
          </a:xfrm>
          <a:prstGeom prst="rect">
            <a:avLst/>
          </a:prstGeom>
        </p:spPr>
        <p:txBody>
          <a:bodyPr>
            <a:normAutofit fontScale="25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4800" dirty="0"/>
              <a:t>Client : Andrea Gaddi.</a:t>
            </a:r>
          </a:p>
          <a:p>
            <a:pPr algn="just"/>
            <a:r>
              <a:rPr lang="fr-CH" sz="4800" dirty="0"/>
              <a:t>Etude complète à faire (~160 câbles de puissance, dont 7x10mm</a:t>
            </a:r>
            <a:r>
              <a:rPr lang="fr-CH" sz="4800" baseline="30000" dirty="0"/>
              <a:t>2</a:t>
            </a:r>
            <a:r>
              <a:rPr lang="fr-CH" sz="4800" dirty="0"/>
              <a:t>).</a:t>
            </a:r>
          </a:p>
          <a:p>
            <a:pPr algn="just"/>
            <a:r>
              <a:rPr lang="fr-CH" sz="4800" dirty="0"/>
              <a:t>Demande reçue : 10/2024.</a:t>
            </a:r>
          </a:p>
          <a:p>
            <a:pPr algn="just"/>
            <a:r>
              <a:rPr lang="fr-CH" sz="4800" dirty="0"/>
              <a:t>Installation à partir de mai 2027.</a:t>
            </a:r>
          </a:p>
          <a:p>
            <a:pPr algn="just"/>
            <a:r>
              <a:rPr lang="fr-CH" sz="4800" dirty="0"/>
              <a:t>Visite sur site faite juste avant la fermeture 31/03/25.</a:t>
            </a:r>
          </a:p>
          <a:p>
            <a:pPr algn="just"/>
            <a:r>
              <a:rPr lang="fr-CH" sz="4800" dirty="0"/>
              <a:t>Passage compliqué dans les chaines et frame du détecteur.</a:t>
            </a:r>
          </a:p>
          <a:p>
            <a:pPr algn="just"/>
            <a:r>
              <a:rPr lang="fr-CH" sz="4800" dirty="0"/>
              <a:t>Attente listes câbles, plan cheminements, qualification câbles, dates visites.</a:t>
            </a:r>
            <a:endParaRPr lang="fr-FR" dirty="0"/>
          </a:p>
          <a:p>
            <a:pPr marL="0" marR="0" indent="0" algn="l" fontAlgn="base">
              <a:buNone/>
            </a:pPr>
            <a:endParaRPr lang="fr-FR" sz="1800" b="1" i="0" dirty="0">
              <a:solidFill>
                <a:srgbClr val="000000"/>
              </a:solidFill>
              <a:effectLst/>
              <a:latin typeface="Calibri" panose="020F0502020204030204" pitchFamily="34" charset="0"/>
            </a:endParaRPr>
          </a:p>
          <a:p>
            <a:pPr marL="0" marR="0" indent="0" algn="l" fontAlgn="base">
              <a:buNone/>
            </a:pPr>
            <a:r>
              <a:rPr lang="fr-FR" sz="1800" b="1" i="0" dirty="0">
                <a:solidFill>
                  <a:srgbClr val="000000"/>
                </a:solidFill>
                <a:effectLst/>
                <a:latin typeface="Calibri" panose="020F0502020204030204" pitchFamily="34" charset="0"/>
              </a:rPr>
              <a:t>De:</a:t>
            </a:r>
            <a:r>
              <a:rPr lang="fr-FR" sz="1800" b="0" i="0" dirty="0">
                <a:solidFill>
                  <a:srgbClr val="000000"/>
                </a:solidFill>
                <a:effectLst/>
                <a:latin typeface="Calibri" panose="020F0502020204030204" pitchFamily="34" charset="0"/>
              </a:rPr>
              <a:t> Gianluca Canale</a:t>
            </a:r>
            <a:br>
              <a:rPr lang="fr-FR" sz="1800" b="0" i="0" dirty="0">
                <a:solidFill>
                  <a:srgbClr val="000000"/>
                </a:solidFill>
                <a:effectLst/>
                <a:latin typeface="Calibri" panose="020F0502020204030204" pitchFamily="34" charset="0"/>
              </a:rPr>
            </a:br>
            <a:r>
              <a:rPr lang="fr-FR" sz="1800" b="1" i="0" dirty="0">
                <a:solidFill>
                  <a:srgbClr val="000000"/>
                </a:solidFill>
                <a:effectLst/>
                <a:latin typeface="Calibri" panose="020F0502020204030204" pitchFamily="34" charset="0"/>
              </a:rPr>
              <a:t>Envoyé:</a:t>
            </a:r>
            <a:r>
              <a:rPr lang="fr-FR" sz="1800" b="0" i="0" dirty="0">
                <a:solidFill>
                  <a:srgbClr val="000000"/>
                </a:solidFill>
                <a:effectLst/>
                <a:latin typeface="Calibri" panose="020F0502020204030204" pitchFamily="34" charset="0"/>
              </a:rPr>
              <a:t> Mardi 01 avril 2025 08:58</a:t>
            </a:r>
            <a:br>
              <a:rPr lang="fr-FR" sz="1800" b="0" i="0" dirty="0">
                <a:solidFill>
                  <a:srgbClr val="000000"/>
                </a:solidFill>
                <a:effectLst/>
                <a:latin typeface="Calibri" panose="020F0502020204030204" pitchFamily="34" charset="0"/>
              </a:rPr>
            </a:br>
            <a:r>
              <a:rPr lang="fr-FR" sz="1800" b="1" i="0" dirty="0">
                <a:solidFill>
                  <a:srgbClr val="000000"/>
                </a:solidFill>
                <a:effectLst/>
                <a:latin typeface="Calibri" panose="020F0502020204030204" pitchFamily="34" charset="0"/>
              </a:rPr>
              <a:t>À:</a:t>
            </a:r>
            <a:r>
              <a:rPr lang="fr-FR" sz="1800" b="0" i="0" dirty="0">
                <a:solidFill>
                  <a:srgbClr val="000000"/>
                </a:solidFill>
                <a:effectLst/>
                <a:latin typeface="Calibri" panose="020F0502020204030204" pitchFamily="34" charset="0"/>
              </a:rPr>
              <a:t> Guillermo </a:t>
            </a:r>
            <a:r>
              <a:rPr lang="fr-FR" sz="1800" b="0" i="0" dirty="0" err="1">
                <a:solidFill>
                  <a:srgbClr val="000000"/>
                </a:solidFill>
                <a:effectLst/>
                <a:latin typeface="Calibri" panose="020F0502020204030204" pitchFamily="34" charset="0"/>
              </a:rPr>
              <a:t>Brauchli</a:t>
            </a:r>
            <a:br>
              <a:rPr lang="fr-FR" sz="1800" b="0" i="0" dirty="0">
                <a:solidFill>
                  <a:srgbClr val="000000"/>
                </a:solidFill>
                <a:effectLst/>
                <a:latin typeface="Calibri" panose="020F0502020204030204" pitchFamily="34" charset="0"/>
              </a:rPr>
            </a:br>
            <a:r>
              <a:rPr lang="fr-FR" sz="1800" b="1" i="0" dirty="0">
                <a:solidFill>
                  <a:srgbClr val="000000"/>
                </a:solidFill>
                <a:effectLst/>
                <a:latin typeface="Calibri" panose="020F0502020204030204" pitchFamily="34" charset="0"/>
              </a:rPr>
              <a:t>Cc:</a:t>
            </a:r>
            <a:r>
              <a:rPr lang="fr-FR" sz="1800" b="0" i="0" dirty="0">
                <a:solidFill>
                  <a:srgbClr val="000000"/>
                </a:solidFill>
                <a:effectLst/>
                <a:latin typeface="Calibri" panose="020F0502020204030204" pitchFamily="34" charset="0"/>
              </a:rPr>
              <a:t> Mohamed Yougil; Andrea Gaddi</a:t>
            </a:r>
            <a:br>
              <a:rPr lang="fr-FR" sz="1800" b="0" i="0" dirty="0">
                <a:solidFill>
                  <a:srgbClr val="000000"/>
                </a:solidFill>
                <a:effectLst/>
                <a:latin typeface="Calibri" panose="020F0502020204030204" pitchFamily="34" charset="0"/>
              </a:rPr>
            </a:br>
            <a:r>
              <a:rPr lang="fr-FR" sz="1800" b="1" i="0" dirty="0">
                <a:solidFill>
                  <a:srgbClr val="000000"/>
                </a:solidFill>
                <a:effectLst/>
                <a:latin typeface="Calibri" panose="020F0502020204030204" pitchFamily="34" charset="0"/>
              </a:rPr>
              <a:t>Objet:</a:t>
            </a:r>
            <a:r>
              <a:rPr lang="fr-FR" sz="1800" b="0" i="0" dirty="0">
                <a:solidFill>
                  <a:srgbClr val="000000"/>
                </a:solidFill>
                <a:effectLst/>
                <a:latin typeface="Calibri" panose="020F0502020204030204" pitchFamily="34" charset="0"/>
              </a:rPr>
              <a:t> 25-1-02: 400 V DC </a:t>
            </a:r>
            <a:r>
              <a:rPr lang="fr-FR" sz="1800" b="0" i="0" dirty="0" err="1">
                <a:solidFill>
                  <a:srgbClr val="000000"/>
                </a:solidFill>
                <a:effectLst/>
                <a:latin typeface="Calibri" panose="020F0502020204030204" pitchFamily="34" charset="0"/>
              </a:rPr>
              <a:t>cabling</a:t>
            </a:r>
            <a:r>
              <a:rPr lang="fr-FR" sz="1800" b="0" i="0" dirty="0">
                <a:solidFill>
                  <a:srgbClr val="000000"/>
                </a:solidFill>
                <a:effectLst/>
                <a:latin typeface="Calibri" panose="020F0502020204030204" pitchFamily="34" charset="0"/>
              </a:rPr>
              <a:t> USC55 - UXC55, actions</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Bonjour Guillermo</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Je t'écris ce message pour te remercier de la visite d'hier qui était très instructive et qui m'a permis d'avoir une première compréhension du travail à venir.</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Pour la suite de nos échanges à venir, cette affaire va être enregistré dans notre système de suivi par le numéro 25-1-02, pourrais-tu le mettre dans l'objet des mails que tu m'enverras.</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Pour les destinataires des échanges, je serai le superviseur principal, Mohamed et Alicja seront en cc pour pouvoir assurer une continuité au cas où je serai absent sur une longue période.  Francisco sera aussi en cc dans les premiers échanges, pour qu'il puisse en tant que SL avoir une vision de la ressource que notre section devra engager pour ce travail.</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De ton côté j'ai noté que tu seras notre interlocuteur principal et qu'Andrea sera à mettre en copie des échanges.</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Concernant le travail à réaliser:</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Nous avons perdu une année, le premier message de EL ci-dessous date de mai 2024, c'est dommage car nous aurions pu profiter de tous les arrêts pour se familiariser avec votre environnement. Les deux années qui nous séparent de la date de démarrage (mai 2027) sont extrêmement courtes si l'on tient compte (i) des délais d'approvisionnement des câbles devant respecter les contraintes de comportement au feu et de tenue à la radiation imposées par HSE et (ii) du temps nécessaire pour créer le mode opératoire d'installation et réserver la ressource du contractant pour l'installation des câbles. Je veux pouvoir être en mesure d'envoyer un cahier des charges au contractant d'ici fin juin 2025, ce qui me permettra de recevoir un devis et ensuite de pouvoir bloquer la ressource pour l'installation des câbles.</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Concernant les câbles, tu m'as indiqué que la stratégie de CMS n'était pas encore complètement arrêtée sur la liste des câbles neufs à installer, la liste de ceux devant être partiellement remplacés (ainsi que leur mode de raccordement entre les deux tronçons).  Lors de notre réunion vendredi tu as aussi mentionné qu'il y aurait des câbles puissance, signal et peut être un troisième type de câbles; que les câbles puissance seraient 7x6mm</a:t>
            </a:r>
            <a:r>
              <a:rPr lang="fr-FR" sz="1800" b="0" i="0" baseline="30000" dirty="0">
                <a:solidFill>
                  <a:srgbClr val="000000"/>
                </a:solidFill>
                <a:effectLst/>
                <a:latin typeface="inherit"/>
              </a:rPr>
              <a:t>2</a:t>
            </a:r>
            <a:r>
              <a:rPr lang="fr-FR" sz="1800" b="0" i="0" dirty="0">
                <a:solidFill>
                  <a:srgbClr val="000000"/>
                </a:solidFill>
                <a:effectLst/>
                <a:latin typeface="Aptos" panose="020B0004020202020204" pitchFamily="34" charset="0"/>
              </a:rPr>
              <a:t> et 7x10mm</a:t>
            </a:r>
            <a:r>
              <a:rPr lang="fr-FR" sz="1800" b="0" i="0" baseline="30000" dirty="0">
                <a:solidFill>
                  <a:srgbClr val="000000"/>
                </a:solidFill>
                <a:effectLst/>
                <a:latin typeface="inherit"/>
              </a:rPr>
              <a:t>2</a:t>
            </a:r>
            <a:r>
              <a:rPr lang="fr-FR" sz="1800" b="0" i="0" dirty="0">
                <a:solidFill>
                  <a:srgbClr val="000000"/>
                </a:solidFill>
                <a:effectLst/>
                <a:latin typeface="Aptos" panose="020B0004020202020204" pitchFamily="34" charset="0"/>
              </a:rPr>
              <a:t>:</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-&gt; il est urgent de pouvoir disposer au plus tôt de la liste complète des câbles avec le type de câble, les tenants/aboutissants. </a:t>
            </a:r>
            <a:r>
              <a:rPr lang="fr-FR" sz="1800" b="1" i="0" dirty="0">
                <a:solidFill>
                  <a:srgbClr val="000000"/>
                </a:solidFill>
                <a:effectLst/>
                <a:latin typeface="Aptos" panose="020B0004020202020204" pitchFamily="34" charset="0"/>
              </a:rPr>
              <a:t>Action Guillermo pour le 14/04/25</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Au cours de la visite d'hier nous avons vu abordé leur mode de raccordement:</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-&gt; il faut définir rapidement si les câbles peuvent être tirés jusqu'à leur point de raccordement dans le détecteur ou si on doit conserver les patch panels au pied des détecteurs dans UX55. </a:t>
            </a:r>
            <a:r>
              <a:rPr lang="fr-FR" sz="1800" b="1" i="0" dirty="0">
                <a:solidFill>
                  <a:srgbClr val="000000"/>
                </a:solidFill>
                <a:effectLst/>
                <a:latin typeface="Aptos" panose="020B0004020202020204" pitchFamily="34" charset="0"/>
              </a:rPr>
              <a:t>Action Guillermo pour le 14/05/25</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Lors de la visite, tu nous as indiqué que les cheminements existants seront réutilisés, les nouveaux câbles remplaceront les anciens. Je considère donc qu'il n'y aura donc pas d'installation de cheminements à prévoir. J'ai besoin des plans des cheminements, peux-tu m'envoyer sous format </a:t>
            </a:r>
            <a:r>
              <a:rPr lang="fr-FR" sz="1800" b="0" i="0" dirty="0" err="1">
                <a:solidFill>
                  <a:srgbClr val="000000"/>
                </a:solidFill>
                <a:effectLst/>
                <a:latin typeface="Aptos" panose="020B0004020202020204" pitchFamily="34" charset="0"/>
              </a:rPr>
              <a:t>pdf</a:t>
            </a:r>
            <a:r>
              <a:rPr lang="fr-FR" sz="1800" b="0" i="0" dirty="0">
                <a:solidFill>
                  <a:srgbClr val="000000"/>
                </a:solidFill>
                <a:effectLst/>
                <a:latin typeface="Aptos" panose="020B0004020202020204" pitchFamily="34" charset="0"/>
              </a:rPr>
              <a:t>, pour les parties qui nous concernent, ce que vous avez à CMS. </a:t>
            </a:r>
            <a:r>
              <a:rPr lang="fr-FR" sz="1800" b="1" i="0" dirty="0">
                <a:solidFill>
                  <a:srgbClr val="000000"/>
                </a:solidFill>
                <a:effectLst/>
                <a:latin typeface="Aptos" panose="020B0004020202020204" pitchFamily="34" charset="0"/>
              </a:rPr>
              <a:t>Action Guillermo pour le 04/04/25</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Concernant les passages des câbles dans les cloisons, tu nous as indiqué que c'est CMS qui fera les ouvertures et qui rétablira l'intégrité  de la protection coupe feu.</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Pour les câbles, il va falloir savoir très rapidement si une campagne d'irradiation est nécessaire pour vérifier leur tenue car dans ce cas nous allons manquer de temps (recherche de fabricants, réception d'échantillons, campagne d'irradiation - plusieurs mois, tests de qualification, processus d'achat, temps de fabrication, livraison et vérification) ; afin de gagner du temps pourrais-tu indiquer quelle dose est attendue au cours de leur phase d'exploitation. </a:t>
            </a:r>
            <a:r>
              <a:rPr lang="fr-FR" sz="1800" b="1" i="0" dirty="0">
                <a:solidFill>
                  <a:srgbClr val="000000"/>
                </a:solidFill>
                <a:effectLst/>
                <a:latin typeface="Aptos" panose="020B0004020202020204" pitchFamily="34" charset="0"/>
              </a:rPr>
              <a:t>Action Guillermo pour le 10/04/25</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 </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Concernant la mise à disposition d'une ressource du contrat COMSA pour effectuer cette installation, afin d'avoir les meilleures chances de recevoir une réponse positive de la part de EL, nous devons tout mettre en œuvre pour que l'installation des câbles se fasse sur une seule période (pas de saucissonnage) et que celle-ci soit la plus compacte possible. Tu nous as indiqué que la période d'installation irait de mai 27 à mai 28, lors de notre visite d'hier, j'ai mentionné un certain nombre de contraintes (travail en hauteur, poids des tourets vs résistance des faux planchers, accessibilité des chaînes articulées,...) et il y aura certainement beaucoup de coactivités qui se dérouleront dans les mêmes zones que là où nous devons intervenir, est ce que vous avez déjà réserver dans votre planning général un créneau pour cette installation?</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Pourrais-tu d'ores et déjà indiquer quelles seront les prochaines dates où il sera possible d'aller revoir les cheminements sur place?</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Cordialement</a:t>
            </a:r>
            <a:endParaRPr lang="fr-FR" sz="1800" b="0" i="0" dirty="0">
              <a:solidFill>
                <a:srgbClr val="242424"/>
              </a:solidFill>
              <a:effectLst/>
              <a:latin typeface="Aptos" panose="020B0004020202020204" pitchFamily="34" charset="0"/>
            </a:endParaRPr>
          </a:p>
          <a:p>
            <a:pPr marL="0" marR="0" indent="0" algn="l" fontAlgn="base">
              <a:buNone/>
            </a:pPr>
            <a:r>
              <a:rPr lang="fr-FR" sz="1800" b="0" i="0" dirty="0">
                <a:solidFill>
                  <a:srgbClr val="000000"/>
                </a:solidFill>
                <a:effectLst/>
                <a:latin typeface="Aptos" panose="020B0004020202020204" pitchFamily="34" charset="0"/>
              </a:rPr>
              <a:t>Gianluca</a:t>
            </a:r>
            <a:endParaRPr lang="fr-FR" sz="1800" b="0" i="0" dirty="0">
              <a:solidFill>
                <a:srgbClr val="242424"/>
              </a:solidFill>
              <a:effectLst/>
              <a:latin typeface="Aptos" panose="020B0004020202020204" pitchFamily="34" charset="0"/>
            </a:endParaRPr>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
        <p:nvSpPr>
          <p:cNvPr id="15" name="Sous-titre 4">
            <a:extLst>
              <a:ext uri="{FF2B5EF4-FFF2-40B4-BE49-F238E27FC236}">
                <a16:creationId xmlns:a16="http://schemas.microsoft.com/office/drawing/2014/main" id="{EC39F11F-D22F-F25D-3BC1-B9E1734CB6B6}"/>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Tree>
    <p:extLst>
      <p:ext uri="{BB962C8B-B14F-4D97-AF65-F5344CB8AC3E}">
        <p14:creationId xmlns:p14="http://schemas.microsoft.com/office/powerpoint/2010/main" val="293586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DDC8B6E-DC66-B992-C0EB-7F95E34411A2}"/>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8840DDBC-A49E-E0CC-ED8B-73B1877B7215}"/>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4" name="Picture 17" descr="Icon&#10;&#10;Description automatically generated">
            <a:extLst>
              <a:ext uri="{FF2B5EF4-FFF2-40B4-BE49-F238E27FC236}">
                <a16:creationId xmlns:a16="http://schemas.microsoft.com/office/drawing/2014/main" id="{3EE34820-0AEB-36C7-A4D8-A07DA7BF630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5E2C7BDE-1A56-F546-55CE-85CEEF70DCB8}"/>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25-1-03 CMS VAX Installation </a:t>
            </a:r>
            <a:r>
              <a:rPr lang="en-GB" sz="1400" dirty="0" err="1">
                <a:solidFill>
                  <a:srgbClr val="5A5A5A"/>
                </a:solidFill>
              </a:rPr>
              <a:t>câbles</a:t>
            </a:r>
            <a:endParaRPr lang="en-US" sz="1400" dirty="0">
              <a:solidFill>
                <a:srgbClr val="5A5A5A"/>
              </a:solidFill>
            </a:endParaRPr>
          </a:p>
        </p:txBody>
      </p:sp>
      <p:sp>
        <p:nvSpPr>
          <p:cNvPr id="8" name="Sous-titre 4">
            <a:extLst>
              <a:ext uri="{FF2B5EF4-FFF2-40B4-BE49-F238E27FC236}">
                <a16:creationId xmlns:a16="http://schemas.microsoft.com/office/drawing/2014/main" id="{B6200A86-CDA0-4471-7B24-63817D3AF58B}"/>
              </a:ext>
            </a:extLst>
          </p:cNvPr>
          <p:cNvSpPr txBox="1">
            <a:spLocks/>
          </p:cNvSpPr>
          <p:nvPr/>
        </p:nvSpPr>
        <p:spPr>
          <a:xfrm>
            <a:off x="649002" y="554677"/>
            <a:ext cx="7451389" cy="1030715"/>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 Jaime Perez Espinos</a:t>
            </a:r>
          </a:p>
          <a:p>
            <a:pPr algn="just"/>
            <a:r>
              <a:rPr lang="fr-CH" sz="1200" dirty="0"/>
              <a:t>Installation de 135 câbles.</a:t>
            </a:r>
          </a:p>
          <a:p>
            <a:pPr algn="just"/>
            <a:r>
              <a:rPr lang="fr-CH" sz="1200" dirty="0"/>
              <a:t>Demande reçue 02/2025.</a:t>
            </a:r>
          </a:p>
          <a:p>
            <a:pPr algn="just"/>
            <a:r>
              <a:rPr lang="fr-CH" sz="1200" dirty="0"/>
              <a:t>Etude à faire.</a:t>
            </a:r>
          </a:p>
          <a:p>
            <a:pPr algn="just"/>
            <a:endParaRPr lang="fr-CH" sz="1200" dirty="0"/>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402D2F01-A4A1-EB13-671C-E1895A0BF9C1}"/>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6" name="Image 5">
            <a:extLst>
              <a:ext uri="{FF2B5EF4-FFF2-40B4-BE49-F238E27FC236}">
                <a16:creationId xmlns:a16="http://schemas.microsoft.com/office/drawing/2014/main" id="{D1F420AD-932C-0833-74A4-D6EE48E72DD1}"/>
              </a:ext>
            </a:extLst>
          </p:cNvPr>
          <p:cNvPicPr>
            <a:picLocks noChangeAspect="1"/>
          </p:cNvPicPr>
          <p:nvPr/>
        </p:nvPicPr>
        <p:blipFill>
          <a:blip r:embed="rId3"/>
          <a:stretch>
            <a:fillRect/>
          </a:stretch>
        </p:blipFill>
        <p:spPr>
          <a:xfrm>
            <a:off x="236664" y="1906910"/>
            <a:ext cx="4427984" cy="2325461"/>
          </a:xfrm>
          <a:prstGeom prst="rect">
            <a:avLst/>
          </a:prstGeom>
        </p:spPr>
      </p:pic>
      <p:pic>
        <p:nvPicPr>
          <p:cNvPr id="10" name="Image 9">
            <a:extLst>
              <a:ext uri="{FF2B5EF4-FFF2-40B4-BE49-F238E27FC236}">
                <a16:creationId xmlns:a16="http://schemas.microsoft.com/office/drawing/2014/main" id="{EBA08543-1429-5D21-6FD2-6D7EA81F1A22}"/>
              </a:ext>
            </a:extLst>
          </p:cNvPr>
          <p:cNvPicPr>
            <a:picLocks noChangeAspect="1"/>
          </p:cNvPicPr>
          <p:nvPr/>
        </p:nvPicPr>
        <p:blipFill>
          <a:blip r:embed="rId4"/>
          <a:stretch>
            <a:fillRect/>
          </a:stretch>
        </p:blipFill>
        <p:spPr>
          <a:xfrm>
            <a:off x="4932040" y="1932628"/>
            <a:ext cx="3519510" cy="2007274"/>
          </a:xfrm>
          <a:prstGeom prst="rect">
            <a:avLst/>
          </a:prstGeom>
        </p:spPr>
      </p:pic>
      <p:sp>
        <p:nvSpPr>
          <p:cNvPr id="11" name="Rectangle 1">
            <a:extLst>
              <a:ext uri="{FF2B5EF4-FFF2-40B4-BE49-F238E27FC236}">
                <a16:creationId xmlns:a16="http://schemas.microsoft.com/office/drawing/2014/main" id="{33AA489D-6D48-F508-6A06-5279AE9DCC6F}"/>
              </a:ext>
            </a:extLst>
          </p:cNvPr>
          <p:cNvSpPr>
            <a:spLocks noChangeArrowheads="1"/>
          </p:cNvSpPr>
          <p:nvPr/>
        </p:nvSpPr>
        <p:spPr bwMode="auto">
          <a:xfrm>
            <a:off x="4836071" y="4044409"/>
            <a:ext cx="122501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600" dirty="0">
                <a:latin typeface="Arial" panose="020B0604020202020204" pitchFamily="34" charset="0"/>
              </a:rPr>
              <a:t>Intégration et p</a:t>
            </a:r>
            <a:r>
              <a:rPr lang="fr-FR" altLang="fr-FR" sz="600" dirty="0" err="1">
                <a:latin typeface="Arial" panose="020B0604020202020204" pitchFamily="34" charset="0"/>
              </a:rPr>
              <a:t>hoto</a:t>
            </a:r>
            <a:r>
              <a:rPr lang="fr-FR" altLang="fr-FR" sz="600" dirty="0">
                <a:latin typeface="Arial" panose="020B0604020202020204" pitchFamily="34" charset="0"/>
              </a:rPr>
              <a:t>:  A. </a:t>
            </a:r>
            <a:r>
              <a:rPr lang="fr-FR" altLang="fr-FR" sz="600" dirty="0" err="1">
                <a:latin typeface="Arial" panose="020B0604020202020204" pitchFamily="34" charset="0"/>
              </a:rPr>
              <a:t>Karaki</a:t>
            </a:r>
            <a:endParaRPr kumimoji="0" lang="fr-FR" altLang="fr-FR" sz="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31547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823C02-6820-604A-C220-F60F5F5040EB}"/>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F384254-A156-5446-CF14-56E18356AB34}"/>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4" name="Picture 17" descr="Icon&#10;&#10;Description automatically generated">
            <a:extLst>
              <a:ext uri="{FF2B5EF4-FFF2-40B4-BE49-F238E27FC236}">
                <a16:creationId xmlns:a16="http://schemas.microsoft.com/office/drawing/2014/main" id="{67B12CEE-E837-7C45-C5A1-DD0AFF7073E8}"/>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B84C750A-B2A0-CEF1-138B-5C8633474C27}"/>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25-1-04 CMS FSC Installation </a:t>
            </a:r>
            <a:r>
              <a:rPr lang="en-GB" sz="1400" dirty="0" err="1">
                <a:solidFill>
                  <a:srgbClr val="5A5A5A"/>
                </a:solidFill>
              </a:rPr>
              <a:t>câbles</a:t>
            </a:r>
            <a:endParaRPr lang="en-US" sz="1400" dirty="0">
              <a:solidFill>
                <a:srgbClr val="5A5A5A"/>
              </a:solidFill>
            </a:endParaRPr>
          </a:p>
        </p:txBody>
      </p:sp>
      <p:sp>
        <p:nvSpPr>
          <p:cNvPr id="8" name="Sous-titre 4">
            <a:extLst>
              <a:ext uri="{FF2B5EF4-FFF2-40B4-BE49-F238E27FC236}">
                <a16:creationId xmlns:a16="http://schemas.microsoft.com/office/drawing/2014/main" id="{751294E0-6C83-C182-541D-B17FF8F09D03}"/>
              </a:ext>
            </a:extLst>
          </p:cNvPr>
          <p:cNvSpPr txBox="1">
            <a:spLocks/>
          </p:cNvSpPr>
          <p:nvPr/>
        </p:nvSpPr>
        <p:spPr>
          <a:xfrm>
            <a:off x="649002" y="561800"/>
            <a:ext cx="7451389" cy="1219367"/>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Michael Pitt.</a:t>
            </a:r>
          </a:p>
          <a:p>
            <a:pPr algn="just"/>
            <a:r>
              <a:rPr lang="fr-CH" sz="1200" dirty="0"/>
              <a:t>Installation urgente de 6 câbles BNC pour CMS FSC.</a:t>
            </a:r>
          </a:p>
          <a:p>
            <a:pPr algn="just"/>
            <a:r>
              <a:rPr lang="fr-CH" sz="1200" dirty="0"/>
              <a:t>Demande reçue le 10/02/25.</a:t>
            </a:r>
          </a:p>
          <a:p>
            <a:pPr algn="just"/>
            <a:r>
              <a:rPr lang="fr-CH" sz="1200" dirty="0"/>
              <a:t>Installation faite le 04/03/25.</a:t>
            </a:r>
          </a:p>
          <a:p>
            <a:pPr algn="just"/>
            <a:endParaRPr lang="fr-CH" sz="1200" dirty="0"/>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76FFFB03-59B9-72F6-FD43-D2F54F415B98}"/>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FEAF1B5C-4668-6BB3-507E-496AC79D130F}"/>
              </a:ext>
            </a:extLst>
          </p:cNvPr>
          <p:cNvPicPr>
            <a:picLocks noChangeAspect="1"/>
          </p:cNvPicPr>
          <p:nvPr/>
        </p:nvPicPr>
        <p:blipFill>
          <a:blip r:embed="rId3"/>
          <a:stretch>
            <a:fillRect/>
          </a:stretch>
        </p:blipFill>
        <p:spPr>
          <a:xfrm>
            <a:off x="2162685" y="1918048"/>
            <a:ext cx="1574485" cy="2245431"/>
          </a:xfrm>
          <a:prstGeom prst="rect">
            <a:avLst/>
          </a:prstGeom>
        </p:spPr>
      </p:pic>
      <p:pic>
        <p:nvPicPr>
          <p:cNvPr id="7" name="Image 6">
            <a:extLst>
              <a:ext uri="{FF2B5EF4-FFF2-40B4-BE49-F238E27FC236}">
                <a16:creationId xmlns:a16="http://schemas.microsoft.com/office/drawing/2014/main" id="{9433E017-BDC4-8BC5-264D-86D3ACDEBFDE}"/>
              </a:ext>
            </a:extLst>
          </p:cNvPr>
          <p:cNvPicPr>
            <a:picLocks noChangeAspect="1"/>
          </p:cNvPicPr>
          <p:nvPr/>
        </p:nvPicPr>
        <p:blipFill>
          <a:blip r:embed="rId4"/>
          <a:stretch>
            <a:fillRect/>
          </a:stretch>
        </p:blipFill>
        <p:spPr>
          <a:xfrm>
            <a:off x="3967329" y="1849633"/>
            <a:ext cx="3310439" cy="2508782"/>
          </a:xfrm>
          <a:prstGeom prst="rect">
            <a:avLst/>
          </a:prstGeom>
        </p:spPr>
      </p:pic>
    </p:spTree>
    <p:extLst>
      <p:ext uri="{BB962C8B-B14F-4D97-AF65-F5344CB8AC3E}">
        <p14:creationId xmlns:p14="http://schemas.microsoft.com/office/powerpoint/2010/main" val="202526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BE69AC1-7D11-17EC-C91A-8EF8F09A9028}"/>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F1BD01C3-9509-4704-FE5C-3FD9D016EEA3}"/>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4" name="Picture 17" descr="Icon&#10;&#10;Description automatically generated">
            <a:extLst>
              <a:ext uri="{FF2B5EF4-FFF2-40B4-BE49-F238E27FC236}">
                <a16:creationId xmlns:a16="http://schemas.microsoft.com/office/drawing/2014/main" id="{B5827BE1-8BF1-AF1B-C2EB-40A2943D9C5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74A3DE08-F1F5-617A-9133-A097394AEAA7}"/>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25-1-05 ATLAS VAX Installation </a:t>
            </a:r>
            <a:r>
              <a:rPr lang="en-GB" sz="1400" dirty="0" err="1">
                <a:solidFill>
                  <a:srgbClr val="5A5A5A"/>
                </a:solidFill>
              </a:rPr>
              <a:t>câbles</a:t>
            </a:r>
            <a:endParaRPr lang="en-US" sz="1400" dirty="0">
              <a:solidFill>
                <a:srgbClr val="5A5A5A"/>
              </a:solidFill>
            </a:endParaRPr>
          </a:p>
        </p:txBody>
      </p:sp>
      <p:sp>
        <p:nvSpPr>
          <p:cNvPr id="8" name="Sous-titre 4">
            <a:extLst>
              <a:ext uri="{FF2B5EF4-FFF2-40B4-BE49-F238E27FC236}">
                <a16:creationId xmlns:a16="http://schemas.microsoft.com/office/drawing/2014/main" id="{5695D606-913B-01AD-3A79-C26F2EEC4613}"/>
              </a:ext>
            </a:extLst>
          </p:cNvPr>
          <p:cNvSpPr txBox="1">
            <a:spLocks/>
          </p:cNvSpPr>
          <p:nvPr/>
        </p:nvSpPr>
        <p:spPr>
          <a:xfrm>
            <a:off x="649003" y="432365"/>
            <a:ext cx="7451389" cy="730074"/>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 Jaime Perez Espinos</a:t>
            </a:r>
          </a:p>
          <a:p>
            <a:pPr algn="just"/>
            <a:r>
              <a:rPr lang="fr-CH" sz="1200" dirty="0"/>
              <a:t>Installation de 135 câbles.</a:t>
            </a:r>
          </a:p>
          <a:p>
            <a:pPr algn="just"/>
            <a:r>
              <a:rPr lang="fr-CH" sz="1200" dirty="0"/>
              <a:t>Demande reçue 02/2025.</a:t>
            </a:r>
          </a:p>
          <a:p>
            <a:pPr algn="just"/>
            <a:r>
              <a:rPr lang="fr-CH" sz="1200" dirty="0"/>
              <a:t>Etude à faire</a:t>
            </a:r>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83A4C61A-A972-8960-D96E-5C5C532E33ED}"/>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50D22C60-836E-B379-24A8-15DECF9DE23B}"/>
              </a:ext>
            </a:extLst>
          </p:cNvPr>
          <p:cNvPicPr>
            <a:picLocks noChangeAspect="1"/>
          </p:cNvPicPr>
          <p:nvPr/>
        </p:nvPicPr>
        <p:blipFill>
          <a:blip r:embed="rId3"/>
          <a:stretch>
            <a:fillRect/>
          </a:stretch>
        </p:blipFill>
        <p:spPr>
          <a:xfrm>
            <a:off x="395536" y="1458789"/>
            <a:ext cx="7596336" cy="2599217"/>
          </a:xfrm>
          <a:prstGeom prst="rect">
            <a:avLst/>
          </a:prstGeom>
        </p:spPr>
      </p:pic>
      <p:sp>
        <p:nvSpPr>
          <p:cNvPr id="11" name="Rectangle 1">
            <a:extLst>
              <a:ext uri="{FF2B5EF4-FFF2-40B4-BE49-F238E27FC236}">
                <a16:creationId xmlns:a16="http://schemas.microsoft.com/office/drawing/2014/main" id="{4011CD5D-D6AE-C229-C4A7-82477C5A535C}"/>
              </a:ext>
            </a:extLst>
          </p:cNvPr>
          <p:cNvSpPr>
            <a:spLocks noChangeArrowheads="1"/>
          </p:cNvSpPr>
          <p:nvPr/>
        </p:nvSpPr>
        <p:spPr bwMode="auto">
          <a:xfrm>
            <a:off x="6588224" y="3796395"/>
            <a:ext cx="88838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600" dirty="0">
                <a:latin typeface="Arial" panose="020B0604020202020204" pitchFamily="34" charset="0"/>
              </a:rPr>
              <a:t>Synoptique: G Pigny</a:t>
            </a:r>
            <a:endParaRPr kumimoji="0" lang="fr-FR" altLang="fr-FR" sz="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80086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5BE597B-2956-65AB-DB0F-2399AE272824}"/>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6F6DFB36-730F-2A3D-C261-DB6BBA0CB3EE}"/>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4" name="Picture 17" descr="Icon&#10;&#10;Description automatically generated">
            <a:extLst>
              <a:ext uri="{FF2B5EF4-FFF2-40B4-BE49-F238E27FC236}">
                <a16:creationId xmlns:a16="http://schemas.microsoft.com/office/drawing/2014/main" id="{A6114618-8FFA-FA1D-F11A-7E6DD1C605FB}"/>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19B153E5-13FA-E448-8FE4-ED50DDEE23E7}"/>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25-1-06 Consolidation Infrastructures Gaz LS3</a:t>
            </a:r>
            <a:endParaRPr lang="en-US" sz="1400" dirty="0">
              <a:solidFill>
                <a:srgbClr val="5A5A5A"/>
              </a:solidFill>
            </a:endParaRPr>
          </a:p>
        </p:txBody>
      </p:sp>
      <p:sp>
        <p:nvSpPr>
          <p:cNvPr id="8" name="Sous-titre 4">
            <a:extLst>
              <a:ext uri="{FF2B5EF4-FFF2-40B4-BE49-F238E27FC236}">
                <a16:creationId xmlns:a16="http://schemas.microsoft.com/office/drawing/2014/main" id="{C8B9C94A-8321-D259-39AB-604EA3751E1B}"/>
              </a:ext>
            </a:extLst>
          </p:cNvPr>
          <p:cNvSpPr txBox="1">
            <a:spLocks/>
          </p:cNvSpPr>
          <p:nvPr/>
        </p:nvSpPr>
        <p:spPr>
          <a:xfrm>
            <a:off x="649003" y="545532"/>
            <a:ext cx="7451389" cy="1219367"/>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 David Jaillet</a:t>
            </a:r>
          </a:p>
          <a:p>
            <a:pPr algn="just"/>
            <a:r>
              <a:rPr lang="fr-CH" sz="1200" dirty="0"/>
              <a:t>Locaux 2270, 2870, 3170, 3570.</a:t>
            </a:r>
          </a:p>
          <a:p>
            <a:pPr algn="just"/>
            <a:r>
              <a:rPr lang="fr-CH" sz="1200" dirty="0"/>
              <a:t>Dépose de 7.9 km de câbles.</a:t>
            </a:r>
          </a:p>
          <a:p>
            <a:pPr algn="just"/>
            <a:r>
              <a:rPr lang="fr-CH" sz="1200" dirty="0"/>
              <a:t>Installation et raccordement de 8 km de câbles.</a:t>
            </a:r>
          </a:p>
          <a:p>
            <a:pPr algn="just"/>
            <a:r>
              <a:rPr lang="fr-CH" sz="1200" dirty="0"/>
              <a:t>Demande reçue: 03/2025</a:t>
            </a:r>
          </a:p>
          <a:p>
            <a:pPr algn="just"/>
            <a:r>
              <a:rPr lang="fr-CH" sz="1200" dirty="0"/>
              <a:t>Etudes à faire.</a:t>
            </a:r>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11A854DA-B093-DC9B-E19F-F4B82D7E3969}"/>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Tree>
    <p:extLst>
      <p:ext uri="{BB962C8B-B14F-4D97-AF65-F5344CB8AC3E}">
        <p14:creationId xmlns:p14="http://schemas.microsoft.com/office/powerpoint/2010/main" val="4114856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A121576-0015-DAE6-B9AB-0C48280C4F59}"/>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CB5B6A7B-3F43-1520-9D7F-85C2DB146F00}"/>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4" name="Picture 17" descr="Icon&#10;&#10;Description automatically generated">
            <a:extLst>
              <a:ext uri="{FF2B5EF4-FFF2-40B4-BE49-F238E27FC236}">
                <a16:creationId xmlns:a16="http://schemas.microsoft.com/office/drawing/2014/main" id="{6469C344-B497-AB12-3B0D-DF525596C82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99CBD6D4-8608-4D70-FB17-DF1AFBCEB06D}"/>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23-2-20 ATLAS </a:t>
            </a:r>
            <a:r>
              <a:rPr lang="en-GB" sz="1400" dirty="0" err="1">
                <a:solidFill>
                  <a:srgbClr val="5A5A5A"/>
                </a:solidFill>
              </a:rPr>
              <a:t>ITk</a:t>
            </a:r>
            <a:r>
              <a:rPr lang="en-GB" sz="1400" dirty="0">
                <a:solidFill>
                  <a:srgbClr val="5A5A5A"/>
                </a:solidFill>
              </a:rPr>
              <a:t> Strips Type II, cables SS et LS</a:t>
            </a:r>
            <a:endParaRPr lang="en-US" sz="1400" dirty="0">
              <a:solidFill>
                <a:srgbClr val="5A5A5A"/>
              </a:solidFill>
            </a:endParaRPr>
          </a:p>
        </p:txBody>
      </p:sp>
      <p:sp>
        <p:nvSpPr>
          <p:cNvPr id="8" name="Sous-titre 4">
            <a:extLst>
              <a:ext uri="{FF2B5EF4-FFF2-40B4-BE49-F238E27FC236}">
                <a16:creationId xmlns:a16="http://schemas.microsoft.com/office/drawing/2014/main" id="{2AC2DD92-E4D4-EE60-4B74-D87E4537092D}"/>
              </a:ext>
            </a:extLst>
          </p:cNvPr>
          <p:cNvSpPr txBox="1">
            <a:spLocks/>
          </p:cNvSpPr>
          <p:nvPr/>
        </p:nvSpPr>
        <p:spPr>
          <a:xfrm>
            <a:off x="649003" y="545532"/>
            <a:ext cx="7451389" cy="1219367"/>
          </a:xfrm>
          <a:prstGeom prst="rect">
            <a:avLst/>
          </a:prstGeom>
        </p:spPr>
        <p:txBody>
          <a:bodyPr>
            <a:normAutofit fontScale="925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Pepe Bernabeu.</a:t>
            </a:r>
          </a:p>
          <a:p>
            <a:pPr algn="just"/>
            <a:r>
              <a:rPr lang="fr-CH" sz="1200" dirty="0"/>
              <a:t>Qté: 11 câbles SS et 43 câbles LS, lg unitaire 16m.</a:t>
            </a:r>
          </a:p>
          <a:p>
            <a:pPr algn="just"/>
            <a:r>
              <a:rPr lang="fr-CH" sz="1200" dirty="0"/>
              <a:t>Câble prototype réalisé.</a:t>
            </a:r>
          </a:p>
          <a:p>
            <a:pPr algn="just"/>
            <a:r>
              <a:rPr lang="fr-CH" sz="1200" dirty="0"/>
              <a:t>Production stoppée suite pb rétention contact dans connecteur </a:t>
            </a:r>
            <a:r>
              <a:rPr lang="fr-CH" sz="1200" dirty="0" err="1"/>
              <a:t>Glenair</a:t>
            </a:r>
            <a:r>
              <a:rPr lang="fr-CH" sz="1200" dirty="0"/>
              <a:t>.</a:t>
            </a:r>
          </a:p>
          <a:p>
            <a:pPr algn="just"/>
            <a:r>
              <a:rPr lang="fr-CH" sz="1200" dirty="0"/>
              <a:t>Nécessité d’avoir une vision claire sur production à venir (livraison matériel et date restitution souhaitée).</a:t>
            </a:r>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82826EF0-6ACB-6536-A196-A09EC7FC1D1D}"/>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5C816A07-364D-5B63-9143-A5A87F92D919}"/>
              </a:ext>
            </a:extLst>
          </p:cNvPr>
          <p:cNvPicPr>
            <a:picLocks noChangeAspect="1"/>
          </p:cNvPicPr>
          <p:nvPr/>
        </p:nvPicPr>
        <p:blipFill>
          <a:blip r:embed="rId3"/>
          <a:stretch>
            <a:fillRect/>
          </a:stretch>
        </p:blipFill>
        <p:spPr>
          <a:xfrm rot="16200000">
            <a:off x="931440" y="1363279"/>
            <a:ext cx="2407943" cy="3335734"/>
          </a:xfrm>
          <a:prstGeom prst="rect">
            <a:avLst/>
          </a:prstGeom>
        </p:spPr>
      </p:pic>
      <p:pic>
        <p:nvPicPr>
          <p:cNvPr id="7" name="Image 6">
            <a:extLst>
              <a:ext uri="{FF2B5EF4-FFF2-40B4-BE49-F238E27FC236}">
                <a16:creationId xmlns:a16="http://schemas.microsoft.com/office/drawing/2014/main" id="{30096F5B-7003-40E3-D678-CAAEA7A0ACAA}"/>
              </a:ext>
            </a:extLst>
          </p:cNvPr>
          <p:cNvPicPr>
            <a:picLocks noChangeAspect="1"/>
          </p:cNvPicPr>
          <p:nvPr/>
        </p:nvPicPr>
        <p:blipFill>
          <a:blip r:embed="rId4"/>
          <a:stretch>
            <a:fillRect/>
          </a:stretch>
        </p:blipFill>
        <p:spPr>
          <a:xfrm>
            <a:off x="3995936" y="1834826"/>
            <a:ext cx="1660961" cy="2401765"/>
          </a:xfrm>
          <a:prstGeom prst="rect">
            <a:avLst/>
          </a:prstGeom>
        </p:spPr>
      </p:pic>
      <p:pic>
        <p:nvPicPr>
          <p:cNvPr id="10" name="Image 9">
            <a:extLst>
              <a:ext uri="{FF2B5EF4-FFF2-40B4-BE49-F238E27FC236}">
                <a16:creationId xmlns:a16="http://schemas.microsoft.com/office/drawing/2014/main" id="{50A4D8D9-4426-CF8E-891D-B11E24DA8992}"/>
              </a:ext>
            </a:extLst>
          </p:cNvPr>
          <p:cNvPicPr>
            <a:picLocks noChangeAspect="1"/>
          </p:cNvPicPr>
          <p:nvPr/>
        </p:nvPicPr>
        <p:blipFill>
          <a:blip r:embed="rId5"/>
          <a:stretch>
            <a:fillRect/>
          </a:stretch>
        </p:blipFill>
        <p:spPr>
          <a:xfrm>
            <a:off x="5830365" y="1846629"/>
            <a:ext cx="2343143" cy="2361629"/>
          </a:xfrm>
          <a:prstGeom prst="rect">
            <a:avLst/>
          </a:prstGeom>
        </p:spPr>
      </p:pic>
    </p:spTree>
    <p:extLst>
      <p:ext uri="{BB962C8B-B14F-4D97-AF65-F5344CB8AC3E}">
        <p14:creationId xmlns:p14="http://schemas.microsoft.com/office/powerpoint/2010/main" val="1273243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0412326-195F-05BC-ADA8-C098C81178A2}"/>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8F830D1-4C5F-D4D0-738C-E8A8B640A2BA}"/>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4" name="Picture 17" descr="Icon&#10;&#10;Description automatically generated">
            <a:extLst>
              <a:ext uri="{FF2B5EF4-FFF2-40B4-BE49-F238E27FC236}">
                <a16:creationId xmlns:a16="http://schemas.microsoft.com/office/drawing/2014/main" id="{642809FF-BF5F-310A-CCF4-AF9DF0F4AA94}"/>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D1A3CF32-6D3F-F39B-02CB-EEFA3068C2B4}"/>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23-2-74 ATLAS </a:t>
            </a:r>
            <a:r>
              <a:rPr lang="en-GB" sz="1400" dirty="0" err="1">
                <a:solidFill>
                  <a:srgbClr val="5A5A5A"/>
                </a:solidFill>
              </a:rPr>
              <a:t>ITk</a:t>
            </a:r>
            <a:r>
              <a:rPr lang="en-GB" sz="1400" dirty="0">
                <a:solidFill>
                  <a:srgbClr val="5A5A5A"/>
                </a:solidFill>
              </a:rPr>
              <a:t> Outer barrel Type I</a:t>
            </a:r>
            <a:endParaRPr lang="en-US" sz="1400" dirty="0">
              <a:solidFill>
                <a:srgbClr val="5A5A5A"/>
              </a:solidFill>
            </a:endParaRPr>
          </a:p>
        </p:txBody>
      </p:sp>
      <p:sp>
        <p:nvSpPr>
          <p:cNvPr id="8" name="Sous-titre 4">
            <a:extLst>
              <a:ext uri="{FF2B5EF4-FFF2-40B4-BE49-F238E27FC236}">
                <a16:creationId xmlns:a16="http://schemas.microsoft.com/office/drawing/2014/main" id="{4F123766-6889-CDE7-3B6D-C19ADB00FECD}"/>
              </a:ext>
            </a:extLst>
          </p:cNvPr>
          <p:cNvSpPr txBox="1">
            <a:spLocks/>
          </p:cNvSpPr>
          <p:nvPr/>
        </p:nvSpPr>
        <p:spPr>
          <a:xfrm>
            <a:off x="649003" y="545532"/>
            <a:ext cx="7955445" cy="2026218"/>
          </a:xfrm>
          <a:prstGeom prst="rect">
            <a:avLst/>
          </a:prstGeom>
        </p:spPr>
        <p:txBody>
          <a:bodyPr>
            <a:normAutofit fontScale="40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dirty="0"/>
              <a:t>Client: Fabienne Ledroit-Guillon.</a:t>
            </a:r>
          </a:p>
          <a:p>
            <a:pPr algn="just"/>
            <a:r>
              <a:rPr lang="fr-CH" dirty="0"/>
              <a:t>Qté: prototype:2, </a:t>
            </a:r>
            <a:r>
              <a:rPr lang="fr-CH" dirty="0" err="1"/>
              <a:t>pré-série</a:t>
            </a:r>
            <a:r>
              <a:rPr lang="fr-CH" dirty="0"/>
              <a:t>: 6, production: 129, lg unitaire ~3500mm.</a:t>
            </a:r>
          </a:p>
          <a:p>
            <a:pPr algn="just"/>
            <a:r>
              <a:rPr lang="fr-CH" dirty="0"/>
              <a:t>Câbles prototypes (qté 2) réalisés.</a:t>
            </a:r>
          </a:p>
          <a:p>
            <a:pPr algn="just"/>
            <a:r>
              <a:rPr lang="fr-CH" dirty="0"/>
              <a:t>Câble #1 de présérie en cours de test chez BE-EA.</a:t>
            </a:r>
          </a:p>
          <a:p>
            <a:pPr algn="just"/>
            <a:r>
              <a:rPr lang="fr-CH" dirty="0"/>
              <a:t>Câble #2 de présérie, assemblage fini, attente livraison chez BE-EA.</a:t>
            </a:r>
          </a:p>
          <a:p>
            <a:pPr algn="just"/>
            <a:r>
              <a:rPr lang="fr-CH" dirty="0"/>
              <a:t>Mise en œuvre du process d’assemblage nécessitant des opérations complexes et minutieuses sous microscope.</a:t>
            </a:r>
          </a:p>
          <a:p>
            <a:pPr algn="just"/>
            <a:r>
              <a:rPr lang="fr-CH" dirty="0"/>
              <a:t>80h de fabrication par câble.</a:t>
            </a:r>
          </a:p>
          <a:p>
            <a:pPr algn="just"/>
            <a:r>
              <a:rPr lang="fr-CH" dirty="0"/>
              <a:t>Difficulté de dénudage des isolant </a:t>
            </a:r>
            <a:r>
              <a:rPr lang="fr-CH" dirty="0" err="1"/>
              <a:t>kapton</a:t>
            </a:r>
            <a:r>
              <a:rPr lang="fr-CH" dirty="0"/>
              <a:t> (Ø fil 0.1mm), fil oxydé avec mauvaise qualité de mouillage, présence interposer </a:t>
            </a:r>
            <a:r>
              <a:rPr lang="fr-CH" dirty="0" err="1"/>
              <a:t>Zray</a:t>
            </a:r>
            <a:r>
              <a:rPr lang="fr-CH" dirty="0"/>
              <a:t> complexifiant les tests.</a:t>
            </a:r>
          </a:p>
          <a:p>
            <a:pPr algn="just"/>
            <a:r>
              <a:rPr lang="fr-CH" dirty="0"/>
              <a:t>Processus de test ATLAS à améliorer, serrage </a:t>
            </a:r>
            <a:r>
              <a:rPr lang="fr-CH" dirty="0" err="1"/>
              <a:t>pcb</a:t>
            </a:r>
            <a:r>
              <a:rPr lang="fr-CH" dirty="0"/>
              <a:t>/interposer/platine de test à 2.8cNm.</a:t>
            </a:r>
          </a:p>
          <a:p>
            <a:pPr algn="just"/>
            <a:r>
              <a:rPr lang="fr-CH" dirty="0"/>
              <a:t>Pas de visibilité sur la fourniture des connecteurs (</a:t>
            </a:r>
            <a:r>
              <a:rPr lang="fr-CH" dirty="0" err="1"/>
              <a:t>Glenair</a:t>
            </a:r>
            <a:r>
              <a:rPr lang="fr-CH" dirty="0"/>
              <a:t>), planning initial reporté à plusieurs reprises.</a:t>
            </a:r>
          </a:p>
          <a:p>
            <a:pPr algn="just"/>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
        <p:nvSpPr>
          <p:cNvPr id="15" name="Sous-titre 4">
            <a:extLst>
              <a:ext uri="{FF2B5EF4-FFF2-40B4-BE49-F238E27FC236}">
                <a16:creationId xmlns:a16="http://schemas.microsoft.com/office/drawing/2014/main" id="{B1863F08-CAB8-43BA-EE3A-233739141CFA}"/>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7" name="Image 6">
            <a:extLst>
              <a:ext uri="{FF2B5EF4-FFF2-40B4-BE49-F238E27FC236}">
                <a16:creationId xmlns:a16="http://schemas.microsoft.com/office/drawing/2014/main" id="{59ED2E69-3831-A00E-0592-A648E4FB4D17}"/>
              </a:ext>
            </a:extLst>
          </p:cNvPr>
          <p:cNvPicPr>
            <a:picLocks noChangeAspect="1"/>
          </p:cNvPicPr>
          <p:nvPr/>
        </p:nvPicPr>
        <p:blipFill>
          <a:blip r:embed="rId3"/>
          <a:stretch>
            <a:fillRect/>
          </a:stretch>
        </p:blipFill>
        <p:spPr>
          <a:xfrm>
            <a:off x="674555" y="2483764"/>
            <a:ext cx="2582116" cy="1808541"/>
          </a:xfrm>
          <a:prstGeom prst="rect">
            <a:avLst/>
          </a:prstGeom>
        </p:spPr>
      </p:pic>
      <p:pic>
        <p:nvPicPr>
          <p:cNvPr id="10" name="Image 9">
            <a:extLst>
              <a:ext uri="{FF2B5EF4-FFF2-40B4-BE49-F238E27FC236}">
                <a16:creationId xmlns:a16="http://schemas.microsoft.com/office/drawing/2014/main" id="{03EDB26F-65B0-0F69-B9FC-AB3FEB1D159F}"/>
              </a:ext>
            </a:extLst>
          </p:cNvPr>
          <p:cNvPicPr>
            <a:picLocks noChangeAspect="1"/>
          </p:cNvPicPr>
          <p:nvPr/>
        </p:nvPicPr>
        <p:blipFill>
          <a:blip r:embed="rId4"/>
          <a:stretch>
            <a:fillRect/>
          </a:stretch>
        </p:blipFill>
        <p:spPr>
          <a:xfrm rot="5400000">
            <a:off x="3979041" y="2064478"/>
            <a:ext cx="992681" cy="1765782"/>
          </a:xfrm>
          <a:prstGeom prst="rect">
            <a:avLst/>
          </a:prstGeom>
        </p:spPr>
      </p:pic>
      <p:pic>
        <p:nvPicPr>
          <p:cNvPr id="12" name="Image 11">
            <a:extLst>
              <a:ext uri="{FF2B5EF4-FFF2-40B4-BE49-F238E27FC236}">
                <a16:creationId xmlns:a16="http://schemas.microsoft.com/office/drawing/2014/main" id="{FE21E9ED-0F1F-52EF-E6AF-E9493995010A}"/>
              </a:ext>
            </a:extLst>
          </p:cNvPr>
          <p:cNvPicPr>
            <a:picLocks noChangeAspect="1"/>
          </p:cNvPicPr>
          <p:nvPr/>
        </p:nvPicPr>
        <p:blipFill>
          <a:blip r:embed="rId5"/>
          <a:stretch>
            <a:fillRect/>
          </a:stretch>
        </p:blipFill>
        <p:spPr>
          <a:xfrm rot="5400000">
            <a:off x="4604758" y="3520045"/>
            <a:ext cx="582555" cy="610369"/>
          </a:xfrm>
          <a:prstGeom prst="rect">
            <a:avLst/>
          </a:prstGeom>
        </p:spPr>
      </p:pic>
      <p:pic>
        <p:nvPicPr>
          <p:cNvPr id="14" name="Image 13">
            <a:extLst>
              <a:ext uri="{FF2B5EF4-FFF2-40B4-BE49-F238E27FC236}">
                <a16:creationId xmlns:a16="http://schemas.microsoft.com/office/drawing/2014/main" id="{2A6C41A6-5EE6-2158-0EC2-391B7AC51CF3}"/>
              </a:ext>
            </a:extLst>
          </p:cNvPr>
          <p:cNvPicPr>
            <a:picLocks noChangeAspect="1"/>
          </p:cNvPicPr>
          <p:nvPr/>
        </p:nvPicPr>
        <p:blipFill>
          <a:blip r:embed="rId6"/>
          <a:stretch>
            <a:fillRect/>
          </a:stretch>
        </p:blipFill>
        <p:spPr>
          <a:xfrm rot="16200000">
            <a:off x="6561604" y="2138761"/>
            <a:ext cx="1820010" cy="2790383"/>
          </a:xfrm>
          <a:prstGeom prst="rect">
            <a:avLst/>
          </a:prstGeom>
        </p:spPr>
      </p:pic>
    </p:spTree>
    <p:extLst>
      <p:ext uri="{BB962C8B-B14F-4D97-AF65-F5344CB8AC3E}">
        <p14:creationId xmlns:p14="http://schemas.microsoft.com/office/powerpoint/2010/main" val="2969629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9FCC49B-CFF7-CBB8-6614-C73307337C46}"/>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F9B5A098-2032-74F8-EC4C-3B8A8C4E351D}"/>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4" name="Picture 17" descr="Icon&#10;&#10;Description automatically generated">
            <a:extLst>
              <a:ext uri="{FF2B5EF4-FFF2-40B4-BE49-F238E27FC236}">
                <a16:creationId xmlns:a16="http://schemas.microsoft.com/office/drawing/2014/main" id="{BAF5B5AC-D3C9-10F6-B409-078C4C1540A2}"/>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B58E0E79-8498-ABE0-35FE-C83349F56A09}"/>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23-2-82 CMS Tracker Octopus</a:t>
            </a:r>
            <a:endParaRPr lang="en-US" sz="1400" dirty="0">
              <a:solidFill>
                <a:srgbClr val="5A5A5A"/>
              </a:solidFill>
            </a:endParaRPr>
          </a:p>
        </p:txBody>
      </p:sp>
      <p:sp>
        <p:nvSpPr>
          <p:cNvPr id="8" name="Sous-titre 4">
            <a:extLst>
              <a:ext uri="{FF2B5EF4-FFF2-40B4-BE49-F238E27FC236}">
                <a16:creationId xmlns:a16="http://schemas.microsoft.com/office/drawing/2014/main" id="{EC7DB46F-0575-049F-2F8E-AFF5DF85A992}"/>
              </a:ext>
            </a:extLst>
          </p:cNvPr>
          <p:cNvSpPr txBox="1">
            <a:spLocks/>
          </p:cNvSpPr>
          <p:nvPr/>
        </p:nvSpPr>
        <p:spPr>
          <a:xfrm>
            <a:off x="649003" y="545532"/>
            <a:ext cx="7955445" cy="1177739"/>
          </a:xfrm>
          <a:prstGeom prst="rect">
            <a:avLst/>
          </a:prstGeom>
        </p:spPr>
        <p:txBody>
          <a:bodyPr>
            <a:normAutofit fontScale="47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dirty="0"/>
              <a:t>Client: Simone Paoletti.</a:t>
            </a:r>
          </a:p>
          <a:p>
            <a:pPr algn="just"/>
            <a:r>
              <a:rPr lang="fr-CH" dirty="0"/>
              <a:t>Qté: 644 </a:t>
            </a:r>
            <a:r>
              <a:rPr lang="fr-CH" dirty="0" err="1"/>
              <a:t>octopus</a:t>
            </a:r>
            <a:r>
              <a:rPr lang="fr-CH" dirty="0"/>
              <a:t> + 13200 </a:t>
            </a:r>
            <a:r>
              <a:rPr lang="fr-CH" dirty="0" err="1"/>
              <a:t>pigtails</a:t>
            </a:r>
            <a:r>
              <a:rPr lang="fr-CH" dirty="0"/>
              <a:t>.</a:t>
            </a:r>
          </a:p>
          <a:p>
            <a:pPr algn="just"/>
            <a:r>
              <a:rPr lang="fr-CH" dirty="0"/>
              <a:t>Câble CCA (Copper </a:t>
            </a:r>
            <a:r>
              <a:rPr lang="fr-CH" dirty="0" err="1"/>
              <a:t>Clad</a:t>
            </a:r>
            <a:r>
              <a:rPr lang="fr-CH" dirty="0"/>
              <a:t> Aluminium), AWG28/AWG26.</a:t>
            </a:r>
          </a:p>
          <a:p>
            <a:pPr algn="just"/>
            <a:r>
              <a:rPr lang="fr-CH" dirty="0" err="1"/>
              <a:t>Quality</a:t>
            </a:r>
            <a:r>
              <a:rPr lang="fr-CH" dirty="0"/>
              <a:t> Assurance tests faits par BE-EA</a:t>
            </a:r>
          </a:p>
          <a:p>
            <a:pPr algn="just"/>
            <a:r>
              <a:rPr lang="fr-CH" dirty="0"/>
              <a:t>Production souhaitée pour 2025 / 2026.</a:t>
            </a:r>
          </a:p>
          <a:p>
            <a:pPr algn="just"/>
            <a:endParaRPr lang="fr-CH" dirty="0"/>
          </a:p>
          <a:p>
            <a:pPr algn="just"/>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
        <p:nvSpPr>
          <p:cNvPr id="15" name="Sous-titre 4">
            <a:extLst>
              <a:ext uri="{FF2B5EF4-FFF2-40B4-BE49-F238E27FC236}">
                <a16:creationId xmlns:a16="http://schemas.microsoft.com/office/drawing/2014/main" id="{72E0460E-CD4A-33AB-D134-19434B37A215}"/>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5A2076A9-E62E-BB69-2879-C5816828F434}"/>
              </a:ext>
            </a:extLst>
          </p:cNvPr>
          <p:cNvPicPr>
            <a:picLocks noChangeAspect="1"/>
          </p:cNvPicPr>
          <p:nvPr/>
        </p:nvPicPr>
        <p:blipFill>
          <a:blip r:embed="rId3"/>
          <a:stretch>
            <a:fillRect/>
          </a:stretch>
        </p:blipFill>
        <p:spPr>
          <a:xfrm>
            <a:off x="793019" y="1923678"/>
            <a:ext cx="5142532" cy="2195332"/>
          </a:xfrm>
          <a:prstGeom prst="rect">
            <a:avLst/>
          </a:prstGeom>
        </p:spPr>
      </p:pic>
      <p:sp>
        <p:nvSpPr>
          <p:cNvPr id="6" name="Sous-titre 4">
            <a:extLst>
              <a:ext uri="{FF2B5EF4-FFF2-40B4-BE49-F238E27FC236}">
                <a16:creationId xmlns:a16="http://schemas.microsoft.com/office/drawing/2014/main" id="{0D938FD8-7107-6B64-C9DF-B2A7892B710E}"/>
              </a:ext>
            </a:extLst>
          </p:cNvPr>
          <p:cNvSpPr txBox="1">
            <a:spLocks/>
          </p:cNvSpPr>
          <p:nvPr/>
        </p:nvSpPr>
        <p:spPr>
          <a:xfrm rot="20632144">
            <a:off x="1045819" y="3000633"/>
            <a:ext cx="4248472" cy="555106"/>
          </a:xfrm>
          <a:prstGeom prst="rect">
            <a:avLst/>
          </a:prstGeom>
          <a:solidFill>
            <a:schemeClr val="bg1"/>
          </a:solidFill>
        </p:spPr>
        <p:txBody>
          <a:bodyPr>
            <a:normAutofit fontScale="925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fr-CH" sz="1400" dirty="0">
                <a:solidFill>
                  <a:srgbClr val="FF0000"/>
                </a:solidFill>
              </a:rPr>
              <a:t>Last update:</a:t>
            </a:r>
            <a:br>
              <a:rPr lang="fr-CH" sz="1400" dirty="0">
                <a:solidFill>
                  <a:srgbClr val="FF0000"/>
                </a:solidFill>
              </a:rPr>
            </a:br>
            <a:r>
              <a:rPr lang="fr-CH" sz="1400" dirty="0">
                <a:solidFill>
                  <a:srgbClr val="FF0000"/>
                </a:solidFill>
              </a:rPr>
              <a:t>cette production sera produite directement par CMS</a:t>
            </a:r>
          </a:p>
          <a:p>
            <a:pPr algn="l"/>
            <a:endParaRPr lang="fr-CH" sz="1400" dirty="0">
              <a:solidFill>
                <a:srgbClr val="FF0000"/>
              </a:solidFill>
            </a:endParaRPr>
          </a:p>
          <a:p>
            <a:pPr algn="l"/>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a:p>
            <a:pPr marL="0" indent="0" algn="l">
              <a:buNone/>
            </a:pPr>
            <a:endParaRPr lang="fr-FR" sz="1400" dirty="0">
              <a:solidFill>
                <a:srgbClr val="FF0000"/>
              </a:solidFill>
            </a:endParaRPr>
          </a:p>
        </p:txBody>
      </p:sp>
      <p:pic>
        <p:nvPicPr>
          <p:cNvPr id="11" name="Image 10">
            <a:extLst>
              <a:ext uri="{FF2B5EF4-FFF2-40B4-BE49-F238E27FC236}">
                <a16:creationId xmlns:a16="http://schemas.microsoft.com/office/drawing/2014/main" id="{7213CAB3-386E-E873-6BAE-7972236DFBC3}"/>
              </a:ext>
            </a:extLst>
          </p:cNvPr>
          <p:cNvPicPr>
            <a:picLocks noChangeAspect="1"/>
          </p:cNvPicPr>
          <p:nvPr/>
        </p:nvPicPr>
        <p:blipFill>
          <a:blip r:embed="rId4"/>
          <a:stretch>
            <a:fillRect/>
          </a:stretch>
        </p:blipFill>
        <p:spPr>
          <a:xfrm>
            <a:off x="5935551" y="3679567"/>
            <a:ext cx="2965896" cy="1108237"/>
          </a:xfrm>
          <a:prstGeom prst="rect">
            <a:avLst/>
          </a:prstGeom>
        </p:spPr>
      </p:pic>
      <p:pic>
        <p:nvPicPr>
          <p:cNvPr id="16" name="Image 15">
            <a:extLst>
              <a:ext uri="{FF2B5EF4-FFF2-40B4-BE49-F238E27FC236}">
                <a16:creationId xmlns:a16="http://schemas.microsoft.com/office/drawing/2014/main" id="{AEE50850-F57B-F84C-1A8C-0D7CA01D3417}"/>
              </a:ext>
            </a:extLst>
          </p:cNvPr>
          <p:cNvPicPr>
            <a:picLocks noChangeAspect="1"/>
          </p:cNvPicPr>
          <p:nvPr/>
        </p:nvPicPr>
        <p:blipFill>
          <a:blip r:embed="rId5"/>
          <a:stretch>
            <a:fillRect/>
          </a:stretch>
        </p:blipFill>
        <p:spPr>
          <a:xfrm>
            <a:off x="5838219" y="591773"/>
            <a:ext cx="3205019" cy="2931790"/>
          </a:xfrm>
          <a:prstGeom prst="rect">
            <a:avLst/>
          </a:prstGeom>
        </p:spPr>
      </p:pic>
    </p:spTree>
    <p:extLst>
      <p:ext uri="{BB962C8B-B14F-4D97-AF65-F5344CB8AC3E}">
        <p14:creationId xmlns:p14="http://schemas.microsoft.com/office/powerpoint/2010/main" val="1077756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E61EBC9-65F8-134C-7DFD-DA253288AEDA}"/>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F040960E-4876-EC31-A65E-965FC4847294}"/>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4" name="Picture 17" descr="Icon&#10;&#10;Description automatically generated">
            <a:extLst>
              <a:ext uri="{FF2B5EF4-FFF2-40B4-BE49-F238E27FC236}">
                <a16:creationId xmlns:a16="http://schemas.microsoft.com/office/drawing/2014/main" id="{ABA2D900-836E-8610-F0B0-7AB4A5143F8D}"/>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CB6D3092-E77B-5DC3-E8E7-035B3C6DC5E6}"/>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24-2-01 ATLAS </a:t>
            </a:r>
            <a:r>
              <a:rPr lang="en-GB" sz="1400" dirty="0" err="1">
                <a:solidFill>
                  <a:srgbClr val="5A5A5A"/>
                </a:solidFill>
              </a:rPr>
              <a:t>ITk</a:t>
            </a:r>
            <a:r>
              <a:rPr lang="en-GB" sz="1400" dirty="0">
                <a:solidFill>
                  <a:srgbClr val="5A5A5A"/>
                </a:solidFill>
              </a:rPr>
              <a:t> SUMCAB Type II/PWR</a:t>
            </a:r>
            <a:endParaRPr lang="en-US" sz="1400" dirty="0">
              <a:solidFill>
                <a:srgbClr val="5A5A5A"/>
              </a:solidFill>
            </a:endParaRPr>
          </a:p>
        </p:txBody>
      </p:sp>
      <p:sp>
        <p:nvSpPr>
          <p:cNvPr id="8" name="Sous-titre 4">
            <a:extLst>
              <a:ext uri="{FF2B5EF4-FFF2-40B4-BE49-F238E27FC236}">
                <a16:creationId xmlns:a16="http://schemas.microsoft.com/office/drawing/2014/main" id="{2D86FDD9-7566-932A-A62E-7986C733C807}"/>
              </a:ext>
            </a:extLst>
          </p:cNvPr>
          <p:cNvSpPr txBox="1">
            <a:spLocks/>
          </p:cNvSpPr>
          <p:nvPr/>
        </p:nvSpPr>
        <p:spPr>
          <a:xfrm>
            <a:off x="649003" y="545532"/>
            <a:ext cx="7955445" cy="922921"/>
          </a:xfrm>
          <a:prstGeom prst="rect">
            <a:avLst/>
          </a:prstGeom>
        </p:spPr>
        <p:txBody>
          <a:bodyPr>
            <a:normAutofit fontScale="40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dirty="0"/>
              <a:t>Client: Petr Sicho.</a:t>
            </a:r>
          </a:p>
          <a:p>
            <a:pPr algn="just"/>
            <a:r>
              <a:rPr lang="fr-CH" dirty="0"/>
              <a:t>Connecteur </a:t>
            </a:r>
            <a:r>
              <a:rPr lang="fr-CH" dirty="0" err="1"/>
              <a:t>Glenair</a:t>
            </a:r>
            <a:r>
              <a:rPr lang="fr-CH" dirty="0"/>
              <a:t> – Souriau – D-</a:t>
            </a:r>
            <a:r>
              <a:rPr lang="fr-CH" dirty="0" err="1"/>
              <a:t>Sub</a:t>
            </a:r>
            <a:r>
              <a:rPr lang="fr-CH" dirty="0"/>
              <a:t>.</a:t>
            </a:r>
          </a:p>
          <a:p>
            <a:pPr algn="just"/>
            <a:r>
              <a:rPr lang="fr-CH" dirty="0"/>
              <a:t>Qté: 45, 2 prototypes réalisés, attente connecteurs pour continuer.</a:t>
            </a:r>
          </a:p>
          <a:p>
            <a:pPr algn="just"/>
            <a:r>
              <a:rPr lang="fr-CH" dirty="0"/>
              <a:t>MODOP rédigé.</a:t>
            </a:r>
          </a:p>
          <a:p>
            <a:pPr algn="just"/>
            <a:r>
              <a:rPr lang="fr-CH" sz="2800" dirty="0"/>
              <a:t>Nécessité d’avoir une vision claire sur production </a:t>
            </a:r>
            <a:r>
              <a:rPr lang="fr-CH" dirty="0"/>
              <a:t>2026</a:t>
            </a:r>
            <a:r>
              <a:rPr lang="fr-CH" sz="2800" dirty="0"/>
              <a:t> (livraison matériel et date restitution souhaitée).</a:t>
            </a:r>
            <a:endParaRPr lang="fr-CH" dirty="0"/>
          </a:p>
          <a:p>
            <a:pPr algn="just"/>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
        <p:nvSpPr>
          <p:cNvPr id="15" name="Sous-titre 4">
            <a:extLst>
              <a:ext uri="{FF2B5EF4-FFF2-40B4-BE49-F238E27FC236}">
                <a16:creationId xmlns:a16="http://schemas.microsoft.com/office/drawing/2014/main" id="{BED82A66-A281-91D0-7270-EE264EFF641B}"/>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6" name="Image 5">
            <a:extLst>
              <a:ext uri="{FF2B5EF4-FFF2-40B4-BE49-F238E27FC236}">
                <a16:creationId xmlns:a16="http://schemas.microsoft.com/office/drawing/2014/main" id="{2327C539-B24A-91B5-8B2E-8E9363D93E87}"/>
              </a:ext>
            </a:extLst>
          </p:cNvPr>
          <p:cNvPicPr>
            <a:picLocks noChangeAspect="1"/>
          </p:cNvPicPr>
          <p:nvPr/>
        </p:nvPicPr>
        <p:blipFill>
          <a:blip r:embed="rId3"/>
          <a:stretch>
            <a:fillRect/>
          </a:stretch>
        </p:blipFill>
        <p:spPr>
          <a:xfrm>
            <a:off x="3347864" y="1468453"/>
            <a:ext cx="3513317" cy="3614487"/>
          </a:xfrm>
          <a:prstGeom prst="rect">
            <a:avLst/>
          </a:prstGeom>
        </p:spPr>
      </p:pic>
    </p:spTree>
    <p:extLst>
      <p:ext uri="{BB962C8B-B14F-4D97-AF65-F5344CB8AC3E}">
        <p14:creationId xmlns:p14="http://schemas.microsoft.com/office/powerpoint/2010/main" val="1555373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B811D75-A301-E8BD-8DEA-60FE6E4CBBAA}"/>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5B9242DF-A0E3-F132-5740-5F1EE71D4BCC}"/>
              </a:ext>
            </a:extLst>
          </p:cNvPr>
          <p:cNvSpPr>
            <a:spLocks noGrp="1"/>
          </p:cNvSpPr>
          <p:nvPr>
            <p:ph type="sldNum" sz="quarter" idx="12"/>
          </p:nvPr>
        </p:nvSpPr>
        <p:spPr/>
        <p:txBody>
          <a:bodyPr/>
          <a:lstStyle/>
          <a:p>
            <a:fld id="{BFDCA1C4-9514-7B4F-976F-D92F7E296653}" type="slidenum">
              <a:rPr lang="fr-FR" smtClean="0"/>
              <a:pPr/>
              <a:t>2</a:t>
            </a:fld>
            <a:endParaRPr lang="fr-FR"/>
          </a:p>
        </p:txBody>
      </p:sp>
      <p:pic>
        <p:nvPicPr>
          <p:cNvPr id="4" name="Picture 17" descr="Icon&#10;&#10;Description automatically generated">
            <a:extLst>
              <a:ext uri="{FF2B5EF4-FFF2-40B4-BE49-F238E27FC236}">
                <a16:creationId xmlns:a16="http://schemas.microsoft.com/office/drawing/2014/main" id="{D627D6B3-4877-0ED7-F680-30B7C771EF19}"/>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98ED9F6C-CB71-5872-BF43-433B77C6B9E4}"/>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Notre Structure</a:t>
            </a:r>
            <a:endParaRPr lang="en-US" sz="1400" dirty="0">
              <a:solidFill>
                <a:srgbClr val="5A5A5A"/>
              </a:solidFill>
            </a:endParaRPr>
          </a:p>
        </p:txBody>
      </p:sp>
      <p:sp>
        <p:nvSpPr>
          <p:cNvPr id="8" name="Sous-titre 4">
            <a:extLst>
              <a:ext uri="{FF2B5EF4-FFF2-40B4-BE49-F238E27FC236}">
                <a16:creationId xmlns:a16="http://schemas.microsoft.com/office/drawing/2014/main" id="{297AACC8-6D9D-D5D6-2E64-2672FC354CD6}"/>
              </a:ext>
            </a:extLst>
          </p:cNvPr>
          <p:cNvSpPr txBox="1">
            <a:spLocks/>
          </p:cNvSpPr>
          <p:nvPr/>
        </p:nvSpPr>
        <p:spPr>
          <a:xfrm>
            <a:off x="647308" y="823473"/>
            <a:ext cx="7451389" cy="2856094"/>
          </a:xfrm>
          <a:prstGeom prst="rect">
            <a:avLst/>
          </a:prstGeom>
        </p:spPr>
        <p:txBody>
          <a:bodyPr>
            <a:normAutofit fontScale="40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dirty="0"/>
              <a:t>Mohamed Yougil (Staff – 12/2021).</a:t>
            </a:r>
          </a:p>
          <a:p>
            <a:pPr algn="just"/>
            <a:r>
              <a:rPr lang="fr-CH" sz="2800" dirty="0"/>
              <a:t>Catarina Brandao (</a:t>
            </a:r>
            <a:r>
              <a:rPr lang="fr-CH" sz="2800" dirty="0" err="1"/>
              <a:t>Grad</a:t>
            </a:r>
            <a:r>
              <a:rPr lang="fr-CH" sz="2800" dirty="0"/>
              <a:t> - </a:t>
            </a:r>
            <a:r>
              <a:rPr lang="fr-CH" dirty="0"/>
              <a:t>01/2025</a:t>
            </a:r>
            <a:r>
              <a:rPr lang="fr-CH" sz="2800" dirty="0"/>
              <a:t>).</a:t>
            </a:r>
          </a:p>
          <a:p>
            <a:pPr algn="just"/>
            <a:r>
              <a:rPr lang="fr-CH" sz="2800" dirty="0"/>
              <a:t>Jean Pierre </a:t>
            </a:r>
            <a:r>
              <a:rPr lang="fr-CH" dirty="0"/>
              <a:t>G</a:t>
            </a:r>
            <a:r>
              <a:rPr lang="fr-CH" sz="2800" dirty="0"/>
              <a:t>ranchelli (Staff - 04/2024).</a:t>
            </a:r>
          </a:p>
          <a:p>
            <a:pPr algn="just"/>
            <a:r>
              <a:rPr lang="fr-CH" dirty="0"/>
              <a:t>Alicja Ostrega (Staff - 04/2025).</a:t>
            </a:r>
          </a:p>
          <a:p>
            <a:pPr algn="just"/>
            <a:r>
              <a:rPr lang="fr-CH" dirty="0"/>
              <a:t>Maher Zouaoui (C).</a:t>
            </a:r>
          </a:p>
          <a:p>
            <a:pPr algn="just"/>
            <a:r>
              <a:rPr lang="fr-CH" dirty="0"/>
              <a:t>Gianluca Canale (Staff).</a:t>
            </a:r>
          </a:p>
          <a:p>
            <a:pPr algn="just"/>
            <a:endParaRPr lang="fr-CH" dirty="0"/>
          </a:p>
          <a:p>
            <a:pPr algn="just"/>
            <a:r>
              <a:rPr lang="fr-CH" dirty="0"/>
              <a:t>QA appliquée: IPC/WHMA-A-620D, Class3.</a:t>
            </a:r>
          </a:p>
          <a:p>
            <a:pPr algn="just"/>
            <a:r>
              <a:rPr lang="fr-CH" dirty="0"/>
              <a:t>Test 100%.</a:t>
            </a:r>
          </a:p>
          <a:p>
            <a:pPr algn="just"/>
            <a:endParaRPr lang="fr-CH" dirty="0"/>
          </a:p>
          <a:p>
            <a:pPr algn="just"/>
            <a:r>
              <a:rPr lang="fr-CH" dirty="0"/>
              <a:t>Atelier de production (B117, Meyrin) pour fabrication petites séries et prototypage.</a:t>
            </a:r>
          </a:p>
          <a:p>
            <a:pPr algn="just"/>
            <a:r>
              <a:rPr lang="fr-CH" dirty="0"/>
              <a:t>Contrat cadre (Confectronic) pour production de masse.</a:t>
            </a:r>
          </a:p>
          <a:p>
            <a:pPr algn="just"/>
            <a:endParaRPr lang="fr-CH" dirty="0"/>
          </a:p>
          <a:p>
            <a:pPr algn="just"/>
            <a:r>
              <a:rPr lang="fr-CH" dirty="0"/>
              <a:t>Chantier d’installation de câbles : EL s’est engagé à rendre disponible la ressource du contrat COMSA pour les chantiers d’installation de câbles pour les expériences. </a:t>
            </a:r>
          </a:p>
          <a:p>
            <a:pPr algn="just"/>
            <a:endParaRPr lang="fr-CH" sz="2800" dirty="0"/>
          </a:p>
          <a:p>
            <a:pPr algn="just"/>
            <a:endParaRPr lang="fr-CH" dirty="0"/>
          </a:p>
          <a:p>
            <a:pPr algn="just"/>
            <a:endParaRPr lang="fr-CH" dirty="0"/>
          </a:p>
          <a:p>
            <a:pPr lvl="1" algn="just">
              <a:buFontTx/>
              <a:buChar char="-"/>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
        <p:nvSpPr>
          <p:cNvPr id="15" name="Sous-titre 4">
            <a:extLst>
              <a:ext uri="{FF2B5EF4-FFF2-40B4-BE49-F238E27FC236}">
                <a16:creationId xmlns:a16="http://schemas.microsoft.com/office/drawing/2014/main" id="{943366F8-5978-66D6-5944-380ED6AA4295}"/>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Tree>
    <p:extLst>
      <p:ext uri="{BB962C8B-B14F-4D97-AF65-F5344CB8AC3E}">
        <p14:creationId xmlns:p14="http://schemas.microsoft.com/office/powerpoint/2010/main" val="3357531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CFDB7AA-FF7E-E31E-6812-0C55F72E2517}"/>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58FB6539-F833-2DA1-50FA-6D44BDDF59FB}"/>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4" name="Picture 17" descr="Icon&#10;&#10;Description automatically generated">
            <a:extLst>
              <a:ext uri="{FF2B5EF4-FFF2-40B4-BE49-F238E27FC236}">
                <a16:creationId xmlns:a16="http://schemas.microsoft.com/office/drawing/2014/main" id="{C2C71C2B-8FFA-7E95-8366-6F6FE860EA4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DF8395EB-12F2-AB5A-A7DF-7787BC88C649}"/>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24-2-02 ATLAS </a:t>
            </a:r>
            <a:r>
              <a:rPr lang="en-GB" sz="1400" dirty="0" err="1">
                <a:solidFill>
                  <a:srgbClr val="5A5A5A"/>
                </a:solidFill>
              </a:rPr>
              <a:t>ITk</a:t>
            </a:r>
            <a:r>
              <a:rPr lang="en-GB" sz="1400" dirty="0">
                <a:solidFill>
                  <a:srgbClr val="5A5A5A"/>
                </a:solidFill>
              </a:rPr>
              <a:t> AXON Type II/PWR</a:t>
            </a:r>
            <a:endParaRPr lang="en-US" sz="1400" dirty="0">
              <a:solidFill>
                <a:srgbClr val="5A5A5A"/>
              </a:solidFill>
            </a:endParaRPr>
          </a:p>
        </p:txBody>
      </p:sp>
      <p:sp>
        <p:nvSpPr>
          <p:cNvPr id="8" name="Sous-titre 4">
            <a:extLst>
              <a:ext uri="{FF2B5EF4-FFF2-40B4-BE49-F238E27FC236}">
                <a16:creationId xmlns:a16="http://schemas.microsoft.com/office/drawing/2014/main" id="{32C02066-61D4-0EE2-EE0F-7309647DF3BA}"/>
              </a:ext>
            </a:extLst>
          </p:cNvPr>
          <p:cNvSpPr txBox="1">
            <a:spLocks/>
          </p:cNvSpPr>
          <p:nvPr/>
        </p:nvSpPr>
        <p:spPr>
          <a:xfrm>
            <a:off x="649003" y="545532"/>
            <a:ext cx="7955445" cy="1177739"/>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Petr Sicho.</a:t>
            </a:r>
          </a:p>
          <a:p>
            <a:pPr algn="just"/>
            <a:r>
              <a:rPr lang="fr-CH" sz="1200" dirty="0"/>
              <a:t>Connecteur </a:t>
            </a:r>
            <a:r>
              <a:rPr lang="fr-CH" sz="1200" dirty="0" err="1"/>
              <a:t>Glenair</a:t>
            </a:r>
            <a:r>
              <a:rPr lang="fr-CH" sz="1200" dirty="0"/>
              <a:t> – Souriau.</a:t>
            </a:r>
          </a:p>
          <a:p>
            <a:pPr algn="just"/>
            <a:r>
              <a:rPr lang="fr-CH" sz="1200" dirty="0"/>
              <a:t>MODOP rédigé.</a:t>
            </a:r>
          </a:p>
          <a:p>
            <a:pPr algn="just"/>
            <a:r>
              <a:rPr lang="fr-CH" sz="1200" dirty="0"/>
              <a:t>2 prototypes réalisés, attente connecteur pour lancer 7 câbles de </a:t>
            </a:r>
            <a:r>
              <a:rPr lang="fr-CH" sz="1200" dirty="0" err="1"/>
              <a:t>Pré-Production</a:t>
            </a:r>
            <a:r>
              <a:rPr lang="fr-CH" sz="1200" dirty="0"/>
              <a:t>.</a:t>
            </a:r>
          </a:p>
          <a:p>
            <a:pPr algn="just"/>
            <a:r>
              <a:rPr lang="fr-CH" sz="1200" dirty="0"/>
              <a:t>Nécessité d’avoir une vision claire sur production 2026 (livraison matériel et date restitution souhaitée).</a:t>
            </a:r>
          </a:p>
          <a:p>
            <a:pPr algn="just"/>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13566D81-6BBC-8E2A-3FC6-EF2CF59CE8B3}"/>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09354B4D-C8D8-3B35-4A32-99F704C050E9}"/>
              </a:ext>
            </a:extLst>
          </p:cNvPr>
          <p:cNvPicPr>
            <a:picLocks noChangeAspect="1"/>
          </p:cNvPicPr>
          <p:nvPr/>
        </p:nvPicPr>
        <p:blipFill>
          <a:blip r:embed="rId3"/>
          <a:stretch>
            <a:fillRect/>
          </a:stretch>
        </p:blipFill>
        <p:spPr>
          <a:xfrm>
            <a:off x="4499992" y="1630299"/>
            <a:ext cx="4529154" cy="3579862"/>
          </a:xfrm>
          <a:prstGeom prst="rect">
            <a:avLst/>
          </a:prstGeom>
        </p:spPr>
      </p:pic>
    </p:spTree>
    <p:extLst>
      <p:ext uri="{BB962C8B-B14F-4D97-AF65-F5344CB8AC3E}">
        <p14:creationId xmlns:p14="http://schemas.microsoft.com/office/powerpoint/2010/main" val="3786811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10B38B7-6F85-1CB9-55DF-5A808DAF6991}"/>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49393D99-C241-109B-4FD2-D59C378A4261}"/>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4" name="Picture 17" descr="Icon&#10;&#10;Description automatically generated">
            <a:extLst>
              <a:ext uri="{FF2B5EF4-FFF2-40B4-BE49-F238E27FC236}">
                <a16:creationId xmlns:a16="http://schemas.microsoft.com/office/drawing/2014/main" id="{922A88F1-BB10-10EA-87D6-BA0459D37707}"/>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E3F52FEF-DBD4-CEE3-F5A2-42ED8035561F}"/>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24-2-44 ATLAS SDX1 Power Cables</a:t>
            </a:r>
            <a:endParaRPr lang="en-US" sz="1400" dirty="0">
              <a:solidFill>
                <a:srgbClr val="5A5A5A"/>
              </a:solidFill>
            </a:endParaRPr>
          </a:p>
        </p:txBody>
      </p:sp>
      <p:sp>
        <p:nvSpPr>
          <p:cNvPr id="8" name="Sous-titre 4">
            <a:extLst>
              <a:ext uri="{FF2B5EF4-FFF2-40B4-BE49-F238E27FC236}">
                <a16:creationId xmlns:a16="http://schemas.microsoft.com/office/drawing/2014/main" id="{6C878B04-3BDD-95EE-0975-725F7A7928DF}"/>
              </a:ext>
            </a:extLst>
          </p:cNvPr>
          <p:cNvSpPr txBox="1">
            <a:spLocks/>
          </p:cNvSpPr>
          <p:nvPr/>
        </p:nvSpPr>
        <p:spPr>
          <a:xfrm>
            <a:off x="649003" y="545532"/>
            <a:ext cx="7955445" cy="1177739"/>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Andre Rummler.</a:t>
            </a:r>
          </a:p>
          <a:p>
            <a:pPr algn="just"/>
            <a:r>
              <a:rPr lang="fr-CH" sz="1200" dirty="0"/>
              <a:t>125 câbles 230V à produire.</a:t>
            </a:r>
          </a:p>
          <a:p>
            <a:pPr algn="just"/>
            <a:r>
              <a:rPr lang="fr-CH" sz="1200" dirty="0"/>
              <a:t>Réalisés fin 2024.</a:t>
            </a:r>
          </a:p>
          <a:p>
            <a:pPr marL="0" indent="0" algn="just">
              <a:buNone/>
            </a:pPr>
            <a:endParaRPr lang="fr-CH" sz="1200" dirty="0"/>
          </a:p>
          <a:p>
            <a:pPr algn="just"/>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0BBEA39A-9127-E16B-1781-22CA6034A67E}"/>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spTree>
    <p:extLst>
      <p:ext uri="{BB962C8B-B14F-4D97-AF65-F5344CB8AC3E}">
        <p14:creationId xmlns:p14="http://schemas.microsoft.com/office/powerpoint/2010/main" val="2163163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E086180-08A9-2846-FD5F-9CE70EAACD1F}"/>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1E3243F2-A2B0-E9F3-BF20-4D2DA7CC707D}"/>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4" name="Picture 17" descr="Icon&#10;&#10;Description automatically generated">
            <a:extLst>
              <a:ext uri="{FF2B5EF4-FFF2-40B4-BE49-F238E27FC236}">
                <a16:creationId xmlns:a16="http://schemas.microsoft.com/office/drawing/2014/main" id="{8AE1B5F9-9AF1-EA99-EB28-525835832835}"/>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961A5532-98F1-4D56-0573-383F43B9A36B}"/>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24-2-46 CMS BTL Cable Tray</a:t>
            </a:r>
            <a:endParaRPr lang="en-US" sz="1400" dirty="0">
              <a:solidFill>
                <a:srgbClr val="5A5A5A"/>
              </a:solidFill>
            </a:endParaRPr>
          </a:p>
        </p:txBody>
      </p:sp>
      <p:sp>
        <p:nvSpPr>
          <p:cNvPr id="8" name="Sous-titre 4">
            <a:extLst>
              <a:ext uri="{FF2B5EF4-FFF2-40B4-BE49-F238E27FC236}">
                <a16:creationId xmlns:a16="http://schemas.microsoft.com/office/drawing/2014/main" id="{06D4E5AB-AEA0-D508-5728-9EE5C0B0F28B}"/>
              </a:ext>
            </a:extLst>
          </p:cNvPr>
          <p:cNvSpPr txBox="1">
            <a:spLocks/>
          </p:cNvSpPr>
          <p:nvPr/>
        </p:nvSpPr>
        <p:spPr>
          <a:xfrm>
            <a:off x="649003" y="545532"/>
            <a:ext cx="7955445" cy="1177739"/>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Werner </a:t>
            </a:r>
            <a:r>
              <a:rPr lang="fr-CH" sz="1200" dirty="0" err="1"/>
              <a:t>Lustermann</a:t>
            </a:r>
            <a:r>
              <a:rPr lang="fr-CH" sz="1200" dirty="0"/>
              <a:t>.</a:t>
            </a:r>
          </a:p>
          <a:p>
            <a:pPr algn="just"/>
            <a:r>
              <a:rPr lang="fr-CH" sz="1200" dirty="0"/>
              <a:t>80 kits de 4 harnais à produire.</a:t>
            </a:r>
          </a:p>
          <a:p>
            <a:pPr algn="just"/>
            <a:r>
              <a:rPr lang="fr-CH" sz="1200" dirty="0"/>
              <a:t>Réalisation en cours, 75% faits.</a:t>
            </a:r>
          </a:p>
          <a:p>
            <a:pPr marL="0" indent="0" algn="just">
              <a:buNone/>
            </a:pPr>
            <a:endParaRPr lang="fr-CH" sz="1200" dirty="0"/>
          </a:p>
          <a:p>
            <a:pPr algn="just"/>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04BA85E1-F73E-D0DC-2A00-CA6CDD9F47B5}"/>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4DCAF1C0-1509-697C-E507-41F4216B6CB7}"/>
              </a:ext>
            </a:extLst>
          </p:cNvPr>
          <p:cNvPicPr>
            <a:picLocks noChangeAspect="1"/>
          </p:cNvPicPr>
          <p:nvPr/>
        </p:nvPicPr>
        <p:blipFill>
          <a:blip r:embed="rId3"/>
          <a:stretch>
            <a:fillRect/>
          </a:stretch>
        </p:blipFill>
        <p:spPr>
          <a:xfrm>
            <a:off x="4939131" y="1780621"/>
            <a:ext cx="3665317" cy="2787774"/>
          </a:xfrm>
          <a:prstGeom prst="rect">
            <a:avLst/>
          </a:prstGeom>
        </p:spPr>
      </p:pic>
      <p:pic>
        <p:nvPicPr>
          <p:cNvPr id="7" name="Image 6">
            <a:extLst>
              <a:ext uri="{FF2B5EF4-FFF2-40B4-BE49-F238E27FC236}">
                <a16:creationId xmlns:a16="http://schemas.microsoft.com/office/drawing/2014/main" id="{FB94C952-4D2F-FF6A-3FBA-99613D9392A8}"/>
              </a:ext>
            </a:extLst>
          </p:cNvPr>
          <p:cNvPicPr>
            <a:picLocks noChangeAspect="1"/>
          </p:cNvPicPr>
          <p:nvPr/>
        </p:nvPicPr>
        <p:blipFill>
          <a:blip r:embed="rId4"/>
          <a:stretch>
            <a:fillRect/>
          </a:stretch>
        </p:blipFill>
        <p:spPr>
          <a:xfrm rot="16200000">
            <a:off x="1509529" y="1250330"/>
            <a:ext cx="1904377" cy="3795886"/>
          </a:xfrm>
          <a:prstGeom prst="rect">
            <a:avLst/>
          </a:prstGeom>
        </p:spPr>
      </p:pic>
    </p:spTree>
    <p:extLst>
      <p:ext uri="{BB962C8B-B14F-4D97-AF65-F5344CB8AC3E}">
        <p14:creationId xmlns:p14="http://schemas.microsoft.com/office/powerpoint/2010/main" val="70913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D2D4B23-88E9-B850-0561-FF6DC4AB802A}"/>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52F93D5F-3992-717F-D0BC-868E318282C7}"/>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4" name="Picture 17" descr="Icon&#10;&#10;Description automatically generated">
            <a:extLst>
              <a:ext uri="{FF2B5EF4-FFF2-40B4-BE49-F238E27FC236}">
                <a16:creationId xmlns:a16="http://schemas.microsoft.com/office/drawing/2014/main" id="{60DAAB5C-DBF2-8B75-815A-DB97AC8E32E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5D636B1E-66F5-B6D9-65D2-8A987C200E02}"/>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25-2-10 CMS EB </a:t>
            </a:r>
            <a:r>
              <a:rPr lang="en-GB" sz="1400" dirty="0" err="1">
                <a:solidFill>
                  <a:srgbClr val="5A5A5A"/>
                </a:solidFill>
              </a:rPr>
              <a:t>Supermodule</a:t>
            </a:r>
            <a:r>
              <a:rPr lang="en-GB" sz="1400" dirty="0">
                <a:solidFill>
                  <a:srgbClr val="5A5A5A"/>
                </a:solidFill>
              </a:rPr>
              <a:t> cable Assembly</a:t>
            </a:r>
            <a:endParaRPr lang="en-US" sz="1400" dirty="0">
              <a:solidFill>
                <a:srgbClr val="5A5A5A"/>
              </a:solidFill>
            </a:endParaRPr>
          </a:p>
        </p:txBody>
      </p:sp>
      <p:sp>
        <p:nvSpPr>
          <p:cNvPr id="8" name="Sous-titre 4">
            <a:extLst>
              <a:ext uri="{FF2B5EF4-FFF2-40B4-BE49-F238E27FC236}">
                <a16:creationId xmlns:a16="http://schemas.microsoft.com/office/drawing/2014/main" id="{E77C1B14-8146-2A59-6319-C583D3E51675}"/>
              </a:ext>
            </a:extLst>
          </p:cNvPr>
          <p:cNvSpPr txBox="1">
            <a:spLocks/>
          </p:cNvSpPr>
          <p:nvPr/>
        </p:nvSpPr>
        <p:spPr>
          <a:xfrm>
            <a:off x="649003" y="545532"/>
            <a:ext cx="7955445" cy="1177739"/>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Werner </a:t>
            </a:r>
            <a:r>
              <a:rPr lang="fr-CH" sz="1200" dirty="0" err="1"/>
              <a:t>Lustermann</a:t>
            </a:r>
            <a:r>
              <a:rPr lang="fr-CH" sz="1200" dirty="0"/>
              <a:t>.</a:t>
            </a:r>
          </a:p>
          <a:p>
            <a:pPr algn="just"/>
            <a:r>
              <a:rPr lang="fr-CH" sz="1200" dirty="0"/>
              <a:t>40 kits de 9 câbles à produire, </a:t>
            </a:r>
            <a:r>
              <a:rPr lang="fr-CH" sz="1200" dirty="0" err="1"/>
              <a:t>Harting</a:t>
            </a:r>
            <a:r>
              <a:rPr lang="fr-CH" sz="1200" dirty="0"/>
              <a:t> - </a:t>
            </a:r>
            <a:r>
              <a:rPr lang="fr-CH" sz="1200" dirty="0" err="1"/>
              <a:t>Molex</a:t>
            </a:r>
            <a:r>
              <a:rPr lang="fr-CH" sz="1200" dirty="0"/>
              <a:t>.</a:t>
            </a:r>
          </a:p>
          <a:p>
            <a:pPr algn="just"/>
            <a:r>
              <a:rPr lang="fr-CH" sz="1200" dirty="0"/>
              <a:t>MODOP rédigé.</a:t>
            </a:r>
          </a:p>
          <a:p>
            <a:pPr algn="just"/>
            <a:r>
              <a:rPr lang="fr-CH" sz="1200" dirty="0"/>
              <a:t>Prototype en cours de réalisation.</a:t>
            </a:r>
          </a:p>
          <a:p>
            <a:pPr algn="just"/>
            <a:r>
              <a:rPr lang="fr-CH" sz="1200" dirty="0"/>
              <a:t>Nécessité d’avoir une vision claire sur production à venir (livraison matériel et date restitution souhaitée).</a:t>
            </a:r>
            <a:endParaRPr lang="fr-CH" sz="1000" dirty="0"/>
          </a:p>
          <a:p>
            <a:pPr algn="just"/>
            <a:endParaRPr lang="fr-CH" sz="1200" dirty="0"/>
          </a:p>
          <a:p>
            <a:pPr marL="0" indent="0" algn="just">
              <a:buNone/>
            </a:pPr>
            <a:endParaRPr lang="fr-CH" sz="1200" dirty="0"/>
          </a:p>
          <a:p>
            <a:pPr algn="just"/>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9C9BED02-D1D5-AD58-22AA-2211230D5D91}"/>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6" name="Image 5">
            <a:extLst>
              <a:ext uri="{FF2B5EF4-FFF2-40B4-BE49-F238E27FC236}">
                <a16:creationId xmlns:a16="http://schemas.microsoft.com/office/drawing/2014/main" id="{DA9456FA-0996-5102-F163-DDD2CCEED125}"/>
              </a:ext>
            </a:extLst>
          </p:cNvPr>
          <p:cNvPicPr>
            <a:picLocks noChangeAspect="1"/>
          </p:cNvPicPr>
          <p:nvPr/>
        </p:nvPicPr>
        <p:blipFill>
          <a:blip r:embed="rId3"/>
          <a:stretch>
            <a:fillRect/>
          </a:stretch>
        </p:blipFill>
        <p:spPr>
          <a:xfrm>
            <a:off x="5885426" y="1899426"/>
            <a:ext cx="2102945" cy="2838121"/>
          </a:xfrm>
          <a:prstGeom prst="rect">
            <a:avLst/>
          </a:prstGeom>
        </p:spPr>
      </p:pic>
      <p:pic>
        <p:nvPicPr>
          <p:cNvPr id="10" name="Image 9">
            <a:extLst>
              <a:ext uri="{FF2B5EF4-FFF2-40B4-BE49-F238E27FC236}">
                <a16:creationId xmlns:a16="http://schemas.microsoft.com/office/drawing/2014/main" id="{5822362E-A00B-F549-9F00-4E54D61B1019}"/>
              </a:ext>
            </a:extLst>
          </p:cNvPr>
          <p:cNvPicPr>
            <a:picLocks noChangeAspect="1"/>
          </p:cNvPicPr>
          <p:nvPr/>
        </p:nvPicPr>
        <p:blipFill>
          <a:blip r:embed="rId4"/>
          <a:stretch>
            <a:fillRect/>
          </a:stretch>
        </p:blipFill>
        <p:spPr>
          <a:xfrm>
            <a:off x="2207101" y="1922944"/>
            <a:ext cx="2102945" cy="2401303"/>
          </a:xfrm>
          <a:prstGeom prst="rect">
            <a:avLst/>
          </a:prstGeom>
        </p:spPr>
      </p:pic>
      <p:sp>
        <p:nvSpPr>
          <p:cNvPr id="11" name="Rectangle 1">
            <a:extLst>
              <a:ext uri="{FF2B5EF4-FFF2-40B4-BE49-F238E27FC236}">
                <a16:creationId xmlns:a16="http://schemas.microsoft.com/office/drawing/2014/main" id="{0814CC37-FBC5-9B78-90E2-02A07CF6CC28}"/>
              </a:ext>
            </a:extLst>
          </p:cNvPr>
          <p:cNvSpPr>
            <a:spLocks noChangeArrowheads="1"/>
          </p:cNvSpPr>
          <p:nvPr/>
        </p:nvSpPr>
        <p:spPr bwMode="auto">
          <a:xfrm>
            <a:off x="5885426" y="4779684"/>
            <a:ext cx="98937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600" dirty="0">
                <a:latin typeface="Arial" panose="020B0604020202020204" pitchFamily="34" charset="0"/>
              </a:rPr>
              <a:t>Photos: W. </a:t>
            </a:r>
            <a:r>
              <a:rPr lang="fr-CH" altLang="fr-FR" sz="600" dirty="0" err="1">
                <a:latin typeface="Arial" panose="020B0604020202020204" pitchFamily="34" charset="0"/>
              </a:rPr>
              <a:t>Lustermann</a:t>
            </a:r>
            <a:endParaRPr kumimoji="0" lang="fr-FR" altLang="fr-FR" sz="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94619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44DC22-BE18-17CE-BAFB-7B7649550C7B}"/>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81178EFE-374A-8D62-F3CF-A3F2DF77FDAD}"/>
              </a:ext>
            </a:extLst>
          </p:cNvPr>
          <p:cNvSpPr>
            <a:spLocks noGrp="1"/>
          </p:cNvSpPr>
          <p:nvPr>
            <p:ph type="sldNum" sz="quarter" idx="12"/>
          </p:nvPr>
        </p:nvSpPr>
        <p:spPr/>
        <p:txBody>
          <a:bodyPr/>
          <a:lstStyle/>
          <a:p>
            <a:fld id="{BFDCA1C4-9514-7B4F-976F-D92F7E296653}" type="slidenum">
              <a:rPr lang="fr-FR" smtClean="0"/>
              <a:pPr/>
              <a:t>24</a:t>
            </a:fld>
            <a:endParaRPr lang="fr-FR"/>
          </a:p>
        </p:txBody>
      </p:sp>
      <p:pic>
        <p:nvPicPr>
          <p:cNvPr id="4" name="Picture 17" descr="Icon&#10;&#10;Description automatically generated">
            <a:extLst>
              <a:ext uri="{FF2B5EF4-FFF2-40B4-BE49-F238E27FC236}">
                <a16:creationId xmlns:a16="http://schemas.microsoft.com/office/drawing/2014/main" id="{61B8D62C-F404-C67F-3D99-AED16180D5DE}"/>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FCDE84F2-5E2F-63C6-1CE4-5EDB62A21822}"/>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25-2-08 ALICE ITS Power Patch Cords</a:t>
            </a:r>
            <a:endParaRPr lang="en-US" sz="1400" dirty="0">
              <a:solidFill>
                <a:srgbClr val="5A5A5A"/>
              </a:solidFill>
            </a:endParaRPr>
          </a:p>
        </p:txBody>
      </p:sp>
      <p:sp>
        <p:nvSpPr>
          <p:cNvPr id="8" name="Sous-titre 4">
            <a:extLst>
              <a:ext uri="{FF2B5EF4-FFF2-40B4-BE49-F238E27FC236}">
                <a16:creationId xmlns:a16="http://schemas.microsoft.com/office/drawing/2014/main" id="{98109549-5DA3-3AFF-4480-18C0466ABF82}"/>
              </a:ext>
            </a:extLst>
          </p:cNvPr>
          <p:cNvSpPr txBox="1">
            <a:spLocks/>
          </p:cNvSpPr>
          <p:nvPr/>
        </p:nvSpPr>
        <p:spPr>
          <a:xfrm>
            <a:off x="649003" y="545532"/>
            <a:ext cx="7955445" cy="1177739"/>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Jian </a:t>
            </a:r>
            <a:r>
              <a:rPr lang="fr-CH" sz="1200" dirty="0" err="1"/>
              <a:t>liu</a:t>
            </a:r>
            <a:r>
              <a:rPr lang="fr-CH" sz="1200" dirty="0"/>
              <a:t>.</a:t>
            </a:r>
          </a:p>
          <a:p>
            <a:pPr algn="just"/>
            <a:r>
              <a:rPr lang="fr-CH" sz="1200" dirty="0"/>
              <a:t>470 patch </a:t>
            </a:r>
            <a:r>
              <a:rPr lang="fr-CH" sz="1200" dirty="0" err="1"/>
              <a:t>cords</a:t>
            </a:r>
            <a:r>
              <a:rPr lang="fr-CH" sz="1200" dirty="0"/>
              <a:t> </a:t>
            </a:r>
            <a:r>
              <a:rPr lang="fr-CH" sz="1200" dirty="0" err="1"/>
              <a:t>Molex-Molex</a:t>
            </a:r>
            <a:r>
              <a:rPr lang="fr-CH" sz="1200" dirty="0"/>
              <a:t>.</a:t>
            </a:r>
          </a:p>
          <a:p>
            <a:pPr algn="just"/>
            <a:r>
              <a:rPr lang="fr-CH" sz="1200" dirty="0"/>
              <a:t>MODOP rédigé.</a:t>
            </a:r>
          </a:p>
          <a:p>
            <a:pPr algn="just"/>
            <a:r>
              <a:rPr lang="fr-CH" sz="1200" dirty="0"/>
              <a:t>En cours de fabrication.</a:t>
            </a:r>
          </a:p>
          <a:p>
            <a:pPr marL="0" indent="0" algn="just">
              <a:buNone/>
            </a:pPr>
            <a:endParaRPr lang="fr-CH" sz="1200" dirty="0"/>
          </a:p>
          <a:p>
            <a:pPr algn="just"/>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98E1D4F2-B4A6-C463-32C7-5B0B98362C01}"/>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6D30C8DC-D58F-922E-CD64-2FB5D7613E1F}"/>
              </a:ext>
            </a:extLst>
          </p:cNvPr>
          <p:cNvPicPr>
            <a:picLocks noChangeAspect="1"/>
          </p:cNvPicPr>
          <p:nvPr/>
        </p:nvPicPr>
        <p:blipFill>
          <a:blip r:embed="rId3"/>
          <a:stretch>
            <a:fillRect/>
          </a:stretch>
        </p:blipFill>
        <p:spPr>
          <a:xfrm>
            <a:off x="4355976" y="2355726"/>
            <a:ext cx="3574182" cy="2309163"/>
          </a:xfrm>
          <a:prstGeom prst="rect">
            <a:avLst/>
          </a:prstGeom>
        </p:spPr>
      </p:pic>
    </p:spTree>
    <p:extLst>
      <p:ext uri="{BB962C8B-B14F-4D97-AF65-F5344CB8AC3E}">
        <p14:creationId xmlns:p14="http://schemas.microsoft.com/office/powerpoint/2010/main" val="18525386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40ACCCB-04AF-C864-8DF6-3ADD4C8C6961}"/>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BD77ED94-1963-35B2-DA9A-146D65833D59}"/>
              </a:ext>
            </a:extLst>
          </p:cNvPr>
          <p:cNvSpPr>
            <a:spLocks noGrp="1"/>
          </p:cNvSpPr>
          <p:nvPr>
            <p:ph type="sldNum" sz="quarter" idx="12"/>
          </p:nvPr>
        </p:nvSpPr>
        <p:spPr/>
        <p:txBody>
          <a:bodyPr/>
          <a:lstStyle/>
          <a:p>
            <a:fld id="{BFDCA1C4-9514-7B4F-976F-D92F7E296653}" type="slidenum">
              <a:rPr lang="fr-FR" smtClean="0"/>
              <a:pPr/>
              <a:t>25</a:t>
            </a:fld>
            <a:endParaRPr lang="fr-FR"/>
          </a:p>
        </p:txBody>
      </p:sp>
      <p:pic>
        <p:nvPicPr>
          <p:cNvPr id="4" name="Picture 17" descr="Icon&#10;&#10;Description automatically generated">
            <a:extLst>
              <a:ext uri="{FF2B5EF4-FFF2-40B4-BE49-F238E27FC236}">
                <a16:creationId xmlns:a16="http://schemas.microsoft.com/office/drawing/2014/main" id="{8149A761-A56A-B67A-6F19-5D00BC6BE17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82C1245B-7D32-B71C-1E58-09FF6C486DF4}"/>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25-2-02 LHCb ECAL Cables Coaxial LS3</a:t>
            </a:r>
            <a:endParaRPr lang="en-US" sz="1400" dirty="0">
              <a:solidFill>
                <a:srgbClr val="5A5A5A"/>
              </a:solidFill>
            </a:endParaRPr>
          </a:p>
        </p:txBody>
      </p:sp>
      <p:sp>
        <p:nvSpPr>
          <p:cNvPr id="8" name="Sous-titre 4">
            <a:extLst>
              <a:ext uri="{FF2B5EF4-FFF2-40B4-BE49-F238E27FC236}">
                <a16:creationId xmlns:a16="http://schemas.microsoft.com/office/drawing/2014/main" id="{2A524374-1CE0-F68B-4113-BD2F16F63C0D}"/>
              </a:ext>
            </a:extLst>
          </p:cNvPr>
          <p:cNvSpPr txBox="1">
            <a:spLocks/>
          </p:cNvSpPr>
          <p:nvPr/>
        </p:nvSpPr>
        <p:spPr>
          <a:xfrm>
            <a:off x="649003" y="545532"/>
            <a:ext cx="7955445" cy="1177739"/>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Sergey </a:t>
            </a:r>
            <a:r>
              <a:rPr lang="fr-CH" sz="1200" dirty="0" err="1"/>
              <a:t>Kholodenko</a:t>
            </a:r>
            <a:r>
              <a:rPr lang="fr-CH" sz="1200" dirty="0"/>
              <a:t>.</a:t>
            </a:r>
          </a:p>
          <a:p>
            <a:pPr algn="just"/>
            <a:r>
              <a:rPr lang="fr-CH" sz="1200" dirty="0"/>
              <a:t>4000 câbles coaxial MCX –CAD50- </a:t>
            </a:r>
            <a:r>
              <a:rPr lang="fr-CH" sz="1200" dirty="0" err="1"/>
              <a:t>Nicomatic</a:t>
            </a:r>
            <a:r>
              <a:rPr lang="fr-CH" sz="1200" dirty="0"/>
              <a:t>.</a:t>
            </a:r>
          </a:p>
          <a:p>
            <a:pPr algn="just"/>
            <a:r>
              <a:rPr lang="fr-CH" sz="1200" dirty="0"/>
              <a:t>Etude en cours.</a:t>
            </a:r>
          </a:p>
          <a:p>
            <a:pPr algn="just"/>
            <a:r>
              <a:rPr lang="fr-CH" sz="1200" dirty="0"/>
              <a:t>Appairage entre férule et Ø externe CAD50 problématique.</a:t>
            </a:r>
          </a:p>
          <a:p>
            <a:pPr algn="just"/>
            <a:r>
              <a:rPr lang="fr-CH" sz="1200" dirty="0"/>
              <a:t>Nécessité d’avoir une vision claire sur date de livraison matériel et date restitution souhaitée.</a:t>
            </a:r>
            <a:endParaRPr lang="fr-CH" sz="1000" dirty="0"/>
          </a:p>
          <a:p>
            <a:pPr marL="0" indent="0" algn="just">
              <a:buNone/>
            </a:pPr>
            <a:r>
              <a:rPr lang="fr-CH" sz="1200" dirty="0"/>
              <a:t> </a:t>
            </a:r>
          </a:p>
          <a:p>
            <a:pPr algn="just"/>
            <a:endParaRPr lang="fr-CH" sz="1200" dirty="0"/>
          </a:p>
          <a:p>
            <a:pPr marL="0" indent="0" algn="just">
              <a:buNone/>
            </a:pPr>
            <a:endParaRPr lang="fr-CH" sz="1200" dirty="0"/>
          </a:p>
          <a:p>
            <a:pPr algn="just"/>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651FBE01-BCB2-5785-4FC7-FF8D743AEAC9}"/>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6" name="Image 5">
            <a:extLst>
              <a:ext uri="{FF2B5EF4-FFF2-40B4-BE49-F238E27FC236}">
                <a16:creationId xmlns:a16="http://schemas.microsoft.com/office/drawing/2014/main" id="{95FC7FDF-180B-B9C3-B54A-2884083DF672}"/>
              </a:ext>
            </a:extLst>
          </p:cNvPr>
          <p:cNvPicPr>
            <a:picLocks noChangeAspect="1"/>
          </p:cNvPicPr>
          <p:nvPr/>
        </p:nvPicPr>
        <p:blipFill>
          <a:blip r:embed="rId3"/>
          <a:stretch>
            <a:fillRect/>
          </a:stretch>
        </p:blipFill>
        <p:spPr>
          <a:xfrm>
            <a:off x="4557416" y="1774176"/>
            <a:ext cx="3864046" cy="2728807"/>
          </a:xfrm>
          <a:prstGeom prst="rect">
            <a:avLst/>
          </a:prstGeom>
        </p:spPr>
      </p:pic>
      <p:pic>
        <p:nvPicPr>
          <p:cNvPr id="9" name="Image 8">
            <a:extLst>
              <a:ext uri="{FF2B5EF4-FFF2-40B4-BE49-F238E27FC236}">
                <a16:creationId xmlns:a16="http://schemas.microsoft.com/office/drawing/2014/main" id="{88B991F8-817A-D25A-7D1C-58E5112B9B8F}"/>
              </a:ext>
            </a:extLst>
          </p:cNvPr>
          <p:cNvPicPr>
            <a:picLocks noChangeAspect="1"/>
          </p:cNvPicPr>
          <p:nvPr/>
        </p:nvPicPr>
        <p:blipFill>
          <a:blip r:embed="rId4"/>
          <a:stretch>
            <a:fillRect/>
          </a:stretch>
        </p:blipFill>
        <p:spPr>
          <a:xfrm>
            <a:off x="1331640" y="1810327"/>
            <a:ext cx="3089662" cy="2743562"/>
          </a:xfrm>
          <a:prstGeom prst="rect">
            <a:avLst/>
          </a:prstGeom>
        </p:spPr>
      </p:pic>
      <p:sp>
        <p:nvSpPr>
          <p:cNvPr id="10" name="Rectangle : coins arrondis 9">
            <a:extLst>
              <a:ext uri="{FF2B5EF4-FFF2-40B4-BE49-F238E27FC236}">
                <a16:creationId xmlns:a16="http://schemas.microsoft.com/office/drawing/2014/main" id="{77B23DEE-B323-3100-9ACD-FEA2D82B2484}"/>
              </a:ext>
            </a:extLst>
          </p:cNvPr>
          <p:cNvSpPr/>
          <p:nvPr/>
        </p:nvSpPr>
        <p:spPr>
          <a:xfrm>
            <a:off x="1476813" y="4304409"/>
            <a:ext cx="526609" cy="108012"/>
          </a:xfrm>
          <a:prstGeom prst="roundRect">
            <a:avLst/>
          </a:prstGeom>
          <a:noFill/>
          <a:ln w="127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67715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EC680B8-33BB-CD4E-EED4-312DFEE23776}"/>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8CE7E62C-4A53-A104-AD7D-9098C69B2E83}"/>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4" name="Picture 17" descr="Icon&#10;&#10;Description automatically generated">
            <a:extLst>
              <a:ext uri="{FF2B5EF4-FFF2-40B4-BE49-F238E27FC236}">
                <a16:creationId xmlns:a16="http://schemas.microsoft.com/office/drawing/2014/main" id="{3A076FB0-09B9-260A-20FC-B47695395B7C}"/>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C61EB475-9B60-87DA-CB46-3A15E66BA01B}"/>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24-1-04 ALICE ITS3 Installation cables LS3</a:t>
            </a:r>
            <a:endParaRPr lang="en-US" sz="1400" dirty="0">
              <a:solidFill>
                <a:srgbClr val="5A5A5A"/>
              </a:solidFill>
            </a:endParaRPr>
          </a:p>
        </p:txBody>
      </p:sp>
      <p:sp>
        <p:nvSpPr>
          <p:cNvPr id="8" name="Sous-titre 4">
            <a:extLst>
              <a:ext uri="{FF2B5EF4-FFF2-40B4-BE49-F238E27FC236}">
                <a16:creationId xmlns:a16="http://schemas.microsoft.com/office/drawing/2014/main" id="{77B78863-D023-4A14-AD9B-1889FAD45B76}"/>
              </a:ext>
            </a:extLst>
          </p:cNvPr>
          <p:cNvSpPr txBox="1">
            <a:spLocks/>
          </p:cNvSpPr>
          <p:nvPr/>
        </p:nvSpPr>
        <p:spPr>
          <a:xfrm>
            <a:off x="649002" y="481279"/>
            <a:ext cx="7451389" cy="1341300"/>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Elisa Laudi.</a:t>
            </a:r>
          </a:p>
          <a:p>
            <a:pPr algn="just"/>
            <a:r>
              <a:rPr lang="fr-CH" sz="1200" dirty="0"/>
              <a:t>Installation cheminements et câbles.</a:t>
            </a:r>
          </a:p>
          <a:p>
            <a:pPr algn="just"/>
            <a:r>
              <a:rPr lang="fr-CH" sz="1200" dirty="0"/>
              <a:t>Dans CR4, UX25 et </a:t>
            </a:r>
            <a:r>
              <a:rPr lang="fr-CH" sz="1200" dirty="0" err="1"/>
              <a:t>miniframe</a:t>
            </a:r>
            <a:r>
              <a:rPr lang="fr-CH" sz="1200" dirty="0"/>
              <a:t>.</a:t>
            </a:r>
          </a:p>
          <a:p>
            <a:pPr algn="just"/>
            <a:r>
              <a:rPr lang="fr-CH" sz="1200" dirty="0"/>
              <a:t>33 câbles (~1.2km, 4x6mm</a:t>
            </a:r>
            <a:r>
              <a:rPr lang="fr-CH" sz="1200" baseline="30000" dirty="0"/>
              <a:t>2</a:t>
            </a:r>
            <a:r>
              <a:rPr lang="fr-CH" sz="1200" dirty="0"/>
              <a:t>, MCA, NE48).</a:t>
            </a:r>
          </a:p>
          <a:p>
            <a:pPr algn="just"/>
            <a:r>
              <a:rPr lang="fr-CH" sz="1200" kern="1400" dirty="0">
                <a:ea typeface="Times New Roman" panose="02020603050405020304" pitchFamily="18" charset="0"/>
                <a:cs typeface="Times New Roman" panose="02020603050405020304" pitchFamily="18" charset="0"/>
              </a:rPr>
              <a:t>Créneau d’installation: </a:t>
            </a:r>
            <a:r>
              <a:rPr lang="fr-CH" sz="1200" kern="1400" dirty="0">
                <a:effectLst/>
                <a:ea typeface="Times New Roman" panose="02020603050405020304" pitchFamily="18" charset="0"/>
                <a:cs typeface="Times New Roman" panose="02020603050405020304" pitchFamily="18" charset="0"/>
              </a:rPr>
              <a:t>09/2026 au 08/2027.</a:t>
            </a:r>
          </a:p>
          <a:p>
            <a:pPr algn="just"/>
            <a:r>
              <a:rPr lang="fr-CH" sz="1200" kern="1400" dirty="0">
                <a:cs typeface="Times New Roman" panose="02020603050405020304" pitchFamily="18" charset="0"/>
              </a:rPr>
              <a:t>Etude en cours.</a:t>
            </a:r>
            <a:endParaRPr lang="fr-CH" sz="1200" dirty="0"/>
          </a:p>
          <a:p>
            <a:pPr algn="just"/>
            <a:endParaRPr lang="fr-CH" sz="1200" dirty="0"/>
          </a:p>
          <a:p>
            <a:pPr algn="just"/>
            <a:endParaRPr lang="fr-CH" sz="1200" dirty="0"/>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99F053B1-798D-96A9-D5AF-B7A9F4C1FA25}"/>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12" name="Image 11">
            <a:extLst>
              <a:ext uri="{FF2B5EF4-FFF2-40B4-BE49-F238E27FC236}">
                <a16:creationId xmlns:a16="http://schemas.microsoft.com/office/drawing/2014/main" id="{A807F21F-D0D2-780D-0F1A-5F213EEB4429}"/>
              </a:ext>
            </a:extLst>
          </p:cNvPr>
          <p:cNvPicPr>
            <a:picLocks noChangeAspect="1"/>
          </p:cNvPicPr>
          <p:nvPr/>
        </p:nvPicPr>
        <p:blipFill>
          <a:blip r:embed="rId3"/>
          <a:stretch>
            <a:fillRect/>
          </a:stretch>
        </p:blipFill>
        <p:spPr>
          <a:xfrm>
            <a:off x="6036588" y="2020501"/>
            <a:ext cx="2650212" cy="2985986"/>
          </a:xfrm>
          <a:prstGeom prst="rect">
            <a:avLst/>
          </a:prstGeom>
        </p:spPr>
      </p:pic>
      <p:pic>
        <p:nvPicPr>
          <p:cNvPr id="14" name="Image 13">
            <a:extLst>
              <a:ext uri="{FF2B5EF4-FFF2-40B4-BE49-F238E27FC236}">
                <a16:creationId xmlns:a16="http://schemas.microsoft.com/office/drawing/2014/main" id="{65C14709-9DBF-528B-B807-64A30FEA1288}"/>
              </a:ext>
            </a:extLst>
          </p:cNvPr>
          <p:cNvPicPr>
            <a:picLocks noChangeAspect="1"/>
          </p:cNvPicPr>
          <p:nvPr/>
        </p:nvPicPr>
        <p:blipFill>
          <a:blip r:embed="rId4"/>
          <a:stretch>
            <a:fillRect/>
          </a:stretch>
        </p:blipFill>
        <p:spPr>
          <a:xfrm>
            <a:off x="3225296" y="2041740"/>
            <a:ext cx="2799979" cy="2444181"/>
          </a:xfrm>
          <a:prstGeom prst="rect">
            <a:avLst/>
          </a:prstGeom>
        </p:spPr>
      </p:pic>
      <p:pic>
        <p:nvPicPr>
          <p:cNvPr id="16" name="Image 15">
            <a:extLst>
              <a:ext uri="{FF2B5EF4-FFF2-40B4-BE49-F238E27FC236}">
                <a16:creationId xmlns:a16="http://schemas.microsoft.com/office/drawing/2014/main" id="{10467B7D-B598-1BC6-B4B2-C708566A0E8B}"/>
              </a:ext>
            </a:extLst>
          </p:cNvPr>
          <p:cNvPicPr>
            <a:picLocks noChangeAspect="1"/>
          </p:cNvPicPr>
          <p:nvPr/>
        </p:nvPicPr>
        <p:blipFill>
          <a:blip r:embed="rId5"/>
          <a:stretch>
            <a:fillRect/>
          </a:stretch>
        </p:blipFill>
        <p:spPr>
          <a:xfrm>
            <a:off x="-117079" y="1935883"/>
            <a:ext cx="3135808" cy="2504702"/>
          </a:xfrm>
          <a:prstGeom prst="rect">
            <a:avLst/>
          </a:prstGeom>
        </p:spPr>
      </p:pic>
    </p:spTree>
    <p:extLst>
      <p:ext uri="{BB962C8B-B14F-4D97-AF65-F5344CB8AC3E}">
        <p14:creationId xmlns:p14="http://schemas.microsoft.com/office/powerpoint/2010/main" val="280189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E54EB6-C1CA-0C2A-6B4D-77563A978FC9}"/>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F403DE47-8FF4-DAD5-10F2-75C2551010A7}"/>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4" name="Picture 17" descr="Icon&#10;&#10;Description automatically generated">
            <a:extLst>
              <a:ext uri="{FF2B5EF4-FFF2-40B4-BE49-F238E27FC236}">
                <a16:creationId xmlns:a16="http://schemas.microsoft.com/office/drawing/2014/main" id="{EC89A4A2-5E3E-C781-412D-0409E8CE100B}"/>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2A7B7626-E2E1-3DAD-182A-2775957F7B41}"/>
              </a:ext>
            </a:extLst>
          </p:cNvPr>
          <p:cNvSpPr txBox="1">
            <a:spLocks/>
          </p:cNvSpPr>
          <p:nvPr/>
        </p:nvSpPr>
        <p:spPr>
          <a:xfrm>
            <a:off x="2627784" y="179982"/>
            <a:ext cx="4536504"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24-1-05 ALICE </a:t>
            </a:r>
            <a:r>
              <a:rPr lang="en-GB" sz="1400" dirty="0" err="1">
                <a:solidFill>
                  <a:srgbClr val="5A5A5A"/>
                </a:solidFill>
              </a:rPr>
              <a:t>FoCAL</a:t>
            </a:r>
            <a:r>
              <a:rPr lang="en-GB" sz="1400" dirty="0">
                <a:solidFill>
                  <a:srgbClr val="5A5A5A"/>
                </a:solidFill>
              </a:rPr>
              <a:t> Installation cables LS3</a:t>
            </a:r>
            <a:endParaRPr lang="en-US" sz="1400" dirty="0">
              <a:solidFill>
                <a:srgbClr val="5A5A5A"/>
              </a:solidFill>
            </a:endParaRPr>
          </a:p>
        </p:txBody>
      </p:sp>
      <p:sp>
        <p:nvSpPr>
          <p:cNvPr id="8" name="Sous-titre 4">
            <a:extLst>
              <a:ext uri="{FF2B5EF4-FFF2-40B4-BE49-F238E27FC236}">
                <a16:creationId xmlns:a16="http://schemas.microsoft.com/office/drawing/2014/main" id="{B3C50B43-1468-81D5-E79B-D748DC5EF91D}"/>
              </a:ext>
            </a:extLst>
          </p:cNvPr>
          <p:cNvSpPr txBox="1">
            <a:spLocks/>
          </p:cNvSpPr>
          <p:nvPr/>
        </p:nvSpPr>
        <p:spPr>
          <a:xfrm>
            <a:off x="649002" y="458538"/>
            <a:ext cx="7451389" cy="1061021"/>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latin typeface="+mj-lt"/>
              </a:rPr>
              <a:t>Client: Elisa Laudi.</a:t>
            </a:r>
          </a:p>
          <a:p>
            <a:pPr algn="just"/>
            <a:r>
              <a:rPr lang="fr-CH" sz="1200" dirty="0">
                <a:latin typeface="+mj-lt"/>
              </a:rPr>
              <a:t>Installation cheminements et câbles.</a:t>
            </a:r>
          </a:p>
          <a:p>
            <a:pPr algn="just"/>
            <a:r>
              <a:rPr lang="fr-CH" sz="1200" dirty="0">
                <a:latin typeface="+mj-lt"/>
              </a:rPr>
              <a:t>Dans CR4, UX25 et </a:t>
            </a:r>
            <a:r>
              <a:rPr lang="fr-CH" sz="1200" dirty="0" err="1">
                <a:latin typeface="+mj-lt"/>
              </a:rPr>
              <a:t>miniframe</a:t>
            </a:r>
            <a:r>
              <a:rPr lang="fr-CH" sz="1200" dirty="0">
                <a:latin typeface="+mj-lt"/>
              </a:rPr>
              <a:t>.</a:t>
            </a:r>
          </a:p>
          <a:p>
            <a:pPr algn="just"/>
            <a:r>
              <a:rPr lang="fr-CH" sz="1200" dirty="0">
                <a:latin typeface="+mj-lt"/>
              </a:rPr>
              <a:t>276 câbles (dont 4x6mm</a:t>
            </a:r>
            <a:r>
              <a:rPr lang="fr-CH" sz="1200" baseline="30000" dirty="0">
                <a:latin typeface="+mj-lt"/>
              </a:rPr>
              <a:t>2</a:t>
            </a:r>
            <a:r>
              <a:rPr lang="fr-CH" sz="1200" dirty="0">
                <a:latin typeface="+mj-lt"/>
              </a:rPr>
              <a:t>).</a:t>
            </a:r>
          </a:p>
          <a:p>
            <a:pPr algn="just"/>
            <a:r>
              <a:rPr lang="fr-CH" sz="1200" dirty="0">
                <a:latin typeface="+mj-lt"/>
              </a:rPr>
              <a:t>Attente d’ALICE mise à jour de la liste des câbles.</a:t>
            </a:r>
          </a:p>
          <a:p>
            <a:pPr algn="just"/>
            <a:r>
              <a:rPr lang="fr-CH" sz="1200" dirty="0">
                <a:latin typeface="+mj-lt"/>
              </a:rPr>
              <a:t>Créneau d’installation: 09/2026 au 08/2027.</a:t>
            </a:r>
          </a:p>
          <a:p>
            <a:pPr algn="just"/>
            <a:r>
              <a:rPr lang="fr-CH" sz="1200" dirty="0">
                <a:latin typeface="+mj-lt"/>
              </a:rPr>
              <a:t>Etudes en cours.</a:t>
            </a:r>
          </a:p>
          <a:p>
            <a:pPr algn="just"/>
            <a:endParaRPr lang="fr-CH" sz="1200" dirty="0">
              <a:latin typeface="+mj-lt"/>
            </a:endParaRPr>
          </a:p>
          <a:p>
            <a:pPr lvl="1" algn="just">
              <a:buFontTx/>
              <a:buChar char="-"/>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a:p>
            <a:pPr marL="0" indent="0" algn="just">
              <a:buNone/>
            </a:pPr>
            <a:endParaRPr lang="fr-FR" sz="1200" dirty="0">
              <a:latin typeface="+mj-lt"/>
            </a:endParaRPr>
          </a:p>
        </p:txBody>
      </p:sp>
      <p:sp>
        <p:nvSpPr>
          <p:cNvPr id="15" name="Sous-titre 4">
            <a:extLst>
              <a:ext uri="{FF2B5EF4-FFF2-40B4-BE49-F238E27FC236}">
                <a16:creationId xmlns:a16="http://schemas.microsoft.com/office/drawing/2014/main" id="{43C39B9C-B881-EA76-3487-AA6D212BAF27}"/>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42531DC5-5624-1B82-4BE0-8F7235934EC9}"/>
              </a:ext>
            </a:extLst>
          </p:cNvPr>
          <p:cNvPicPr>
            <a:picLocks noChangeAspect="1"/>
          </p:cNvPicPr>
          <p:nvPr/>
        </p:nvPicPr>
        <p:blipFill>
          <a:blip r:embed="rId3"/>
          <a:stretch>
            <a:fillRect/>
          </a:stretch>
        </p:blipFill>
        <p:spPr>
          <a:xfrm>
            <a:off x="5018297" y="2869393"/>
            <a:ext cx="3082094" cy="2032870"/>
          </a:xfrm>
          <a:prstGeom prst="rect">
            <a:avLst/>
          </a:prstGeom>
        </p:spPr>
      </p:pic>
      <p:pic>
        <p:nvPicPr>
          <p:cNvPr id="7" name="Image 6">
            <a:extLst>
              <a:ext uri="{FF2B5EF4-FFF2-40B4-BE49-F238E27FC236}">
                <a16:creationId xmlns:a16="http://schemas.microsoft.com/office/drawing/2014/main" id="{39D65FE2-A2A9-243B-4C3F-11042ACE88FB}"/>
              </a:ext>
            </a:extLst>
          </p:cNvPr>
          <p:cNvPicPr>
            <a:picLocks noChangeAspect="1"/>
          </p:cNvPicPr>
          <p:nvPr/>
        </p:nvPicPr>
        <p:blipFill>
          <a:blip r:embed="rId4"/>
          <a:stretch>
            <a:fillRect/>
          </a:stretch>
        </p:blipFill>
        <p:spPr>
          <a:xfrm>
            <a:off x="1331640" y="2090700"/>
            <a:ext cx="2871018" cy="2316455"/>
          </a:xfrm>
          <a:prstGeom prst="rect">
            <a:avLst/>
          </a:prstGeom>
        </p:spPr>
      </p:pic>
      <p:pic>
        <p:nvPicPr>
          <p:cNvPr id="11" name="Image 10">
            <a:extLst>
              <a:ext uri="{FF2B5EF4-FFF2-40B4-BE49-F238E27FC236}">
                <a16:creationId xmlns:a16="http://schemas.microsoft.com/office/drawing/2014/main" id="{E70D361C-8EDD-7FB3-C2A4-1DE5506EA2F6}"/>
              </a:ext>
            </a:extLst>
          </p:cNvPr>
          <p:cNvPicPr>
            <a:picLocks noChangeAspect="1"/>
          </p:cNvPicPr>
          <p:nvPr/>
        </p:nvPicPr>
        <p:blipFill>
          <a:blip r:embed="rId5"/>
          <a:stretch>
            <a:fillRect/>
          </a:stretch>
        </p:blipFill>
        <p:spPr>
          <a:xfrm>
            <a:off x="5003777" y="1860775"/>
            <a:ext cx="3937620" cy="977842"/>
          </a:xfrm>
          <a:prstGeom prst="rect">
            <a:avLst/>
          </a:prstGeom>
        </p:spPr>
      </p:pic>
      <p:sp>
        <p:nvSpPr>
          <p:cNvPr id="9" name="Rectangle 1">
            <a:extLst>
              <a:ext uri="{FF2B5EF4-FFF2-40B4-BE49-F238E27FC236}">
                <a16:creationId xmlns:a16="http://schemas.microsoft.com/office/drawing/2014/main" id="{307750D8-764A-C73C-BA35-D28FFA74B4CA}"/>
              </a:ext>
            </a:extLst>
          </p:cNvPr>
          <p:cNvSpPr>
            <a:spLocks noChangeArrowheads="1"/>
          </p:cNvSpPr>
          <p:nvPr/>
        </p:nvSpPr>
        <p:spPr bwMode="auto">
          <a:xfrm>
            <a:off x="5018297" y="4852597"/>
            <a:ext cx="85472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600" dirty="0" err="1">
                <a:latin typeface="Arial" panose="020B0604020202020204" pitchFamily="34" charset="0"/>
              </a:rPr>
              <a:t>Integration</a:t>
            </a:r>
            <a:r>
              <a:rPr lang="fr-CH" altLang="fr-FR" sz="600" dirty="0">
                <a:latin typeface="Arial" panose="020B0604020202020204" pitchFamily="34" charset="0"/>
              </a:rPr>
              <a:t> E. Laudi</a:t>
            </a:r>
            <a:endParaRPr kumimoji="0" lang="fr-FR" altLang="fr-FR" sz="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71435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6E3734-A2A6-97E4-2C3A-CD53858BCB11}"/>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1945D64C-04F6-996A-F0F9-03B1D5F4985F}"/>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4" name="Picture 17" descr="Icon&#10;&#10;Description automatically generated">
            <a:extLst>
              <a:ext uri="{FF2B5EF4-FFF2-40B4-BE49-F238E27FC236}">
                <a16:creationId xmlns:a16="http://schemas.microsoft.com/office/drawing/2014/main" id="{CE1C1591-C1A6-0E4F-895A-E980C96EC36B}"/>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BB5BFDCF-816D-788C-DCE3-FDDB4AB5F503}"/>
              </a:ext>
            </a:extLst>
          </p:cNvPr>
          <p:cNvSpPr txBox="1">
            <a:spLocks/>
          </p:cNvSpPr>
          <p:nvPr/>
        </p:nvSpPr>
        <p:spPr>
          <a:xfrm>
            <a:off x="2555776" y="137013"/>
            <a:ext cx="5040560"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24-1-07 ATLAS AFP/ALFA/ZDC/</a:t>
            </a:r>
            <a:r>
              <a:rPr lang="en-GB" sz="1400" dirty="0" err="1">
                <a:solidFill>
                  <a:srgbClr val="5A5A5A"/>
                </a:solidFill>
              </a:rPr>
              <a:t>LHCf</a:t>
            </a:r>
            <a:r>
              <a:rPr lang="en-GB" sz="1400" dirty="0">
                <a:solidFill>
                  <a:srgbClr val="5A5A5A"/>
                </a:solidFill>
              </a:rPr>
              <a:t> </a:t>
            </a:r>
            <a:r>
              <a:rPr lang="en-GB" sz="1400" dirty="0" err="1">
                <a:solidFill>
                  <a:srgbClr val="5A5A5A"/>
                </a:solidFill>
              </a:rPr>
              <a:t>Dépose</a:t>
            </a:r>
            <a:r>
              <a:rPr lang="en-GB" sz="1400" dirty="0">
                <a:solidFill>
                  <a:srgbClr val="5A5A5A"/>
                </a:solidFill>
              </a:rPr>
              <a:t> </a:t>
            </a:r>
            <a:r>
              <a:rPr lang="en-GB" sz="1400" dirty="0" err="1">
                <a:solidFill>
                  <a:srgbClr val="5A5A5A"/>
                </a:solidFill>
              </a:rPr>
              <a:t>câbles</a:t>
            </a:r>
            <a:r>
              <a:rPr lang="en-GB" sz="1400" dirty="0">
                <a:solidFill>
                  <a:srgbClr val="5A5A5A"/>
                </a:solidFill>
              </a:rPr>
              <a:t> LS3 </a:t>
            </a:r>
            <a:endParaRPr lang="en-US" sz="1400" dirty="0">
              <a:solidFill>
                <a:srgbClr val="5A5A5A"/>
              </a:solidFill>
            </a:endParaRPr>
          </a:p>
        </p:txBody>
      </p:sp>
      <p:sp>
        <p:nvSpPr>
          <p:cNvPr id="8" name="Sous-titre 4">
            <a:extLst>
              <a:ext uri="{FF2B5EF4-FFF2-40B4-BE49-F238E27FC236}">
                <a16:creationId xmlns:a16="http://schemas.microsoft.com/office/drawing/2014/main" id="{098E950F-3294-9A79-84B5-DC522D0ACB0A}"/>
              </a:ext>
            </a:extLst>
          </p:cNvPr>
          <p:cNvSpPr txBox="1">
            <a:spLocks/>
          </p:cNvSpPr>
          <p:nvPr/>
        </p:nvSpPr>
        <p:spPr>
          <a:xfrm>
            <a:off x="575555" y="530125"/>
            <a:ext cx="8099462" cy="1363382"/>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fr-CH" sz="1200" dirty="0">
                <a:latin typeface="+mj-lt"/>
              </a:rPr>
              <a:t>Compilation des listes de câbles faites par BE-EA.</a:t>
            </a:r>
          </a:p>
          <a:p>
            <a:pPr algn="l"/>
            <a:r>
              <a:rPr lang="fr-CH" sz="1200" dirty="0">
                <a:latin typeface="+mj-lt"/>
              </a:rPr>
              <a:t>Pour les câbles signaux «traditionnels», EL sera en charge de leur dépose du TAN jusqu’au mur de séparation entre US15 et UX15, ATLAS déposera le tronçon entre UX15 et USA15.</a:t>
            </a:r>
          </a:p>
          <a:p>
            <a:pPr algn="l"/>
            <a:r>
              <a:rPr lang="fr-CH" sz="1200" dirty="0">
                <a:latin typeface="+mj-lt"/>
              </a:rPr>
              <a:t>Pour les câbles Air </a:t>
            </a:r>
            <a:r>
              <a:rPr lang="fr-CH" sz="1200" dirty="0" err="1">
                <a:latin typeface="+mj-lt"/>
              </a:rPr>
              <a:t>Core</a:t>
            </a:r>
            <a:r>
              <a:rPr lang="fr-CH" sz="1200" dirty="0">
                <a:latin typeface="+mj-lt"/>
              </a:rPr>
              <a:t>, EL fera la dépose des câbles de la partie dans le tunnel LHC jusqu’à la porte UPS, La dépose des câbles Air </a:t>
            </a:r>
            <a:r>
              <a:rPr lang="fr-CH" sz="1200" dirty="0" err="1">
                <a:latin typeface="+mj-lt"/>
              </a:rPr>
              <a:t>Core</a:t>
            </a:r>
            <a:r>
              <a:rPr lang="fr-CH" sz="1200" dirty="0">
                <a:latin typeface="+mj-lt"/>
              </a:rPr>
              <a:t> depuis la porte UPS jusqu’aux racks USA15 sera effectuée par ATLAS.</a:t>
            </a:r>
          </a:p>
          <a:p>
            <a:pPr algn="l"/>
            <a:endParaRPr lang="fr-CH" sz="1200" dirty="0">
              <a:latin typeface="+mj-lt"/>
            </a:endParaRPr>
          </a:p>
          <a:p>
            <a:pPr marL="357188" indent="-357188" algn="l"/>
            <a:endParaRPr lang="fr-CH" sz="1200" dirty="0">
              <a:latin typeface="+mj-lt"/>
            </a:endParaRPr>
          </a:p>
          <a:p>
            <a:pPr lvl="1" algn="l">
              <a:buFontTx/>
              <a:buChar char="-"/>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a:p>
            <a:pPr marL="0" indent="0" algn="l">
              <a:buNone/>
            </a:pPr>
            <a:endParaRPr lang="fr-FR" sz="1200" dirty="0">
              <a:latin typeface="+mj-lt"/>
            </a:endParaRPr>
          </a:p>
        </p:txBody>
      </p:sp>
      <p:sp>
        <p:nvSpPr>
          <p:cNvPr id="15" name="Sous-titre 4">
            <a:extLst>
              <a:ext uri="{FF2B5EF4-FFF2-40B4-BE49-F238E27FC236}">
                <a16:creationId xmlns:a16="http://schemas.microsoft.com/office/drawing/2014/main" id="{8524AD01-3491-F96B-824C-27D0DC350E55}"/>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7EF0BB45-E6ED-FF8E-1041-F2A1422FC9A0}"/>
              </a:ext>
            </a:extLst>
          </p:cNvPr>
          <p:cNvPicPr>
            <a:picLocks noChangeAspect="1"/>
          </p:cNvPicPr>
          <p:nvPr/>
        </p:nvPicPr>
        <p:blipFill>
          <a:blip r:embed="rId3"/>
          <a:srcRect r="50386"/>
          <a:stretch/>
        </p:blipFill>
        <p:spPr>
          <a:xfrm>
            <a:off x="3754994" y="1973267"/>
            <a:ext cx="1277575" cy="2580622"/>
          </a:xfrm>
          <a:prstGeom prst="rect">
            <a:avLst/>
          </a:prstGeom>
        </p:spPr>
      </p:pic>
      <p:sp>
        <p:nvSpPr>
          <p:cNvPr id="6" name="Rectangle 1">
            <a:extLst>
              <a:ext uri="{FF2B5EF4-FFF2-40B4-BE49-F238E27FC236}">
                <a16:creationId xmlns:a16="http://schemas.microsoft.com/office/drawing/2014/main" id="{851C7C39-D1A4-5944-3831-4811DDC7F133}"/>
              </a:ext>
            </a:extLst>
          </p:cNvPr>
          <p:cNvSpPr>
            <a:spLocks noChangeArrowheads="1"/>
          </p:cNvSpPr>
          <p:nvPr/>
        </p:nvSpPr>
        <p:spPr bwMode="auto">
          <a:xfrm>
            <a:off x="4165431" y="4552423"/>
            <a:ext cx="51007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500" dirty="0">
                <a:latin typeface="Arial" panose="020B0604020202020204" pitchFamily="34" charset="0"/>
              </a:rPr>
              <a:t>Au 09/2024</a:t>
            </a:r>
            <a:endParaRPr kumimoji="0" lang="fr-FR" altLang="fr-FR" sz="5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11103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1CE86B8-983C-6F63-3361-137799ABADDD}"/>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816A2D48-7C18-883B-D45A-07C20A431B47}"/>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4" name="Picture 17" descr="Icon&#10;&#10;Description automatically generated">
            <a:extLst>
              <a:ext uri="{FF2B5EF4-FFF2-40B4-BE49-F238E27FC236}">
                <a16:creationId xmlns:a16="http://schemas.microsoft.com/office/drawing/2014/main" id="{833EEA92-58BB-3F6A-6A3B-411A181E8BEA}"/>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6D14C817-4FE2-8C67-89BA-2276A928ABB3}"/>
              </a:ext>
            </a:extLst>
          </p:cNvPr>
          <p:cNvSpPr txBox="1">
            <a:spLocks/>
          </p:cNvSpPr>
          <p:nvPr/>
        </p:nvSpPr>
        <p:spPr>
          <a:xfrm>
            <a:off x="2555776" y="137013"/>
            <a:ext cx="4752528"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24-1-08 CMS FSC/ZDC/CT-PPS  </a:t>
            </a:r>
            <a:r>
              <a:rPr lang="en-GB" sz="1400" dirty="0" err="1">
                <a:solidFill>
                  <a:srgbClr val="5A5A5A"/>
                </a:solidFill>
              </a:rPr>
              <a:t>Dépose</a:t>
            </a:r>
            <a:r>
              <a:rPr lang="en-GB" sz="1400" dirty="0">
                <a:solidFill>
                  <a:srgbClr val="5A5A5A"/>
                </a:solidFill>
              </a:rPr>
              <a:t> </a:t>
            </a:r>
            <a:r>
              <a:rPr lang="en-GB" sz="1400" dirty="0" err="1">
                <a:solidFill>
                  <a:srgbClr val="5A5A5A"/>
                </a:solidFill>
              </a:rPr>
              <a:t>câbles</a:t>
            </a:r>
            <a:r>
              <a:rPr lang="en-GB" sz="1400" dirty="0">
                <a:solidFill>
                  <a:srgbClr val="5A5A5A"/>
                </a:solidFill>
              </a:rPr>
              <a:t> LS3 </a:t>
            </a:r>
            <a:endParaRPr lang="en-US" sz="1400" dirty="0">
              <a:solidFill>
                <a:srgbClr val="5A5A5A"/>
              </a:solidFill>
            </a:endParaRPr>
          </a:p>
        </p:txBody>
      </p:sp>
      <p:sp>
        <p:nvSpPr>
          <p:cNvPr id="8" name="Sous-titre 4">
            <a:extLst>
              <a:ext uri="{FF2B5EF4-FFF2-40B4-BE49-F238E27FC236}">
                <a16:creationId xmlns:a16="http://schemas.microsoft.com/office/drawing/2014/main" id="{C86CB9A1-1E13-AD61-3374-52C0E05F6B82}"/>
              </a:ext>
            </a:extLst>
          </p:cNvPr>
          <p:cNvSpPr txBox="1">
            <a:spLocks/>
          </p:cNvSpPr>
          <p:nvPr/>
        </p:nvSpPr>
        <p:spPr>
          <a:xfrm>
            <a:off x="649003" y="497061"/>
            <a:ext cx="7451389" cy="1003342"/>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Compilation des listes de câbles faite par BE-EA.</a:t>
            </a:r>
          </a:p>
          <a:p>
            <a:pPr algn="just"/>
            <a:r>
              <a:rPr lang="fr-CH" sz="1200" dirty="0"/>
              <a:t>EL sera en charge de la dépose de l’ensemble des câbles entre les </a:t>
            </a:r>
            <a:r>
              <a:rPr lang="fr-CH" sz="1200" dirty="0" err="1"/>
              <a:t>forward</a:t>
            </a:r>
            <a:r>
              <a:rPr lang="fr-CH" sz="1200" dirty="0"/>
              <a:t> detectors et les racks (RR et USC55).</a:t>
            </a:r>
          </a:p>
          <a:p>
            <a:pPr marL="0" indent="0" algn="just">
              <a:buNone/>
            </a:pPr>
            <a:endParaRPr lang="fr-CH" sz="1200" dirty="0"/>
          </a:p>
          <a:p>
            <a:pPr algn="just"/>
            <a:endParaRPr lang="fr-CH" sz="1200" dirty="0"/>
          </a:p>
          <a:p>
            <a:pPr marL="357188" indent="-357188" algn="just"/>
            <a:endParaRPr lang="fr-CH" sz="1200" dirty="0"/>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C014AA81-8455-FD5B-A62E-CC57E72E88D0}"/>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6" name="Image 5">
            <a:extLst>
              <a:ext uri="{FF2B5EF4-FFF2-40B4-BE49-F238E27FC236}">
                <a16:creationId xmlns:a16="http://schemas.microsoft.com/office/drawing/2014/main" id="{EDC0EA77-8CD7-2029-851D-1358BA177F5F}"/>
              </a:ext>
            </a:extLst>
          </p:cNvPr>
          <p:cNvPicPr>
            <a:picLocks noChangeAspect="1"/>
          </p:cNvPicPr>
          <p:nvPr/>
        </p:nvPicPr>
        <p:blipFill>
          <a:blip r:embed="rId3"/>
          <a:stretch>
            <a:fillRect/>
          </a:stretch>
        </p:blipFill>
        <p:spPr>
          <a:xfrm>
            <a:off x="3923927" y="1528866"/>
            <a:ext cx="1629147" cy="2910321"/>
          </a:xfrm>
          <a:prstGeom prst="rect">
            <a:avLst/>
          </a:prstGeom>
        </p:spPr>
      </p:pic>
      <p:sp>
        <p:nvSpPr>
          <p:cNvPr id="7" name="Rectangle 1">
            <a:extLst>
              <a:ext uri="{FF2B5EF4-FFF2-40B4-BE49-F238E27FC236}">
                <a16:creationId xmlns:a16="http://schemas.microsoft.com/office/drawing/2014/main" id="{6424A7CE-20AB-61AC-DF8C-CB24CDEFDEEE}"/>
              </a:ext>
            </a:extLst>
          </p:cNvPr>
          <p:cNvSpPr>
            <a:spLocks noChangeArrowheads="1"/>
          </p:cNvSpPr>
          <p:nvPr/>
        </p:nvSpPr>
        <p:spPr bwMode="auto">
          <a:xfrm>
            <a:off x="4197925" y="4354548"/>
            <a:ext cx="51007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500" dirty="0">
                <a:latin typeface="Arial" panose="020B0604020202020204" pitchFamily="34" charset="0"/>
              </a:rPr>
              <a:t>Au 09/2024</a:t>
            </a:r>
            <a:endParaRPr kumimoji="0" lang="fr-FR" altLang="fr-FR" sz="5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309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E2A5441-2A01-FCD9-3728-BEF94209EE07}"/>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34FFE9ED-798B-8B25-E4F8-0F54596FB76B}"/>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4" name="Picture 17" descr="Icon&#10;&#10;Description automatically generated">
            <a:extLst>
              <a:ext uri="{FF2B5EF4-FFF2-40B4-BE49-F238E27FC236}">
                <a16:creationId xmlns:a16="http://schemas.microsoft.com/office/drawing/2014/main" id="{30865EA2-2AEA-9961-15BE-F945EC13CFCC}"/>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8F7D966D-4E19-7880-B671-404D9B5C5494}"/>
              </a:ext>
            </a:extLst>
          </p:cNvPr>
          <p:cNvSpPr txBox="1">
            <a:spLocks/>
          </p:cNvSpPr>
          <p:nvPr/>
        </p:nvSpPr>
        <p:spPr>
          <a:xfrm>
            <a:off x="3059832" y="91592"/>
            <a:ext cx="4032448"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24-1-09 ATLAS ZDC Installation </a:t>
            </a:r>
            <a:r>
              <a:rPr lang="en-GB" sz="1400" dirty="0" err="1">
                <a:solidFill>
                  <a:srgbClr val="5A5A5A"/>
                </a:solidFill>
              </a:rPr>
              <a:t>câbles</a:t>
            </a:r>
            <a:r>
              <a:rPr lang="en-GB" sz="1400" dirty="0">
                <a:solidFill>
                  <a:srgbClr val="5A5A5A"/>
                </a:solidFill>
              </a:rPr>
              <a:t> LS3 </a:t>
            </a:r>
            <a:endParaRPr lang="en-US" sz="1400" dirty="0">
              <a:solidFill>
                <a:srgbClr val="5A5A5A"/>
              </a:solidFill>
            </a:endParaRPr>
          </a:p>
        </p:txBody>
      </p:sp>
      <p:sp>
        <p:nvSpPr>
          <p:cNvPr id="8" name="Sous-titre 4">
            <a:extLst>
              <a:ext uri="{FF2B5EF4-FFF2-40B4-BE49-F238E27FC236}">
                <a16:creationId xmlns:a16="http://schemas.microsoft.com/office/drawing/2014/main" id="{30D04AFC-AF91-4660-66E2-CA166A6741AB}"/>
              </a:ext>
            </a:extLst>
          </p:cNvPr>
          <p:cNvSpPr txBox="1">
            <a:spLocks/>
          </p:cNvSpPr>
          <p:nvPr/>
        </p:nvSpPr>
        <p:spPr>
          <a:xfrm>
            <a:off x="611560" y="474050"/>
            <a:ext cx="8280920" cy="1152128"/>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000" dirty="0"/>
              <a:t>Client: Riccardo Longo.</a:t>
            </a:r>
          </a:p>
          <a:p>
            <a:pPr algn="just"/>
            <a:r>
              <a:rPr lang="fr-CH" sz="1000" dirty="0"/>
              <a:t>BE-EA installera les câbles Air </a:t>
            </a:r>
            <a:r>
              <a:rPr lang="fr-CH" sz="1000" dirty="0" err="1"/>
              <a:t>Core</a:t>
            </a:r>
            <a:r>
              <a:rPr lang="fr-CH" sz="1000" dirty="0"/>
              <a:t> (les câbles standards seront installés par ATLAS).</a:t>
            </a:r>
          </a:p>
          <a:p>
            <a:pPr algn="just"/>
            <a:r>
              <a:rPr lang="fr-CH" sz="1000" dirty="0"/>
              <a:t>L’étude initiale doit être reprise suite à la décision d’ATLAS de diminuer le réemploi des câbles Air </a:t>
            </a:r>
            <a:r>
              <a:rPr lang="fr-CH" sz="1000" dirty="0" err="1"/>
              <a:t>Core</a:t>
            </a:r>
            <a:r>
              <a:rPr lang="fr-CH" sz="1000" dirty="0"/>
              <a:t> : </a:t>
            </a:r>
          </a:p>
          <a:p>
            <a:pPr lvl="1" algn="just">
              <a:buFont typeface="Arial" panose="020B0604020202020204" pitchFamily="34" charset="0"/>
              <a:buChar char="•"/>
            </a:pPr>
            <a:r>
              <a:rPr lang="fr-CH" sz="1000" dirty="0"/>
              <a:t>Avant: installation de 1 câble de 200m /côté et remplacement de 9 tronçons de 68m / côté.</a:t>
            </a:r>
          </a:p>
          <a:p>
            <a:pPr lvl="1" algn="just">
              <a:buFont typeface="Arial" panose="020B0604020202020204" pitchFamily="34" charset="0"/>
              <a:buChar char="•"/>
            </a:pPr>
            <a:r>
              <a:rPr lang="fr-CH" sz="1000" dirty="0"/>
              <a:t>Maintenant: installation de 12 câbles de 200m et remplacement de 8 tronçons de 68m.</a:t>
            </a:r>
          </a:p>
          <a:p>
            <a:pPr marL="357188" indent="-357188" algn="just"/>
            <a:r>
              <a:rPr lang="fr-CH" sz="1000" dirty="0"/>
              <a:t>Discussion en cours entre Mohamed et Marco sur les cheminements à installer dans UX15.</a:t>
            </a:r>
          </a:p>
          <a:p>
            <a:pPr marL="357188" indent="-357188" algn="just"/>
            <a:r>
              <a:rPr lang="fr-CH" sz="1000" dirty="0"/>
              <a:t>Dès que la solution finale sera entérinée, il faudra l’accord de HL-LHC car le chantier prendra trois fois plus de temps que ce qui avait été validé initialement.</a:t>
            </a:r>
          </a:p>
          <a:p>
            <a:pPr marL="357188" indent="-357188" algn="just"/>
            <a:r>
              <a:rPr lang="fr-CH" sz="1000" dirty="0"/>
              <a:t>Design des patch panels à finaliser par ZDC puis à valider par HL-LHC (y compris liaison câblée entre patch Panel et TAXN).</a:t>
            </a:r>
          </a:p>
          <a:p>
            <a:pPr marL="357188" indent="-357188" algn="just"/>
            <a:endParaRPr lang="fr-CH" sz="1000" dirty="0"/>
          </a:p>
          <a:p>
            <a:pPr lvl="1" algn="just">
              <a:buFontTx/>
              <a:buChar char="-"/>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a:p>
            <a:pPr marL="0" indent="0" algn="just">
              <a:buNone/>
            </a:pPr>
            <a:endParaRPr lang="fr-FR" sz="1000" dirty="0"/>
          </a:p>
        </p:txBody>
      </p:sp>
      <p:sp>
        <p:nvSpPr>
          <p:cNvPr id="15" name="Sous-titre 4">
            <a:extLst>
              <a:ext uri="{FF2B5EF4-FFF2-40B4-BE49-F238E27FC236}">
                <a16:creationId xmlns:a16="http://schemas.microsoft.com/office/drawing/2014/main" id="{D1D4B401-CAC1-C719-D7A6-8170B330F639}"/>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5" name="Image 4">
            <a:extLst>
              <a:ext uri="{FF2B5EF4-FFF2-40B4-BE49-F238E27FC236}">
                <a16:creationId xmlns:a16="http://schemas.microsoft.com/office/drawing/2014/main" id="{2FDF4A6A-8031-7CD2-522F-C2B226F2148C}"/>
              </a:ext>
            </a:extLst>
          </p:cNvPr>
          <p:cNvPicPr>
            <a:picLocks noChangeAspect="1"/>
          </p:cNvPicPr>
          <p:nvPr/>
        </p:nvPicPr>
        <p:blipFill>
          <a:blip r:embed="rId3"/>
          <a:stretch>
            <a:fillRect/>
          </a:stretch>
        </p:blipFill>
        <p:spPr>
          <a:xfrm>
            <a:off x="474398" y="2378717"/>
            <a:ext cx="3819339" cy="2116019"/>
          </a:xfrm>
          <a:prstGeom prst="rect">
            <a:avLst/>
          </a:prstGeom>
        </p:spPr>
      </p:pic>
      <p:pic>
        <p:nvPicPr>
          <p:cNvPr id="7" name="Image 6">
            <a:extLst>
              <a:ext uri="{FF2B5EF4-FFF2-40B4-BE49-F238E27FC236}">
                <a16:creationId xmlns:a16="http://schemas.microsoft.com/office/drawing/2014/main" id="{FA12501C-6D97-9F7B-F98D-E133D7458DF5}"/>
              </a:ext>
            </a:extLst>
          </p:cNvPr>
          <p:cNvPicPr>
            <a:picLocks noChangeAspect="1"/>
          </p:cNvPicPr>
          <p:nvPr/>
        </p:nvPicPr>
        <p:blipFill>
          <a:blip r:embed="rId4"/>
          <a:stretch>
            <a:fillRect/>
          </a:stretch>
        </p:blipFill>
        <p:spPr>
          <a:xfrm>
            <a:off x="4850264" y="2373597"/>
            <a:ext cx="1402181" cy="2393666"/>
          </a:xfrm>
          <a:prstGeom prst="rect">
            <a:avLst/>
          </a:prstGeom>
        </p:spPr>
      </p:pic>
      <p:pic>
        <p:nvPicPr>
          <p:cNvPr id="10" name="Image 9">
            <a:extLst>
              <a:ext uri="{FF2B5EF4-FFF2-40B4-BE49-F238E27FC236}">
                <a16:creationId xmlns:a16="http://schemas.microsoft.com/office/drawing/2014/main" id="{FCC8BA79-8767-29A2-04E8-EC3481F5EF9A}"/>
              </a:ext>
            </a:extLst>
          </p:cNvPr>
          <p:cNvPicPr>
            <a:picLocks noChangeAspect="1"/>
          </p:cNvPicPr>
          <p:nvPr/>
        </p:nvPicPr>
        <p:blipFill>
          <a:blip r:embed="rId5"/>
          <a:stretch>
            <a:fillRect/>
          </a:stretch>
        </p:blipFill>
        <p:spPr>
          <a:xfrm>
            <a:off x="6420355" y="2398705"/>
            <a:ext cx="2098536" cy="1748780"/>
          </a:xfrm>
          <a:prstGeom prst="rect">
            <a:avLst/>
          </a:prstGeom>
        </p:spPr>
      </p:pic>
    </p:spTree>
    <p:extLst>
      <p:ext uri="{BB962C8B-B14F-4D97-AF65-F5344CB8AC3E}">
        <p14:creationId xmlns:p14="http://schemas.microsoft.com/office/powerpoint/2010/main" val="2517218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3464736-8D41-2A28-8A72-7DA58B844094}"/>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278449AA-D991-B09F-5B0B-A18EB07C6D87}"/>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4" name="Picture 17" descr="Icon&#10;&#10;Description automatically generated">
            <a:extLst>
              <a:ext uri="{FF2B5EF4-FFF2-40B4-BE49-F238E27FC236}">
                <a16:creationId xmlns:a16="http://schemas.microsoft.com/office/drawing/2014/main" id="{229157AA-76B4-2CFB-5D83-3332904383A9}"/>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D425EEED-95A0-9EB5-8742-DD84804CE608}"/>
              </a:ext>
            </a:extLst>
          </p:cNvPr>
          <p:cNvSpPr txBox="1">
            <a:spLocks/>
          </p:cNvSpPr>
          <p:nvPr/>
        </p:nvSpPr>
        <p:spPr>
          <a:xfrm>
            <a:off x="2915816" y="110818"/>
            <a:ext cx="4032448"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24-1-10 CMS ZDC Installation </a:t>
            </a:r>
            <a:r>
              <a:rPr lang="en-GB" sz="1400" dirty="0" err="1">
                <a:solidFill>
                  <a:srgbClr val="5A5A5A"/>
                </a:solidFill>
              </a:rPr>
              <a:t>câbles</a:t>
            </a:r>
            <a:r>
              <a:rPr lang="en-GB" sz="1400" dirty="0">
                <a:solidFill>
                  <a:srgbClr val="5A5A5A"/>
                </a:solidFill>
              </a:rPr>
              <a:t> LS3 </a:t>
            </a:r>
            <a:endParaRPr lang="en-US" sz="1400" dirty="0">
              <a:solidFill>
                <a:srgbClr val="5A5A5A"/>
              </a:solidFill>
            </a:endParaRPr>
          </a:p>
        </p:txBody>
      </p:sp>
      <p:sp>
        <p:nvSpPr>
          <p:cNvPr id="8" name="Sous-titre 4">
            <a:extLst>
              <a:ext uri="{FF2B5EF4-FFF2-40B4-BE49-F238E27FC236}">
                <a16:creationId xmlns:a16="http://schemas.microsoft.com/office/drawing/2014/main" id="{4CB61C21-B3F5-4AE5-CE75-BF52860E75A9}"/>
              </a:ext>
            </a:extLst>
          </p:cNvPr>
          <p:cNvSpPr txBox="1">
            <a:spLocks/>
          </p:cNvSpPr>
          <p:nvPr/>
        </p:nvSpPr>
        <p:spPr>
          <a:xfrm>
            <a:off x="649002" y="704312"/>
            <a:ext cx="7701979" cy="1003342"/>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200" dirty="0"/>
              <a:t>Client: Dragoslav </a:t>
            </a:r>
            <a:r>
              <a:rPr lang="fr-CH" sz="1200" dirty="0" err="1"/>
              <a:t>Laza</a:t>
            </a:r>
            <a:r>
              <a:rPr lang="fr-CH" sz="1200" dirty="0"/>
              <a:t>.</a:t>
            </a:r>
          </a:p>
          <a:p>
            <a:pPr algn="just"/>
            <a:r>
              <a:rPr lang="fr-CH" sz="1200" dirty="0"/>
              <a:t>Le chiffrage initial doit être revu suite à demande récente d’ajouter 5 câbles HV/ côté.</a:t>
            </a:r>
          </a:p>
          <a:p>
            <a:pPr algn="just"/>
            <a:r>
              <a:rPr lang="fr-CH" sz="1200" dirty="0"/>
              <a:t>Design des patch panels à finaliser par ZDC puis à valider par HL-LHC (y compris liaison câblée entre patch Panel et TAXN).</a:t>
            </a:r>
          </a:p>
          <a:p>
            <a:pPr algn="just"/>
            <a:endParaRPr lang="fr-CH" sz="1200" dirty="0"/>
          </a:p>
          <a:p>
            <a:pPr marL="357188" indent="-357188" algn="just"/>
            <a:endParaRPr lang="fr-CH" sz="1200" dirty="0"/>
          </a:p>
          <a:p>
            <a:pPr lvl="1" algn="just">
              <a:buFontTx/>
              <a:buChar char="-"/>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a:p>
            <a:pPr marL="0" indent="0" algn="just">
              <a:buNone/>
            </a:pPr>
            <a:endParaRPr lang="fr-FR" sz="1200" dirty="0"/>
          </a:p>
        </p:txBody>
      </p:sp>
      <p:sp>
        <p:nvSpPr>
          <p:cNvPr id="15" name="Sous-titre 4">
            <a:extLst>
              <a:ext uri="{FF2B5EF4-FFF2-40B4-BE49-F238E27FC236}">
                <a16:creationId xmlns:a16="http://schemas.microsoft.com/office/drawing/2014/main" id="{62D948CE-9906-0D94-705A-48DC13AB87E4}"/>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7" name="Image 6">
            <a:extLst>
              <a:ext uri="{FF2B5EF4-FFF2-40B4-BE49-F238E27FC236}">
                <a16:creationId xmlns:a16="http://schemas.microsoft.com/office/drawing/2014/main" id="{25D8659D-0CB9-35A9-1535-4EC950FFC4DC}"/>
              </a:ext>
            </a:extLst>
          </p:cNvPr>
          <p:cNvPicPr>
            <a:picLocks noChangeAspect="1"/>
          </p:cNvPicPr>
          <p:nvPr/>
        </p:nvPicPr>
        <p:blipFill>
          <a:blip r:embed="rId3"/>
          <a:stretch>
            <a:fillRect/>
          </a:stretch>
        </p:blipFill>
        <p:spPr>
          <a:xfrm>
            <a:off x="3203848" y="1851670"/>
            <a:ext cx="1163630" cy="2392900"/>
          </a:xfrm>
          <a:prstGeom prst="rect">
            <a:avLst/>
          </a:prstGeom>
        </p:spPr>
      </p:pic>
      <p:sp>
        <p:nvSpPr>
          <p:cNvPr id="9" name="Rectangle 1">
            <a:extLst>
              <a:ext uri="{FF2B5EF4-FFF2-40B4-BE49-F238E27FC236}">
                <a16:creationId xmlns:a16="http://schemas.microsoft.com/office/drawing/2014/main" id="{30721120-EB2F-38FC-5FEE-6ABB69E3D17B}"/>
              </a:ext>
            </a:extLst>
          </p:cNvPr>
          <p:cNvSpPr>
            <a:spLocks noChangeArrowheads="1"/>
          </p:cNvSpPr>
          <p:nvPr/>
        </p:nvSpPr>
        <p:spPr bwMode="auto">
          <a:xfrm>
            <a:off x="3191322" y="4219309"/>
            <a:ext cx="51007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522413" algn="l"/>
              </a:tabLst>
            </a:pPr>
            <a:r>
              <a:rPr lang="fr-CH" altLang="fr-FR" sz="500" dirty="0">
                <a:latin typeface="Arial" panose="020B0604020202020204" pitchFamily="34" charset="0"/>
              </a:rPr>
              <a:t>Au 09/2024</a:t>
            </a:r>
            <a:endParaRPr kumimoji="0" lang="fr-FR" altLang="fr-FR" sz="500" b="0" i="0" u="none" strike="noStrike" cap="none" normalizeH="0" baseline="0" dirty="0">
              <a:ln>
                <a:noFill/>
              </a:ln>
              <a:solidFill>
                <a:schemeClr val="tx1"/>
              </a:solidFill>
              <a:effectLst/>
              <a:latin typeface="Arial" panose="020B0604020202020204" pitchFamily="34" charset="0"/>
            </a:endParaRPr>
          </a:p>
        </p:txBody>
      </p:sp>
      <p:sp>
        <p:nvSpPr>
          <p:cNvPr id="2" name="Rectangle 1">
            <a:extLst>
              <a:ext uri="{FF2B5EF4-FFF2-40B4-BE49-F238E27FC236}">
                <a16:creationId xmlns:a16="http://schemas.microsoft.com/office/drawing/2014/main" id="{ADB5B947-4267-56BB-94DB-DA4DC8DD022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t" latinLnBrk="0" hangingPunct="0">
              <a:lnSpc>
                <a:spcPct val="100000"/>
              </a:lnSpc>
              <a:spcBef>
                <a:spcPct val="0"/>
              </a:spcBef>
              <a:spcAft>
                <a:spcPct val="0"/>
              </a:spcAft>
              <a:buClrTx/>
              <a:buSzTx/>
              <a:buFontTx/>
              <a:buNone/>
              <a:tabLst/>
            </a:pPr>
            <a:r>
              <a:rPr kumimoji="0" lang="fr-FR" altLang="fr-FR" sz="900" b="0" i="0" u="none" strike="noStrike" cap="none" normalizeH="0" baseline="0">
                <a:ln>
                  <a:noFill/>
                </a:ln>
                <a:solidFill>
                  <a:srgbClr val="242424"/>
                </a:solidFill>
                <a:effectLst/>
                <a:latin typeface="inherit"/>
              </a:rPr>
              <a:t>Dragoslav-Laza Lazic</a:t>
            </a:r>
            <a:endParaRPr kumimoji="0" lang="fr-FR" altLang="fr-FR" sz="600" b="0" i="0" u="none" strike="noStrike" cap="none" normalizeH="0" baseline="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br>
              <a:rPr kumimoji="0" lang="fr-FR" altLang="fr-FR" sz="1000" b="0" i="0" u="none" strike="noStrike" cap="none" normalizeH="0" baseline="0">
                <a:ln>
                  <a:noFill/>
                </a:ln>
                <a:solidFill>
                  <a:srgbClr val="242424"/>
                </a:solidFill>
                <a:effectLst/>
                <a:latin typeface="Segoe UI" panose="020B0502040204020203" pitchFamily="34" charset="0"/>
                <a:cs typeface="Segoe UI" panose="020B0502040204020203"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85619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7F52403-274F-0C7A-5351-A6662E889483}"/>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B887D253-5EA5-E5F1-4693-085FE0B66C0A}"/>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4" name="Picture 17" descr="Icon&#10;&#10;Description automatically generated">
            <a:extLst>
              <a:ext uri="{FF2B5EF4-FFF2-40B4-BE49-F238E27FC236}">
                <a16:creationId xmlns:a16="http://schemas.microsoft.com/office/drawing/2014/main" id="{5351BE51-14BC-D7B4-3C92-D17CEBD91C45}"/>
              </a:ext>
            </a:extLst>
          </p:cNvPr>
          <p:cNvPicPr>
            <a:picLocks noChangeAspect="1"/>
          </p:cNvPicPr>
          <p:nvPr/>
        </p:nvPicPr>
        <p:blipFill rotWithShape="1">
          <a:blip r:embed="rId2"/>
          <a:srcRect r="31516"/>
          <a:stretch/>
        </p:blipFill>
        <p:spPr>
          <a:xfrm>
            <a:off x="649003" y="4553889"/>
            <a:ext cx="441379" cy="483374"/>
          </a:xfrm>
          <a:prstGeom prst="rect">
            <a:avLst/>
          </a:prstGeom>
          <a:noFill/>
          <a:ln cap="flat">
            <a:noFill/>
          </a:ln>
        </p:spPr>
      </p:pic>
      <p:sp>
        <p:nvSpPr>
          <p:cNvPr id="29" name="Title 3">
            <a:extLst>
              <a:ext uri="{FF2B5EF4-FFF2-40B4-BE49-F238E27FC236}">
                <a16:creationId xmlns:a16="http://schemas.microsoft.com/office/drawing/2014/main" id="{86AE704B-6B23-F59C-9EC6-B77D69023231}"/>
              </a:ext>
            </a:extLst>
          </p:cNvPr>
          <p:cNvSpPr txBox="1">
            <a:spLocks/>
          </p:cNvSpPr>
          <p:nvPr/>
        </p:nvSpPr>
        <p:spPr>
          <a:xfrm>
            <a:off x="2987824" y="160249"/>
            <a:ext cx="4032448" cy="313352"/>
          </a:xfrm>
          <a:prstGeom prst="rect">
            <a:avLst/>
          </a:prstGeom>
        </p:spPr>
        <p:txBody>
          <a:bodyPr anchor="b"/>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400" dirty="0">
                <a:solidFill>
                  <a:srgbClr val="5A5A5A"/>
                </a:solidFill>
              </a:rPr>
              <a:t>24-1-11 CMS PPS2 Installation </a:t>
            </a:r>
            <a:r>
              <a:rPr lang="en-GB" sz="1400" dirty="0" err="1">
                <a:solidFill>
                  <a:srgbClr val="5A5A5A"/>
                </a:solidFill>
              </a:rPr>
              <a:t>câbles</a:t>
            </a:r>
            <a:r>
              <a:rPr lang="en-GB" sz="1400" dirty="0">
                <a:solidFill>
                  <a:srgbClr val="5A5A5A"/>
                </a:solidFill>
              </a:rPr>
              <a:t> LS3 </a:t>
            </a:r>
            <a:endParaRPr lang="en-US" sz="1400" dirty="0">
              <a:solidFill>
                <a:srgbClr val="5A5A5A"/>
              </a:solidFill>
            </a:endParaRPr>
          </a:p>
        </p:txBody>
      </p:sp>
      <p:sp>
        <p:nvSpPr>
          <p:cNvPr id="8" name="Sous-titre 4">
            <a:extLst>
              <a:ext uri="{FF2B5EF4-FFF2-40B4-BE49-F238E27FC236}">
                <a16:creationId xmlns:a16="http://schemas.microsoft.com/office/drawing/2014/main" id="{6BF7F577-F8B8-29A4-9E8A-2541514D1F7D}"/>
              </a:ext>
            </a:extLst>
          </p:cNvPr>
          <p:cNvSpPr txBox="1">
            <a:spLocks/>
          </p:cNvSpPr>
          <p:nvPr/>
        </p:nvSpPr>
        <p:spPr>
          <a:xfrm>
            <a:off x="649003" y="473601"/>
            <a:ext cx="7948595" cy="1363383"/>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fr-CH" sz="1100" dirty="0"/>
              <a:t>Client: Mario Deile.</a:t>
            </a:r>
          </a:p>
          <a:p>
            <a:pPr algn="just"/>
            <a:r>
              <a:rPr lang="fr-CH" sz="1100" dirty="0"/>
              <a:t>L’étude initiale doit être revue pour intégrer l’ajout des nouveaux câbles entre RR et les stations PPS2 nécessaires au refroidissement.</a:t>
            </a:r>
          </a:p>
          <a:p>
            <a:pPr algn="just"/>
            <a:r>
              <a:rPr lang="fr-CH" sz="1100" dirty="0"/>
              <a:t>Les zones critiques sont les sections de passage au niveau des caniveaux, ainsi que le passage des câbles entre tunnel et RR.</a:t>
            </a:r>
          </a:p>
          <a:p>
            <a:pPr algn="just"/>
            <a:r>
              <a:rPr lang="fr-CH" sz="1100" dirty="0"/>
              <a:t>Le diamètre des câbles et leur rayon de courbure sont importants (BE-EA doit être consulté avant l’achat du câble).</a:t>
            </a:r>
          </a:p>
          <a:p>
            <a:pPr algn="just"/>
            <a:r>
              <a:rPr lang="fr-CH" sz="1100" dirty="0"/>
              <a:t>Design des patch panels à finaliser par PPS2 puis à faire valider par HL-LHC (y compris liaison câblée entre patch Panel et TAXN).</a:t>
            </a:r>
          </a:p>
          <a:p>
            <a:pPr algn="just"/>
            <a:r>
              <a:rPr lang="fr-CH" sz="1100" dirty="0"/>
              <a:t>Pour mémoire discussion en cours avec EL pour partage échelle dans UL55.</a:t>
            </a:r>
          </a:p>
          <a:p>
            <a:pPr lvl="1" algn="just">
              <a:buFontTx/>
              <a:buChar char="-"/>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a:p>
            <a:pPr marL="0" indent="0" algn="just">
              <a:buNone/>
            </a:pPr>
            <a:endParaRPr lang="fr-FR" sz="1100" dirty="0"/>
          </a:p>
        </p:txBody>
      </p:sp>
      <p:sp>
        <p:nvSpPr>
          <p:cNvPr id="15" name="Sous-titre 4">
            <a:extLst>
              <a:ext uri="{FF2B5EF4-FFF2-40B4-BE49-F238E27FC236}">
                <a16:creationId xmlns:a16="http://schemas.microsoft.com/office/drawing/2014/main" id="{A97A4BA8-2C61-5049-D8BD-DE34A1FFD50D}"/>
              </a:ext>
            </a:extLst>
          </p:cNvPr>
          <p:cNvSpPr txBox="1">
            <a:spLocks/>
          </p:cNvSpPr>
          <p:nvPr/>
        </p:nvSpPr>
        <p:spPr>
          <a:xfrm>
            <a:off x="899592" y="3710343"/>
            <a:ext cx="7451389" cy="129614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a:p>
            <a:pPr marL="0" indent="0" algn="just">
              <a:buNone/>
            </a:pPr>
            <a:endParaRPr lang="fr-FR" dirty="0"/>
          </a:p>
        </p:txBody>
      </p:sp>
      <p:pic>
        <p:nvPicPr>
          <p:cNvPr id="7" name="Image 6">
            <a:extLst>
              <a:ext uri="{FF2B5EF4-FFF2-40B4-BE49-F238E27FC236}">
                <a16:creationId xmlns:a16="http://schemas.microsoft.com/office/drawing/2014/main" id="{162B8C13-ACFC-0829-FB6E-78F9DFF14163}"/>
              </a:ext>
            </a:extLst>
          </p:cNvPr>
          <p:cNvPicPr>
            <a:picLocks noChangeAspect="1"/>
          </p:cNvPicPr>
          <p:nvPr/>
        </p:nvPicPr>
        <p:blipFill>
          <a:blip r:embed="rId3"/>
          <a:stretch>
            <a:fillRect/>
          </a:stretch>
        </p:blipFill>
        <p:spPr>
          <a:xfrm>
            <a:off x="572464" y="2510606"/>
            <a:ext cx="2986894" cy="1785220"/>
          </a:xfrm>
          <a:prstGeom prst="rect">
            <a:avLst/>
          </a:prstGeom>
        </p:spPr>
      </p:pic>
      <p:pic>
        <p:nvPicPr>
          <p:cNvPr id="10" name="Image 9">
            <a:extLst>
              <a:ext uri="{FF2B5EF4-FFF2-40B4-BE49-F238E27FC236}">
                <a16:creationId xmlns:a16="http://schemas.microsoft.com/office/drawing/2014/main" id="{68239ABE-9303-77FD-A3A5-D75F9A8EE622}"/>
              </a:ext>
            </a:extLst>
          </p:cNvPr>
          <p:cNvPicPr>
            <a:picLocks noChangeAspect="1"/>
          </p:cNvPicPr>
          <p:nvPr/>
        </p:nvPicPr>
        <p:blipFill>
          <a:blip r:embed="rId4"/>
          <a:stretch>
            <a:fillRect/>
          </a:stretch>
        </p:blipFill>
        <p:spPr>
          <a:xfrm>
            <a:off x="3618509" y="2430447"/>
            <a:ext cx="2710839" cy="2134170"/>
          </a:xfrm>
          <a:prstGeom prst="rect">
            <a:avLst/>
          </a:prstGeom>
        </p:spPr>
      </p:pic>
      <p:pic>
        <p:nvPicPr>
          <p:cNvPr id="12" name="Image 11">
            <a:extLst>
              <a:ext uri="{FF2B5EF4-FFF2-40B4-BE49-F238E27FC236}">
                <a16:creationId xmlns:a16="http://schemas.microsoft.com/office/drawing/2014/main" id="{E15245CC-F76B-01A8-3A7C-E833B9D4DC09}"/>
              </a:ext>
            </a:extLst>
          </p:cNvPr>
          <p:cNvPicPr>
            <a:picLocks noChangeAspect="1"/>
          </p:cNvPicPr>
          <p:nvPr/>
        </p:nvPicPr>
        <p:blipFill>
          <a:blip r:embed="rId5"/>
          <a:stretch>
            <a:fillRect/>
          </a:stretch>
        </p:blipFill>
        <p:spPr>
          <a:xfrm>
            <a:off x="6527801" y="2384053"/>
            <a:ext cx="2508793" cy="2226958"/>
          </a:xfrm>
          <a:prstGeom prst="rect">
            <a:avLst/>
          </a:prstGeom>
        </p:spPr>
      </p:pic>
    </p:spTree>
    <p:extLst>
      <p:ext uri="{BB962C8B-B14F-4D97-AF65-F5344CB8AC3E}">
        <p14:creationId xmlns:p14="http://schemas.microsoft.com/office/powerpoint/2010/main" val="142229088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2logo-v2-1.pptx" id="{22C23822-B4F0-4156-A489-8FA00352A751}" vid="{496440F4-0138-4A79-B045-F59A65EE301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HiLumi-Pres-Template-16-9-2logo-v2-1</Template>
  <TotalTime>42126</TotalTime>
  <Words>2344</Words>
  <Application>Microsoft Office PowerPoint</Application>
  <PresentationFormat>On-screen Show (16:9)</PresentationFormat>
  <Paragraphs>962</Paragraphs>
  <Slides>25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Aptos</vt:lpstr>
      <vt:lpstr>Arial</vt:lpstr>
      <vt:lpstr>Calibri</vt:lpstr>
      <vt:lpstr>inherit</vt:lpstr>
      <vt:lpstr>Segoe UI</vt:lpstr>
      <vt:lpstr>Times New Roman</vt:lpstr>
      <vt:lpstr>Wingdings</vt:lpstr>
      <vt:lpstr>Thème Office</vt:lpstr>
      <vt:lpstr>Cabling/Qualification – Activity/Priority 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Cheminements Forward Detectors</dc:title>
  <dc:subject/>
  <dc:creator>gianluca.canale@cern.ch</dc:creator>
  <cp:keywords/>
  <dc:description/>
  <cp:lastModifiedBy>Gianluca Canale</cp:lastModifiedBy>
  <cp:revision>148</cp:revision>
  <dcterms:created xsi:type="dcterms:W3CDTF">2024-05-06T09:30:44Z</dcterms:created>
  <dcterms:modified xsi:type="dcterms:W3CDTF">2025-04-16T03:37:33Z</dcterms:modified>
  <cp:category/>
</cp:coreProperties>
</file>