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15"/>
  </p:notesMasterIdLst>
  <p:sldIdLst>
    <p:sldId id="256" r:id="rId4"/>
    <p:sldId id="301" r:id="rId5"/>
    <p:sldId id="302" r:id="rId6"/>
    <p:sldId id="305" r:id="rId7"/>
    <p:sldId id="306" r:id="rId8"/>
    <p:sldId id="307" r:id="rId9"/>
    <p:sldId id="421" r:id="rId10"/>
    <p:sldId id="308" r:id="rId11"/>
    <p:sldId id="411" r:id="rId12"/>
    <p:sldId id="309" r:id="rId13"/>
    <p:sldId id="311" r:id="rId14"/>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301"/>
            <p14:sldId id="302"/>
            <p14:sldId id="305"/>
            <p14:sldId id="306"/>
            <p14:sldId id="307"/>
            <p14:sldId id="421"/>
            <p14:sldId id="308"/>
            <p14:sldId id="411"/>
            <p14:sldId id="309"/>
            <p14:sldId id="311"/>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848" autoAdjust="0"/>
    <p:restoredTop sz="94712" autoAdjust="0"/>
  </p:normalViewPr>
  <p:slideViewPr>
    <p:cSldViewPr>
      <p:cViewPr varScale="1">
        <p:scale>
          <a:sx n="247" d="100"/>
          <a:sy n="247" d="100"/>
        </p:scale>
        <p:origin x="200" y="448"/>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17.04.25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F7FD1D-DB74-2C10-4EB5-116F0A82CD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DCBB6C-24E4-3212-A059-2EC524FDA9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0745D1-9CD1-B590-7316-25BDEE996653}"/>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8C370560-DC03-88C4-06A1-1DA90FF3681C}"/>
              </a:ext>
            </a:extLst>
          </p:cNvPr>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1367302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222247-03EF-5CB3-313B-DA3A1AABB2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F3FB30-2FCC-11E4-57B7-4AD667F5CC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9CB0E6-8F0F-1B07-F0DC-836ECCE07D32}"/>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B9BB0125-6054-FE49-54FF-E8708336A9CE}"/>
              </a:ext>
            </a:extLst>
          </p:cNvPr>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1926964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a:xfrm>
            <a:off x="442800" y="1194596"/>
            <a:ext cx="8263350" cy="2673297"/>
          </a:xfrm>
        </p:spPr>
        <p:txBody>
          <a:bodyPr/>
          <a:lstStyle/>
          <a:p>
            <a:r>
              <a:rPr lang="en-US" dirty="0"/>
              <a:t>FCC-ee Layout and </a:t>
            </a:r>
            <a:br>
              <a:rPr lang="en-US" dirty="0"/>
            </a:br>
            <a:r>
              <a:rPr lang="en-US" dirty="0"/>
              <a:t>Optics Design WG</a:t>
            </a:r>
            <a:br>
              <a:rPr lang="en-US" dirty="0"/>
            </a:br>
            <a:br>
              <a:rPr lang="en-US" dirty="0"/>
            </a:br>
            <a:r>
              <a:rPr lang="en-US" sz="2000" dirty="0"/>
              <a:t>2</a:t>
            </a:r>
            <a:r>
              <a:rPr lang="en-US" sz="2000" baseline="30000" dirty="0"/>
              <a:t>nd</a:t>
            </a:r>
            <a:r>
              <a:rPr lang="en-US" sz="2000" dirty="0"/>
              <a:t> meeting – 17 April 2025</a:t>
            </a:r>
            <a:endParaRPr lang="en-US" dirty="0"/>
          </a:p>
        </p:txBody>
      </p:sp>
      <p:sp>
        <p:nvSpPr>
          <p:cNvPr id="2" name="Textfeld 1">
            <a:extLst>
              <a:ext uri="{FF2B5EF4-FFF2-40B4-BE49-F238E27FC236}">
                <a16:creationId xmlns:a16="http://schemas.microsoft.com/office/drawing/2014/main" id="{B75C5EC8-F6BE-4EDD-8A1F-E7C4E339CEBA}"/>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FCC-ee Layout and Optics Design</a:t>
            </a:r>
          </a:p>
        </p:txBody>
      </p:sp>
      <p:sp>
        <p:nvSpPr>
          <p:cNvPr id="3" name="Textfeld 2">
            <a:extLst>
              <a:ext uri="{FF2B5EF4-FFF2-40B4-BE49-F238E27FC236}">
                <a16:creationId xmlns:a16="http://schemas.microsoft.com/office/drawing/2014/main" id="{0C80D029-2104-4318-B440-2F5B3EC0DEE2}"/>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Ghislain ROY</a:t>
            </a:r>
          </a:p>
        </p:txBody>
      </p:sp>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5F1A55E-E40A-93E1-CBF3-F2B736DD844A}"/>
              </a:ext>
            </a:extLst>
          </p:cNvPr>
          <p:cNvSpPr>
            <a:spLocks noGrp="1"/>
          </p:cNvSpPr>
          <p:nvPr>
            <p:ph type="title"/>
          </p:nvPr>
        </p:nvSpPr>
        <p:spPr/>
        <p:txBody>
          <a:bodyPr/>
          <a:lstStyle/>
          <a:p>
            <a:r>
              <a:rPr lang="en-CH" dirty="0"/>
              <a:t>Instrumentation</a:t>
            </a:r>
          </a:p>
        </p:txBody>
      </p:sp>
      <p:sp>
        <p:nvSpPr>
          <p:cNvPr id="2" name="Slide Number Placeholder 1">
            <a:extLst>
              <a:ext uri="{FF2B5EF4-FFF2-40B4-BE49-F238E27FC236}">
                <a16:creationId xmlns:a16="http://schemas.microsoft.com/office/drawing/2014/main" id="{AC4DBEA3-20AC-4487-FB12-9A4BF7561F4A}"/>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4" name="Text Placeholder 3">
            <a:extLst>
              <a:ext uri="{FF2B5EF4-FFF2-40B4-BE49-F238E27FC236}">
                <a16:creationId xmlns:a16="http://schemas.microsoft.com/office/drawing/2014/main" id="{478DBD70-CC60-DB92-1287-BC512639B532}"/>
              </a:ext>
            </a:extLst>
          </p:cNvPr>
          <p:cNvSpPr>
            <a:spLocks noGrp="1"/>
          </p:cNvSpPr>
          <p:nvPr>
            <p:ph type="body" sz="quarter" idx="12"/>
          </p:nvPr>
        </p:nvSpPr>
        <p:spPr>
          <a:xfrm>
            <a:off x="179511" y="1347613"/>
            <a:ext cx="8855267" cy="2880321"/>
          </a:xfrm>
        </p:spPr>
        <p:txBody>
          <a:bodyPr/>
          <a:lstStyle/>
          <a:p>
            <a:pPr marL="285750" indent="-285750">
              <a:lnSpc>
                <a:spcPct val="100000"/>
              </a:lnSpc>
              <a:buFont typeface="Arial" panose="020B0604020202020204" pitchFamily="34" charset="0"/>
              <a:buChar char="•"/>
            </a:pPr>
            <a:r>
              <a:rPr lang="en-CH" sz="2000" b="1" dirty="0"/>
              <a:t>Polarimeter</a:t>
            </a:r>
            <a:r>
              <a:rPr lang="en-CH" sz="2000" dirty="0"/>
              <a:t>: </a:t>
            </a:r>
          </a:p>
          <a:p>
            <a:pPr marL="625950" lvl="1" indent="-285750">
              <a:lnSpc>
                <a:spcPct val="100000"/>
              </a:lnSpc>
            </a:pPr>
            <a:r>
              <a:rPr lang="en-CH" sz="2000" dirty="0"/>
              <a:t>Will be installed at the start of experimental insertions</a:t>
            </a:r>
          </a:p>
          <a:p>
            <a:pPr marL="625950" lvl="1" indent="-285750">
              <a:lnSpc>
                <a:spcPct val="100000"/>
              </a:lnSpc>
            </a:pPr>
            <a:r>
              <a:rPr lang="en-CH" sz="2000" dirty="0"/>
              <a:t>Requires dedicated lateral and longitudinal space.</a:t>
            </a:r>
          </a:p>
          <a:p>
            <a:pPr marL="285750" indent="-285750">
              <a:lnSpc>
                <a:spcPct val="100000"/>
              </a:lnSpc>
              <a:buFont typeface="Arial" panose="020B0604020202020204" pitchFamily="34" charset="0"/>
              <a:buChar char="•"/>
            </a:pPr>
            <a:r>
              <a:rPr lang="en-CH" sz="2000" b="1" dirty="0"/>
              <a:t>Depolarising kickers</a:t>
            </a:r>
            <a:r>
              <a:rPr lang="en-CH" sz="2000" dirty="0"/>
              <a:t>: </a:t>
            </a:r>
          </a:p>
          <a:p>
            <a:pPr marL="625950" lvl="1" indent="-285750">
              <a:lnSpc>
                <a:spcPct val="100000"/>
              </a:lnSpc>
            </a:pPr>
            <a:r>
              <a:rPr lang="en-CH" sz="2000" dirty="0"/>
              <a:t>Will be installed at the start of the arcs</a:t>
            </a:r>
          </a:p>
          <a:p>
            <a:pPr marL="625950" lvl="1" indent="-285750">
              <a:lnSpc>
                <a:spcPct val="100000"/>
              </a:lnSpc>
            </a:pPr>
            <a:r>
              <a:rPr lang="en-CH" sz="2000" dirty="0"/>
              <a:t>Requires reserved space. </a:t>
            </a:r>
          </a:p>
          <a:p>
            <a:pPr marL="285750" indent="-285750">
              <a:lnSpc>
                <a:spcPct val="100000"/>
              </a:lnSpc>
              <a:buFont typeface="Arial" panose="020B0604020202020204" pitchFamily="34" charset="0"/>
              <a:buChar char="•"/>
            </a:pPr>
            <a:r>
              <a:rPr lang="en-CH" sz="2000" b="1" dirty="0"/>
              <a:t>BPMs</a:t>
            </a:r>
            <a:r>
              <a:rPr lang="en-CH" sz="2000" dirty="0"/>
              <a:t>: </a:t>
            </a:r>
          </a:p>
          <a:p>
            <a:pPr marL="625950" lvl="1" indent="-285750">
              <a:lnSpc>
                <a:spcPct val="100000"/>
              </a:lnSpc>
            </a:pPr>
            <a:r>
              <a:rPr lang="en-CH" sz="2000" dirty="0"/>
              <a:t>Space and length reservation</a:t>
            </a:r>
          </a:p>
          <a:p>
            <a:pPr marL="625950" lvl="1" indent="-285750">
              <a:lnSpc>
                <a:spcPct val="100000"/>
              </a:lnSpc>
            </a:pPr>
            <a:r>
              <a:rPr lang="en-CH" sz="2000" dirty="0"/>
              <a:t>Proper integration of BPMs with quadrupoles and vacuum chambers.</a:t>
            </a:r>
          </a:p>
          <a:p>
            <a:pPr marL="285750" indent="-285750">
              <a:lnSpc>
                <a:spcPct val="100000"/>
              </a:lnSpc>
              <a:buFont typeface="Arial" panose="020B0604020202020204" pitchFamily="34" charset="0"/>
              <a:buChar char="•"/>
            </a:pPr>
            <a:endParaRPr lang="en-CH" sz="1700" dirty="0"/>
          </a:p>
        </p:txBody>
      </p:sp>
    </p:spTree>
    <p:extLst>
      <p:ext uri="{BB962C8B-B14F-4D97-AF65-F5344CB8AC3E}">
        <p14:creationId xmlns:p14="http://schemas.microsoft.com/office/powerpoint/2010/main" val="21929825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5F1A55E-E40A-93E1-CBF3-F2B736DD844A}"/>
              </a:ext>
            </a:extLst>
          </p:cNvPr>
          <p:cNvSpPr>
            <a:spLocks noGrp="1"/>
          </p:cNvSpPr>
          <p:nvPr>
            <p:ph type="title"/>
          </p:nvPr>
        </p:nvSpPr>
        <p:spPr/>
        <p:txBody>
          <a:bodyPr/>
          <a:lstStyle/>
          <a:p>
            <a:r>
              <a:rPr lang="en-GB" dirty="0"/>
              <a:t>Miscellaneous</a:t>
            </a:r>
          </a:p>
        </p:txBody>
      </p:sp>
      <p:sp>
        <p:nvSpPr>
          <p:cNvPr id="2" name="Slide Number Placeholder 1">
            <a:extLst>
              <a:ext uri="{FF2B5EF4-FFF2-40B4-BE49-F238E27FC236}">
                <a16:creationId xmlns:a16="http://schemas.microsoft.com/office/drawing/2014/main" id="{AC4DBEA3-20AC-4487-FB12-9A4BF7561F4A}"/>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4" name="Text Placeholder 3">
            <a:extLst>
              <a:ext uri="{FF2B5EF4-FFF2-40B4-BE49-F238E27FC236}">
                <a16:creationId xmlns:a16="http://schemas.microsoft.com/office/drawing/2014/main" id="{478DBD70-CC60-DB92-1287-BC512639B532}"/>
              </a:ext>
            </a:extLst>
          </p:cNvPr>
          <p:cNvSpPr>
            <a:spLocks noGrp="1"/>
          </p:cNvSpPr>
          <p:nvPr>
            <p:ph type="body" sz="quarter" idx="12"/>
          </p:nvPr>
        </p:nvSpPr>
        <p:spPr>
          <a:xfrm>
            <a:off x="179512" y="1059581"/>
            <a:ext cx="8712968" cy="3988953"/>
          </a:xfrm>
        </p:spPr>
        <p:txBody>
          <a:bodyPr/>
          <a:lstStyle/>
          <a:p>
            <a:pPr marL="285750" indent="-285750">
              <a:lnSpc>
                <a:spcPct val="100000"/>
              </a:lnSpc>
              <a:buFont typeface="Arial" panose="020B0604020202020204" pitchFamily="34" charset="0"/>
              <a:buChar char="•"/>
            </a:pPr>
            <a:r>
              <a:rPr lang="en-CH" sz="1800" b="1" dirty="0"/>
              <a:t>Fire doors location:</a:t>
            </a:r>
          </a:p>
          <a:p>
            <a:pPr marL="625950" lvl="1" indent="-285750">
              <a:lnSpc>
                <a:spcPct val="100000"/>
              </a:lnSpc>
            </a:pPr>
            <a:r>
              <a:rPr lang="en-CH" sz="1800" dirty="0"/>
              <a:t>Exact locations must be defined with respect to cell layout, repetitive placement to simplify integration. Example: Fire sector consisting of 8 FODO cells of 52 m will create a 416m fire sector length, slighlty exceeding the standard 400m. </a:t>
            </a:r>
          </a:p>
          <a:p>
            <a:pPr marL="625950" lvl="1" indent="-285750">
              <a:lnSpc>
                <a:spcPct val="100000"/>
              </a:lnSpc>
            </a:pPr>
            <a:r>
              <a:rPr lang="en-GB" sz="1800" dirty="0"/>
              <a:t>F</a:t>
            </a:r>
            <a:r>
              <a:rPr lang="en-CH" sz="1800" dirty="0"/>
              <a:t>ire door and sectorization should be included in the Arc Half-Cell Mock-up and in the layout design. </a:t>
            </a:r>
          </a:p>
          <a:p>
            <a:pPr marL="285750" indent="-285750">
              <a:lnSpc>
                <a:spcPct val="100000"/>
              </a:lnSpc>
              <a:buFont typeface="Arial" panose="020B0604020202020204" pitchFamily="34" charset="0"/>
              <a:buChar char="•"/>
            </a:pPr>
            <a:r>
              <a:rPr lang="en-CH" sz="1800" b="1" dirty="0"/>
              <a:t>Maximum element length</a:t>
            </a:r>
            <a:r>
              <a:rPr lang="en-CH" sz="1800" dirty="0"/>
              <a:t>: no element should exceed 12 m in length due to size limitations of access shafts. Longer elements will need to be modelled as assembly of shorter than 12m sub-elements.</a:t>
            </a:r>
          </a:p>
          <a:p>
            <a:pPr marL="285750" indent="-285750">
              <a:lnSpc>
                <a:spcPct val="100000"/>
              </a:lnSpc>
              <a:buFont typeface="Arial" panose="020B0604020202020204" pitchFamily="34" charset="0"/>
              <a:buChar char="•"/>
            </a:pPr>
            <a:r>
              <a:rPr lang="en-CH" sz="1800" b="1" dirty="0"/>
              <a:t>Normalized dipole lengths in layout</a:t>
            </a:r>
            <a:r>
              <a:rPr lang="en-CH" sz="1800" dirty="0"/>
              <a:t>: in some cases, dipole lengths are slighlty different (few nm) or length is specified with unnecessary precision that can be normalized. </a:t>
            </a:r>
          </a:p>
          <a:p>
            <a:pPr>
              <a:lnSpc>
                <a:spcPct val="100000"/>
              </a:lnSpc>
            </a:pPr>
            <a:endParaRPr lang="en-CH" sz="1800" dirty="0"/>
          </a:p>
        </p:txBody>
      </p:sp>
    </p:spTree>
    <p:extLst>
      <p:ext uri="{BB962C8B-B14F-4D97-AF65-F5344CB8AC3E}">
        <p14:creationId xmlns:p14="http://schemas.microsoft.com/office/powerpoint/2010/main" val="2754953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D05DDE-9F08-70F2-E6BC-CBF5297CF382}"/>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4" name="Text Placeholder 3">
            <a:extLst>
              <a:ext uri="{FF2B5EF4-FFF2-40B4-BE49-F238E27FC236}">
                <a16:creationId xmlns:a16="http://schemas.microsoft.com/office/drawing/2014/main" id="{447C9BF0-55CA-4E95-BBDE-7EF8A5612A37}"/>
              </a:ext>
            </a:extLst>
          </p:cNvPr>
          <p:cNvSpPr>
            <a:spLocks noGrp="1"/>
          </p:cNvSpPr>
          <p:nvPr>
            <p:ph type="body" sz="quarter" idx="12"/>
          </p:nvPr>
        </p:nvSpPr>
        <p:spPr>
          <a:xfrm>
            <a:off x="437850" y="1131590"/>
            <a:ext cx="8268300" cy="3361210"/>
          </a:xfrm>
        </p:spPr>
        <p:txBody>
          <a:bodyPr/>
          <a:lstStyle/>
          <a:p>
            <a:pPr marL="342900" indent="-342900">
              <a:lnSpc>
                <a:spcPct val="150000"/>
              </a:lnSpc>
              <a:buFont typeface="Arial" panose="020B0604020202020204" pitchFamily="34" charset="0"/>
              <a:buChar char="•"/>
            </a:pPr>
            <a:r>
              <a:rPr lang="en-CH" sz="2500" dirty="0"/>
              <a:t>Technical insertions</a:t>
            </a:r>
          </a:p>
          <a:p>
            <a:pPr marL="285750" indent="-285750">
              <a:lnSpc>
                <a:spcPct val="150000"/>
              </a:lnSpc>
              <a:buFont typeface="Arial" panose="020B0604020202020204" pitchFamily="34" charset="0"/>
              <a:buChar char="•"/>
            </a:pPr>
            <a:r>
              <a:rPr lang="en-CH" sz="2500" dirty="0"/>
              <a:t>Experimental insertions</a:t>
            </a:r>
          </a:p>
          <a:p>
            <a:pPr marL="285750" indent="-285750">
              <a:lnSpc>
                <a:spcPct val="150000"/>
              </a:lnSpc>
              <a:buFont typeface="Arial" panose="020B0604020202020204" pitchFamily="34" charset="0"/>
              <a:buChar char="•"/>
            </a:pPr>
            <a:r>
              <a:rPr lang="en-CH" sz="2500" dirty="0"/>
              <a:t>Vertical height &amp; separation</a:t>
            </a:r>
          </a:p>
          <a:p>
            <a:pPr marL="285750" indent="-285750">
              <a:lnSpc>
                <a:spcPct val="150000"/>
              </a:lnSpc>
              <a:buFont typeface="Arial" panose="020B0604020202020204" pitchFamily="34" charset="0"/>
              <a:buChar char="•"/>
            </a:pPr>
            <a:r>
              <a:rPr lang="en-CH" sz="2500" dirty="0"/>
              <a:t>Instrumentation</a:t>
            </a:r>
          </a:p>
          <a:p>
            <a:pPr marL="285750" indent="-285750">
              <a:lnSpc>
                <a:spcPct val="150000"/>
              </a:lnSpc>
              <a:buFont typeface="Arial" panose="020B0604020202020204" pitchFamily="34" charset="0"/>
              <a:buChar char="•"/>
            </a:pPr>
            <a:r>
              <a:rPr lang="en-CH" sz="2500" dirty="0"/>
              <a:t>Miscellaneous</a:t>
            </a:r>
          </a:p>
        </p:txBody>
      </p:sp>
      <p:sp>
        <p:nvSpPr>
          <p:cNvPr id="5" name="Title 4">
            <a:extLst>
              <a:ext uri="{FF2B5EF4-FFF2-40B4-BE49-F238E27FC236}">
                <a16:creationId xmlns:a16="http://schemas.microsoft.com/office/drawing/2014/main" id="{B367AB75-D4B9-4927-36B3-260165389163}"/>
              </a:ext>
            </a:extLst>
          </p:cNvPr>
          <p:cNvSpPr>
            <a:spLocks noGrp="1"/>
          </p:cNvSpPr>
          <p:nvPr>
            <p:ph type="title"/>
          </p:nvPr>
        </p:nvSpPr>
        <p:spPr/>
        <p:txBody>
          <a:bodyPr/>
          <a:lstStyle/>
          <a:p>
            <a:r>
              <a:rPr lang="en-CH" dirty="0"/>
              <a:t>List of Layout issues to be addressed</a:t>
            </a:r>
          </a:p>
        </p:txBody>
      </p:sp>
    </p:spTree>
    <p:extLst>
      <p:ext uri="{BB962C8B-B14F-4D97-AF65-F5344CB8AC3E}">
        <p14:creationId xmlns:p14="http://schemas.microsoft.com/office/powerpoint/2010/main" val="2622441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5F1A55E-E40A-93E1-CBF3-F2B736DD844A}"/>
              </a:ext>
            </a:extLst>
          </p:cNvPr>
          <p:cNvSpPr>
            <a:spLocks noGrp="1"/>
          </p:cNvSpPr>
          <p:nvPr>
            <p:ph type="title"/>
          </p:nvPr>
        </p:nvSpPr>
        <p:spPr/>
        <p:txBody>
          <a:bodyPr/>
          <a:lstStyle/>
          <a:p>
            <a:r>
              <a:rPr lang="en-CH" dirty="0"/>
              <a:t>Technical insertions</a:t>
            </a:r>
          </a:p>
        </p:txBody>
      </p:sp>
      <p:sp>
        <p:nvSpPr>
          <p:cNvPr id="4" name="Text Placeholder 3">
            <a:extLst>
              <a:ext uri="{FF2B5EF4-FFF2-40B4-BE49-F238E27FC236}">
                <a16:creationId xmlns:a16="http://schemas.microsoft.com/office/drawing/2014/main" id="{478DBD70-CC60-DB92-1287-BC512639B532}"/>
              </a:ext>
            </a:extLst>
          </p:cNvPr>
          <p:cNvSpPr>
            <a:spLocks noGrp="1"/>
          </p:cNvSpPr>
          <p:nvPr>
            <p:ph type="body" sz="quarter" idx="12"/>
          </p:nvPr>
        </p:nvSpPr>
        <p:spPr>
          <a:xfrm>
            <a:off x="437850" y="1225872"/>
            <a:ext cx="8094590" cy="3434110"/>
          </a:xfrm>
        </p:spPr>
        <p:txBody>
          <a:bodyPr/>
          <a:lstStyle/>
          <a:p>
            <a:r>
              <a:rPr lang="en-CH" sz="2000" u="sng" dirty="0"/>
              <a:t>General layout issues: </a:t>
            </a:r>
          </a:p>
          <a:p>
            <a:endParaRPr lang="en-CH" sz="1800" u="sng" dirty="0"/>
          </a:p>
          <a:p>
            <a:pPr marL="285750" indent="-285750">
              <a:buFont typeface="Arial" panose="020B0604020202020204" pitchFamily="34" charset="0"/>
              <a:buChar char="•"/>
            </a:pPr>
            <a:r>
              <a:rPr lang="en-US" sz="1700" b="1" dirty="0"/>
              <a:t>Beams lateral separation</a:t>
            </a:r>
            <a:r>
              <a:rPr lang="en-US" sz="1700" dirty="0"/>
              <a:t>: 350 mm lateral separation between the two beams in the arcs. Evaluate whether increased separation is needed in specific insertions (e.g. injection, collimation). </a:t>
            </a:r>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r>
              <a:rPr lang="en-US" sz="1700" b="1" dirty="0"/>
              <a:t>Vertical separation between Collider and Booster.</a:t>
            </a:r>
          </a:p>
          <a:p>
            <a:endParaRPr lang="en-US" sz="1700" dirty="0"/>
          </a:p>
          <a:p>
            <a:pPr marL="285750" indent="-285750">
              <a:buFont typeface="Arial" panose="020B0604020202020204" pitchFamily="34" charset="0"/>
              <a:buChar char="•"/>
            </a:pPr>
            <a:r>
              <a:rPr lang="en-US" sz="1700" b="1" dirty="0"/>
              <a:t>Vertical bypass</a:t>
            </a:r>
            <a:r>
              <a:rPr lang="en-US" sz="1700" dirty="0"/>
              <a:t>: Impact of long-range beam-beam due to small crossing angle in beam crossing. Scheme to mitigate: separate vacuum chambers and vertical separation between the two beams via closed vertical orbit bump. Add vertical bumps in all optics and investigate potential collision between vertical bump for collider and booster above.</a:t>
            </a:r>
            <a:endParaRPr lang="en-CH" sz="1700" dirty="0"/>
          </a:p>
        </p:txBody>
      </p:sp>
      <p:sp>
        <p:nvSpPr>
          <p:cNvPr id="2" name="Slide Number Placeholder 1">
            <a:extLst>
              <a:ext uri="{FF2B5EF4-FFF2-40B4-BE49-F238E27FC236}">
                <a16:creationId xmlns:a16="http://schemas.microsoft.com/office/drawing/2014/main" id="{AC4DBEA3-20AC-4487-FB12-9A4BF7561F4A}"/>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Tree>
    <p:extLst>
      <p:ext uri="{BB962C8B-B14F-4D97-AF65-F5344CB8AC3E}">
        <p14:creationId xmlns:p14="http://schemas.microsoft.com/office/powerpoint/2010/main" val="3387687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5F1A55E-E40A-93E1-CBF3-F2B736DD844A}"/>
              </a:ext>
            </a:extLst>
          </p:cNvPr>
          <p:cNvSpPr>
            <a:spLocks noGrp="1"/>
          </p:cNvSpPr>
          <p:nvPr>
            <p:ph type="title"/>
          </p:nvPr>
        </p:nvSpPr>
        <p:spPr/>
        <p:txBody>
          <a:bodyPr/>
          <a:lstStyle/>
          <a:p>
            <a:r>
              <a:rPr lang="en-CH" dirty="0"/>
              <a:t>Technical insertions</a:t>
            </a:r>
          </a:p>
        </p:txBody>
      </p:sp>
      <p:pic>
        <p:nvPicPr>
          <p:cNvPr id="3" name="Picture 2">
            <a:extLst>
              <a:ext uri="{FF2B5EF4-FFF2-40B4-BE49-F238E27FC236}">
                <a16:creationId xmlns:a16="http://schemas.microsoft.com/office/drawing/2014/main" id="{80C9B2C0-0BCF-B9BD-7817-02EEF43AA5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3134" y="449149"/>
            <a:ext cx="2820866" cy="2088231"/>
          </a:xfrm>
          <a:prstGeom prst="rect">
            <a:avLst/>
          </a:prstGeom>
        </p:spPr>
      </p:pic>
      <p:sp>
        <p:nvSpPr>
          <p:cNvPr id="2" name="Slide Number Placeholder 1">
            <a:extLst>
              <a:ext uri="{FF2B5EF4-FFF2-40B4-BE49-F238E27FC236}">
                <a16:creationId xmlns:a16="http://schemas.microsoft.com/office/drawing/2014/main" id="{AC4DBEA3-20AC-4487-FB12-9A4BF7561F4A}"/>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4" name="Text Placeholder 3">
            <a:extLst>
              <a:ext uri="{FF2B5EF4-FFF2-40B4-BE49-F238E27FC236}">
                <a16:creationId xmlns:a16="http://schemas.microsoft.com/office/drawing/2014/main" id="{478DBD70-CC60-DB92-1287-BC512639B532}"/>
              </a:ext>
            </a:extLst>
          </p:cNvPr>
          <p:cNvSpPr>
            <a:spLocks noGrp="1"/>
          </p:cNvSpPr>
          <p:nvPr>
            <p:ph type="body" sz="quarter" idx="12"/>
          </p:nvPr>
        </p:nvSpPr>
        <p:spPr>
          <a:xfrm>
            <a:off x="179512" y="1059582"/>
            <a:ext cx="6336704" cy="3960440"/>
          </a:xfrm>
        </p:spPr>
        <p:txBody>
          <a:bodyPr/>
          <a:lstStyle/>
          <a:p>
            <a:pPr>
              <a:lnSpc>
                <a:spcPct val="100000"/>
              </a:lnSpc>
            </a:pPr>
            <a:r>
              <a:rPr lang="en-CH" sz="2000" u="sng" dirty="0"/>
              <a:t>Insertion specific layout issues: </a:t>
            </a:r>
          </a:p>
          <a:p>
            <a:pPr>
              <a:lnSpc>
                <a:spcPct val="100000"/>
              </a:lnSpc>
            </a:pPr>
            <a:endParaRPr lang="en-CH" sz="900" u="sng" dirty="0"/>
          </a:p>
          <a:p>
            <a:pPr marL="285750" indent="-285750">
              <a:lnSpc>
                <a:spcPct val="100000"/>
              </a:lnSpc>
              <a:buFont typeface="Arial" panose="020B0604020202020204" pitchFamily="34" charset="0"/>
              <a:buChar char="•"/>
            </a:pPr>
            <a:r>
              <a:rPr lang="en-US" b="1" dirty="0"/>
              <a:t>Point B Injection:</a:t>
            </a:r>
          </a:p>
          <a:p>
            <a:pPr marL="625950" lvl="1" indent="-285750">
              <a:lnSpc>
                <a:spcPct val="100000"/>
              </a:lnSpc>
            </a:pPr>
            <a:r>
              <a:rPr lang="en-US" sz="1500" dirty="0"/>
              <a:t>Under ABT responsibility.</a:t>
            </a:r>
          </a:p>
          <a:p>
            <a:pPr marL="625950" lvl="1" indent="-285750">
              <a:lnSpc>
                <a:spcPct val="100000"/>
              </a:lnSpc>
            </a:pPr>
            <a:r>
              <a:rPr lang="en-CH" sz="1500" dirty="0"/>
              <a:t>Space needed for injection elements (dipoles. </a:t>
            </a:r>
            <a:r>
              <a:rPr lang="en-GB" sz="1500" dirty="0"/>
              <a:t>q</a:t>
            </a:r>
            <a:r>
              <a:rPr lang="en-CH" sz="1500" dirty="0"/>
              <a:t>uadrupoles, septa, kickers, instrumentation, collimators).</a:t>
            </a:r>
          </a:p>
          <a:p>
            <a:pPr marL="625950" lvl="1" indent="-285750">
              <a:lnSpc>
                <a:spcPct val="100000"/>
              </a:lnSpc>
            </a:pPr>
            <a:r>
              <a:rPr lang="en-CH" sz="1500" dirty="0"/>
              <a:t>Define lateral and vertical deviation needed to connect Booster to Collider, precise path of transfer line (Y. Dutheil). </a:t>
            </a:r>
          </a:p>
          <a:p>
            <a:pPr lvl="1" indent="0">
              <a:lnSpc>
                <a:spcPct val="100000"/>
              </a:lnSpc>
              <a:buNone/>
            </a:pPr>
            <a:endParaRPr lang="en-CH" sz="900" dirty="0"/>
          </a:p>
          <a:p>
            <a:pPr marL="285750" indent="-285750">
              <a:lnSpc>
                <a:spcPct val="100000"/>
              </a:lnSpc>
              <a:buFont typeface="Arial" panose="020B0604020202020204" pitchFamily="34" charset="0"/>
              <a:buChar char="•"/>
            </a:pPr>
            <a:r>
              <a:rPr lang="en-CH" b="1" dirty="0"/>
              <a:t>Point F Collimation:</a:t>
            </a:r>
          </a:p>
          <a:p>
            <a:pPr marL="625950" lvl="1" indent="-285750">
              <a:lnSpc>
                <a:spcPct val="100000"/>
              </a:lnSpc>
            </a:pPr>
            <a:r>
              <a:rPr lang="en-CH" sz="1500" dirty="0"/>
              <a:t>Betatron and momentum collimation position in the layout: depending on beam direction, sequence of collimation systems seen by each beam can be the same or reversed.</a:t>
            </a:r>
          </a:p>
          <a:p>
            <a:pPr marL="625950" lvl="1" indent="-285750">
              <a:lnSpc>
                <a:spcPct val="100000"/>
              </a:lnSpc>
            </a:pPr>
            <a:r>
              <a:rPr lang="en-GB" sz="1500" dirty="0"/>
              <a:t>A</a:t>
            </a:r>
            <a:r>
              <a:rPr lang="en-CH" sz="1500" dirty="0"/>
              <a:t>ssess whether 350 mm lateral separation between the two beams is sufficient. Single aperture quadrupoles!</a:t>
            </a:r>
          </a:p>
          <a:p>
            <a:pPr marL="625950" lvl="1" indent="-285750">
              <a:lnSpc>
                <a:spcPct val="100000"/>
              </a:lnSpc>
            </a:pPr>
            <a:r>
              <a:rPr lang="en-CH" sz="1500" dirty="0"/>
              <a:t>Collimator geometry (dimensions, jaws etc.) </a:t>
            </a:r>
          </a:p>
        </p:txBody>
      </p:sp>
      <p:sp>
        <p:nvSpPr>
          <p:cNvPr id="9" name="Oval 8">
            <a:extLst>
              <a:ext uri="{FF2B5EF4-FFF2-40B4-BE49-F238E27FC236}">
                <a16:creationId xmlns:a16="http://schemas.microsoft.com/office/drawing/2014/main" id="{22DD42D6-D525-08DA-88BD-17B5EA74AB88}"/>
              </a:ext>
            </a:extLst>
          </p:cNvPr>
          <p:cNvSpPr/>
          <p:nvPr/>
        </p:nvSpPr>
        <p:spPr>
          <a:xfrm>
            <a:off x="7956376" y="614809"/>
            <a:ext cx="576064" cy="64807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Oval 5">
            <a:extLst>
              <a:ext uri="{FF2B5EF4-FFF2-40B4-BE49-F238E27FC236}">
                <a16:creationId xmlns:a16="http://schemas.microsoft.com/office/drawing/2014/main" id="{91F834D3-976E-3B74-3B1B-D5B39CC1E5A4}"/>
              </a:ext>
            </a:extLst>
          </p:cNvPr>
          <p:cNvSpPr/>
          <p:nvPr/>
        </p:nvSpPr>
        <p:spPr>
          <a:xfrm>
            <a:off x="7991287" y="1603398"/>
            <a:ext cx="576064" cy="64807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4173779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5F1A55E-E40A-93E1-CBF3-F2B736DD844A}"/>
              </a:ext>
            </a:extLst>
          </p:cNvPr>
          <p:cNvSpPr>
            <a:spLocks noGrp="1"/>
          </p:cNvSpPr>
          <p:nvPr>
            <p:ph type="title"/>
          </p:nvPr>
        </p:nvSpPr>
        <p:spPr/>
        <p:txBody>
          <a:bodyPr/>
          <a:lstStyle/>
          <a:p>
            <a:r>
              <a:rPr lang="en-CH" dirty="0"/>
              <a:t>Technical insertions</a:t>
            </a:r>
          </a:p>
        </p:txBody>
      </p:sp>
      <p:pic>
        <p:nvPicPr>
          <p:cNvPr id="3" name="Picture 2">
            <a:extLst>
              <a:ext uri="{FF2B5EF4-FFF2-40B4-BE49-F238E27FC236}">
                <a16:creationId xmlns:a16="http://schemas.microsoft.com/office/drawing/2014/main" id="{80C9B2C0-0BCF-B9BD-7817-02EEF43AA5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3134" y="449149"/>
            <a:ext cx="2820866" cy="2088231"/>
          </a:xfrm>
          <a:prstGeom prst="rect">
            <a:avLst/>
          </a:prstGeom>
        </p:spPr>
      </p:pic>
      <p:sp>
        <p:nvSpPr>
          <p:cNvPr id="2" name="Slide Number Placeholder 1">
            <a:extLst>
              <a:ext uri="{FF2B5EF4-FFF2-40B4-BE49-F238E27FC236}">
                <a16:creationId xmlns:a16="http://schemas.microsoft.com/office/drawing/2014/main" id="{AC4DBEA3-20AC-4487-FB12-9A4BF7561F4A}"/>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4" name="Text Placeholder 3">
            <a:extLst>
              <a:ext uri="{FF2B5EF4-FFF2-40B4-BE49-F238E27FC236}">
                <a16:creationId xmlns:a16="http://schemas.microsoft.com/office/drawing/2014/main" id="{478DBD70-CC60-DB92-1287-BC512639B532}"/>
              </a:ext>
            </a:extLst>
          </p:cNvPr>
          <p:cNvSpPr>
            <a:spLocks noGrp="1"/>
          </p:cNvSpPr>
          <p:nvPr>
            <p:ph type="body" sz="quarter" idx="12"/>
          </p:nvPr>
        </p:nvSpPr>
        <p:spPr>
          <a:xfrm>
            <a:off x="145259" y="1059582"/>
            <a:ext cx="5506862" cy="3888432"/>
          </a:xfrm>
        </p:spPr>
        <p:txBody>
          <a:bodyPr/>
          <a:lstStyle/>
          <a:p>
            <a:pPr>
              <a:lnSpc>
                <a:spcPct val="100000"/>
              </a:lnSpc>
            </a:pPr>
            <a:r>
              <a:rPr lang="en-CH" sz="2000" u="sng" dirty="0"/>
              <a:t>Insertion specific layout issues: </a:t>
            </a:r>
          </a:p>
          <a:p>
            <a:pPr>
              <a:lnSpc>
                <a:spcPct val="100000"/>
              </a:lnSpc>
            </a:pPr>
            <a:endParaRPr lang="en-CH" sz="900" u="sng" dirty="0"/>
          </a:p>
          <a:p>
            <a:pPr marL="285750" indent="-285750">
              <a:lnSpc>
                <a:spcPct val="100000"/>
              </a:lnSpc>
              <a:buFont typeface="Arial" panose="020B0604020202020204" pitchFamily="34" charset="0"/>
              <a:buChar char="•"/>
            </a:pPr>
            <a:r>
              <a:rPr lang="en-US" b="1" dirty="0"/>
              <a:t>Point H RF:</a:t>
            </a:r>
          </a:p>
          <a:p>
            <a:pPr marL="625950" lvl="1" indent="-285750">
              <a:lnSpc>
                <a:spcPct val="100000"/>
              </a:lnSpc>
            </a:pPr>
            <a:r>
              <a:rPr lang="en-US" sz="1500" dirty="0"/>
              <a:t>Need to equalize path length difference with combined scheme that allows switching between Z, W &amp; H (33 cryomodules for Z, W and bypass other 33, while 2x33 for H)</a:t>
            </a:r>
          </a:p>
          <a:p>
            <a:pPr marL="625950" lvl="1" indent="-285750">
              <a:lnSpc>
                <a:spcPct val="100000"/>
              </a:lnSpc>
            </a:pPr>
            <a:r>
              <a:rPr lang="en-US" sz="1500" dirty="0" err="1"/>
              <a:t>Equalisation</a:t>
            </a:r>
            <a:r>
              <a:rPr lang="en-US" sz="1500" dirty="0"/>
              <a:t> with other technical insertions -&gt; doglegs?</a:t>
            </a:r>
          </a:p>
          <a:p>
            <a:pPr marL="625950" lvl="1" indent="-285750">
              <a:lnSpc>
                <a:spcPct val="100000"/>
              </a:lnSpc>
            </a:pPr>
            <a:r>
              <a:rPr lang="en-US" sz="1500" dirty="0"/>
              <a:t>Not enough space for all 800 MHz cavities for ttbar. </a:t>
            </a:r>
            <a:r>
              <a:rPr lang="en-US" sz="1200" dirty="0"/>
              <a:t>Possible solutions: increased gradient and less modules, replacement of 400 MHz cavities with 800 MHz, continuous cryostat, install some 800 MHz cavities in point L. </a:t>
            </a:r>
            <a:r>
              <a:rPr lang="en-CH" sz="1200" dirty="0"/>
              <a:t> </a:t>
            </a:r>
            <a:endParaRPr lang="en-CH" dirty="0"/>
          </a:p>
          <a:p>
            <a:pPr marL="625950" lvl="1" indent="-285750">
              <a:lnSpc>
                <a:spcPct val="100000"/>
              </a:lnSpc>
            </a:pPr>
            <a:endParaRPr lang="en-CH" b="1" dirty="0"/>
          </a:p>
        </p:txBody>
      </p:sp>
      <p:sp>
        <p:nvSpPr>
          <p:cNvPr id="9" name="Oval 8">
            <a:extLst>
              <a:ext uri="{FF2B5EF4-FFF2-40B4-BE49-F238E27FC236}">
                <a16:creationId xmlns:a16="http://schemas.microsoft.com/office/drawing/2014/main" id="{22DD42D6-D525-08DA-88BD-17B5EA74AB88}"/>
              </a:ext>
            </a:extLst>
          </p:cNvPr>
          <p:cNvSpPr/>
          <p:nvPr/>
        </p:nvSpPr>
        <p:spPr>
          <a:xfrm>
            <a:off x="6792248" y="658287"/>
            <a:ext cx="576064" cy="64807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Oval 5">
            <a:extLst>
              <a:ext uri="{FF2B5EF4-FFF2-40B4-BE49-F238E27FC236}">
                <a16:creationId xmlns:a16="http://schemas.microsoft.com/office/drawing/2014/main" id="{91F834D3-976E-3B74-3B1B-D5B39CC1E5A4}"/>
              </a:ext>
            </a:extLst>
          </p:cNvPr>
          <p:cNvSpPr/>
          <p:nvPr/>
        </p:nvSpPr>
        <p:spPr>
          <a:xfrm>
            <a:off x="6792248" y="1612974"/>
            <a:ext cx="576064" cy="64807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7" name="Picture 6">
            <a:extLst>
              <a:ext uri="{FF2B5EF4-FFF2-40B4-BE49-F238E27FC236}">
                <a16:creationId xmlns:a16="http://schemas.microsoft.com/office/drawing/2014/main" id="{1D8EC8BC-5F4E-DBED-20E7-13D313FB00C1}"/>
              </a:ext>
            </a:extLst>
          </p:cNvPr>
          <p:cNvPicPr>
            <a:picLocks noChangeAspect="1"/>
          </p:cNvPicPr>
          <p:nvPr/>
        </p:nvPicPr>
        <p:blipFill>
          <a:blip r:embed="rId3"/>
          <a:stretch>
            <a:fillRect/>
          </a:stretch>
        </p:blipFill>
        <p:spPr>
          <a:xfrm>
            <a:off x="5628121" y="2933027"/>
            <a:ext cx="3480383" cy="2088230"/>
          </a:xfrm>
          <a:prstGeom prst="rect">
            <a:avLst/>
          </a:prstGeom>
        </p:spPr>
      </p:pic>
      <p:sp>
        <p:nvSpPr>
          <p:cNvPr id="8" name="TextBox 7">
            <a:extLst>
              <a:ext uri="{FF2B5EF4-FFF2-40B4-BE49-F238E27FC236}">
                <a16:creationId xmlns:a16="http://schemas.microsoft.com/office/drawing/2014/main" id="{F8F5F901-5DDB-E6EE-3A2A-668662ACB41A}"/>
              </a:ext>
            </a:extLst>
          </p:cNvPr>
          <p:cNvSpPr txBox="1"/>
          <p:nvPr/>
        </p:nvSpPr>
        <p:spPr>
          <a:xfrm>
            <a:off x="5952157" y="2931790"/>
            <a:ext cx="648072" cy="483209"/>
          </a:xfrm>
          <a:prstGeom prst="rect">
            <a:avLst/>
          </a:prstGeom>
          <a:noFill/>
        </p:spPr>
        <p:txBody>
          <a:bodyPr wrap="square" rtlCol="0">
            <a:spAutoFit/>
          </a:bodyPr>
          <a:lstStyle/>
          <a:p>
            <a:pPr algn="l">
              <a:lnSpc>
                <a:spcPts val="3700"/>
              </a:lnSpc>
            </a:pPr>
            <a:r>
              <a:rPr lang="en-CH" sz="1200" dirty="0"/>
              <a:t>Z &amp; W</a:t>
            </a:r>
          </a:p>
        </p:txBody>
      </p:sp>
      <p:sp>
        <p:nvSpPr>
          <p:cNvPr id="10" name="TextBox 9">
            <a:extLst>
              <a:ext uri="{FF2B5EF4-FFF2-40B4-BE49-F238E27FC236}">
                <a16:creationId xmlns:a16="http://schemas.microsoft.com/office/drawing/2014/main" id="{3598C1BE-1BA5-F1EA-3458-335CE22C34CB}"/>
              </a:ext>
            </a:extLst>
          </p:cNvPr>
          <p:cNvSpPr txBox="1"/>
          <p:nvPr/>
        </p:nvSpPr>
        <p:spPr>
          <a:xfrm>
            <a:off x="5974405" y="3494559"/>
            <a:ext cx="648072" cy="483209"/>
          </a:xfrm>
          <a:prstGeom prst="rect">
            <a:avLst/>
          </a:prstGeom>
          <a:noFill/>
        </p:spPr>
        <p:txBody>
          <a:bodyPr wrap="square" rtlCol="0">
            <a:spAutoFit/>
          </a:bodyPr>
          <a:lstStyle/>
          <a:p>
            <a:pPr algn="l">
              <a:lnSpc>
                <a:spcPts val="3700"/>
              </a:lnSpc>
            </a:pPr>
            <a:r>
              <a:rPr lang="en-CH" sz="1200" dirty="0"/>
              <a:t>H</a:t>
            </a:r>
          </a:p>
        </p:txBody>
      </p:sp>
      <p:sp>
        <p:nvSpPr>
          <p:cNvPr id="11" name="TextBox 10">
            <a:extLst>
              <a:ext uri="{FF2B5EF4-FFF2-40B4-BE49-F238E27FC236}">
                <a16:creationId xmlns:a16="http://schemas.microsoft.com/office/drawing/2014/main" id="{CCBE4888-DADD-3B29-71A5-B1DEFFB5D912}"/>
              </a:ext>
            </a:extLst>
          </p:cNvPr>
          <p:cNvSpPr txBox="1"/>
          <p:nvPr/>
        </p:nvSpPr>
        <p:spPr>
          <a:xfrm>
            <a:off x="6315011" y="3998356"/>
            <a:ext cx="2439043" cy="480324"/>
          </a:xfrm>
          <a:prstGeom prst="rect">
            <a:avLst/>
          </a:prstGeom>
          <a:noFill/>
        </p:spPr>
        <p:txBody>
          <a:bodyPr wrap="square" rtlCol="0" anchor="ctr">
            <a:spAutoFit/>
          </a:bodyPr>
          <a:lstStyle/>
          <a:p>
            <a:pPr algn="l">
              <a:lnSpc>
                <a:spcPts val="3700"/>
              </a:lnSpc>
            </a:pPr>
            <a:r>
              <a:rPr lang="en-CH" sz="1100" dirty="0"/>
              <a:t>Combined 400 MHz for Z,W &amp; H</a:t>
            </a:r>
          </a:p>
        </p:txBody>
      </p:sp>
      <p:sp>
        <p:nvSpPr>
          <p:cNvPr id="12" name="Text Placeholder 3">
            <a:extLst>
              <a:ext uri="{FF2B5EF4-FFF2-40B4-BE49-F238E27FC236}">
                <a16:creationId xmlns:a16="http://schemas.microsoft.com/office/drawing/2014/main" id="{B58AFD5E-6EEF-E777-E663-5F7C7C23A792}"/>
              </a:ext>
            </a:extLst>
          </p:cNvPr>
          <p:cNvSpPr txBox="1">
            <a:spLocks/>
          </p:cNvSpPr>
          <p:nvPr/>
        </p:nvSpPr>
        <p:spPr>
          <a:xfrm>
            <a:off x="164392" y="3579862"/>
            <a:ext cx="5409785" cy="1663450"/>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indent="0">
              <a:lnSpc>
                <a:spcPct val="100000"/>
              </a:lnSpc>
              <a:buFont typeface="Arial" panose="020B0604020202020204" pitchFamily="34" charset="0"/>
              <a:buNone/>
            </a:pPr>
            <a:endParaRPr lang="en-CH" sz="900" dirty="0"/>
          </a:p>
          <a:p>
            <a:pPr marL="285750" indent="-285750">
              <a:lnSpc>
                <a:spcPct val="100000"/>
              </a:lnSpc>
              <a:buFont typeface="Arial" panose="020B0604020202020204" pitchFamily="34" charset="0"/>
              <a:buChar char="•"/>
            </a:pPr>
            <a:r>
              <a:rPr lang="en-CH" b="1" dirty="0"/>
              <a:t>Point L Booster RF:</a:t>
            </a:r>
          </a:p>
          <a:p>
            <a:pPr marL="625950" lvl="1" indent="-285750">
              <a:lnSpc>
                <a:spcPct val="100000"/>
              </a:lnSpc>
            </a:pPr>
            <a:r>
              <a:rPr lang="en-CH" dirty="0"/>
              <a:t>Information on overall length, crossing with vertical bypass, lateral separation</a:t>
            </a:r>
          </a:p>
          <a:p>
            <a:pPr marL="625950" lvl="1" indent="-285750">
              <a:lnSpc>
                <a:spcPct val="100000"/>
              </a:lnSpc>
            </a:pPr>
            <a:endParaRPr lang="en-CH" b="1" dirty="0"/>
          </a:p>
        </p:txBody>
      </p:sp>
    </p:spTree>
    <p:extLst>
      <p:ext uri="{BB962C8B-B14F-4D97-AF65-F5344CB8AC3E}">
        <p14:creationId xmlns:p14="http://schemas.microsoft.com/office/powerpoint/2010/main" val="2903458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5F1A55E-E40A-93E1-CBF3-F2B736DD844A}"/>
              </a:ext>
            </a:extLst>
          </p:cNvPr>
          <p:cNvSpPr>
            <a:spLocks noGrp="1"/>
          </p:cNvSpPr>
          <p:nvPr>
            <p:ph type="title"/>
          </p:nvPr>
        </p:nvSpPr>
        <p:spPr/>
        <p:txBody>
          <a:bodyPr/>
          <a:lstStyle/>
          <a:p>
            <a:r>
              <a:rPr lang="en-CH" dirty="0"/>
              <a:t>Experimental insertions</a:t>
            </a:r>
          </a:p>
        </p:txBody>
      </p:sp>
      <p:sp>
        <p:nvSpPr>
          <p:cNvPr id="2" name="Slide Number Placeholder 1">
            <a:extLst>
              <a:ext uri="{FF2B5EF4-FFF2-40B4-BE49-F238E27FC236}">
                <a16:creationId xmlns:a16="http://schemas.microsoft.com/office/drawing/2014/main" id="{AC4DBEA3-20AC-4487-FB12-9A4BF7561F4A}"/>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4" name="Text Placeholder 3">
            <a:extLst>
              <a:ext uri="{FF2B5EF4-FFF2-40B4-BE49-F238E27FC236}">
                <a16:creationId xmlns:a16="http://schemas.microsoft.com/office/drawing/2014/main" id="{478DBD70-CC60-DB92-1287-BC512639B532}"/>
              </a:ext>
            </a:extLst>
          </p:cNvPr>
          <p:cNvSpPr>
            <a:spLocks noGrp="1"/>
          </p:cNvSpPr>
          <p:nvPr>
            <p:ph type="body" sz="quarter" idx="12"/>
          </p:nvPr>
        </p:nvSpPr>
        <p:spPr>
          <a:xfrm>
            <a:off x="179512" y="1059582"/>
            <a:ext cx="8964488" cy="3600400"/>
          </a:xfrm>
        </p:spPr>
        <p:txBody>
          <a:bodyPr/>
          <a:lstStyle/>
          <a:p>
            <a:pPr marL="285750" indent="-285750">
              <a:lnSpc>
                <a:spcPct val="100000"/>
              </a:lnSpc>
              <a:buFont typeface="Arial" panose="020B0604020202020204" pitchFamily="34" charset="0"/>
              <a:buChar char="•"/>
            </a:pPr>
            <a:r>
              <a:rPr lang="en-CH" sz="1700" b="1" dirty="0"/>
              <a:t>Booster-collider geometry: </a:t>
            </a:r>
          </a:p>
          <a:p>
            <a:pPr marL="625950" lvl="1" indent="-285750">
              <a:lnSpc>
                <a:spcPct val="100000"/>
              </a:lnSpc>
            </a:pPr>
            <a:r>
              <a:rPr lang="en-CH" sz="1700" dirty="0"/>
              <a:t>Same total circumference </a:t>
            </a:r>
          </a:p>
          <a:p>
            <a:pPr marL="625950" lvl="1" indent="-285750">
              <a:lnSpc>
                <a:spcPct val="100000"/>
              </a:lnSpc>
            </a:pPr>
            <a:r>
              <a:rPr lang="en-CH" sz="1700" dirty="0"/>
              <a:t>Same cell length in the arcs for repetitive arc-cells (no slippage)</a:t>
            </a:r>
          </a:p>
          <a:p>
            <a:pPr marL="625950" lvl="1" indent="-285750">
              <a:lnSpc>
                <a:spcPct val="100000"/>
              </a:lnSpc>
            </a:pPr>
            <a:r>
              <a:rPr lang="en-CH" sz="1700" dirty="0"/>
              <a:t>In the detector caverns, Booster can bypass on inside. </a:t>
            </a:r>
            <a:br>
              <a:rPr lang="en-CH" sz="1700" dirty="0"/>
            </a:br>
            <a:r>
              <a:rPr lang="en-CH" sz="1700" dirty="0"/>
              <a:t>Path length difference is compensated in the arcs with lateral offset (to outside)</a:t>
            </a:r>
          </a:p>
          <a:p>
            <a:pPr marL="625950" lvl="1" indent="-285750">
              <a:lnSpc>
                <a:spcPct val="100000"/>
              </a:lnSpc>
            </a:pPr>
            <a:r>
              <a:rPr lang="en-CH" sz="1700" dirty="0"/>
              <a:t>Also 50m ballistic path of the Booster inside the experimental cavern with no active component </a:t>
            </a:r>
            <a:r>
              <a:rPr lang="en-CH" sz="1400" dirty="0"/>
              <a:t>(no supports / cooling / powering…)</a:t>
            </a:r>
            <a:r>
              <a:rPr lang="en-CH" sz="1700" dirty="0"/>
              <a:t> but only a beam pipe.</a:t>
            </a:r>
          </a:p>
          <a:p>
            <a:pPr marL="285750" indent="-285750">
              <a:lnSpc>
                <a:spcPct val="100000"/>
              </a:lnSpc>
              <a:buFont typeface="Arial" panose="020B0604020202020204" pitchFamily="34" charset="0"/>
              <a:buChar char="•"/>
            </a:pPr>
            <a:r>
              <a:rPr lang="en-CH" sz="1700" b="1" dirty="0"/>
              <a:t>GHC Optics: </a:t>
            </a:r>
          </a:p>
          <a:p>
            <a:pPr marL="625950" lvl="1" indent="-285750">
              <a:lnSpc>
                <a:spcPct val="100000"/>
              </a:lnSpc>
            </a:pPr>
            <a:r>
              <a:rPr lang="en-CH" sz="1700" dirty="0"/>
              <a:t>Matched optics version from K. Oide with quadrupoles and bending magnets downstream of final doublet pushed outside of the experimental cavern.  </a:t>
            </a:r>
          </a:p>
          <a:p>
            <a:pPr marL="625950" lvl="1" indent="-285750">
              <a:lnSpc>
                <a:spcPct val="100000"/>
              </a:lnSpc>
            </a:pPr>
            <a:r>
              <a:rPr lang="en-CH" sz="1700" dirty="0"/>
              <a:t>More room for anti-solenoid installation in the “non-local compensation scheme”. </a:t>
            </a:r>
            <a:r>
              <a:rPr lang="en-GB" sz="1700" dirty="0"/>
              <a:t>Improves the detector opening strategy, since having no magnets within the cavern simplifies access and mechanical movement </a:t>
            </a:r>
          </a:p>
          <a:p>
            <a:pPr marL="625950" lvl="1" indent="-285750">
              <a:lnSpc>
                <a:spcPct val="100000"/>
              </a:lnSpc>
            </a:pPr>
            <a:r>
              <a:rPr lang="en-GB" sz="1700" dirty="0">
                <a:sym typeface="Wingdings" pitchFamily="2" charset="2"/>
              </a:rPr>
              <a:t> should also be addressed by MDI meetings.</a:t>
            </a:r>
            <a:endParaRPr lang="en-CH" sz="1700" dirty="0"/>
          </a:p>
          <a:p>
            <a:pPr marL="625950" lvl="1" indent="-285750">
              <a:lnSpc>
                <a:spcPct val="100000"/>
              </a:lnSpc>
            </a:pPr>
            <a:endParaRPr lang="en-CH" sz="1500" dirty="0"/>
          </a:p>
        </p:txBody>
      </p:sp>
    </p:spTree>
    <p:extLst>
      <p:ext uri="{BB962C8B-B14F-4D97-AF65-F5344CB8AC3E}">
        <p14:creationId xmlns:p14="http://schemas.microsoft.com/office/powerpoint/2010/main" val="2317994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D2674-5E62-0298-E708-C33D39FFF869}"/>
            </a:ext>
          </a:extLst>
        </p:cNvPr>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FC6BD489-14CB-3086-698E-E24B19ADA388}"/>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9" name="ZoneTexte 8">
            <a:extLst>
              <a:ext uri="{FF2B5EF4-FFF2-40B4-BE49-F238E27FC236}">
                <a16:creationId xmlns:a16="http://schemas.microsoft.com/office/drawing/2014/main" id="{A6571D56-FE1C-2272-5CC1-A3E4B46EF8FE}"/>
              </a:ext>
            </a:extLst>
          </p:cNvPr>
          <p:cNvSpPr txBox="1"/>
          <p:nvPr/>
        </p:nvSpPr>
        <p:spPr>
          <a:xfrm>
            <a:off x="8473808" y="4941041"/>
            <a:ext cx="671979" cy="207749"/>
          </a:xfrm>
          <a:prstGeom prst="rect">
            <a:avLst/>
          </a:prstGeom>
          <a:noFill/>
        </p:spPr>
        <p:txBody>
          <a:bodyPr wrap="none" rtlCol="0">
            <a:spAutoFit/>
          </a:bodyPr>
          <a:lstStyle/>
          <a:p>
            <a:r>
              <a:rPr lang="fr-FR" sz="750" dirty="0"/>
              <a:t>02-04-2025</a:t>
            </a:r>
            <a:endParaRPr lang="en-GB" sz="750" dirty="0"/>
          </a:p>
        </p:txBody>
      </p:sp>
      <p:sp>
        <p:nvSpPr>
          <p:cNvPr id="14" name="ZoneTexte 13">
            <a:extLst>
              <a:ext uri="{FF2B5EF4-FFF2-40B4-BE49-F238E27FC236}">
                <a16:creationId xmlns:a16="http://schemas.microsoft.com/office/drawing/2014/main" id="{ED25DFF8-A457-B44A-36D2-D0CA59B377C1}"/>
              </a:ext>
            </a:extLst>
          </p:cNvPr>
          <p:cNvSpPr txBox="1"/>
          <p:nvPr/>
        </p:nvSpPr>
        <p:spPr>
          <a:xfrm flipH="1">
            <a:off x="3980496" y="4915613"/>
            <a:ext cx="1455599" cy="257635"/>
          </a:xfrm>
          <a:prstGeom prst="rect">
            <a:avLst/>
          </a:prstGeom>
          <a:noFill/>
        </p:spPr>
        <p:txBody>
          <a:bodyPr wrap="square" rtlCol="0">
            <a:spAutoFit/>
          </a:bodyPr>
          <a:lstStyle/>
          <a:p>
            <a:pPr>
              <a:lnSpc>
                <a:spcPts val="1388"/>
              </a:lnSpc>
            </a:pPr>
            <a:r>
              <a:rPr lang="fr-FR" sz="1050" b="1" dirty="0"/>
              <a:t>EN/MME - CERN</a:t>
            </a:r>
            <a:endParaRPr lang="en-GB" sz="1050" b="1" dirty="0"/>
          </a:p>
        </p:txBody>
      </p:sp>
      <p:sp>
        <p:nvSpPr>
          <p:cNvPr id="2" name="Title 1">
            <a:extLst>
              <a:ext uri="{FF2B5EF4-FFF2-40B4-BE49-F238E27FC236}">
                <a16:creationId xmlns:a16="http://schemas.microsoft.com/office/drawing/2014/main" id="{ADB0C232-01F9-3302-6D81-E04AFAB7088E}"/>
              </a:ext>
            </a:extLst>
          </p:cNvPr>
          <p:cNvSpPr txBox="1">
            <a:spLocks/>
          </p:cNvSpPr>
          <p:nvPr/>
        </p:nvSpPr>
        <p:spPr>
          <a:xfrm>
            <a:off x="1685925" y="-85725"/>
            <a:ext cx="4141950" cy="1036556"/>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pPr algn="ctr"/>
            <a:r>
              <a:rPr lang="en-US" sz="1125" dirty="0">
                <a:solidFill>
                  <a:schemeClr val="bg1"/>
                </a:solidFill>
              </a:rPr>
              <a:t>FCC-ee Mock-Up - Supports design – Next steps</a:t>
            </a:r>
            <a:endParaRPr lang="en-GB" sz="1125" dirty="0">
              <a:solidFill>
                <a:schemeClr val="bg1"/>
              </a:solidFill>
            </a:endParaRPr>
          </a:p>
        </p:txBody>
      </p:sp>
      <p:sp>
        <p:nvSpPr>
          <p:cNvPr id="11" name="ZoneTexte 59">
            <a:extLst>
              <a:ext uri="{FF2B5EF4-FFF2-40B4-BE49-F238E27FC236}">
                <a16:creationId xmlns:a16="http://schemas.microsoft.com/office/drawing/2014/main" id="{088360CF-69A9-6D0D-2C6C-2C6F0064503B}"/>
              </a:ext>
            </a:extLst>
          </p:cNvPr>
          <p:cNvSpPr txBox="1"/>
          <p:nvPr/>
        </p:nvSpPr>
        <p:spPr>
          <a:xfrm>
            <a:off x="89401" y="467658"/>
            <a:ext cx="9054599" cy="4708981"/>
          </a:xfrm>
          <a:prstGeom prst="rect">
            <a:avLst/>
          </a:prstGeom>
          <a:noFill/>
        </p:spPr>
        <p:txBody>
          <a:bodyPr wrap="square" rtlCol="0">
            <a:spAutoFit/>
          </a:bodyPr>
          <a:lstStyle/>
          <a:p>
            <a:pPr algn="l"/>
            <a:r>
              <a:rPr lang="en-GB" sz="1500" b="1" dirty="0"/>
              <a:t>“Work in progress” points for the Pre-TDR phase :</a:t>
            </a:r>
          </a:p>
          <a:p>
            <a:pPr algn="l"/>
            <a:endParaRPr lang="en-GB" sz="1500" b="1" dirty="0"/>
          </a:p>
          <a:p>
            <a:pPr marL="214313" indent="-214313">
              <a:buFont typeface="Wingdings" panose="05000000000000000000" pitchFamily="2" charset="2"/>
              <a:buChar char="à"/>
            </a:pPr>
            <a:r>
              <a:rPr lang="en-GB" sz="1500" dirty="0">
                <a:sym typeface="Wingdings" panose="05000000000000000000" pitchFamily="2" charset="2"/>
              </a:rPr>
              <a:t>The choice of optics will have a major influence on the design.</a:t>
            </a:r>
          </a:p>
          <a:p>
            <a:pPr marL="214313" indent="-214313">
              <a:buFont typeface="Wingdings" panose="05000000000000000000" pitchFamily="2" charset="2"/>
              <a:buChar char="à"/>
            </a:pPr>
            <a:endParaRPr lang="en-GB" sz="1500" b="1" dirty="0">
              <a:sym typeface="Wingdings" panose="05000000000000000000" pitchFamily="2" charset="2"/>
            </a:endParaRPr>
          </a:p>
          <a:p>
            <a:pPr marL="214313" indent="-214313">
              <a:buFont typeface="Wingdings" panose="05000000000000000000" pitchFamily="2" charset="2"/>
              <a:buChar char="à"/>
            </a:pPr>
            <a:r>
              <a:rPr lang="en-GB" sz="1500" dirty="0"/>
              <a:t>Changes on the booster’s beam axis ?</a:t>
            </a:r>
          </a:p>
          <a:p>
            <a:pPr marL="214313" indent="-214313">
              <a:buFont typeface="Wingdings" panose="05000000000000000000" pitchFamily="2" charset="2"/>
              <a:buChar char="à"/>
            </a:pPr>
            <a:endParaRPr lang="en-GB" sz="1500" dirty="0"/>
          </a:p>
          <a:p>
            <a:pPr marL="214313" indent="-214313">
              <a:buFont typeface="Wingdings" panose="05000000000000000000" pitchFamily="2" charset="2"/>
              <a:buChar char="à"/>
            </a:pPr>
            <a:r>
              <a:rPr lang="en-GB" sz="1500" dirty="0"/>
              <a:t>Detailed study of transport, installation, maintenance and alignment compatibility.</a:t>
            </a:r>
          </a:p>
          <a:p>
            <a:pPr marL="214313" indent="-214313">
              <a:buFont typeface="Wingdings" panose="05000000000000000000" pitchFamily="2" charset="2"/>
              <a:buChar char="à"/>
            </a:pPr>
            <a:endParaRPr lang="en-GB" sz="1500" dirty="0"/>
          </a:p>
          <a:p>
            <a:pPr marL="214313" indent="-214313">
              <a:buFont typeface="Wingdings" panose="05000000000000000000" pitchFamily="2" charset="2"/>
              <a:buChar char="à"/>
            </a:pPr>
            <a:r>
              <a:rPr lang="en-GB" sz="1500" dirty="0"/>
              <a:t>Optimisation of the design for large-scale production </a:t>
            </a:r>
            <a:r>
              <a:rPr lang="en-GB" sz="1500" b="1" dirty="0"/>
              <a:t>(cost reduction)</a:t>
            </a:r>
            <a:r>
              <a:rPr lang="en-GB" sz="1500" dirty="0"/>
              <a:t>.</a:t>
            </a:r>
          </a:p>
          <a:p>
            <a:pPr marL="214313" indent="-214313">
              <a:buFont typeface="Wingdings" panose="05000000000000000000" pitchFamily="2" charset="2"/>
              <a:buChar char="à"/>
            </a:pPr>
            <a:endParaRPr lang="en-GB" sz="1500" dirty="0"/>
          </a:p>
          <a:p>
            <a:pPr marL="214313" indent="-214313">
              <a:buFont typeface="Wingdings" panose="05000000000000000000" pitchFamily="2" charset="2"/>
              <a:buChar char="à"/>
            </a:pPr>
            <a:r>
              <a:rPr lang="en-GB" sz="1500" dirty="0"/>
              <a:t>Study the impact of SR absorbers and shielding position.</a:t>
            </a:r>
          </a:p>
          <a:p>
            <a:pPr marL="214313" indent="-214313">
              <a:buFont typeface="Wingdings" panose="05000000000000000000" pitchFamily="2" charset="2"/>
              <a:buChar char="à"/>
            </a:pPr>
            <a:endParaRPr lang="en-US" sz="1500" dirty="0"/>
          </a:p>
          <a:p>
            <a:pPr marL="214313" indent="-214313">
              <a:buFont typeface="Wingdings" panose="05000000000000000000" pitchFamily="2" charset="2"/>
              <a:buChar char="à"/>
            </a:pPr>
            <a:r>
              <a:rPr lang="en-GB" sz="1500" dirty="0"/>
              <a:t>Study the detailed integration of all SSS elements.</a:t>
            </a:r>
          </a:p>
          <a:p>
            <a:pPr marL="557176" lvl="1" indent="-214313">
              <a:buFont typeface="Courier New" panose="02070309020205020404" pitchFamily="49" charset="0"/>
              <a:buChar char="o"/>
            </a:pPr>
            <a:r>
              <a:rPr lang="en-GB" sz="1500" dirty="0"/>
              <a:t>Interconnexions, BPM, Vacuum, Orbital correctors, etc…</a:t>
            </a:r>
          </a:p>
          <a:p>
            <a:pPr marL="214313" indent="-214313">
              <a:buFont typeface="Wingdings" panose="05000000000000000000" pitchFamily="2" charset="2"/>
              <a:buChar char="à"/>
            </a:pPr>
            <a:endParaRPr lang="en-GB" sz="1500" dirty="0"/>
          </a:p>
          <a:p>
            <a:pPr marL="214313" indent="-214313">
              <a:buFont typeface="Wingdings" panose="05000000000000000000" pitchFamily="2" charset="2"/>
              <a:buChar char="à"/>
            </a:pPr>
            <a:r>
              <a:rPr lang="en-GB" sz="1500" dirty="0"/>
              <a:t>Continuing stability studies for the different structures.</a:t>
            </a:r>
          </a:p>
          <a:p>
            <a:endParaRPr lang="en-GB" sz="1500" dirty="0"/>
          </a:p>
          <a:p>
            <a:pPr marL="214313" indent="-214313">
              <a:buFont typeface="Wingdings" panose="05000000000000000000" pitchFamily="2" charset="2"/>
              <a:buChar char="à"/>
            </a:pPr>
            <a:r>
              <a:rPr lang="en-GB" sz="1500" b="1" dirty="0">
                <a:ea typeface="Times New Roman" panose="02020603050405020304" pitchFamily="18" charset="0"/>
                <a:cs typeface="Aptos" panose="020B0004020202020204" pitchFamily="34" charset="0"/>
              </a:rPr>
              <a:t>Work needed in collaboration with TE-MSC, BE-GM, BE-ABP, SY-BI, TE-VSC, EN-HE, HSE, …</a:t>
            </a:r>
            <a:br>
              <a:rPr lang="en-GB" sz="1500" dirty="0"/>
            </a:br>
            <a:br>
              <a:rPr lang="en-GB" sz="1500" dirty="0"/>
            </a:br>
            <a:endParaRPr lang="en-US" sz="1500" dirty="0"/>
          </a:p>
        </p:txBody>
      </p:sp>
      <p:sp>
        <p:nvSpPr>
          <p:cNvPr id="3" name="Rectangle 2">
            <a:extLst>
              <a:ext uri="{FF2B5EF4-FFF2-40B4-BE49-F238E27FC236}">
                <a16:creationId xmlns:a16="http://schemas.microsoft.com/office/drawing/2014/main" id="{08118F6C-0934-A2C0-E85D-B29303071B94}"/>
              </a:ext>
            </a:extLst>
          </p:cNvPr>
          <p:cNvSpPr/>
          <p:nvPr/>
        </p:nvSpPr>
        <p:spPr>
          <a:xfrm>
            <a:off x="5514975" y="4829175"/>
            <a:ext cx="971550" cy="4000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4" name="Rectangle 3">
            <a:extLst>
              <a:ext uri="{FF2B5EF4-FFF2-40B4-BE49-F238E27FC236}">
                <a16:creationId xmlns:a16="http://schemas.microsoft.com/office/drawing/2014/main" id="{E5A0190F-08BD-A875-E3C7-E722F242914E}"/>
              </a:ext>
            </a:extLst>
          </p:cNvPr>
          <p:cNvSpPr/>
          <p:nvPr/>
        </p:nvSpPr>
        <p:spPr>
          <a:xfrm>
            <a:off x="6994405" y="950831"/>
            <a:ext cx="114300" cy="63508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5" name="Rectangle 4">
            <a:extLst>
              <a:ext uri="{FF2B5EF4-FFF2-40B4-BE49-F238E27FC236}">
                <a16:creationId xmlns:a16="http://schemas.microsoft.com/office/drawing/2014/main" id="{A6CF540D-941F-D99F-9D4F-E18C2C5239FD}"/>
              </a:ext>
            </a:extLst>
          </p:cNvPr>
          <p:cNvSpPr/>
          <p:nvPr/>
        </p:nvSpPr>
        <p:spPr>
          <a:xfrm rot="16200000">
            <a:off x="7179449" y="704708"/>
            <a:ext cx="122156" cy="49224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7" name="Rectangle 6">
            <a:extLst>
              <a:ext uri="{FF2B5EF4-FFF2-40B4-BE49-F238E27FC236}">
                <a16:creationId xmlns:a16="http://schemas.microsoft.com/office/drawing/2014/main" id="{1854C75B-A376-303F-245A-84D0E8C40686}"/>
              </a:ext>
            </a:extLst>
          </p:cNvPr>
          <p:cNvSpPr/>
          <p:nvPr/>
        </p:nvSpPr>
        <p:spPr>
          <a:xfrm rot="13969604">
            <a:off x="7183479" y="915696"/>
            <a:ext cx="77326" cy="36953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8" name="Accolade fermante 7">
            <a:extLst>
              <a:ext uri="{FF2B5EF4-FFF2-40B4-BE49-F238E27FC236}">
                <a16:creationId xmlns:a16="http://schemas.microsoft.com/office/drawing/2014/main" id="{F63C50D7-A55C-DA74-AAC5-B8235C9112BB}"/>
              </a:ext>
            </a:extLst>
          </p:cNvPr>
          <p:cNvSpPr/>
          <p:nvPr/>
        </p:nvSpPr>
        <p:spPr>
          <a:xfrm>
            <a:off x="3856195" y="1273124"/>
            <a:ext cx="248603" cy="474704"/>
          </a:xfrm>
          <a:prstGeom prst="rightBrace">
            <a:avLst>
              <a:gd name="adj1" fmla="val 8333"/>
              <a:gd name="adj2" fmla="val 40206"/>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506" dirty="0"/>
          </a:p>
        </p:txBody>
      </p:sp>
      <p:cxnSp>
        <p:nvCxnSpPr>
          <p:cNvPr id="12" name="Connecteur droit avec flèche 11">
            <a:extLst>
              <a:ext uri="{FF2B5EF4-FFF2-40B4-BE49-F238E27FC236}">
                <a16:creationId xmlns:a16="http://schemas.microsoft.com/office/drawing/2014/main" id="{58FFD895-E153-EBFF-0F02-0A0D7C582549}"/>
              </a:ext>
            </a:extLst>
          </p:cNvPr>
          <p:cNvCxnSpPr>
            <a:stCxn id="8" idx="1"/>
          </p:cNvCxnSpPr>
          <p:nvPr/>
        </p:nvCxnSpPr>
        <p:spPr>
          <a:xfrm flipV="1">
            <a:off x="4104799" y="1400175"/>
            <a:ext cx="1723076" cy="63808"/>
          </a:xfrm>
          <a:prstGeom prst="straightConnector1">
            <a:avLst/>
          </a:prstGeom>
          <a:ln w="76200">
            <a:prstDash val="dash"/>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FDFE721C-64BE-2996-34A4-A3F5C56156DC}"/>
              </a:ext>
            </a:extLst>
          </p:cNvPr>
          <p:cNvSpPr/>
          <p:nvPr/>
        </p:nvSpPr>
        <p:spPr>
          <a:xfrm>
            <a:off x="6343650" y="1585913"/>
            <a:ext cx="1743075" cy="222894"/>
          </a:xfrm>
          <a:prstGeom prst="rect">
            <a:avLst/>
          </a:prstGeom>
          <a:solidFill>
            <a:srgbClr val="A6A6C9"/>
          </a:solidFill>
          <a:ln>
            <a:solidFill>
              <a:srgbClr val="A6A6C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506" dirty="0"/>
          </a:p>
        </p:txBody>
      </p:sp>
      <p:sp>
        <p:nvSpPr>
          <p:cNvPr id="17" name="Rectangle 16">
            <a:extLst>
              <a:ext uri="{FF2B5EF4-FFF2-40B4-BE49-F238E27FC236}">
                <a16:creationId xmlns:a16="http://schemas.microsoft.com/office/drawing/2014/main" id="{C907FDF7-146A-3AE8-3E0B-E21A046AD224}"/>
              </a:ext>
            </a:extLst>
          </p:cNvPr>
          <p:cNvSpPr/>
          <p:nvPr/>
        </p:nvSpPr>
        <p:spPr>
          <a:xfrm>
            <a:off x="7222142" y="685800"/>
            <a:ext cx="264508" cy="161922"/>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506"/>
          </a:p>
        </p:txBody>
      </p:sp>
      <p:cxnSp>
        <p:nvCxnSpPr>
          <p:cNvPr id="21" name="Connecteur droit avec flèche 20">
            <a:extLst>
              <a:ext uri="{FF2B5EF4-FFF2-40B4-BE49-F238E27FC236}">
                <a16:creationId xmlns:a16="http://schemas.microsoft.com/office/drawing/2014/main" id="{D95C92A1-58D7-EDD2-CDB2-57B326FE8D46}"/>
              </a:ext>
            </a:extLst>
          </p:cNvPr>
          <p:cNvCxnSpPr>
            <a:cxnSpLocks/>
          </p:cNvCxnSpPr>
          <p:nvPr/>
        </p:nvCxnSpPr>
        <p:spPr>
          <a:xfrm flipH="1">
            <a:off x="6994405" y="766761"/>
            <a:ext cx="359991" cy="0"/>
          </a:xfrm>
          <a:prstGeom prst="straightConnector1">
            <a:avLst/>
          </a:prstGeom>
          <a:ln w="76200">
            <a:prstDash val="solid"/>
            <a:tailEnd type="triangle"/>
          </a:ln>
        </p:spPr>
        <p:style>
          <a:lnRef idx="1">
            <a:schemeClr val="accent1"/>
          </a:lnRef>
          <a:fillRef idx="0">
            <a:schemeClr val="accent1"/>
          </a:fillRef>
          <a:effectRef idx="0">
            <a:schemeClr val="accent1"/>
          </a:effectRef>
          <a:fontRef idx="minor">
            <a:schemeClr val="tx1"/>
          </a:fontRef>
        </p:style>
      </p:cxnSp>
      <p:sp>
        <p:nvSpPr>
          <p:cNvPr id="23" name="ZoneTexte 22">
            <a:extLst>
              <a:ext uri="{FF2B5EF4-FFF2-40B4-BE49-F238E27FC236}">
                <a16:creationId xmlns:a16="http://schemas.microsoft.com/office/drawing/2014/main" id="{56EC167C-E079-5D94-82FD-BE1667A262BC}"/>
              </a:ext>
            </a:extLst>
          </p:cNvPr>
          <p:cNvSpPr txBox="1"/>
          <p:nvPr/>
        </p:nvSpPr>
        <p:spPr>
          <a:xfrm>
            <a:off x="6657112" y="1595402"/>
            <a:ext cx="1202573" cy="259815"/>
          </a:xfrm>
          <a:prstGeom prst="rect">
            <a:avLst/>
          </a:prstGeom>
          <a:noFill/>
        </p:spPr>
        <p:txBody>
          <a:bodyPr wrap="none" rtlCol="0">
            <a:spAutoFit/>
          </a:bodyPr>
          <a:lstStyle/>
          <a:p>
            <a:pPr>
              <a:lnSpc>
                <a:spcPts val="1388"/>
              </a:lnSpc>
            </a:pPr>
            <a:r>
              <a:rPr lang="en-US" sz="1125" dirty="0"/>
              <a:t>Booster support</a:t>
            </a:r>
            <a:endParaRPr lang="en-GB" sz="1125" dirty="0"/>
          </a:p>
        </p:txBody>
      </p:sp>
      <p:sp>
        <p:nvSpPr>
          <p:cNvPr id="10" name="TextBox 9">
            <a:extLst>
              <a:ext uri="{FF2B5EF4-FFF2-40B4-BE49-F238E27FC236}">
                <a16:creationId xmlns:a16="http://schemas.microsoft.com/office/drawing/2014/main" id="{FFF882F1-37C6-C9CA-4768-2F939D203FF8}"/>
              </a:ext>
            </a:extLst>
          </p:cNvPr>
          <p:cNvSpPr txBox="1"/>
          <p:nvPr/>
        </p:nvSpPr>
        <p:spPr>
          <a:xfrm>
            <a:off x="6753016" y="2812441"/>
            <a:ext cx="1720792" cy="506549"/>
          </a:xfrm>
          <a:prstGeom prst="rect">
            <a:avLst/>
          </a:prstGeom>
          <a:noFill/>
        </p:spPr>
        <p:txBody>
          <a:bodyPr wrap="none" rtlCol="0">
            <a:spAutoFit/>
          </a:bodyPr>
          <a:lstStyle/>
          <a:p>
            <a:pPr algn="l">
              <a:lnSpc>
                <a:spcPts val="3700"/>
              </a:lnSpc>
            </a:pPr>
            <a:r>
              <a:rPr lang="en-CH" sz="2000" dirty="0">
                <a:highlight>
                  <a:srgbClr val="FFFF00"/>
                </a:highlight>
              </a:rPr>
              <a:t>F. Carra et al.</a:t>
            </a:r>
          </a:p>
        </p:txBody>
      </p:sp>
    </p:spTree>
    <p:extLst>
      <p:ext uri="{BB962C8B-B14F-4D97-AF65-F5344CB8AC3E}">
        <p14:creationId xmlns:p14="http://schemas.microsoft.com/office/powerpoint/2010/main" val="4228489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5F1A55E-E40A-93E1-CBF3-F2B736DD844A}"/>
              </a:ext>
            </a:extLst>
          </p:cNvPr>
          <p:cNvSpPr>
            <a:spLocks noGrp="1"/>
          </p:cNvSpPr>
          <p:nvPr>
            <p:ph type="title"/>
          </p:nvPr>
        </p:nvSpPr>
        <p:spPr/>
        <p:txBody>
          <a:bodyPr/>
          <a:lstStyle/>
          <a:p>
            <a:r>
              <a:rPr lang="en-CH" dirty="0"/>
              <a:t>Vertical height and separation</a:t>
            </a:r>
          </a:p>
        </p:txBody>
      </p:sp>
      <p:sp>
        <p:nvSpPr>
          <p:cNvPr id="2" name="Slide Number Placeholder 1">
            <a:extLst>
              <a:ext uri="{FF2B5EF4-FFF2-40B4-BE49-F238E27FC236}">
                <a16:creationId xmlns:a16="http://schemas.microsoft.com/office/drawing/2014/main" id="{AC4DBEA3-20AC-4487-FB12-9A4BF7561F4A}"/>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4" name="Text Placeholder 3">
            <a:extLst>
              <a:ext uri="{FF2B5EF4-FFF2-40B4-BE49-F238E27FC236}">
                <a16:creationId xmlns:a16="http://schemas.microsoft.com/office/drawing/2014/main" id="{478DBD70-CC60-DB92-1287-BC512639B532}"/>
              </a:ext>
            </a:extLst>
          </p:cNvPr>
          <p:cNvSpPr>
            <a:spLocks noGrp="1"/>
          </p:cNvSpPr>
          <p:nvPr>
            <p:ph type="body" sz="quarter" idx="12"/>
          </p:nvPr>
        </p:nvSpPr>
        <p:spPr>
          <a:xfrm>
            <a:off x="179512" y="1059582"/>
            <a:ext cx="8521688" cy="3960440"/>
          </a:xfrm>
        </p:spPr>
        <p:txBody>
          <a:bodyPr/>
          <a:lstStyle/>
          <a:p>
            <a:pPr marL="285750" indent="-285750">
              <a:lnSpc>
                <a:spcPct val="100000"/>
              </a:lnSpc>
              <a:buFont typeface="Arial" panose="020B0604020202020204" pitchFamily="34" charset="0"/>
              <a:buChar char="•"/>
            </a:pPr>
            <a:r>
              <a:rPr lang="en-CH" sz="1700" b="1" dirty="0"/>
              <a:t>Booster-collider relative elevation offset</a:t>
            </a:r>
            <a:r>
              <a:rPr lang="en-CH" sz="1700" dirty="0"/>
              <a:t>: booster currently located at 1.03 m above collider, investigate whether it can be increased or decreased if needed. Note: For polarisation preservation, preferable that both machines lie in same horizontal plane, vertical bendings can depolarise the beam. </a:t>
            </a:r>
          </a:p>
          <a:p>
            <a:pPr marL="285750" indent="-285750">
              <a:lnSpc>
                <a:spcPct val="100000"/>
              </a:lnSpc>
              <a:buFont typeface="Arial" panose="020B0604020202020204" pitchFamily="34" charset="0"/>
              <a:buChar char="•"/>
            </a:pPr>
            <a:r>
              <a:rPr lang="en-CH" sz="1700" b="1" dirty="0"/>
              <a:t>Collider elevation with respect to ground</a:t>
            </a:r>
            <a:r>
              <a:rPr lang="en-CH" sz="1700" dirty="0"/>
              <a:t>: currently placed at 0.98m above ground. Investigate if this is a strict requirement (for support structures and jacks?). Assess if it can be reduced to decrease sensitivity and improve stability of magnets and girders to lateral movements.</a:t>
            </a:r>
          </a:p>
          <a:p>
            <a:pPr marL="285750" indent="-285750">
              <a:lnSpc>
                <a:spcPct val="100000"/>
              </a:lnSpc>
              <a:buFont typeface="Arial" panose="020B0604020202020204" pitchFamily="34" charset="0"/>
              <a:buChar char="•"/>
            </a:pPr>
            <a:r>
              <a:rPr lang="en-CH" sz="1700" b="1" dirty="0"/>
              <a:t>Collider-booster elevation with respect to ground</a:t>
            </a:r>
            <a:r>
              <a:rPr lang="en-CH" sz="1700" dirty="0"/>
              <a:t>: Study potential benefits (mechanical stability, supports, accessibility, safety) from lowering both systems with respect to ground. </a:t>
            </a:r>
          </a:p>
          <a:p>
            <a:pPr marL="285750" indent="-285750">
              <a:lnSpc>
                <a:spcPct val="100000"/>
              </a:lnSpc>
              <a:buFont typeface="Arial" panose="020B0604020202020204" pitchFamily="34" charset="0"/>
              <a:buChar char="•"/>
            </a:pPr>
            <a:r>
              <a:rPr lang="en-CH" sz="1700" b="1" dirty="0"/>
              <a:t>RF sections in Point H and L</a:t>
            </a:r>
            <a:r>
              <a:rPr lang="en-CH" sz="1700" dirty="0"/>
              <a:t>: lowering tunnel floor at these locations to gain vertical space for integration of 400 &amp; 800 MHz cryomodules. </a:t>
            </a:r>
          </a:p>
        </p:txBody>
      </p:sp>
    </p:spTree>
    <p:extLst>
      <p:ext uri="{BB962C8B-B14F-4D97-AF65-F5344CB8AC3E}">
        <p14:creationId xmlns:p14="http://schemas.microsoft.com/office/powerpoint/2010/main" val="4281035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D4ABE5-BF2B-C4CC-F083-354DDBDACE11}"/>
            </a:ext>
          </a:extLst>
        </p:cNvPr>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35BC12E0-4651-FFA2-B930-0857869A5F57}"/>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9" name="ZoneTexte 8">
            <a:extLst>
              <a:ext uri="{FF2B5EF4-FFF2-40B4-BE49-F238E27FC236}">
                <a16:creationId xmlns:a16="http://schemas.microsoft.com/office/drawing/2014/main" id="{D024A0B9-B263-A4A2-DD1A-10CC4E576B01}"/>
              </a:ext>
            </a:extLst>
          </p:cNvPr>
          <p:cNvSpPr txBox="1"/>
          <p:nvPr/>
        </p:nvSpPr>
        <p:spPr>
          <a:xfrm>
            <a:off x="8473808" y="4941041"/>
            <a:ext cx="671979" cy="207749"/>
          </a:xfrm>
          <a:prstGeom prst="rect">
            <a:avLst/>
          </a:prstGeom>
          <a:noFill/>
        </p:spPr>
        <p:txBody>
          <a:bodyPr wrap="none" rtlCol="0">
            <a:spAutoFit/>
          </a:bodyPr>
          <a:lstStyle/>
          <a:p>
            <a:r>
              <a:rPr lang="fr-FR" sz="750" dirty="0"/>
              <a:t>02-04-2025</a:t>
            </a:r>
            <a:endParaRPr lang="en-GB" sz="750" dirty="0"/>
          </a:p>
        </p:txBody>
      </p:sp>
      <p:sp>
        <p:nvSpPr>
          <p:cNvPr id="10" name="Title 1">
            <a:extLst>
              <a:ext uri="{FF2B5EF4-FFF2-40B4-BE49-F238E27FC236}">
                <a16:creationId xmlns:a16="http://schemas.microsoft.com/office/drawing/2014/main" id="{9C7FFBEB-36A3-53B1-0B0D-9B837BDBA23F}"/>
              </a:ext>
            </a:extLst>
          </p:cNvPr>
          <p:cNvSpPr txBox="1">
            <a:spLocks/>
          </p:cNvSpPr>
          <p:nvPr/>
        </p:nvSpPr>
        <p:spPr>
          <a:xfrm>
            <a:off x="3400425" y="-85725"/>
            <a:ext cx="2343150" cy="1036556"/>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pPr algn="ctr">
              <a:tabLst>
                <a:tab pos="571500" algn="l"/>
                <a:tab pos="607219" algn="l"/>
              </a:tabLst>
            </a:pPr>
            <a:r>
              <a:rPr lang="en-US" sz="1125" dirty="0">
                <a:solidFill>
                  <a:schemeClr val="bg1"/>
                </a:solidFill>
              </a:rPr>
              <a:t>FCC-ee Mock-Up - Supports design status</a:t>
            </a:r>
            <a:endParaRPr lang="en-GB" sz="1125" dirty="0">
              <a:solidFill>
                <a:schemeClr val="bg1"/>
              </a:solidFill>
            </a:endParaRPr>
          </a:p>
        </p:txBody>
      </p:sp>
      <p:sp>
        <p:nvSpPr>
          <p:cNvPr id="14" name="ZoneTexte 13">
            <a:extLst>
              <a:ext uri="{FF2B5EF4-FFF2-40B4-BE49-F238E27FC236}">
                <a16:creationId xmlns:a16="http://schemas.microsoft.com/office/drawing/2014/main" id="{538D1FDE-E046-F68D-15FF-6ED6D87E7EAC}"/>
              </a:ext>
            </a:extLst>
          </p:cNvPr>
          <p:cNvSpPr txBox="1"/>
          <p:nvPr/>
        </p:nvSpPr>
        <p:spPr>
          <a:xfrm flipH="1">
            <a:off x="3980496" y="4915613"/>
            <a:ext cx="1345983" cy="257635"/>
          </a:xfrm>
          <a:prstGeom prst="rect">
            <a:avLst/>
          </a:prstGeom>
          <a:noFill/>
        </p:spPr>
        <p:txBody>
          <a:bodyPr wrap="square" rtlCol="0">
            <a:spAutoFit/>
          </a:bodyPr>
          <a:lstStyle/>
          <a:p>
            <a:pPr>
              <a:lnSpc>
                <a:spcPts val="1388"/>
              </a:lnSpc>
            </a:pPr>
            <a:r>
              <a:rPr lang="fr-FR" sz="1050" b="1" dirty="0"/>
              <a:t>EN/MME - CERN</a:t>
            </a:r>
            <a:endParaRPr lang="en-GB" sz="1050" b="1" dirty="0"/>
          </a:p>
        </p:txBody>
      </p:sp>
      <p:sp>
        <p:nvSpPr>
          <p:cNvPr id="4" name="ZoneTexte 3">
            <a:extLst>
              <a:ext uri="{FF2B5EF4-FFF2-40B4-BE49-F238E27FC236}">
                <a16:creationId xmlns:a16="http://schemas.microsoft.com/office/drawing/2014/main" id="{D5331007-CD5B-7153-DD13-909D737FB075}"/>
              </a:ext>
            </a:extLst>
          </p:cNvPr>
          <p:cNvSpPr txBox="1"/>
          <p:nvPr/>
        </p:nvSpPr>
        <p:spPr>
          <a:xfrm>
            <a:off x="428625" y="600075"/>
            <a:ext cx="1404552" cy="271869"/>
          </a:xfrm>
          <a:prstGeom prst="rect">
            <a:avLst/>
          </a:prstGeom>
          <a:noFill/>
        </p:spPr>
        <p:txBody>
          <a:bodyPr wrap="none" rtlCol="0">
            <a:spAutoFit/>
          </a:bodyPr>
          <a:lstStyle/>
          <a:p>
            <a:pPr>
              <a:lnSpc>
                <a:spcPts val="1388"/>
              </a:lnSpc>
            </a:pPr>
            <a:r>
              <a:rPr lang="fr-FR" sz="1500" b="1" dirty="0">
                <a:solidFill>
                  <a:srgbClr val="FF0000"/>
                </a:solidFill>
              </a:rPr>
              <a:t>2025 DESIGN</a:t>
            </a:r>
            <a:endParaRPr lang="en-GB" sz="1500" b="1" dirty="0">
              <a:solidFill>
                <a:srgbClr val="FF0000"/>
              </a:solidFill>
            </a:endParaRPr>
          </a:p>
        </p:txBody>
      </p:sp>
      <p:pic>
        <p:nvPicPr>
          <p:cNvPr id="15" name="Image 14">
            <a:extLst>
              <a:ext uri="{FF2B5EF4-FFF2-40B4-BE49-F238E27FC236}">
                <a16:creationId xmlns:a16="http://schemas.microsoft.com/office/drawing/2014/main" id="{17A4B3F9-8E4E-4CE2-3DDD-28D6B37EC9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8300" y="1235103"/>
            <a:ext cx="8927400" cy="3407569"/>
          </a:xfrm>
          <a:prstGeom prst="rect">
            <a:avLst/>
          </a:prstGeom>
        </p:spPr>
      </p:pic>
      <p:sp>
        <p:nvSpPr>
          <p:cNvPr id="17" name="Flèche : bas 16">
            <a:extLst>
              <a:ext uri="{FF2B5EF4-FFF2-40B4-BE49-F238E27FC236}">
                <a16:creationId xmlns:a16="http://schemas.microsoft.com/office/drawing/2014/main" id="{C4477EA6-A610-497D-842A-43691D853868}"/>
              </a:ext>
            </a:extLst>
          </p:cNvPr>
          <p:cNvSpPr/>
          <p:nvPr/>
        </p:nvSpPr>
        <p:spPr>
          <a:xfrm rot="21045388">
            <a:off x="1001324" y="1926410"/>
            <a:ext cx="176021" cy="1083792"/>
          </a:xfrm>
          <a:prstGeom prst="downArrow">
            <a:avLst>
              <a:gd name="adj1" fmla="val 32488"/>
              <a:gd name="adj2" fmla="val 50000"/>
            </a:avLst>
          </a:prstGeom>
          <a:solidFill>
            <a:schemeClr val="bg2">
              <a:lumMod val="75000"/>
            </a:schemeClr>
          </a:solidFill>
          <a:ln>
            <a:solidFill>
              <a:schemeClr val="bg2">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18" name="Flèche : bas 17">
            <a:extLst>
              <a:ext uri="{FF2B5EF4-FFF2-40B4-BE49-F238E27FC236}">
                <a16:creationId xmlns:a16="http://schemas.microsoft.com/office/drawing/2014/main" id="{1FD4E83B-673A-536D-E62C-190D6BC5B1D9}"/>
              </a:ext>
            </a:extLst>
          </p:cNvPr>
          <p:cNvSpPr/>
          <p:nvPr/>
        </p:nvSpPr>
        <p:spPr>
          <a:xfrm rot="21045388">
            <a:off x="3466700" y="1654810"/>
            <a:ext cx="176021" cy="1152668"/>
          </a:xfrm>
          <a:prstGeom prst="downArrow">
            <a:avLst>
              <a:gd name="adj1" fmla="val 32488"/>
              <a:gd name="adj2" fmla="val 50000"/>
            </a:avLst>
          </a:prstGeom>
          <a:solidFill>
            <a:schemeClr val="bg2">
              <a:lumMod val="75000"/>
            </a:schemeClr>
          </a:solidFill>
          <a:ln>
            <a:solidFill>
              <a:schemeClr val="bg2">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19" name="Flèche : bas 18">
            <a:extLst>
              <a:ext uri="{FF2B5EF4-FFF2-40B4-BE49-F238E27FC236}">
                <a16:creationId xmlns:a16="http://schemas.microsoft.com/office/drawing/2014/main" id="{CDFD2766-467D-9791-B54D-68BFAF283BAA}"/>
              </a:ext>
            </a:extLst>
          </p:cNvPr>
          <p:cNvSpPr/>
          <p:nvPr/>
        </p:nvSpPr>
        <p:spPr>
          <a:xfrm rot="21045388">
            <a:off x="4446842" y="1303794"/>
            <a:ext cx="176021" cy="581032"/>
          </a:xfrm>
          <a:prstGeom prst="downArrow">
            <a:avLst>
              <a:gd name="adj1" fmla="val 32488"/>
              <a:gd name="adj2" fmla="val 50000"/>
            </a:avLst>
          </a:prstGeom>
          <a:solidFill>
            <a:schemeClr val="bg2">
              <a:lumMod val="75000"/>
            </a:schemeClr>
          </a:solidFill>
          <a:ln>
            <a:solidFill>
              <a:schemeClr val="bg2">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20" name="Flèche : bas 19">
            <a:extLst>
              <a:ext uri="{FF2B5EF4-FFF2-40B4-BE49-F238E27FC236}">
                <a16:creationId xmlns:a16="http://schemas.microsoft.com/office/drawing/2014/main" id="{2635473C-B6EE-52B7-75C9-2F08A865FE4E}"/>
              </a:ext>
            </a:extLst>
          </p:cNvPr>
          <p:cNvSpPr/>
          <p:nvPr/>
        </p:nvSpPr>
        <p:spPr>
          <a:xfrm rot="21045388">
            <a:off x="5116674" y="1380404"/>
            <a:ext cx="176021" cy="569955"/>
          </a:xfrm>
          <a:prstGeom prst="downArrow">
            <a:avLst>
              <a:gd name="adj1" fmla="val 32488"/>
              <a:gd name="adj2" fmla="val 50000"/>
            </a:avLst>
          </a:prstGeom>
          <a:solidFill>
            <a:schemeClr val="bg2">
              <a:lumMod val="75000"/>
            </a:schemeClr>
          </a:solidFill>
          <a:ln>
            <a:solidFill>
              <a:schemeClr val="bg2">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21" name="Flèche : bas 20">
            <a:extLst>
              <a:ext uri="{FF2B5EF4-FFF2-40B4-BE49-F238E27FC236}">
                <a16:creationId xmlns:a16="http://schemas.microsoft.com/office/drawing/2014/main" id="{06721096-330E-4E56-477A-872F61C2EFA1}"/>
              </a:ext>
            </a:extLst>
          </p:cNvPr>
          <p:cNvSpPr/>
          <p:nvPr/>
        </p:nvSpPr>
        <p:spPr>
          <a:xfrm rot="9826490">
            <a:off x="5655565" y="2648244"/>
            <a:ext cx="176021" cy="569955"/>
          </a:xfrm>
          <a:prstGeom prst="downArrow">
            <a:avLst>
              <a:gd name="adj1" fmla="val 32488"/>
              <a:gd name="adj2" fmla="val 50000"/>
            </a:avLst>
          </a:prstGeom>
          <a:solidFill>
            <a:schemeClr val="bg2">
              <a:lumMod val="75000"/>
            </a:schemeClr>
          </a:solidFill>
          <a:ln>
            <a:solidFill>
              <a:schemeClr val="bg2">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24" name="Flèche : bas 23">
            <a:extLst>
              <a:ext uri="{FF2B5EF4-FFF2-40B4-BE49-F238E27FC236}">
                <a16:creationId xmlns:a16="http://schemas.microsoft.com/office/drawing/2014/main" id="{F47162EF-5636-6E1F-03F7-530028AC41D8}"/>
              </a:ext>
            </a:extLst>
          </p:cNvPr>
          <p:cNvSpPr/>
          <p:nvPr/>
        </p:nvSpPr>
        <p:spPr>
          <a:xfrm rot="21045388">
            <a:off x="1798188" y="1831947"/>
            <a:ext cx="176021" cy="484491"/>
          </a:xfrm>
          <a:prstGeom prst="downArrow">
            <a:avLst>
              <a:gd name="adj1" fmla="val 32488"/>
              <a:gd name="adj2" fmla="val 50000"/>
            </a:avLst>
          </a:prstGeom>
          <a:solidFill>
            <a:schemeClr val="bg2">
              <a:lumMod val="75000"/>
            </a:schemeClr>
          </a:solidFill>
          <a:ln>
            <a:solidFill>
              <a:schemeClr val="bg2">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25" name="ZoneTexte 24">
            <a:extLst>
              <a:ext uri="{FF2B5EF4-FFF2-40B4-BE49-F238E27FC236}">
                <a16:creationId xmlns:a16="http://schemas.microsoft.com/office/drawing/2014/main" id="{419D6845-1E52-6015-5A7F-4F04A0F60CB5}"/>
              </a:ext>
            </a:extLst>
          </p:cNvPr>
          <p:cNvSpPr txBox="1"/>
          <p:nvPr/>
        </p:nvSpPr>
        <p:spPr>
          <a:xfrm>
            <a:off x="600570" y="1567081"/>
            <a:ext cx="832280" cy="369332"/>
          </a:xfrm>
          <a:prstGeom prst="rect">
            <a:avLst/>
          </a:prstGeom>
          <a:noFill/>
        </p:spPr>
        <p:txBody>
          <a:bodyPr wrap="none" rtlCol="0">
            <a:spAutoFit/>
          </a:bodyPr>
          <a:lstStyle/>
          <a:p>
            <a:pPr algn="ctr"/>
            <a:r>
              <a:rPr lang="en-US" sz="900" b="1" dirty="0"/>
              <a:t>COLLIDER</a:t>
            </a:r>
            <a:br>
              <a:rPr lang="en-US" sz="900" b="1" dirty="0"/>
            </a:br>
            <a:r>
              <a:rPr lang="en-US" sz="900" b="1" dirty="0"/>
              <a:t>Quadrupole</a:t>
            </a:r>
          </a:p>
        </p:txBody>
      </p:sp>
      <p:sp>
        <p:nvSpPr>
          <p:cNvPr id="26" name="ZoneTexte 25">
            <a:extLst>
              <a:ext uri="{FF2B5EF4-FFF2-40B4-BE49-F238E27FC236}">
                <a16:creationId xmlns:a16="http://schemas.microsoft.com/office/drawing/2014/main" id="{AD4F6CB5-7F6A-14FD-AF39-D76C4EBB9FF3}"/>
              </a:ext>
            </a:extLst>
          </p:cNvPr>
          <p:cNvSpPr txBox="1"/>
          <p:nvPr/>
        </p:nvSpPr>
        <p:spPr>
          <a:xfrm>
            <a:off x="1437116" y="1472963"/>
            <a:ext cx="755335" cy="369332"/>
          </a:xfrm>
          <a:prstGeom prst="rect">
            <a:avLst/>
          </a:prstGeom>
          <a:noFill/>
        </p:spPr>
        <p:txBody>
          <a:bodyPr wrap="none" rtlCol="0">
            <a:spAutoFit/>
          </a:bodyPr>
          <a:lstStyle>
            <a:defPPr>
              <a:defRPr lang="de-DE"/>
            </a:defPPr>
            <a:lvl1pPr>
              <a:defRPr sz="2400" b="1"/>
            </a:lvl1pPr>
          </a:lstStyle>
          <a:p>
            <a:pPr algn="ctr"/>
            <a:r>
              <a:rPr lang="en-US" sz="900" dirty="0"/>
              <a:t>BOOSTER</a:t>
            </a:r>
            <a:br>
              <a:rPr lang="en-US" sz="900" dirty="0"/>
            </a:br>
            <a:r>
              <a:rPr lang="en-US" sz="900" dirty="0"/>
              <a:t>Dipole</a:t>
            </a:r>
          </a:p>
        </p:txBody>
      </p:sp>
      <p:sp>
        <p:nvSpPr>
          <p:cNvPr id="27" name="ZoneTexte 26">
            <a:extLst>
              <a:ext uri="{FF2B5EF4-FFF2-40B4-BE49-F238E27FC236}">
                <a16:creationId xmlns:a16="http://schemas.microsoft.com/office/drawing/2014/main" id="{B2ABC208-61DB-C7F1-9590-9FB0EA686FB2}"/>
              </a:ext>
            </a:extLst>
          </p:cNvPr>
          <p:cNvSpPr txBox="1"/>
          <p:nvPr/>
        </p:nvSpPr>
        <p:spPr>
          <a:xfrm>
            <a:off x="4001338" y="945262"/>
            <a:ext cx="832280" cy="369332"/>
          </a:xfrm>
          <a:prstGeom prst="rect">
            <a:avLst/>
          </a:prstGeom>
          <a:noFill/>
        </p:spPr>
        <p:txBody>
          <a:bodyPr wrap="none" rtlCol="0">
            <a:spAutoFit/>
          </a:bodyPr>
          <a:lstStyle>
            <a:defPPr>
              <a:defRPr lang="de-DE"/>
            </a:defPPr>
            <a:lvl1pPr>
              <a:defRPr sz="2400" b="1"/>
            </a:lvl1pPr>
          </a:lstStyle>
          <a:p>
            <a:pPr algn="ctr"/>
            <a:r>
              <a:rPr lang="en-US" sz="900" dirty="0"/>
              <a:t>BOOSTER</a:t>
            </a:r>
            <a:br>
              <a:rPr lang="en-US" sz="900" dirty="0"/>
            </a:br>
            <a:r>
              <a:rPr lang="en-US" sz="900" dirty="0"/>
              <a:t>Quadrupole</a:t>
            </a:r>
          </a:p>
        </p:txBody>
      </p:sp>
      <p:sp>
        <p:nvSpPr>
          <p:cNvPr id="28" name="ZoneTexte 27">
            <a:extLst>
              <a:ext uri="{FF2B5EF4-FFF2-40B4-BE49-F238E27FC236}">
                <a16:creationId xmlns:a16="http://schemas.microsoft.com/office/drawing/2014/main" id="{165759B2-CD44-B08F-BC93-EDA1A5313DA9}"/>
              </a:ext>
            </a:extLst>
          </p:cNvPr>
          <p:cNvSpPr txBox="1"/>
          <p:nvPr/>
        </p:nvSpPr>
        <p:spPr>
          <a:xfrm>
            <a:off x="4799168" y="1006191"/>
            <a:ext cx="800220" cy="369332"/>
          </a:xfrm>
          <a:prstGeom prst="rect">
            <a:avLst/>
          </a:prstGeom>
          <a:noFill/>
        </p:spPr>
        <p:txBody>
          <a:bodyPr wrap="none" rtlCol="0">
            <a:spAutoFit/>
          </a:bodyPr>
          <a:lstStyle>
            <a:defPPr>
              <a:defRPr lang="de-DE"/>
            </a:defPPr>
            <a:lvl1pPr>
              <a:defRPr sz="2400" b="1"/>
            </a:lvl1pPr>
          </a:lstStyle>
          <a:p>
            <a:pPr algn="ctr"/>
            <a:r>
              <a:rPr lang="en-US" sz="900" dirty="0"/>
              <a:t>BOOSTER</a:t>
            </a:r>
            <a:br>
              <a:rPr lang="en-US" sz="900" dirty="0"/>
            </a:br>
            <a:r>
              <a:rPr lang="en-US" sz="900" dirty="0"/>
              <a:t>Sextupoles</a:t>
            </a:r>
          </a:p>
        </p:txBody>
      </p:sp>
      <p:sp>
        <p:nvSpPr>
          <p:cNvPr id="30" name="ZoneTexte 29">
            <a:extLst>
              <a:ext uri="{FF2B5EF4-FFF2-40B4-BE49-F238E27FC236}">
                <a16:creationId xmlns:a16="http://schemas.microsoft.com/office/drawing/2014/main" id="{95DC7014-B44F-3A24-7147-D0FB379B2D55}"/>
              </a:ext>
            </a:extLst>
          </p:cNvPr>
          <p:cNvSpPr txBox="1"/>
          <p:nvPr/>
        </p:nvSpPr>
        <p:spPr>
          <a:xfrm>
            <a:off x="3084233" y="1288153"/>
            <a:ext cx="800220" cy="369332"/>
          </a:xfrm>
          <a:prstGeom prst="rect">
            <a:avLst/>
          </a:prstGeom>
          <a:noFill/>
        </p:spPr>
        <p:txBody>
          <a:bodyPr wrap="none" rtlCol="0">
            <a:spAutoFit/>
          </a:bodyPr>
          <a:lstStyle>
            <a:defPPr>
              <a:defRPr lang="de-DE"/>
            </a:defPPr>
            <a:lvl1pPr>
              <a:defRPr sz="2400" b="1"/>
            </a:lvl1pPr>
          </a:lstStyle>
          <a:p>
            <a:pPr algn="ctr"/>
            <a:r>
              <a:rPr lang="en-US" sz="900" dirty="0"/>
              <a:t>COLLIDER</a:t>
            </a:r>
            <a:br>
              <a:rPr lang="en-US" sz="900" dirty="0"/>
            </a:br>
            <a:r>
              <a:rPr lang="en-US" sz="900" dirty="0"/>
              <a:t>Sextupoles</a:t>
            </a:r>
          </a:p>
        </p:txBody>
      </p:sp>
      <p:sp>
        <p:nvSpPr>
          <p:cNvPr id="31" name="ZoneTexte 30">
            <a:extLst>
              <a:ext uri="{FF2B5EF4-FFF2-40B4-BE49-F238E27FC236}">
                <a16:creationId xmlns:a16="http://schemas.microsoft.com/office/drawing/2014/main" id="{E2C91C07-95C0-81DA-6018-8513D216D60B}"/>
              </a:ext>
            </a:extLst>
          </p:cNvPr>
          <p:cNvSpPr txBox="1"/>
          <p:nvPr/>
        </p:nvSpPr>
        <p:spPr>
          <a:xfrm>
            <a:off x="5562021" y="3267176"/>
            <a:ext cx="774571" cy="369332"/>
          </a:xfrm>
          <a:prstGeom prst="rect">
            <a:avLst/>
          </a:prstGeom>
          <a:noFill/>
        </p:spPr>
        <p:txBody>
          <a:bodyPr wrap="none" rtlCol="0">
            <a:spAutoFit/>
          </a:bodyPr>
          <a:lstStyle>
            <a:defPPr>
              <a:defRPr lang="de-DE"/>
            </a:defPPr>
            <a:lvl1pPr>
              <a:defRPr sz="2400" b="1"/>
            </a:lvl1pPr>
          </a:lstStyle>
          <a:p>
            <a:pPr algn="ctr"/>
            <a:r>
              <a:rPr lang="en-US" sz="900" dirty="0"/>
              <a:t>COLLIDER</a:t>
            </a:r>
            <a:br>
              <a:rPr lang="en-US" sz="900" dirty="0"/>
            </a:br>
            <a:r>
              <a:rPr lang="en-US" sz="900" dirty="0"/>
              <a:t>Dipole</a:t>
            </a:r>
          </a:p>
        </p:txBody>
      </p:sp>
      <p:cxnSp>
        <p:nvCxnSpPr>
          <p:cNvPr id="39" name="Connecteur droit avec flèche 38">
            <a:extLst>
              <a:ext uri="{FF2B5EF4-FFF2-40B4-BE49-F238E27FC236}">
                <a16:creationId xmlns:a16="http://schemas.microsoft.com/office/drawing/2014/main" id="{C8E24FC4-3120-1721-DC49-AC72B8C8DDA4}"/>
              </a:ext>
            </a:extLst>
          </p:cNvPr>
          <p:cNvCxnSpPr>
            <a:cxnSpLocks/>
            <a:stCxn id="77" idx="1"/>
          </p:cNvCxnSpPr>
          <p:nvPr/>
        </p:nvCxnSpPr>
        <p:spPr>
          <a:xfrm flipH="1" flipV="1">
            <a:off x="2011978" y="4257675"/>
            <a:ext cx="2156012" cy="375776"/>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F399ADB4-417F-682B-76CE-D27C27AFCFEE}"/>
              </a:ext>
            </a:extLst>
          </p:cNvPr>
          <p:cNvCxnSpPr>
            <a:cxnSpLocks/>
            <a:stCxn id="77" idx="1"/>
          </p:cNvCxnSpPr>
          <p:nvPr/>
        </p:nvCxnSpPr>
        <p:spPr>
          <a:xfrm flipH="1" flipV="1">
            <a:off x="3679563" y="3800475"/>
            <a:ext cx="488427" cy="832976"/>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avec flèche 41">
            <a:extLst>
              <a:ext uri="{FF2B5EF4-FFF2-40B4-BE49-F238E27FC236}">
                <a16:creationId xmlns:a16="http://schemas.microsoft.com/office/drawing/2014/main" id="{12D6BE0F-F3B3-B7F3-207B-D3F8912842F7}"/>
              </a:ext>
            </a:extLst>
          </p:cNvPr>
          <p:cNvCxnSpPr>
            <a:cxnSpLocks/>
            <a:stCxn id="72" idx="0"/>
          </p:cNvCxnSpPr>
          <p:nvPr/>
        </p:nvCxnSpPr>
        <p:spPr>
          <a:xfrm flipH="1" flipV="1">
            <a:off x="4797294" y="3490449"/>
            <a:ext cx="700511" cy="459192"/>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a:extLst>
              <a:ext uri="{FF2B5EF4-FFF2-40B4-BE49-F238E27FC236}">
                <a16:creationId xmlns:a16="http://schemas.microsoft.com/office/drawing/2014/main" id="{2149F75F-CCBA-374E-BC20-3304744A8A8C}"/>
              </a:ext>
            </a:extLst>
          </p:cNvPr>
          <p:cNvCxnSpPr>
            <a:cxnSpLocks/>
            <a:stCxn id="72" idx="0"/>
          </p:cNvCxnSpPr>
          <p:nvPr/>
        </p:nvCxnSpPr>
        <p:spPr>
          <a:xfrm flipH="1" flipV="1">
            <a:off x="5326480" y="3336510"/>
            <a:ext cx="171325" cy="613131"/>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a:extLst>
              <a:ext uri="{FF2B5EF4-FFF2-40B4-BE49-F238E27FC236}">
                <a16:creationId xmlns:a16="http://schemas.microsoft.com/office/drawing/2014/main" id="{EF329C0F-DE4E-9822-B99F-36C5A511FD49}"/>
              </a:ext>
            </a:extLst>
          </p:cNvPr>
          <p:cNvCxnSpPr>
            <a:cxnSpLocks/>
            <a:stCxn id="67" idx="0"/>
          </p:cNvCxnSpPr>
          <p:nvPr/>
        </p:nvCxnSpPr>
        <p:spPr>
          <a:xfrm flipH="1" flipV="1">
            <a:off x="6572250" y="2842430"/>
            <a:ext cx="1215011" cy="157001"/>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a:extLst>
              <a:ext uri="{FF2B5EF4-FFF2-40B4-BE49-F238E27FC236}">
                <a16:creationId xmlns:a16="http://schemas.microsoft.com/office/drawing/2014/main" id="{BE3CF054-F189-FC7F-F79B-138C9572565A}"/>
              </a:ext>
            </a:extLst>
          </p:cNvPr>
          <p:cNvCxnSpPr>
            <a:cxnSpLocks/>
            <a:stCxn id="67" idx="0"/>
          </p:cNvCxnSpPr>
          <p:nvPr/>
        </p:nvCxnSpPr>
        <p:spPr>
          <a:xfrm flipH="1" flipV="1">
            <a:off x="7372350" y="2743200"/>
            <a:ext cx="414911" cy="256231"/>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4D3E2043-116D-2F59-165F-9025EF156432}"/>
              </a:ext>
            </a:extLst>
          </p:cNvPr>
          <p:cNvCxnSpPr>
            <a:cxnSpLocks/>
          </p:cNvCxnSpPr>
          <p:nvPr/>
        </p:nvCxnSpPr>
        <p:spPr>
          <a:xfrm flipH="1">
            <a:off x="7109033" y="1304363"/>
            <a:ext cx="416908" cy="666312"/>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eur droit avec flèche 52">
            <a:extLst>
              <a:ext uri="{FF2B5EF4-FFF2-40B4-BE49-F238E27FC236}">
                <a16:creationId xmlns:a16="http://schemas.microsoft.com/office/drawing/2014/main" id="{FB51DFFB-ABBC-8156-8689-20EA2A10A627}"/>
              </a:ext>
            </a:extLst>
          </p:cNvPr>
          <p:cNvCxnSpPr>
            <a:cxnSpLocks/>
            <a:stCxn id="63" idx="2"/>
          </p:cNvCxnSpPr>
          <p:nvPr/>
        </p:nvCxnSpPr>
        <p:spPr>
          <a:xfrm flipH="1">
            <a:off x="6523737" y="1359133"/>
            <a:ext cx="1060814" cy="748496"/>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6" name="Connecteur droit avec flèche 55">
            <a:extLst>
              <a:ext uri="{FF2B5EF4-FFF2-40B4-BE49-F238E27FC236}">
                <a16:creationId xmlns:a16="http://schemas.microsoft.com/office/drawing/2014/main" id="{067157CD-B156-7BE6-CF4B-73F5E45D39F7}"/>
              </a:ext>
            </a:extLst>
          </p:cNvPr>
          <p:cNvCxnSpPr>
            <a:cxnSpLocks/>
            <a:stCxn id="62" idx="2"/>
          </p:cNvCxnSpPr>
          <p:nvPr/>
        </p:nvCxnSpPr>
        <p:spPr>
          <a:xfrm flipH="1">
            <a:off x="5598692" y="1102716"/>
            <a:ext cx="575410" cy="1130556"/>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8" name="Connecteur droit avec flèche 57">
            <a:extLst>
              <a:ext uri="{FF2B5EF4-FFF2-40B4-BE49-F238E27FC236}">
                <a16:creationId xmlns:a16="http://schemas.microsoft.com/office/drawing/2014/main" id="{177EFEF8-7B7F-AA0A-F28B-E51419D701AE}"/>
              </a:ext>
            </a:extLst>
          </p:cNvPr>
          <p:cNvCxnSpPr>
            <a:cxnSpLocks/>
          </p:cNvCxnSpPr>
          <p:nvPr/>
        </p:nvCxnSpPr>
        <p:spPr>
          <a:xfrm flipH="1">
            <a:off x="2483726" y="1184384"/>
            <a:ext cx="22176" cy="2566984"/>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61" name="ZoneTexte 60">
            <a:extLst>
              <a:ext uri="{FF2B5EF4-FFF2-40B4-BE49-F238E27FC236}">
                <a16:creationId xmlns:a16="http://schemas.microsoft.com/office/drawing/2014/main" id="{6D354633-D243-C5F2-76E3-8C2241352258}"/>
              </a:ext>
            </a:extLst>
          </p:cNvPr>
          <p:cNvSpPr txBox="1"/>
          <p:nvPr/>
        </p:nvSpPr>
        <p:spPr>
          <a:xfrm>
            <a:off x="1908843" y="970679"/>
            <a:ext cx="1410964" cy="259815"/>
          </a:xfrm>
          <a:prstGeom prst="rect">
            <a:avLst/>
          </a:prstGeom>
          <a:noFill/>
          <a:ln w="57150">
            <a:solidFill>
              <a:srgbClr val="FF0000"/>
            </a:solidFill>
          </a:ln>
        </p:spPr>
        <p:txBody>
          <a:bodyPr wrap="none" rtlCol="0">
            <a:spAutoFit/>
          </a:bodyPr>
          <a:lstStyle/>
          <a:p>
            <a:pPr>
              <a:lnSpc>
                <a:spcPts val="1388"/>
              </a:lnSpc>
            </a:pPr>
            <a:r>
              <a:rPr lang="en-US" sz="1125" dirty="0"/>
              <a:t>SSS Collider girder</a:t>
            </a:r>
          </a:p>
        </p:txBody>
      </p:sp>
      <p:sp>
        <p:nvSpPr>
          <p:cNvPr id="62" name="ZoneTexte 61">
            <a:extLst>
              <a:ext uri="{FF2B5EF4-FFF2-40B4-BE49-F238E27FC236}">
                <a16:creationId xmlns:a16="http://schemas.microsoft.com/office/drawing/2014/main" id="{62090E2D-9D4E-8E94-B05A-4E98002885E6}"/>
              </a:ext>
            </a:extLst>
          </p:cNvPr>
          <p:cNvSpPr txBox="1"/>
          <p:nvPr/>
        </p:nvSpPr>
        <p:spPr>
          <a:xfrm>
            <a:off x="5527230" y="663365"/>
            <a:ext cx="1293744" cy="439351"/>
          </a:xfrm>
          <a:prstGeom prst="rect">
            <a:avLst/>
          </a:prstGeom>
          <a:noFill/>
          <a:ln w="57150">
            <a:solidFill>
              <a:srgbClr val="FF0000"/>
            </a:solidFill>
          </a:ln>
        </p:spPr>
        <p:txBody>
          <a:bodyPr wrap="square" rtlCol="0">
            <a:spAutoFit/>
          </a:bodyPr>
          <a:lstStyle/>
          <a:p>
            <a:pPr>
              <a:lnSpc>
                <a:spcPts val="1388"/>
              </a:lnSpc>
            </a:pPr>
            <a:r>
              <a:rPr lang="en-US" sz="1125" dirty="0"/>
              <a:t>SSS Booster girder</a:t>
            </a:r>
          </a:p>
        </p:txBody>
      </p:sp>
      <p:sp>
        <p:nvSpPr>
          <p:cNvPr id="63" name="ZoneTexte 62">
            <a:extLst>
              <a:ext uri="{FF2B5EF4-FFF2-40B4-BE49-F238E27FC236}">
                <a16:creationId xmlns:a16="http://schemas.microsoft.com/office/drawing/2014/main" id="{60CB67B2-B60B-E474-A4D4-2730C542D36B}"/>
              </a:ext>
            </a:extLst>
          </p:cNvPr>
          <p:cNvSpPr txBox="1"/>
          <p:nvPr/>
        </p:nvSpPr>
        <p:spPr>
          <a:xfrm>
            <a:off x="6734799" y="1099318"/>
            <a:ext cx="1699504" cy="259815"/>
          </a:xfrm>
          <a:prstGeom prst="rect">
            <a:avLst/>
          </a:prstGeom>
          <a:noFill/>
          <a:ln w="57150">
            <a:solidFill>
              <a:srgbClr val="FF0000"/>
            </a:solidFill>
          </a:ln>
        </p:spPr>
        <p:txBody>
          <a:bodyPr wrap="none" rtlCol="0">
            <a:spAutoFit/>
          </a:bodyPr>
          <a:lstStyle/>
          <a:p>
            <a:pPr>
              <a:lnSpc>
                <a:spcPts val="1388"/>
              </a:lnSpc>
            </a:pPr>
            <a:r>
              <a:rPr lang="en-US" sz="1125" dirty="0"/>
              <a:t>Booster dipole supports</a:t>
            </a:r>
          </a:p>
        </p:txBody>
      </p:sp>
      <p:sp>
        <p:nvSpPr>
          <p:cNvPr id="67" name="ZoneTexte 66">
            <a:extLst>
              <a:ext uri="{FF2B5EF4-FFF2-40B4-BE49-F238E27FC236}">
                <a16:creationId xmlns:a16="http://schemas.microsoft.com/office/drawing/2014/main" id="{B0229B50-D79B-3494-5635-C7605DCE399D}"/>
              </a:ext>
            </a:extLst>
          </p:cNvPr>
          <p:cNvSpPr txBox="1"/>
          <p:nvPr/>
        </p:nvSpPr>
        <p:spPr>
          <a:xfrm>
            <a:off x="6941516" y="2999431"/>
            <a:ext cx="1691489" cy="259815"/>
          </a:xfrm>
          <a:prstGeom prst="rect">
            <a:avLst/>
          </a:prstGeom>
          <a:noFill/>
          <a:ln w="57150">
            <a:solidFill>
              <a:srgbClr val="FF0000"/>
            </a:solidFill>
          </a:ln>
        </p:spPr>
        <p:txBody>
          <a:bodyPr wrap="none" rtlCol="0">
            <a:spAutoFit/>
          </a:bodyPr>
          <a:lstStyle/>
          <a:p>
            <a:pPr>
              <a:lnSpc>
                <a:spcPts val="1388"/>
              </a:lnSpc>
            </a:pPr>
            <a:r>
              <a:rPr lang="en-US" sz="1125" dirty="0"/>
              <a:t>Collider dipole supports</a:t>
            </a:r>
          </a:p>
        </p:txBody>
      </p:sp>
      <p:sp>
        <p:nvSpPr>
          <p:cNvPr id="72" name="ZoneTexte 71">
            <a:extLst>
              <a:ext uri="{FF2B5EF4-FFF2-40B4-BE49-F238E27FC236}">
                <a16:creationId xmlns:a16="http://schemas.microsoft.com/office/drawing/2014/main" id="{FEC2A25A-8799-AF4C-0072-CB5AE50B79FC}"/>
              </a:ext>
            </a:extLst>
          </p:cNvPr>
          <p:cNvSpPr txBox="1"/>
          <p:nvPr/>
        </p:nvSpPr>
        <p:spPr>
          <a:xfrm>
            <a:off x="4491760" y="3949641"/>
            <a:ext cx="2012089" cy="259815"/>
          </a:xfrm>
          <a:prstGeom prst="rect">
            <a:avLst/>
          </a:prstGeom>
          <a:noFill/>
          <a:ln w="57150">
            <a:solidFill>
              <a:srgbClr val="FF0000"/>
            </a:solidFill>
          </a:ln>
        </p:spPr>
        <p:txBody>
          <a:bodyPr wrap="none" rtlCol="0">
            <a:spAutoFit/>
          </a:bodyPr>
          <a:lstStyle/>
          <a:p>
            <a:pPr>
              <a:lnSpc>
                <a:spcPts val="1388"/>
              </a:lnSpc>
            </a:pPr>
            <a:r>
              <a:rPr lang="en-US" sz="1125" dirty="0"/>
              <a:t>SSS Booster girder supports</a:t>
            </a:r>
          </a:p>
        </p:txBody>
      </p:sp>
      <p:sp>
        <p:nvSpPr>
          <p:cNvPr id="77" name="ZoneTexte 76">
            <a:extLst>
              <a:ext uri="{FF2B5EF4-FFF2-40B4-BE49-F238E27FC236}">
                <a16:creationId xmlns:a16="http://schemas.microsoft.com/office/drawing/2014/main" id="{9B68B898-41F6-8EB3-D0F2-7C6793ECE4A8}"/>
              </a:ext>
            </a:extLst>
          </p:cNvPr>
          <p:cNvSpPr txBox="1"/>
          <p:nvPr/>
        </p:nvSpPr>
        <p:spPr>
          <a:xfrm>
            <a:off x="4167990" y="4503543"/>
            <a:ext cx="2004075" cy="259815"/>
          </a:xfrm>
          <a:prstGeom prst="rect">
            <a:avLst/>
          </a:prstGeom>
          <a:noFill/>
          <a:ln w="57150">
            <a:solidFill>
              <a:srgbClr val="FF0000"/>
            </a:solidFill>
          </a:ln>
        </p:spPr>
        <p:txBody>
          <a:bodyPr wrap="none" rtlCol="0">
            <a:spAutoFit/>
          </a:bodyPr>
          <a:lstStyle/>
          <a:p>
            <a:pPr>
              <a:lnSpc>
                <a:spcPts val="1388"/>
              </a:lnSpc>
            </a:pPr>
            <a:r>
              <a:rPr lang="en-US" sz="1125" dirty="0"/>
              <a:t>SSS Collider girder supports</a:t>
            </a:r>
          </a:p>
        </p:txBody>
      </p:sp>
      <p:sp>
        <p:nvSpPr>
          <p:cNvPr id="12" name="ZoneTexte 11">
            <a:extLst>
              <a:ext uri="{FF2B5EF4-FFF2-40B4-BE49-F238E27FC236}">
                <a16:creationId xmlns:a16="http://schemas.microsoft.com/office/drawing/2014/main" id="{EA13B8FA-F29E-EA79-3FD4-4A505F1F4D87}"/>
              </a:ext>
            </a:extLst>
          </p:cNvPr>
          <p:cNvSpPr txBox="1"/>
          <p:nvPr/>
        </p:nvSpPr>
        <p:spPr>
          <a:xfrm>
            <a:off x="6387231" y="4894695"/>
            <a:ext cx="185019" cy="170175"/>
          </a:xfrm>
          <a:prstGeom prst="rect">
            <a:avLst/>
          </a:prstGeom>
          <a:noFill/>
        </p:spPr>
        <p:txBody>
          <a:bodyPr wrap="square">
            <a:spAutoFit/>
          </a:bodyPr>
          <a:lstStyle/>
          <a:p>
            <a:pPr algn="l"/>
            <a:r>
              <a:rPr lang="en-GB" sz="506" b="1" dirty="0">
                <a:solidFill>
                  <a:srgbClr val="333333"/>
                </a:solidFill>
                <a:latin typeface="Roboto" panose="02000000000000000000" pitchFamily="2" charset="0"/>
              </a:rPr>
              <a:t>:</a:t>
            </a:r>
          </a:p>
        </p:txBody>
      </p:sp>
      <p:pic>
        <p:nvPicPr>
          <p:cNvPr id="16" name="Image 15">
            <a:extLst>
              <a:ext uri="{FF2B5EF4-FFF2-40B4-BE49-F238E27FC236}">
                <a16:creationId xmlns:a16="http://schemas.microsoft.com/office/drawing/2014/main" id="{27C0FE1D-30F2-8EC9-1E3B-67ABAD70844A}"/>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564779" y="4884087"/>
            <a:ext cx="822452" cy="222618"/>
          </a:xfrm>
          <a:prstGeom prst="rect">
            <a:avLst/>
          </a:prstGeom>
        </p:spPr>
      </p:pic>
      <p:sp>
        <p:nvSpPr>
          <p:cNvPr id="22" name="ZoneTexte 21">
            <a:extLst>
              <a:ext uri="{FF2B5EF4-FFF2-40B4-BE49-F238E27FC236}">
                <a16:creationId xmlns:a16="http://schemas.microsoft.com/office/drawing/2014/main" id="{4A79128D-9D96-BED0-B53A-F5EF0FE5C4A5}"/>
              </a:ext>
            </a:extLst>
          </p:cNvPr>
          <p:cNvSpPr txBox="1"/>
          <p:nvPr/>
        </p:nvSpPr>
        <p:spPr>
          <a:xfrm>
            <a:off x="6657975" y="3570811"/>
            <a:ext cx="2299569" cy="792974"/>
          </a:xfrm>
          <a:prstGeom prst="rect">
            <a:avLst/>
          </a:prstGeom>
          <a:noFill/>
          <a:ln w="57150">
            <a:solidFill>
              <a:srgbClr val="FF0000"/>
            </a:solidFill>
          </a:ln>
        </p:spPr>
        <p:txBody>
          <a:bodyPr wrap="square" rtlCol="0">
            <a:spAutoFit/>
          </a:bodyPr>
          <a:lstStyle/>
          <a:p>
            <a:pPr marL="128588" indent="-128588">
              <a:lnSpc>
                <a:spcPts val="1388"/>
              </a:lnSpc>
              <a:buFontTx/>
              <a:buChar char="-"/>
            </a:pPr>
            <a:r>
              <a:rPr lang="en-US" sz="938" b="1" dirty="0">
                <a:solidFill>
                  <a:srgbClr val="FF0000"/>
                </a:solidFill>
              </a:rPr>
              <a:t>Magnets supports design are drafts !</a:t>
            </a:r>
            <a:br>
              <a:rPr lang="en-US" sz="938" b="1" dirty="0">
                <a:solidFill>
                  <a:srgbClr val="FF0000"/>
                </a:solidFill>
              </a:rPr>
            </a:br>
            <a:r>
              <a:rPr lang="en-US" sz="938" b="1" dirty="0">
                <a:solidFill>
                  <a:srgbClr val="FF0000"/>
                </a:solidFill>
              </a:rPr>
              <a:t>Still work in progress !</a:t>
            </a:r>
          </a:p>
          <a:p>
            <a:pPr marL="128588" indent="-128588">
              <a:lnSpc>
                <a:spcPts val="1388"/>
              </a:lnSpc>
              <a:buFontTx/>
              <a:buChar char="-"/>
            </a:pPr>
            <a:r>
              <a:rPr lang="en-US" sz="938" b="1" dirty="0">
                <a:solidFill>
                  <a:srgbClr val="FF0000"/>
                </a:solidFill>
              </a:rPr>
              <a:t>Shielding are not represented</a:t>
            </a:r>
          </a:p>
        </p:txBody>
      </p:sp>
      <p:sp>
        <p:nvSpPr>
          <p:cNvPr id="23" name="ZoneTexte 22">
            <a:extLst>
              <a:ext uri="{FF2B5EF4-FFF2-40B4-BE49-F238E27FC236}">
                <a16:creationId xmlns:a16="http://schemas.microsoft.com/office/drawing/2014/main" id="{D96650DD-4135-DFDD-FD17-49C83343E3DE}"/>
              </a:ext>
            </a:extLst>
          </p:cNvPr>
          <p:cNvSpPr txBox="1"/>
          <p:nvPr/>
        </p:nvSpPr>
        <p:spPr>
          <a:xfrm>
            <a:off x="6486525" y="4915613"/>
            <a:ext cx="1657350" cy="265457"/>
          </a:xfrm>
          <a:prstGeom prst="rect">
            <a:avLst/>
          </a:prstGeom>
          <a:noFill/>
        </p:spPr>
        <p:txBody>
          <a:bodyPr wrap="square" rtlCol="0">
            <a:spAutoFit/>
          </a:bodyPr>
          <a:lstStyle/>
          <a:p>
            <a:r>
              <a:rPr lang="en-GB" sz="1125" b="1" dirty="0">
                <a:solidFill>
                  <a:srgbClr val="000000"/>
                </a:solidFill>
              </a:rPr>
              <a:t>ST2408329_01 AA.14</a:t>
            </a:r>
          </a:p>
        </p:txBody>
      </p:sp>
      <p:sp>
        <p:nvSpPr>
          <p:cNvPr id="2" name="TextBox 1">
            <a:extLst>
              <a:ext uri="{FF2B5EF4-FFF2-40B4-BE49-F238E27FC236}">
                <a16:creationId xmlns:a16="http://schemas.microsoft.com/office/drawing/2014/main" id="{3C1D07B0-96DF-C4D0-3C9E-E72CB7FA4635}"/>
              </a:ext>
            </a:extLst>
          </p:cNvPr>
          <p:cNvSpPr txBox="1"/>
          <p:nvPr/>
        </p:nvSpPr>
        <p:spPr>
          <a:xfrm>
            <a:off x="2915943" y="330287"/>
            <a:ext cx="1720792" cy="506549"/>
          </a:xfrm>
          <a:prstGeom prst="rect">
            <a:avLst/>
          </a:prstGeom>
          <a:noFill/>
        </p:spPr>
        <p:txBody>
          <a:bodyPr wrap="none" rtlCol="0">
            <a:spAutoFit/>
          </a:bodyPr>
          <a:lstStyle/>
          <a:p>
            <a:pPr algn="l">
              <a:lnSpc>
                <a:spcPts val="3700"/>
              </a:lnSpc>
            </a:pPr>
            <a:r>
              <a:rPr lang="en-CH" sz="2000" dirty="0">
                <a:highlight>
                  <a:srgbClr val="FFFF00"/>
                </a:highlight>
              </a:rPr>
              <a:t>F. Carra et al.</a:t>
            </a:r>
          </a:p>
        </p:txBody>
      </p:sp>
    </p:spTree>
    <p:extLst>
      <p:ext uri="{BB962C8B-B14F-4D97-AF65-F5344CB8AC3E}">
        <p14:creationId xmlns:p14="http://schemas.microsoft.com/office/powerpoint/2010/main" val="2812074668"/>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CC-2011110002-BLEED_FCC_PresentationTemplate_16x9_onscreen.pptx" id="{BCAB92E1-D5CD-AD4D-930E-C298FA110353}" vid="{DD97C16B-094F-CC44-8B00-B8AC10E97247}"/>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CC-2011110002-BLEED_FCC_PresentationTemplate_16x9_onscreen.pptx" id="{BCAB92E1-D5CD-AD4D-930E-C298FA110353}" vid="{2718095C-09C8-9244-8F67-4E49839FFDC8}"/>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2-BLEED_FCC_PresentationTemplate_16x9_onscreen.pptx" id="{BCAB92E1-D5CD-AD4D-930E-C298FA110353}" vid="{F10C82E3-72DE-D648-BE4A-3650188897C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Introslides</Template>
  <TotalTime>832</TotalTime>
  <Words>1088</Words>
  <Application>Microsoft Macintosh PowerPoint</Application>
  <PresentationFormat>On-screen Show (16:9)</PresentationFormat>
  <Paragraphs>127</Paragraphs>
  <Slides>11</Slides>
  <Notes>2</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11</vt:i4>
      </vt:variant>
    </vt:vector>
  </HeadingPairs>
  <TitlesOfParts>
    <vt:vector size="20" baseType="lpstr">
      <vt:lpstr>Arial</vt:lpstr>
      <vt:lpstr>Calibri</vt:lpstr>
      <vt:lpstr>Courier New</vt:lpstr>
      <vt:lpstr>Roboto</vt:lpstr>
      <vt:lpstr>Times New Roman</vt:lpstr>
      <vt:lpstr>Wingdings</vt:lpstr>
      <vt:lpstr>Introslides</vt:lpstr>
      <vt:lpstr>Titleslides, Conclusion</vt:lpstr>
      <vt:lpstr>Content Slides - Deep Blue</vt:lpstr>
      <vt:lpstr>FCC-ee Layout and  Optics Design WG  2nd meeting – 17 April 2025</vt:lpstr>
      <vt:lpstr>List of Layout issues to be addressed</vt:lpstr>
      <vt:lpstr>Technical insertions</vt:lpstr>
      <vt:lpstr>Technical insertions</vt:lpstr>
      <vt:lpstr>Technical insertions</vt:lpstr>
      <vt:lpstr>Experimental insertions</vt:lpstr>
      <vt:lpstr>PowerPoint Presentation</vt:lpstr>
      <vt:lpstr>Vertical height and separation</vt:lpstr>
      <vt:lpstr>PowerPoint Presentation</vt:lpstr>
      <vt:lpstr>Instrumentation</vt:lpstr>
      <vt:lpstr>Miscellaneous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FCC-ee Layout and  Optics Design WG  2nd meeting – 17 April 2025</dc:title>
  <dc:creator>Ghislain</dc:creator>
  <cp:lastModifiedBy>Ghislain</cp:lastModifiedBy>
  <cp:revision>31</cp:revision>
  <cp:lastPrinted>2025-04-10T06:14:03Z</cp:lastPrinted>
  <dcterms:created xsi:type="dcterms:W3CDTF">2025-03-20T13:54:18Z</dcterms:created>
  <dcterms:modified xsi:type="dcterms:W3CDTF">2025-04-17T06:58:00Z</dcterms:modified>
</cp:coreProperties>
</file>