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3"/>
  </p:notesMasterIdLst>
  <p:sldIdLst>
    <p:sldId id="256" r:id="rId5"/>
    <p:sldId id="257" r:id="rId6"/>
    <p:sldId id="258" r:id="rId7"/>
    <p:sldId id="259" r:id="rId8"/>
    <p:sldId id="260" r:id="rId9"/>
    <p:sldId id="263" r:id="rId10"/>
    <p:sldId id="262" r:id="rId11"/>
    <p:sldId id="261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31" autoAdjust="0"/>
  </p:normalViewPr>
  <p:slideViewPr>
    <p:cSldViewPr snapToGrid="0" snapToObjects="1">
      <p:cViewPr varScale="1">
        <p:scale>
          <a:sx n="153" d="100"/>
          <a:sy n="153" d="100"/>
        </p:scale>
        <p:origin x="180" y="19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DAFFE-2823-41FB-D232-646A9CC217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30/04/2025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469553-F194-ABB6-159F-3630402DF9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 FCCee injection comp. req. - FCC-ee L&amp;O #3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FEA4D-6488-D9EC-EEC4-3EAC00CF7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B26735FC-C64A-310D-025C-D3C00542F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30/04/2025</a:t>
            </a:r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BDA850D-C94F-EC1B-D416-2B17FC0C29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 FCCee injection comp. req. - FCC-ee L&amp;O #3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472156-24BA-7F59-06F0-62775BBA4F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CA7DB3D-BD46-7D7E-9D54-2F99A811DF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30/04/2025</a:t>
            </a:r>
            <a:endParaRPr lang="en-US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0AC6D95-49FB-B603-9408-22144C92F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 FCCee injection comp. req. - FCC-ee L&amp;O #3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ADBFD62-BFFE-6634-0944-95BF8366C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C4AF352-E474-B4BC-8245-326D7BBB72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30/04/2025</a:t>
            </a:r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D4706AC-26A3-09B8-A503-93C3F6863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 FCCee injection comp. req. - FCC-ee L&amp;O #3</a:t>
            </a:r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CB2BA70-DF2A-74A8-E530-5C715868A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30/04/2025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Dutheil - FCCee injection comp. req. - FCC-ee L&amp;O #3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qPyr8YWQChVHC_QEGvX3FsmE-Br0H4WD5py4XfcKQMg/edit?gid=0#gid=0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480945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Comparison criteria for GHC and LCC: Injection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7745506" cy="741540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/>
              <a:t>Y. Dutheil (SY-ABT-BTP), on behalf of  </a:t>
            </a:r>
            <a:br>
              <a:rPr lang="EN-US" dirty="0"/>
            </a:br>
            <a:r>
              <a:rPr lang="EN-US" dirty="0"/>
              <a:t>			 SY-ABT </a:t>
            </a:r>
            <a:br>
              <a:rPr lang="EN-US" dirty="0"/>
            </a:br>
            <a:r>
              <a:rPr lang="EN-US" dirty="0"/>
              <a:t>			 </a:t>
            </a:r>
            <a:r>
              <a:rPr lang="EN-US" dirty="0" err="1"/>
              <a:t>FCCee</a:t>
            </a:r>
            <a:r>
              <a:rPr lang="EN-US" dirty="0"/>
              <a:t> Top-up injection WG (</a:t>
            </a:r>
            <a:r>
              <a:rPr lang="en-US" dirty="0" err="1"/>
              <a:t>fcc</a:t>
            </a:r>
            <a:r>
              <a:rPr lang="en-US" dirty="0"/>
              <a:t>-ee-</a:t>
            </a:r>
            <a:r>
              <a:rPr lang="en-US" dirty="0" err="1"/>
              <a:t>topup</a:t>
            </a:r>
            <a:r>
              <a:rPr lang="en-US" dirty="0"/>
              <a:t>-injection)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03332-563B-FF55-7B3E-6386D2DD2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: Collider injection scheme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95AF11-D380-49A7-68D7-F684846DC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5360894" cy="3893573"/>
          </a:xfrm>
        </p:spPr>
        <p:txBody>
          <a:bodyPr/>
          <a:lstStyle/>
          <a:p>
            <a:r>
              <a:rPr lang="en-US" dirty="0"/>
              <a:t>Top-up injection </a:t>
            </a:r>
          </a:p>
          <a:p>
            <a:pPr lvl="1"/>
            <a:r>
              <a:rPr lang="en-US" dirty="0"/>
              <a:t>Continuously adds small bunches to the circulating bunches </a:t>
            </a:r>
          </a:p>
          <a:p>
            <a:pPr lvl="1"/>
            <a:r>
              <a:rPr lang="en-US" dirty="0"/>
              <a:t>Triggers every ~6 s (Z-mode) to ~30 s (high energy modes)</a:t>
            </a:r>
          </a:p>
          <a:p>
            <a:r>
              <a:rPr lang="en-GB" dirty="0"/>
              <a:t>Location</a:t>
            </a:r>
          </a:p>
          <a:p>
            <a:pPr lvl="1"/>
            <a:r>
              <a:rPr lang="en-GB" dirty="0"/>
              <a:t>In PB straight section</a:t>
            </a:r>
          </a:p>
          <a:p>
            <a:pPr lvl="1"/>
            <a:r>
              <a:rPr lang="en-GB" dirty="0"/>
              <a:t>Around the middle of the downstream half for each beam</a:t>
            </a:r>
          </a:p>
          <a:p>
            <a:r>
              <a:rPr lang="en-GB" dirty="0"/>
              <a:t>Layout</a:t>
            </a:r>
          </a:p>
          <a:p>
            <a:pPr lvl="1"/>
            <a:r>
              <a:rPr lang="en-GB" dirty="0"/>
              <a:t>Hardware systems integration volumes</a:t>
            </a:r>
          </a:p>
          <a:p>
            <a:pPr lvl="1"/>
            <a:r>
              <a:rPr lang="en-GB" dirty="0"/>
              <a:t>Distance to alcove is a critical point for fast kicker systems</a:t>
            </a:r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134F1D03-EF70-FB5D-FA4D-3E69B737F5BF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rcRect l="3582" t="63389" r="58372" b="1874"/>
          <a:stretch/>
        </p:blipFill>
        <p:spPr bwMode="auto">
          <a:xfrm>
            <a:off x="5840999" y="418860"/>
            <a:ext cx="3092035" cy="14995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E6BDED-F70A-2206-4499-17B55468AA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290" y="2296012"/>
            <a:ext cx="3623220" cy="2173932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91A13E1-4F9A-8537-448A-7664DC6319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30/04/2025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0A65853-54F0-1E18-9DD6-9D5570A27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FCCee injection comp. req. - FCC-ee L&amp;O #3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793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A5D3A-C595-2D34-47F6-FE40EC16B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Prerequisite for comparison the two lattices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7C52F-CEF4-3A65-E721-099CE6B1F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Optics</a:t>
            </a:r>
          </a:p>
          <a:p>
            <a:pPr lvl="1"/>
            <a:r>
              <a:rPr lang="en-US" dirty="0"/>
              <a:t>Optics requirements at the injection point</a:t>
            </a:r>
          </a:p>
          <a:p>
            <a:pPr lvl="1"/>
            <a:r>
              <a:rPr lang="en-US" dirty="0"/>
              <a:t>Optics requirements for the pi-bump </a:t>
            </a:r>
          </a:p>
          <a:p>
            <a:pPr lvl="1"/>
            <a:r>
              <a:rPr lang="en-US" dirty="0"/>
              <a:t>Presently fulfilled only in GHC</a:t>
            </a:r>
          </a:p>
          <a:p>
            <a:r>
              <a:rPr lang="en-US" dirty="0"/>
              <a:t>Beam parameters</a:t>
            </a:r>
          </a:p>
          <a:p>
            <a:pPr lvl="1"/>
            <a:r>
              <a:rPr lang="en-US" dirty="0"/>
              <a:t>Emittance of the circulating and injected beams</a:t>
            </a:r>
          </a:p>
          <a:p>
            <a:pPr lvl="1"/>
            <a:r>
              <a:rPr lang="en-US" dirty="0"/>
              <a:t>Abord gap length in the collider</a:t>
            </a:r>
          </a:p>
          <a:p>
            <a:r>
              <a:rPr lang="en-US" dirty="0"/>
              <a:t>Layout</a:t>
            </a:r>
          </a:p>
          <a:p>
            <a:pPr lvl="1"/>
            <a:r>
              <a:rPr lang="en-GB" dirty="0"/>
              <a:t>Crossing scheme in PB with separation</a:t>
            </a:r>
          </a:p>
          <a:p>
            <a:pPr lvl="1"/>
            <a:r>
              <a:rPr lang="en-GB" dirty="0"/>
              <a:t>Presently </a:t>
            </a:r>
            <a:r>
              <a:rPr lang="en-US" dirty="0"/>
              <a:t>fulfilled only in GHC</a:t>
            </a:r>
          </a:p>
          <a:p>
            <a:pPr lvl="1"/>
            <a:endParaRPr lang="en-US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ED4A5-C1B7-A5D8-6002-6119C56126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30/04/2025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DA79B-B4F0-90C0-7BE4-48B9246D48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FCCee injection comp. req. - FCC-ee L&amp;O #3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674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77A3F-4256-CCFC-D81F-3D165F5E7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Required input from other teams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71336-9492-495A-B830-3587A5449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parameters</a:t>
            </a:r>
          </a:p>
          <a:p>
            <a:pPr lvl="1"/>
            <a:r>
              <a:rPr lang="en-US" dirty="0"/>
              <a:t>Interface between booster and collider</a:t>
            </a:r>
          </a:p>
          <a:p>
            <a:pPr lvl="1"/>
            <a:r>
              <a:rPr lang="en-US" dirty="0"/>
              <a:t>Requires close interaction with booster, RF and ABP team and constancy in using the </a:t>
            </a:r>
            <a:r>
              <a:rPr lang="en-US" dirty="0">
                <a:hlinkClick r:id="rId2"/>
              </a:rPr>
              <a:t>Complex Parameter Table</a:t>
            </a:r>
            <a:endParaRPr lang="en-US" dirty="0"/>
          </a:p>
          <a:p>
            <a:r>
              <a:rPr lang="en-US" dirty="0"/>
              <a:t>Layout and Optics for both optics</a:t>
            </a:r>
          </a:p>
          <a:p>
            <a:r>
              <a:rPr lang="en-US" dirty="0"/>
              <a:t>Strong contribution of BE-ABP is needed to the top-up injection working group</a:t>
            </a:r>
          </a:p>
          <a:p>
            <a:pPr lvl="1"/>
            <a:r>
              <a:rPr lang="en-US" dirty="0"/>
              <a:t>Injection scheme tracking w/ collective effects </a:t>
            </a:r>
          </a:p>
          <a:p>
            <a:pPr lvl="1"/>
            <a:r>
              <a:rPr lang="en-US" dirty="0"/>
              <a:t>Injection losses simulation and background studies</a:t>
            </a:r>
          </a:p>
          <a:p>
            <a:r>
              <a:rPr lang="en-US" dirty="0"/>
              <a:t>Input from STI and MP WG for beam absorption devices concepts and developing together a machine protection strategy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8B834-F790-F1EE-6F24-8C25B7C3FF2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30/04/2025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6DBD3-4AEF-C00D-E41B-59DC15797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FCCee injection comp. req. - FCC-ee L&amp;O #3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493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48FA6-9207-E888-336F-EB209D755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 and possible timeline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496CE-FA2B-5A13-D06A-9F38FC2EA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5299570" cy="389357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Feasibility of the hardware system</a:t>
            </a:r>
          </a:p>
          <a:p>
            <a:pPr lvl="1"/>
            <a:r>
              <a:rPr lang="en-US" dirty="0"/>
              <a:t>Placement of the elements in the lattice</a:t>
            </a:r>
          </a:p>
          <a:p>
            <a:pPr lvl="1"/>
            <a:r>
              <a:rPr lang="en-US" dirty="0"/>
              <a:t>Hardware specification and requirements</a:t>
            </a:r>
          </a:p>
          <a:p>
            <a:pPr lvl="1"/>
            <a:r>
              <a:rPr lang="en-US" dirty="0"/>
              <a:t>1 month after a new lattice/layout/version presented and published on </a:t>
            </a:r>
            <a:r>
              <a:rPr lang="en-US" dirty="0" err="1"/>
              <a:t>gitlab</a:t>
            </a:r>
            <a:endParaRPr lang="en-US" dirty="0"/>
          </a:p>
          <a:p>
            <a:pPr lvl="1"/>
            <a:r>
              <a:rPr lang="en-US" dirty="0"/>
              <a:t>(3 month for hardware feasibility and costing in case of hardware changes required)</a:t>
            </a:r>
          </a:p>
          <a:p>
            <a:r>
              <a:rPr lang="en-US" dirty="0"/>
              <a:t>Injection efficiency</a:t>
            </a:r>
          </a:p>
          <a:p>
            <a:pPr lvl="1"/>
            <a:r>
              <a:rPr lang="en-GB" dirty="0"/>
              <a:t>Tracking of injected beam w/o and w/ beam-beam</a:t>
            </a:r>
          </a:p>
          <a:p>
            <a:pPr lvl="1"/>
            <a:r>
              <a:rPr lang="en-GB" dirty="0"/>
              <a:t>Losses in injection region </a:t>
            </a:r>
          </a:p>
          <a:p>
            <a:pPr lvl="2"/>
            <a:r>
              <a:rPr lang="en-GB" dirty="0"/>
              <a:t>possibly background on experiments, </a:t>
            </a:r>
            <a:r>
              <a:rPr lang="en-GB" dirty="0" err="1"/>
              <a:t>tbd</a:t>
            </a:r>
            <a:r>
              <a:rPr lang="en-GB" dirty="0"/>
              <a:t> w/ BE-ABP-COLL)</a:t>
            </a:r>
          </a:p>
          <a:p>
            <a:pPr lvl="2"/>
            <a:r>
              <a:rPr lang="en-US" dirty="0"/>
              <a:t>machine protection in case of accidental beam losses</a:t>
            </a:r>
          </a:p>
          <a:p>
            <a:pPr lvl="2"/>
            <a:r>
              <a:rPr lang="en-US" dirty="0"/>
              <a:t>radiation environment and activation of equipment in Point B due to regular injection losses</a:t>
            </a:r>
            <a:endParaRPr lang="en-GB" dirty="0"/>
          </a:p>
          <a:p>
            <a:pPr lvl="1"/>
            <a:r>
              <a:rPr lang="en-GB" dirty="0"/>
              <a:t>1+3 months after a new lattice/layout/version presented and published on </a:t>
            </a:r>
            <a:r>
              <a:rPr lang="en-GB" dirty="0" err="1"/>
              <a:t>gitlab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F39E0-7A44-67F6-D086-FA28E7E646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30/04/2025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3439D-6D54-82AD-9FEC-0B9B927094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FCCee injection comp. req. - FCC-ee L&amp;O #3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33B8C5-D32D-E30E-550C-C2B703CFF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9570" y="892956"/>
            <a:ext cx="3600953" cy="349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136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AC017-8C4E-2A92-5844-61B8F670E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 for comparison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5860E-1488-C9F7-996E-927C6E991C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Injection efficiency</a:t>
            </a:r>
          </a:p>
          <a:p>
            <a:pPr lvl="1"/>
            <a:r>
              <a:rPr lang="en-US" dirty="0"/>
              <a:t>Using established beam distribution definitions and beam physics</a:t>
            </a:r>
          </a:p>
          <a:p>
            <a:pPr lvl="1"/>
            <a:r>
              <a:rPr lang="en-US" dirty="0"/>
              <a:t>Using different codes to benchmark results</a:t>
            </a:r>
          </a:p>
          <a:p>
            <a:pPr lvl="1"/>
            <a:r>
              <a:rPr lang="en-US" dirty="0"/>
              <a:t>Is the on-axis injection possible at every mode ?</a:t>
            </a:r>
          </a:p>
          <a:p>
            <a:r>
              <a:rPr lang="en-US" dirty="0"/>
              <a:t>Injection losses</a:t>
            </a:r>
          </a:p>
          <a:p>
            <a:pPr lvl="1"/>
            <a:r>
              <a:rPr lang="en-US" dirty="0"/>
              <a:t>How and where particle lost during the injection process ?</a:t>
            </a:r>
          </a:p>
          <a:p>
            <a:pPr lvl="1"/>
            <a:r>
              <a:rPr lang="en-US" dirty="0"/>
              <a:t>Is the lattice and geometry allowing placing protection systems ?</a:t>
            </a:r>
          </a:p>
          <a:p>
            <a:pPr lvl="1"/>
            <a:r>
              <a:rPr lang="en-US" dirty="0"/>
              <a:t>What is the impact of injection losses onto experiments ?</a:t>
            </a:r>
          </a:p>
          <a:p>
            <a:r>
              <a:rPr lang="en-GB" dirty="0"/>
              <a:t>Hardware requirements</a:t>
            </a:r>
          </a:p>
          <a:p>
            <a:pPr lvl="1"/>
            <a:r>
              <a:rPr lang="en-GB" dirty="0"/>
              <a:t>Are the hardware choices considered up to now usable for both lattices</a:t>
            </a:r>
          </a:p>
          <a:p>
            <a:pPr lvl="1"/>
            <a:r>
              <a:rPr lang="en-GB" dirty="0"/>
              <a:t>Convention injection scheme : space available for additional kicker to use a 4-bump instead of Pi-bump</a:t>
            </a:r>
          </a:p>
          <a:p>
            <a:pPr lvl="1"/>
            <a:r>
              <a:rPr lang="en-GB" dirty="0"/>
              <a:t>Multipole injection kicker : space available for MKI and its compensation kicker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DEEAE-4E96-D55C-F897-DE234DDFBC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30/04/2025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C4350-E923-E129-1A5F-EF39DCD2D3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FCCee injection comp. req. - FCC-ee L&amp;O #3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009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87C32-4FC3-F9B0-E1B3-9956546A0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	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73F9F-AED7-4119-B23F-1FD6EE21F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Collider injection is at the interface between booster and collider </a:t>
            </a:r>
          </a:p>
          <a:p>
            <a:pPr lvl="1"/>
            <a:r>
              <a:rPr lang="en-GB" dirty="0"/>
              <a:t>Does the comparison also need to include the booster lattice if linked to the collider one ?</a:t>
            </a:r>
          </a:p>
          <a:p>
            <a:pPr lvl="1"/>
            <a:r>
              <a:rPr lang="en-GB" dirty="0"/>
              <a:t>ABT also oversees the design of the booster injection and extraction schemes</a:t>
            </a:r>
          </a:p>
          <a:p>
            <a:r>
              <a:rPr lang="en-GB" dirty="0"/>
              <a:t>Impact of the optics choice on ABT activities</a:t>
            </a:r>
          </a:p>
          <a:p>
            <a:pPr lvl="1"/>
            <a:r>
              <a:rPr lang="en-GB" dirty="0"/>
              <a:t>Ideally the same hardware solution can be used on both lattices to limit impact of the choice</a:t>
            </a:r>
          </a:p>
          <a:p>
            <a:r>
              <a:rPr lang="en-GB" dirty="0"/>
              <a:t>Summary of requirements</a:t>
            </a:r>
          </a:p>
          <a:p>
            <a:pPr lvl="1"/>
            <a:r>
              <a:rPr lang="en-GB" dirty="0"/>
              <a:t>Beam parameters</a:t>
            </a:r>
          </a:p>
          <a:p>
            <a:pPr lvl="1"/>
            <a:r>
              <a:rPr lang="en-GB" dirty="0"/>
              <a:t>PB optics and layout</a:t>
            </a:r>
          </a:p>
          <a:p>
            <a:r>
              <a:rPr lang="en-GB" dirty="0"/>
              <a:t>Summary of deliverable</a:t>
            </a:r>
          </a:p>
          <a:p>
            <a:pPr lvl="1"/>
            <a:r>
              <a:rPr lang="en-GB" dirty="0"/>
              <a:t>Hardware feasibility 1 months after new optics presented and delivered on </a:t>
            </a:r>
            <a:r>
              <a:rPr lang="en-GB" dirty="0" err="1"/>
              <a:t>gitlab</a:t>
            </a:r>
            <a:r>
              <a:rPr lang="en-GB" dirty="0"/>
              <a:t> only using PB and </a:t>
            </a:r>
            <a:r>
              <a:rPr lang="en-GB"/>
              <a:t>momentum acceptance</a:t>
            </a:r>
            <a:endParaRPr lang="en-GB" dirty="0"/>
          </a:p>
          <a:p>
            <a:pPr lvl="1"/>
            <a:r>
              <a:rPr lang="en-GB" dirty="0"/>
              <a:t>Injection efficiency 3 months after new optics presented and delivered on </a:t>
            </a:r>
            <a:r>
              <a:rPr lang="en-GB" dirty="0" err="1"/>
              <a:t>gitlab</a:t>
            </a:r>
            <a:r>
              <a:rPr lang="en-GB" dirty="0"/>
              <a:t> w/ full lattice for realistic tracking</a:t>
            </a:r>
          </a:p>
          <a:p>
            <a:r>
              <a:rPr lang="en-GB" dirty="0"/>
              <a:t>Not discussed in here</a:t>
            </a:r>
          </a:p>
          <a:p>
            <a:pPr lvl="1"/>
            <a:r>
              <a:rPr lang="en-GB" dirty="0"/>
              <a:t>PH separation scheme : present concept only developed on GHC layout</a:t>
            </a:r>
          </a:p>
          <a:p>
            <a:pPr lvl="1"/>
            <a:r>
              <a:rPr lang="en-GB" dirty="0"/>
              <a:t>Collider dump scheme : the concept is flexible and should be able to adapt to any lattice and geometry but this requires confirmation with optics and layout in PB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7A074-2B98-956B-1CBF-DFE40CD038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30/04/2025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2E83D-2DB5-5DDA-3229-1A5322DD0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Dutheil - FCCee injection comp. req. - FCC-ee L&amp;O #3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81398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11093</TotalTime>
  <Words>698</Words>
  <Application>Microsoft Office PowerPoint</Application>
  <PresentationFormat>On-screen Show (16:9)</PresentationFormat>
  <Paragraphs>87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Optima</vt:lpstr>
      <vt:lpstr>CERNCorporate16-9</vt:lpstr>
      <vt:lpstr>PowerPoint Presentation</vt:lpstr>
      <vt:lpstr>Comparison criteria for GHC and LCC: Injection</vt:lpstr>
      <vt:lpstr>Introduction : Collider injection scheme</vt:lpstr>
      <vt:lpstr>Prerequisite for comparison the two lattices</vt:lpstr>
      <vt:lpstr>Required input from other teams</vt:lpstr>
      <vt:lpstr>Deliverables and possible timeline</vt:lpstr>
      <vt:lpstr>Criteria for comparison</vt:lpstr>
      <vt:lpstr>Conclusion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Yann Dutheil</cp:lastModifiedBy>
  <cp:revision>155</cp:revision>
  <dcterms:created xsi:type="dcterms:W3CDTF">2012-11-30T11:04:26Z</dcterms:created>
  <dcterms:modified xsi:type="dcterms:W3CDTF">2025-04-30T11:41:28Z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