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notesMasterIdLst>
    <p:notesMasterId r:id="rId10"/>
  </p:notesMasterIdLst>
  <p:handoutMasterIdLst>
    <p:handoutMasterId r:id="rId11"/>
  </p:handoutMasterIdLst>
  <p:sldIdLst>
    <p:sldId id="286" r:id="rId2"/>
    <p:sldId id="372" r:id="rId3"/>
    <p:sldId id="270" r:id="rId4"/>
    <p:sldId id="373" r:id="rId5"/>
    <p:sldId id="374" r:id="rId6"/>
    <p:sldId id="375" r:id="rId7"/>
    <p:sldId id="376" r:id="rId8"/>
    <p:sldId id="340" r:id="rId9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lobal Optimisation" id="{8A428D7B-82B9-4864-9A23-CA61B078F6BD}">
          <p14:sldIdLst>
            <p14:sldId id="286"/>
            <p14:sldId id="372"/>
            <p14:sldId id="270"/>
            <p14:sldId id="373"/>
            <p14:sldId id="374"/>
            <p14:sldId id="375"/>
            <p14:sldId id="376"/>
            <p14:sldId id="34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F124A"/>
    <a:srgbClr val="E8FF2E"/>
    <a:srgbClr val="A5A5A5"/>
    <a:srgbClr val="FFC000"/>
    <a:srgbClr val="033B74"/>
    <a:srgbClr val="43682B"/>
    <a:srgbClr val="997300"/>
    <a:srgbClr val="9E480E"/>
    <a:srgbClr val="954F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3" autoAdjust="0"/>
    <p:restoredTop sz="95033" autoAdjust="0"/>
  </p:normalViewPr>
  <p:slideViewPr>
    <p:cSldViewPr snapToGrid="0">
      <p:cViewPr varScale="1">
        <p:scale>
          <a:sx n="152" d="100"/>
          <a:sy n="152" d="100"/>
        </p:scale>
        <p:origin x="610" y="110"/>
      </p:cViewPr>
      <p:guideLst/>
    </p:cSldViewPr>
  </p:slideViewPr>
  <p:outlineViewPr>
    <p:cViewPr>
      <p:scale>
        <a:sx n="33" d="100"/>
        <a:sy n="33" d="100"/>
      </p:scale>
      <p:origin x="0" y="-1551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238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40AEA3C-F705-15FE-EC90-86B6CACCB1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28C931-E23F-79EB-7999-6E9F92F6E6A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717E1F-D9FD-4F7A-8215-7D656C37ED94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9CE2EC-CBDD-283A-EAB5-2E015166692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4BDBD0-9D9C-8EA4-0060-ED93A69CF4B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040EA7-EE82-411E-A1D3-9DB8C6244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1735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396D7D-53D0-4ED9-9A30-E657536DCF70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1EE78-1895-4EC6-B06F-44052CFE0A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172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0766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6CF7B7-8F7D-8601-394E-6BE3074D3F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0E40DB-6936-D2F0-E7D2-135E7ADE89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460E76-7F53-ADB8-E91B-9B5228BBD1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FA940C-F347-C81E-4C62-708E8CD576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C1EE78-1895-4EC6-B06F-44052CFE0A8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2778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C1EE78-1895-4EC6-B06F-44052CFE0A8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069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C1EE78-1895-4EC6-B06F-44052CFE0A8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275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2000" y="864000"/>
            <a:ext cx="8280000" cy="18000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100000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2000" y="2915999"/>
            <a:ext cx="8280000" cy="164488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35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C2911A-0C0B-2F31-33E4-28CBB9700D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87788" y="4560888"/>
            <a:ext cx="1368425" cy="3587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30.04.2025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1020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251413" y="1079636"/>
            <a:ext cx="432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 marL="266693" indent="-241294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0" y="432000"/>
            <a:ext cx="8640000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9"/>
          <p:cNvSpPr>
            <a:spLocks noGrp="1"/>
          </p:cNvSpPr>
          <p:nvPr>
            <p:ph sz="quarter" idx="25"/>
          </p:nvPr>
        </p:nvSpPr>
        <p:spPr>
          <a:xfrm>
            <a:off x="4571413" y="1079636"/>
            <a:ext cx="432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A9CBE62F-5353-C959-DF59-81A7C567AC4F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30.04.2025</a:t>
            </a:r>
            <a:endParaRPr lang="fr-CH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56B7B70F-2358-E5F0-5E78-B9728FC70224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FCC-ee Layout and Optics Design WG: power converters</a:t>
            </a:r>
            <a:endParaRPr lang="fr-CH"/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69F5CCDA-F78F-896D-90E5-7F221E93F6DF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>
            <a:lvl1pPr>
              <a:defRPr smtClean="0"/>
            </a:lvl1pPr>
          </a:lstStyle>
          <a:p>
            <a:fld id="{8C6A40DD-4708-46C6-A021-18DEB597F78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69913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251413" y="1079636"/>
            <a:ext cx="4320000" cy="1079783"/>
          </a:xfrm>
          <a:prstGeom prst="rect">
            <a:avLst/>
          </a:prstGeom>
        </p:spPr>
        <p:txBody>
          <a:bodyPr>
            <a:sp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 marL="266693" indent="-241294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0" y="432000"/>
            <a:ext cx="8640000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9"/>
          <p:cNvSpPr>
            <a:spLocks noGrp="1"/>
          </p:cNvSpPr>
          <p:nvPr>
            <p:ph sz="quarter" idx="25"/>
          </p:nvPr>
        </p:nvSpPr>
        <p:spPr>
          <a:xfrm>
            <a:off x="4571413" y="1079636"/>
            <a:ext cx="432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9"/>
          <p:cNvSpPr>
            <a:spLocks noGrp="1"/>
          </p:cNvSpPr>
          <p:nvPr>
            <p:ph sz="quarter" idx="29"/>
          </p:nvPr>
        </p:nvSpPr>
        <p:spPr>
          <a:xfrm>
            <a:off x="251413" y="2519745"/>
            <a:ext cx="4320000" cy="1079783"/>
          </a:xfrm>
          <a:prstGeom prst="rect">
            <a:avLst/>
          </a:prstGeom>
        </p:spPr>
        <p:txBody>
          <a:bodyPr>
            <a:sp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 marL="266693" indent="-241294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Content Placeholder 9"/>
          <p:cNvSpPr>
            <a:spLocks noGrp="1"/>
          </p:cNvSpPr>
          <p:nvPr>
            <p:ph sz="quarter" idx="30"/>
          </p:nvPr>
        </p:nvSpPr>
        <p:spPr>
          <a:xfrm>
            <a:off x="251413" y="3959853"/>
            <a:ext cx="4320000" cy="1079783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 marL="266693" indent="-241294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495BF5A0-9324-37B4-25E8-DE6E86312122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30.04.2025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4A5B6313-7A96-2222-5468-28160CD87662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FCC-ee Layout and Optics Design WG: power converters</a:t>
            </a:r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2610A032-7595-A607-0DC6-710DB98CF56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lvl1pPr>
              <a:defRPr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6539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4572000" y="1079636"/>
            <a:ext cx="4320000" cy="1079783"/>
          </a:xfrm>
          <a:prstGeom prst="rect">
            <a:avLst/>
          </a:prstGeom>
        </p:spPr>
        <p:txBody>
          <a:bodyPr>
            <a:sp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 marL="266693" indent="-241294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0" y="432000"/>
            <a:ext cx="8640000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9"/>
          <p:cNvSpPr>
            <a:spLocks noGrp="1"/>
          </p:cNvSpPr>
          <p:nvPr>
            <p:ph sz="quarter" idx="25"/>
          </p:nvPr>
        </p:nvSpPr>
        <p:spPr>
          <a:xfrm>
            <a:off x="252000" y="1079636"/>
            <a:ext cx="432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9"/>
          <p:cNvSpPr>
            <a:spLocks noGrp="1"/>
          </p:cNvSpPr>
          <p:nvPr>
            <p:ph sz="quarter" idx="29"/>
          </p:nvPr>
        </p:nvSpPr>
        <p:spPr>
          <a:xfrm>
            <a:off x="4572000" y="2519744"/>
            <a:ext cx="4320000" cy="1079783"/>
          </a:xfrm>
          <a:prstGeom prst="rect">
            <a:avLst/>
          </a:prstGeom>
        </p:spPr>
        <p:txBody>
          <a:bodyPr>
            <a:sp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 marL="266693" indent="-241294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Content Placeholder 9"/>
          <p:cNvSpPr>
            <a:spLocks noGrp="1"/>
          </p:cNvSpPr>
          <p:nvPr>
            <p:ph sz="quarter" idx="30"/>
          </p:nvPr>
        </p:nvSpPr>
        <p:spPr>
          <a:xfrm>
            <a:off x="4572000" y="3959853"/>
            <a:ext cx="4320000" cy="1079783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 marL="266693" indent="-241294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514D5C95-4A6A-5017-0895-D35800D6D021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30.04.2025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9C60E680-4BCA-5DC9-CA5F-E9A244AF0CC6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FCC-ee Layout and Optics Design WG: power converters</a:t>
            </a:r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FC09F469-43BA-C66B-D197-E3FB313F24F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lvl1pPr>
              <a:defRPr smtClean="0"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525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2x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252122" y="1080000"/>
            <a:ext cx="540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Content Placeholder 9"/>
          <p:cNvSpPr>
            <a:spLocks noGrp="1"/>
          </p:cNvSpPr>
          <p:nvPr>
            <p:ph sz="quarter" idx="21"/>
          </p:nvPr>
        </p:nvSpPr>
        <p:spPr>
          <a:xfrm>
            <a:off x="5652122" y="1080000"/>
            <a:ext cx="3239057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 marL="171442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2pPr>
            <a:lvl3pPr marL="414430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3pPr>
            <a:lvl4pPr marL="657418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900406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2" y="432000"/>
            <a:ext cx="8639177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143237B2-AB27-4BE3-4A0F-04B578F27F6D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30.04.2025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AC348391-9631-3486-3ACA-4455779E11F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FCC-ee Layout and Optics Design WG: power converters</a:t>
            </a:r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871E3EF4-4310-E25A-3C63-B8A109DC8EE7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 smtClean="0"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190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x Lef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252122" y="1080000"/>
            <a:ext cx="540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Content Placeholder 9"/>
          <p:cNvSpPr>
            <a:spLocks noGrp="1"/>
          </p:cNvSpPr>
          <p:nvPr>
            <p:ph sz="quarter" idx="21"/>
          </p:nvPr>
        </p:nvSpPr>
        <p:spPr>
          <a:xfrm>
            <a:off x="5652821" y="396000"/>
            <a:ext cx="3239057" cy="4681115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 marL="171442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2pPr>
            <a:lvl3pPr marL="414430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3pPr>
            <a:lvl4pPr marL="657418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900406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3" y="432000"/>
            <a:ext cx="5400000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E07BEBE3-4CA1-F364-56E2-631F1E749F73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30.04.2025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A32071C5-2DD1-2037-7A88-8775215232F1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FCC-ee Layout and Optics Design WG: power converters</a:t>
            </a:r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4E81228E-9558-4158-5FB6-E1DBED12A134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 smtClean="0"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4253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x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3491881" y="1079636"/>
            <a:ext cx="540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2" y="432000"/>
            <a:ext cx="8639177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9"/>
          <p:cNvSpPr>
            <a:spLocks noGrp="1"/>
          </p:cNvSpPr>
          <p:nvPr>
            <p:ph sz="quarter" idx="25"/>
          </p:nvPr>
        </p:nvSpPr>
        <p:spPr>
          <a:xfrm>
            <a:off x="252002" y="1080000"/>
            <a:ext cx="3239879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2A516813-D966-F62B-2FC0-E1D4516E2EEF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30.04.2025</a:t>
            </a:r>
            <a:endParaRPr lang="fr-CH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1631F336-EE68-62AC-64C2-B86370DA8FF7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FCC-ee Layout and Optics Design WG: power converters</a:t>
            </a:r>
            <a:endParaRPr lang="fr-CH"/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EBAE7ADC-E2D7-CB7A-6BD9-BA1D5DBABE49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>
            <a:lvl1pPr>
              <a:defRPr smtClean="0"/>
            </a:lvl1pPr>
          </a:lstStyle>
          <a:p>
            <a:fld id="{8C6A40DD-4708-46C6-A021-18DEB597F78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50242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2x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3491881" y="1079636"/>
            <a:ext cx="5400000" cy="198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2" y="432000"/>
            <a:ext cx="8639177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9"/>
          <p:cNvSpPr>
            <a:spLocks noGrp="1"/>
          </p:cNvSpPr>
          <p:nvPr>
            <p:ph sz="quarter" idx="25"/>
          </p:nvPr>
        </p:nvSpPr>
        <p:spPr>
          <a:xfrm>
            <a:off x="252002" y="1080000"/>
            <a:ext cx="3239879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9"/>
          <p:cNvSpPr>
            <a:spLocks noGrp="1"/>
          </p:cNvSpPr>
          <p:nvPr>
            <p:ph sz="quarter" idx="29"/>
          </p:nvPr>
        </p:nvSpPr>
        <p:spPr>
          <a:xfrm>
            <a:off x="3491881" y="3060000"/>
            <a:ext cx="5400000" cy="198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4906D462-5B1C-6401-3F05-0882DBC782AF}"/>
              </a:ext>
            </a:extLst>
          </p:cNvPr>
          <p:cNvSpPr>
            <a:spLocks noGrp="1"/>
          </p:cNvSpPr>
          <p:nvPr>
            <p:ph type="dt" sz="half" idx="3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30.04.2025</a:t>
            </a:r>
            <a:endParaRPr lang="fr-CH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5D7BEFC5-4D3D-FAE3-65DD-DEF792517323}"/>
              </a:ext>
            </a:extLst>
          </p:cNvPr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FCC-ee Layout and Optics Design WG: power converters</a:t>
            </a:r>
            <a:endParaRPr lang="fr-CH"/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FAF04084-9CA3-E805-A55B-9FA8452FB60D}"/>
              </a:ext>
            </a:extLst>
          </p:cNvPr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C6A40DD-4708-46C6-A021-18DEB597F78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644565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2" y="432000"/>
            <a:ext cx="8639177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Content Placeholder 9"/>
          <p:cNvSpPr>
            <a:spLocks noGrp="1"/>
          </p:cNvSpPr>
          <p:nvPr>
            <p:ph sz="quarter" idx="25"/>
          </p:nvPr>
        </p:nvSpPr>
        <p:spPr>
          <a:xfrm>
            <a:off x="252002" y="1079636"/>
            <a:ext cx="28809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Content Placeholder 9"/>
          <p:cNvSpPr>
            <a:spLocks noGrp="1"/>
          </p:cNvSpPr>
          <p:nvPr>
            <p:ph sz="quarter" idx="30"/>
          </p:nvPr>
        </p:nvSpPr>
        <p:spPr>
          <a:xfrm>
            <a:off x="3131550" y="1079636"/>
            <a:ext cx="28809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31"/>
          </p:nvPr>
        </p:nvSpPr>
        <p:spPr>
          <a:xfrm>
            <a:off x="6010279" y="1079636"/>
            <a:ext cx="28809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1F1DC867-85ED-9C3C-5AA5-EB257FE5F7CB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30.04.2025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9B439787-1E50-CDC6-9C74-EC352B3099E1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FCC-ee Layout and Optics Design WG: power converters</a:t>
            </a:r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7622B477-EF25-921F-CEEF-6E720704FE8D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 smtClean="0"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116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x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252122" y="1080000"/>
            <a:ext cx="5400000" cy="360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Content Placeholder 9"/>
          <p:cNvSpPr>
            <a:spLocks noGrp="1"/>
          </p:cNvSpPr>
          <p:nvPr>
            <p:ph sz="quarter" idx="21"/>
          </p:nvPr>
        </p:nvSpPr>
        <p:spPr>
          <a:xfrm>
            <a:off x="5652122" y="1080000"/>
            <a:ext cx="3239057" cy="360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 marL="171442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2pPr>
            <a:lvl3pPr marL="414430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3pPr>
            <a:lvl4pPr marL="657418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900406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2" y="432000"/>
            <a:ext cx="8639177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9"/>
          <p:cNvSpPr>
            <a:spLocks noGrp="1"/>
          </p:cNvSpPr>
          <p:nvPr>
            <p:ph sz="quarter" idx="25"/>
          </p:nvPr>
        </p:nvSpPr>
        <p:spPr>
          <a:xfrm>
            <a:off x="252002" y="4680000"/>
            <a:ext cx="8639057" cy="3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CD736DDA-EA8F-EEDE-49D6-66FC956B96E3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30.04.2025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3DF076D6-8284-1A58-1A30-65AE3F75D026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FCC-ee Layout and Optics Design WG: power converters</a:t>
            </a:r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D95496B5-1256-7D9E-E4D4-E60E529D70C1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>
            <a:lvl1pPr>
              <a:defRPr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3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1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252413" y="1080000"/>
            <a:ext cx="8640000" cy="360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252000" y="432000"/>
            <a:ext cx="8640000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Content Placeholder 9"/>
          <p:cNvSpPr>
            <a:spLocks noGrp="1"/>
          </p:cNvSpPr>
          <p:nvPr>
            <p:ph sz="quarter" idx="24"/>
          </p:nvPr>
        </p:nvSpPr>
        <p:spPr>
          <a:xfrm>
            <a:off x="252000" y="4680000"/>
            <a:ext cx="8640000" cy="3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1F464CE9-4E2E-5FE2-E806-3B60CF1221A7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30.04.2025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396FF693-067F-7C51-8F87-75E3C575870F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lvl1pPr>
              <a:tabLst>
                <a:tab pos="2087166" algn="ctr"/>
              </a:tabLst>
              <a:defRPr/>
            </a:lvl1pPr>
          </a:lstStyle>
          <a:p>
            <a:r>
              <a:rPr lang="en-GB"/>
              <a:t>FCC-ee Layout and Optics Design WG: power converters</a:t>
            </a:r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1AB71039-3B6F-3D71-DE92-6CFCA588C334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>
            <a:lvl1pPr>
              <a:defRPr smtClean="0"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14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2000" y="863999"/>
            <a:ext cx="8280000" cy="2051999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100000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2916000"/>
            <a:ext cx="8280000" cy="99688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400">
                <a:solidFill>
                  <a:schemeClr val="bg1"/>
                </a:solidFill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35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431800" y="3912889"/>
            <a:ext cx="8280400" cy="648000"/>
          </a:xfrm>
        </p:spPr>
        <p:txBody>
          <a:bodyPr numCol="2"/>
          <a:lstStyle>
            <a:lvl1pPr algn="ctr">
              <a:spcBef>
                <a:spcPts val="0"/>
              </a:spcBef>
              <a:spcAft>
                <a:spcPts val="0"/>
              </a:spcAft>
              <a:defRPr lang="en-US" sz="9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algn="ctr">
              <a:defRPr lang="en-US" sz="9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algn="ctr">
              <a:defRPr lang="en-US" sz="9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algn="ctr">
              <a:defRPr lang="en-US" sz="9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algn="ctr">
              <a:defRPr lang="fr-CH" sz="9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433049" y="288000"/>
            <a:ext cx="8280400" cy="576000"/>
          </a:xfrm>
        </p:spPr>
        <p:txBody>
          <a:bodyPr/>
          <a:lstStyle>
            <a:lvl1pPr algn="ctr" defTabSz="684196" rtl="0" eaLnBrk="1" fontAlgn="base" hangingPunct="1">
              <a:defRPr lang="en-US" sz="9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algn="ctr" defTabSz="684196" rtl="0" eaLnBrk="1" fontAlgn="base" hangingPunct="1">
              <a:defRPr lang="en-US" sz="9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algn="ctr" defTabSz="684196" rtl="0" eaLnBrk="1" fontAlgn="base" hangingPunct="1">
              <a:defRPr lang="en-US" sz="9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algn="ctr" defTabSz="684196" rtl="0" eaLnBrk="1" fontAlgn="base" hangingPunct="1">
              <a:defRPr lang="en-US" sz="9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algn="ctr" defTabSz="684196" rtl="0" eaLnBrk="1" fontAlgn="base" hangingPunct="1">
              <a:defRPr lang="fr-CH" sz="9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3AD5A-3267-3A63-6AC2-7D6330809D67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887788" y="4560888"/>
            <a:ext cx="1368425" cy="3587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30.04.2025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52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oodby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77886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252000" y="1080000"/>
            <a:ext cx="864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 sz="1600"/>
            </a:lvl1pPr>
            <a:lvl2pPr>
              <a:spcBef>
                <a:spcPts val="0"/>
              </a:spcBef>
              <a:spcAft>
                <a:spcPts val="0"/>
              </a:spcAft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252000" y="432000"/>
            <a:ext cx="8640000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A49D8D0C-EB67-73D2-0A4B-CA9AD717033D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30.04.2025</a:t>
            </a:r>
            <a:endParaRPr lang="fr-CH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38A2D4FF-4339-70F8-6CDE-A262BE0C34F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FCC-ee Layout and Optics Design WG: power converters</a:t>
            </a:r>
            <a:endParaRPr lang="fr-CH" dirty="0"/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DC2F28E1-3A68-6DAB-A7D6-7E0E62BD1C59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/>
            </a:lvl1pPr>
          </a:lstStyle>
          <a:p>
            <a:fld id="{8C6A40DD-4708-46C6-A021-18DEB597F78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1438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x TO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251413" y="1079636"/>
            <a:ext cx="432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 sz="1400"/>
            </a:lvl1pPr>
            <a:lvl2pPr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252000" y="432000"/>
            <a:ext cx="8640000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Content Placeholder 9"/>
          <p:cNvSpPr>
            <a:spLocks noGrp="1"/>
          </p:cNvSpPr>
          <p:nvPr>
            <p:ph sz="quarter" idx="24"/>
          </p:nvPr>
        </p:nvSpPr>
        <p:spPr>
          <a:xfrm>
            <a:off x="4572000" y="1079636"/>
            <a:ext cx="432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 sz="1400"/>
            </a:lvl1pPr>
            <a:lvl2pPr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86CB43A8-FFF2-20D2-BD4D-A57C4B0BD419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30.04.2025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DE8E2DDA-850C-E10C-0387-A69D0AA14D78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FCC-ee Layout and Optics Design WG: power converters</a:t>
            </a:r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B2556C40-7330-CA4E-DD2B-9A659F5EB947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>
            <a:lvl1pPr>
              <a:defRPr smtClean="0"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14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000" y="432000"/>
            <a:ext cx="8640000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13">
            <a:extLst>
              <a:ext uri="{FF2B5EF4-FFF2-40B4-BE49-F238E27FC236}">
                <a16:creationId xmlns:a16="http://schemas.microsoft.com/office/drawing/2014/main" id="{2CED545A-517F-F50B-95F9-E36E2116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30.04.2025</a:t>
            </a:r>
            <a:endParaRPr lang="en-GB"/>
          </a:p>
        </p:txBody>
      </p:sp>
      <p:sp>
        <p:nvSpPr>
          <p:cNvPr id="4" name="Footer Placeholder 14">
            <a:extLst>
              <a:ext uri="{FF2B5EF4-FFF2-40B4-BE49-F238E27FC236}">
                <a16:creationId xmlns:a16="http://schemas.microsoft.com/office/drawing/2014/main" id="{4807DDA3-63AC-FC81-163A-67103B67A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FCC-ee Layout and Optics Design WG: power converters</a:t>
            </a:r>
          </a:p>
        </p:txBody>
      </p:sp>
      <p:sp>
        <p:nvSpPr>
          <p:cNvPr id="5" name="Slide Number Placeholder 15">
            <a:extLst>
              <a:ext uri="{FF2B5EF4-FFF2-40B4-BE49-F238E27FC236}">
                <a16:creationId xmlns:a16="http://schemas.microsoft.com/office/drawing/2014/main" id="{667CAA87-0FC7-4C3C-6F3D-CCCBCAE5C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141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252413" y="1080000"/>
            <a:ext cx="864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252000" y="432000"/>
            <a:ext cx="8640000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7E50E8B5-0F75-1D72-BB1C-A01AF02B1078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30.04.2025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AB9DAD8C-F596-7FA5-CEAA-E17EC7C5C46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tabLst>
                <a:tab pos="2087166" algn="ctr"/>
              </a:tabLst>
              <a:defRPr/>
            </a:lvl1pPr>
          </a:lstStyle>
          <a:p>
            <a:pPr>
              <a:tabLst>
                <a:tab pos="2087166" algn="ctr"/>
              </a:tabLst>
            </a:pPr>
            <a:r>
              <a:rPr lang="en-GB"/>
              <a:t>FCC-ee Layout and Optics Design WG: power converters</a:t>
            </a:r>
            <a:endParaRPr lang="en-GB" dirty="0"/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52CE1CD2-1097-CC8E-0012-890CFADDB1F6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 smtClean="0"/>
            </a:lvl1pPr>
          </a:lstStyle>
          <a:p>
            <a:fld id="{61723FF2-5A50-46E4-952A-773A8F49E8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626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1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252000" y="432000"/>
            <a:ext cx="8640000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Content Placeholder 9"/>
          <p:cNvSpPr>
            <a:spLocks noGrp="1"/>
          </p:cNvSpPr>
          <p:nvPr>
            <p:ph sz="quarter" idx="24"/>
          </p:nvPr>
        </p:nvSpPr>
        <p:spPr>
          <a:xfrm>
            <a:off x="247650" y="1079636"/>
            <a:ext cx="8640000" cy="198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 b="0"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9"/>
          <p:cNvSpPr>
            <a:spLocks noGrp="1"/>
          </p:cNvSpPr>
          <p:nvPr>
            <p:ph sz="quarter" idx="25"/>
          </p:nvPr>
        </p:nvSpPr>
        <p:spPr>
          <a:xfrm>
            <a:off x="247650" y="3073864"/>
            <a:ext cx="8640000" cy="198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8A9DCC05-F6D1-2A89-F98B-1C8A6995CFB3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30.04.2025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FC9E774C-6856-96F4-2A94-E0FE5A524CF8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lvl1pPr>
              <a:tabLst>
                <a:tab pos="2087166" algn="ctr"/>
              </a:tabLst>
              <a:defRPr/>
            </a:lvl1pPr>
          </a:lstStyle>
          <a:p>
            <a:pPr>
              <a:tabLst>
                <a:tab pos="2087166" algn="ctr"/>
              </a:tabLst>
            </a:pPr>
            <a:r>
              <a:rPr lang="en-GB"/>
              <a:t>FCC-ee Layout and Optics Design WG: power converters</a:t>
            </a:r>
            <a:endParaRPr lang="en-GB" dirty="0"/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F2C41DFE-0FFB-D13E-57FC-DAF0A844BF8E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>
            <a:lvl1pPr>
              <a:defRPr smtClean="0"/>
            </a:lvl1pPr>
          </a:lstStyle>
          <a:p>
            <a:fld id="{61723FF2-5A50-46E4-952A-773A8F49E8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228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x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252413" y="1080000"/>
            <a:ext cx="540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2" y="432000"/>
            <a:ext cx="8639177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D35BB760-EB82-294A-7472-934476DBE5FE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30.04.2025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EF6CC3E3-14BF-2B10-573C-43528CD40ACB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FCC-ee Layout and Optics Design WG: power converters</a:t>
            </a:r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EE600C1B-6345-9555-4645-03C57DF650F5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 smtClean="0"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592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x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3491179" y="1079636"/>
            <a:ext cx="540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2" y="432000"/>
            <a:ext cx="8639177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EC4C4BD5-1FF0-6999-F57B-BB6D2C045606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30.04.2025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04BEDC8C-DB2C-F4FB-CFEF-BA20E737EF7D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FCC-ee Layout and Optics Design WG: power converters</a:t>
            </a:r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6179E7B9-D0FE-C48C-4C53-37B88389F23A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 smtClean="0"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272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C26D912F-5A93-0559-56AE-2F3DCECE0E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9144000" cy="36036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68569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506" dirty="0"/>
          </a:p>
        </p:txBody>
      </p:sp>
      <p:pic>
        <p:nvPicPr>
          <p:cNvPr id="1027" name="Grafik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42DF1AD4-AAAC-B6C8-2813-DBDB4320E9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68263"/>
            <a:ext cx="55721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itle Placeholder 11">
            <a:extLst>
              <a:ext uri="{FF2B5EF4-FFF2-40B4-BE49-F238E27FC236}">
                <a16:creationId xmlns:a16="http://schemas.microsoft.com/office/drawing/2014/main" id="{A02B9A86-BD52-DE37-7456-2A57D354B0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52413" y="431800"/>
            <a:ext cx="863917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  <a:endParaRPr lang="en-GB" altLang="en-US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345E4704-FF5D-E854-30C4-B163191154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720725" y="0"/>
            <a:ext cx="1439863" cy="360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685693" eaLnBrk="1" fontAlgn="auto" hangingPunct="1"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30.04.2025</a:t>
            </a:r>
            <a:endParaRPr lang="en-GB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BBDA355A-8825-D856-4855-426C9C4589D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3"/>
          </p:nvPr>
        </p:nvSpPr>
        <p:spPr>
          <a:xfrm>
            <a:off x="2411413" y="0"/>
            <a:ext cx="6121400" cy="360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685693" eaLnBrk="1" fontAlgn="auto" hangingPunct="1">
              <a:spcBef>
                <a:spcPts val="0"/>
              </a:spcBef>
              <a:spcAft>
                <a:spcPts val="0"/>
              </a:spcAft>
              <a:tabLst>
                <a:tab pos="2087114" algn="ctr"/>
              </a:tabLst>
              <a:defRPr sz="1000" b="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GB"/>
              <a:t>FCC-ee Layout and Optics Design WG: power converters</a:t>
            </a:r>
            <a:endParaRPr lang="en-GB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59304A71-C445-9F71-C9B5-191781F59DA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8783638" y="0"/>
            <a:ext cx="360362" cy="360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685693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bg1"/>
                </a:solidFill>
                <a:latin typeface="+mn-lt"/>
              </a:defRPr>
            </a:lvl1pPr>
          </a:lstStyle>
          <a:p>
            <a:fld id="{8EBD5A5B-BFDC-4A23-AECD-C119E9B9D909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32" name="Text Placeholder 1">
            <a:extLst>
              <a:ext uri="{FF2B5EF4-FFF2-40B4-BE49-F238E27FC236}">
                <a16:creationId xmlns:a16="http://schemas.microsoft.com/office/drawing/2014/main" id="{42F0AEB5-F00F-CA03-EB78-04E41E3E42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52413" y="1079500"/>
            <a:ext cx="8639175" cy="404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70195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  <p:sldLayoutId id="2147483962" r:id="rId12"/>
    <p:sldLayoutId id="2147483963" r:id="rId13"/>
    <p:sldLayoutId id="2147483964" r:id="rId14"/>
    <p:sldLayoutId id="2147483965" r:id="rId15"/>
    <p:sldLayoutId id="2147483966" r:id="rId16"/>
    <p:sldLayoutId id="2147483967" r:id="rId17"/>
    <p:sldLayoutId id="2147483968" r:id="rId18"/>
    <p:sldLayoutId id="2147483969" r:id="rId19"/>
    <p:sldLayoutId id="2147483970" r:id="rId20"/>
  </p:sldLayoutIdLst>
  <p:hf hdr="0"/>
  <p:txStyles>
    <p:titleStyle>
      <a:lvl1pPr algn="l" defTabSz="682625" rtl="0" eaLnBrk="1" fontAlgn="base" hangingPunct="1">
        <a:spcBef>
          <a:spcPct val="0"/>
        </a:spcBef>
        <a:spcAft>
          <a:spcPct val="0"/>
        </a:spcAft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2625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panose="020B0604020202020204" pitchFamily="34" charset="0"/>
        </a:defRPr>
      </a:lvl2pPr>
      <a:lvl3pPr algn="l" defTabSz="682625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panose="020B0604020202020204" pitchFamily="34" charset="0"/>
        </a:defRPr>
      </a:lvl3pPr>
      <a:lvl4pPr algn="l" defTabSz="682625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panose="020B0604020202020204" pitchFamily="34" charset="0"/>
        </a:defRPr>
      </a:lvl4pPr>
      <a:lvl5pPr algn="l" defTabSz="682625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panose="020B0604020202020204" pitchFamily="34" charset="0"/>
        </a:defRPr>
      </a:lvl5pPr>
      <a:lvl6pPr marL="457178" algn="l" defTabSz="685766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</a:defRPr>
      </a:lvl6pPr>
      <a:lvl7pPr marL="914355" algn="l" defTabSz="685766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</a:defRPr>
      </a:lvl7pPr>
      <a:lvl8pPr marL="1371532" algn="l" defTabSz="685766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</a:defRPr>
      </a:lvl8pPr>
      <a:lvl9pPr marL="1828709" algn="l" defTabSz="685766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algn="l" defTabSz="682625" rtl="0" eaLnBrk="1" fontAlgn="base" hangingPunct="1">
        <a:spcBef>
          <a:spcPts val="450"/>
        </a:spcBef>
        <a:spcAft>
          <a:spcPts val="450"/>
        </a:spcAft>
        <a:buFont typeface="Arial" panose="020B0604020202020204" pitchFamily="34" charset="0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13" indent="-239713" algn="l" defTabSz="682625" rtl="0" eaLnBrk="1" fontAlgn="base" hangingPunct="1">
        <a:spcBef>
          <a:spcPct val="0"/>
        </a:spcBef>
        <a:spcAft>
          <a:spcPct val="0"/>
        </a:spcAft>
        <a:buSzPct val="80000"/>
        <a:buFont typeface="Wingdings" panose="05000000000000000000" pitchFamily="2" charset="2"/>
        <a:buChar char="q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-176213" algn="l" defTabSz="682625" rtl="0" eaLnBrk="1" fontAlgn="base" hangingPunct="1">
        <a:spcBef>
          <a:spcPct val="0"/>
        </a:spcBef>
        <a:spcAft>
          <a:spcPct val="0"/>
        </a:spcAft>
        <a:buSzPct val="10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4988" indent="-176213" algn="l" defTabSz="682625" rtl="0" eaLnBrk="1" fontAlgn="base" hangingPunct="1">
        <a:spcBef>
          <a:spcPct val="0"/>
        </a:spcBef>
        <a:spcAft>
          <a:spcPct val="0"/>
        </a:spcAft>
        <a:buSzPct val="100000"/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defTabSz="682625" rtl="0" eaLnBrk="1" fontAlgn="base" hangingPunct="1"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9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12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image" Target="../media/image6.png"/><Relationship Id="rId5" Type="http://schemas.openxmlformats.org/officeDocument/2006/relationships/tags" Target="../tags/tag14.xml"/><Relationship Id="rId10" Type="http://schemas.openxmlformats.org/officeDocument/2006/relationships/image" Target="../media/image5.svg"/><Relationship Id="rId4" Type="http://schemas.openxmlformats.org/officeDocument/2006/relationships/tags" Target="../tags/tag13.xml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5485E-001D-6981-68EE-98E6DFC9CE73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 anchor="ctr">
            <a:normAutofit/>
          </a:bodyPr>
          <a:lstStyle/>
          <a:p>
            <a:r>
              <a:rPr lang="en-GB" dirty="0"/>
              <a:t>FCC-ee Layout and Optics Design WG</a:t>
            </a:r>
            <a:br>
              <a:rPr lang="en-GB" dirty="0"/>
            </a:br>
            <a:r>
              <a:rPr lang="en-GB" dirty="0"/>
              <a:t>power converters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0582F8-6BDD-8385-D326-05D6D6766500}"/>
              </a:ext>
            </a:extLst>
          </p:cNvPr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 anchor="t"/>
          <a:lstStyle/>
          <a:p>
            <a:pPr lvl="0"/>
            <a:r>
              <a:rPr lang="en-US" u="sng" dirty="0"/>
              <a:t>S. Pittet</a:t>
            </a:r>
            <a:r>
              <a:rPr lang="en-US" dirty="0"/>
              <a:t>, B. Wicki, D. Aguglia</a:t>
            </a:r>
          </a:p>
          <a:p>
            <a:pPr lvl="0"/>
            <a:r>
              <a:rPr lang="en-US" sz="1000" dirty="0"/>
              <a:t>CERN</a:t>
            </a:r>
            <a:br>
              <a:rPr lang="en-US" sz="1000" dirty="0"/>
            </a:br>
            <a:r>
              <a:rPr lang="en-US" sz="1000" dirty="0"/>
              <a:t>Accelerator Systems (SY Dept.), Electrical Power Converter (EPC Group)</a:t>
            </a:r>
            <a:endParaRPr lang="en-US" sz="900" u="sng" dirty="0"/>
          </a:p>
          <a:p>
            <a:pPr lvl="0"/>
            <a:endParaRPr lang="en-US" sz="900" u="sng" dirty="0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3906057D-C5B2-03B9-EB21-FE093E9E45E2}"/>
              </a:ext>
            </a:extLst>
          </p:cNvPr>
          <p:cNvSpPr>
            <a:spLocks noGrp="1"/>
          </p:cNvSpPr>
          <p:nvPr>
            <p:ph type="body" sz="quarter" idx="12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EDMS : </a:t>
            </a:r>
            <a:r>
              <a:rPr lang="en-US" dirty="0" err="1"/>
              <a:t>xxxxx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1B3AA07-C7B0-F3F5-5EA1-FA1A5CBE0DDF}"/>
              </a:ext>
            </a:extLst>
          </p:cNvPr>
          <p:cNvSpPr>
            <a:spLocks noGrp="1"/>
          </p:cNvSpPr>
          <p:nvPr>
            <p:ph type="dt" sz="half" idx="13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US"/>
              <a:t>30.04.2025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816D13-4248-C01A-9447-350295BFB89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001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52A2EF-E9B8-CD67-F244-5D93D06993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3C3C5F4-0C9A-8F9D-0F48-7D7D47E914C7}"/>
              </a:ext>
            </a:extLst>
          </p:cNvPr>
          <p:cNvSpPr>
            <a:spLocks noGrp="1"/>
          </p:cNvSpPr>
          <p:nvPr>
            <p:ph sz="quarter" idx="20"/>
            <p:custDataLst>
              <p:tags r:id="rId1"/>
            </p:custDataLst>
          </p:nvPr>
        </p:nvSpPr>
        <p:spPr/>
        <p:txBody>
          <a:bodyPr anchor="t"/>
          <a:lstStyle/>
          <a:p>
            <a:pPr>
              <a:tabLst>
                <a:tab pos="2328863" algn="l"/>
                <a:tab pos="3589338" algn="l"/>
              </a:tabLst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AE8C50B-8F4E-1A46-E1C2-A7E682660128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 dirty="0"/>
              <a:t>System Optimization (in a nutshell)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462CE7-F6CF-D051-5BE0-1ED5D3EF84C3}"/>
              </a:ext>
            </a:extLst>
          </p:cNvPr>
          <p:cNvSpPr>
            <a:spLocks noGrp="1"/>
          </p:cNvSpPr>
          <p:nvPr>
            <p:ph type="dt" sz="half" idx="2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30.04.2025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FD651C-C83F-6279-CF22-6FC0DC40FF24}"/>
              </a:ext>
            </a:extLst>
          </p:cNvPr>
          <p:cNvSpPr>
            <a:spLocks noGrp="1"/>
          </p:cNvSpPr>
          <p:nvPr>
            <p:ph type="ftr" sz="quarter" idx="22"/>
            <p:custDataLst>
              <p:tags r:id="rId4"/>
            </p:custDataLst>
          </p:nvPr>
        </p:nvSpPr>
        <p:spPr/>
        <p:txBody>
          <a:bodyPr/>
          <a:lstStyle/>
          <a:p>
            <a:pPr>
              <a:tabLst>
                <a:tab pos="2087166" algn="ctr"/>
              </a:tabLst>
            </a:pPr>
            <a:r>
              <a:rPr lang="en-GB"/>
              <a:t>FCC-ee Layout and Optics Design WG: power converters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47CDED-A40B-B42A-4CE0-B1E82AF6D841}"/>
              </a:ext>
            </a:extLst>
          </p:cNvPr>
          <p:cNvSpPr>
            <a:spLocks noGrp="1"/>
          </p:cNvSpPr>
          <p:nvPr>
            <p:ph type="sldNum" sz="quarter" idx="23"/>
            <p:custDataLst>
              <p:tags r:id="rId5"/>
            </p:custDataLst>
          </p:nvPr>
        </p:nvSpPr>
        <p:spPr/>
        <p:txBody>
          <a:bodyPr/>
          <a:lstStyle/>
          <a:p>
            <a:fld id="{61723FF2-5A50-46E4-952A-773A8F49E8B0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78" name="Rectangle: Rounded Corners 8">
            <a:extLst>
              <a:ext uri="{FF2B5EF4-FFF2-40B4-BE49-F238E27FC236}">
                <a16:creationId xmlns:a16="http://schemas.microsoft.com/office/drawing/2014/main" id="{D7E9510A-1B07-C4F2-4D8E-9920BF06901B}"/>
              </a:ext>
            </a:extLst>
          </p:cNvPr>
          <p:cNvSpPr/>
          <p:nvPr/>
        </p:nvSpPr>
        <p:spPr>
          <a:xfrm>
            <a:off x="251587" y="1072154"/>
            <a:ext cx="4828032" cy="796324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chemeClr val="tx1"/>
          </a:solidFill>
          <a:ln w="9528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chemeClr val="tx1">
                    <a:lumMod val="25000"/>
                    <a:lumOff val="75000"/>
                  </a:schemeClr>
                </a:solidFill>
                <a:uFillTx/>
                <a:latin typeface="Arial"/>
              </a:rPr>
              <a:t>INPUTS</a:t>
            </a:r>
          </a:p>
          <a:p>
            <a:pPr marL="285750" marR="0" lvl="0" indent="-28575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Initial variables (Accelerators main parameters)</a:t>
            </a:r>
          </a:p>
          <a:p>
            <a:pPr marL="285750" marR="0" lvl="0" indent="-28575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Constraints</a:t>
            </a:r>
          </a:p>
        </p:txBody>
      </p:sp>
      <p:sp>
        <p:nvSpPr>
          <p:cNvPr id="79" name="Rectangle: Rounded Corners 11">
            <a:extLst>
              <a:ext uri="{FF2B5EF4-FFF2-40B4-BE49-F238E27FC236}">
                <a16:creationId xmlns:a16="http://schemas.microsoft.com/office/drawing/2014/main" id="{B54F5DB7-8AD2-38C6-9043-40E03E81DE0F}"/>
              </a:ext>
            </a:extLst>
          </p:cNvPr>
          <p:cNvSpPr/>
          <p:nvPr/>
        </p:nvSpPr>
        <p:spPr>
          <a:xfrm>
            <a:off x="251587" y="4264652"/>
            <a:ext cx="4828032" cy="576216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chemeClr val="tx1"/>
          </a:solidFill>
          <a:ln w="9528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chemeClr val="tx1">
                    <a:lumMod val="25000"/>
                    <a:lumOff val="75000"/>
                  </a:schemeClr>
                </a:solidFill>
                <a:uFillTx/>
                <a:latin typeface="Arial"/>
              </a:rPr>
              <a:t>OUTPUTS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CAPEX &amp; OPEX</a:t>
            </a:r>
          </a:p>
        </p:txBody>
      </p:sp>
      <p:sp>
        <p:nvSpPr>
          <p:cNvPr id="80" name="Rectangle: Rounded Corners 37">
            <a:extLst>
              <a:ext uri="{FF2B5EF4-FFF2-40B4-BE49-F238E27FC236}">
                <a16:creationId xmlns:a16="http://schemas.microsoft.com/office/drawing/2014/main" id="{838DAEDC-15D8-A6BE-A816-EDB244B4A025}"/>
              </a:ext>
            </a:extLst>
          </p:cNvPr>
          <p:cNvSpPr/>
          <p:nvPr/>
        </p:nvSpPr>
        <p:spPr>
          <a:xfrm>
            <a:off x="5695940" y="2632936"/>
            <a:ext cx="3195647" cy="805900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chemeClr val="tx1"/>
          </a:solidFill>
          <a:ln w="9528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chemeClr val="tx1">
                    <a:lumMod val="25000"/>
                    <a:lumOff val="75000"/>
                  </a:schemeClr>
                </a:solidFill>
                <a:uFillTx/>
                <a:latin typeface="Arial"/>
              </a:rPr>
              <a:t>VARIABLES ITERATION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Based on experience or better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Based on numerical approaches</a:t>
            </a:r>
            <a:endParaRPr lang="en-US" sz="1600" b="1" i="0" u="none" strike="noStrike" kern="1200" cap="none" spc="0" baseline="0" dirty="0">
              <a:solidFill>
                <a:srgbClr val="FFC000"/>
              </a:solidFill>
              <a:uFillTx/>
              <a:latin typeface="Arial"/>
            </a:endParaRPr>
          </a:p>
        </p:txBody>
      </p:sp>
      <p:sp>
        <p:nvSpPr>
          <p:cNvPr id="81" name="Rectangle: Rounded Corners 9">
            <a:extLst>
              <a:ext uri="{FF2B5EF4-FFF2-40B4-BE49-F238E27FC236}">
                <a16:creationId xmlns:a16="http://schemas.microsoft.com/office/drawing/2014/main" id="{FA442BD6-FE12-8123-4CA4-8D117D8B1015}"/>
              </a:ext>
            </a:extLst>
          </p:cNvPr>
          <p:cNvSpPr/>
          <p:nvPr/>
        </p:nvSpPr>
        <p:spPr>
          <a:xfrm>
            <a:off x="251587" y="2292252"/>
            <a:ext cx="4828032" cy="148726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 w="9528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t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FFFFFF"/>
                </a:solidFill>
                <a:uFillTx/>
                <a:latin typeface="Arial"/>
              </a:rPr>
              <a:t> </a:t>
            </a:r>
            <a:r>
              <a:rPr lang="en-US" sz="1800" b="1" i="0" u="none" strike="noStrike" kern="1200" cap="none" spc="0" baseline="0" dirty="0">
                <a:solidFill>
                  <a:schemeClr val="tx1">
                    <a:lumMod val="25000"/>
                    <a:lumOff val="75000"/>
                  </a:schemeClr>
                </a:solidFill>
                <a:uFillTx/>
                <a:latin typeface="Arial"/>
              </a:rPr>
              <a:t>MODELS</a:t>
            </a:r>
          </a:p>
        </p:txBody>
      </p:sp>
      <p:pic>
        <p:nvPicPr>
          <p:cNvPr id="106" name="Picture 105">
            <a:extLst>
              <a:ext uri="{FF2B5EF4-FFF2-40B4-BE49-F238E27FC236}">
                <a16:creationId xmlns:a16="http://schemas.microsoft.com/office/drawing/2014/main" id="{14E6FA0E-D48A-EF48-A2BB-2A7AF19BF9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2816" y="2484120"/>
            <a:ext cx="3729184" cy="1240485"/>
          </a:xfrm>
          <a:prstGeom prst="rect">
            <a:avLst/>
          </a:prstGeom>
        </p:spPr>
      </p:pic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1CCF73D9-8880-8444-4C3F-F65016F9742A}"/>
              </a:ext>
            </a:extLst>
          </p:cNvPr>
          <p:cNvCxnSpPr>
            <a:stCxn id="81" idx="2"/>
            <a:endCxn id="79" idx="0"/>
          </p:cNvCxnSpPr>
          <p:nvPr/>
        </p:nvCxnSpPr>
        <p:spPr>
          <a:xfrm>
            <a:off x="2665603" y="3779520"/>
            <a:ext cx="0" cy="48513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BB9FF44B-23E0-E84E-4F55-1B392AEFFAA1}"/>
              </a:ext>
            </a:extLst>
          </p:cNvPr>
          <p:cNvCxnSpPr>
            <a:stCxn id="78" idx="2"/>
            <a:endCxn id="81" idx="0"/>
          </p:cNvCxnSpPr>
          <p:nvPr/>
        </p:nvCxnSpPr>
        <p:spPr>
          <a:xfrm>
            <a:off x="2665603" y="1868478"/>
            <a:ext cx="0" cy="42377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315D3A99-FE76-3ED9-942E-558BE90B8692}"/>
              </a:ext>
            </a:extLst>
          </p:cNvPr>
          <p:cNvCxnSpPr>
            <a:stCxn id="80" idx="0"/>
            <a:endCxn id="78" idx="1"/>
          </p:cNvCxnSpPr>
          <p:nvPr/>
        </p:nvCxnSpPr>
        <p:spPr>
          <a:xfrm flipH="1" flipV="1">
            <a:off x="5079619" y="1470316"/>
            <a:ext cx="2214145" cy="116262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5706D9CA-3ABD-8EBE-02DB-D31709571AC2}"/>
              </a:ext>
            </a:extLst>
          </p:cNvPr>
          <p:cNvCxnSpPr>
            <a:stCxn id="79" idx="1"/>
            <a:endCxn id="80" idx="2"/>
          </p:cNvCxnSpPr>
          <p:nvPr/>
        </p:nvCxnSpPr>
        <p:spPr>
          <a:xfrm flipV="1">
            <a:off x="5079619" y="3438836"/>
            <a:ext cx="2214145" cy="111392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679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7445AE-0E15-ECE3-6712-B80831C68FED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GB" dirty="0"/>
              <a:t>Global Model – Sub-models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2337584-194B-4436-C360-B793402F27E0}"/>
              </a:ext>
            </a:extLst>
          </p:cNvPr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/>
        <p:txBody>
          <a:bodyPr anchor="t"/>
          <a:lstStyle/>
          <a:p>
            <a:pPr>
              <a:tabLst>
                <a:tab pos="2328863" algn="l"/>
                <a:tab pos="3589338" algn="l"/>
              </a:tabLst>
            </a:pPr>
            <a:r>
              <a:rPr lang="en-GB" dirty="0"/>
              <a:t>The global model is composed of multiple interconnected sub-models, each intricately linked. Every sub-model is tailored to represent a distinct segment of the broader system. </a:t>
            </a:r>
          </a:p>
          <a:p>
            <a:pPr>
              <a:tabLst>
                <a:tab pos="2328863" algn="l"/>
                <a:tab pos="3589338" algn="l"/>
              </a:tabLst>
            </a:pPr>
            <a:r>
              <a:rPr lang="en-GB" dirty="0"/>
              <a:t>The </a:t>
            </a:r>
            <a:r>
              <a:rPr lang="en-GB" b="1" dirty="0"/>
              <a:t>Total Expenditure </a:t>
            </a:r>
            <a:r>
              <a:rPr lang="en-GB" dirty="0"/>
              <a:t>is the </a:t>
            </a:r>
            <a:r>
              <a:rPr lang="en-GB" b="1" dirty="0"/>
              <a:t>Sum </a:t>
            </a:r>
            <a:r>
              <a:rPr lang="en-GB" dirty="0"/>
              <a:t>of the </a:t>
            </a:r>
            <a:r>
              <a:rPr lang="en-GB" b="1" dirty="0"/>
              <a:t>Capital</a:t>
            </a:r>
            <a:r>
              <a:rPr lang="en-GB" dirty="0"/>
              <a:t> and </a:t>
            </a:r>
            <a:r>
              <a:rPr lang="en-GB" b="1" dirty="0"/>
              <a:t>Operational Expenditure </a:t>
            </a:r>
            <a:r>
              <a:rPr lang="en-GB" dirty="0"/>
              <a:t>of each sub-model :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DEE46D-9031-9C8C-D16F-EC27C08787FF}"/>
              </a:ext>
            </a:extLst>
          </p:cNvPr>
          <p:cNvSpPr>
            <a:spLocks noGrp="1"/>
          </p:cNvSpPr>
          <p:nvPr>
            <p:ph type="dt" sz="half" idx="26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30.04.2025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AD7567-5086-4AE2-DBA1-DC9802342166}"/>
              </a:ext>
            </a:extLst>
          </p:cNvPr>
          <p:cNvSpPr>
            <a:spLocks noGrp="1"/>
          </p:cNvSpPr>
          <p:nvPr>
            <p:ph type="ftr" sz="quarter" idx="27"/>
            <p:custDataLst>
              <p:tags r:id="rId4"/>
            </p:custDataLst>
          </p:nvPr>
        </p:nvSpPr>
        <p:spPr/>
        <p:txBody>
          <a:bodyPr/>
          <a:lstStyle/>
          <a:p>
            <a:pPr>
              <a:tabLst>
                <a:tab pos="2087166" algn="ctr"/>
              </a:tabLst>
            </a:pPr>
            <a:r>
              <a:rPr lang="en-GB"/>
              <a:t>FCC-ee Layout and Optics Design WG: power converters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C94B3-6BD0-998E-0C4D-563820705D03}"/>
              </a:ext>
            </a:extLst>
          </p:cNvPr>
          <p:cNvSpPr>
            <a:spLocks noGrp="1"/>
          </p:cNvSpPr>
          <p:nvPr>
            <p:ph type="sldNum" sz="quarter" idx="28"/>
            <p:custDataLst>
              <p:tags r:id="rId5"/>
            </p:custDataLst>
          </p:nvPr>
        </p:nvSpPr>
        <p:spPr/>
        <p:txBody>
          <a:bodyPr/>
          <a:lstStyle/>
          <a:p>
            <a:fld id="{61723FF2-5A50-46E4-952A-773A8F49E8B0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21" name="Graphic 20" descr="Scales of justice with solid fill">
            <a:extLst>
              <a:ext uri="{FF2B5EF4-FFF2-40B4-BE49-F238E27FC236}">
                <a16:creationId xmlns:a16="http://schemas.microsoft.com/office/drawing/2014/main" id="{FCA05D46-A930-FBD7-3A98-22C549A93ECE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55452" y="1826082"/>
            <a:ext cx="1288548" cy="1288548"/>
          </a:xfrm>
          <a:prstGeom prst="rect">
            <a:avLst/>
          </a:prstGeom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9DE97BD2-74B3-77C5-C477-D299C429C269}"/>
              </a:ext>
            </a:extLst>
          </p:cNvPr>
          <p:cNvPicPr>
            <a:picLocks noGrp="1" noChangeAspect="1"/>
          </p:cNvPicPr>
          <p:nvPr>
            <p:ph sz="quarter" idx="25"/>
          </p:nvPr>
        </p:nvPicPr>
        <p:blipFill rotWithShape="1">
          <a:blip r:embed="rId11"/>
          <a:srcRect t="3167" b="7081"/>
          <a:stretch/>
        </p:blipFill>
        <p:spPr>
          <a:xfrm>
            <a:off x="0" y="2694392"/>
            <a:ext cx="9144000" cy="1859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747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6683B4-9408-AF6D-3AF2-2D07E7863793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252000" y="1080000"/>
            <a:ext cx="8640000" cy="3960000"/>
          </a:xfrm>
        </p:spPr>
        <p:txBody>
          <a:bodyPr/>
          <a:lstStyle/>
          <a:p>
            <a:r>
              <a:rPr lang="en-GB" sz="1800" dirty="0"/>
              <a:t>What are the prerequisites you need to perform the comparison?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Complete lattice description of the arcs and straight section</a:t>
            </a:r>
          </a:p>
          <a:p>
            <a:pPr marL="550863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Including all correctors, tapering, etc;</a:t>
            </a:r>
          </a:p>
          <a:p>
            <a:pPr marL="550863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Criticality of the circuit (especially for correctors, tapering), redundancy level;</a:t>
            </a:r>
          </a:p>
          <a:p>
            <a:pPr marL="550863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Minor contribution of the technical and experimental insertions to global CAPEX&amp;OPEX.</a:t>
            </a: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Magnets main parameters</a:t>
            </a:r>
          </a:p>
          <a:p>
            <a:pPr marL="550863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Nominal current, inductance, resistance.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Circuits definition </a:t>
            </a:r>
          </a:p>
          <a:p>
            <a:pPr marL="550863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Serial connection of magnets or single powering.</a:t>
            </a:r>
            <a:endParaRPr lang="en-GB" sz="1800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8B92F6-7165-BB7A-2977-8BDAAE3BA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Information required for the comparison between the GHC and LCC optics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3A55B5-0919-C6F4-D15D-D77841937C0C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en-US"/>
              <a:t>30.04.2025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F771DB-C99D-166B-ACF7-988DA9541AC1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pPr>
              <a:tabLst>
                <a:tab pos="2087166" algn="ctr"/>
              </a:tabLst>
            </a:pPr>
            <a:r>
              <a:rPr lang="en-GB"/>
              <a:t>FCC-ee Layout and Optics Design WG: power converters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614935-A2F2-D256-6B20-D119E7D2578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61723FF2-5A50-46E4-952A-773A8F49E8B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416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8735EF-316D-4CE9-875C-DB931C8ABE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0A861E-1960-0130-ABD0-E2186E2CA4F6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r>
              <a:rPr lang="en-GB" sz="1800" dirty="0"/>
              <a:t>Do you require input from other teams and groups?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Magnets 			</a:t>
            </a:r>
            <a:r>
              <a:rPr lang="en-GB" sz="1600" dirty="0">
                <a:solidFill>
                  <a:schemeClr val="accent3"/>
                </a:solidFill>
              </a:rPr>
              <a:t>TE-MSC</a:t>
            </a:r>
            <a:r>
              <a:rPr lang="en-GB" sz="1600" dirty="0"/>
              <a:t>	with script modelling MSC’s magnets;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Power Converters 		</a:t>
            </a:r>
            <a:r>
              <a:rPr lang="en-GB" sz="1600" dirty="0">
                <a:solidFill>
                  <a:schemeClr val="accent3"/>
                </a:solidFill>
              </a:rPr>
              <a:t>SY-EPC</a:t>
            </a:r>
            <a:r>
              <a:rPr lang="en-GB" sz="1600" dirty="0"/>
              <a:t>	existing converters + adjustment to FCC’s need;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Cables + Cable-Trays 	</a:t>
            </a:r>
            <a:r>
              <a:rPr lang="en-GB" sz="1600" dirty="0">
                <a:solidFill>
                  <a:schemeClr val="accent3"/>
                </a:solidFill>
              </a:rPr>
              <a:t>EN-EL</a:t>
            </a:r>
            <a:r>
              <a:rPr lang="en-GB" sz="1600" dirty="0"/>
              <a:t>		with CERN Catalogue;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Alcoves 			</a:t>
            </a:r>
            <a:r>
              <a:rPr lang="en-GB" sz="1600" dirty="0">
                <a:solidFill>
                  <a:schemeClr val="accent3"/>
                </a:solidFill>
              </a:rPr>
              <a:t>SCE-DO</a:t>
            </a:r>
            <a:r>
              <a:rPr lang="en-GB" sz="1600" dirty="0"/>
              <a:t>	with Mid Term Review’s data given by SCE;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Electrical Equipment 	</a:t>
            </a:r>
            <a:r>
              <a:rPr lang="en-GB" sz="1600" dirty="0">
                <a:solidFill>
                  <a:schemeClr val="accent3"/>
                </a:solidFill>
              </a:rPr>
              <a:t>EN-EL</a:t>
            </a:r>
            <a:r>
              <a:rPr lang="en-GB" sz="1600" dirty="0"/>
              <a:t>		with EN-EL Catalogue;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Cooling and Ventilation 	</a:t>
            </a:r>
            <a:r>
              <a:rPr lang="en-GB" sz="1600" dirty="0">
                <a:solidFill>
                  <a:schemeClr val="accent3"/>
                </a:solidFill>
              </a:rPr>
              <a:t>EN-CV</a:t>
            </a:r>
            <a:r>
              <a:rPr lang="en-GB" sz="1600" dirty="0"/>
              <a:t>		with Mid Term Review’s data given by CV.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973D1E-739D-BC01-2C62-E9D3DCDBA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Information required for the comparison between the GHC and LCC optics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2EE275-ABDB-59B4-9F21-EBCB0D80C55F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en-US"/>
              <a:t>30.04.2025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4681BB-C87F-6523-C692-F92CE57FC86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pPr>
              <a:tabLst>
                <a:tab pos="2087166" algn="ctr"/>
              </a:tabLst>
            </a:pPr>
            <a:r>
              <a:rPr lang="en-GB"/>
              <a:t>FCC-ee Layout and Optics Design WG: power converters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3D4FC8-DDB4-8CAA-7E75-391AF0746B50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61723FF2-5A50-46E4-952A-773A8F49E8B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083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8552F-0CA1-4C2F-E7C0-CB2DDC518E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C46BCD-C4B0-F7B4-DBA7-A755E15592E6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r>
              <a:rPr lang="en-GB" sz="1800" dirty="0"/>
              <a:t>What are the criteria under your scope of study that you consider relevant for the comparison?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CAPEX&amp;OPEX Global optimization (PC, cables, CE, etc..)</a:t>
            </a:r>
          </a:p>
          <a:p>
            <a:pPr marL="550863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Power converter quantities and ratings;</a:t>
            </a:r>
          </a:p>
          <a:p>
            <a:pPr marL="550863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Precision class;</a:t>
            </a:r>
          </a:p>
          <a:p>
            <a:pPr marL="550863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Availability.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C257BE-FC93-6C9B-7B92-2BA252D5E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Information required for the comparison between the GHC and LCC optics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1DCFD4-AD5C-DA6F-92A9-B46A5CEC5FFD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en-US"/>
              <a:t>30.04.2025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20934C-21B7-9E7D-F7BE-FE4A4F2711E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pPr>
              <a:tabLst>
                <a:tab pos="2087166" algn="ctr"/>
              </a:tabLst>
            </a:pPr>
            <a:r>
              <a:rPr lang="en-GB"/>
              <a:t>FCC-ee Layout and Optics Design WG: power converters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2B06F-0F13-6C49-DA24-B1AD1CF3C26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61723FF2-5A50-46E4-952A-773A8F49E8B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921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C950C1-7BD3-0023-4E76-8C90D99C90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01E533-7CFC-E3D7-F89E-67242B4C1F82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r>
              <a:rPr lang="en-GB" sz="1800" dirty="0"/>
              <a:t>What output will your team or group provide as a result? How long do you estimate this will take you?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Optimized cost of the system;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3-4 months once we get all the required inputs from other groups.</a:t>
            </a:r>
          </a:p>
          <a:p>
            <a:endParaRPr lang="en-GB" sz="1800" dirty="0"/>
          </a:p>
          <a:p>
            <a:r>
              <a:rPr lang="en-GB" sz="1800" dirty="0"/>
              <a:t>Does the choice of optics have a significant impact on your activities?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Magnet powering fully depends on the optics and magnet design.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40F7AF-CFE0-436B-24A5-8DFBAE37F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Information required for the comparison between the GHC and LCC optics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606921-DE3E-A1A0-ED19-96F736E788AD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en-US"/>
              <a:t>30.04.2025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71001A-BDA6-6C02-3629-3BA7665B57B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pPr>
              <a:tabLst>
                <a:tab pos="2087166" algn="ctr"/>
              </a:tabLst>
            </a:pPr>
            <a:r>
              <a:rPr lang="en-GB"/>
              <a:t>FCC-ee Layout and Optics Design WG: power converters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6B9037-05A6-DA24-CF24-3BA00B16B109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61723FF2-5A50-46E4-952A-773A8F49E8B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727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8766D1B-8DD1-C5ED-E825-1A2D9AC97AA8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4560888"/>
            <a:ext cx="1368425" cy="358775"/>
          </a:xfrm>
        </p:spPr>
        <p:txBody>
          <a:bodyPr/>
          <a:lstStyle/>
          <a:p>
            <a:r>
              <a:rPr lang="en-US"/>
              <a:t>30.04.2025</a:t>
            </a:r>
            <a:endParaRPr lang="en-GB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A6A52094-BEC2-8215-9809-3C0C0EB27B12}"/>
              </a:ext>
            </a:extLst>
          </p:cNvPr>
          <p:cNvSpPr txBox="1">
            <a:spLocks/>
          </p:cNvSpPr>
          <p:nvPr/>
        </p:nvSpPr>
        <p:spPr>
          <a:xfrm>
            <a:off x="442800" y="1788663"/>
            <a:ext cx="8263350" cy="1790700"/>
          </a:xfrm>
          <a:prstGeom prst="rect">
            <a:avLst/>
          </a:prstGeom>
        </p:spPr>
        <p:txBody>
          <a:bodyPr/>
          <a:lstStyle>
            <a:lvl1pPr algn="l" defTabSz="682625" rtl="0" eaLnBrk="1" fontAlgn="base" hangingPunct="1">
              <a:spcBef>
                <a:spcPct val="0"/>
              </a:spcBef>
              <a:spcAft>
                <a:spcPct val="0"/>
              </a:spcAft>
              <a:defRPr sz="2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2625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defTabSz="682625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defTabSz="682625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defTabSz="682625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178" algn="l" defTabSz="685766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355" algn="l" defTabSz="685766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532" algn="l" defTabSz="685766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709" algn="l" defTabSz="685766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sz="3600" dirty="0">
                <a:solidFill>
                  <a:schemeClr val="bg1"/>
                </a:solidFill>
              </a:rPr>
              <a:t>Thank you 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for your attention.</a:t>
            </a:r>
            <a:endParaRPr lang="de-AT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1893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heme/theme1.xml><?xml version="1.0" encoding="utf-8"?>
<a:theme xmlns:a="http://schemas.openxmlformats.org/drawingml/2006/main" name="MainTemplate">
  <a:themeElements>
    <a:clrScheme name="FC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ln w="19050">
          <a:noFill/>
        </a:ln>
      </a:spPr>
      <a:bodyPr wrap="square" rtlCol="0" anchor="ctr">
        <a:noAutofit/>
      </a:bodyPr>
      <a:lstStyle>
        <a:defPPr algn="ctr">
          <a:lnSpc>
            <a:spcPct val="100000"/>
          </a:lnSpc>
          <a:spcBef>
            <a:spcPts val="600"/>
          </a:spcBef>
          <a:spcAft>
            <a:spcPts val="600"/>
          </a:spcAft>
          <a:defRPr sz="11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_Week-2024-Global_Optimisation-2024xxxx.pptx" id="{6B273F17-43FE-4BEB-BBCF-A3547D1208DE}" vid="{DCB6B21E-49C6-4C8F-B756-20D8D06A6B7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24285</TotalTime>
  <Words>512</Words>
  <Application>Microsoft Office PowerPoint</Application>
  <PresentationFormat>On-screen Show (16:9)</PresentationFormat>
  <Paragraphs>72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Arial</vt:lpstr>
      <vt:lpstr>Calibri</vt:lpstr>
      <vt:lpstr>Courier New</vt:lpstr>
      <vt:lpstr>Wingdings</vt:lpstr>
      <vt:lpstr>MainTemplate</vt:lpstr>
      <vt:lpstr>FCC-ee Layout and Optics Design WG power converters</vt:lpstr>
      <vt:lpstr>System Optimization (in a nutshell)</vt:lpstr>
      <vt:lpstr>Global Model – Sub-models </vt:lpstr>
      <vt:lpstr>Information required for the comparison between the GHC and LCC optics</vt:lpstr>
      <vt:lpstr>Information required for the comparison between the GHC and LCC optics</vt:lpstr>
      <vt:lpstr>Information required for the comparison between the GHC and LCC optics</vt:lpstr>
      <vt:lpstr>Information required for the comparison between the GHC and LCC optics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 Powering Optimisation Concept</dc:title>
  <dc:creator>Byamba Wicki</dc:creator>
  <cp:lastModifiedBy>Serge Pittet</cp:lastModifiedBy>
  <cp:revision>1296</cp:revision>
  <dcterms:created xsi:type="dcterms:W3CDTF">2023-10-02T06:27:14Z</dcterms:created>
  <dcterms:modified xsi:type="dcterms:W3CDTF">2025-04-28T08:25:26Z</dcterms:modified>
</cp:coreProperties>
</file>