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7" r:id="rId2"/>
    <p:sldId id="359" r:id="rId3"/>
    <p:sldId id="391" r:id="rId4"/>
    <p:sldId id="346" r:id="rId5"/>
    <p:sldId id="273" r:id="rId6"/>
    <p:sldId id="353" r:id="rId7"/>
    <p:sldId id="397" r:id="rId8"/>
    <p:sldId id="352" r:id="rId9"/>
    <p:sldId id="403" r:id="rId10"/>
    <p:sldId id="388" r:id="rId11"/>
    <p:sldId id="405" r:id="rId12"/>
    <p:sldId id="409" r:id="rId13"/>
    <p:sldId id="379" r:id="rId14"/>
  </p:sldIdLst>
  <p:sldSz cx="12192000" cy="6858000"/>
  <p:notesSz cx="6858000" cy="3333750"/>
  <p:defaultTextStyle>
    <a:defPPr marL="0" marR="0" indent="0" algn="l" defTabSz="642915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66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160729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321457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482186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642915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803643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964372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125101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285829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C0C3"/>
    <a:srgbClr val="305D96"/>
    <a:srgbClr val="6BA9E8"/>
    <a:srgbClr val="615D8D"/>
    <a:srgbClr val="FA8F44"/>
    <a:srgbClr val="C24558"/>
    <a:srgbClr val="008260"/>
    <a:srgbClr val="00947B"/>
    <a:srgbClr val="0AC4A3"/>
    <a:srgbClr val="448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8"/>
    <p:restoredTop sz="88027" autoAdjust="0"/>
  </p:normalViewPr>
  <p:slideViewPr>
    <p:cSldViewPr snapToGrid="0" snapToObjects="1">
      <p:cViewPr varScale="1">
        <p:scale>
          <a:sx n="94" d="100"/>
          <a:sy n="94" d="100"/>
        </p:scale>
        <p:origin x="738" y="78"/>
      </p:cViewPr>
      <p:guideLst>
        <p:guide orient="horz" pos="2160"/>
        <p:guide pos="3840"/>
      </p:guideLst>
    </p:cSldViewPr>
  </p:slideViewPr>
  <p:notesTextViewPr>
    <p:cViewPr>
      <p:scale>
        <a:sx n="90" d="100"/>
        <a:sy n="9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814176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1pPr>
    <a:lvl2pPr indent="160729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2pPr>
    <a:lvl3pPr indent="321457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3pPr>
    <a:lvl4pPr indent="482186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4pPr>
    <a:lvl5pPr indent="642915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5pPr>
    <a:lvl6pPr indent="803643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6pPr>
    <a:lvl7pPr indent="964372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7pPr>
    <a:lvl8pPr indent="1125101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8pPr>
    <a:lvl9pPr indent="1285829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20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410799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44174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903005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50016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402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28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837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>
              <a:solidFill>
                <a:srgbClr val="41C0C3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6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776589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18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Main heading and conten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892968" y="1459750"/>
            <a:ext cx="10406063" cy="442019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4">
              <a:defRPr/>
            </a:pPr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41377D-2049-D148-8524-518FFA480C0E}"/>
              </a:ext>
            </a:extLst>
          </p:cNvPr>
          <p:cNvSpPr/>
          <p:nvPr userDrawn="1"/>
        </p:nvSpPr>
        <p:spPr>
          <a:xfrm>
            <a:off x="0" y="6217920"/>
            <a:ext cx="12192000" cy="64008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endParaRPr lang="en-US" sz="1687" dirty="0">
              <a:solidFill>
                <a:srgbClr val="FFFF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0CF0DF-AF0D-064E-856C-C6EC61EEF2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373A43D-6785-6749-9707-916F07BD03FD}"/>
              </a:ext>
            </a:extLst>
          </p:cNvPr>
          <p:cNvCxnSpPr/>
          <p:nvPr userDrawn="1"/>
        </p:nvCxnSpPr>
        <p:spPr>
          <a:xfrm>
            <a:off x="452374" y="978055"/>
            <a:ext cx="720000" cy="0"/>
          </a:xfrm>
          <a:prstGeom prst="line">
            <a:avLst/>
          </a:prstGeom>
          <a:ln>
            <a:solidFill>
              <a:srgbClr val="305D9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3B6BE2-883F-114A-BA7B-0A9B156B2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2374" y="371988"/>
            <a:ext cx="6939944" cy="506412"/>
          </a:xfrm>
        </p:spPr>
        <p:txBody>
          <a:bodyPr>
            <a:noAutofit/>
          </a:bodyPr>
          <a:lstStyle>
            <a:lvl1pPr marL="0" indent="0">
              <a:buNone/>
              <a:defRPr sz="4000">
                <a:latin typeface="+mj-lt"/>
              </a:defRPr>
            </a:lvl1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140244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C475BC2-786B-494C-BCAB-2D78D6896E8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09318" y="6356351"/>
            <a:ext cx="301365" cy="297389"/>
          </a:xfrm>
          <a:prstGeom prst="rect">
            <a:avLst/>
          </a:prstGeom>
        </p:spPr>
        <p:txBody>
          <a:bodyPr/>
          <a:lstStyle/>
          <a:p>
            <a:fld id="{DC6E0503-7650-D648-8E83-B54CC6614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3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5/3/2024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27339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92970" y="312540"/>
            <a:ext cx="10406063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0" y="1830587"/>
            <a:ext cx="10406063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31349" y="6505278"/>
            <a:ext cx="317395" cy="2973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66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5" r:id="rId4"/>
  </p:sldLayoutIdLst>
  <p:transition spd="med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ernventureconnect.web.cern.ch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kt.cern/annual-report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showcase/cern-innovation-partnerships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kt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knowledgetransfer.web.cern.ch/events" TargetMode="External"/><Relationship Id="rId3" Type="http://schemas.openxmlformats.org/officeDocument/2006/relationships/image" Target="../media/image17.jp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nowledge Transfer…"/>
          <p:cNvSpPr txBox="1"/>
          <p:nvPr/>
        </p:nvSpPr>
        <p:spPr>
          <a:xfrm>
            <a:off x="1057262" y="4464210"/>
            <a:ext cx="6235682" cy="2204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l">
              <a:defRPr sz="7800">
                <a:solidFill>
                  <a:srgbClr val="005293"/>
                </a:solidFill>
              </a:defRPr>
            </a:pPr>
            <a:r>
              <a:rPr lang="en-GB" sz="4000" dirty="0">
                <a:latin typeface="Helvetica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CERN </a:t>
            </a:r>
            <a:r>
              <a:rPr sz="4000" dirty="0">
                <a:latin typeface="Helvetica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Knowledge Transfer</a:t>
            </a:r>
            <a:endParaRPr lang="de-DE" sz="4000" dirty="0">
              <a:latin typeface="Helvetica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defRPr sz="7800">
                <a:solidFill>
                  <a:srgbClr val="005293"/>
                </a:solidFill>
              </a:defRPr>
            </a:pPr>
            <a:endParaRPr lang="de-DE" sz="1600" dirty="0">
              <a:latin typeface="Helvetica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defRPr sz="7800">
                <a:solidFill>
                  <a:srgbClr val="005293"/>
                </a:solidFill>
              </a:defRPr>
            </a:pPr>
            <a:endParaRPr lang="en-GB" sz="2400" dirty="0">
              <a:latin typeface="Helvetica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defRPr sz="7800">
                <a:solidFill>
                  <a:srgbClr val="005293"/>
                </a:solidFill>
              </a:defRPr>
            </a:pPr>
            <a:endParaRPr lang="en-GB" sz="2400" dirty="0">
              <a:latin typeface="Helvetica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defRPr sz="7800">
                <a:solidFill>
                  <a:srgbClr val="005293"/>
                </a:solidFill>
              </a:defRPr>
            </a:pPr>
            <a:endParaRPr lang="en-GB" sz="2400" dirty="0">
              <a:latin typeface="Helvetica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defRPr sz="7000" b="1">
                <a:solidFill>
                  <a:srgbClr val="00529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055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4B0D44-B86F-454A-9746-90D3D565AC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261" b="-1270"/>
          <a:stretch/>
        </p:blipFill>
        <p:spPr>
          <a:xfrm>
            <a:off x="651386" y="0"/>
            <a:ext cx="11034645" cy="458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9051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9">
            <a:extLst>
              <a:ext uri="{FF2B5EF4-FFF2-40B4-BE49-F238E27FC236}">
                <a16:creationId xmlns:a16="http://schemas.microsoft.com/office/drawing/2014/main" id="{971DB7F1-4B48-7E4F-A04B-B020F52BB445}"/>
              </a:ext>
            </a:extLst>
          </p:cNvPr>
          <p:cNvSpPr/>
          <p:nvPr/>
        </p:nvSpPr>
        <p:spPr>
          <a:xfrm>
            <a:off x="452374" y="285361"/>
            <a:ext cx="10118982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Entrepreneurship</a:t>
            </a:r>
            <a:endParaRPr lang="en-GB" sz="1400" dirty="0">
              <a:solidFill>
                <a:schemeClr val="tx1"/>
              </a:solidFill>
              <a:latin typeface="+mj-lt"/>
              <a:ea typeface="Helvetica Neue" charset="0"/>
              <a:cs typeface="Helvetica Neue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9BE6C1-3105-9905-E5E9-E0B3D3B39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671" y="1728836"/>
            <a:ext cx="4900848" cy="34003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4FA8297-2521-BF1A-04FB-B4FC89A5EAC9}"/>
              </a:ext>
            </a:extLst>
          </p:cNvPr>
          <p:cNvSpPr txBox="1"/>
          <p:nvPr/>
        </p:nvSpPr>
        <p:spPr>
          <a:xfrm>
            <a:off x="5230519" y="2136290"/>
            <a:ext cx="6423659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400" b="0" i="0" dirty="0">
                <a:solidFill>
                  <a:srgbClr val="333333"/>
                </a:solidFill>
                <a:effectLst/>
                <a:latin typeface="sourcesans-regular"/>
              </a:rPr>
              <a:t>CERN Venture Connect (CVC) supports deep-tech startups in CERN’s Member States and Associate Member States. The programme helps founders by giving fast-track access to cutting-edge CERN technologies and partner investor companies or venture incubators.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C949A4-550E-DE77-9F3F-D8B756A72926}"/>
              </a:ext>
            </a:extLst>
          </p:cNvPr>
          <p:cNvSpPr txBox="1"/>
          <p:nvPr/>
        </p:nvSpPr>
        <p:spPr>
          <a:xfrm>
            <a:off x="5341009" y="5338471"/>
            <a:ext cx="6850991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/>
            <a:r>
              <a:rPr lang="en-GB" sz="28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  <a:hlinkClick r:id="rId4"/>
              </a:rPr>
              <a:t>https://cernventureconnect.web.cern.ch/</a:t>
            </a:r>
            <a:endParaRPr lang="en-GB" sz="2800" dirty="0">
              <a:solidFill>
                <a:schemeClr val="tx1"/>
              </a:solidFill>
              <a:latin typeface="+mj-lt"/>
              <a:ea typeface="Helvetica Neue" charset="0"/>
              <a:cs typeface="Helvetica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749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FB3C6C-9404-AB06-9FF9-2D712F5250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2373" y="371988"/>
            <a:ext cx="11524037" cy="506412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Knowledge Transfer Highlights 2023</a:t>
            </a:r>
            <a:endParaRPr lang="en-US" sz="2400" dirty="0"/>
          </a:p>
          <a:p>
            <a:r>
              <a:rPr lang="en-US" sz="2400" dirty="0"/>
              <a:t> </a:t>
            </a:r>
          </a:p>
        </p:txBody>
      </p:sp>
      <p:pic>
        <p:nvPicPr>
          <p:cNvPr id="4098" name="Picture 2" descr="X">
            <a:extLst>
              <a:ext uri="{FF2B5EF4-FFF2-40B4-BE49-F238E27FC236}">
                <a16:creationId xmlns:a16="http://schemas.microsoft.com/office/drawing/2014/main" id="{284D6E5D-4E66-F6BA-E216-D8DEAC275FD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043" y="1610242"/>
            <a:ext cx="6693008" cy="376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202786-452C-7C38-B66D-09B12A7DEF04}"/>
              </a:ext>
            </a:extLst>
          </p:cNvPr>
          <p:cNvSpPr txBox="1"/>
          <p:nvPr/>
        </p:nvSpPr>
        <p:spPr>
          <a:xfrm>
            <a:off x="3027045" y="5499110"/>
            <a:ext cx="6137910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800" dirty="0">
                <a:hlinkClick r:id="rId3"/>
              </a:rPr>
              <a:t>https://kt.cern/annual-report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84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ue background with white text&#10;&#10;Description automatically generated">
            <a:extLst>
              <a:ext uri="{FF2B5EF4-FFF2-40B4-BE49-F238E27FC236}">
                <a16:creationId xmlns:a16="http://schemas.microsoft.com/office/drawing/2014/main" id="{5CF0A790-E52C-FE9B-7C23-1C9EF06201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538"/>
          <a:stretch/>
        </p:blipFill>
        <p:spPr bwMode="auto">
          <a:xfrm>
            <a:off x="1798320" y="394926"/>
            <a:ext cx="8595359" cy="48890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686022-6AC8-3EDB-F91E-6EE70818231C}"/>
              </a:ext>
            </a:extLst>
          </p:cNvPr>
          <p:cNvSpPr txBox="1"/>
          <p:nvPr/>
        </p:nvSpPr>
        <p:spPr bwMode="auto">
          <a:xfrm>
            <a:off x="1463040" y="5569721"/>
            <a:ext cx="859535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Follow us, tag us and share our posts!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7EDE9B-EFA5-35E0-8EE9-CC0AC7F29200}"/>
              </a:ext>
            </a:extLst>
          </p:cNvPr>
          <p:cNvSpPr txBox="1"/>
          <p:nvPr/>
        </p:nvSpPr>
        <p:spPr bwMode="auto">
          <a:xfrm>
            <a:off x="2080132" y="6196612"/>
            <a:ext cx="71564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hlinkClick r:id="rId3"/>
              </a:rPr>
              <a:t>https://www.linkedin.com/showcase/cern-innovation-partnerships/</a:t>
            </a:r>
            <a:r>
              <a:rPr lang="en-US" sz="1800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08953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2E1F5F-312D-5B4A-9A55-64BB6CE93A50}"/>
              </a:ext>
            </a:extLst>
          </p:cNvPr>
          <p:cNvSpPr txBox="1"/>
          <p:nvPr/>
        </p:nvSpPr>
        <p:spPr>
          <a:xfrm>
            <a:off x="3989653" y="4569625"/>
            <a:ext cx="3890490" cy="503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r>
              <a:rPr lang="en-GB" sz="2800" b="1" dirty="0">
                <a:solidFill>
                  <a:srgbClr val="41C0C3"/>
                </a:solidFill>
              </a:rPr>
              <a:t>Find out more at kt.cern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683B70-1E1B-E448-8BFD-4D331DE39C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9"/>
          <a:stretch/>
        </p:blipFill>
        <p:spPr>
          <a:xfrm>
            <a:off x="635181" y="20166"/>
            <a:ext cx="10921638" cy="534022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BE142D5-8744-F845-AA2A-518F2CC8BD87}"/>
              </a:ext>
            </a:extLst>
          </p:cNvPr>
          <p:cNvSpPr/>
          <p:nvPr/>
        </p:nvSpPr>
        <p:spPr>
          <a:xfrm>
            <a:off x="1326630" y="5752425"/>
            <a:ext cx="4546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D1E18C-80C3-3D4A-9037-89CC86FB8FB5}"/>
              </a:ext>
            </a:extLst>
          </p:cNvPr>
          <p:cNvSpPr/>
          <p:nvPr/>
        </p:nvSpPr>
        <p:spPr>
          <a:xfrm>
            <a:off x="537210" y="5129520"/>
            <a:ext cx="11452860" cy="156966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l"/>
            <a:r>
              <a:rPr lang="en-US" sz="2400" dirty="0"/>
              <a:t>The Knowledge Transfer (KT) group is always available to help take your CERN technology from lab to market. </a:t>
            </a:r>
            <a:br>
              <a:rPr lang="en-US" sz="2400" dirty="0"/>
            </a:br>
            <a:r>
              <a:rPr lang="en-US" sz="2400" dirty="0"/>
              <a:t>Contact us: </a:t>
            </a:r>
            <a:r>
              <a:rPr lang="en-US" sz="2400" b="0" i="0" u="none" strike="noStrike" dirty="0">
                <a:solidFill>
                  <a:srgbClr val="FFFEFE"/>
                </a:solidFill>
                <a:effectLst/>
                <a:hlinkClick r:id="rId4"/>
              </a:rPr>
              <a:t>kt@cern.ch</a:t>
            </a:r>
            <a:r>
              <a:rPr lang="en-US" sz="2400" b="0" i="0" u="none" strike="noStrike" dirty="0">
                <a:solidFill>
                  <a:srgbClr val="FFFEFE"/>
                </a:solidFill>
                <a:effectLst/>
              </a:rPr>
              <a:t> </a:t>
            </a:r>
            <a:endParaRPr lang="en-GB" sz="2400" u="sng" dirty="0">
              <a:solidFill>
                <a:srgbClr val="095192"/>
              </a:solidFill>
            </a:endParaRPr>
          </a:p>
          <a:p>
            <a:pPr algn="l"/>
            <a:r>
              <a:rPr lang="en-GB" sz="2400" dirty="0">
                <a:solidFill>
                  <a:schemeClr val="tx1"/>
                </a:solidFill>
              </a:rPr>
              <a:t>Visit</a:t>
            </a:r>
            <a:r>
              <a:rPr lang="en-GB" sz="2400" dirty="0">
                <a:solidFill>
                  <a:schemeClr val="accent1"/>
                </a:solidFill>
              </a:rPr>
              <a:t> </a:t>
            </a:r>
            <a:r>
              <a:rPr lang="en-GB" sz="2400" u="sng" dirty="0">
                <a:solidFill>
                  <a:schemeClr val="accent1"/>
                </a:solidFill>
              </a:rPr>
              <a:t>KT.CERN</a:t>
            </a:r>
          </a:p>
        </p:txBody>
      </p:sp>
    </p:spTree>
    <p:extLst>
      <p:ext uri="{BB962C8B-B14F-4D97-AF65-F5344CB8AC3E}">
        <p14:creationId xmlns:p14="http://schemas.microsoft.com/office/powerpoint/2010/main" val="343109612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250723" y="-35442"/>
            <a:ext cx="5923935" cy="1321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CERN’s Knowledge Transfer</a:t>
            </a:r>
            <a:r>
              <a:rPr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 Mission</a:t>
            </a:r>
          </a:p>
        </p:txBody>
      </p:sp>
      <p:grpSp>
        <p:nvGrpSpPr>
          <p:cNvPr id="10" name="Diagram 12">
            <a:extLst>
              <a:ext uri="{FF2B5EF4-FFF2-40B4-BE49-F238E27FC236}">
                <a16:creationId xmlns:a16="http://schemas.microsoft.com/office/drawing/2014/main" id="{DD8E1316-F49A-DC49-81D4-6753D6B4F72A}"/>
              </a:ext>
            </a:extLst>
          </p:cNvPr>
          <p:cNvGrpSpPr/>
          <p:nvPr/>
        </p:nvGrpSpPr>
        <p:grpSpPr bwMode="auto">
          <a:xfrm>
            <a:off x="2237289" y="978055"/>
            <a:ext cx="7740417" cy="5160278"/>
            <a:chOff x="0" y="0"/>
            <a:chExt cx="8128000" cy="5418667"/>
          </a:xfrm>
        </p:grpSpPr>
        <p:sp>
          <p:nvSpPr>
            <p:cNvPr id="11" name="Block Arc 10">
              <a:extLst>
                <a:ext uri="{FF2B5EF4-FFF2-40B4-BE49-F238E27FC236}">
                  <a16:creationId xmlns:a16="http://schemas.microsoft.com/office/drawing/2014/main" id="{E6A9019D-D98B-6D49-A8C9-2F965DCFA360}"/>
                </a:ext>
              </a:extLst>
            </p:cNvPr>
            <p:cNvSpPr/>
            <p:nvPr/>
          </p:nvSpPr>
          <p:spPr bwMode="auto">
            <a:xfrm>
              <a:off x="-6125176" y="-937410"/>
              <a:ext cx="7293488" cy="7293488"/>
            </a:xfrm>
            <a:prstGeom prst="blockArc">
              <a:avLst>
                <a:gd name="adj1" fmla="val 18900000"/>
                <a:gd name="adj2" fmla="val 2700000"/>
                <a:gd name="adj3" fmla="val 296"/>
              </a:avLst>
            </a:prstGeom>
            <a:noFill/>
            <a:ln w="12700" cap="flat" cmpd="sng" algn="ctr">
              <a:solidFill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83B69DB-EBDE-2F40-9914-30A4B8AEC724}"/>
                </a:ext>
              </a:extLst>
            </p:cNvPr>
            <p:cNvSpPr/>
            <p:nvPr/>
          </p:nvSpPr>
          <p:spPr bwMode="auto">
            <a:xfrm>
              <a:off x="752110" y="541866"/>
              <a:ext cx="7301111" cy="1083733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000" b="1" dirty="0">
                  <a:solidFill>
                    <a:schemeClr val="bg1"/>
                  </a:solidFill>
                </a:rPr>
                <a:t>Maximise</a:t>
              </a:r>
              <a:r>
                <a:rPr lang="en-GB" sz="2000" dirty="0">
                  <a:solidFill>
                    <a:schemeClr val="bg1"/>
                  </a:solidFill>
                </a:rPr>
                <a:t> the technological and knowledge return to society, in particular through Member States industry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4E44011-6D3C-244D-BB06-053DA701D469}"/>
                </a:ext>
              </a:extLst>
            </p:cNvPr>
            <p:cNvSpPr/>
            <p:nvPr/>
          </p:nvSpPr>
          <p:spPr bwMode="auto">
            <a:xfrm>
              <a:off x="0" y="529430"/>
              <a:ext cx="1354666" cy="1354666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89D1097-ABD0-1A4A-AF06-FD225D3568A6}"/>
                </a:ext>
              </a:extLst>
            </p:cNvPr>
            <p:cNvSpPr/>
            <p:nvPr/>
          </p:nvSpPr>
          <p:spPr bwMode="auto">
            <a:xfrm>
              <a:off x="1146048" y="2167466"/>
              <a:ext cx="6907174" cy="1083733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000" b="1" dirty="0">
                  <a:solidFill>
                    <a:schemeClr val="bg1"/>
                  </a:solidFill>
                </a:rPr>
                <a:t>Promote</a:t>
              </a:r>
              <a:r>
                <a:rPr lang="en-GB" sz="2000" dirty="0">
                  <a:solidFill>
                    <a:schemeClr val="bg1"/>
                  </a:solidFill>
                </a:rPr>
                <a:t> CERN as a centre of excellence for technology and innovation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59D360C-67E2-8B41-8DE7-E46A9A366C1E}"/>
                </a:ext>
              </a:extLst>
            </p:cNvPr>
            <p:cNvSpPr/>
            <p:nvPr/>
          </p:nvSpPr>
          <p:spPr bwMode="auto">
            <a:xfrm>
              <a:off x="468714" y="2032000"/>
              <a:ext cx="1354666" cy="1354666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E57CFC7-B0BB-914D-970A-A7839821D13A}"/>
                </a:ext>
              </a:extLst>
            </p:cNvPr>
            <p:cNvSpPr/>
            <p:nvPr/>
          </p:nvSpPr>
          <p:spPr bwMode="auto">
            <a:xfrm>
              <a:off x="752110" y="3793065"/>
              <a:ext cx="7301111" cy="1083733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860213" tIns="60960" rIns="60960" bIns="6096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000" b="1" dirty="0">
                  <a:solidFill>
                    <a:schemeClr val="bg1"/>
                  </a:solidFill>
                </a:rPr>
                <a:t>Demonstrate</a:t>
              </a:r>
              <a:r>
                <a:rPr lang="en-GB" sz="2000" dirty="0">
                  <a:solidFill>
                    <a:schemeClr val="bg1"/>
                  </a:solidFill>
                </a:rPr>
                <a:t> the importance and impact of fundamental research investments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26C3F07-0BA2-F94B-8FA3-CF14F777E055}"/>
                </a:ext>
              </a:extLst>
            </p:cNvPr>
            <p:cNvSpPr/>
            <p:nvPr/>
          </p:nvSpPr>
          <p:spPr bwMode="auto">
            <a:xfrm>
              <a:off x="74777" y="3657600"/>
              <a:ext cx="1354666" cy="1354666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</p:grpSp>
      <p:pic>
        <p:nvPicPr>
          <p:cNvPr id="21" name="Image" descr="Image">
            <a:extLst>
              <a:ext uri="{FF2B5EF4-FFF2-40B4-BE49-F238E27FC236}">
                <a16:creationId xmlns:a16="http://schemas.microsoft.com/office/drawing/2014/main" id="{F0BB5D3C-0784-3C44-B3BB-2F21DCB372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573508" y="1819690"/>
            <a:ext cx="588398" cy="588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Image" descr="Image">
            <a:extLst>
              <a:ext uri="{FF2B5EF4-FFF2-40B4-BE49-F238E27FC236}">
                <a16:creationId xmlns:a16="http://schemas.microsoft.com/office/drawing/2014/main" id="{16175675-0936-754A-8F48-06970E44A5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018843" y="3184860"/>
            <a:ext cx="656621" cy="656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Image" descr="Image">
            <a:extLst>
              <a:ext uri="{FF2B5EF4-FFF2-40B4-BE49-F238E27FC236}">
                <a16:creationId xmlns:a16="http://schemas.microsoft.com/office/drawing/2014/main" id="{58E7851D-1935-2943-A2F5-817761E6C3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414136" y="4692066"/>
            <a:ext cx="1082308" cy="86880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21620772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6E67F-0D55-2E42-AC2E-9C1B8ADB1D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Helvetica Neue" charset="0"/>
                <a:cs typeface="Helvetica Neue" charset="0"/>
              </a:rPr>
              <a:t>From CERN technology…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DE553B-B58D-F241-8B18-FAC629EC6760}"/>
              </a:ext>
            </a:extLst>
          </p:cNvPr>
          <p:cNvSpPr/>
          <p:nvPr/>
        </p:nvSpPr>
        <p:spPr>
          <a:xfrm>
            <a:off x="8719449" y="5430596"/>
            <a:ext cx="30364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… to society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282679A-D734-B8F1-1BA6-723872BEE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346" y="878400"/>
            <a:ext cx="5533103" cy="526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797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452374" y="272334"/>
            <a:ext cx="6623235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Knowledge Transfer Tools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89C18F7-6BB3-4345-B220-960603C06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36" r="7551"/>
          <a:stretch/>
        </p:blipFill>
        <p:spPr bwMode="auto">
          <a:xfrm>
            <a:off x="2176806" y="978055"/>
            <a:ext cx="7838388" cy="518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2502799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C6E56AF-0184-AC47-A640-FD757EE8C360}"/>
              </a:ext>
            </a:extLst>
          </p:cNvPr>
          <p:cNvSpPr/>
          <p:nvPr/>
        </p:nvSpPr>
        <p:spPr>
          <a:xfrm>
            <a:off x="0" y="6217920"/>
            <a:ext cx="12192000" cy="64008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endParaRPr lang="en-US" sz="1687" dirty="0">
              <a:solidFill>
                <a:srgbClr val="FFFFFF"/>
              </a:solidFill>
            </a:endParaRPr>
          </a:p>
        </p:txBody>
      </p:sp>
      <p:sp>
        <p:nvSpPr>
          <p:cNvPr id="25" name="Shape 149">
            <a:extLst>
              <a:ext uri="{FF2B5EF4-FFF2-40B4-BE49-F238E27FC236}">
                <a16:creationId xmlns:a16="http://schemas.microsoft.com/office/drawing/2014/main" id="{52BA2C20-A5F2-3742-ADF2-E4515420E23E}"/>
              </a:ext>
            </a:extLst>
          </p:cNvPr>
          <p:cNvSpPr/>
          <p:nvPr/>
        </p:nvSpPr>
        <p:spPr>
          <a:xfrm>
            <a:off x="-69856" y="272334"/>
            <a:ext cx="7521677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Knowledge Transfer Policies</a:t>
            </a:r>
            <a:endParaRPr sz="4000" dirty="0">
              <a:solidFill>
                <a:schemeClr val="tx1"/>
              </a:solidFill>
              <a:latin typeface="+mj-lt"/>
              <a:ea typeface="Helvetica Neue" charset="0"/>
              <a:cs typeface="Helvetica Neue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994B05B-46A2-DF43-9A92-06F8F63042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  <p:grpSp>
        <p:nvGrpSpPr>
          <p:cNvPr id="17" name="Diagram 12">
            <a:extLst>
              <a:ext uri="{FF2B5EF4-FFF2-40B4-BE49-F238E27FC236}">
                <a16:creationId xmlns:a16="http://schemas.microsoft.com/office/drawing/2014/main" id="{809CCA4D-1507-8142-A5B5-6F37AE84521B}"/>
              </a:ext>
            </a:extLst>
          </p:cNvPr>
          <p:cNvGrpSpPr/>
          <p:nvPr/>
        </p:nvGrpSpPr>
        <p:grpSpPr bwMode="auto">
          <a:xfrm>
            <a:off x="2032000" y="799253"/>
            <a:ext cx="8128000" cy="5418667"/>
            <a:chOff x="0" y="0"/>
            <a:chExt cx="8128000" cy="5418667"/>
          </a:xfrm>
        </p:grpSpPr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601F45C2-A093-9240-AB66-C5468E00FC82}"/>
                </a:ext>
              </a:extLst>
            </p:cNvPr>
            <p:cNvSpPr/>
            <p:nvPr/>
          </p:nvSpPr>
          <p:spPr bwMode="auto">
            <a:xfrm>
              <a:off x="-6126981" y="-937410"/>
              <a:ext cx="7293488" cy="7293488"/>
            </a:xfrm>
            <a:prstGeom prst="blockArc">
              <a:avLst>
                <a:gd name="adj1" fmla="val 18900000"/>
                <a:gd name="adj2" fmla="val 2700000"/>
                <a:gd name="adj3" fmla="val 296"/>
              </a:avLst>
            </a:prstGeom>
            <a:noFill/>
            <a:ln w="12700" cap="flat" cmpd="sng" algn="ctr">
              <a:solidFill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0463496-9CBF-8F49-9897-96862E05C303}"/>
                </a:ext>
              </a:extLst>
            </p:cNvPr>
            <p:cNvSpPr/>
            <p:nvPr/>
          </p:nvSpPr>
          <p:spPr bwMode="auto">
            <a:xfrm>
              <a:off x="610504" y="416587"/>
              <a:ext cx="7440913" cy="833607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661676" tIns="83820" rIns="83820" bIns="83820" numCol="1" spcCol="1270" anchor="ctr" anchorCtr="0">
              <a:noAutofit/>
            </a:bodyPr>
            <a:lstStyle/>
            <a:p>
              <a:pPr marL="0" lvl="0" indent="0" algn="l" defTabSz="146684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800" b="1" dirty="0">
                  <a:solidFill>
                    <a:schemeClr val="bg1"/>
                  </a:solidFill>
                </a:rPr>
                <a:t>Intellectual Property Policy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8BE6C7F-66D9-3547-891E-38B2983AF5F4}"/>
                </a:ext>
              </a:extLst>
            </p:cNvPr>
            <p:cNvSpPr/>
            <p:nvPr/>
          </p:nvSpPr>
          <p:spPr bwMode="auto">
            <a:xfrm>
              <a:off x="0" y="407021"/>
              <a:ext cx="1042009" cy="1042009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9BF850B-F1FD-3A42-AB90-C3A60C4E3E2C}"/>
                </a:ext>
              </a:extLst>
            </p:cNvPr>
            <p:cNvSpPr/>
            <p:nvPr/>
          </p:nvSpPr>
          <p:spPr bwMode="auto">
            <a:xfrm>
              <a:off x="1088431" y="1667215"/>
              <a:ext cx="6962986" cy="833607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661676" tIns="83820" rIns="83820" bIns="83820" numCol="1" spcCol="1270" anchor="ctr" anchorCtr="0">
              <a:noAutofit/>
            </a:bodyPr>
            <a:lstStyle/>
            <a:p>
              <a:pPr marL="0" lvl="0" indent="0" algn="l" defTabSz="146684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800" b="1" dirty="0">
                  <a:solidFill>
                    <a:schemeClr val="bg1"/>
                  </a:solidFill>
                </a:rPr>
                <a:t>Patent Policy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FF13B11-DAC9-E44A-A8B3-ABA366D9C922}"/>
                </a:ext>
              </a:extLst>
            </p:cNvPr>
            <p:cNvSpPr/>
            <p:nvPr/>
          </p:nvSpPr>
          <p:spPr bwMode="auto">
            <a:xfrm>
              <a:off x="567426" y="1563014"/>
              <a:ext cx="1042009" cy="1042009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44728F1-4020-6748-A53E-0F8C86885864}"/>
                </a:ext>
              </a:extLst>
            </p:cNvPr>
            <p:cNvSpPr/>
            <p:nvPr/>
          </p:nvSpPr>
          <p:spPr bwMode="auto">
            <a:xfrm>
              <a:off x="1088431" y="2917843"/>
              <a:ext cx="6962986" cy="833607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661676" tIns="83820" rIns="83820" bIns="83820" numCol="1" spcCol="1270" anchor="ctr" anchorCtr="0">
              <a:noAutofit/>
            </a:bodyPr>
            <a:lstStyle/>
            <a:p>
              <a:pPr marL="0" lvl="0" indent="0" algn="l" defTabSz="146684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2800" b="1" dirty="0">
                  <a:solidFill>
                    <a:schemeClr val="bg1"/>
                  </a:solidFill>
                </a:rPr>
                <a:t>Software Dissemination Policy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4CDBCD6-3B5D-874B-96A8-0F96A8CE42CE}"/>
                </a:ext>
              </a:extLst>
            </p:cNvPr>
            <p:cNvSpPr/>
            <p:nvPr/>
          </p:nvSpPr>
          <p:spPr bwMode="auto">
            <a:xfrm>
              <a:off x="567426" y="2813642"/>
              <a:ext cx="1042009" cy="1042009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7AD90B4-9772-454E-943D-E018EF6DCE23}"/>
                </a:ext>
              </a:extLst>
            </p:cNvPr>
            <p:cNvSpPr/>
            <p:nvPr/>
          </p:nvSpPr>
          <p:spPr bwMode="auto">
            <a:xfrm>
              <a:off x="610504" y="4168472"/>
              <a:ext cx="7440913" cy="833607"/>
            </a:xfrm>
            <a:prstGeom prst="rect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661676" tIns="83820" rIns="83820" bIns="83820" numCol="1" spcCol="1270" anchor="ctr" anchorCtr="0">
              <a:noAutofit/>
            </a:bodyPr>
            <a:lstStyle/>
            <a:p>
              <a:pPr marL="0" lvl="0" indent="0" algn="l" defTabSz="146684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2800" b="1" dirty="0">
                  <a:solidFill>
                    <a:schemeClr val="bg1"/>
                  </a:solidFill>
                </a:rPr>
                <a:t>Spin-off Policy</a:t>
              </a:r>
              <a:endParaRPr sz="2000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C20D8A1-237D-6C47-839D-B1DEEF8B4FE7}"/>
                </a:ext>
              </a:extLst>
            </p:cNvPr>
            <p:cNvSpPr/>
            <p:nvPr/>
          </p:nvSpPr>
          <p:spPr bwMode="auto">
            <a:xfrm>
              <a:off x="89500" y="4064271"/>
              <a:ext cx="1042009" cy="1042009"/>
            </a:xfrm>
            <a:prstGeom prst="ellipse">
              <a:avLst/>
            </a:prstGeom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</p:grpSp>
      <p:pic>
        <p:nvPicPr>
          <p:cNvPr id="34" name="Picture 13">
            <a:extLst>
              <a:ext uri="{FF2B5EF4-FFF2-40B4-BE49-F238E27FC236}">
                <a16:creationId xmlns:a16="http://schemas.microsoft.com/office/drawing/2014/main" id="{1CCEB2C7-E240-1F47-9649-D86DA702C23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2255472" y="1407461"/>
            <a:ext cx="604028" cy="604028"/>
          </a:xfrm>
          <a:prstGeom prst="rect">
            <a:avLst/>
          </a:prstGeom>
        </p:spPr>
      </p:pic>
      <p:pic>
        <p:nvPicPr>
          <p:cNvPr id="35" name="Picture 17">
            <a:extLst>
              <a:ext uri="{FF2B5EF4-FFF2-40B4-BE49-F238E27FC236}">
                <a16:creationId xmlns:a16="http://schemas.microsoft.com/office/drawing/2014/main" id="{D05554C6-C39F-704B-A6FC-3EBF533FB135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2749119" y="2507707"/>
            <a:ext cx="749362" cy="749362"/>
          </a:xfrm>
          <a:prstGeom prst="rect">
            <a:avLst/>
          </a:prstGeom>
        </p:spPr>
      </p:pic>
      <p:pic>
        <p:nvPicPr>
          <p:cNvPr id="36" name="Picture 18">
            <a:extLst>
              <a:ext uri="{FF2B5EF4-FFF2-40B4-BE49-F238E27FC236}">
                <a16:creationId xmlns:a16="http://schemas.microsoft.com/office/drawing/2014/main" id="{6200EED5-47C1-E945-8698-F4E318BDF21B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2766052" y="3754004"/>
            <a:ext cx="704468" cy="704468"/>
          </a:xfrm>
          <a:prstGeom prst="rect">
            <a:avLst/>
          </a:prstGeom>
        </p:spPr>
      </p:pic>
      <p:pic>
        <p:nvPicPr>
          <p:cNvPr id="37" name="Picture 19">
            <a:extLst>
              <a:ext uri="{FF2B5EF4-FFF2-40B4-BE49-F238E27FC236}">
                <a16:creationId xmlns:a16="http://schemas.microsoft.com/office/drawing/2014/main" id="{A782654B-F6D6-F040-86A8-5DDF819F4CB8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2255472" y="4989273"/>
            <a:ext cx="783606" cy="78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181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32D5071-5469-844C-8BAC-CD19338E8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79" y="1659179"/>
            <a:ext cx="3928989" cy="280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3AD10F8-0FB9-B641-BC85-F5F04737CD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2" r="1753" b="6017"/>
          <a:stretch/>
        </p:blipFill>
        <p:spPr bwMode="auto">
          <a:xfrm>
            <a:off x="6299396" y="1659179"/>
            <a:ext cx="4202663" cy="280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" name="Shape 149"/>
          <p:cNvSpPr/>
          <p:nvPr/>
        </p:nvSpPr>
        <p:spPr>
          <a:xfrm>
            <a:off x="452373" y="272334"/>
            <a:ext cx="10376991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Funding Opportunities for CERN personnel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FFF68A-E0F6-EB4C-9A31-FAA4DDB103B5}"/>
              </a:ext>
            </a:extLst>
          </p:cNvPr>
          <p:cNvSpPr/>
          <p:nvPr/>
        </p:nvSpPr>
        <p:spPr>
          <a:xfrm>
            <a:off x="4119780" y="1620063"/>
            <a:ext cx="1886246" cy="10156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584200"/>
            <a:r>
              <a:rPr lang="en-GB" sz="6000" b="1" dirty="0">
                <a:solidFill>
                  <a:srgbClr val="41C0C3"/>
                </a:solidFill>
              </a:rPr>
              <a:t>&gt;75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7426F8-7560-4D43-86E5-EB78056ACDD1}"/>
              </a:ext>
            </a:extLst>
          </p:cNvPr>
          <p:cNvSpPr txBox="1"/>
          <p:nvPr/>
        </p:nvSpPr>
        <p:spPr>
          <a:xfrm>
            <a:off x="10573226" y="2635726"/>
            <a:ext cx="156398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defTabSz="584200"/>
            <a:r>
              <a:rPr kumimoji="0" lang="en-GB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Projects funded </a:t>
            </a:r>
            <a:r>
              <a:rPr lang="en-GB" sz="1600" dirty="0"/>
              <a:t>since 2014</a:t>
            </a:r>
            <a:endParaRPr kumimoji="0" lang="en-GB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A3FC667-3FE5-C844-83E2-15B28C085C26}"/>
              </a:ext>
            </a:extLst>
          </p:cNvPr>
          <p:cNvSpPr txBox="1"/>
          <p:nvPr/>
        </p:nvSpPr>
        <p:spPr>
          <a:xfrm>
            <a:off x="4447164" y="2696979"/>
            <a:ext cx="164173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defTabSz="584200"/>
            <a:r>
              <a:rPr kumimoji="0" lang="en-GB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Projects funded </a:t>
            </a:r>
            <a:r>
              <a:rPr lang="en-GB" sz="1600" dirty="0"/>
              <a:t>since 2011</a:t>
            </a:r>
            <a:endParaRPr lang="en-US" sz="2400" dirty="0"/>
          </a:p>
        </p:txBody>
      </p:sp>
      <p:sp>
        <p:nvSpPr>
          <p:cNvPr id="17" name="Shape 145">
            <a:extLst>
              <a:ext uri="{FF2B5EF4-FFF2-40B4-BE49-F238E27FC236}">
                <a16:creationId xmlns:a16="http://schemas.microsoft.com/office/drawing/2014/main" id="{635E25B8-CD3C-BB49-BA14-BBE4390847E0}"/>
              </a:ext>
            </a:extLst>
          </p:cNvPr>
          <p:cNvSpPr txBox="1">
            <a:spLocks/>
          </p:cNvSpPr>
          <p:nvPr/>
        </p:nvSpPr>
        <p:spPr>
          <a:xfrm>
            <a:off x="417479" y="4550201"/>
            <a:ext cx="3928989" cy="656045"/>
          </a:xfrm>
          <a:prstGeom prst="rect">
            <a:avLst/>
          </a:prstGeom>
          <a:solidFill>
            <a:schemeClr val="bg1">
              <a:lumMod val="95000"/>
              <a:alpha val="73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Autofit/>
          </a:bodyPr>
          <a:lstStyle>
            <a:lvl1pPr marL="0" marR="0" indent="0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299848" hangingPunct="1">
              <a:defRPr sz="5840"/>
            </a:pPr>
            <a:r>
              <a:rPr lang="nb-NO" sz="2000" b="1" dirty="0">
                <a:solidFill>
                  <a:schemeClr val="tx1"/>
                </a:solidFill>
                <a:ea typeface="Helvetica Neue" charset="0"/>
                <a:cs typeface="Helvetica Neue" charset="0"/>
              </a:rPr>
              <a:t>CERN Knowledge Transfer Fund</a:t>
            </a:r>
          </a:p>
        </p:txBody>
      </p:sp>
      <p:sp>
        <p:nvSpPr>
          <p:cNvPr id="19" name="Shape 145">
            <a:extLst>
              <a:ext uri="{FF2B5EF4-FFF2-40B4-BE49-F238E27FC236}">
                <a16:creationId xmlns:a16="http://schemas.microsoft.com/office/drawing/2014/main" id="{9C4CE5ED-A9EF-8746-9104-86B9DD84900A}"/>
              </a:ext>
            </a:extLst>
          </p:cNvPr>
          <p:cNvSpPr txBox="1">
            <a:spLocks/>
          </p:cNvSpPr>
          <p:nvPr/>
        </p:nvSpPr>
        <p:spPr>
          <a:xfrm>
            <a:off x="6256266" y="4550202"/>
            <a:ext cx="4202664" cy="656044"/>
          </a:xfrm>
          <a:prstGeom prst="rect">
            <a:avLst/>
          </a:prstGeom>
          <a:solidFill>
            <a:schemeClr val="bg1">
              <a:lumMod val="95000"/>
              <a:alpha val="73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Autofit/>
          </a:bodyPr>
          <a:lstStyle>
            <a:lvl1pPr marL="0" marR="0" indent="0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/>
            <a:r>
              <a:rPr lang="en-US" sz="2000" b="1" dirty="0">
                <a:solidFill>
                  <a:schemeClr val="tx1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CERN Medical Applications Budget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260" y="5618377"/>
            <a:ext cx="3918364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584200"/>
            <a:endParaRPr lang="en-GB" sz="2000" dirty="0"/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7203" y="5067531"/>
            <a:ext cx="7966142" cy="8289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>
              <a:lnSpc>
                <a:spcPct val="117999"/>
              </a:lnSpc>
              <a:defRPr sz="3000"/>
            </a:pPr>
            <a:endParaRPr lang="en-US" sz="2000" dirty="0"/>
          </a:p>
          <a:p>
            <a:pPr algn="l">
              <a:lnSpc>
                <a:spcPct val="117999"/>
              </a:lnSpc>
              <a:defRPr sz="3000"/>
            </a:pPr>
            <a:r>
              <a:rPr lang="en-US" sz="2000" dirty="0"/>
              <a:t>Since 2021 15kCHF-900kCHF Range of funding received per project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995CE5-E636-BF48-99A8-7E35CB2397C4}"/>
              </a:ext>
            </a:extLst>
          </p:cNvPr>
          <p:cNvSpPr/>
          <p:nvPr/>
        </p:nvSpPr>
        <p:spPr>
          <a:xfrm>
            <a:off x="10412097" y="1596145"/>
            <a:ext cx="1886246" cy="10156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584200"/>
            <a:r>
              <a:rPr lang="en-GB" sz="6000" b="1" dirty="0">
                <a:solidFill>
                  <a:srgbClr val="41C0C3"/>
                </a:solidFill>
              </a:rPr>
              <a:t>&gt;50</a:t>
            </a:r>
          </a:p>
        </p:txBody>
      </p:sp>
    </p:spTree>
    <p:extLst>
      <p:ext uri="{BB962C8B-B14F-4D97-AF65-F5344CB8AC3E}">
        <p14:creationId xmlns:p14="http://schemas.microsoft.com/office/powerpoint/2010/main" val="1991374856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452373" y="272334"/>
            <a:ext cx="10376991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Funding Opportunities for CERN Personnel</a:t>
            </a:r>
          </a:p>
        </p:txBody>
      </p:sp>
      <p:pic>
        <p:nvPicPr>
          <p:cNvPr id="15" name="Picture 10">
            <a:extLst>
              <a:ext uri="{FF2B5EF4-FFF2-40B4-BE49-F238E27FC236}">
                <a16:creationId xmlns:a16="http://schemas.microsoft.com/office/drawing/2014/main" id="{8CA0E53D-A99A-0041-BE90-858A5131D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09285" y="1306902"/>
            <a:ext cx="1593405" cy="1761437"/>
          </a:xfrm>
          <a:prstGeom prst="ellipse">
            <a:avLst/>
          </a:prstGeom>
        </p:spPr>
      </p:pic>
      <p:pic>
        <p:nvPicPr>
          <p:cNvPr id="16" name="Picture 13">
            <a:extLst>
              <a:ext uri="{FF2B5EF4-FFF2-40B4-BE49-F238E27FC236}">
                <a16:creationId xmlns:a16="http://schemas.microsoft.com/office/drawing/2014/main" id="{03063F54-95C6-0A4C-B190-B2CD53F919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8786" y="3758470"/>
            <a:ext cx="1534403" cy="1638104"/>
          </a:xfrm>
          <a:prstGeom prst="ellipse">
            <a:avLst/>
          </a:prstGeom>
        </p:spPr>
      </p:pic>
      <p:sp>
        <p:nvSpPr>
          <p:cNvPr id="18" name="TextBox 1">
            <a:extLst>
              <a:ext uri="{FF2B5EF4-FFF2-40B4-BE49-F238E27FC236}">
                <a16:creationId xmlns:a16="http://schemas.microsoft.com/office/drawing/2014/main" id="{15A9E2D0-A150-9A4B-972B-61755A17EE91}"/>
              </a:ext>
            </a:extLst>
          </p:cNvPr>
          <p:cNvSpPr/>
          <p:nvPr/>
        </p:nvSpPr>
        <p:spPr bwMode="auto">
          <a:xfrm>
            <a:off x="648228" y="3148952"/>
            <a:ext cx="2715519" cy="4267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400" dirty="0"/>
              <a:t>Magdalena </a:t>
            </a:r>
            <a:r>
              <a:rPr lang="en-US" sz="1400" dirty="0" err="1"/>
              <a:t>Kowalska</a:t>
            </a:r>
            <a:r>
              <a:rPr lang="en-US" sz="1400" dirty="0"/>
              <a:t>,</a:t>
            </a:r>
            <a:endParaRPr sz="1600" dirty="0"/>
          </a:p>
          <a:p>
            <a:pPr>
              <a:defRPr/>
            </a:pPr>
            <a:r>
              <a:rPr lang="en-US" sz="1400" i="1" dirty="0"/>
              <a:t>Senior Researcher at CERN</a:t>
            </a:r>
            <a:endParaRPr lang="en-US" sz="1400" dirty="0"/>
          </a:p>
        </p:txBody>
      </p:sp>
      <p:sp>
        <p:nvSpPr>
          <p:cNvPr id="20" name="TextBox 6">
            <a:extLst>
              <a:ext uri="{FF2B5EF4-FFF2-40B4-BE49-F238E27FC236}">
                <a16:creationId xmlns:a16="http://schemas.microsoft.com/office/drawing/2014/main" id="{F30D25DC-50B0-E04C-B52A-443598854F6A}"/>
              </a:ext>
            </a:extLst>
          </p:cNvPr>
          <p:cNvSpPr/>
          <p:nvPr/>
        </p:nvSpPr>
        <p:spPr bwMode="auto">
          <a:xfrm>
            <a:off x="448120" y="5503831"/>
            <a:ext cx="311573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en-US" sz="1400" dirty="0"/>
              <a:t>Renaud B. Jolivet,</a:t>
            </a:r>
            <a:endParaRPr sz="1600" dirty="0"/>
          </a:p>
          <a:p>
            <a:pPr>
              <a:defRPr/>
            </a:pPr>
            <a:r>
              <a:rPr lang="en-US" sz="1400" i="1" dirty="0"/>
              <a:t>Senior Lecturer, University of Geneva</a:t>
            </a:r>
            <a:endParaRPr lang="en-US" sz="1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25DA8D-B764-834D-B31B-72F616EAC8F0}"/>
              </a:ext>
            </a:extLst>
          </p:cNvPr>
          <p:cNvSpPr/>
          <p:nvPr/>
        </p:nvSpPr>
        <p:spPr>
          <a:xfrm>
            <a:off x="4100037" y="1185576"/>
            <a:ext cx="59097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GB" sz="3600" b="1" dirty="0">
                <a:solidFill>
                  <a:srgbClr val="41C0C3"/>
                </a:solidFill>
                <a:ea typeface="Arial"/>
                <a:cs typeface="Arial"/>
              </a:rPr>
              <a:t>Gamma MRI</a:t>
            </a:r>
          </a:p>
          <a:p>
            <a:pPr algn="l">
              <a:defRPr/>
            </a:pPr>
            <a:r>
              <a:rPr lang="en-GB" sz="2000" dirty="0">
                <a:solidFill>
                  <a:schemeClr val="tx1"/>
                </a:solidFill>
                <a:ea typeface="Arial"/>
                <a:cs typeface="Arial"/>
              </a:rPr>
              <a:t> supported by the KT fund</a:t>
            </a:r>
            <a:endParaRPr lang="en-GB" sz="28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B78AC6-BC67-9B4E-A8F9-5D5578FA69E6}"/>
              </a:ext>
            </a:extLst>
          </p:cNvPr>
          <p:cNvSpPr/>
          <p:nvPr/>
        </p:nvSpPr>
        <p:spPr>
          <a:xfrm>
            <a:off x="4303733" y="2531091"/>
            <a:ext cx="5706037" cy="20928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80000" algn="l">
              <a:spcBef>
                <a:spcPts val="300"/>
              </a:spcBef>
              <a:defRPr/>
            </a:pPr>
            <a:endParaRPr lang="en-GB" sz="700" dirty="0">
              <a:solidFill>
                <a:schemeClr val="tx1"/>
              </a:solidFill>
              <a:ea typeface="Arial"/>
              <a:cs typeface="Arial"/>
            </a:endParaRPr>
          </a:p>
          <a:p>
            <a:pPr marL="180000" algn="l">
              <a:spcBef>
                <a:spcPts val="300"/>
              </a:spcBef>
              <a:defRPr/>
            </a:pPr>
            <a:r>
              <a:rPr lang="en-GB" sz="1800" dirty="0">
                <a:solidFill>
                  <a:schemeClr val="tx1"/>
                </a:solidFill>
                <a:ea typeface="Arial"/>
                <a:cs typeface="Arial"/>
              </a:rPr>
              <a:t>The grant we obtained from the KT fund allowed us to start working on the Gamma MRI project, which aims at performing sensitive MRI studies. </a:t>
            </a:r>
          </a:p>
          <a:p>
            <a:pPr marL="180000" algn="l">
              <a:spcBef>
                <a:spcPts val="300"/>
              </a:spcBef>
              <a:defRPr/>
            </a:pPr>
            <a:endParaRPr lang="en-GB" sz="1800" dirty="0">
              <a:solidFill>
                <a:schemeClr val="tx1"/>
              </a:solidFill>
              <a:ea typeface="Arial"/>
              <a:cs typeface="Arial"/>
            </a:endParaRPr>
          </a:p>
          <a:p>
            <a:pPr marL="180000" algn="l">
              <a:spcBef>
                <a:spcPts val="300"/>
              </a:spcBef>
              <a:defRPr/>
            </a:pPr>
            <a:r>
              <a:rPr lang="en-GB" sz="1800" dirty="0">
                <a:solidFill>
                  <a:schemeClr val="tx1"/>
                </a:solidFill>
                <a:ea typeface="Liberation Sans"/>
                <a:cs typeface="Liberation Sans"/>
              </a:rPr>
              <a:t>Additionally, the KT Fund and MA Budget gave us a solid basis to apply for additional EU funding.</a:t>
            </a:r>
          </a:p>
          <a:p>
            <a:pPr marL="180000" algn="l">
              <a:spcBef>
                <a:spcPts val="300"/>
              </a:spcBef>
              <a:defRPr/>
            </a:pPr>
            <a:endParaRPr lang="en-GB" sz="500" dirty="0">
              <a:solidFill>
                <a:schemeClr val="tx1"/>
              </a:solidFill>
              <a:ea typeface="Liberation Sans"/>
              <a:cs typeface="Liberation Sa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14C030-1528-8E4F-A44A-7DCF48A9A57D}"/>
              </a:ext>
            </a:extLst>
          </p:cNvPr>
          <p:cNvSpPr/>
          <p:nvPr/>
        </p:nvSpPr>
        <p:spPr>
          <a:xfrm>
            <a:off x="3918793" y="1994249"/>
            <a:ext cx="75854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500" dirty="0">
                <a:solidFill>
                  <a:srgbClr val="41C0C3"/>
                </a:solidFill>
                <a:ea typeface="Arial"/>
                <a:cs typeface="Arial"/>
              </a:rPr>
              <a:t>“</a:t>
            </a:r>
            <a:endParaRPr lang="en-CH" sz="4000" dirty="0">
              <a:solidFill>
                <a:srgbClr val="41C0C3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10B213-3BD8-084D-BC69-D7B3D5D6EA39}"/>
              </a:ext>
            </a:extLst>
          </p:cNvPr>
          <p:cNvSpPr/>
          <p:nvPr/>
        </p:nvSpPr>
        <p:spPr>
          <a:xfrm rot="10800000">
            <a:off x="9512176" y="3236877"/>
            <a:ext cx="75854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500" dirty="0">
                <a:solidFill>
                  <a:srgbClr val="41C0C3"/>
                </a:solidFill>
                <a:ea typeface="Arial"/>
                <a:cs typeface="Arial"/>
              </a:rPr>
              <a:t>“</a:t>
            </a:r>
            <a:endParaRPr lang="en-CH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79FC98-564A-4442-AC8A-FBCDE37F2876}"/>
              </a:ext>
            </a:extLst>
          </p:cNvPr>
          <p:cNvSpPr/>
          <p:nvPr/>
        </p:nvSpPr>
        <p:spPr>
          <a:xfrm>
            <a:off x="5343542" y="5266101"/>
            <a:ext cx="65692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600" i="1" dirty="0">
                <a:solidFill>
                  <a:schemeClr val="tx1"/>
                </a:solidFill>
                <a:ea typeface="Liberation Sans"/>
                <a:cs typeface="Liberation Sans"/>
              </a:rPr>
              <a:t>In 2020, their application within the European Commission’s FET-OPEN </a:t>
            </a:r>
            <a:r>
              <a:rPr lang="en-US" sz="1600" i="1" dirty="0" err="1">
                <a:solidFill>
                  <a:schemeClr val="tx1"/>
                </a:solidFill>
                <a:ea typeface="Liberation Sans"/>
                <a:cs typeface="Liberation Sans"/>
              </a:rPr>
              <a:t>Programme</a:t>
            </a:r>
            <a:r>
              <a:rPr lang="en-US" sz="1600" i="1" dirty="0">
                <a:solidFill>
                  <a:schemeClr val="tx1"/>
                </a:solidFill>
                <a:ea typeface="Liberation Sans"/>
                <a:cs typeface="Liberation Sans"/>
              </a:rPr>
              <a:t> was successful, enabling work on a full-scale prototype and first in-vivo experiments.</a:t>
            </a:r>
            <a:br>
              <a:rPr lang="en-US" sz="1600" dirty="0">
                <a:solidFill>
                  <a:schemeClr val="tx1"/>
                </a:solidFill>
                <a:ea typeface="Arial"/>
                <a:cs typeface="Arial"/>
              </a:rPr>
            </a:b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714524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452374" y="272334"/>
            <a:ext cx="8508746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GB" sz="4000" b="1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Events</a:t>
            </a:r>
            <a:endParaRPr lang="en-GB" sz="2400" b="1" dirty="0">
              <a:solidFill>
                <a:schemeClr val="tx1"/>
              </a:solidFill>
              <a:latin typeface="+mj-lt"/>
              <a:ea typeface="Helvetica Neue" charset="0"/>
              <a:cs typeface="Helvetica Neue" charset="0"/>
            </a:endParaRPr>
          </a:p>
        </p:txBody>
      </p:sp>
      <p:pic>
        <p:nvPicPr>
          <p:cNvPr id="37" name="Picture 28">
            <a:extLst>
              <a:ext uri="{FF2B5EF4-FFF2-40B4-BE49-F238E27FC236}">
                <a16:creationId xmlns:a16="http://schemas.microsoft.com/office/drawing/2014/main" id="{54A9CFA6-B5D5-8942-A7D6-B62EE422F3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325"/>
          <a:stretch/>
        </p:blipFill>
        <p:spPr bwMode="auto">
          <a:xfrm>
            <a:off x="2755947" y="612472"/>
            <a:ext cx="2966640" cy="2124492"/>
          </a:xfrm>
          <a:prstGeom prst="rect">
            <a:avLst/>
          </a:prstGeom>
        </p:spPr>
      </p:pic>
      <p:pic>
        <p:nvPicPr>
          <p:cNvPr id="1026" name="Picture 2" descr="Knowledge Transfer seminar: Early-Career Researchers in medical  applications @ CERN – short talks | CERN">
            <a:extLst>
              <a:ext uri="{FF2B5EF4-FFF2-40B4-BE49-F238E27FC236}">
                <a16:creationId xmlns:a16="http://schemas.microsoft.com/office/drawing/2014/main" id="{77565204-4B9A-9845-AA8E-5F6410301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649" y="3360207"/>
            <a:ext cx="3479993" cy="1957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9">
            <a:extLst>
              <a:ext uri="{FF2B5EF4-FFF2-40B4-BE49-F238E27FC236}">
                <a16:creationId xmlns:a16="http://schemas.microsoft.com/office/drawing/2014/main" id="{BF78870F-52F7-1946-A5A0-B4A9C1F40A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8258076" y="2371381"/>
            <a:ext cx="3480835" cy="1977653"/>
          </a:xfrm>
          <a:prstGeom prst="rect">
            <a:avLst/>
          </a:prstGeom>
        </p:spPr>
      </p:pic>
      <p:pic>
        <p:nvPicPr>
          <p:cNvPr id="34" name="Picture 30">
            <a:extLst>
              <a:ext uri="{FF2B5EF4-FFF2-40B4-BE49-F238E27FC236}">
                <a16:creationId xmlns:a16="http://schemas.microsoft.com/office/drawing/2014/main" id="{931FB864-C53C-F048-ABE1-324EB81B0D2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54" r="3986"/>
          <a:stretch/>
        </p:blipFill>
        <p:spPr bwMode="auto">
          <a:xfrm>
            <a:off x="5139265" y="1674718"/>
            <a:ext cx="3467013" cy="1949429"/>
          </a:xfrm>
          <a:prstGeom prst="rect">
            <a:avLst/>
          </a:prstGeom>
        </p:spPr>
      </p:pic>
      <p:pic>
        <p:nvPicPr>
          <p:cNvPr id="35" name="Picture 10">
            <a:extLst>
              <a:ext uri="{FF2B5EF4-FFF2-40B4-BE49-F238E27FC236}">
                <a16:creationId xmlns:a16="http://schemas.microsoft.com/office/drawing/2014/main" id="{B81A4409-8EFD-2A44-A158-CF9E3F1F9D8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656"/>
          <a:stretch/>
        </p:blipFill>
        <p:spPr bwMode="auto">
          <a:xfrm>
            <a:off x="201884" y="1385847"/>
            <a:ext cx="3023097" cy="37484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8C352B-18CC-A872-A0A3-56004425E822}"/>
              </a:ext>
            </a:extLst>
          </p:cNvPr>
          <p:cNvSpPr txBox="1"/>
          <p:nvPr/>
        </p:nvSpPr>
        <p:spPr>
          <a:xfrm>
            <a:off x="2003619" y="5650493"/>
            <a:ext cx="7437934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8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  <a:hlinkClick r:id="rId8"/>
              </a:rPr>
              <a:t>https://knowledgetransfer.web.cern.ch/events</a:t>
            </a:r>
            <a:endParaRPr kumimoji="0" lang="en-GB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65970720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B4840A-B56D-B04B-BF72-552877A30D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904" y="1532709"/>
            <a:ext cx="6455127" cy="3531913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Training sessions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2403517"/>
            <a:ext cx="3718560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New courses coming soon!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62800316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Custom 2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95192"/>
      </a:accent1>
      <a:accent2>
        <a:srgbClr val="72CFD3"/>
      </a:accent2>
      <a:accent3>
        <a:srgbClr val="A9CCF1"/>
      </a:accent3>
      <a:accent4>
        <a:srgbClr val="D19C9D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53289</TotalTime>
  <Words>349</Words>
  <Application>Microsoft Office PowerPoint</Application>
  <PresentationFormat>Widescreen</PresentationFormat>
  <Paragraphs>55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Helvetica</vt:lpstr>
      <vt:lpstr>Helvetica Light</vt:lpstr>
      <vt:lpstr>Helvetica Neue</vt:lpstr>
      <vt:lpstr>Liberation Sans</vt:lpstr>
      <vt:lpstr>sourcesans-regular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Dixon-Altaber</dc:creator>
  <cp:lastModifiedBy>Nathalie Perkins</cp:lastModifiedBy>
  <cp:revision>500</cp:revision>
  <dcterms:modified xsi:type="dcterms:W3CDTF">2024-05-03T10:24:47Z</dcterms:modified>
</cp:coreProperties>
</file>