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2" r:id="rId1"/>
  </p:sldMasterIdLst>
  <p:notesMasterIdLst>
    <p:notesMasterId r:id="rId23"/>
  </p:notesMasterIdLst>
  <p:handoutMasterIdLst>
    <p:handoutMasterId r:id="rId24"/>
  </p:handoutMasterIdLst>
  <p:sldIdLst>
    <p:sldId id="306" r:id="rId2"/>
    <p:sldId id="307" r:id="rId3"/>
    <p:sldId id="309" r:id="rId4"/>
    <p:sldId id="327" r:id="rId5"/>
    <p:sldId id="325" r:id="rId6"/>
    <p:sldId id="326" r:id="rId7"/>
    <p:sldId id="310" r:id="rId8"/>
    <p:sldId id="322" r:id="rId9"/>
    <p:sldId id="323" r:id="rId10"/>
    <p:sldId id="324" r:id="rId11"/>
    <p:sldId id="311" r:id="rId12"/>
    <p:sldId id="312" r:id="rId13"/>
    <p:sldId id="313" r:id="rId14"/>
    <p:sldId id="315" r:id="rId15"/>
    <p:sldId id="314" r:id="rId16"/>
    <p:sldId id="317" r:id="rId17"/>
    <p:sldId id="316" r:id="rId18"/>
    <p:sldId id="319" r:id="rId19"/>
    <p:sldId id="318" r:id="rId20"/>
    <p:sldId id="320" r:id="rId21"/>
    <p:sldId id="321" r:id="rId22"/>
  </p:sldIdLst>
  <p:sldSz cx="9906000" cy="6858000" type="A4"/>
  <p:notesSz cx="9855200" cy="6781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235D81"/>
    <a:srgbClr val="0033A0"/>
    <a:srgbClr val="6B84C5"/>
    <a:srgbClr val="CCCCCC"/>
    <a:srgbClr val="999999"/>
    <a:srgbClr val="666666"/>
    <a:srgbClr val="04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21"/>
    <p:restoredTop sz="94730"/>
  </p:normalViewPr>
  <p:slideViewPr>
    <p:cSldViewPr>
      <p:cViewPr varScale="1">
        <p:scale>
          <a:sx n="112" d="100"/>
          <a:sy n="112" d="100"/>
        </p:scale>
        <p:origin x="653" y="6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328111BF-118A-0726-76F1-4146466DF0A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41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t" anchorCtr="0" compatLnSpc="1">
            <a:prstTxWarp prst="textNoShape">
              <a:avLst/>
            </a:prstTxWarp>
          </a:bodyPr>
          <a:lstStyle>
            <a:lvl1pPr defTabSz="9017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0806607-764C-F990-F83E-5A12D0B0C17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38788" y="0"/>
            <a:ext cx="42957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t" anchorCtr="0" compatLnSpc="1">
            <a:prstTxWarp prst="textNoShape">
              <a:avLst/>
            </a:prstTxWarp>
          </a:bodyPr>
          <a:lstStyle>
            <a:lvl1pPr algn="r" defTabSz="9017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D45B076-A354-437B-B0FE-C0FCCA73337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19850"/>
            <a:ext cx="4294188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b" anchorCtr="0" compatLnSpc="1">
            <a:prstTxWarp prst="textNoShape">
              <a:avLst/>
            </a:prstTxWarp>
          </a:bodyPr>
          <a:lstStyle>
            <a:lvl1pPr defTabSz="9017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Steinar Stapnes, LHCC 03.07.00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1A39E89C-814E-887A-AFAF-94D9AD40C48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38788" y="6419850"/>
            <a:ext cx="42957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b" anchorCtr="0" compatLnSpc="1">
            <a:prstTxWarp prst="textNoShape">
              <a:avLst/>
            </a:prstTxWarp>
          </a:bodyPr>
          <a:lstStyle>
            <a:lvl1pPr algn="r" defTabSz="901700">
              <a:defRPr sz="1200"/>
            </a:lvl1pPr>
          </a:lstStyle>
          <a:p>
            <a:fld id="{5B9116B2-8609-8247-970A-4732FC0A93FA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D3DE4536-1CEC-4C81-6135-F4601ED7C4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36900" y="533400"/>
            <a:ext cx="3632200" cy="2514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D4487123-A83A-0983-C31D-243E56CB8D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3200400"/>
            <a:ext cx="7239000" cy="3048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fr" altLang="en-CH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aint">
            <a:extLst>
              <a:ext uri="{FF2B5EF4-FFF2-40B4-BE49-F238E27FC236}">
                <a16:creationId xmlns:a16="http://schemas.microsoft.com/office/drawing/2014/main" id="{CF80FD40-3B5C-ADD6-DE84-00DD99AE9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89154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836453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1400" y="3886200"/>
            <a:ext cx="6934200" cy="1771650"/>
          </a:xfrm>
        </p:spPr>
        <p:txBody>
          <a:bodyPr/>
          <a:lstStyle>
            <a:lvl1pPr marL="0" indent="0">
              <a:buFont typeface="Wingdings" charset="2"/>
              <a:buNone/>
              <a:defRPr>
                <a:latin typeface="Arial Black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3A83EF-A52B-3A6F-A3BA-6E904C8AA5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769938" y="6229350"/>
            <a:ext cx="2092325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C7C404-8A04-CB86-8EA1-2DA8EBB657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411538" y="6229350"/>
            <a:ext cx="3082925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C181E1-5174-5E8C-14CB-C20E6CA1F4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54863" y="6229350"/>
            <a:ext cx="19812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</p:spTree>
    <p:extLst>
      <p:ext uri="{BB962C8B-B14F-4D97-AF65-F5344CB8AC3E}">
        <p14:creationId xmlns:p14="http://schemas.microsoft.com/office/powerpoint/2010/main" val="3509644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EB135D5-A5F9-78EB-214D-0BE45C5EC3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7B1E0D3-0E9B-7468-D20A-E40840089D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C46199-0630-2984-B683-BD099AA7516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351130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211138"/>
            <a:ext cx="2311400" cy="60372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211138"/>
            <a:ext cx="6781800" cy="60372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E9276F9-3865-2CA9-AC4B-37AB390CFC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CABE9A2-5BC6-CED1-5C96-6B096C77887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2CE280-EF42-B3AA-01CC-E01F0DE53550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350937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A82DA-AD10-1CF4-E44C-5C68BEF88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2E8C30-F25D-56CC-D494-9A2D7A8B4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F7465B-6721-376A-DA49-757AF86476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01714-3EFE-FCDA-37DD-6E20BF31D53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48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231" y="116632"/>
            <a:ext cx="6713538" cy="5715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052736"/>
            <a:ext cx="9245600" cy="5192712"/>
          </a:xfrm>
        </p:spPr>
        <p:txBody>
          <a:bodyPr/>
          <a:lstStyle>
            <a:lvl2pPr>
              <a:defRPr>
                <a:solidFill>
                  <a:srgbClr val="0033A0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999999"/>
                </a:solidFill>
              </a:defRPr>
            </a:lvl4pPr>
            <a:lvl5pPr>
              <a:defRPr>
                <a:solidFill>
                  <a:srgbClr val="CCCCCC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5765F80-BE62-0206-E99A-18B909E0C5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905DB3E-B2CD-DEEC-44FC-4185E0213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3CB776-3C6B-DEFF-5BDF-42B782B0B79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375564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A0F947-98A2-ECC2-B61A-879A4CFC9C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46B937C-D86F-59A9-1824-E85E402AA6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393E89-283B-6059-21DC-8073BE2F7A56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202959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0" y="1055688"/>
            <a:ext cx="4546600" cy="5192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055688"/>
            <a:ext cx="4546600" cy="5192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D7F8B8-9B0D-0A70-72EC-1730B6AB35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164921-18DD-EB48-520D-194BF30BFC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0D91839-45F2-9A21-FF27-F2204E19CEC1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1036494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5B2B461-3262-79A8-96E6-78E83288E5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5453317-080B-6E4D-08DE-140C45C643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D006A213-1ACC-C042-7727-F2A5E164BFA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3675790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791CF03-38C4-710E-4749-C6AD4A3D3C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69EDFA5-F85C-9537-322D-B096E925EC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C37042-B5BF-8145-ED4C-4EF6A8348DA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3957690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1B4B1A1-F42C-2748-56E5-08E9A1BA7D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F5BBAB5-A779-9146-FCDA-CE68A2FEB8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50611C7-34D8-28F7-CB82-285F33A02B76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94958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0F8658-E481-0B5B-8FC8-70EB8CD50C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C184151-4798-688F-F70C-769AA0267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0925582-3A8D-7448-16DA-69099FC0A35F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2028517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4937C2-4AEB-34B3-1CB6-3FCDA6AE3D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B2CA73E-6D23-A074-039C-C5BE46219F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4B221E2-F087-B6AB-30E3-6141821FDC7C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110305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D749B1E-E7F6-DF71-8E12-6DAC8E3C39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651000" y="121196"/>
            <a:ext cx="67135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CH" dirty="0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FFFEFEA-9E43-7643-5FE5-42F5881FA6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1055688"/>
            <a:ext cx="9245600" cy="51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CH" dirty="0"/>
              <a:t>Click to edit Master text styles</a:t>
            </a:r>
          </a:p>
          <a:p>
            <a:pPr lvl="1"/>
            <a:r>
              <a:rPr lang="en-US" altLang="en-CH" dirty="0"/>
              <a:t>Second level</a:t>
            </a:r>
          </a:p>
          <a:p>
            <a:pPr lvl="2"/>
            <a:r>
              <a:rPr lang="en-US" altLang="en-CH" dirty="0"/>
              <a:t>Third level</a:t>
            </a:r>
          </a:p>
          <a:p>
            <a:pPr lvl="3"/>
            <a:r>
              <a:rPr lang="en-US" altLang="en-CH" dirty="0"/>
              <a:t>Fourth level</a:t>
            </a:r>
          </a:p>
          <a:p>
            <a:pPr lvl="4"/>
            <a:r>
              <a:rPr lang="en-US" altLang="en-CH" dirty="0"/>
              <a:t>Fifth level</a:t>
            </a:r>
          </a:p>
        </p:txBody>
      </p:sp>
      <p:sp>
        <p:nvSpPr>
          <p:cNvPr id="75780" name="Rectangle 4">
            <a:extLst>
              <a:ext uri="{FF2B5EF4-FFF2-40B4-BE49-F238E27FC236}">
                <a16:creationId xmlns:a16="http://schemas.microsoft.com/office/drawing/2014/main" id="{81F89CFC-405D-BB74-5683-EEC871D965B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9738" y="6387356"/>
            <a:ext cx="24225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15th April 2025</a:t>
            </a:r>
            <a:endParaRPr lang="en-US" dirty="0"/>
          </a:p>
        </p:txBody>
      </p:sp>
      <p:sp>
        <p:nvSpPr>
          <p:cNvPr id="75782" name="Rectangle 6">
            <a:extLst>
              <a:ext uri="{FF2B5EF4-FFF2-40B4-BE49-F238E27FC236}">
                <a16:creationId xmlns:a16="http://schemas.microsoft.com/office/drawing/2014/main" id="{90404376-8941-E292-86F0-762C46B902E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91388" y="6387356"/>
            <a:ext cx="20637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solidFill>
                  <a:schemeClr val="bg2"/>
                </a:solidFill>
              </a:defRPr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75781" name="Rectangle 5">
            <a:extLst>
              <a:ext uri="{FF2B5EF4-FFF2-40B4-BE49-F238E27FC236}">
                <a16:creationId xmlns:a16="http://schemas.microsoft.com/office/drawing/2014/main" id="{2D8555E4-0619-E37A-85F3-F61531FD8DE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87356"/>
            <a:ext cx="31369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Richard Hawkings - EP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08508CC-61F6-EB09-5584-3898DB08CA60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1352600" y="764704"/>
            <a:ext cx="7200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A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4" name="Picture 3" descr="A blue logo with text&#10;&#10;Description automatically generated">
            <a:extLst>
              <a:ext uri="{FF2B5EF4-FFF2-40B4-BE49-F238E27FC236}">
                <a16:creationId xmlns:a16="http://schemas.microsoft.com/office/drawing/2014/main" id="{D4E1DCEF-469B-D163-8DED-62F930E247F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6782" y="116720"/>
            <a:ext cx="803770" cy="7906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81D6C6-EAB1-1D39-F8B7-84F15697BEF4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rcRect t="156"/>
          <a:stretch/>
        </p:blipFill>
        <p:spPr>
          <a:xfrm>
            <a:off x="8986879" y="116543"/>
            <a:ext cx="805201" cy="7907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9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  <p:sldLayoutId id="214748424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>
          <a:solidFill>
            <a:srgbClr val="0400CC"/>
          </a:solidFill>
          <a:latin typeface="+mj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 sz="1600">
          <a:solidFill>
            <a:schemeClr val="bg2"/>
          </a:solidFill>
          <a:latin typeface="+mj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 sz="1600">
          <a:solidFill>
            <a:schemeClr val="bg2"/>
          </a:solidFill>
          <a:latin typeface="+mj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kumimoji="1" sz="1600">
          <a:solidFill>
            <a:schemeClr val="bg2"/>
          </a:solidFill>
          <a:latin typeface="+mj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ulpture of a ring with writing on it&#10;&#10;AI-generated content may be incorrect.">
            <a:extLst>
              <a:ext uri="{FF2B5EF4-FFF2-40B4-BE49-F238E27FC236}">
                <a16:creationId xmlns:a16="http://schemas.microsoft.com/office/drawing/2014/main" id="{565992F0-B7F2-6B26-166B-79E2F65976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5929"/>
          <a:stretch/>
        </p:blipFill>
        <p:spPr>
          <a:xfrm>
            <a:off x="0" y="1333311"/>
            <a:ext cx="9906000" cy="5552073"/>
          </a:xfrm>
          <a:prstGeom prst="rect">
            <a:avLst/>
          </a:prstGeom>
        </p:spPr>
      </p:pic>
      <p:sp>
        <p:nvSpPr>
          <p:cNvPr id="15364" name="Rectangle 6">
            <a:extLst>
              <a:ext uri="{FF2B5EF4-FFF2-40B4-BE49-F238E27FC236}">
                <a16:creationId xmlns:a16="http://schemas.microsoft.com/office/drawing/2014/main" id="{63BAF37A-6E77-0D0D-D6CA-E6FFC07DF4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71600" y="121196"/>
            <a:ext cx="7542213" cy="571500"/>
          </a:xfrm>
        </p:spPr>
        <p:txBody>
          <a:bodyPr/>
          <a:lstStyle/>
          <a:p>
            <a:pPr rtl="0"/>
            <a:r>
              <a:rPr lang="fr" b="0" i="0" u="none" baseline="0" dirty="0">
                <a:ea typeface="ＭＳ Ｐゴシック" panose="020B0600070205080204" pitchFamily="34" charset="-128"/>
              </a:rPr>
              <a:t>Le programme scientifique du CERN</a:t>
            </a:r>
          </a:p>
        </p:txBody>
      </p:sp>
      <p:sp>
        <p:nvSpPr>
          <p:cNvPr id="15365" name="Content Placeholder 1">
            <a:extLst>
              <a:ext uri="{FF2B5EF4-FFF2-40B4-BE49-F238E27FC236}">
                <a16:creationId xmlns:a16="http://schemas.microsoft.com/office/drawing/2014/main" id="{A2AD8BB1-B585-311E-55A6-790289C7B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560" y="5157192"/>
            <a:ext cx="6840760" cy="1470248"/>
          </a:xfrm>
          <a:gradFill>
            <a:gsLst>
              <a:gs pos="55000">
                <a:srgbClr val="235D81">
                  <a:alpha val="44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</p:spPr>
        <p:txBody>
          <a:bodyPr anchor="ctr"/>
          <a:lstStyle/>
          <a:p>
            <a:pPr marL="0" indent="0" algn="l" rtl="0">
              <a:buClr>
                <a:schemeClr val="bg1"/>
              </a:buClr>
              <a:buNone/>
            </a:pPr>
            <a:r>
              <a:rPr lang="fr" sz="1800" b="1" i="0" u="none" baseline="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Tour d’horizon du plus grand laboratoire de physique des particules du monde</a:t>
            </a:r>
          </a:p>
          <a:p>
            <a:pPr lvl="1" algn="l" rtl="0">
              <a:buClr>
                <a:schemeClr val="bg1"/>
              </a:buClr>
            </a:pPr>
            <a:r>
              <a:rPr lang="fr" sz="16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L</a:t>
            </a:r>
            <a:r>
              <a:rPr lang="fr" sz="1600" b="1" i="0" u="none" baseline="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’accélérateur de la plus haute énergie du monde (LHC)</a:t>
            </a:r>
          </a:p>
          <a:p>
            <a:pPr lvl="1" algn="l" rtl="0">
              <a:buClr>
                <a:schemeClr val="bg1"/>
              </a:buClr>
            </a:pPr>
            <a:r>
              <a:rPr lang="fr" sz="1600" b="1" i="0" u="none" baseline="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Mais aussi un programme scientifique très vaste</a:t>
            </a:r>
          </a:p>
        </p:txBody>
      </p:sp>
      <p:sp>
        <p:nvSpPr>
          <p:cNvPr id="15366" name="TextBox 2">
            <a:extLst>
              <a:ext uri="{FF2B5EF4-FFF2-40B4-BE49-F238E27FC236}">
                <a16:creationId xmlns:a16="http://schemas.microsoft.com/office/drawing/2014/main" id="{3D79BB98-4FCA-50B4-279A-DD91D9B21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3730" y="833557"/>
            <a:ext cx="4498539" cy="42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>
              <a:lnSpc>
                <a:spcPct val="120000"/>
              </a:lnSpc>
            </a:pPr>
            <a:r>
              <a:rPr lang="fr" sz="2000" b="0" i="0" u="none" baseline="0">
                <a:solidFill>
                  <a:srgbClr val="0400CC"/>
                </a:solidFill>
              </a:rPr>
              <a:t>Richard Hawkings (CERN - département EP)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BA375-E6A6-FBEB-9A1C-2DB9F2E1D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fr" b="0" i="0" u="none" baseline="0"/>
              <a:t>La traque du boson de Higgs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D6D2-55AC-BFB5-E1E7-F6BFD99DD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124744"/>
            <a:ext cx="9245600" cy="4976688"/>
          </a:xfrm>
        </p:spPr>
        <p:txBody>
          <a:bodyPr/>
          <a:lstStyle/>
          <a:p>
            <a:pPr algn="l" rtl="0"/>
            <a:r>
              <a:rPr lang="fr" b="0" i="0" u="none" baseline="0" dirty="0"/>
              <a:t>En 2011 et 2012, ATLAS et CMS ont découvert une nouvelle particule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91C6C-A0C3-7736-2DE0-C8CEAC419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766163-3603-F36F-F51F-729822569C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10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703C86-9DA8-EE1E-8B7A-B9632A90F8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  <a:endParaRPr lang="fr" dirty="0"/>
          </a:p>
        </p:txBody>
      </p:sp>
      <p:pic>
        <p:nvPicPr>
          <p:cNvPr id="7" name="Content Placeholder 6" descr="Hgg-FixedScale-Short2.gif">
            <a:extLst>
              <a:ext uri="{FF2B5EF4-FFF2-40B4-BE49-F238E27FC236}">
                <a16:creationId xmlns:a16="http://schemas.microsoft.com/office/drawing/2014/main" id="{0AECD19F-1844-17D4-7E50-6CF82D826E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340" r="-36340"/>
          <a:stretch>
            <a:fillRect/>
          </a:stretch>
        </p:blipFill>
        <p:spPr bwMode="auto">
          <a:xfrm>
            <a:off x="-1458339" y="1691405"/>
            <a:ext cx="8641204" cy="485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1743B9-0269-427E-DDB0-12FACF734DAE}"/>
              </a:ext>
            </a:extLst>
          </p:cNvPr>
          <p:cNvSpPr txBox="1">
            <a:spLocks/>
          </p:cNvSpPr>
          <p:nvPr/>
        </p:nvSpPr>
        <p:spPr bwMode="auto">
          <a:xfrm>
            <a:off x="5241032" y="1484784"/>
            <a:ext cx="4536504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>
                <a:solidFill>
                  <a:srgbClr val="0000CC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1600">
                <a:solidFill>
                  <a:srgbClr val="FF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algn="l" rtl="0">
              <a:buClrTx/>
            </a:pPr>
            <a:r>
              <a:rPr lang="fr" sz="1600" b="0" i="0" u="none" kern="0" baseline="0" dirty="0"/>
              <a:t>Impossible d’observer directement le Higgs</a:t>
            </a:r>
          </a:p>
          <a:p>
            <a:pPr lvl="1" algn="l" rtl="0">
              <a:buClr>
                <a:schemeClr val="accent4"/>
              </a:buClr>
            </a:pPr>
            <a:r>
              <a:rPr lang="fr" sz="1600" b="0" i="0" u="none" kern="0" baseline="0" dirty="0"/>
              <a:t>Se désintègre rapidement en particules stables</a:t>
            </a:r>
          </a:p>
          <a:p>
            <a:pPr lvl="1" algn="l" rtl="0">
              <a:buClr>
                <a:schemeClr val="accent4"/>
              </a:buClr>
            </a:pPr>
            <a:r>
              <a:rPr lang="fr" sz="1600" b="0" i="0" u="none" kern="0" baseline="0" dirty="0"/>
              <a:t>Désintégration en deux photons: H→𝛾𝛾</a:t>
            </a:r>
          </a:p>
          <a:p>
            <a:pPr lvl="1" algn="l" rtl="0">
              <a:buClr>
                <a:schemeClr val="accent4"/>
              </a:buClr>
            </a:pPr>
            <a:r>
              <a:rPr lang="fr" sz="1600" b="0" kern="0" dirty="0"/>
              <a:t>En q</a:t>
            </a:r>
            <a:r>
              <a:rPr lang="fr" sz="1600" b="0" i="0" u="none" kern="0" baseline="0" dirty="0"/>
              <a:t>uatre leptons: H→ZZ*→4l (e ou μ)</a:t>
            </a:r>
          </a:p>
          <a:p>
            <a:pPr algn="l" rtl="0">
              <a:buClrTx/>
            </a:pPr>
            <a:r>
              <a:rPr lang="fr" sz="1600" b="0" i="0" u="none" kern="0" baseline="0" dirty="0"/>
              <a:t>Mesurer les énergies et les angles</a:t>
            </a:r>
          </a:p>
          <a:p>
            <a:pPr lvl="1" algn="l" rtl="0">
              <a:buClr>
                <a:schemeClr val="accent4"/>
              </a:buClr>
            </a:pPr>
            <a:r>
              <a:rPr lang="fr" sz="1600" b="0" i="0" u="none" kern="0" baseline="0" dirty="0"/>
              <a:t>Calculer la masse de la particule initiale (m</a:t>
            </a:r>
            <a:r>
              <a:rPr lang="fr" sz="1600" b="0" i="0" u="none" kern="0" baseline="-25000" dirty="0"/>
              <a:t>𝛾𝛾</a:t>
            </a:r>
            <a:r>
              <a:rPr lang="fr" sz="1600" b="0" i="0" u="none" kern="0" baseline="0" dirty="0"/>
              <a:t>)</a:t>
            </a:r>
            <a:endParaRPr lang="fr" sz="1600" b="0" i="0" u="none" kern="0" baseline="-25000" dirty="0"/>
          </a:p>
          <a:p>
            <a:pPr algn="l" rtl="0">
              <a:buClrTx/>
            </a:pPr>
            <a:r>
              <a:rPr lang="fr" sz="1600" b="0" i="0" u="none" kern="0" baseline="0" dirty="0"/>
              <a:t>Obtenir le plus possible d’événements 𝛾𝛾 dans les données</a:t>
            </a:r>
          </a:p>
          <a:p>
            <a:pPr lvl="1" algn="l" rtl="0">
              <a:buClr>
                <a:schemeClr val="accent4"/>
              </a:buClr>
            </a:pPr>
            <a:r>
              <a:rPr lang="fr" sz="1600" b="0" i="0" u="none" kern="0" baseline="0" dirty="0"/>
              <a:t>Beaucoup de « bruit de fond »</a:t>
            </a:r>
          </a:p>
          <a:p>
            <a:pPr lvl="1" algn="l" rtl="0">
              <a:buClr>
                <a:schemeClr val="accent4"/>
              </a:buClr>
            </a:pPr>
            <a:r>
              <a:rPr lang="fr" sz="1600" b="0" i="0" u="none" kern="0" baseline="0" dirty="0"/>
              <a:t>... mais un léger excédent à 125 GeV, qui croît dans le temps</a:t>
            </a:r>
          </a:p>
          <a:p>
            <a:pPr algn="l" rtl="0">
              <a:buClrTx/>
            </a:pPr>
            <a:r>
              <a:rPr lang="fr" sz="1600" b="0" i="0" u="none" kern="0" baseline="0" dirty="0"/>
              <a:t>Annonce publique en juillet 2012</a:t>
            </a:r>
          </a:p>
          <a:p>
            <a:pPr lvl="1">
              <a:buClrTx/>
            </a:pPr>
            <a:r>
              <a:rPr lang="fr" sz="1600" b="0" kern="0" dirty="0"/>
              <a:t>P</a:t>
            </a:r>
            <a:r>
              <a:rPr lang="fr" sz="1600" b="0" kern="0" dirty="0">
                <a:solidFill>
                  <a:srgbClr val="0000CC"/>
                </a:solidFill>
                <a:cs typeface="+mn-cs"/>
              </a:rPr>
              <a:t>rix Nobel pour Higgs et Engelert</a:t>
            </a: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3052C437-58BD-05D9-2686-4868879D2B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6673763" y="5684462"/>
            <a:ext cx="2001937" cy="10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8634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52C88-D176-1754-8BA8-E63825990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F99F1-3ED5-A447-B35D-9B3623F62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6231" y="188640"/>
            <a:ext cx="6713538" cy="571500"/>
          </a:xfrm>
        </p:spPr>
        <p:txBody>
          <a:bodyPr/>
          <a:lstStyle/>
          <a:p>
            <a:pPr rtl="0"/>
            <a:r>
              <a:rPr lang="fr" b="0" i="0" u="none" baseline="0" dirty="0"/>
              <a:t>SPS – Physique avec cibles fixes </a:t>
            </a:r>
            <a:br>
              <a:rPr lang="fr" b="0" i="0" u="none" baseline="0" dirty="0"/>
            </a:br>
            <a:r>
              <a:rPr lang="fr" b="0" i="0" u="none" baseline="0" dirty="0"/>
              <a:t>dans la zone Nord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069C2-FF98-BB3E-4AF2-03914A984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6987C9-6FF3-CDE8-8255-C23AB71864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11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7965C-D46B-9B1D-B964-3736534C37D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B2407-3FE1-3A74-08EA-0A7C7BE3F6E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C1A0256-ED7B-A13B-568F-A44061E19965}"/>
              </a:ext>
            </a:extLst>
          </p:cNvPr>
          <p:cNvSpPr/>
          <p:nvPr/>
        </p:nvSpPr>
        <p:spPr bwMode="auto">
          <a:xfrm>
            <a:off x="4466456" y="1700808"/>
            <a:ext cx="990600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9722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38757-8AAF-6770-530A-5E3BD2D35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fr" b="0" i="0" u="none" baseline="0"/>
              <a:t>Recherche de processus rares avec le 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722E2-0D03-A961-0CB0-CC5DB81EA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044600"/>
            <a:ext cx="9245600" cy="5192712"/>
          </a:xfrm>
        </p:spPr>
        <p:txBody>
          <a:bodyPr/>
          <a:lstStyle/>
          <a:p>
            <a:r>
              <a:rPr lang="fr" sz="1400" dirty="0"/>
              <a:t>Les protons issus de faisceaux secondaires du SPS </a:t>
            </a:r>
            <a:r>
              <a:rPr lang="fr" sz="1400" b="0" i="0" u="none" baseline="0" dirty="0"/>
              <a:t>percutent une « cible fixe »</a:t>
            </a:r>
          </a:p>
          <a:p>
            <a:pPr lvl="1" algn="l" rtl="0"/>
            <a:r>
              <a:rPr lang="fr" sz="1400" b="0" i="0" u="none" baseline="0" dirty="0"/>
              <a:t>Production flexible: 𝜋</a:t>
            </a:r>
            <a:r>
              <a:rPr lang="fr" sz="1400" b="0" i="0" u="none" baseline="30000" dirty="0"/>
              <a:t>±</a:t>
            </a:r>
            <a:r>
              <a:rPr lang="fr" sz="1400" b="0" i="0" u="none" baseline="0" dirty="0"/>
              <a:t>, K</a:t>
            </a:r>
            <a:r>
              <a:rPr lang="fr" sz="1400" b="0" i="0" u="none" baseline="30000" dirty="0"/>
              <a:t>±</a:t>
            </a:r>
            <a:r>
              <a:rPr lang="fr" sz="1400" b="0" i="0" u="none" baseline="0" dirty="0"/>
              <a:t> p, e</a:t>
            </a:r>
            <a:r>
              <a:rPr lang="fr" sz="1400" b="0" i="0" u="none" baseline="30000" dirty="0"/>
              <a:t>±</a:t>
            </a:r>
            <a:r>
              <a:rPr lang="fr" sz="1400" b="0" i="0" u="none" baseline="0" dirty="0"/>
              <a:t>, μ</a:t>
            </a:r>
            <a:r>
              <a:rPr lang="fr" sz="1400" b="0" i="0" u="none" baseline="30000" dirty="0"/>
              <a:t>±</a:t>
            </a:r>
            <a:r>
              <a:rPr lang="fr" sz="1400" b="0" i="0" u="none" baseline="0" dirty="0"/>
              <a:t>, photons, ions. Gamme d’énergies </a:t>
            </a:r>
            <a:r>
              <a:rPr lang="fr" sz="1400" dirty="0"/>
              <a:t>: dizaines/centaines de </a:t>
            </a:r>
            <a:r>
              <a:rPr lang="fr" sz="1400" b="0" i="0" u="none" baseline="0" dirty="0"/>
              <a:t>GeV </a:t>
            </a:r>
          </a:p>
          <a:p>
            <a:pPr lvl="1" algn="l" rtl="0"/>
            <a:r>
              <a:rPr lang="fr" sz="1400" b="0" i="0" u="none" baseline="0" dirty="0"/>
              <a:t>Utilisé par différentes expériences avec des lignes de faisceaux communes ou partagées</a:t>
            </a:r>
          </a:p>
          <a:p>
            <a:pPr lvl="2" algn="l" rtl="0"/>
            <a:r>
              <a:rPr lang="fr" sz="1400" b="0" i="0" u="none" baseline="0" dirty="0"/>
              <a:t>Et des « faisceaux d’essai » pour le développement de futurs détecteurs de particules et d’installations d’irradiation</a:t>
            </a:r>
          </a:p>
          <a:p>
            <a:pPr algn="l" rtl="0"/>
            <a:r>
              <a:rPr lang="fr" sz="1400" b="0" i="0" u="none" baseline="0" dirty="0"/>
              <a:t>Exemple : NA62 recherche une désintégration très rare du kaon (K</a:t>
            </a:r>
            <a:r>
              <a:rPr lang="fr" sz="1400" b="0" i="0" u="none" baseline="30000" dirty="0"/>
              <a:t>±</a:t>
            </a:r>
            <a:r>
              <a:rPr lang="fr" sz="1400" b="0" i="0" u="none" baseline="0" dirty="0"/>
              <a:t>→𝜋</a:t>
            </a:r>
            <a:r>
              <a:rPr lang="fr" sz="1400" b="0" i="0" u="none" baseline="30000" dirty="0"/>
              <a:t>±</a:t>
            </a:r>
            <a:r>
              <a:rPr lang="fr" sz="1400" b="0" i="0" u="none" baseline="0" dirty="0"/>
              <a:t>𝜈𝜈)</a:t>
            </a:r>
          </a:p>
          <a:p>
            <a:pPr lvl="1" algn="l" rtl="0"/>
            <a:r>
              <a:rPr lang="fr" sz="1400" b="0" i="0" u="none" baseline="0" dirty="0"/>
              <a:t>On s’attend à ce que 1 kaon sur 10</a:t>
            </a:r>
            <a:r>
              <a:rPr lang="fr" sz="1400" b="0" i="0" u="none" baseline="30000" dirty="0"/>
              <a:t>10 </a:t>
            </a:r>
            <a:r>
              <a:rPr lang="fr" sz="1400" b="0" i="0" u="none" baseline="0" dirty="0"/>
              <a:t>se désintègre de cette manière, ce qui pourrait ouvrir la voie à une nouvelle physique</a:t>
            </a:r>
          </a:p>
          <a:p>
            <a:pPr lvl="1" algn="l" rtl="0"/>
            <a:r>
              <a:rPr lang="fr" sz="1400" b="0" i="0" u="none" baseline="0" dirty="0"/>
              <a:t>Défi – rechercher un kaon en entrée, un pion en sortie, de petits changements de direction dus à des neutrinos invisibles</a:t>
            </a:r>
          </a:p>
          <a:p>
            <a:pPr lvl="1" algn="l" rtl="0"/>
            <a:r>
              <a:rPr lang="fr" sz="1400" b="0" i="0" u="none" baseline="0" dirty="0"/>
              <a:t>Après 5 ans de prise de données, 51 événements candidats, taux de </a:t>
            </a:r>
            <a:r>
              <a:rPr lang="fr" sz="1400" b="1" i="0" u="none" baseline="0" dirty="0"/>
              <a:t>1,3±0,3 10</a:t>
            </a:r>
            <a:r>
              <a:rPr lang="fr" sz="1400" b="1" i="0" u="none" baseline="30000" dirty="0"/>
              <a:t>-10</a:t>
            </a:r>
            <a:r>
              <a:rPr lang="fr" sz="1400" b="0" i="0" u="none" baseline="0" dirty="0"/>
              <a:t> </a:t>
            </a:r>
            <a:r>
              <a:rPr lang="fr" sz="1400" b="0" i="0" u="none" baseline="0" dirty="0">
                <a:sym typeface="Wingdings" pitchFamily="2" charset="2"/>
              </a:rPr>
              <a:t></a:t>
            </a:r>
            <a:endParaRPr lang="fr" sz="1400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7DD29-DB3C-D2A5-2CEB-ABD4DE8A6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61D45-7E9E-7553-E05F-0ED0F917EC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12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640538-BD2B-07C4-E948-D19C0E2FDE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418CA6-38B8-6035-873C-53844F417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4" y="3765822"/>
            <a:ext cx="6082424" cy="2710732"/>
          </a:xfrm>
          <a:prstGeom prst="rect">
            <a:avLst/>
          </a:prstGeom>
        </p:spPr>
      </p:pic>
      <p:pic>
        <p:nvPicPr>
          <p:cNvPr id="10" name="Picture 9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D3B50967-CF70-47A8-7E74-138E315F48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6599" y="3765822"/>
            <a:ext cx="3347792" cy="275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42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81F33-1B03-097A-14DD-1816814C4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fr" b="0" i="0" u="none" baseline="0"/>
              <a:t>Plateforme neutrino et futures activités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C6697-1532-7590-4925-0525445D8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98" y="1216974"/>
            <a:ext cx="5626789" cy="5170382"/>
          </a:xfrm>
        </p:spPr>
        <p:txBody>
          <a:bodyPr/>
          <a:lstStyle/>
          <a:p>
            <a:pPr algn="l" rtl="0"/>
            <a:r>
              <a:rPr lang="fr" sz="1550" b="0" i="0" u="none" baseline="0" dirty="0"/>
              <a:t>L’extension de la zone Nord abrite de grands détecteurs de neutrinos à argon liquide</a:t>
            </a:r>
          </a:p>
          <a:p>
            <a:pPr lvl="1">
              <a:spcBef>
                <a:spcPts val="0"/>
              </a:spcBef>
            </a:pPr>
            <a:r>
              <a:rPr lang="fr" sz="1550" b="0" i="0" u="none" baseline="0" dirty="0"/>
              <a:t>Prototypes pour l’expérience </a:t>
            </a:r>
            <a:r>
              <a:rPr lang="fr" sz="1550" dirty="0"/>
              <a:t>𝜈 </a:t>
            </a:r>
            <a:r>
              <a:rPr lang="fr" sz="1550" b="0" i="0" u="none" baseline="0" dirty="0"/>
              <a:t>DUNE aux États-Unis</a:t>
            </a:r>
          </a:p>
          <a:p>
            <a:pPr lvl="2" algn="l" rtl="0">
              <a:spcBef>
                <a:spcPts val="0"/>
              </a:spcBef>
            </a:pPr>
            <a:r>
              <a:rPr lang="fr" sz="1550" b="0" i="0" u="none" baseline="0" dirty="0"/>
              <a:t>Interactions de neutrinos très rares</a:t>
            </a:r>
          </a:p>
          <a:p>
            <a:pPr lvl="2" algn="l" rtl="0">
              <a:spcBef>
                <a:spcPts val="0"/>
              </a:spcBef>
            </a:pPr>
            <a:r>
              <a:rPr lang="fr" sz="1550" b="0" i="0" u="none" baseline="0" dirty="0"/>
              <a:t>Testés avec des faisceaux d’hadrons du SPS</a:t>
            </a:r>
          </a:p>
          <a:p>
            <a:pPr lvl="1" algn="l" rtl="0">
              <a:spcBef>
                <a:spcPts val="0"/>
              </a:spcBef>
            </a:pPr>
            <a:r>
              <a:rPr lang="fr" sz="1550" b="0" i="0" u="none" baseline="0" dirty="0"/>
              <a:t>Grâce à la plateforme neutrino, l’Europe peut participer aux expériences menées aux États-Unis et au Japon</a:t>
            </a:r>
          </a:p>
          <a:p>
            <a:pPr lvl="2" algn="l" rtl="0">
              <a:spcBef>
                <a:spcPts val="0"/>
              </a:spcBef>
            </a:pPr>
            <a:r>
              <a:rPr lang="fr" sz="1550" b="0" i="0" u="none" baseline="0" dirty="0"/>
              <a:t>Bénéficie des installations et de l’expertise du CERN</a:t>
            </a:r>
          </a:p>
          <a:p>
            <a:pPr algn="l" rtl="0">
              <a:spcBef>
                <a:spcPts val="600"/>
              </a:spcBef>
            </a:pPr>
            <a:r>
              <a:rPr lang="fr" sz="1550" b="0" i="0" u="none" baseline="0" dirty="0"/>
              <a:t>Future installation d’arrêt de faisceaux au SPS (BDF)</a:t>
            </a:r>
          </a:p>
          <a:p>
            <a:pPr lvl="1" algn="l" rtl="0">
              <a:spcBef>
                <a:spcPts val="0"/>
              </a:spcBef>
            </a:pPr>
            <a:r>
              <a:rPr lang="fr" sz="1550" b="0" i="0" u="none" baseline="0" dirty="0"/>
              <a:t>Le faisceau de protons du SPS frappe une cible lourde</a:t>
            </a:r>
          </a:p>
          <a:p>
            <a:pPr lvl="1" algn="l" rtl="0">
              <a:spcBef>
                <a:spcPts val="0"/>
              </a:spcBef>
            </a:pPr>
            <a:r>
              <a:rPr lang="fr" sz="1550" b="0" i="0" u="none" baseline="0" dirty="0"/>
              <a:t>On espère que seront ainsi produites des particules interagissant faiblement, prédites par la théorie</a:t>
            </a:r>
          </a:p>
          <a:p>
            <a:pPr algn="l" rtl="0">
              <a:spcBef>
                <a:spcPts val="600"/>
              </a:spcBef>
            </a:pPr>
            <a:r>
              <a:rPr lang="fr" sz="1550" dirty="0"/>
              <a:t>E</a:t>
            </a:r>
            <a:r>
              <a:rPr lang="fr" sz="1550" b="0" i="0" u="none" baseline="0" dirty="0"/>
              <a:t>xpérience SHiP: détecter leur diffusion ou leur désintégration en matière ordinaire</a:t>
            </a:r>
          </a:p>
          <a:p>
            <a:pPr lvl="1" algn="l" rtl="0">
              <a:spcBef>
                <a:spcPts val="0"/>
              </a:spcBef>
            </a:pPr>
            <a:r>
              <a:rPr lang="fr" sz="1550" b="0" i="0" u="none" baseline="0" dirty="0"/>
              <a:t>Grande zone de désintégration instrumentée</a:t>
            </a:r>
          </a:p>
          <a:p>
            <a:pPr lvl="1" algn="l" rtl="0">
              <a:spcBef>
                <a:spcPts val="0"/>
              </a:spcBef>
            </a:pPr>
            <a:r>
              <a:rPr lang="fr" sz="1550" b="0" i="0" u="none" baseline="0" dirty="0"/>
              <a:t>Phase de conception approuvée, exploitation à partir du début des années 2030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BD1CA-5621-E5A6-4DE1-2C5E203F1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F345D-5D80-6AAE-7567-1DA82B9DB7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13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90841B-F142-564D-E93E-8937BE86719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0A4407-4E2E-32D8-672F-329ACB154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2550" y="1067536"/>
            <a:ext cx="3835152" cy="2164943"/>
          </a:xfrm>
          <a:prstGeom prst="rect">
            <a:avLst/>
          </a:prstGeom>
        </p:spPr>
      </p:pic>
      <p:pic>
        <p:nvPicPr>
          <p:cNvPr id="9" name="Picture 8" descr="A graph of a distance&#10;&#10;AI-generated content may be incorrect.">
            <a:extLst>
              <a:ext uri="{FF2B5EF4-FFF2-40B4-BE49-F238E27FC236}">
                <a16:creationId xmlns:a16="http://schemas.microsoft.com/office/drawing/2014/main" id="{C4B13BA3-D4F2-452A-35E6-4F7A37F08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064" y="4469982"/>
            <a:ext cx="4426074" cy="18625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A86D78-FFEE-498D-4066-A7B04A6DBD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088" y="2996952"/>
            <a:ext cx="2458443" cy="137848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47F0430-D178-AE90-8AC6-328D00F0A22C}"/>
              </a:ext>
            </a:extLst>
          </p:cNvPr>
          <p:cNvCxnSpPr>
            <a:cxnSpLocks/>
          </p:cNvCxnSpPr>
          <p:nvPr/>
        </p:nvCxnSpPr>
        <p:spPr bwMode="auto">
          <a:xfrm>
            <a:off x="6609184" y="5949280"/>
            <a:ext cx="1552650" cy="3774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lg" len="sm"/>
            <a:tailEnd type="stealth" w="lg" len="sm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5BD9BA8-94CC-DAB8-74B0-10A878335441}"/>
              </a:ext>
            </a:extLst>
          </p:cNvPr>
          <p:cNvSpPr txBox="1"/>
          <p:nvPr/>
        </p:nvSpPr>
        <p:spPr>
          <a:xfrm>
            <a:off x="6897216" y="616530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fr" sz="1800" b="0" i="0" u="none" baseline="0"/>
              <a:t>50 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47AD67-5AB4-297D-511B-EF619C826E18}"/>
              </a:ext>
            </a:extLst>
          </p:cNvPr>
          <p:cNvSpPr txBox="1"/>
          <p:nvPr/>
        </p:nvSpPr>
        <p:spPr>
          <a:xfrm>
            <a:off x="8373515" y="3574753"/>
            <a:ext cx="1107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1800" b="0" i="0" u="none" baseline="0" dirty="0"/>
              <a:t>C</a:t>
            </a:r>
            <a:r>
              <a:rPr lang="fr" sz="1800" b="0" i="0" u="none" baseline="0" dirty="0"/>
              <a:t>ryostat</a:t>
            </a:r>
          </a:p>
          <a:p>
            <a:pPr algn="ctr"/>
            <a:r>
              <a:rPr lang="fr" sz="1800" b="0" i="0" u="none" baseline="0" dirty="0"/>
              <a:t>8x8x8 m</a:t>
            </a:r>
          </a:p>
          <a:p>
            <a:pPr algn="ctr" rtl="0"/>
            <a:endParaRPr lang="fr" sz="1800" b="0" i="0" u="none" baseline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368D84-C646-D717-916A-CC53FA45F2A2}"/>
              </a:ext>
            </a:extLst>
          </p:cNvPr>
          <p:cNvSpPr txBox="1"/>
          <p:nvPr/>
        </p:nvSpPr>
        <p:spPr>
          <a:xfrm>
            <a:off x="8481392" y="4623519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fr" b="0" i="0" u="none" baseline="0">
                <a:solidFill>
                  <a:srgbClr val="FF0000"/>
                </a:solidFill>
              </a:rPr>
              <a:t>SHiP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3F4F1FA-9D4E-27CE-8ED8-51DB21C59C2B}"/>
              </a:ext>
            </a:extLst>
          </p:cNvPr>
          <p:cNvCxnSpPr>
            <a:cxnSpLocks/>
          </p:cNvCxnSpPr>
          <p:nvPr/>
        </p:nvCxnSpPr>
        <p:spPr bwMode="auto">
          <a:xfrm flipV="1">
            <a:off x="6761584" y="1772816"/>
            <a:ext cx="833259" cy="12067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lg" len="sm"/>
            <a:tailEnd type="stealth" w="lg" len="sm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0F3F16A-4DE3-22E0-1366-ECC0E85D5A89}"/>
              </a:ext>
            </a:extLst>
          </p:cNvPr>
          <p:cNvCxnSpPr>
            <a:cxnSpLocks/>
          </p:cNvCxnSpPr>
          <p:nvPr/>
        </p:nvCxnSpPr>
        <p:spPr bwMode="auto">
          <a:xfrm flipV="1">
            <a:off x="6928053" y="2446021"/>
            <a:ext cx="1999460" cy="53353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lg" len="sm"/>
            <a:tailEnd type="stealth" w="lg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148974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C5A87-634A-9737-27B7-011596E6E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AEEAF-54B6-C821-3E3A-A63296DC5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16632"/>
            <a:ext cx="6974408" cy="571500"/>
          </a:xfrm>
        </p:spPr>
        <p:txBody>
          <a:bodyPr/>
          <a:lstStyle/>
          <a:p>
            <a:pPr rtl="0"/>
            <a:r>
              <a:rPr lang="fr" b="0" i="0" u="none" baseline="0"/>
              <a:t>Physique nucléaire à ISOLDE et nTOF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F1C4D-241C-1BE4-BD9E-55EDD0EF3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2680B1-3F7F-41A5-1CCE-BBA8B2EEB8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14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7E091F-5CA8-DE30-293B-B810F47FD00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060A4D-9759-F3CB-E951-E56A40D1628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C787591-957C-72BB-40EB-538768E5F085}"/>
              </a:ext>
            </a:extLst>
          </p:cNvPr>
          <p:cNvSpPr/>
          <p:nvPr/>
        </p:nvSpPr>
        <p:spPr bwMode="auto">
          <a:xfrm>
            <a:off x="6026150" y="4149080"/>
            <a:ext cx="990600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6165FA3-0EE1-43F6-BCBE-6A8B2BAA6DF8}"/>
              </a:ext>
            </a:extLst>
          </p:cNvPr>
          <p:cNvSpPr/>
          <p:nvPr/>
        </p:nvSpPr>
        <p:spPr bwMode="auto">
          <a:xfrm>
            <a:off x="2144688" y="4797152"/>
            <a:ext cx="1095846" cy="1063919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9031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DF7C4-3A31-806A-31D1-84DCE475E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Physique nucléaire à ISOLDE et nTOF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132B1-5684-CB8E-D4F5-4FE1F142B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980728"/>
            <a:ext cx="5054848" cy="5192712"/>
          </a:xfrm>
        </p:spPr>
        <p:txBody>
          <a:bodyPr anchor="ctr"/>
          <a:lstStyle/>
          <a:p>
            <a:pPr algn="l" rtl="0"/>
            <a:r>
              <a:rPr lang="fr" sz="1800" b="0" i="0" u="none" baseline="0" dirty="0"/>
              <a:t>ISOLDE – faisceaux d’ions radioactifs</a:t>
            </a:r>
          </a:p>
          <a:p>
            <a:pPr lvl="1" algn="l" rtl="0">
              <a:spcBef>
                <a:spcPts val="0"/>
              </a:spcBef>
            </a:pPr>
            <a:r>
              <a:rPr lang="fr" sz="1400" b="0" i="0" u="none" baseline="0" dirty="0"/>
              <a:t>Souplesse d’utilisation – peut produire 1 000 nucléides différents de plus de 75 éléments</a:t>
            </a:r>
          </a:p>
          <a:p>
            <a:pPr lvl="1" algn="l" rtl="0">
              <a:spcBef>
                <a:spcPts val="0"/>
              </a:spcBef>
            </a:pPr>
            <a:r>
              <a:rPr lang="fr" sz="1400" b="0" i="0" u="none" baseline="0" dirty="0"/>
              <a:t>~50 expériences chaque année avec diverses configurations de détecteurs (fixes et temporaire)  </a:t>
            </a:r>
          </a:p>
          <a:p>
            <a:pPr lvl="2" algn="l" rtl="0">
              <a:spcBef>
                <a:spcPts val="0"/>
              </a:spcBef>
            </a:pPr>
            <a:r>
              <a:rPr lang="fr" sz="1400" b="0" i="0" u="none" baseline="0" dirty="0"/>
              <a:t>Post-accélération avec les linacs REX et HIE-ISOLDE</a:t>
            </a:r>
          </a:p>
          <a:p>
            <a:pPr algn="l" rtl="0">
              <a:spcBef>
                <a:spcPts val="600"/>
              </a:spcBef>
            </a:pPr>
            <a:r>
              <a:rPr lang="fr" sz="1800" dirty="0"/>
              <a:t>n_TOF – expérience sur le temps de vol des neutrons avec une cible de spallation</a:t>
            </a:r>
          </a:p>
          <a:p>
            <a:pPr lvl="1" algn="l" rtl="0">
              <a:spcBef>
                <a:spcPts val="0"/>
              </a:spcBef>
            </a:pPr>
            <a:r>
              <a:rPr lang="fr" sz="1400" b="0" i="0" u="none" baseline="0" dirty="0"/>
              <a:t>Étude des réactions induites par les neutrons</a:t>
            </a:r>
          </a:p>
          <a:p>
            <a:pPr algn="l" rtl="0">
              <a:spcBef>
                <a:spcPts val="600"/>
              </a:spcBef>
            </a:pPr>
            <a:r>
              <a:rPr lang="fr" sz="1800" b="0" i="0" u="none" baseline="0" dirty="0"/>
              <a:t>Ensemble, elles étudient toute une série de questions de physique</a:t>
            </a:r>
          </a:p>
          <a:p>
            <a:pPr lvl="1" algn="l" rtl="0">
              <a:spcBef>
                <a:spcPts val="0"/>
              </a:spcBef>
            </a:pPr>
            <a:r>
              <a:rPr lang="fr" sz="1400" b="0" i="0" u="none" baseline="0" dirty="0"/>
              <a:t>Physique nucléaire, en particulier noyaux exotiques</a:t>
            </a:r>
          </a:p>
          <a:p>
            <a:pPr lvl="1" algn="l" rtl="0">
              <a:spcBef>
                <a:spcPts val="0"/>
              </a:spcBef>
            </a:pPr>
            <a:r>
              <a:rPr lang="fr" sz="1400" b="0" i="0" u="none" baseline="0" dirty="0"/>
              <a:t>Astrophysique nucléaire</a:t>
            </a:r>
          </a:p>
          <a:p>
            <a:pPr lvl="1" algn="l" rtl="0">
              <a:spcBef>
                <a:spcPts val="0"/>
              </a:spcBef>
            </a:pPr>
            <a:r>
              <a:rPr lang="fr" sz="1400" b="0" i="0" u="none" baseline="0" dirty="0"/>
              <a:t>Interactions fondamentales</a:t>
            </a:r>
          </a:p>
          <a:p>
            <a:pPr lvl="1" algn="l" rtl="0">
              <a:spcBef>
                <a:spcPts val="0"/>
              </a:spcBef>
            </a:pPr>
            <a:r>
              <a:rPr lang="fr" sz="1400" b="0" i="0" u="none" baseline="0" dirty="0"/>
              <a:t>Applications médicales, p. ex. MEDICIS</a:t>
            </a:r>
          </a:p>
          <a:p>
            <a:pPr lvl="1" algn="l" rtl="0">
              <a:spcBef>
                <a:spcPts val="0"/>
              </a:spcBef>
            </a:pPr>
            <a:r>
              <a:rPr lang="fr" sz="1400" b="0" i="0" u="none" baseline="0" dirty="0"/>
              <a:t>Science des matériaux</a:t>
            </a:r>
          </a:p>
          <a:p>
            <a:pPr lvl="1" algn="l" rtl="0">
              <a:spcBef>
                <a:spcPts val="0"/>
              </a:spcBef>
            </a:pPr>
            <a:r>
              <a:rPr lang="fr" sz="1400" b="0" i="0" u="none" baseline="0" dirty="0"/>
              <a:t>Transmutation des déchets nucléaires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05867-ED4F-6CE1-35DC-0B43CC8D0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  <a:endParaRPr lang="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A9D3BC-10F3-5258-574B-9988D7A328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15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AC15B0-5B17-86B9-B3E8-E2CF8B3FD68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  <a:endParaRPr lang="f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A3C83C-CED9-12DE-07FC-77FCA0F305C4}"/>
              </a:ext>
            </a:extLst>
          </p:cNvPr>
          <p:cNvGrpSpPr/>
          <p:nvPr/>
        </p:nvGrpSpPr>
        <p:grpSpPr>
          <a:xfrm>
            <a:off x="5385048" y="980728"/>
            <a:ext cx="5760000" cy="2570122"/>
            <a:chOff x="3195487" y="1359227"/>
            <a:chExt cx="5904979" cy="236235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ADC1F2D-A734-EC06-BE03-E72FD0987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5487" y="1359227"/>
              <a:ext cx="4354922" cy="236235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DB9B571-20CB-5B08-6A2A-4BE6793F1CB4}"/>
                </a:ext>
              </a:extLst>
            </p:cNvPr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fr" sz="1000" b="1" i="0" u="none" baseline="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592B1D2-ED97-12C7-B5EC-7AEBF20335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816" y="3645023"/>
            <a:ext cx="4248000" cy="25926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A91BA9-7BE9-188F-DE7C-494A85D40D31}"/>
              </a:ext>
            </a:extLst>
          </p:cNvPr>
          <p:cNvSpPr txBox="1"/>
          <p:nvPr/>
        </p:nvSpPr>
        <p:spPr>
          <a:xfrm>
            <a:off x="5385048" y="980728"/>
            <a:ext cx="1140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fr" sz="2000" b="1" i="0" u="none" baseline="0">
                <a:solidFill>
                  <a:schemeClr val="bg1"/>
                </a:solidFill>
              </a:rPr>
              <a:t>ISOLDE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0D4192-19E2-1241-7D55-FF9368A7F9AA}"/>
              </a:ext>
            </a:extLst>
          </p:cNvPr>
          <p:cNvSpPr txBox="1"/>
          <p:nvPr/>
        </p:nvSpPr>
        <p:spPr>
          <a:xfrm>
            <a:off x="5457056" y="3645024"/>
            <a:ext cx="850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fr" sz="2000" b="1" i="0" u="none" baseline="0">
                <a:solidFill>
                  <a:schemeClr val="bg1"/>
                </a:solidFill>
              </a:rPr>
              <a:t>n_TOF</a:t>
            </a:r>
          </a:p>
        </p:txBody>
      </p:sp>
    </p:spTree>
    <p:extLst>
      <p:ext uri="{BB962C8B-B14F-4D97-AF65-F5344CB8AC3E}">
        <p14:creationId xmlns:p14="http://schemas.microsoft.com/office/powerpoint/2010/main" val="1098193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3934C-A500-8C18-695E-39213EE09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8B072-1C22-11E1-04B9-31DC336A6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16632"/>
            <a:ext cx="6974408" cy="571500"/>
          </a:xfrm>
        </p:spPr>
        <p:txBody>
          <a:bodyPr/>
          <a:lstStyle/>
          <a:p>
            <a:pPr rtl="0"/>
            <a:r>
              <a:rPr lang="fr" b="0" i="0" u="none" baseline="0" dirty="0"/>
              <a:t>AD et ELENA – Physique de l’antimatière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E177A-0A88-1083-58C4-B7BAA4C58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079643-A699-4992-EE82-6397D92509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16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1B9C9-849C-C22A-5E7E-CBB1C1D7FA3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1442DC-86E0-1A5E-59BC-8CF61C18BEA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0FC611B-4F03-1527-F961-89E09FFB7A0A}"/>
              </a:ext>
            </a:extLst>
          </p:cNvPr>
          <p:cNvSpPr/>
          <p:nvPr/>
        </p:nvSpPr>
        <p:spPr bwMode="auto">
          <a:xfrm>
            <a:off x="2864768" y="3861048"/>
            <a:ext cx="2232248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5030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90F67-C3E3-FE9B-177F-F40920190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L’antimatière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E20E0-CEAB-11F5-51D4-5D0041D2A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6896" y="1196752"/>
            <a:ext cx="5760640" cy="5025776"/>
          </a:xfrm>
        </p:spPr>
        <p:txBody>
          <a:bodyPr anchor="ctr"/>
          <a:lstStyle/>
          <a:p>
            <a:pPr algn="l" rtl="0"/>
            <a:r>
              <a:rPr lang="fr" sz="1600" b="0" i="0" u="none" baseline="0" dirty="0"/>
              <a:t>Chaque particule possède un équivalent dans l’antimatière</a:t>
            </a:r>
          </a:p>
          <a:p>
            <a:pPr lvl="1" algn="l" rtl="0">
              <a:spcBef>
                <a:spcPts val="0"/>
              </a:spcBef>
            </a:pPr>
            <a:r>
              <a:rPr lang="fr" sz="1500" b="0" i="0" u="none" baseline="0" dirty="0"/>
              <a:t>Des propriétés égales et opposées, p. ex. la charge</a:t>
            </a:r>
          </a:p>
          <a:p>
            <a:pPr lvl="2" algn="l" rtl="0">
              <a:spcBef>
                <a:spcPts val="0"/>
              </a:spcBef>
            </a:pPr>
            <a:r>
              <a:rPr lang="fr" sz="1200" b="0" i="0" u="none" baseline="0" dirty="0"/>
              <a:t>Même masse m et même moment magnétique g</a:t>
            </a:r>
          </a:p>
          <a:p>
            <a:pPr lvl="1" algn="l" rtl="0">
              <a:spcBef>
                <a:spcPts val="0"/>
              </a:spcBef>
            </a:pPr>
            <a:r>
              <a:rPr lang="fr" sz="1500" b="0" i="0" u="none" baseline="0" dirty="0"/>
              <a:t>Testé jusqu’à une précision de 10</a:t>
            </a:r>
            <a:r>
              <a:rPr lang="fr" sz="1500" b="0" i="0" u="none" baseline="30000" dirty="0"/>
              <a:t>-9</a:t>
            </a:r>
            <a:r>
              <a:rPr lang="fr" sz="1500" b="0" i="0" u="none" baseline="0" dirty="0"/>
              <a:t> dans BASE par exemple avec des antiprotons piégés</a:t>
            </a:r>
          </a:p>
          <a:p>
            <a:pPr algn="l" rtl="0">
              <a:spcBef>
                <a:spcPts val="360"/>
              </a:spcBef>
            </a:pPr>
            <a:r>
              <a:rPr lang="fr" sz="1600" b="0" i="0" u="none" baseline="0" dirty="0"/>
              <a:t>Antiprotons (GeV) produits par la cible du PS</a:t>
            </a:r>
          </a:p>
          <a:p>
            <a:pPr lvl="1" algn="l" rtl="0">
              <a:spcBef>
                <a:spcPts val="0"/>
              </a:spcBef>
            </a:pPr>
            <a:r>
              <a:rPr lang="fr" sz="1500" b="0" i="0" u="none" baseline="0" dirty="0"/>
              <a:t>Décélérés jusqu’à 5,3 MeV (AD), 100 keV (ELENA)</a:t>
            </a:r>
          </a:p>
          <a:p>
            <a:pPr lvl="1" algn="l" rtl="0">
              <a:spcBef>
                <a:spcPts val="0"/>
              </a:spcBef>
            </a:pPr>
            <a:r>
              <a:rPr lang="fr" sz="1500" b="0" i="0" u="none" baseline="0" dirty="0"/>
              <a:t>Antiprotons « lents » combinés à des positons</a:t>
            </a:r>
          </a:p>
          <a:p>
            <a:pPr lvl="2" algn="l" rtl="0">
              <a:spcBef>
                <a:spcPts val="0"/>
              </a:spcBef>
            </a:pPr>
            <a:r>
              <a:rPr lang="fr" sz="1200" b="0" i="0" u="none" baseline="0" dirty="0"/>
              <a:t>Fabrication d’atomes d’anti-hydrogène (et autres)</a:t>
            </a:r>
          </a:p>
          <a:p>
            <a:pPr lvl="1" algn="l" rtl="0">
              <a:spcBef>
                <a:spcPts val="0"/>
              </a:spcBef>
            </a:pPr>
            <a:r>
              <a:rPr lang="fr" sz="1500" b="0" i="0" u="none" baseline="0" dirty="0"/>
              <a:t>Spectroscopie de l’antihydrogène.</a:t>
            </a:r>
          </a:p>
          <a:p>
            <a:pPr lvl="2" algn="l" rtl="0">
              <a:spcBef>
                <a:spcPts val="0"/>
              </a:spcBef>
            </a:pPr>
            <a:r>
              <a:rPr lang="fr" sz="1200" b="0" i="0" u="none" baseline="0" dirty="0"/>
              <a:t>ALPHA, ASACUSA, AEgIS</a:t>
            </a:r>
          </a:p>
          <a:p>
            <a:pPr lvl="1" algn="l" rtl="0">
              <a:spcBef>
                <a:spcPts val="0"/>
              </a:spcBef>
            </a:pPr>
            <a:r>
              <a:rPr lang="fr" sz="1500" b="0" i="0" u="none" baseline="0" dirty="0"/>
              <a:t>Effet de la gravité sur l’antimatière</a:t>
            </a:r>
          </a:p>
          <a:p>
            <a:pPr lvl="2" algn="l" rtl="0">
              <a:spcBef>
                <a:spcPts val="0"/>
              </a:spcBef>
            </a:pPr>
            <a:r>
              <a:rPr lang="fr" sz="1200" b="0" i="0" u="none" baseline="0" dirty="0"/>
              <a:t>ALPHA, ASACUSA, AEgIS</a:t>
            </a:r>
          </a:p>
          <a:p>
            <a:pPr lvl="2" algn="l" rtl="0">
              <a:spcBef>
                <a:spcPts val="0"/>
              </a:spcBef>
            </a:pPr>
            <a:r>
              <a:rPr lang="fr" sz="1200" b="0" i="0" u="none" baseline="0" dirty="0"/>
              <a:t>Résultat d’ALPHA en 2023 : l’antihydrogène tombe !</a:t>
            </a:r>
          </a:p>
          <a:p>
            <a:pPr lvl="2">
              <a:spcBef>
                <a:spcPts val="0"/>
              </a:spcBef>
            </a:pPr>
            <a:r>
              <a:rPr lang="fr" sz="1200" b="0" i="0" u="none" baseline="0" dirty="0"/>
              <a:t>Nouveauté... piéger et transporter</a:t>
            </a:r>
            <a:r>
              <a:rPr lang="fr" sz="1200" dirty="0"/>
              <a:t>BASE-STEP : </a:t>
            </a:r>
            <a:r>
              <a:rPr lang="fr-CH" sz="1200" dirty="0"/>
              <a:t>transportée</a:t>
            </a:r>
            <a:r>
              <a:rPr lang="en-US" sz="1200" dirty="0"/>
              <a:t> </a:t>
            </a:r>
            <a:r>
              <a:rPr lang="fr-CH" sz="1200" dirty="0"/>
              <a:t>vers d'autres labos</a:t>
            </a:r>
            <a:r>
              <a:rPr lang="fr" sz="1200" dirty="0"/>
              <a:t>, p. ex. en Allemagne</a:t>
            </a:r>
          </a:p>
          <a:p>
            <a:pPr lvl="2">
              <a:spcBef>
                <a:spcPts val="0"/>
              </a:spcBef>
            </a:pPr>
            <a:r>
              <a:rPr lang="fr" sz="1200" dirty="0"/>
              <a:t>PUMA : transport d’antiprotons jusqu’à ISOLDE – réaction avec noyaux exotiques</a:t>
            </a:r>
          </a:p>
          <a:p>
            <a:pPr lvl="1" algn="l" rtl="0">
              <a:spcBef>
                <a:spcPts val="0"/>
              </a:spcBef>
            </a:pPr>
            <a:r>
              <a:rPr lang="fr-FR" sz="1500" b="0" i="0" u="none" baseline="0" dirty="0"/>
              <a:t>Nouveauté... piéger et transporter des antiprotons</a:t>
            </a:r>
          </a:p>
          <a:p>
            <a:pPr lvl="2">
              <a:spcBef>
                <a:spcPts val="0"/>
              </a:spcBef>
            </a:pPr>
            <a:r>
              <a:rPr lang="fr-FR" sz="1200" b="0" i="0" u="none" baseline="0" dirty="0"/>
              <a:t>BASE-STEP: transportée vers d'autres labos, p. ex. en Allemagne</a:t>
            </a:r>
          </a:p>
          <a:p>
            <a:pPr lvl="2">
              <a:spcBef>
                <a:spcPts val="0"/>
              </a:spcBef>
            </a:pPr>
            <a:r>
              <a:rPr lang="fr-FR" sz="1200" b="0" i="0" u="none" baseline="0" dirty="0"/>
              <a:t>PUMA : transport d’antiprotons jusqu’à ISOLDE – réaction avec noyaux exotiques</a:t>
            </a:r>
            <a:endParaRPr lang="fr" sz="1200" b="0" i="0" u="none" baseline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20923-8918-8002-BE96-07D87C022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0DC7B4-D9E2-EAA6-B49B-C6F1B9DED9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17</a:t>
            </a:fld>
            <a:r>
              <a:rPr lang="fr" b="0" i="0" u="none" baseline="0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F91EE8-6681-DAE8-1BD5-6395270B434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  <a:endParaRPr lang="fr" dirty="0"/>
          </a:p>
        </p:txBody>
      </p:sp>
      <p:grpSp>
        <p:nvGrpSpPr>
          <p:cNvPr id="7" name="Group 22">
            <a:extLst>
              <a:ext uri="{FF2B5EF4-FFF2-40B4-BE49-F238E27FC236}">
                <a16:creationId xmlns:a16="http://schemas.microsoft.com/office/drawing/2014/main" id="{10BCEDBB-2E2D-349F-B44B-CF47BDD85ED1}"/>
              </a:ext>
            </a:extLst>
          </p:cNvPr>
          <p:cNvGrpSpPr>
            <a:grpSpLocks noChangeAspect="1"/>
          </p:cNvGrpSpPr>
          <p:nvPr/>
        </p:nvGrpSpPr>
        <p:grpSpPr>
          <a:xfrm>
            <a:off x="272888" y="1344765"/>
            <a:ext cx="3672000" cy="1868211"/>
            <a:chOff x="4714875" y="1295400"/>
            <a:chExt cx="4429125" cy="2105025"/>
          </a:xfrm>
        </p:grpSpPr>
        <p:pic>
          <p:nvPicPr>
            <p:cNvPr id="8" name="Picture 7" descr="aegis_1.png">
              <a:extLst>
                <a:ext uri="{FF2B5EF4-FFF2-40B4-BE49-F238E27FC236}">
                  <a16:creationId xmlns:a16="http://schemas.microsoft.com/office/drawing/2014/main" id="{12AF8B72-F9B5-162D-F3FD-28277EA86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E8E3AB4-F8E5-8137-B0AC-3506F7F5AFD7}"/>
                </a:ext>
              </a:extLst>
            </p:cNvPr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fr" b="1" i="0" u="none" baseline="0">
                  <a:solidFill>
                    <a:schemeClr val="bg1"/>
                  </a:solidFill>
                  <a:latin typeface="Times New Roman Antimatter" pitchFamily="18" charset="0"/>
                  <a:ea typeface="Times New Roman Antimatter" pitchFamily="18" charset="0"/>
                  <a:cs typeface="Times New Roman Antimatter" pitchFamily="18" charset="0"/>
                </a:rPr>
                <a:t>H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5072AA-CCDB-0137-DC28-1479C25AB23A}"/>
                </a:ext>
              </a:extLst>
            </p:cNvPr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fr" b="1" i="0" u="none" baseline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455953B-442F-761F-69E1-17AA76D1D18C}"/>
                </a:ext>
              </a:extLst>
            </p:cNvPr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D431A6E-9380-B064-C3DD-1EFA6476F8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88" y="3476681"/>
            <a:ext cx="3672000" cy="24940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75BCB3E-D237-F7FC-B147-0BB0A0B0D648}"/>
              </a:ext>
            </a:extLst>
          </p:cNvPr>
          <p:cNvSpPr txBox="1"/>
          <p:nvPr/>
        </p:nvSpPr>
        <p:spPr>
          <a:xfrm>
            <a:off x="277198" y="5588424"/>
            <a:ext cx="1601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fr" sz="2000" b="1" i="0" u="none" baseline="0">
                <a:solidFill>
                  <a:schemeClr val="bg1"/>
                </a:solidFill>
              </a:rPr>
              <a:t>Anneau ELENA</a:t>
            </a:r>
          </a:p>
        </p:txBody>
      </p:sp>
    </p:spTree>
    <p:extLst>
      <p:ext uri="{BB962C8B-B14F-4D97-AF65-F5344CB8AC3E}">
        <p14:creationId xmlns:p14="http://schemas.microsoft.com/office/powerpoint/2010/main" val="1433786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26A8E-C982-4A43-3380-B8AC90507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D7805-8A2C-0C33-2433-F558E2C19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16632"/>
            <a:ext cx="6974408" cy="571500"/>
          </a:xfrm>
        </p:spPr>
        <p:txBody>
          <a:bodyPr/>
          <a:lstStyle/>
          <a:p>
            <a:pPr rtl="0"/>
            <a:r>
              <a:rPr lang="fr" b="0" i="0" u="none" baseline="0" dirty="0"/>
              <a:t>Physique au hall Est (PS)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6A7C0-9F72-C2C7-C220-6FD87A756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DFFB5D-F6CD-3D24-A498-06CC534AA1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18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BCFB15-7868-669F-AF8A-EFBB57A57E5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1BCB7E-F948-3E42-7498-641B085478D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B5CBAE0-4BC7-9757-8212-D2BED8E2ACEB}"/>
              </a:ext>
            </a:extLst>
          </p:cNvPr>
          <p:cNvSpPr/>
          <p:nvPr/>
        </p:nvSpPr>
        <p:spPr bwMode="auto">
          <a:xfrm>
            <a:off x="8138864" y="4526632"/>
            <a:ext cx="990600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0107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68499-2844-8C29-8EBC-CAE252E0B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725" y="201199"/>
            <a:ext cx="6713538" cy="571500"/>
          </a:xfrm>
        </p:spPr>
        <p:txBody>
          <a:bodyPr/>
          <a:lstStyle/>
          <a:p>
            <a:pPr rtl="0"/>
            <a:r>
              <a:rPr lang="fr" b="0" i="0" u="none" baseline="0" dirty="0"/>
              <a:t>Expérience CLOUD – </a:t>
            </a:r>
            <a:r>
              <a:rPr lang="fr" dirty="0"/>
              <a:t>P</a:t>
            </a:r>
            <a:r>
              <a:rPr lang="fr" b="0" i="0" u="none" baseline="0" dirty="0"/>
              <a:t>hysique </a:t>
            </a:r>
            <a:br>
              <a:rPr lang="fr" b="0" i="0" u="none" baseline="0" dirty="0"/>
            </a:br>
            <a:r>
              <a:rPr lang="fr" b="0" i="0" u="none" baseline="0" dirty="0"/>
              <a:t>de l’environnement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DB8E5-0760-7564-DE70-1D3CD40A6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445" y="1028649"/>
            <a:ext cx="4965636" cy="5192712"/>
          </a:xfrm>
        </p:spPr>
        <p:txBody>
          <a:bodyPr/>
          <a:lstStyle/>
          <a:p>
            <a:pPr algn="l" rtl="0"/>
            <a:r>
              <a:rPr lang="fr" sz="1800" b="0" i="0" u="none" baseline="0" dirty="0"/>
              <a:t>Étudier les effets des rayons cosmiques sur les aérosols et donc sur la formation des nuages</a:t>
            </a:r>
          </a:p>
          <a:p>
            <a:pPr lvl="1" algn="l" rtl="0">
              <a:spcBef>
                <a:spcPts val="0"/>
              </a:spcBef>
            </a:pPr>
            <a:r>
              <a:rPr lang="fr" sz="1600" b="0" i="0" u="none" baseline="0" dirty="0"/>
              <a:t>Phénomène mal connu... modèles climatiques très incertains</a:t>
            </a:r>
          </a:p>
          <a:p>
            <a:pPr algn="l" rtl="0"/>
            <a:r>
              <a:rPr lang="fr" sz="1800" b="0" i="0" u="none" baseline="0" dirty="0"/>
              <a:t>Chambre ultra-propre de 26 m</a:t>
            </a:r>
            <a:r>
              <a:rPr lang="fr" sz="1800" b="0" i="0" u="none" baseline="30000" dirty="0"/>
              <a:t>3</a:t>
            </a:r>
            <a:r>
              <a:rPr lang="fr" sz="1800" b="0" i="0" u="none" baseline="0" dirty="0"/>
              <a:t>  </a:t>
            </a:r>
          </a:p>
          <a:p>
            <a:pPr lvl="1" algn="l" rtl="0">
              <a:spcBef>
                <a:spcPts val="0"/>
              </a:spcBef>
            </a:pPr>
            <a:r>
              <a:rPr lang="fr" sz="1600" b="0" i="0" u="none" baseline="0" dirty="0"/>
              <a:t>Composition du gaz contrôlée avec précision</a:t>
            </a:r>
          </a:p>
          <a:p>
            <a:pPr lvl="1" algn="l" rtl="0">
              <a:spcBef>
                <a:spcPts val="0"/>
              </a:spcBef>
            </a:pPr>
            <a:r>
              <a:rPr lang="fr" sz="1600" dirty="0"/>
              <a:t>Un f</a:t>
            </a:r>
            <a:r>
              <a:rPr lang="fr" sz="1600" b="0" i="0" u="none" baseline="0" dirty="0"/>
              <a:t>aisceau de 𝜋</a:t>
            </a:r>
            <a:r>
              <a:rPr lang="fr" sz="1600" b="0" i="0" u="none" baseline="30000" dirty="0"/>
              <a:t>+</a:t>
            </a:r>
            <a:r>
              <a:rPr lang="fr" sz="1600" b="0" i="0" u="none" baseline="0" dirty="0"/>
              <a:t> du PS stimule les rayons cosmiques</a:t>
            </a:r>
          </a:p>
          <a:p>
            <a:pPr algn="l" rtl="0"/>
            <a:r>
              <a:rPr lang="fr" sz="1800" b="0" i="0" u="none" baseline="0" dirty="0"/>
              <a:t>Plusieurs avancées depuis 2009</a:t>
            </a:r>
          </a:p>
          <a:p>
            <a:pPr lvl="1">
              <a:spcBef>
                <a:spcPts val="0"/>
              </a:spcBef>
            </a:pPr>
            <a:r>
              <a:rPr lang="fr" sz="1600" b="0" i="0" u="none" baseline="0" dirty="0"/>
              <a:t>Formation de nuages </a:t>
            </a:r>
            <a:r>
              <a:rPr lang="fr" sz="1600" dirty="0"/>
              <a:t>à l’époque préindustrielle</a:t>
            </a:r>
            <a:r>
              <a:rPr lang="fr" sz="1600" b="0" i="0" u="none" baseline="0" dirty="0"/>
              <a:t> plus importante qu’on ne le pensait</a:t>
            </a:r>
          </a:p>
          <a:p>
            <a:pPr lvl="1" algn="l" rtl="0">
              <a:spcBef>
                <a:spcPts val="0"/>
              </a:spcBef>
            </a:pPr>
            <a:r>
              <a:rPr lang="fr" sz="1600" b="0" i="0" u="none" baseline="0" dirty="0"/>
              <a:t>Récemment – influence de l’isoprène C</a:t>
            </a:r>
            <a:r>
              <a:rPr lang="fr" sz="1600" b="0" i="0" u="none" baseline="-25000" dirty="0"/>
              <a:t>5</a:t>
            </a:r>
            <a:r>
              <a:rPr lang="fr" sz="1600" b="0" i="0" u="none" baseline="0" dirty="0"/>
              <a:t>H</a:t>
            </a:r>
            <a:r>
              <a:rPr lang="fr" sz="1600" b="0" i="0" u="none" baseline="-25000" dirty="0"/>
              <a:t>8</a:t>
            </a:r>
            <a:r>
              <a:rPr lang="fr" sz="1600" b="0" i="0" u="none" baseline="0" dirty="0"/>
              <a:t> produit par les forêts tropicales sur la formation des particules d’aérosol</a:t>
            </a:r>
          </a:p>
          <a:p>
            <a:pPr lvl="2" algn="l" rtl="0">
              <a:spcBef>
                <a:spcPts val="0"/>
              </a:spcBef>
            </a:pPr>
            <a:r>
              <a:rPr lang="fr" sz="1400" b="0" i="0" u="none" baseline="0" dirty="0"/>
              <a:t>Peut ensemencer les nuages de basse altitude</a:t>
            </a:r>
          </a:p>
          <a:p>
            <a:pPr lvl="2" algn="l" rtl="0">
              <a:spcBef>
                <a:spcPts val="0"/>
              </a:spcBef>
            </a:pPr>
            <a:r>
              <a:rPr lang="fr" sz="1400" b="0" i="0" u="none" baseline="0" dirty="0"/>
              <a:t>Impact sur l’équilibre radiatif de la Terre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96E69-0930-8C76-1BBE-11178A505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  <a:endParaRPr lang="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531B3-063A-B2AB-44AA-1F0C9C9AB0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19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0C7201-828A-7F14-1D62-E56D2C6C07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  <a:endParaRPr lang="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14BE11-4F3D-AB85-8533-E09707F72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213" y="1028649"/>
            <a:ext cx="4145516" cy="2760391"/>
          </a:xfrm>
          <a:prstGeom prst="rect">
            <a:avLst/>
          </a:prstGeom>
        </p:spPr>
      </p:pic>
      <p:pic>
        <p:nvPicPr>
          <p:cNvPr id="9" name="Picture 8" descr="A graph of a distance&#10;&#10;AI-generated content may be incorrect.">
            <a:extLst>
              <a:ext uri="{FF2B5EF4-FFF2-40B4-BE49-F238E27FC236}">
                <a16:creationId xmlns:a16="http://schemas.microsoft.com/office/drawing/2014/main" id="{E5B86648-E447-937A-7C14-D6807E7DC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213" y="3905460"/>
            <a:ext cx="4145516" cy="233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63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oad with cars and a round building">
            <a:extLst>
              <a:ext uri="{FF2B5EF4-FFF2-40B4-BE49-F238E27FC236}">
                <a16:creationId xmlns:a16="http://schemas.microsoft.com/office/drawing/2014/main" id="{28327A50-8451-77DF-1BEC-0F58C582C3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9" b="2611"/>
          <a:stretch/>
        </p:blipFill>
        <p:spPr>
          <a:xfrm>
            <a:off x="-15552" y="965169"/>
            <a:ext cx="9921552" cy="58928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5464E4-DEB1-B9B9-17AD-4A8B26C5C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Histoire et composition du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FD126-6A7B-0C2B-E0DF-FB47CA4C7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105" y="965168"/>
            <a:ext cx="9375328" cy="5496303"/>
          </a:xfrm>
        </p:spPr>
        <p:txBody>
          <a:bodyPr/>
          <a:lstStyle/>
          <a:p>
            <a:pPr algn="l" rtl="0">
              <a:spcBef>
                <a:spcPts val="0"/>
              </a:spcBef>
            </a:pPr>
            <a:r>
              <a:rPr lang="fr" sz="1600" b="0" i="0" u="none" baseline="0" dirty="0"/>
              <a:t>Fondé en 1954 avec 12 États membres européens</a:t>
            </a:r>
          </a:p>
          <a:p>
            <a:pPr lvl="1" algn="l" rtl="0">
              <a:spcBef>
                <a:spcPts val="0"/>
              </a:spcBef>
            </a:pPr>
            <a:r>
              <a:rPr lang="fr" sz="1600" b="0" i="0" u="none" baseline="0" dirty="0"/>
              <a:t>Les expériences (physique nucléaire / physique des particules) deviennent trop coûteuses pour être financées par un seul pays</a:t>
            </a:r>
          </a:p>
          <a:p>
            <a:pPr lvl="1" algn="l" rtl="0">
              <a:spcBef>
                <a:spcPts val="0"/>
              </a:spcBef>
            </a:pPr>
            <a:r>
              <a:rPr lang="fr" sz="1600" b="0" i="0" u="none" baseline="0" dirty="0"/>
              <a:t>En pleine Guerre froide, « La science au service de la paix »</a:t>
            </a:r>
          </a:p>
          <a:p>
            <a:pPr algn="l" rtl="0">
              <a:spcBef>
                <a:spcPts val="0"/>
              </a:spcBef>
            </a:pPr>
            <a:r>
              <a:rPr lang="fr" sz="1600" b="0" i="0" u="none" baseline="0" dirty="0"/>
              <a:t>70 ans de succès – aujourd’hui, 24 États membres et 10 États membres associés</a:t>
            </a:r>
          </a:p>
          <a:p>
            <a:pPr lvl="1" algn="l" rtl="0">
              <a:spcBef>
                <a:spcPts val="0"/>
              </a:spcBef>
            </a:pPr>
            <a:r>
              <a:rPr lang="fr" sz="1600" b="0" i="0" u="none" baseline="0" dirty="0"/>
              <a:t>2 600 membres du personnel titulaires, 1 800 autres membres du personnel rémunérés, </a:t>
            </a:r>
            <a:r>
              <a:rPr lang="fr" sz="1600" b="1" i="0" u="none" baseline="0" dirty="0"/>
              <a:t>1 2500</a:t>
            </a:r>
            <a:r>
              <a:rPr lang="fr" sz="1600" b="0" i="0" u="none" baseline="0" dirty="0"/>
              <a:t> utilisateurs scientifiques venus du monde entier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734B-000F-2962-9708-83B29C976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>
                <a:solidFill>
                  <a:schemeClr val="bg1"/>
                </a:solidFill>
              </a:rPr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2284DF-1A7D-58B0-DF59-FE0D1DFDD9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2</a:t>
            </a:fld>
            <a:endParaRPr lang="fr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586C5-C2C6-FA25-4F31-3AA2ABCA827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430BFFAE-E5C7-0C7D-1E0E-DD64EFA7F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2800" y="4403438"/>
            <a:ext cx="6655216" cy="2370584"/>
          </a:xfrm>
          <a:prstGeom prst="rect">
            <a:avLst/>
          </a:prstGeom>
          <a:gradFill rotWithShape="1">
            <a:gsLst>
              <a:gs pos="55000">
                <a:srgbClr val="235D81">
                  <a:alpha val="53333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85725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/>
            </a:pPr>
            <a:r>
              <a:rPr lang="fr" sz="1600" b="0" i="0" u="none" baseline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 :</a:t>
            </a:r>
            <a:r>
              <a:rPr lang="fr" sz="1600" b="0" i="0" u="none" baseline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sz="1600" b="0" i="0" u="none" baseline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Allemagne, Autriche, Belgique, Bulgarie, Danemark, Espagne, Estonie, Finlande, France, Grèce, Hongrie, Israël,</a:t>
            </a:r>
            <a:r>
              <a:rPr lang="fr" sz="1600" b="0" i="0" u="none" baseline="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Italie, Norvège, Pays-Bas, Pologne, Portugal, Roumanie, Royaume-Uni, Serbie, Slovaquie, Suède, Suisse et Tchéquie</a:t>
            </a:r>
          </a:p>
          <a:p>
            <a:pPr marL="85725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/>
            </a:pPr>
            <a:r>
              <a:rPr lang="fr" sz="1600" b="0" i="0" u="none" baseline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 associés : </a:t>
            </a:r>
            <a:r>
              <a:rPr lang="fr" sz="1600" b="0" i="0" u="none" baseline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Brésil, Chypre, Croatie, Inde, Lettonie, Lituanie, Pakistan, Slovénie, Türkiye et Ukraine</a:t>
            </a:r>
          </a:p>
          <a:p>
            <a:pPr marL="85725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/>
            </a:pPr>
            <a:r>
              <a:rPr lang="fr" sz="1600" b="0" i="0" u="none" baseline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Observateurs auprès du Conseil : </a:t>
            </a:r>
            <a:r>
              <a:rPr lang="fr" sz="1600" b="0" i="0" u="none" baseline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sz="1600" b="0" i="0" u="none" baseline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États-Unis d’Amérique, Russie (statut suspendu), Japon, Commission européenne, JINR (statut suspendu) et UNESCO</a:t>
            </a:r>
          </a:p>
        </p:txBody>
      </p:sp>
    </p:spTree>
    <p:extLst>
      <p:ext uri="{BB962C8B-B14F-4D97-AF65-F5344CB8AC3E}">
        <p14:creationId xmlns:p14="http://schemas.microsoft.com/office/powerpoint/2010/main" val="2514544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C9398-5D42-1F40-FE79-84C715646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br>
              <a:rPr lang="fr"/>
            </a:br>
            <a:r>
              <a:rPr lang="fr" b="0" i="0" u="none" baseline="0"/>
              <a:t>Dessiner l’avenir du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65BF0-D382-AC66-E444-2D9A53CF5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162" y="1059867"/>
            <a:ext cx="5774928" cy="5192712"/>
          </a:xfrm>
        </p:spPr>
        <p:txBody>
          <a:bodyPr/>
          <a:lstStyle/>
          <a:p>
            <a:pPr algn="l" rtl="0"/>
            <a:r>
              <a:rPr lang="fr" sz="1600" b="0" i="0" u="none" baseline="0" dirty="0">
                <a:latin typeface="+mn-lt"/>
              </a:rPr>
              <a:t>LHC à haute luminosité (HL-LHC) ces 5 prochaines années</a:t>
            </a:r>
          </a:p>
          <a:p>
            <a:pPr lvl="1" algn="l" rtl="0"/>
            <a:r>
              <a:rPr lang="fr" sz="1400" b="0" i="0" u="none" baseline="0" dirty="0">
                <a:latin typeface="+mn-lt"/>
              </a:rPr>
              <a:t>Exploitation du HL-LHC : 2030-2041</a:t>
            </a:r>
          </a:p>
          <a:p>
            <a:pPr lvl="1" algn="l" rtl="0"/>
            <a:r>
              <a:rPr lang="fr" sz="1400" b="0" i="0" u="none" baseline="0" dirty="0">
                <a:latin typeface="+mn-lt"/>
              </a:rPr>
              <a:t>Et ensuite ?</a:t>
            </a:r>
          </a:p>
          <a:p>
            <a:pPr algn="l" rtl="0"/>
            <a:r>
              <a:rPr lang="fr" sz="1600" b="0" i="0" u="none" baseline="0" dirty="0">
                <a:latin typeface="+mn-lt"/>
              </a:rPr>
              <a:t>Stratégie européenne pour la physique des particules : feuille de route de la communauté</a:t>
            </a:r>
          </a:p>
          <a:p>
            <a:pPr lvl="1" algn="l" rtl="0"/>
            <a:r>
              <a:rPr lang="fr" sz="1400" b="0" i="0" u="none" baseline="0" dirty="0">
                <a:latin typeface="+mn-lt"/>
              </a:rPr>
              <a:t>Mise à jour 2020 : demandé la réalisation de deux études au CERN</a:t>
            </a:r>
          </a:p>
          <a:p>
            <a:pPr marL="857250" lvl="2" indent="0" algn="l" rtl="0">
              <a:buNone/>
            </a:pPr>
            <a:r>
              <a:rPr lang="fr" sz="1400" b="0" i="0" u="none" baseline="0" dirty="0">
                <a:solidFill>
                  <a:srgbClr val="0033A0"/>
                </a:solidFill>
                <a:latin typeface="+mn-lt"/>
              </a:rPr>
              <a:t>1) FCC – Futur collisionneur circulaire</a:t>
            </a:r>
          </a:p>
          <a:p>
            <a:pPr lvl="2" algn="l" rtl="0"/>
            <a:r>
              <a:rPr lang="fr" sz="1400" b="0" i="0" u="none" baseline="0" dirty="0">
                <a:latin typeface="+mn-lt"/>
              </a:rPr>
              <a:t>Étude de faisabilité d’un collisionneur de 80-100 km</a:t>
            </a:r>
          </a:p>
          <a:p>
            <a:pPr lvl="2"/>
            <a:r>
              <a:rPr lang="fr" sz="1400" b="1" i="0" u="none" baseline="0" dirty="0">
                <a:latin typeface="+mn-lt"/>
              </a:rPr>
              <a:t>FCC-ee </a:t>
            </a:r>
            <a:r>
              <a:rPr lang="fr" sz="1400" b="0" i="0" u="none" baseline="0" dirty="0">
                <a:latin typeface="+mn-lt"/>
              </a:rPr>
              <a:t>: </a:t>
            </a:r>
            <a:r>
              <a:rPr lang="fr" sz="1400" dirty="0">
                <a:latin typeface="+mn-lt"/>
              </a:rPr>
              <a:t>collisionneur e</a:t>
            </a:r>
            <a:r>
              <a:rPr lang="fr" sz="1400" baseline="30000" dirty="0">
                <a:latin typeface="+mn-lt"/>
              </a:rPr>
              <a:t>+</a:t>
            </a:r>
            <a:r>
              <a:rPr lang="fr" sz="1400" dirty="0">
                <a:latin typeface="+mn-lt"/>
              </a:rPr>
              <a:t>e, 90-365 GeV, </a:t>
            </a:r>
            <a:r>
              <a:rPr lang="fr" sz="1400" b="0" i="0" u="none" baseline="0" dirty="0">
                <a:latin typeface="+mn-lt"/>
              </a:rPr>
              <a:t>usine à Higgs /top/électrofaible</a:t>
            </a:r>
          </a:p>
          <a:p>
            <a:pPr lvl="2" algn="l" rtl="0"/>
            <a:r>
              <a:rPr lang="fr" sz="1400" b="1" i="0" u="none" baseline="0" dirty="0">
                <a:latin typeface="+mn-lt"/>
              </a:rPr>
              <a:t>FCC-hh </a:t>
            </a:r>
            <a:r>
              <a:rPr lang="fr" sz="1400" b="0" i="0" u="none" baseline="0" dirty="0">
                <a:latin typeface="+mn-lt"/>
              </a:rPr>
              <a:t>: collisionneur pp à ~100 TeV (~7x LHC)</a:t>
            </a:r>
          </a:p>
          <a:p>
            <a:pPr marL="857250" lvl="2" indent="0" algn="l" rtl="0">
              <a:buNone/>
            </a:pPr>
            <a:r>
              <a:rPr lang="fr" sz="1400" b="0" i="0" u="none" baseline="0" dirty="0">
                <a:solidFill>
                  <a:srgbClr val="0033A0"/>
                </a:solidFill>
                <a:latin typeface="+mn-lt"/>
              </a:rPr>
              <a:t>2) Physique au-delà des collisionneurs</a:t>
            </a:r>
          </a:p>
          <a:p>
            <a:pPr lvl="2" algn="l" rtl="0"/>
            <a:r>
              <a:rPr lang="fr" sz="1400" b="0" i="0" u="none" baseline="0" dirty="0">
                <a:latin typeface="+mn-lt"/>
              </a:rPr>
              <a:t>Possibilités pour le reste du complexe d’accélérateurs du CERN </a:t>
            </a:r>
          </a:p>
          <a:p>
            <a:pPr lvl="2" algn="l" rtl="0"/>
            <a:r>
              <a:rPr lang="fr" sz="1400" b="0" i="0" u="none" baseline="0" dirty="0">
                <a:latin typeface="+mn-lt"/>
              </a:rPr>
              <a:t>P. ex., l’expérience SHiP récemment approuvée </a:t>
            </a:r>
          </a:p>
          <a:p>
            <a:pPr algn="l" rtl="0"/>
            <a:r>
              <a:rPr lang="fr" sz="1600" b="0" i="0" u="none" baseline="0" dirty="0">
                <a:latin typeface="+mn-lt"/>
              </a:rPr>
              <a:t>Une période passionnante – la prochaine mise à jour de la stratégie européenne pour la physique des particules devrait être publiée à la mi-2026...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9B8C4-5C58-4E8E-5D0A-1606799D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F556A8-6334-A9B4-3CE1-9E47A1F91F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20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40AF57-F9E4-83C2-7800-41A1C48F35A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D0CBE9-9778-D30A-845E-C329F6EA4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5128" y="1059867"/>
            <a:ext cx="3636000" cy="2106685"/>
          </a:xfrm>
          <a:prstGeom prst="rect">
            <a:avLst/>
          </a:prstGeom>
        </p:spPr>
      </p:pic>
      <p:pic>
        <p:nvPicPr>
          <p:cNvPr id="10" name="Picture 9" descr="A map of land with white circles">
            <a:extLst>
              <a:ext uri="{FF2B5EF4-FFF2-40B4-BE49-F238E27FC236}">
                <a16:creationId xmlns:a16="http://schemas.microsoft.com/office/drawing/2014/main" id="{35B64030-62E6-74CE-FC28-5508F7E30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377" y="3212976"/>
            <a:ext cx="3554557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1303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900BC-BC47-846E-30EC-437836D413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33041-C9D0-67D9-EF9B-1CF0CC3B2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fr" b="0" i="0" u="none" baseline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442C3-E8AE-F1F5-AA54-3F31C52F2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268760"/>
            <a:ext cx="9245600" cy="4904680"/>
          </a:xfrm>
        </p:spPr>
        <p:txBody>
          <a:bodyPr/>
          <a:lstStyle/>
          <a:p>
            <a:pPr marL="0" indent="0" algn="l" rtl="0">
              <a:buNone/>
            </a:pPr>
            <a:r>
              <a:rPr lang="fr" b="0" i="0" u="none" baseline="0" dirty="0"/>
              <a:t>Le programme scientifique du CERN :</a:t>
            </a:r>
            <a:endParaRPr lang="fr" dirty="0"/>
          </a:p>
          <a:p>
            <a:pPr algn="l" rtl="0"/>
            <a:r>
              <a:rPr lang="fr" b="0" i="0" u="none" baseline="0" dirty="0"/>
              <a:t>Est riche et varié</a:t>
            </a:r>
          </a:p>
          <a:p>
            <a:pPr algn="l" rtl="0"/>
            <a:r>
              <a:rPr lang="fr" b="0" i="0" u="none" baseline="0" dirty="0"/>
              <a:t>Va de la physique atomique à la frontière des plus hautes énergies</a:t>
            </a:r>
          </a:p>
          <a:p>
            <a:pPr algn="l" rtl="0"/>
            <a:r>
              <a:rPr lang="fr" b="0" i="0" u="none" baseline="0" dirty="0"/>
              <a:t>Contribue au développement/transfert de technologies et à l’éducation </a:t>
            </a:r>
          </a:p>
          <a:p>
            <a:pPr algn="l" rtl="0"/>
            <a:r>
              <a:rPr lang="fr" b="0" i="0" u="none" baseline="0" dirty="0"/>
              <a:t>Correspond à de grands enjeux sociétaux – santé, information technologie, climat, énergie</a:t>
            </a:r>
          </a:p>
          <a:p>
            <a:endParaRPr lang="fr" dirty="0"/>
          </a:p>
          <a:p>
            <a:endParaRPr lang="fr" dirty="0"/>
          </a:p>
          <a:p>
            <a:endParaRPr lang="fr" dirty="0"/>
          </a:p>
          <a:p>
            <a:endParaRPr lang="fr" dirty="0"/>
          </a:p>
          <a:p>
            <a:endParaRPr lang="fr" dirty="0"/>
          </a:p>
          <a:p>
            <a:endParaRPr lang="fr" dirty="0"/>
          </a:p>
          <a:p>
            <a:pPr marL="0" indent="0" algn="ctr" rtl="0">
              <a:spcBef>
                <a:spcPts val="1800"/>
              </a:spcBef>
              <a:buNone/>
            </a:pPr>
            <a:r>
              <a:rPr lang="fr" b="1" i="1" dirty="0"/>
              <a:t>B</a:t>
            </a:r>
            <a:r>
              <a:rPr lang="fr" b="1" i="1" u="none" baseline="0" dirty="0"/>
              <a:t>ienvenue dans l’aventure !</a:t>
            </a:r>
          </a:p>
          <a:p>
            <a:endParaRPr lang="fr" i="1" dirty="0"/>
          </a:p>
          <a:p>
            <a:pPr lvl="2" algn="l" rtl="0"/>
            <a:endParaRPr lang="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70EE6-2630-2F8C-AB44-10AD3BA4D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 dirty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06CC18-B367-555E-2BF3-5A5EF0D749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21</a:t>
            </a:fld>
            <a:r>
              <a:rPr lang="fr" b="0" i="0" u="none" baseline="0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D29FB-E129-5892-5F1A-ADAFEDA8622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 dirty="0"/>
              <a:t>Richard Hawkings - EP</a:t>
            </a:r>
          </a:p>
        </p:txBody>
      </p:sp>
      <p:pic>
        <p:nvPicPr>
          <p:cNvPr id="8" name="Picture 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2496FC7F-3780-6CF7-0A2D-05661AEAC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4512" y="3537232"/>
            <a:ext cx="3443476" cy="1980000"/>
          </a:xfrm>
          <a:prstGeom prst="rect">
            <a:avLst/>
          </a:prstGeom>
        </p:spPr>
      </p:pic>
      <p:pic>
        <p:nvPicPr>
          <p:cNvPr id="10" name="Picture 9" descr="A circular object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C87ED4EA-B71F-642D-0B96-F036B5DF6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263" y="3537232"/>
            <a:ext cx="1980000" cy="1980000"/>
          </a:xfrm>
          <a:prstGeom prst="rect">
            <a:avLst/>
          </a:prstGeom>
        </p:spPr>
      </p:pic>
      <p:pic>
        <p:nvPicPr>
          <p:cNvPr id="14" name="Picture 13" descr="A logo with a circle in the middle">
            <a:extLst>
              <a:ext uri="{FF2B5EF4-FFF2-40B4-BE49-F238E27FC236}">
                <a16:creationId xmlns:a16="http://schemas.microsoft.com/office/drawing/2014/main" id="{348CDE92-487C-2410-0EFB-CA39E0140A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911" r="17718"/>
          <a:stretch/>
        </p:blipFill>
        <p:spPr>
          <a:xfrm>
            <a:off x="7006236" y="3534659"/>
            <a:ext cx="216024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9E7E4-B59F-EC61-0FAB-538743922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6231" y="116632"/>
            <a:ext cx="6713538" cy="571500"/>
          </a:xfrm>
        </p:spPr>
        <p:txBody>
          <a:bodyPr/>
          <a:lstStyle/>
          <a:p>
            <a:pPr rtl="0"/>
            <a:r>
              <a:rPr lang="fr" b="0" i="0" u="none" baseline="0"/>
              <a:t>Les missions du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870C7-7565-E6C0-0146-CBE2A9A53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650" y="1307130"/>
            <a:ext cx="5630912" cy="4867080"/>
          </a:xfrm>
        </p:spPr>
        <p:txBody>
          <a:bodyPr/>
          <a:lstStyle/>
          <a:p>
            <a:pPr marL="0" indent="0" algn="l" rtl="0">
              <a:spcBef>
                <a:spcPts val="0"/>
              </a:spcBef>
              <a:buNone/>
            </a:pPr>
            <a:r>
              <a:rPr lang="fr" sz="1800" b="0" i="0" u="none" baseline="0" dirty="0"/>
              <a:t>Trois axes ...</a:t>
            </a:r>
          </a:p>
          <a:p>
            <a:pPr algn="l" rtl="0">
              <a:spcBef>
                <a:spcPts val="300"/>
              </a:spcBef>
            </a:pPr>
            <a:r>
              <a:rPr lang="fr" sz="1800" b="0" i="0" u="none" baseline="0" dirty="0"/>
              <a:t>Repousser les limites de la connaissance</a:t>
            </a:r>
          </a:p>
          <a:p>
            <a:pPr lvl="1" algn="l" rtl="0">
              <a:spcBef>
                <a:spcPts val="0"/>
              </a:spcBef>
            </a:pPr>
            <a:r>
              <a:rPr lang="fr" b="0" i="0" u="none" baseline="0" dirty="0"/>
              <a:t>Étudier la structure de la matière aux échelles les plus petites et aux énergies les plus élevées</a:t>
            </a:r>
          </a:p>
          <a:p>
            <a:pPr lvl="2" algn="l" rtl="0">
              <a:spcBef>
                <a:spcPts val="0"/>
              </a:spcBef>
            </a:pPr>
            <a:r>
              <a:rPr lang="fr" sz="1800" b="0" i="0" u="none" baseline="0" dirty="0"/>
              <a:t>Étudier les conditions qui prévalaient lors des premiers instants de l’Univers</a:t>
            </a:r>
          </a:p>
          <a:p>
            <a:pPr algn="l" rtl="0">
              <a:spcBef>
                <a:spcPts val="300"/>
              </a:spcBef>
            </a:pPr>
            <a:r>
              <a:rPr lang="fr" sz="1800" b="0" i="0" u="none" baseline="0" dirty="0"/>
              <a:t>Développer de nouvelles technologies pour les accélérateurs et les détecteurs</a:t>
            </a:r>
          </a:p>
          <a:p>
            <a:pPr lvl="1" algn="l" rtl="0">
              <a:spcBef>
                <a:spcPts val="0"/>
              </a:spcBef>
            </a:pPr>
            <a:r>
              <a:rPr lang="fr" b="0" i="0" u="none" baseline="0" dirty="0"/>
              <a:t>Source de retombées pour la société: technologies pour les accélérateurs, médecine, web et Grille</a:t>
            </a:r>
          </a:p>
          <a:p>
            <a:pPr algn="l" rtl="0">
              <a:spcBef>
                <a:spcPts val="300"/>
              </a:spcBef>
            </a:pPr>
            <a:r>
              <a:rPr lang="fr" sz="1800" b="0" i="0" u="none" baseline="0" dirty="0"/>
              <a:t>Former les scientifiques et ingénieurs de demain</a:t>
            </a:r>
          </a:p>
          <a:p>
            <a:pPr lvl="1" algn="l" rtl="0">
              <a:spcBef>
                <a:spcPts val="0"/>
              </a:spcBef>
            </a:pPr>
            <a:r>
              <a:rPr lang="fr" b="0" i="0" u="none" baseline="0" dirty="0"/>
              <a:t>Programmes pour étudiants, stagiaires et nouveaux diplômés</a:t>
            </a:r>
          </a:p>
          <a:p>
            <a:pPr algn="l" rtl="0">
              <a:spcBef>
                <a:spcPts val="300"/>
              </a:spcBef>
            </a:pPr>
            <a:r>
              <a:rPr lang="fr" sz="1800" b="0" i="0" u="none" baseline="0" dirty="0"/>
              <a:t>Rassembler des personnes de cultures et de pays différents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D310D-78E5-C5DA-452B-BB96E342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108B7A-A339-76B7-DC8F-63382AD90B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3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7A4DB4-DEFD-0D61-9244-66FAEF2D0F8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  <a:endParaRPr lang="fr" dirty="0"/>
          </a:p>
        </p:txBody>
      </p:sp>
      <p:pic>
        <p:nvPicPr>
          <p:cNvPr id="8" name="Picture 2" descr="ttps://cds.cern.ch/record/2138941/files/DSC_0088.jpg?subformat=icon-640">
            <a:extLst>
              <a:ext uri="{FF2B5EF4-FFF2-40B4-BE49-F238E27FC236}">
                <a16:creationId xmlns:a16="http://schemas.microsoft.com/office/drawing/2014/main" id="{3CCCC19F-A1F4-4FEE-FA96-7B5FD29FA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884" y="4509120"/>
            <a:ext cx="1524820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33" descr="Grid_globe_V1">
            <a:extLst>
              <a:ext uri="{FF2B5EF4-FFF2-40B4-BE49-F238E27FC236}">
                <a16:creationId xmlns:a16="http://schemas.microsoft.com/office/drawing/2014/main" id="{6C026751-D650-9841-1C1A-C47FB6C1A9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t="7607" b="-1"/>
          <a:stretch/>
        </p:blipFill>
        <p:spPr bwMode="auto">
          <a:xfrm>
            <a:off x="6008883" y="3146670"/>
            <a:ext cx="1524821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32" descr="PET_Alzheimer">
            <a:extLst>
              <a:ext uri="{FF2B5EF4-FFF2-40B4-BE49-F238E27FC236}">
                <a16:creationId xmlns:a16="http://schemas.microsoft.com/office/drawing/2014/main" id="{3921091F-C0B9-B8B1-8BD7-74C64F0033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11418" t="27468" r="5776" b="386"/>
          <a:stretch/>
        </p:blipFill>
        <p:spPr bwMode="auto">
          <a:xfrm>
            <a:off x="7689304" y="3146670"/>
            <a:ext cx="1847970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A close-up of several spheres&#10;&#10;AI-generated content may be incorrect.">
            <a:extLst>
              <a:ext uri="{FF2B5EF4-FFF2-40B4-BE49-F238E27FC236}">
                <a16:creationId xmlns:a16="http://schemas.microsoft.com/office/drawing/2014/main" id="{92807640-9020-689C-D36F-D04E4FFA6A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5934" y="1804797"/>
            <a:ext cx="2117227" cy="1188000"/>
          </a:xfrm>
          <a:prstGeom prst="rect">
            <a:avLst/>
          </a:prstGeom>
        </p:spPr>
      </p:pic>
      <p:pic>
        <p:nvPicPr>
          <p:cNvPr id="14" name="Picture 1041" descr="Image 2">
            <a:extLst>
              <a:ext uri="{FF2B5EF4-FFF2-40B4-BE49-F238E27FC236}">
                <a16:creationId xmlns:a16="http://schemas.microsoft.com/office/drawing/2014/main" id="{D5BC2918-B1BE-6B5F-C976-CEF814F7C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40263" y="1804797"/>
            <a:ext cx="1197011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95DBD9-F21D-9BBA-D301-CE1A8A132DF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622" r="11426" b="6340"/>
          <a:stretch/>
        </p:blipFill>
        <p:spPr>
          <a:xfrm>
            <a:off x="7689304" y="4509120"/>
            <a:ext cx="1847971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6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65F97-A03C-DD5D-9CFA-67EA7E922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fr" b="0" i="0" u="none" baseline="0"/>
              <a:t>La structure de la matière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32726-F7B8-4D31-C676-1F73E64FE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265747"/>
            <a:ext cx="9245600" cy="5334620"/>
          </a:xfrm>
        </p:spPr>
        <p:txBody>
          <a:bodyPr/>
          <a:lstStyle/>
          <a:p>
            <a:endParaRPr lang="fr" dirty="0"/>
          </a:p>
          <a:p>
            <a:endParaRPr lang="fr" dirty="0"/>
          </a:p>
          <a:p>
            <a:endParaRPr lang="fr" dirty="0"/>
          </a:p>
          <a:p>
            <a:endParaRPr lang="fr" dirty="0"/>
          </a:p>
          <a:p>
            <a:endParaRPr lang="fr" dirty="0"/>
          </a:p>
          <a:p>
            <a:pPr algn="l" rtl="0"/>
            <a:r>
              <a:rPr lang="fr" sz="1500" b="0" i="0" u="none" baseline="0" dirty="0"/>
              <a:t>Toute la matière est constituée d’atomes…</a:t>
            </a:r>
          </a:p>
          <a:p>
            <a:pPr lvl="1" algn="l" rtl="0"/>
            <a:r>
              <a:rPr lang="fr" sz="1500" b="0" i="0" u="none" baseline="0" dirty="0"/>
              <a:t>Les atomes sont composés d’un noyau, petit et dense, et d’électrons en orbite</a:t>
            </a:r>
            <a:br>
              <a:rPr lang="fr" sz="1500" b="0" i="0" u="none" baseline="0" dirty="0"/>
            </a:br>
            <a:r>
              <a:rPr lang="fr" sz="1500" b="0" i="0" u="none" baseline="0" dirty="0"/>
              <a:t> autour de ce noyau</a:t>
            </a:r>
          </a:p>
          <a:p>
            <a:pPr lvl="1" algn="l" rtl="0"/>
            <a:r>
              <a:rPr lang="fr" sz="1500" b="0" i="0" u="none" baseline="0" dirty="0"/>
              <a:t>Le noyau contient des protons et des neutrons (hadrons)</a:t>
            </a:r>
          </a:p>
          <a:p>
            <a:pPr lvl="1" algn="l" rtl="0"/>
            <a:r>
              <a:rPr lang="fr" sz="1500" b="0" i="0" u="none" baseline="0" dirty="0"/>
              <a:t>Les protons et les neutrons sont formés de quarks u et de quarks d </a:t>
            </a:r>
          </a:p>
          <a:p>
            <a:pPr lvl="2" algn="l" rtl="0"/>
            <a:r>
              <a:rPr lang="fr" sz="1500" b="0" i="0" u="none" baseline="0" dirty="0"/>
              <a:t>Peut-on aller plus loin ?</a:t>
            </a:r>
          </a:p>
          <a:p>
            <a:pPr algn="l" rtl="0">
              <a:spcBef>
                <a:spcPts val="1200"/>
              </a:spcBef>
            </a:pPr>
            <a:r>
              <a:rPr lang="fr" sz="1500" b="0" i="0" u="none" baseline="0" dirty="0"/>
              <a:t>Pour sonder l’infiniment petit, il faut des accélérateurs / collisionneurs de haute énergie</a:t>
            </a:r>
            <a:endParaRPr lang="fr" sz="1500" dirty="0"/>
          </a:p>
          <a:p>
            <a:pPr lvl="1" algn="l" rtl="0"/>
            <a:r>
              <a:rPr lang="fr-CH" sz="1600" dirty="0"/>
              <a:t>Fonctionnent</a:t>
            </a:r>
            <a:r>
              <a:rPr lang="fr" sz="1500" b="0" i="0" u="none" baseline="0" dirty="0"/>
              <a:t> comme des microscopes extrêmement puissants à des échelles de plus en plus petites</a:t>
            </a:r>
          </a:p>
          <a:p>
            <a:pPr lvl="1" algn="l" rtl="0"/>
            <a:r>
              <a:rPr lang="fr" sz="1500" b="0" i="0" u="none" baseline="0" dirty="0"/>
              <a:t>Étudier la physique de l’Univers primordial, l’état de la matière qui existait juste après le Big Bang</a:t>
            </a:r>
          </a:p>
          <a:p>
            <a:pPr lvl="2" algn="l" rtl="0"/>
            <a:r>
              <a:rPr lang="fr" sz="1500" b="0" i="0" u="none" baseline="0" dirty="0"/>
              <a:t>Des synergies toujours plus grandes entre la physique des particules et l’astrophysique/la cosmologie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2CB9E-0E4A-7BB0-DEE1-02E6B6F05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D2217-5B1F-16C0-F685-3244CCC2A5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4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15C59D-C7DD-354E-E3DC-FA6C30CA6D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  <a:endParaRPr lang="fr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5C18291-1537-B6F1-25BF-AFB50B871CA8}"/>
              </a:ext>
            </a:extLst>
          </p:cNvPr>
          <p:cNvGrpSpPr/>
          <p:nvPr/>
        </p:nvGrpSpPr>
        <p:grpSpPr>
          <a:xfrm>
            <a:off x="56456" y="1196752"/>
            <a:ext cx="9793088" cy="1800200"/>
            <a:chOff x="200472" y="1124744"/>
            <a:chExt cx="9793088" cy="1800200"/>
          </a:xfrm>
        </p:grpSpPr>
        <p:pic>
          <p:nvPicPr>
            <p:cNvPr id="8" name="Picture 7" descr="Image 2">
              <a:extLst>
                <a:ext uri="{FF2B5EF4-FFF2-40B4-BE49-F238E27FC236}">
                  <a16:creationId xmlns:a16="http://schemas.microsoft.com/office/drawing/2014/main" id="{C3A9A60C-CFE7-22D2-6744-CE0AC61F87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0298" y="1158850"/>
              <a:ext cx="3703262" cy="1766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Image 1">
              <a:extLst>
                <a:ext uri="{FF2B5EF4-FFF2-40B4-BE49-F238E27FC236}">
                  <a16:creationId xmlns:a16="http://schemas.microsoft.com/office/drawing/2014/main" id="{F2416612-EBFF-2741-DE0B-62DBA87C6C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472" y="1124744"/>
              <a:ext cx="6103240" cy="18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5F159B7-1A64-3C6C-4686-CF3C77EC887A}"/>
              </a:ext>
            </a:extLst>
          </p:cNvPr>
          <p:cNvCxnSpPr>
            <a:cxnSpLocks/>
          </p:cNvCxnSpPr>
          <p:nvPr/>
        </p:nvCxnSpPr>
        <p:spPr bwMode="auto">
          <a:xfrm>
            <a:off x="8265368" y="3306688"/>
            <a:ext cx="0" cy="13464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3D7D5A4-5798-16BB-1EC6-94FA553D9B35}"/>
              </a:ext>
            </a:extLst>
          </p:cNvPr>
          <p:cNvSpPr txBox="1"/>
          <p:nvPr/>
        </p:nvSpPr>
        <p:spPr>
          <a:xfrm>
            <a:off x="8409384" y="3275692"/>
            <a:ext cx="918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1800" b="0" i="0" u="none" baseline="0" dirty="0">
                <a:solidFill>
                  <a:srgbClr val="FF0000"/>
                </a:solidFill>
              </a:rPr>
              <a:t>10</a:t>
            </a:r>
            <a:r>
              <a:rPr lang="fr" sz="1800" b="0" i="0" u="none" baseline="30000" dirty="0">
                <a:solidFill>
                  <a:srgbClr val="FF0000"/>
                </a:solidFill>
              </a:rPr>
              <a:t>-10</a:t>
            </a:r>
            <a:r>
              <a:rPr lang="fr" sz="1800" b="0" i="0" u="none" baseline="0" dirty="0">
                <a:solidFill>
                  <a:srgbClr val="FF0000"/>
                </a:solidFill>
              </a:rPr>
              <a:t> 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3D72D2-7D28-38B0-C984-BA9429C394C7}"/>
              </a:ext>
            </a:extLst>
          </p:cNvPr>
          <p:cNvSpPr txBox="1"/>
          <p:nvPr/>
        </p:nvSpPr>
        <p:spPr>
          <a:xfrm>
            <a:off x="8426647" y="4221088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fr" sz="1800" b="0" i="0" u="none" baseline="0">
                <a:solidFill>
                  <a:srgbClr val="FF0000"/>
                </a:solidFill>
              </a:rPr>
              <a:t>10</a:t>
            </a:r>
            <a:r>
              <a:rPr lang="fr" sz="1800" b="0" i="0" u="none" baseline="30000">
                <a:solidFill>
                  <a:srgbClr val="FF0000"/>
                </a:solidFill>
              </a:rPr>
              <a:t>-15</a:t>
            </a:r>
            <a:r>
              <a:rPr lang="fr" sz="1800" b="0" i="0" u="none" baseline="0">
                <a:solidFill>
                  <a:srgbClr val="FF0000"/>
                </a:solidFill>
              </a:rPr>
              <a:t> m</a:t>
            </a:r>
          </a:p>
        </p:txBody>
      </p:sp>
    </p:spTree>
    <p:extLst>
      <p:ext uri="{BB962C8B-B14F-4D97-AF65-F5344CB8AC3E}">
        <p14:creationId xmlns:p14="http://schemas.microsoft.com/office/powerpoint/2010/main" val="1872600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creenshot of a computer">
            <a:extLst>
              <a:ext uri="{FF2B5EF4-FFF2-40B4-BE49-F238E27FC236}">
                <a16:creationId xmlns:a16="http://schemas.microsoft.com/office/drawing/2014/main" id="{D73AEE9E-F22F-9E80-9F89-40EDA829F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8142" y="1281389"/>
            <a:ext cx="4869394" cy="50279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08738F-A40E-33EF-3BB9-6F343E7C9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6292" y="115900"/>
            <a:ext cx="6713538" cy="571500"/>
          </a:xfrm>
        </p:spPr>
        <p:txBody>
          <a:bodyPr/>
          <a:lstStyle/>
          <a:p>
            <a:pPr rtl="0"/>
            <a:r>
              <a:rPr lang="fr" b="0" i="0" u="none" baseline="0" dirty="0"/>
              <a:t>Le zoo </a:t>
            </a:r>
            <a:r>
              <a:rPr lang="fr" dirty="0"/>
              <a:t>des</a:t>
            </a:r>
            <a:r>
              <a:rPr lang="fr" b="0" i="0" u="none" baseline="0" dirty="0"/>
              <a:t> particules – le Modèle standard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D8295-6A93-4938-F4F2-019F66F2E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08720"/>
            <a:ext cx="4953000" cy="5400600"/>
          </a:xfrm>
        </p:spPr>
        <p:txBody>
          <a:bodyPr/>
          <a:lstStyle/>
          <a:p>
            <a:pPr marL="0" indent="0">
              <a:buNone/>
            </a:pPr>
            <a:endParaRPr lang="fr" altLang="en-CH" sz="1500" dirty="0">
              <a:ea typeface="ＭＳ Ｐゴシック" panose="020B0600070205080204" pitchFamily="34" charset="-128"/>
            </a:endParaRPr>
          </a:p>
          <a:p>
            <a:pPr algn="l" rtl="0"/>
            <a:r>
              <a:rPr lang="fr" sz="1500" b="0" i="0" u="none" baseline="0" dirty="0">
                <a:ea typeface="ＭＳ Ｐゴシック" panose="020B0600070205080204" pitchFamily="34" charset="-128"/>
              </a:rPr>
              <a:t>Quarks : spin ½, charge 1/3e, 2/3e</a:t>
            </a:r>
          </a:p>
          <a:p>
            <a:pPr lvl="1" algn="l" rtl="0">
              <a:spcBef>
                <a:spcPts val="0"/>
              </a:spcBef>
              <a:tabLst>
                <a:tab pos="3886200" algn="l"/>
              </a:tabLst>
            </a:pPr>
            <a:r>
              <a:rPr lang="fr" sz="1500" b="0" i="0" u="none" baseline="0" dirty="0">
                <a:ea typeface="ＭＳ Ｐゴシック" panose="020B0600070205080204" pitchFamily="34" charset="-128"/>
              </a:rPr>
              <a:t>Liés par la CDQ (force forte) et </a:t>
            </a:r>
            <a:r>
              <a:rPr lang="fr-FR" sz="1500" b="0" i="0" u="none" baseline="0" dirty="0">
                <a:ea typeface="ＭＳ Ｐゴシック" panose="020B0600070205080204" pitchFamily="34" charset="-128"/>
              </a:rPr>
              <a:t>s'associent par 2 ou par 3 pour former des hadrons</a:t>
            </a:r>
            <a:r>
              <a:rPr lang="fr" sz="1500" b="0" i="0" u="none" baseline="0" dirty="0">
                <a:ea typeface="ＭＳ Ｐゴシック" panose="020B0600070205080204" pitchFamily="34" charset="-128"/>
              </a:rPr>
              <a:t>. Ne peuvent pas être « libres »</a:t>
            </a:r>
          </a:p>
          <a:p>
            <a:pPr lvl="2" algn="l" rtl="0">
              <a:spcBef>
                <a:spcPts val="0"/>
              </a:spcBef>
            </a:pPr>
            <a:r>
              <a:rPr lang="fr" sz="1500" b="0" i="0" u="none" baseline="0" dirty="0">
                <a:ea typeface="ＭＳ Ｐゴシック" panose="020B0600070205080204" pitchFamily="34" charset="-128"/>
              </a:rPr>
              <a:t>Les quarks u et d forment les protons et les neutrons</a:t>
            </a:r>
          </a:p>
          <a:p>
            <a:pPr lvl="2" algn="l" rtl="0">
              <a:spcBef>
                <a:spcPts val="0"/>
              </a:spcBef>
            </a:pPr>
            <a:r>
              <a:rPr lang="fr" sz="1500" b="0" i="0" u="none" baseline="0" dirty="0">
                <a:ea typeface="ＭＳ Ｐゴシック" panose="020B0600070205080204" pitchFamily="34" charset="-128"/>
              </a:rPr>
              <a:t>Des centaines de hadrons exotiques </a:t>
            </a:r>
          </a:p>
          <a:p>
            <a:pPr lvl="2" algn="l" rtl="0">
              <a:spcBef>
                <a:spcPts val="0"/>
              </a:spcBef>
            </a:pPr>
            <a:r>
              <a:rPr lang="fr" sz="1500" b="0" i="0" u="none" baseline="0" dirty="0">
                <a:ea typeface="ＭＳ Ｐゴシック" panose="020B0600070205080204" pitchFamily="34" charset="-128"/>
              </a:rPr>
              <a:t>Quark top aussi lourd qu’un noyau d’or</a:t>
            </a:r>
          </a:p>
          <a:p>
            <a:pPr algn="l" rtl="0">
              <a:spcBef>
                <a:spcPts val="600"/>
              </a:spcBef>
            </a:pPr>
            <a:r>
              <a:rPr lang="fr" sz="1500" b="0" i="0" u="none" baseline="0" dirty="0">
                <a:ea typeface="ＭＳ Ｐゴシック" panose="020B0600070205080204" pitchFamily="34" charset="-128"/>
              </a:rPr>
              <a:t>Leptons : spin ½, charge 0 ou 1</a:t>
            </a:r>
          </a:p>
          <a:p>
            <a:pPr lvl="1" algn="l" rtl="0">
              <a:spcBef>
                <a:spcPts val="0"/>
              </a:spcBef>
            </a:pPr>
            <a:r>
              <a:rPr lang="fr" sz="1500" b="0" i="0" u="none" baseline="0" dirty="0">
                <a:ea typeface="ＭＳ Ｐゴシック" panose="020B0600070205080204" pitchFamily="34" charset="-128"/>
              </a:rPr>
              <a:t>Sensibles uniquement aux interactions électrofaibles</a:t>
            </a:r>
          </a:p>
          <a:p>
            <a:pPr lvl="1" algn="l" rtl="0">
              <a:spcBef>
                <a:spcPts val="0"/>
              </a:spcBef>
            </a:pPr>
            <a:r>
              <a:rPr lang="fr" sz="1500" b="0" i="0" u="none" baseline="0" dirty="0">
                <a:ea typeface="ＭＳ Ｐゴシック" panose="020B0600070205080204" pitchFamily="34" charset="-128"/>
              </a:rPr>
              <a:t>Électron et neutrino. Cousins plus lourds: muon (rayons cosmiques), tau</a:t>
            </a:r>
          </a:p>
          <a:p>
            <a:pPr lvl="2" algn="l" rtl="0">
              <a:spcBef>
                <a:spcPts val="0"/>
              </a:spcBef>
            </a:pPr>
            <a:r>
              <a:rPr lang="fr" sz="1500" b="0" i="0" u="none" baseline="0" dirty="0">
                <a:ea typeface="ＭＳ Ｐゴシック" panose="020B0600070205080204" pitchFamily="34" charset="-128"/>
              </a:rPr>
              <a:t>Les neutrinos ont une masse non nulle (!)</a:t>
            </a:r>
          </a:p>
          <a:p>
            <a:pPr lvl="1" algn="l" rtl="0">
              <a:spcBef>
                <a:spcPts val="0"/>
              </a:spcBef>
            </a:pPr>
            <a:r>
              <a:rPr lang="fr" sz="1500" b="0" i="0" u="none" baseline="0" dirty="0">
                <a:ea typeface="ＭＳ Ｐゴシック" panose="020B0600070205080204" pitchFamily="34" charset="-128"/>
              </a:rPr>
              <a:t>3 familles de quarks + leptons (pourquoi ?)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fr" sz="15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Vecteurs de force – bosons spin 1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fr" sz="1500" b="0" i="0" u="none" strike="noStrike" kern="0" cap="none" spc="0" normalizeH="0" baseline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Photon (électromagnétisme), W/Z (force faible), gluon (force forte)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fr" sz="15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Boson de Higgs (spin 0)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fr" sz="1500" b="0" i="0" u="none" strike="noStrike" kern="0" cap="none" spc="0" normalizeH="0" baseline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Confère une masse à d’autres particules</a:t>
            </a:r>
            <a:endParaRPr lang="fr" altLang="en-CH" sz="1800" dirty="0">
              <a:ea typeface="ＭＳ Ｐゴシック" panose="020B0600070205080204" pitchFamily="34" charset="-128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6418F-7D66-8293-D942-8000AF9FC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564F88-68A6-B000-4F45-27578992C3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5</a:t>
            </a:fld>
            <a:r>
              <a:rPr lang="fr" b="0" i="0" u="none" baseline="0"/>
              <a:t>/21</a:t>
            </a:r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CA32DC3E-5276-4EB0-6118-851C0D1C8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0543" y="908720"/>
            <a:ext cx="158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l" rtl="0"/>
            <a:r>
              <a:rPr lang="fr" sz="1800" b="0" i="0" u="none" baseline="0"/>
              <a:t>léger … lourd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0ABDC12-861C-F473-B691-912E5AC4498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45088" y="1340768"/>
            <a:ext cx="2016224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FC9B650-097F-4FE7-9E0A-E8C633E4AB64}"/>
              </a:ext>
            </a:extLst>
          </p:cNvPr>
          <p:cNvSpPr txBox="1"/>
          <p:nvPr/>
        </p:nvSpPr>
        <p:spPr>
          <a:xfrm>
            <a:off x="5097735" y="5382474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1800" b="0" i="0" u="none" baseline="0" dirty="0"/>
              <a:t>+ partenaires dans l’antimatière</a:t>
            </a:r>
          </a:p>
        </p:txBody>
      </p:sp>
      <p:pic>
        <p:nvPicPr>
          <p:cNvPr id="19" name="Picture 7" descr="bbc_particles.gif">
            <a:extLst>
              <a:ext uri="{FF2B5EF4-FFF2-40B4-BE49-F238E27FC236}">
                <a16:creationId xmlns:a16="http://schemas.microsoft.com/office/drawing/2014/main" id="{C5D7DB16-2E26-6A07-132A-4F68F8F67E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38" r="80044" b="863"/>
          <a:stretch/>
        </p:blipFill>
        <p:spPr bwMode="auto">
          <a:xfrm rot="16200000">
            <a:off x="8576670" y="4148509"/>
            <a:ext cx="816056" cy="241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Footer Placeholder 5">
            <a:extLst>
              <a:ext uri="{FF2B5EF4-FFF2-40B4-BE49-F238E27FC236}">
                <a16:creationId xmlns:a16="http://schemas.microsoft.com/office/drawing/2014/main" id="{F8FB8F63-03FC-7E08-0AA1-B8922F261C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384550" y="6387356"/>
            <a:ext cx="3136900" cy="354012"/>
          </a:xfrm>
        </p:spPr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  <a:endParaRPr lang="fr" dirty="0"/>
          </a:p>
        </p:txBody>
      </p:sp>
    </p:spTree>
    <p:extLst>
      <p:ext uri="{BB962C8B-B14F-4D97-AF65-F5344CB8AC3E}">
        <p14:creationId xmlns:p14="http://schemas.microsoft.com/office/powerpoint/2010/main" val="2690664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0103A-FE7E-97B4-A3C5-E0CE74E0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Que doit-on encore découvrir 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1736D-4F42-3E62-0591-91AEE8629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472" y="1194254"/>
            <a:ext cx="5400600" cy="4971049"/>
          </a:xfrm>
        </p:spPr>
        <p:txBody>
          <a:bodyPr anchor="ctr"/>
          <a:lstStyle/>
          <a:p>
            <a:pPr algn="l" rtl="0"/>
            <a:r>
              <a:rPr lang="fr" sz="1400" b="0" i="0" u="none" baseline="0" dirty="0"/>
              <a:t>Le Modèle standard, un modèle fantastique mais,</a:t>
            </a:r>
          </a:p>
          <a:p>
            <a:pPr lvl="1" algn="l" rtl="0"/>
            <a:r>
              <a:rPr lang="fr" sz="1400" b="0" i="0" u="none" baseline="0" dirty="0"/>
              <a:t>Ne permet pas de répondre à toutes les questions</a:t>
            </a:r>
          </a:p>
          <a:p>
            <a:pPr algn="l" rtl="0"/>
            <a:r>
              <a:rPr lang="fr" sz="1400" b="0" i="0" u="none" baseline="0" dirty="0"/>
              <a:t>La matière noire </a:t>
            </a:r>
          </a:p>
          <a:p>
            <a:pPr lvl="1"/>
            <a:r>
              <a:rPr lang="en-US" sz="1400" b="0" i="0" u="none" baseline="0" dirty="0"/>
              <a:t>D</a:t>
            </a:r>
            <a:r>
              <a:rPr lang="fr" sz="1400" b="0" i="0" u="none" baseline="0" dirty="0"/>
              <a:t>’après les observations de l’astrophysique, il y a </a:t>
            </a:r>
            <a:r>
              <a:rPr lang="fr" sz="1400" dirty="0"/>
              <a:t>dans l’Univers </a:t>
            </a:r>
            <a:r>
              <a:rPr lang="fr" sz="1400" b="0" i="0" u="none" baseline="0" dirty="0"/>
              <a:t>cinq fois plus de matière noire que de matière ordinaire</a:t>
            </a:r>
          </a:p>
          <a:p>
            <a:pPr lvl="2" algn="l" rtl="0"/>
            <a:r>
              <a:rPr lang="fr" sz="1400" b="0" i="0" u="none" baseline="0" dirty="0"/>
              <a:t>De nouvelles particules ? Lesquelles ?</a:t>
            </a:r>
          </a:p>
          <a:p>
            <a:pPr algn="l" rtl="0"/>
            <a:r>
              <a:rPr lang="fr" sz="1400" b="0" i="0" u="none" baseline="0" dirty="0"/>
              <a:t>L’asymétrie entre la matière et l’antimatière</a:t>
            </a:r>
          </a:p>
          <a:p>
            <a:pPr lvl="1" algn="l" rtl="0"/>
            <a:r>
              <a:rPr lang="fr" sz="1400" b="0" i="0" u="none" baseline="0" dirty="0"/>
              <a:t>Matière et antimatière auraient été produites en quantités égales lors du Big Bang. Où est passée l’antimatière ?</a:t>
            </a:r>
          </a:p>
          <a:p>
            <a:pPr lvl="2" algn="l" rtl="0"/>
            <a:r>
              <a:rPr lang="fr" sz="1400" b="0" i="0" u="none" baseline="0" dirty="0"/>
              <a:t>Différences entre matière et antimatière ?</a:t>
            </a:r>
          </a:p>
          <a:p>
            <a:pPr algn="l" rtl="0"/>
            <a:r>
              <a:rPr lang="fr" sz="1400" b="0" i="0" u="none" baseline="0" dirty="0"/>
              <a:t>Les oscillations du neutrino</a:t>
            </a:r>
          </a:p>
          <a:p>
            <a:pPr lvl="1" algn="l" rtl="0"/>
            <a:r>
              <a:rPr lang="fr" sz="1400" b="0" i="0" u="none" baseline="0" dirty="0"/>
              <a:t>Les neutrinos changent de saveur lorsqu’ils se déplacent (ils doivent donc avoir une masse ) – </a:t>
            </a:r>
            <a:r>
              <a:rPr lang="fr-FR" sz="1400" b="0" i="0" u="none" baseline="0" dirty="0"/>
              <a:t>À quoi est dû ce phénomène ?</a:t>
            </a:r>
            <a:endParaRPr lang="fr" sz="1400" b="0" i="0" u="none" baseline="0" dirty="0"/>
          </a:p>
          <a:p>
            <a:pPr algn="l" rtl="0"/>
            <a:r>
              <a:rPr lang="fr" sz="1400" b="0" i="0" u="none" baseline="0" dirty="0"/>
              <a:t>Et la gravitation dans tout ça ?</a:t>
            </a:r>
          </a:p>
          <a:p>
            <a:endParaRPr lang="fr" sz="1400" dirty="0"/>
          </a:p>
          <a:p>
            <a:pPr algn="l" rtl="0"/>
            <a:r>
              <a:rPr lang="fr" sz="1400" b="0" i="0" u="none" baseline="0" dirty="0"/>
              <a:t>De nouvelles recherches à mener – </a:t>
            </a:r>
            <a:r>
              <a:rPr lang="fr" sz="1400" dirty="0"/>
              <a:t>D</a:t>
            </a:r>
            <a:r>
              <a:rPr lang="fr" sz="1400" b="0" i="0" u="none" baseline="0" dirty="0"/>
              <a:t>e nouveaux prix Nobel ?</a:t>
            </a:r>
            <a:endParaRPr lang="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B124B-F2FC-B1B6-647A-03C798D4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850EC-CDB1-4C6F-BFF7-1B3CA3E3C9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6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34342-302F-4977-43DC-7325B79D99C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 dirty="0"/>
              <a:t>Richard Hawkings - EP</a:t>
            </a:r>
            <a:endParaRPr lang="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F8AB6C-C2C3-B106-3039-F146E2C95D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04" y="1194255"/>
            <a:ext cx="3744416" cy="2738801"/>
          </a:xfrm>
          <a:prstGeom prst="rect">
            <a:avLst/>
          </a:prstGeom>
        </p:spPr>
      </p:pic>
      <p:pic>
        <p:nvPicPr>
          <p:cNvPr id="9" name="Picture 8" descr="A graph of a distance&#10;&#10;AI-generated content may be incorrect.">
            <a:extLst>
              <a:ext uri="{FF2B5EF4-FFF2-40B4-BE49-F238E27FC236}">
                <a16:creationId xmlns:a16="http://schemas.microsoft.com/office/drawing/2014/main" id="{01C08096-FCC5-AE9F-D031-20AB74BB7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072" y="4214160"/>
            <a:ext cx="4085830" cy="195114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87C2C84-0A15-64FB-22C6-50C7B8A4E275}"/>
              </a:ext>
            </a:extLst>
          </p:cNvPr>
          <p:cNvCxnSpPr>
            <a:cxnSpLocks/>
          </p:cNvCxnSpPr>
          <p:nvPr/>
        </p:nvCxnSpPr>
        <p:spPr bwMode="auto">
          <a:xfrm>
            <a:off x="8287684" y="1867522"/>
            <a:ext cx="14015" cy="6263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F89DDFF-AF8B-1647-B8B1-029D0A7B020F}"/>
              </a:ext>
            </a:extLst>
          </p:cNvPr>
          <p:cNvSpPr txBox="1"/>
          <p:nvPr/>
        </p:nvSpPr>
        <p:spPr>
          <a:xfrm>
            <a:off x="8299382" y="1842152"/>
            <a:ext cx="169417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rtl="0"/>
            <a:r>
              <a:rPr lang="fr" sz="1400" b="0" i="0" u="none" baseline="0" dirty="0">
                <a:solidFill>
                  <a:srgbClr val="FF0000"/>
                </a:solidFill>
              </a:rPr>
              <a:t>matière noire 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3FCE58-DBED-9938-72D3-0F365F8CF1AC}"/>
              </a:ext>
            </a:extLst>
          </p:cNvPr>
          <p:cNvSpPr txBox="1"/>
          <p:nvPr/>
        </p:nvSpPr>
        <p:spPr>
          <a:xfrm>
            <a:off x="6897216" y="5085185"/>
            <a:ext cx="245792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rtl="0"/>
            <a:r>
              <a:rPr lang="fr" sz="1600" b="0" dirty="0">
                <a:solidFill>
                  <a:srgbClr val="FF0000"/>
                </a:solidFill>
              </a:rPr>
              <a:t>C</a:t>
            </a:r>
            <a:r>
              <a:rPr lang="fr" sz="1600" b="0" i="0" u="none" baseline="0" dirty="0">
                <a:solidFill>
                  <a:srgbClr val="FF0000"/>
                </a:solidFill>
              </a:rPr>
              <a:t>hangements de saveur du neutrino</a:t>
            </a:r>
          </a:p>
        </p:txBody>
      </p:sp>
    </p:spTree>
    <p:extLst>
      <p:ext uri="{BB962C8B-B14F-4D97-AF65-F5344CB8AC3E}">
        <p14:creationId xmlns:p14="http://schemas.microsoft.com/office/powerpoint/2010/main" val="2774630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2A031-4043-F365-DE56-D3B28A000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568" y="193204"/>
            <a:ext cx="7560840" cy="571500"/>
          </a:xfrm>
        </p:spPr>
        <p:txBody>
          <a:bodyPr/>
          <a:lstStyle/>
          <a:p>
            <a:pPr rtl="0"/>
            <a:r>
              <a:rPr lang="fr" sz="2000" b="0" i="0" u="none" baseline="0" dirty="0"/>
              <a:t>Les recherches menées </a:t>
            </a:r>
            <a:br>
              <a:rPr lang="fr" sz="2000" b="0" i="0" u="none" baseline="0" dirty="0"/>
            </a:br>
            <a:r>
              <a:rPr lang="fr" sz="2000" b="0" i="0" u="none" baseline="0" dirty="0"/>
              <a:t>auprès du complexe d’accélérateurs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33918-35D4-DE67-64B6-BEC2F068C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E10C0B-3B10-7FCB-9B8B-DD7D1059FF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7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61695D-9179-F299-9A72-0F0E5395728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B54A35-FBAE-87F6-06AB-134C499015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93" y="958808"/>
            <a:ext cx="8711815" cy="53505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60B4E2-2F48-CEAD-250B-038A893DCD8C}"/>
              </a:ext>
            </a:extLst>
          </p:cNvPr>
          <p:cNvSpPr txBox="1"/>
          <p:nvPr/>
        </p:nvSpPr>
        <p:spPr>
          <a:xfrm>
            <a:off x="6753200" y="1196752"/>
            <a:ext cx="32586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" sz="1800" b="0" i="0" u="none" baseline="0" dirty="0">
                <a:solidFill>
                  <a:srgbClr val="0033A0"/>
                </a:solidFill>
              </a:rPr>
              <a:t>Des installations de pointe</a:t>
            </a:r>
          </a:p>
          <a:p>
            <a:pPr algn="ctr" rtl="0"/>
            <a:r>
              <a:rPr lang="fr" sz="1800" b="0" i="0" u="none" baseline="0" dirty="0">
                <a:solidFill>
                  <a:srgbClr val="0033A0"/>
                </a:solidFill>
              </a:rPr>
              <a:t>construites au fil des décennies</a:t>
            </a:r>
            <a:endParaRPr lang="fr" sz="1800" b="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898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Vue aérienne">
            <a:extLst>
              <a:ext uri="{FF2B5EF4-FFF2-40B4-BE49-F238E27FC236}">
                <a16:creationId xmlns:a16="http://schemas.microsoft.com/office/drawing/2014/main" id="{75798B32-7E96-F0FA-6A52-FCFE8B534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45" t="10101" r="1146"/>
          <a:stretch/>
        </p:blipFill>
        <p:spPr>
          <a:xfrm>
            <a:off x="0" y="979293"/>
            <a:ext cx="9924356" cy="640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B9C6CE-F7C4-5F47-D50C-7DAA2E271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fr" b="0" i="0" u="none" baseline="0" dirty="0"/>
              <a:t>Le LHC et ses expériences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0B053-B173-E384-A010-E8303345C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052736"/>
            <a:ext cx="9245600" cy="5112568"/>
          </a:xfrm>
        </p:spPr>
        <p:txBody>
          <a:bodyPr/>
          <a:lstStyle/>
          <a:p>
            <a:pPr algn="l" rtl="0"/>
            <a:r>
              <a:rPr lang="fr" sz="1800" b="0" i="0" u="none" baseline="0" dirty="0">
                <a:solidFill>
                  <a:schemeClr val="bg1"/>
                </a:solidFill>
              </a:rPr>
              <a:t>Étude des collisions pp et Pb-Pb dans une région d’énergies inexplorée </a:t>
            </a:r>
          </a:p>
          <a:p>
            <a:pPr algn="l" rtl="0"/>
            <a:r>
              <a:rPr lang="fr" sz="1800" b="0" i="0" u="none" baseline="0" dirty="0">
                <a:solidFill>
                  <a:srgbClr val="FFFF00"/>
                </a:solidFill>
              </a:rPr>
              <a:t>Recherche et étude du boson de Higgs, recherche de nouvelles particules ou forces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47451-2390-4E2A-BF78-2526DB72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 dirty="0">
                <a:solidFill>
                  <a:schemeClr val="bg1"/>
                </a:solidFill>
              </a:rPr>
              <a:t>15 avril 2025</a:t>
            </a:r>
            <a:endParaRPr lang="fr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A6CF5-7142-0F9F-0199-FB0D64FE35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>
                <a:solidFill>
                  <a:schemeClr val="bg1"/>
                </a:solidFill>
              </a:rPr>
              <a:pPr/>
              <a:t>8</a:t>
            </a:fld>
            <a:endParaRPr lang="fr" altLang="en-CH" dirty="0">
              <a:solidFill>
                <a:schemeClr val="bg1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29E7F6-CDDA-C691-48B7-B688EAAF8FC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>
                <a:solidFill>
                  <a:schemeClr val="bg1"/>
                </a:solidFill>
              </a:rPr>
              <a:t>Richard Hawkings - EP</a:t>
            </a:r>
            <a:endParaRPr lang="fr" dirty="0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8418E4-67C5-A189-5A69-F9632120DFDB}"/>
              </a:ext>
            </a:extLst>
          </p:cNvPr>
          <p:cNvSpPr/>
          <p:nvPr/>
        </p:nvSpPr>
        <p:spPr>
          <a:xfrm>
            <a:off x="3930305" y="2276900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0450F49-C5B4-74BC-DDF0-A0B554C3FEFF}"/>
              </a:ext>
            </a:extLst>
          </p:cNvPr>
          <p:cNvSpPr/>
          <p:nvPr/>
        </p:nvSpPr>
        <p:spPr>
          <a:xfrm>
            <a:off x="8668251" y="3831883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FB1D5BD-1F9E-1AE5-7961-C4813DAA2C66}"/>
              </a:ext>
            </a:extLst>
          </p:cNvPr>
          <p:cNvSpPr/>
          <p:nvPr/>
        </p:nvSpPr>
        <p:spPr>
          <a:xfrm>
            <a:off x="5961112" y="5653711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DDDA361-3A24-AEF0-0E9B-BBA335C512C4}"/>
              </a:ext>
            </a:extLst>
          </p:cNvPr>
          <p:cNvSpPr/>
          <p:nvPr/>
        </p:nvSpPr>
        <p:spPr>
          <a:xfrm>
            <a:off x="2689082" y="5533229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1EDF42-6164-53EB-7261-2AE0533FD3C1}"/>
              </a:ext>
            </a:extLst>
          </p:cNvPr>
          <p:cNvSpPr txBox="1"/>
          <p:nvPr/>
        </p:nvSpPr>
        <p:spPr>
          <a:xfrm>
            <a:off x="3909466" y="1772816"/>
            <a:ext cx="755335" cy="400110"/>
          </a:xfrm>
          <a:prstGeom prst="rect">
            <a:avLst/>
          </a:prstGeom>
          <a:gradFill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pPr algn="l" rtl="0"/>
            <a:r>
              <a:rPr lang="fr" sz="2000" b="0" i="0" u="none" baseline="0" dirty="0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845F90-DF7A-D95C-D988-1247D8ED7561}"/>
              </a:ext>
            </a:extLst>
          </p:cNvPr>
          <p:cNvSpPr txBox="1"/>
          <p:nvPr/>
        </p:nvSpPr>
        <p:spPr>
          <a:xfrm>
            <a:off x="8121353" y="4024859"/>
            <a:ext cx="1454447" cy="892552"/>
          </a:xfrm>
          <a:prstGeom prst="rect">
            <a:avLst/>
          </a:prstGeom>
          <a:gradFill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l" rtl="0"/>
            <a:r>
              <a:rPr lang="fr" sz="2000" b="0" i="0" u="none" baseline="0" dirty="0">
                <a:solidFill>
                  <a:srgbClr val="FFFF00"/>
                </a:solidFill>
              </a:rPr>
              <a:t>LHC</a:t>
            </a:r>
            <a:r>
              <a:rPr lang="fr" sz="1800" b="0" i="0" u="none" baseline="0" dirty="0">
                <a:solidFill>
                  <a:srgbClr val="FFFF00"/>
                </a:solidFill>
              </a:rPr>
              <a:t>b</a:t>
            </a:r>
            <a:endParaRPr lang="fr" sz="1800" b="0" dirty="0">
              <a:solidFill>
                <a:srgbClr val="FFFF00"/>
              </a:solidFill>
            </a:endParaRPr>
          </a:p>
          <a:p>
            <a:pPr algn="l" rtl="0"/>
            <a:r>
              <a:rPr lang="fr" sz="1600" b="0" i="0" u="none" baseline="0" dirty="0">
                <a:solidFill>
                  <a:srgbClr val="FFFF00"/>
                </a:solidFill>
              </a:rPr>
              <a:t>physique des saveurs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3B908A-F26E-8EFB-09CA-F2B46B456605}"/>
              </a:ext>
            </a:extLst>
          </p:cNvPr>
          <p:cNvSpPr txBox="1"/>
          <p:nvPr/>
        </p:nvSpPr>
        <p:spPr>
          <a:xfrm>
            <a:off x="1698330" y="5766321"/>
            <a:ext cx="2327865" cy="830997"/>
          </a:xfrm>
          <a:prstGeom prst="rect">
            <a:avLst/>
          </a:prstGeom>
          <a:gradFill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l" rtl="0"/>
            <a:r>
              <a:rPr lang="fr" sz="1600" b="0" i="0" u="none" baseline="0" dirty="0">
                <a:solidFill>
                  <a:srgbClr val="FFFF00"/>
                </a:solidFill>
              </a:rPr>
              <a:t>ALICE</a:t>
            </a:r>
            <a:endParaRPr lang="fr" sz="1600" b="0" dirty="0">
              <a:solidFill>
                <a:srgbClr val="FFFF00"/>
              </a:solidFill>
            </a:endParaRPr>
          </a:p>
          <a:p>
            <a:pPr algn="l" rtl="0"/>
            <a:r>
              <a:rPr lang="fr" sz="1600" b="0" i="0" u="none" baseline="0" dirty="0">
                <a:solidFill>
                  <a:srgbClr val="FFFF00"/>
                </a:solidFill>
              </a:rPr>
              <a:t>CDQ dans les collisions Pb-Pb/pp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ECD401-F925-5688-95C5-5B5DFC60D945}"/>
              </a:ext>
            </a:extLst>
          </p:cNvPr>
          <p:cNvSpPr txBox="1"/>
          <p:nvPr/>
        </p:nvSpPr>
        <p:spPr>
          <a:xfrm>
            <a:off x="5644319" y="5216880"/>
            <a:ext cx="979948" cy="400110"/>
          </a:xfrm>
          <a:prstGeom prst="rect">
            <a:avLst/>
          </a:prstGeom>
          <a:gradFill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pPr algn="l" rtl="0"/>
            <a:r>
              <a:rPr lang="fr" sz="2000" b="0" i="0" u="none" baseline="0" dirty="0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FAD506-C1BE-FF2A-07A7-E2C231D4CFA0}"/>
              </a:ext>
            </a:extLst>
          </p:cNvPr>
          <p:cNvSpPr txBox="1"/>
          <p:nvPr/>
        </p:nvSpPr>
        <p:spPr>
          <a:xfrm>
            <a:off x="7288738" y="5766321"/>
            <a:ext cx="2422525" cy="1020018"/>
          </a:xfrm>
          <a:prstGeom prst="rect">
            <a:avLst/>
          </a:prstGeom>
          <a:gradFill rotWithShape="1"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>
            <a:prstTxWarp prst="textNoShape">
              <a:avLst/>
            </a:prstTxWarp>
          </a:bodyPr>
          <a:lstStyle>
            <a:defPPr>
              <a:defRPr lang="fr"/>
            </a:defPPr>
            <a:lvl1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 sz="1600"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defRPr>
            </a:lvl1pPr>
          </a:lstStyle>
          <a:p>
            <a:pPr algn="l" rtl="0">
              <a:spcAft>
                <a:spcPts val="0"/>
              </a:spcAft>
            </a:pPr>
            <a:r>
              <a:rPr lang="fr" sz="1800" b="0" i="0" u="none" baseline="0" dirty="0"/>
              <a:t>+ </a:t>
            </a:r>
            <a:r>
              <a:rPr lang="fr" b="0" i="0" u="none" baseline="0" dirty="0"/>
              <a:t>petites expériences :</a:t>
            </a:r>
          </a:p>
          <a:p>
            <a:pPr algn="l" rtl="0">
              <a:spcAft>
                <a:spcPts val="0"/>
              </a:spcAft>
            </a:pPr>
            <a:r>
              <a:rPr lang="fr" sz="1800" b="0" i="0" u="none" baseline="0" dirty="0"/>
              <a:t>FASER, SND@LHC,</a:t>
            </a:r>
          </a:p>
          <a:p>
            <a:pPr algn="l" rtl="0">
              <a:spcAft>
                <a:spcPts val="0"/>
              </a:spcAft>
            </a:pPr>
            <a:r>
              <a:rPr lang="fr" sz="1800" b="0" i="0" u="none" baseline="0" dirty="0"/>
              <a:t>LHC - MoEDAL</a:t>
            </a:r>
            <a:endParaRPr lang="fr" sz="1800" dirty="0"/>
          </a:p>
        </p:txBody>
      </p:sp>
    </p:spTree>
    <p:extLst>
      <p:ext uri="{BB962C8B-B14F-4D97-AF65-F5344CB8AC3E}">
        <p14:creationId xmlns:p14="http://schemas.microsoft.com/office/powerpoint/2010/main" val="466285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4DDC0-A8BE-487B-37C5-A83173C66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fr" b="0" i="0" u="none" baseline="0"/>
              <a:t>Collecte de données au 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5D529-FAF1-9B89-8A18-B654D61BA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19" y="1128669"/>
            <a:ext cx="4513327" cy="5120704"/>
          </a:xfrm>
        </p:spPr>
        <p:txBody>
          <a:bodyPr/>
          <a:lstStyle/>
          <a:p>
            <a:pPr algn="l" rtl="0"/>
            <a:r>
              <a:rPr lang="fr" b="0" i="0" u="none" baseline="0" dirty="0"/>
              <a:t>À mi-parcours du programme LHC</a:t>
            </a:r>
          </a:p>
          <a:p>
            <a:pPr lvl="1" algn="l" rtl="0"/>
            <a:r>
              <a:rPr lang="fr" b="0" i="0" u="none" baseline="0" dirty="0"/>
              <a:t>Superbe performance de l’accélérateur, des expériences et de la grille de calcul pour le LHC</a:t>
            </a:r>
          </a:p>
          <a:p>
            <a:pPr algn="l" rtl="0"/>
            <a:r>
              <a:rPr lang="fr" b="0" i="0" u="none" baseline="0" dirty="0"/>
              <a:t>Relèvement d’énergie en vue du HL-LHC</a:t>
            </a:r>
          </a:p>
          <a:p>
            <a:r>
              <a:rPr lang="fr" dirty="0"/>
              <a:t>Quelques représentations d’événements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0CB1E-EFAA-685F-6266-A75BC33F2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fr" b="0" i="0" u="none" baseline="0"/>
              <a:t>15 avril 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B9D556-FC5C-B45A-4569-6435678FCF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/>
            <a:fld id="{3177F399-7711-C34F-BC59-96AF8DEF0215}" type="slidenum">
              <a:rPr/>
              <a:pPr/>
              <a:t>9</a:t>
            </a:fld>
            <a:r>
              <a:rPr lang="fr" b="0" i="0" u="none" baseline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9FD00C-F1EA-A426-B840-3F0709F3F7B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>
              <a:defRPr/>
            </a:pPr>
            <a:r>
              <a:rPr lang="fr" b="0" i="0" u="none" baseline="0"/>
              <a:t>Richard Hawkings - EP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53E21BF-213B-3CB7-B183-2D0E5FC5D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50258"/>
              </p:ext>
            </p:extLst>
          </p:nvPr>
        </p:nvGraphicFramePr>
        <p:xfrm>
          <a:off x="4603546" y="993514"/>
          <a:ext cx="5184575" cy="2390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97236175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99309657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57895931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98107330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1860567589"/>
                    </a:ext>
                  </a:extLst>
                </a:gridCol>
              </a:tblGrid>
              <a:tr h="398025">
                <a:tc>
                  <a:txBody>
                    <a:bodyPr/>
                    <a:lstStyle/>
                    <a:p>
                      <a:endParaRPr lang="fr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000" b="1" i="0" u="none" baseline="0" dirty="0">
                          <a:solidFill>
                            <a:schemeClr val="tx1"/>
                          </a:solidFill>
                        </a:rPr>
                        <a:t>Période d’exploitation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000" b="1" i="0" u="none" baseline="0" dirty="0">
                          <a:solidFill>
                            <a:schemeClr val="tx1"/>
                          </a:solidFill>
                        </a:rPr>
                        <a:t>Années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000" b="1" i="0" u="none" baseline="0" dirty="0">
                          <a:solidFill>
                            <a:schemeClr val="tx1"/>
                          </a:solidFill>
                        </a:rPr>
                        <a:t>Énergie </a:t>
                      </a:r>
                    </a:p>
                    <a:p>
                      <a:pPr algn="ctr" rtl="0"/>
                      <a:r>
                        <a:rPr lang="fr" sz="1000" b="1" i="0" u="none" baseline="0" dirty="0">
                          <a:solidFill>
                            <a:schemeClr val="tx1"/>
                          </a:solidFill>
                        </a:rPr>
                        <a:t>√s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000" b="1" i="0" u="none" baseline="0" dirty="0">
                          <a:solidFill>
                            <a:schemeClr val="tx1"/>
                          </a:solidFill>
                        </a:rPr>
                        <a:t>Données </a:t>
                      </a:r>
                    </a:p>
                    <a:p>
                      <a:pPr algn="ctr" rtl="0"/>
                      <a:r>
                        <a:rPr lang="fr" sz="1000" b="1" i="0" u="none" baseline="0" dirty="0">
                          <a:solidFill>
                            <a:schemeClr val="tx1"/>
                          </a:solidFill>
                        </a:rPr>
                        <a:t>(fb</a:t>
                      </a:r>
                      <a:r>
                        <a:rPr lang="fr" sz="1000" b="1" i="0" u="none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" sz="1000" b="1" i="0" u="none" baseline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67586"/>
                  </a:ext>
                </a:extLst>
              </a:tr>
              <a:tr h="498025">
                <a:tc>
                  <a:txBody>
                    <a:bodyPr/>
                    <a:lstStyle/>
                    <a:p>
                      <a:pPr algn="l" rtl="0"/>
                      <a:r>
                        <a:rPr lang="fr" sz="1600" b="0" i="0" u="none" baseline="0" dirty="0"/>
                        <a:t>LHC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 dirty="0"/>
                        <a:t>2010-2012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/>
                        <a:t>7-8 TeV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/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2642081"/>
                  </a:ext>
                </a:extLst>
              </a:tr>
              <a:tr h="498025">
                <a:tc>
                  <a:txBody>
                    <a:bodyPr/>
                    <a:lstStyle/>
                    <a:p>
                      <a:endParaRPr lang="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 dirty="0"/>
                        <a:t>2015-2018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/>
                        <a:t>13 TeV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/>
                        <a:t>150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5826688"/>
                  </a:ext>
                </a:extLst>
              </a:tr>
              <a:tr h="498025">
                <a:tc>
                  <a:txBody>
                    <a:bodyPr/>
                    <a:lstStyle/>
                    <a:p>
                      <a:endParaRPr lang="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 dirty="0"/>
                        <a:t>2022-2026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 dirty="0"/>
                        <a:t>13,6 TeV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/>
                        <a:t>~350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0231280"/>
                  </a:ext>
                </a:extLst>
              </a:tr>
              <a:tr h="498025">
                <a:tc>
                  <a:txBody>
                    <a:bodyPr/>
                    <a:lstStyle/>
                    <a:p>
                      <a:pPr algn="l" rtl="0"/>
                      <a:r>
                        <a:rPr lang="fr" sz="1600" b="0" i="0" u="none" baseline="0" dirty="0"/>
                        <a:t>HL-LHC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 dirty="0"/>
                        <a:t>4-5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/>
                        <a:t>2030-2041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 dirty="0"/>
                        <a:t>14 TeV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600" b="0" i="0" u="none" baseline="0" dirty="0"/>
                        <a:t>~3 000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6842262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45BBB3-981A-A7F0-489E-D8EA57714EDC}"/>
              </a:ext>
            </a:extLst>
          </p:cNvPr>
          <p:cNvCxnSpPr>
            <a:cxnSpLocks/>
          </p:cNvCxnSpPr>
          <p:nvPr/>
        </p:nvCxnSpPr>
        <p:spPr bwMode="auto">
          <a:xfrm>
            <a:off x="4776298" y="2636912"/>
            <a:ext cx="504058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D2B42EBF-CD45-C2A2-6102-2A3E1DDB35A3}"/>
              </a:ext>
            </a:extLst>
          </p:cNvPr>
          <p:cNvGrpSpPr/>
          <p:nvPr/>
        </p:nvGrpSpPr>
        <p:grpSpPr>
          <a:xfrm>
            <a:off x="6227518" y="5011852"/>
            <a:ext cx="3560603" cy="1463378"/>
            <a:chOff x="6321152" y="2927137"/>
            <a:chExt cx="3560603" cy="1463378"/>
          </a:xfrm>
        </p:grpSpPr>
        <p:pic>
          <p:nvPicPr>
            <p:cNvPr id="24" name="Picture 23" descr="Screen shot 2011-01-06 at 16.37.45.png">
              <a:extLst>
                <a:ext uri="{FF2B5EF4-FFF2-40B4-BE49-F238E27FC236}">
                  <a16:creationId xmlns:a16="http://schemas.microsoft.com/office/drawing/2014/main" id="{112FCB9F-8ACF-433C-492B-4E111CCFD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rcRect t="12001" b="6695"/>
            <a:stretch/>
          </p:blipFill>
          <p:spPr>
            <a:xfrm>
              <a:off x="6321152" y="2927137"/>
              <a:ext cx="3560603" cy="1463378"/>
            </a:xfrm>
            <a:prstGeom prst="rect">
              <a:avLst/>
            </a:prstGeom>
            <a:effectLst/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C09A8DC-A6D1-06BC-7124-F351EB885580}"/>
                </a:ext>
              </a:extLst>
            </p:cNvPr>
            <p:cNvSpPr/>
            <p:nvPr/>
          </p:nvSpPr>
          <p:spPr bwMode="auto">
            <a:xfrm>
              <a:off x="6321152" y="4149080"/>
              <a:ext cx="1503932" cy="239242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EF0044-ECD2-4973-233F-7AFBB8CB8770}"/>
                </a:ext>
              </a:extLst>
            </p:cNvPr>
            <p:cNvSpPr/>
            <p:nvPr/>
          </p:nvSpPr>
          <p:spPr>
            <a:xfrm>
              <a:off x="6321152" y="3988272"/>
              <a:ext cx="7745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 err="1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LHCb</a:t>
              </a:r>
              <a:endParaRPr lang="en-GB" sz="1800" b="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54739C8-0B3D-4917-75B9-21E936180C5A}"/>
              </a:ext>
            </a:extLst>
          </p:cNvPr>
          <p:cNvGrpSpPr>
            <a:grpSpLocks noChangeAspect="1"/>
          </p:cNvGrpSpPr>
          <p:nvPr/>
        </p:nvGrpSpPr>
        <p:grpSpPr>
          <a:xfrm>
            <a:off x="178733" y="3757133"/>
            <a:ext cx="2981568" cy="2016000"/>
            <a:chOff x="173139" y="3913998"/>
            <a:chExt cx="3194536" cy="2160000"/>
          </a:xfrm>
        </p:grpSpPr>
        <p:pic>
          <p:nvPicPr>
            <p:cNvPr id="28" name="Picture 27" descr="CMSgg.jpg">
              <a:extLst>
                <a:ext uri="{FF2B5EF4-FFF2-40B4-BE49-F238E27FC236}">
                  <a16:creationId xmlns:a16="http://schemas.microsoft.com/office/drawing/2014/main" id="{6A6D027D-D002-E168-9C96-0D9E22E64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139" y="3913998"/>
              <a:ext cx="3194536" cy="2160000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9DF23F4-F743-5EB1-A582-0BC0EBCB7CAC}"/>
                </a:ext>
              </a:extLst>
            </p:cNvPr>
            <p:cNvSpPr/>
            <p:nvPr/>
          </p:nvSpPr>
          <p:spPr>
            <a:xfrm>
              <a:off x="2670048" y="3948204"/>
              <a:ext cx="697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CMS</a:t>
              </a:r>
              <a:endParaRPr lang="en-GB" sz="1800" b="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6E9F17-6E75-7C87-C15A-64E4F1F7DE8C}"/>
              </a:ext>
            </a:extLst>
          </p:cNvPr>
          <p:cNvGrpSpPr>
            <a:grpSpLocks noChangeAspect="1"/>
          </p:cNvGrpSpPr>
          <p:nvPr/>
        </p:nvGrpSpPr>
        <p:grpSpPr>
          <a:xfrm>
            <a:off x="4740884" y="3460921"/>
            <a:ext cx="2421597" cy="2016000"/>
            <a:chOff x="6234763" y="3576276"/>
            <a:chExt cx="2594569" cy="216000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9A3F670-A095-9447-5F04-32B351C7D4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63" y="3576276"/>
              <a:ext cx="2594569" cy="216000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8DE3765-30BD-1868-98E2-4373C8600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1627" y="3649092"/>
              <a:ext cx="279646" cy="353218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A931C09-66D0-6BB3-4133-DC7589AF41F7}"/>
                </a:ext>
              </a:extLst>
            </p:cNvPr>
            <p:cNvSpPr/>
            <p:nvPr/>
          </p:nvSpPr>
          <p:spPr>
            <a:xfrm>
              <a:off x="7974785" y="5366944"/>
              <a:ext cx="8515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ALICE</a:t>
              </a:r>
              <a:endParaRPr lang="en-GB" sz="1800" b="0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913BE7F-A89E-346B-0850-691B366451D0}"/>
              </a:ext>
            </a:extLst>
          </p:cNvPr>
          <p:cNvGrpSpPr>
            <a:grpSpLocks noChangeAspect="1"/>
          </p:cNvGrpSpPr>
          <p:nvPr/>
        </p:nvGrpSpPr>
        <p:grpSpPr>
          <a:xfrm>
            <a:off x="2936462" y="4405318"/>
            <a:ext cx="2355920" cy="2016000"/>
            <a:chOff x="3652936" y="3913998"/>
            <a:chExt cx="2524200" cy="2160000"/>
          </a:xfrm>
        </p:grpSpPr>
        <p:pic>
          <p:nvPicPr>
            <p:cNvPr id="35" name="Picture 34" descr="ATLAS_Higgs_4e.png">
              <a:extLst>
                <a:ext uri="{FF2B5EF4-FFF2-40B4-BE49-F238E27FC236}">
                  <a16:creationId xmlns:a16="http://schemas.microsoft.com/office/drawing/2014/main" id="{8A0322B8-8448-2192-DBE1-F3E288B3FA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0553"/>
            <a:stretch/>
          </p:blipFill>
          <p:spPr>
            <a:xfrm>
              <a:off x="3652936" y="3913998"/>
              <a:ext cx="2501848" cy="2160000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DD03913-C22D-AD77-2800-31CDCDBE94F1}"/>
                </a:ext>
              </a:extLst>
            </p:cNvPr>
            <p:cNvSpPr/>
            <p:nvPr/>
          </p:nvSpPr>
          <p:spPr>
            <a:xfrm>
              <a:off x="5278620" y="3923764"/>
              <a:ext cx="8985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ATLAS</a:t>
              </a:r>
              <a:endParaRPr lang="en-GB" sz="1800" b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919920771"/>
      </p:ext>
    </p:extLst>
  </p:cSld>
  <p:clrMapOvr>
    <a:masterClrMapping/>
  </p:clrMapOvr>
</p:sld>
</file>

<file path=ppt/theme/theme1.xml><?xml version="1.0" encoding="utf-8"?>
<a:theme xmlns:a="http://schemas.openxmlformats.org/drawingml/2006/main" name="Contemporary Portrai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5E574E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94714</TotalTime>
  <Words>2079</Words>
  <Application>Microsoft Office PowerPoint</Application>
  <PresentationFormat>A4 Paper (210x297 mm)</PresentationFormat>
  <Paragraphs>303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Arial</vt:lpstr>
      <vt:lpstr>Arial Black</vt:lpstr>
      <vt:lpstr>Comic Sans MS</vt:lpstr>
      <vt:lpstr>Times New Roman</vt:lpstr>
      <vt:lpstr>Times New Roman Antimatter</vt:lpstr>
      <vt:lpstr>Wingdings</vt:lpstr>
      <vt:lpstr>Contemporary Portrait</vt:lpstr>
      <vt:lpstr>Le programme scientifique du CERN</vt:lpstr>
      <vt:lpstr>Histoire et composition du CERN</vt:lpstr>
      <vt:lpstr>Les missions du CERN</vt:lpstr>
      <vt:lpstr>La structure de la matière</vt:lpstr>
      <vt:lpstr>Le zoo des particules – le Modèle standard</vt:lpstr>
      <vt:lpstr>Que doit-on encore découvrir ?</vt:lpstr>
      <vt:lpstr>Les recherches menées  auprès du complexe d’accélérateurs du CERN</vt:lpstr>
      <vt:lpstr>Le LHC et ses expériences</vt:lpstr>
      <vt:lpstr>Collecte de données au LHC</vt:lpstr>
      <vt:lpstr>La traque du boson de Higgs</vt:lpstr>
      <vt:lpstr>SPS – Physique avec cibles fixes  dans la zone Nord</vt:lpstr>
      <vt:lpstr>Recherche de processus rares avec le SPS</vt:lpstr>
      <vt:lpstr>Plateforme neutrino et futures activités</vt:lpstr>
      <vt:lpstr>Physique nucléaire à ISOLDE et nTOF</vt:lpstr>
      <vt:lpstr>Physique nucléaire à ISOLDE et nTOF</vt:lpstr>
      <vt:lpstr>AD et ELENA – Physique de l’antimatière</vt:lpstr>
      <vt:lpstr>L’antimatière</vt:lpstr>
      <vt:lpstr>Physique au hall Est (PS)</vt:lpstr>
      <vt:lpstr>Expérience CLOUD – Physique  de l’environnement</vt:lpstr>
      <vt:lpstr> Dessiner l’avenir du CERN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Databeses</dc:title>
  <dc:creator>Richard Hawkings</dc:creator>
  <cp:lastModifiedBy>Nathalie Perkins</cp:lastModifiedBy>
  <cp:revision>1008</cp:revision>
  <cp:lastPrinted>2014-09-11T16:23:02Z</cp:lastPrinted>
  <dcterms:created xsi:type="dcterms:W3CDTF">2014-09-29T11:04:15Z</dcterms:created>
  <dcterms:modified xsi:type="dcterms:W3CDTF">2025-03-13T11:06:07Z</dcterms:modified>
</cp:coreProperties>
</file>