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5"/>
  </p:notesMasterIdLst>
  <p:sldIdLst>
    <p:sldId id="260" r:id="rId2"/>
    <p:sldId id="332" r:id="rId3"/>
    <p:sldId id="324" r:id="rId4"/>
    <p:sldId id="378" r:id="rId5"/>
    <p:sldId id="368" r:id="rId6"/>
    <p:sldId id="387" r:id="rId7"/>
    <p:sldId id="384" r:id="rId8"/>
    <p:sldId id="379" r:id="rId9"/>
    <p:sldId id="380" r:id="rId10"/>
    <p:sldId id="386" r:id="rId11"/>
    <p:sldId id="382" r:id="rId12"/>
    <p:sldId id="385" r:id="rId13"/>
    <p:sldId id="31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5ABD"/>
    <a:srgbClr val="000000"/>
    <a:srgbClr val="0033A0"/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C97DC-CFE2-45C2-9641-0BAB9B7F45AF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71BAD-BD93-44A7-A9CC-5AF42DC1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7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6592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584007-E5EC-8D76-1825-2057A36E68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DFF5DD0-9621-3129-EFAD-CDE854A811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A3ED93-F407-C69F-32FF-8723A37F9C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F88677-E3D1-68C3-CBB9-71BC19A719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0282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AE3BB-BBE1-4598-8C56-FACE61F8A4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5B04BC-B81A-ABEC-0B11-972678B871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501A53-DD36-9EC1-5A6E-27D7757AEA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C68D2-ADA8-FBD0-7AB9-2A06397395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263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535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EA13F-3067-8F77-95EA-3F6F71F30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5144FD-A5A3-D628-7FDC-D9F1C5F812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39BCEB-840C-BE7A-4868-AC56910F3A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D30B3-F3FE-1542-8EE3-F0D4DAF23B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191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D7525-2E0D-4CC7-E995-14C2BFA57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0608D4-788C-642C-6315-53CD793F1E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594AD5-31D9-BE69-9471-F40A5C2000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880B01-6AD5-8E94-7BC2-93C0D5FF49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790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74637-D4DD-2DF0-D552-DDA63241A2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94C2BD-1444-88DB-7A96-D29F53B697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8A7F5D-C2F3-0224-E663-3EB1C71BDB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2D148-510D-3DD3-2F31-C0E6C802FE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120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62D837-AFC5-DE85-50AF-F35D01C1A7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CC83B1-4F07-F780-B2CA-2739461B5A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1AF6B6-3DF2-216F-F20E-FB256E556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D49BA0-2F02-0B6E-6C52-E5137476F6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901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6D5FF-8433-2D97-586C-E4ACF7A7E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A343677-1EA2-9887-E127-1320F25769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9B2658-BABA-9884-FF0F-31FC42D54A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7056F7-4431-B8B4-292C-BCE2C9E7C1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391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B3FF4-AA1B-6BB7-E16C-13BC79C9DD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DFA4A9-98A9-755D-5DE1-CA786D795E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43E2257-CB1C-A26C-8AF7-2D7FCF7A1A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96DC3D-37D4-D497-CF40-A9AAD4FF05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040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C7D8B2-EF37-0BA1-87B6-C91A052C3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626A25-4DF0-8612-61E3-2FB46B64E9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7309842-9DDA-8E8F-60A2-7FF28D7AA8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7DF90A-A26D-0E12-63FF-15BEFE5D46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283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5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6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71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119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7633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02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86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7550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585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8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8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9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85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211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4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15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69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29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156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hyperlink" Target="https://indico.cern.ch/event/1541857/" TargetMode="External"/><Relationship Id="rId4" Type="http://schemas.openxmlformats.org/officeDocument/2006/relationships/hyperlink" Target="https://edms.cern.ch/document/3286140/1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ico.cern.ch/event/1535319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775128:101775128:subDoc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5956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indico.cern.ch/event/1476315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hyperlink" Target="https://indico.cern.ch/event/1520144/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/>
              <a:t>SHiP</a:t>
            </a:r>
            <a:r>
              <a:rPr lang="en-US" dirty="0"/>
              <a:t> Integration</a:t>
            </a:r>
            <a:br>
              <a:rPr lang="en-US" dirty="0"/>
            </a:br>
            <a:r>
              <a:rPr lang="en-US" sz="4200" dirty="0"/>
              <a:t>ECN3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33480"/>
            <a:ext cx="11376026" cy="1270559"/>
          </a:xfrm>
        </p:spPr>
        <p:txBody>
          <a:bodyPr/>
          <a:lstStyle/>
          <a:p>
            <a:pPr algn="ctr">
              <a:spcBef>
                <a:spcPts val="750"/>
              </a:spcBef>
            </a:pPr>
            <a:r>
              <a:rPr lang="en-GB" sz="18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HI-ECN3 WP5 coordination meeting</a:t>
            </a:r>
          </a:p>
          <a:p>
            <a:pPr algn="ctr"/>
            <a:r>
              <a:rPr lang="en-US" sz="1800" dirty="0"/>
              <a:t>Beatriz Martinez Sutil (BE-EA-DC)</a:t>
            </a:r>
          </a:p>
          <a:p>
            <a:pPr algn="ctr"/>
            <a:r>
              <a:rPr lang="en-US" sz="1800" dirty="0"/>
              <a:t>29/04/2025</a:t>
            </a:r>
          </a:p>
        </p:txBody>
      </p:sp>
    </p:spTree>
    <p:extLst>
      <p:ext uri="{BB962C8B-B14F-4D97-AF65-F5344CB8AC3E}">
        <p14:creationId xmlns:p14="http://schemas.microsoft.com/office/powerpoint/2010/main" val="40173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C590D9-3E55-982B-72EA-A7F6BC2CE9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0898D-B5FB-FF17-F03E-328F6E969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A7851-6A71-8AB6-2EE1-78539C963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DE70272-561C-99B9-3B34-94789C74EFAB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ECN3 integration  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B98D773-9FF5-2931-19D7-33C775EBC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F91D93-C107-54DD-A127-3C51EDD0F4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298"/>
          <a:stretch/>
        </p:blipFill>
        <p:spPr>
          <a:xfrm>
            <a:off x="0" y="2977981"/>
            <a:ext cx="12192000" cy="33142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1D85EF-435D-537D-0EB7-5A9F720F2358}"/>
              </a:ext>
            </a:extLst>
          </p:cNvPr>
          <p:cNvSpPr txBox="1"/>
          <p:nvPr/>
        </p:nvSpPr>
        <p:spPr>
          <a:xfrm>
            <a:off x="306388" y="1213009"/>
            <a:ext cx="606583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Changes requested by Pablo (almost) done:</a:t>
            </a: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5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ECN3&amp;TCC8 C.E. model in color light brown.</a:t>
            </a:r>
            <a:endParaRPr lang="en-GB" sz="15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5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Scenes as the one attached and the ones of the </a:t>
            </a:r>
            <a:r>
              <a:rPr lang="en-US" sz="1500" u="sng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3286140</a:t>
            </a:r>
            <a:r>
              <a:rPr lang="en-US" sz="15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5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TBD </a:t>
            </a:r>
            <a:endParaRPr lang="en-GB" sz="1500" dirty="0">
              <a:solidFill>
                <a:srgbClr val="FF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5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Removed the CER-699-001-02-001_SKELETON (ST0969898).</a:t>
            </a:r>
            <a:endParaRPr lang="en-GB" sz="15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5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ST1606501 inside ST1967028. </a:t>
            </a: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5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Include </a:t>
            </a:r>
            <a:r>
              <a:rPr lang="en-US" sz="15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LAr</a:t>
            </a:r>
            <a:r>
              <a:rPr lang="en-US" sz="15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 the end of the cavern (normally hidden).</a:t>
            </a:r>
            <a:endParaRPr lang="en-GB" sz="15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Aptos" panose="020B0004020202020204" pitchFamily="34" charset="0"/>
              <a:buChar char="-"/>
            </a:pPr>
            <a:r>
              <a:rPr lang="en-US" sz="15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Hide the points of the survey network.</a:t>
            </a:r>
            <a:endParaRPr lang="en-GB" sz="15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F37999-59B9-750A-AB56-27E6BA174E81}"/>
              </a:ext>
            </a:extLst>
          </p:cNvPr>
          <p:cNvSpPr txBox="1"/>
          <p:nvPr/>
        </p:nvSpPr>
        <p:spPr>
          <a:xfrm>
            <a:off x="8467725" y="919775"/>
            <a:ext cx="352271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Dry risers integration along ECN3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dirty="0">
                <a:solidFill>
                  <a:srgbClr val="000000"/>
                </a:solidFill>
              </a:rPr>
              <a:t>On </a:t>
            </a:r>
            <a:r>
              <a:rPr lang="en-US" dirty="0">
                <a:solidFill>
                  <a:srgbClr val="6D246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ICEA #56</a:t>
            </a:r>
            <a:r>
              <a:rPr lang="en-US" dirty="0">
                <a:solidFill>
                  <a:srgbClr val="00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was asked if could be possible to </a:t>
            </a:r>
            <a:r>
              <a:rPr lang="en-US" b="1" dirty="0">
                <a:solidFill>
                  <a:srgbClr val="000000"/>
                </a:solidFill>
              </a:rPr>
              <a:t>restart the fire studies along ECN3</a:t>
            </a:r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2050" name="Picture 2" descr="Question, questionительный знак, interrogation, little men, slideShare,  Question mark, microsoft PowerPoint, pPT, presentation, Animation | Anyrgb">
            <a:extLst>
              <a:ext uri="{FF2B5EF4-FFF2-40B4-BE49-F238E27FC236}">
                <a16:creationId xmlns:a16="http://schemas.microsoft.com/office/drawing/2014/main" id="{51827834-49E4-756E-C49F-8664859A5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138" y="565818"/>
            <a:ext cx="1455143" cy="193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FAC56E5-71BF-244D-392B-053861EDAAC9}"/>
              </a:ext>
            </a:extLst>
          </p:cNvPr>
          <p:cNvSpPr txBox="1"/>
          <p:nvPr/>
        </p:nvSpPr>
        <p:spPr>
          <a:xfrm>
            <a:off x="9858233" y="5138110"/>
            <a:ext cx="216217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500" dirty="0">
                <a:solidFill>
                  <a:srgbClr val="000000"/>
                </a:solidFill>
              </a:rPr>
              <a:t>For the as-built models:</a:t>
            </a:r>
          </a:p>
          <a:p>
            <a:pPr algn="l"/>
            <a:r>
              <a:rPr lang="en-US" sz="1500" dirty="0">
                <a:solidFill>
                  <a:srgbClr val="000000"/>
                </a:solidFill>
              </a:rPr>
              <a:t>Job B.920 will be placed inside Job B. 918, that is currently in progress.</a:t>
            </a:r>
            <a:endParaRPr lang="en-GB" sz="1500" b="1" dirty="0">
              <a:solidFill>
                <a:srgbClr val="0000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BAD71C2-D997-24BF-1F8C-CDECD27559C7}"/>
              </a:ext>
            </a:extLst>
          </p:cNvPr>
          <p:cNvCxnSpPr/>
          <p:nvPr/>
        </p:nvCxnSpPr>
        <p:spPr>
          <a:xfrm>
            <a:off x="8229600" y="3362325"/>
            <a:ext cx="1999481" cy="1672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85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EF83A-0973-2FC4-05FE-36942B774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4CDD8-95A5-DF87-4950-0BC11F870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953DE-96A3-6415-0711-87EA6E42B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05230EA-23D1-CAA0-8F8A-983ED38592B6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Mezzanine integration  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AA50298-7D70-6AB3-EE16-9BDE29E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830F59FD-62DD-FE89-F241-8A2B20114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79" y="2076332"/>
            <a:ext cx="7217076" cy="3077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7DA4F45-2903-D927-A012-CF5B2EE424FB}"/>
              </a:ext>
            </a:extLst>
          </p:cNvPr>
          <p:cNvSpPr txBox="1"/>
          <p:nvPr/>
        </p:nvSpPr>
        <p:spPr>
          <a:xfrm>
            <a:off x="8318061" y="2707259"/>
            <a:ext cx="3360379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CV is currently working on: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Scans of the area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(made already by them,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need to be processed by BE-EA)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As-Built 3D model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B57ECD-40A1-BAF7-A815-1736BB89BABD}"/>
              </a:ext>
            </a:extLst>
          </p:cNvPr>
          <p:cNvSpPr txBox="1"/>
          <p:nvPr/>
        </p:nvSpPr>
        <p:spPr>
          <a:xfrm>
            <a:off x="2382566" y="5226440"/>
            <a:ext cx="23549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Courtesy of Mathieu Archambault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C668A8-3856-E3DA-DEDF-3A7E59280377}"/>
              </a:ext>
            </a:extLst>
          </p:cNvPr>
          <p:cNvSpPr txBox="1"/>
          <p:nvPr/>
        </p:nvSpPr>
        <p:spPr>
          <a:xfrm>
            <a:off x="4918513" y="1818963"/>
            <a:ext cx="23549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Also in CATIA as ST1A25072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75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072FC-90B6-B49C-599E-D9A3B3DF0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2DC61-9569-CDEF-9E6C-A6095C260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AD056-8FB3-5D6B-DA9C-F5612ACE1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7CBF914-01BF-4106-15C5-F4E7056D9DA4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Inventory ECN3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72F947A-04D4-5667-642F-06FBFF7D4F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BA5615C-82C0-90CB-C03C-B901A87884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00" y="1336531"/>
            <a:ext cx="8034502" cy="45594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78F1FC-DC23-E261-CFCB-0315F58BBD62}"/>
              </a:ext>
            </a:extLst>
          </p:cNvPr>
          <p:cNvSpPr txBox="1"/>
          <p:nvPr/>
        </p:nvSpPr>
        <p:spPr>
          <a:xfrm>
            <a:off x="8857372" y="2231258"/>
            <a:ext cx="2590801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First version of the inventory provided.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>
                <a:solidFill>
                  <a:srgbClr val="000000"/>
                </a:solidFill>
              </a:rPr>
              <a:t>Missing some information </a:t>
            </a:r>
            <a:r>
              <a:rPr lang="en-US" dirty="0">
                <a:solidFill>
                  <a:srgbClr val="000000"/>
                </a:solidFill>
              </a:rPr>
              <a:t>regarding material and responsibility.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After iteration, a second version will be provided. 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9EC550-50C2-4F98-8D2E-D9D81A40AB20}"/>
              </a:ext>
            </a:extLst>
          </p:cNvPr>
          <p:cNvSpPr txBox="1"/>
          <p:nvPr/>
        </p:nvSpPr>
        <p:spPr>
          <a:xfrm>
            <a:off x="8954813" y="898634"/>
            <a:ext cx="273531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List of all the elements to be dismantled in ECN3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320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CEFDC-836A-4FF0-88A7-4E62868BE83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05575"/>
            <a:ext cx="788988" cy="238125"/>
          </a:xfrm>
        </p:spPr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25506-FB81-4842-822C-D0CEAA06595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510338"/>
            <a:ext cx="681037" cy="238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3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A5C33-8B30-AA3C-3E2F-9DA1C752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INDEX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F22521-3632-7127-8CFF-03C5E302C9E4}"/>
              </a:ext>
            </a:extLst>
          </p:cNvPr>
          <p:cNvSpPr txBox="1"/>
          <p:nvPr/>
        </p:nvSpPr>
        <p:spPr>
          <a:xfrm>
            <a:off x="412775" y="1204150"/>
            <a:ext cx="9891423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s-ES" sz="2400" b="1" dirty="0">
                <a:solidFill>
                  <a:srgbClr val="000000"/>
                </a:solidFill>
              </a:rPr>
              <a:t>3D </a:t>
            </a:r>
            <a:r>
              <a:rPr lang="es-ES" sz="2400" b="1" dirty="0" err="1">
                <a:solidFill>
                  <a:srgbClr val="000000"/>
                </a:solidFill>
              </a:rPr>
              <a:t>models</a:t>
            </a:r>
            <a:r>
              <a:rPr lang="es-ES" sz="2400" b="1" dirty="0">
                <a:solidFill>
                  <a:srgbClr val="000000"/>
                </a:solidFill>
              </a:rPr>
              <a:t> </a:t>
            </a:r>
            <a:r>
              <a:rPr lang="es-ES" sz="2400" b="1" dirty="0" err="1">
                <a:solidFill>
                  <a:srgbClr val="000000"/>
                </a:solidFill>
              </a:rPr>
              <a:t>organisation</a:t>
            </a:r>
            <a:endParaRPr lang="es-ES" sz="2400" b="1" dirty="0">
              <a:solidFill>
                <a:srgbClr val="00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s-ES" sz="2400" b="1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b="1" dirty="0">
                <a:solidFill>
                  <a:srgbClr val="000000"/>
                </a:solidFill>
              </a:rPr>
              <a:t>New </a:t>
            </a:r>
            <a:r>
              <a:rPr lang="es-ES" sz="2400" b="1" dirty="0" err="1">
                <a:solidFill>
                  <a:srgbClr val="000000"/>
                </a:solidFill>
              </a:rPr>
              <a:t>coordinate</a:t>
            </a:r>
            <a:r>
              <a:rPr lang="es-ES" sz="2400" b="1" dirty="0">
                <a:solidFill>
                  <a:srgbClr val="000000"/>
                </a:solidFill>
              </a:rPr>
              <a:t> </a:t>
            </a:r>
            <a:r>
              <a:rPr lang="es-ES" sz="2400" b="1" dirty="0" err="1">
                <a:solidFill>
                  <a:srgbClr val="000000"/>
                </a:solidFill>
              </a:rPr>
              <a:t>system</a:t>
            </a:r>
            <a:endParaRPr lang="es-ES" sz="2400" b="1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s-ES" sz="2400" b="1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b="1" dirty="0" err="1">
                <a:solidFill>
                  <a:srgbClr val="000000"/>
                </a:solidFill>
              </a:rPr>
              <a:t>Layout</a:t>
            </a:r>
            <a:r>
              <a:rPr lang="es-ES" sz="2400" b="1" dirty="0">
                <a:solidFill>
                  <a:srgbClr val="000000"/>
                </a:solidFill>
              </a:rPr>
              <a:t> P42 line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s-ES" sz="2400" b="1" dirty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400" b="1" dirty="0">
                <a:solidFill>
                  <a:srgbClr val="000000"/>
                </a:solidFill>
              </a:rPr>
              <a:t>ECN3 </a:t>
            </a:r>
            <a:r>
              <a:rPr lang="es-ES" sz="2400" b="1" dirty="0" err="1">
                <a:solidFill>
                  <a:srgbClr val="000000"/>
                </a:solidFill>
              </a:rPr>
              <a:t>integration</a:t>
            </a:r>
            <a:r>
              <a:rPr lang="es-ES" sz="2400" b="1" dirty="0">
                <a:solidFill>
                  <a:srgbClr val="000000"/>
                </a:solidFill>
              </a:rPr>
              <a:t> </a:t>
            </a:r>
          </a:p>
          <a:p>
            <a:pPr algn="l"/>
            <a:endParaRPr lang="es-ES" sz="2400" b="1" dirty="0">
              <a:solidFill>
                <a:srgbClr val="00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s-ES" sz="2400" b="1" dirty="0" err="1">
                <a:solidFill>
                  <a:srgbClr val="000000"/>
                </a:solidFill>
              </a:rPr>
              <a:t>Mezzanine</a:t>
            </a:r>
            <a:r>
              <a:rPr lang="es-ES" sz="2400" b="1" dirty="0">
                <a:solidFill>
                  <a:srgbClr val="000000"/>
                </a:solidFill>
              </a:rPr>
              <a:t> </a:t>
            </a:r>
            <a:r>
              <a:rPr lang="es-ES" sz="2400" b="1" dirty="0" err="1">
                <a:solidFill>
                  <a:srgbClr val="000000"/>
                </a:solidFill>
              </a:rPr>
              <a:t>integration</a:t>
            </a:r>
            <a:r>
              <a:rPr lang="es-ES" sz="2400" b="1" dirty="0">
                <a:solidFill>
                  <a:srgbClr val="000000"/>
                </a:solidFill>
              </a:rPr>
              <a:t> </a:t>
            </a:r>
          </a:p>
          <a:p>
            <a:pPr algn="l"/>
            <a:endParaRPr lang="es-ES" sz="2400" b="1" dirty="0">
              <a:solidFill>
                <a:srgbClr val="000000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s-ES" sz="2400" b="1" dirty="0" err="1">
                <a:solidFill>
                  <a:srgbClr val="000000"/>
                </a:solidFill>
              </a:rPr>
              <a:t>Inventory</a:t>
            </a:r>
            <a:r>
              <a:rPr lang="es-ES" sz="2400" b="1" dirty="0">
                <a:solidFill>
                  <a:srgbClr val="000000"/>
                </a:solidFill>
              </a:rPr>
              <a:t> ECN3</a:t>
            </a:r>
          </a:p>
          <a:p>
            <a:pPr lvl="1"/>
            <a:endParaRPr lang="es-ES" sz="2400" dirty="0">
              <a:solidFill>
                <a:srgbClr val="000000"/>
              </a:solidFill>
            </a:endParaRPr>
          </a:p>
          <a:p>
            <a:pPr algn="l"/>
            <a:endParaRPr lang="es-ES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15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A5C33-8B30-AA3C-3E2F-9DA1C752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3D models </a:t>
            </a:r>
            <a:r>
              <a:rPr lang="en-US" dirty="0" err="1"/>
              <a:t>organisation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FFAB95-B06E-D9B5-2EEC-81B62D4AF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473" y="1291181"/>
            <a:ext cx="4845539" cy="45773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D3257A-1466-7183-F17E-77F46E647133}"/>
              </a:ext>
            </a:extLst>
          </p:cNvPr>
          <p:cNvSpPr txBox="1"/>
          <p:nvPr/>
        </p:nvSpPr>
        <p:spPr>
          <a:xfrm>
            <a:off x="6277710" y="3152001"/>
            <a:ext cx="46981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Presented on </a:t>
            </a:r>
            <a:r>
              <a:rPr lang="en-US" dirty="0">
                <a:hlinkClick r:id="rId4"/>
              </a:rPr>
              <a:t>WP4 Coordination Meeting #11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07A6378-6141-A77C-424B-CE1805A62FE6}"/>
              </a:ext>
            </a:extLst>
          </p:cNvPr>
          <p:cNvSpPr/>
          <p:nvPr/>
        </p:nvSpPr>
        <p:spPr>
          <a:xfrm>
            <a:off x="859221" y="5052848"/>
            <a:ext cx="2530365" cy="51397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8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AE745-DC38-C823-AF76-042CEFC35E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3890D-3249-8DAF-A9EF-9B6EBB13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A69DD-ADDD-4FD4-D645-F2257BEC7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B4F4BC5-96DD-5AE9-37B3-96ED2D5CC790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Overview of</a:t>
            </a:r>
            <a:r>
              <a:rPr lang="en-US" b="0" dirty="0"/>
              <a:t> </a:t>
            </a:r>
            <a:r>
              <a:rPr lang="en-US" u="sng" dirty="0"/>
              <a:t>baseline</a:t>
            </a:r>
            <a:r>
              <a:rPr lang="en-US" dirty="0"/>
              <a:t> models I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84B4688-6F3B-3581-E287-C8EB7CC2E0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85724D-C925-62F0-B83A-28B9CA217FF1}"/>
              </a:ext>
            </a:extLst>
          </p:cNvPr>
          <p:cNvSpPr txBox="1"/>
          <p:nvPr/>
        </p:nvSpPr>
        <p:spPr>
          <a:xfrm>
            <a:off x="1830921" y="5710180"/>
            <a:ext cx="31125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SHiP target and detector preliminary layout</a:t>
            </a:r>
          </a:p>
          <a:p>
            <a:pPr algn="ctr"/>
            <a:r>
              <a:rPr lang="en-GB" sz="1200" dirty="0"/>
              <a:t>(EP) - ST1606501_01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60CBB6-2C43-15C6-27B8-FBB0F8DE2CB2}"/>
              </a:ext>
            </a:extLst>
          </p:cNvPr>
          <p:cNvSpPr txBox="1"/>
          <p:nvPr/>
        </p:nvSpPr>
        <p:spPr>
          <a:xfrm>
            <a:off x="3566859" y="2729607"/>
            <a:ext cx="30014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BDF TARGET COMPLEX ASSY (current)</a:t>
            </a:r>
          </a:p>
          <a:p>
            <a:pPr algn="ctr"/>
            <a:r>
              <a:rPr lang="en-GB" sz="1200" dirty="0"/>
              <a:t>(STI) - ST1884082_01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D1C2CE-A096-B09D-9223-6E404A361D93}"/>
              </a:ext>
            </a:extLst>
          </p:cNvPr>
          <p:cNvSpPr txBox="1"/>
          <p:nvPr/>
        </p:nvSpPr>
        <p:spPr>
          <a:xfrm>
            <a:off x="8089556" y="3843730"/>
            <a:ext cx="27218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TT85+TDC85_BDF-SHiP_2704</a:t>
            </a:r>
          </a:p>
          <a:p>
            <a:pPr algn="ctr"/>
            <a:r>
              <a:rPr lang="en-GB" sz="1200" dirty="0"/>
              <a:t>(EA) - ST1950060_01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E323324-CBFD-208C-B57C-382201EA384A}"/>
              </a:ext>
            </a:extLst>
          </p:cNvPr>
          <p:cNvSpPr txBox="1"/>
          <p:nvPr/>
        </p:nvSpPr>
        <p:spPr>
          <a:xfrm>
            <a:off x="8089556" y="5718196"/>
            <a:ext cx="29843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TCC8+ECN3_BDF-SHiP_2705</a:t>
            </a:r>
          </a:p>
          <a:p>
            <a:pPr algn="ctr"/>
            <a:r>
              <a:rPr lang="en-GB" sz="1200" dirty="0"/>
              <a:t>(EA) – ST1967028_01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0CB0BB9-AB30-D1C8-A274-04C38A85E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780" y="1719462"/>
            <a:ext cx="2961097" cy="60430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97B3563-DBDB-70DE-9C4F-D759C9FBA0A2}"/>
              </a:ext>
            </a:extLst>
          </p:cNvPr>
          <p:cNvSpPr txBox="1"/>
          <p:nvPr/>
        </p:nvSpPr>
        <p:spPr>
          <a:xfrm>
            <a:off x="553469" y="2634452"/>
            <a:ext cx="24027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Layout_P42line_PostLS3_2704</a:t>
            </a:r>
          </a:p>
          <a:p>
            <a:pPr algn="ctr"/>
            <a:r>
              <a:rPr lang="en-GB" sz="1200" dirty="0"/>
              <a:t>(EA) - ST1949012_01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AACEBB8-A3D2-73EE-D811-F3E5F57E3AC0}"/>
              </a:ext>
            </a:extLst>
          </p:cNvPr>
          <p:cNvSpPr txBox="1"/>
          <p:nvPr/>
        </p:nvSpPr>
        <p:spPr>
          <a:xfrm>
            <a:off x="7366806" y="2323767"/>
            <a:ext cx="38310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TT85-ECN3_IntegrationStudy_BDF SHiP_2704</a:t>
            </a:r>
          </a:p>
          <a:p>
            <a:pPr algn="ctr"/>
            <a:r>
              <a:rPr lang="en-GB" sz="1200" dirty="0"/>
              <a:t>(EA) - ST1967062_01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6F38BD-9DD4-CFF0-11E5-B3002BDA3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5346" y="1104088"/>
            <a:ext cx="1802848" cy="15687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4C71CD-2AC6-9571-6009-56963A600B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230" y="3706669"/>
            <a:ext cx="2253838" cy="203984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B161CA6-C040-E465-264D-D27B855E46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0189" y="4028747"/>
            <a:ext cx="2366836" cy="142544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661FF90-6AFC-FFFE-063A-E51AC0F7BD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8564" y="990547"/>
            <a:ext cx="4224837" cy="118161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5BEDCF1-4662-70D4-3404-D11E4DB6FA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66806" y="3133050"/>
            <a:ext cx="4429826" cy="72518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76035C1-1FD9-B322-6019-C6E4930610F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" b="2777"/>
          <a:stretch/>
        </p:blipFill>
        <p:spPr>
          <a:xfrm>
            <a:off x="7248564" y="4589221"/>
            <a:ext cx="4445442" cy="11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15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85CDA-E8EC-BB7B-BC27-50343F50D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0661B-8B25-57A3-646B-A6C786B32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8C8E1-2B91-B6DC-F1FB-17940A0F7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8EAA892-8627-2A3A-7458-26AA4C350D92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Overview of </a:t>
            </a:r>
            <a:r>
              <a:rPr lang="en-US" u="sng" dirty="0"/>
              <a:t>baseline</a:t>
            </a:r>
            <a:r>
              <a:rPr lang="en-US" dirty="0"/>
              <a:t> models II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C501FD6-48CB-E567-9698-D88B61D44B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B21EDD8-9C4C-15A7-D5CB-1A86423552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80291"/>
              </p:ext>
            </p:extLst>
          </p:nvPr>
        </p:nvGraphicFramePr>
        <p:xfrm>
          <a:off x="158537" y="1631560"/>
          <a:ext cx="11874923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4242">
                  <a:extLst>
                    <a:ext uri="{9D8B030D-6E8A-4147-A177-3AD203B41FA5}">
                      <a16:colId xmlns:a16="http://schemas.microsoft.com/office/drawing/2014/main" val="333551691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497351592"/>
                    </a:ext>
                  </a:extLst>
                </a:gridCol>
                <a:gridCol w="961697">
                  <a:extLst>
                    <a:ext uri="{9D8B030D-6E8A-4147-A177-3AD203B41FA5}">
                      <a16:colId xmlns:a16="http://schemas.microsoft.com/office/drawing/2014/main" val="2447471628"/>
                    </a:ext>
                  </a:extLst>
                </a:gridCol>
                <a:gridCol w="1876095">
                  <a:extLst>
                    <a:ext uri="{9D8B030D-6E8A-4147-A177-3AD203B41FA5}">
                      <a16:colId xmlns:a16="http://schemas.microsoft.com/office/drawing/2014/main" val="1201096115"/>
                    </a:ext>
                  </a:extLst>
                </a:gridCol>
                <a:gridCol w="3882689">
                  <a:extLst>
                    <a:ext uri="{9D8B030D-6E8A-4147-A177-3AD203B41FA5}">
                      <a16:colId xmlns:a16="http://schemas.microsoft.com/office/drawing/2014/main" val="2644423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C.S.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/>
                        <a:t>Responsability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066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BDF TARGET COMPLEX ASSY (current)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ST1884082_01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500" dirty="0">
                          <a:solidFill>
                            <a:srgbClr val="000000"/>
                          </a:solidFill>
                        </a:rPr>
                        <a:t>Defined by user</a:t>
                      </a:r>
                      <a:endParaRPr lang="en-GB" sz="15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SY-STI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Study of the new target design.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370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err="1">
                          <a:solidFill>
                            <a:srgbClr val="000000"/>
                          </a:solidFill>
                        </a:rPr>
                        <a:t>SHiP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 target and detector preliminary 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ST1606501_01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EP-SME</a:t>
                      </a:r>
                    </a:p>
                    <a:p>
                      <a:pPr algn="just"/>
                      <a:endParaRPr lang="en-GB" sz="150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Integration detector + target in the </a:t>
                      </a:r>
                      <a:r>
                        <a:rPr lang="en-GB" sz="1500" dirty="0" err="1">
                          <a:solidFill>
                            <a:srgbClr val="000000"/>
                          </a:solidFill>
                        </a:rPr>
                        <a:t>SHiP</a:t>
                      </a:r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 skeleton. Also possible to find the space reservation, as shown in the previous slide.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801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TCC8+ECN3_BDF-SHiP_2705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ST1967028_01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Integration of ‘’</a:t>
                      </a:r>
                      <a:r>
                        <a:rPr lang="en-GB" sz="1500" err="1">
                          <a:solidFill>
                            <a:srgbClr val="000000"/>
                          </a:solidFill>
                        </a:rPr>
                        <a:t>SHiP</a:t>
                      </a: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 target and detector preliminary layout’’ in TCC8-ECN3 cavern.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Integration of the new C.Eng. models.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064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Layout_P42line_PostLS3_2704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ST1949012_01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New P42 line layout study.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837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TT85+TDC85_BDF-SHiP_2704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ST1950060_01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Integration of ‘’</a:t>
                      </a:r>
                      <a:r>
                        <a:rPr lang="en-GB" sz="1500" err="1">
                          <a:solidFill>
                            <a:srgbClr val="000000"/>
                          </a:solidFill>
                        </a:rPr>
                        <a:t>SHiP</a:t>
                      </a:r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 target and detector preliminary layout’’ in TT85-TDC85 cavern.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33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TT85-ECN3_IntegrationStudy_BDF-SHiP_2704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ST1967062_01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2704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>
                          <a:solidFill>
                            <a:srgbClr val="000000"/>
                          </a:solidFill>
                        </a:rPr>
                        <a:t>BE-EA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500" dirty="0">
                          <a:solidFill>
                            <a:srgbClr val="000000"/>
                          </a:solidFill>
                        </a:rPr>
                        <a:t>Integration of ‘’TCC8+ECN3’’ and ‘’TT85+TDC85’’ studies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36132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4AA8CFE-1BFF-2886-84F2-E47B5B1ADDAA}"/>
              </a:ext>
            </a:extLst>
          </p:cNvPr>
          <p:cNvSpPr txBox="1"/>
          <p:nvPr/>
        </p:nvSpPr>
        <p:spPr>
          <a:xfrm>
            <a:off x="3260700" y="5732097"/>
            <a:ext cx="5670596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Table 1.- Summary of the HI-ECN3 study models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B4A0BB-BD2A-707A-3C21-AC5B7853CFEC}"/>
              </a:ext>
            </a:extLst>
          </p:cNvPr>
          <p:cNvSpPr/>
          <p:nvPr/>
        </p:nvSpPr>
        <p:spPr>
          <a:xfrm>
            <a:off x="5314950" y="1981200"/>
            <a:ext cx="914400" cy="5619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20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7B848-EC5E-148E-9E4C-4EC8534EA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D2582-4CDC-7361-A5E4-EAC886F09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17A13-4CCB-E2ED-7661-4A10B83D1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68D421E-3532-0785-3045-2EC8FF395F27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coordinate system 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C53B606-BABE-2B2A-7BA8-341A2CAB48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4F764C-F15D-A209-2372-94FC47941A48}"/>
              </a:ext>
            </a:extLst>
          </p:cNvPr>
          <p:cNvSpPr txBox="1"/>
          <p:nvPr/>
        </p:nvSpPr>
        <p:spPr>
          <a:xfrm>
            <a:off x="4188699" y="4937234"/>
            <a:ext cx="65722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61C4D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Coordinate System Definition for HI-ECN3 and BDF-</a:t>
            </a:r>
            <a:r>
              <a:rPr lang="en-GB" dirty="0" err="1">
                <a:solidFill>
                  <a:srgbClr val="61C4D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SHiP</a:t>
            </a:r>
            <a:r>
              <a:rPr lang="en-GB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	 (EDMS 3234956)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2CC289-301C-C589-AEB5-EE8EC116E349}"/>
              </a:ext>
            </a:extLst>
          </p:cNvPr>
          <p:cNvSpPr txBox="1"/>
          <p:nvPr/>
        </p:nvSpPr>
        <p:spPr>
          <a:xfrm>
            <a:off x="4259262" y="1990441"/>
            <a:ext cx="582278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BDF-</a:t>
            </a:r>
            <a:r>
              <a:rPr lang="en-GB" dirty="0" err="1">
                <a:solidFill>
                  <a:srgbClr val="000000"/>
                </a:solidFill>
              </a:rPr>
              <a:t>SHiP</a:t>
            </a:r>
            <a:r>
              <a:rPr lang="en-GB" dirty="0">
                <a:solidFill>
                  <a:srgbClr val="000000"/>
                </a:solidFill>
              </a:rPr>
              <a:t> detector skeleton layout (ST1A03905_01) is currently (and temporally) placed in the beginning of 2705. 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dirty="0">
                <a:solidFill>
                  <a:srgbClr val="000000"/>
                </a:solidFill>
              </a:rPr>
              <a:t>Once the new coordinate system is defined, the skeleton will be moved with a macro from the beginning of 2705 to the beginning of the new coordinate system.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1D10EC-BB69-5BD6-1193-0DE7D8E1D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063" y="1098689"/>
            <a:ext cx="3644147" cy="503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54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18BA6-CF61-A1F1-CCB6-0F4945C7C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D45C8-0EE5-35F2-FD75-BAAF0D8C4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B7CE7-A7A4-A512-CC8D-7F6D9736D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730EC62-BF15-7F49-4613-25987DE128F3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P42 beam line integration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1754234-F92A-9B1E-79E3-DA81B0E8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DA64E7-4826-4602-F601-892FD743057C}"/>
              </a:ext>
            </a:extLst>
          </p:cNvPr>
          <p:cNvSpPr txBox="1"/>
          <p:nvPr/>
        </p:nvSpPr>
        <p:spPr>
          <a:xfrm>
            <a:off x="217222" y="5366373"/>
            <a:ext cx="54198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Stil same version presented in  </a:t>
            </a:r>
            <a:r>
              <a:rPr lang="en-US" dirty="0">
                <a:hlinkClick r:id="rId3"/>
              </a:rPr>
              <a:t>ICEA#48_06-12-2024 [NACONS + HI-ECN3]</a:t>
            </a:r>
            <a:r>
              <a:rPr lang="en-US" dirty="0"/>
              <a:t>  and </a:t>
            </a:r>
            <a:r>
              <a:rPr lang="en-US" dirty="0">
                <a:hlinkClick r:id="rId4"/>
              </a:rPr>
              <a:t>HI-ECN3 Layout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5FAC1F-87E6-48E3-3E42-6FD471A40D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222" y="1870884"/>
            <a:ext cx="7499947" cy="32126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139274-3215-1EF9-E554-A57D76E83CDC}"/>
              </a:ext>
            </a:extLst>
          </p:cNvPr>
          <p:cNvSpPr txBox="1"/>
          <p:nvPr/>
        </p:nvSpPr>
        <p:spPr>
          <a:xfrm>
            <a:off x="8105541" y="1261228"/>
            <a:ext cx="3342632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Last week it was provided new MADX files, but another version should be provided because: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The coordinate system should be 2704, no 0_survey.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The beam instrumentation if the target station is missing.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9438AD-ACF1-C3B6-DA04-2DBBA55172D3}"/>
              </a:ext>
            </a:extLst>
          </p:cNvPr>
          <p:cNvSpPr txBox="1"/>
          <p:nvPr/>
        </p:nvSpPr>
        <p:spPr>
          <a:xfrm>
            <a:off x="9775546" y="211141"/>
            <a:ext cx="2325413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00000"/>
                </a:solidFill>
              </a:rPr>
              <a:t>Integration: </a:t>
            </a:r>
            <a:r>
              <a:rPr lang="en-US" sz="1300" b="1" dirty="0">
                <a:solidFill>
                  <a:srgbClr val="000000"/>
                </a:solidFill>
              </a:rPr>
              <a:t>ST950060_01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00000"/>
                </a:solidFill>
              </a:rPr>
              <a:t>Layout: </a:t>
            </a:r>
            <a:r>
              <a:rPr lang="en-US" sz="1300" b="1" dirty="0">
                <a:solidFill>
                  <a:srgbClr val="000000"/>
                </a:solidFill>
              </a:rPr>
              <a:t>ST194012_01</a:t>
            </a:r>
            <a:endParaRPr lang="en-GB" sz="1300" b="1" dirty="0">
              <a:solidFill>
                <a:srgbClr val="00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59026B8-B6B0-60E0-3532-18D9298CD5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7620" y="3979900"/>
            <a:ext cx="2860658" cy="1535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E0B019A-7703-49E4-2D8B-CCF966706CAE}"/>
              </a:ext>
            </a:extLst>
          </p:cNvPr>
          <p:cNvSpPr txBox="1"/>
          <p:nvPr/>
        </p:nvSpPr>
        <p:spPr>
          <a:xfrm>
            <a:off x="7780284" y="5672143"/>
            <a:ext cx="40209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The integration team of the fire door N6 is waiting for inputs. 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1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F1599-2A3E-392F-9F31-C18B64DF3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D2429-6A54-3E14-5409-F6FF29799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9AB54-35D8-B08A-5177-A703F135C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CC76CA1-82F7-6E3F-6944-73C8ED5DF19D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TCC8-ECN3 model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022C9DB-8287-3E16-F99A-5F1DA8B860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1EE2D2-54F3-EE04-EB79-3B136944CB51}"/>
              </a:ext>
            </a:extLst>
          </p:cNvPr>
          <p:cNvSpPr txBox="1"/>
          <p:nvPr/>
        </p:nvSpPr>
        <p:spPr>
          <a:xfrm>
            <a:off x="6620573" y="414399"/>
            <a:ext cx="515865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highlight>
                  <a:srgbClr val="FFFF00"/>
                </a:highlight>
              </a:rPr>
              <a:t>Note:</a:t>
            </a:r>
            <a:r>
              <a:rPr lang="en-GB" dirty="0"/>
              <a:t> In this model has been added extraordinary the </a:t>
            </a:r>
            <a:r>
              <a:rPr lang="en-GB" dirty="0" err="1"/>
              <a:t>C.Engineering</a:t>
            </a:r>
            <a:r>
              <a:rPr lang="en-GB" dirty="0"/>
              <a:t> models next, but not all the integration elements (too heavy otherwise)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D306B2-02B9-23AA-3FC3-EB08AB4419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" b="2777"/>
          <a:stretch/>
        </p:blipFill>
        <p:spPr>
          <a:xfrm>
            <a:off x="0" y="3195873"/>
            <a:ext cx="12192000" cy="30963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4A67C3-D7AF-C699-8EFC-C24711C361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200" y="1215781"/>
            <a:ext cx="3834348" cy="23958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872134-47BC-6062-4BBE-65484B9FE97D}"/>
              </a:ext>
            </a:extLst>
          </p:cNvPr>
          <p:cNvSpPr txBox="1"/>
          <p:nvPr/>
        </p:nvSpPr>
        <p:spPr>
          <a:xfrm>
            <a:off x="6620582" y="1396815"/>
            <a:ext cx="5580993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rgbClr val="000000"/>
                </a:solidFill>
              </a:rPr>
              <a:t>B.911: </a:t>
            </a:r>
          </a:p>
          <a:p>
            <a:pPr algn="l"/>
            <a:r>
              <a:rPr lang="en-GB" sz="1400" dirty="0">
                <a:solidFill>
                  <a:srgbClr val="000000"/>
                </a:solidFill>
              </a:rPr>
              <a:t>Current – ST1518207_01 </a:t>
            </a:r>
          </a:p>
          <a:p>
            <a:pPr algn="l"/>
            <a:r>
              <a:rPr lang="en-GB" sz="1400" dirty="0">
                <a:solidFill>
                  <a:srgbClr val="000000"/>
                </a:solidFill>
              </a:rPr>
              <a:t>Integration new door study - ST1906031_01</a:t>
            </a:r>
          </a:p>
          <a:p>
            <a:pPr algn="l"/>
            <a:endParaRPr lang="en-GB" sz="1400" dirty="0">
              <a:solidFill>
                <a:srgbClr val="000000"/>
              </a:solidFill>
            </a:endParaRPr>
          </a:p>
          <a:p>
            <a:pPr algn="l"/>
            <a:r>
              <a:rPr lang="en-GB" sz="1400" b="1" dirty="0">
                <a:solidFill>
                  <a:srgbClr val="000000"/>
                </a:solidFill>
              </a:rPr>
              <a:t>B.918 :</a:t>
            </a:r>
          </a:p>
          <a:p>
            <a:pPr algn="l"/>
            <a:r>
              <a:rPr lang="en-GB" sz="1400" dirty="0">
                <a:solidFill>
                  <a:srgbClr val="000000"/>
                </a:solidFill>
              </a:rPr>
              <a:t>Current - ST1544688_01</a:t>
            </a:r>
          </a:p>
          <a:p>
            <a:pPr algn="l"/>
            <a:endParaRPr lang="en-GB" sz="1400" dirty="0">
              <a:solidFill>
                <a:srgbClr val="000000"/>
              </a:solidFill>
            </a:endParaRPr>
          </a:p>
          <a:p>
            <a:pPr algn="l"/>
            <a:r>
              <a:rPr lang="en-GB" sz="1400" b="1" dirty="0">
                <a:solidFill>
                  <a:srgbClr val="000000"/>
                </a:solidFill>
              </a:rPr>
              <a:t>B.754:</a:t>
            </a:r>
          </a:p>
          <a:p>
            <a:pPr algn="l"/>
            <a:r>
              <a:rPr lang="en-GB" sz="1400" dirty="0">
                <a:solidFill>
                  <a:srgbClr val="000000"/>
                </a:solidFill>
              </a:rPr>
              <a:t>Future - ST1947411_01 (SY-STI-TCD)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99FFE3-88D9-A857-391C-DEC52B979C74}"/>
              </a:ext>
            </a:extLst>
          </p:cNvPr>
          <p:cNvSpPr txBox="1"/>
          <p:nvPr/>
        </p:nvSpPr>
        <p:spPr>
          <a:xfrm rot="20126477">
            <a:off x="4340354" y="1599038"/>
            <a:ext cx="202510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  <a:highlight>
                  <a:srgbClr val="C95ABD"/>
                </a:highlight>
              </a:rPr>
              <a:t>New organization inside the integration model</a:t>
            </a:r>
            <a:endParaRPr lang="en-GB" dirty="0">
              <a:solidFill>
                <a:srgbClr val="000000"/>
              </a:solidFill>
              <a:highlight>
                <a:srgbClr val="C95ABD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6550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6909D-0969-C706-04FD-2F0941DAC8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36786-E3F4-AB05-C5E2-60D5E6EE8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Martinez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Sutil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Integration in ECN3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CA375-0CE0-F134-D5F3-186C3F483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083E9E1-A977-ECCE-1CAD-0A31CDC86356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TCC8-ECN3 model: Space reservation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953C5B7-6E1C-2D1D-80B5-CE517A41B6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r>
              <a:rPr kumimoji="0" lang="en-US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April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B03227-FA02-48A4-102A-42E6DC6AD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42" y="1098689"/>
            <a:ext cx="2391460" cy="5155324"/>
          </a:xfrm>
          <a:prstGeom prst="rect">
            <a:avLst/>
          </a:prstGeom>
        </p:spPr>
      </p:pic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7E5A7F19-5726-53D0-DC98-EC4197426ADD}"/>
              </a:ext>
            </a:extLst>
          </p:cNvPr>
          <p:cNvCxnSpPr>
            <a:cxnSpLocks/>
          </p:cNvCxnSpPr>
          <p:nvPr/>
        </p:nvCxnSpPr>
        <p:spPr>
          <a:xfrm>
            <a:off x="2111399" y="3245309"/>
            <a:ext cx="1920747" cy="111529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EC2EFB0D-0C81-A819-75B8-D59293A91E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835"/>
          <a:stretch/>
        </p:blipFill>
        <p:spPr>
          <a:xfrm>
            <a:off x="3599713" y="1308366"/>
            <a:ext cx="8305800" cy="2127298"/>
          </a:xfrm>
          <a:prstGeom prst="rect">
            <a:avLst/>
          </a:prstGeom>
        </p:spPr>
      </p:pic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6BA5E768-72F7-EAAD-DB56-ED60885705DD}"/>
              </a:ext>
            </a:extLst>
          </p:cNvPr>
          <p:cNvCxnSpPr>
            <a:cxnSpLocks/>
          </p:cNvCxnSpPr>
          <p:nvPr/>
        </p:nvCxnSpPr>
        <p:spPr>
          <a:xfrm>
            <a:off x="2179528" y="2202531"/>
            <a:ext cx="1420185" cy="69763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DED9DD75-F2A5-3D27-BEF0-BF58C0A9C5BD}"/>
              </a:ext>
            </a:extLst>
          </p:cNvPr>
          <p:cNvSpPr txBox="1"/>
          <p:nvPr/>
        </p:nvSpPr>
        <p:spPr>
          <a:xfrm>
            <a:off x="6483258" y="3343331"/>
            <a:ext cx="191922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Transport space reservation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FF0F0C6-EF91-8FE0-1105-4CE006F4A21D}"/>
              </a:ext>
            </a:extLst>
          </p:cNvPr>
          <p:cNvSpPr txBox="1"/>
          <p:nvPr/>
        </p:nvSpPr>
        <p:spPr>
          <a:xfrm>
            <a:off x="5472583" y="5749216"/>
            <a:ext cx="474986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Survey space reservation – Requested in </a:t>
            </a:r>
            <a:r>
              <a:rPr lang="en-US" sz="1200" dirty="0">
                <a:solidFill>
                  <a:srgbClr val="000000"/>
                </a:solidFill>
                <a:hlinkClick r:id="rId5"/>
              </a:rPr>
              <a:t>Survey in ECN3/TCC8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2EF634-873B-B44A-B98F-72AF565042C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1005" r="2349" b="12906"/>
          <a:stretch/>
        </p:blipFill>
        <p:spPr>
          <a:xfrm>
            <a:off x="4032146" y="3780803"/>
            <a:ext cx="8075612" cy="162327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85DB1BC-F303-CE28-A129-3C359486BFD2}"/>
              </a:ext>
            </a:extLst>
          </p:cNvPr>
          <p:cNvSpPr txBox="1"/>
          <p:nvPr/>
        </p:nvSpPr>
        <p:spPr>
          <a:xfrm>
            <a:off x="2293882" y="2001785"/>
            <a:ext cx="841263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  <a:highlight>
                  <a:srgbClr val="FFFF00"/>
                </a:highlight>
              </a:rPr>
              <a:t>BE_EA</a:t>
            </a:r>
            <a:endParaRPr lang="en-GB" sz="1300" dirty="0">
              <a:solidFill>
                <a:srgbClr val="000000"/>
              </a:solidFill>
              <a:highlight>
                <a:srgbClr val="FFFF0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4A2BD6-D676-F3C0-EBD1-11BC1E179DBE}"/>
              </a:ext>
            </a:extLst>
          </p:cNvPr>
          <p:cNvSpPr txBox="1"/>
          <p:nvPr/>
        </p:nvSpPr>
        <p:spPr>
          <a:xfrm>
            <a:off x="2230509" y="3470083"/>
            <a:ext cx="841263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00" dirty="0">
                <a:solidFill>
                  <a:srgbClr val="000000"/>
                </a:solidFill>
                <a:highlight>
                  <a:srgbClr val="FFFF00"/>
                </a:highlight>
              </a:rPr>
              <a:t>EP_SME</a:t>
            </a:r>
            <a:endParaRPr lang="en-GB" sz="1300" dirty="0">
              <a:solidFill>
                <a:srgbClr val="00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2218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E41DC6A1-916A-4DF4-BDE1-09AEC80FA8F4}" vid="{5E681FE9-69F2-4737-BD3F-AB9600F9D3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13494</TotalTime>
  <Words>866</Words>
  <Application>Microsoft Office PowerPoint</Application>
  <PresentationFormat>Widescreen</PresentationFormat>
  <Paragraphs>178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Arial</vt:lpstr>
      <vt:lpstr>Roboto</vt:lpstr>
      <vt:lpstr>Wingdings</vt:lpstr>
      <vt:lpstr>1_Office Theme</vt:lpstr>
      <vt:lpstr>SHiP Integration ECN3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TIDVG4 Integration TT83</dc:title>
  <dc:creator>Beatriz Martinez Sutil</dc:creator>
  <cp:lastModifiedBy>Beatriz Martinez Sutil</cp:lastModifiedBy>
  <cp:revision>236</cp:revision>
  <dcterms:created xsi:type="dcterms:W3CDTF">2024-06-06T13:05:18Z</dcterms:created>
  <dcterms:modified xsi:type="dcterms:W3CDTF">2025-04-29T12:38:08Z</dcterms:modified>
</cp:coreProperties>
</file>