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6" r:id="rId5"/>
    <p:sldId id="594" r:id="rId6"/>
    <p:sldId id="595" r:id="rId7"/>
    <p:sldId id="601" r:id="rId8"/>
    <p:sldId id="602" r:id="rId9"/>
    <p:sldId id="604" r:id="rId10"/>
    <p:sldId id="603" r:id="rId11"/>
    <p:sldId id="267" r:id="rId12"/>
    <p:sldId id="599" r:id="rId13"/>
    <p:sldId id="587" r:id="rId14"/>
    <p:sldId id="593" r:id="rId15"/>
    <p:sldId id="2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07F1B-B976-41D0-BEEA-958E39901A49}" v="1" dt="2025-03-27T07:11:08.357"/>
    <p1510:client id="{9D3A3DEB-66B5-924D-6A36-D4394C47CAC7}" v="325" dt="2025-03-26T07:48:06.4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6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332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269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D2BA3B-1C21-D114-74D6-A3EB3822D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D425B4-751B-0580-78B7-751530AD1B8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62736-BBAD-412B-9855-55FCA92ED92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A948E5-E3ED-1656-EB73-ED01C23259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5DE1C-DECB-23CD-1CEA-D3B7C12969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A0194-9827-4AD2-A3B5-AE5E1AE83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04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BF79E-4E53-42B1-81D8-E7AA3A7A004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C9985-0AA3-4036-96AE-0B2618A3B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128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0"/>
          <a:stretch/>
        </p:blipFill>
        <p:spPr>
          <a:xfrm>
            <a:off x="288001" y="5471818"/>
            <a:ext cx="1321343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37751CD0-814D-CA22-3A03-56C8D5907E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41" y="5514565"/>
            <a:ext cx="808223" cy="106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02858" y="6356351"/>
            <a:ext cx="1985721" cy="365125"/>
          </a:xfrm>
        </p:spPr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0" y="1260001"/>
            <a:ext cx="3525324" cy="1692771"/>
          </a:xfrm>
          <a:noFill/>
        </p:spPr>
        <p:txBody>
          <a:bodyPr wrap="none" rtlCol="0">
            <a:spAutoFit/>
          </a:bodyPr>
          <a:lstStyle>
            <a:lvl1pPr>
              <a:defRPr lang="x-none" sz="1800" dirty="0" smtClean="0"/>
            </a:lvl1pPr>
            <a:lvl2pPr>
              <a:defRPr lang="x-none" sz="1400" dirty="0" smtClean="0"/>
            </a:lvl2pPr>
            <a:lvl3pPr>
              <a:defRPr lang="x-none" sz="1400" dirty="0" smtClean="0"/>
            </a:lvl3pPr>
            <a:lvl4pPr>
              <a:defRPr lang="x-none" sz="1400" dirty="0" smtClean="0"/>
            </a:lvl4pPr>
            <a:lvl5pPr>
              <a:defRPr lang="en-US" sz="1400" dirty="0"/>
            </a:lvl5pPr>
          </a:lstStyle>
          <a:p>
            <a:pPr marL="285750" lvl="0" indent="-285750" defTabSz="914400">
              <a:buClr>
                <a:srgbClr val="FFC000"/>
              </a:buClr>
              <a:buFont typeface="Arial" panose="020B0604020202020204" pitchFamily="34" charset="0"/>
            </a:pPr>
            <a:r>
              <a:rPr lang="x-none" dirty="0"/>
              <a:t>Slide text first level</a:t>
            </a:r>
          </a:p>
          <a:p>
            <a:pPr marL="457200" lvl="1" defTabSz="914400"/>
            <a:r>
              <a:rPr lang="x-none" dirty="0"/>
              <a:t>Slide text second level</a:t>
            </a:r>
          </a:p>
          <a:p>
            <a:pPr marL="914400" lvl="2" defTabSz="914400"/>
            <a:r>
              <a:rPr lang="x-none" dirty="0"/>
              <a:t>Slide text third level</a:t>
            </a:r>
          </a:p>
          <a:p>
            <a:pPr marL="1371600" lvl="3" defTabSz="914400"/>
            <a:r>
              <a:rPr lang="x-none" dirty="0"/>
              <a:t>Slide text fourth level</a:t>
            </a:r>
          </a:p>
          <a:p>
            <a:pPr marL="1828800" lvl="4" defTabSz="914400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0" y="1245522"/>
            <a:ext cx="3525324" cy="1692771"/>
          </a:xfrm>
          <a:noFill/>
        </p:spPr>
        <p:txBody>
          <a:bodyPr wrap="none" rtlCol="0">
            <a:spAutoFit/>
          </a:bodyPr>
          <a:lstStyle>
            <a:lvl1pPr>
              <a:defRPr lang="x-none" dirty="0" smtClean="0"/>
            </a:lvl1pPr>
            <a:lvl2pPr>
              <a:defRPr lang="x-none" dirty="0" smtClean="0"/>
            </a:lvl2pPr>
            <a:lvl3pPr>
              <a:defRPr lang="x-none" dirty="0" smtClean="0"/>
            </a:lvl3pPr>
            <a:lvl4pPr>
              <a:defRPr lang="x-none" dirty="0" smtClean="0"/>
            </a:lvl4pPr>
            <a:lvl5pPr>
              <a:defRPr lang="en-US" dirty="0"/>
            </a:lvl5pPr>
          </a:lstStyle>
          <a:p>
            <a:pPr marL="285750" lvl="0" indent="-285750" defTabSz="914400">
              <a:buClr>
                <a:srgbClr val="FFC000"/>
              </a:buClr>
              <a:buFont typeface="Arial" panose="020B0604020202020204" pitchFamily="34" charset="0"/>
            </a:pPr>
            <a:r>
              <a:rPr lang="x-none" dirty="0"/>
              <a:t>Slide text first level</a:t>
            </a:r>
          </a:p>
          <a:p>
            <a:pPr marL="457200" lvl="1" defTabSz="914400"/>
            <a:r>
              <a:rPr lang="x-none" dirty="0"/>
              <a:t>Slide text second level</a:t>
            </a:r>
          </a:p>
          <a:p>
            <a:pPr marL="914400" lvl="2" defTabSz="914400"/>
            <a:r>
              <a:rPr lang="x-none" dirty="0"/>
              <a:t>Slide text third level</a:t>
            </a:r>
          </a:p>
          <a:p>
            <a:pPr marL="1371600" lvl="3" defTabSz="914400"/>
            <a:r>
              <a:rPr lang="x-none" dirty="0"/>
              <a:t>Slide text fourth level</a:t>
            </a:r>
          </a:p>
          <a:p>
            <a:pPr marL="1828800" lvl="4" defTabSz="914400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767391" y="6356351"/>
            <a:ext cx="2121188" cy="365125"/>
          </a:xfrm>
        </p:spPr>
        <p:txBody>
          <a:bodyPr/>
          <a:lstStyle>
            <a:lvl1pPr>
              <a:defRPr lang="en-GB" sz="1200" b="0" i="0" kern="1200" dirty="0" smtClean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r>
              <a:rPr lang="en-US"/>
              <a:t>29th April 2025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1366" y="4835010"/>
            <a:ext cx="3236784" cy="36933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2015-01-13_CERN_ENdept 36% h32mm 300dpi.png">
            <a:extLst>
              <a:ext uri="{FF2B5EF4-FFF2-40B4-BE49-F238E27FC236}">
                <a16:creationId xmlns:a16="http://schemas.microsoft.com/office/drawing/2014/main" id="{0BACFB95-B558-719B-898C-79F5F111FC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0"/>
          <a:stretch/>
        </p:blipFill>
        <p:spPr>
          <a:xfrm>
            <a:off x="4636964" y="2559855"/>
            <a:ext cx="1604457" cy="1399051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767ED0A9-A636-9BC0-E050-C87C758181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17" y="2646035"/>
            <a:ext cx="929455" cy="122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9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893181" y="6356351"/>
            <a:ext cx="1995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60001"/>
            <a:ext cx="352532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 defTabSz="914400">
              <a:buClr>
                <a:srgbClr val="FFC000"/>
              </a:buClr>
              <a:buFont typeface="Arial" panose="020B0604020202020204" pitchFamily="34" charset="0"/>
            </a:pPr>
            <a:r>
              <a:rPr kumimoji="0" lang="fr-CH" dirty="0"/>
              <a:t>Slide text first level</a:t>
            </a:r>
          </a:p>
          <a:p>
            <a:pPr marL="457200" lvl="1" defTabSz="914400"/>
            <a:r>
              <a:rPr kumimoji="0" lang="fr-CH" dirty="0"/>
              <a:t>Slide text second level</a:t>
            </a:r>
          </a:p>
          <a:p>
            <a:pPr marL="914400" lvl="2" defTabSz="914400"/>
            <a:r>
              <a:rPr kumimoji="0" lang="fr-CH" dirty="0"/>
              <a:t>Slide text third level</a:t>
            </a:r>
          </a:p>
          <a:p>
            <a:pPr marL="1371600" lvl="3" defTabSz="914400"/>
            <a:r>
              <a:rPr kumimoji="0" lang="fr-CH" dirty="0"/>
              <a:t>Slide text fourth level</a:t>
            </a:r>
          </a:p>
          <a:p>
            <a:pPr marL="1828800" lvl="4" defTabSz="914400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lvl="0" algn="ctr"/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6">
            <a:extLst>
              <a:ext uri="{FF2B5EF4-FFF2-40B4-BE49-F238E27FC236}">
                <a16:creationId xmlns:a16="http://schemas.microsoft.com/office/drawing/2014/main" id="{F380FFD5-EE5E-DB0B-5673-E4A49B853D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792" y="164071"/>
            <a:ext cx="695992" cy="89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2015-01-13_CERN_ENdept 36% h32mm 300dpi.png">
            <a:extLst>
              <a:ext uri="{FF2B5EF4-FFF2-40B4-BE49-F238E27FC236}">
                <a16:creationId xmlns:a16="http://schemas.microsoft.com/office/drawing/2014/main" id="{488744F2-52DD-8798-A9F9-13912220BC5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0"/>
          <a:stretch/>
        </p:blipFill>
        <p:spPr>
          <a:xfrm>
            <a:off x="556769" y="6320926"/>
            <a:ext cx="531367" cy="43597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236216-FAB6-2C20-6363-54A085655398}"/>
              </a:ext>
            </a:extLst>
          </p:cNvPr>
          <p:cNvCxnSpPr/>
          <p:nvPr userDrawn="1"/>
        </p:nvCxnSpPr>
        <p:spPr>
          <a:xfrm>
            <a:off x="613261" y="1125499"/>
            <a:ext cx="10969139" cy="0"/>
          </a:xfrm>
          <a:prstGeom prst="line">
            <a:avLst/>
          </a:prstGeom>
          <a:ln w="34925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lang="en-GB" sz="3600" b="0" i="0" kern="1200" noProof="0" dirty="0">
          <a:solidFill>
            <a:schemeClr val="accent4"/>
          </a:solidFill>
          <a:latin typeface="+mn-lt"/>
          <a:ea typeface="+mn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lang="fr-CH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lang="fr-CH" sz="1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lang="fr-CH" sz="1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lang="fr-CH" sz="1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lang="en-US" sz="1400" b="0" i="0" kern="1200" baseline="0" dirty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9219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#!master/navigator/document?P:1702850734:101770478:subDoc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58CB9B-43ED-0C61-1C19-2E0700EA052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 rot="1338631">
            <a:off x="605990" y="2416179"/>
            <a:ext cx="11490200" cy="202564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674" y="4564907"/>
            <a:ext cx="8265984" cy="1066688"/>
          </a:xfrm>
        </p:spPr>
        <p:txBody>
          <a:bodyPr>
            <a:normAutofit/>
          </a:bodyPr>
          <a:lstStyle/>
          <a:p>
            <a:r>
              <a:rPr lang="en-GB" sz="2000" dirty="0"/>
              <a:t>Pablo Santos Diaz &amp; Richard Jacobsson</a:t>
            </a:r>
          </a:p>
          <a:p>
            <a:endParaRPr lang="en-US" sz="1600" dirty="0"/>
          </a:p>
          <a:p>
            <a:r>
              <a:rPr lang="en-GB" sz="1100" i="1" dirty="0"/>
              <a:t>HI-ECN3 WP5 coordination meeting (</a:t>
            </a:r>
            <a:r>
              <a:rPr lang="en-GB" sz="1100" i="1" dirty="0">
                <a:hlinkClick r:id="rId3"/>
              </a:rPr>
              <a:t>link</a:t>
            </a:r>
            <a:r>
              <a:rPr lang="en-GB" sz="1100" i="1" dirty="0"/>
              <a:t>) </a:t>
            </a:r>
            <a:r>
              <a:rPr lang="fr-CH" sz="1100" i="1" dirty="0"/>
              <a:t>/ 29-04-2025</a:t>
            </a:r>
          </a:p>
          <a:p>
            <a:r>
              <a:rPr lang="en-GB" sz="1100" i="1" dirty="0"/>
              <a:t>CERN, Geneva (Switzerland)</a:t>
            </a:r>
          </a:p>
          <a:p>
            <a:endParaRPr lang="en-GB" sz="16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123" y="2124373"/>
            <a:ext cx="9749751" cy="1826363"/>
          </a:xfrm>
        </p:spPr>
        <p:txBody>
          <a:bodyPr/>
          <a:lstStyle/>
          <a:p>
            <a:pPr algn="ctr"/>
            <a:r>
              <a:rPr lang="en-GB" dirty="0"/>
              <a:t>SHIP integration model in ECN3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5D6AD-CA2F-6891-2508-09E7B4DE6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E8114-0D5E-0EF3-D778-89BEEDED9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A204B-658A-5200-F139-B9C19B5C5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8F478151-B685-E338-5220-7699674E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Miscellaneous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10B014-6BB1-F10E-DBE3-C367B77528DD}"/>
              </a:ext>
            </a:extLst>
          </p:cNvPr>
          <p:cNvSpPr txBox="1"/>
          <p:nvPr/>
        </p:nvSpPr>
        <p:spPr>
          <a:xfrm>
            <a:off x="384232" y="1585814"/>
            <a:ext cx="1150296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/>
            </a:lvl1pPr>
            <a:lvl2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/>
            </a:lvl2pPr>
            <a:lvl3pPr marL="1200150" lvl="2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>
                <a:solidFill>
                  <a:srgbClr val="FF0000"/>
                </a:solidFill>
              </a:defRPr>
            </a:lvl3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E.  Draining system location confirmation.</a:t>
            </a:r>
          </a:p>
          <a:p>
            <a:endParaRPr lang="en-US" dirty="0"/>
          </a:p>
          <a:p>
            <a:r>
              <a:rPr lang="en-US" dirty="0"/>
              <a:t>Desired as-built integration: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918.</a:t>
            </a:r>
          </a:p>
          <a:p>
            <a:pPr lvl="1"/>
            <a:r>
              <a:rPr lang="en-US" dirty="0"/>
              <a:t>920.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ECN3/TCC8 side cavern.</a:t>
            </a:r>
          </a:p>
          <a:p>
            <a:pPr lvl="1"/>
            <a:r>
              <a:rPr lang="en-US" dirty="0"/>
              <a:t>TCC8/ECN3 service galleries.</a:t>
            </a:r>
          </a:p>
          <a:p>
            <a:pPr lvl="1"/>
            <a:r>
              <a:rPr lang="en-US" dirty="0"/>
              <a:t>ECN3 CV mezzanine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endParaRPr lang="en-US" dirty="0"/>
          </a:p>
          <a:p>
            <a:r>
              <a:rPr lang="en-US" dirty="0"/>
              <a:t>Tent:</a:t>
            </a:r>
          </a:p>
          <a:p>
            <a:pPr lvl="1"/>
            <a:r>
              <a:rPr lang="en-US" dirty="0"/>
              <a:t>Ok for option 1 but, where is the storage space </a:t>
            </a:r>
          </a:p>
          <a:p>
            <a:pPr marL="457200" lvl="1" indent="0">
              <a:buNone/>
            </a:pPr>
            <a:r>
              <a:rPr lang="en-US" dirty="0"/>
              <a:t>outside the tent?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Transport:</a:t>
            </a:r>
          </a:p>
          <a:p>
            <a:pPr lvl="1"/>
            <a:r>
              <a:rPr lang="en-US" dirty="0"/>
              <a:t>Review of the transport rails and crane locations in ECN3 (duplicated model).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Support of the TCC3 crane rail extension on the Salève wall missing end.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2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8DD98E3E-D837-A8E6-1B84-C311587BB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8579" y="6356351"/>
            <a:ext cx="5720652" cy="365125"/>
          </a:xfrm>
        </p:spPr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EAB00-48E3-79EC-0DD7-2269028E3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704" y="1310376"/>
            <a:ext cx="5897496" cy="3330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BC30338-E676-1DC6-7BF9-3F04483E3048}"/>
              </a:ext>
            </a:extLst>
          </p:cNvPr>
          <p:cNvSpPr/>
          <p:nvPr/>
        </p:nvSpPr>
        <p:spPr>
          <a:xfrm>
            <a:off x="9556069" y="2137851"/>
            <a:ext cx="620864" cy="5350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079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896DC-0AA5-E782-06A9-1A8BB6C40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83ACC4F-0DA9-32EF-056E-302784BDC7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597"/>
          <a:stretch/>
        </p:blipFill>
        <p:spPr>
          <a:xfrm>
            <a:off x="5503333" y="1335635"/>
            <a:ext cx="5901267" cy="48849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66505-5F26-B1EC-5695-1F9BD6B32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4FC11-82BD-87DB-D392-BD9008442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EE353E5-AB8E-E803-1BDD-2329BFC2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920 rough integration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531D0E2C-091B-2E33-772C-A84192FD4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8579" y="6356351"/>
            <a:ext cx="5720652" cy="365125"/>
          </a:xfrm>
        </p:spPr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364D877-C77F-73EF-BBA3-846B35E0C0BB}"/>
              </a:ext>
            </a:extLst>
          </p:cNvPr>
          <p:cNvCxnSpPr>
            <a:cxnSpLocks/>
          </p:cNvCxnSpPr>
          <p:nvPr/>
        </p:nvCxnSpPr>
        <p:spPr>
          <a:xfrm flipH="1" flipV="1">
            <a:off x="7719565" y="2369417"/>
            <a:ext cx="926011" cy="10547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Box 23">
            <a:extLst>
              <a:ext uri="{FF2B5EF4-FFF2-40B4-BE49-F238E27FC236}">
                <a16:creationId xmlns:a16="http://schemas.microsoft.com/office/drawing/2014/main" id="{3F28B3DD-EC16-6641-CC13-3B2256867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947" y="3382710"/>
            <a:ext cx="1803103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Nitrogen gas system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724A9E-FA8C-F1C3-5E41-72CD72FF5A6A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771695" y="1471681"/>
            <a:ext cx="1141615" cy="668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Box 23">
            <a:extLst>
              <a:ext uri="{FF2B5EF4-FFF2-40B4-BE49-F238E27FC236}">
                <a16:creationId xmlns:a16="http://schemas.microsoft.com/office/drawing/2014/main" id="{40D0424E-20EB-6E23-A81A-4B6AD88A7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0143" y="1256237"/>
            <a:ext cx="901552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err="1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Borexino</a:t>
            </a: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Module 0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758EBF6-C402-4D7F-785D-50886539E329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8438191" y="2139812"/>
            <a:ext cx="623439" cy="11723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23">
            <a:extLst>
              <a:ext uri="{FF2B5EF4-FFF2-40B4-BE49-F238E27FC236}">
                <a16:creationId xmlns:a16="http://schemas.microsoft.com/office/drawing/2014/main" id="{A7AFF0B9-C4D5-2723-B2E5-FE222A263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1630" y="3096695"/>
            <a:ext cx="1803103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Intermediate buffer tank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C3321B-39E9-4967-5C49-0B74BAFB0658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8675010" y="1395869"/>
            <a:ext cx="730654" cy="4806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Box 23">
            <a:extLst>
              <a:ext uri="{FF2B5EF4-FFF2-40B4-BE49-F238E27FC236}">
                <a16:creationId xmlns:a16="http://schemas.microsoft.com/office/drawing/2014/main" id="{F0402DC9-5B06-2BE9-C496-A7596108D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5664" y="1265064"/>
            <a:ext cx="1180015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Tank heater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AF59E1-60B7-CE23-A5C0-3DBA09DC3B94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855224" y="1460437"/>
            <a:ext cx="293156" cy="612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Box 23">
            <a:extLst>
              <a:ext uri="{FF2B5EF4-FFF2-40B4-BE49-F238E27FC236}">
                <a16:creationId xmlns:a16="http://schemas.microsoft.com/office/drawing/2014/main" id="{2C7E0008-7E6C-E1CD-DCD1-D8AE96637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5216" y="1198827"/>
            <a:ext cx="1180015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Tank stirrer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2BA525-61C4-5849-41D2-E84EB0B8182E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9197289" y="2007322"/>
            <a:ext cx="374516" cy="6176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Box 23">
            <a:extLst>
              <a:ext uri="{FF2B5EF4-FFF2-40B4-BE49-F238E27FC236}">
                <a16:creationId xmlns:a16="http://schemas.microsoft.com/office/drawing/2014/main" id="{2D6DB2B4-1340-80CA-3CC6-58E4ED961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1805" y="2494174"/>
            <a:ext cx="1500025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Pumping station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FA7DB86-BC09-619A-4A58-38F2DF8B4BDA}"/>
              </a:ext>
            </a:extLst>
          </p:cNvPr>
          <p:cNvCxnSpPr>
            <a:cxnSpLocks/>
          </p:cNvCxnSpPr>
          <p:nvPr/>
        </p:nvCxnSpPr>
        <p:spPr>
          <a:xfrm>
            <a:off x="9513203" y="2007322"/>
            <a:ext cx="152367" cy="3620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5C7C09D-EC98-CC08-25AE-9809D3E39978}"/>
              </a:ext>
            </a:extLst>
          </p:cNvPr>
          <p:cNvSpPr txBox="1"/>
          <p:nvPr/>
        </p:nvSpPr>
        <p:spPr>
          <a:xfrm>
            <a:off x="9628216" y="2028273"/>
            <a:ext cx="1971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Trench exit towards ECN3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728851-9367-D094-DC32-0BDC0AE5DF4D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10585679" y="5659198"/>
            <a:ext cx="689444" cy="2350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 Box 23">
            <a:extLst>
              <a:ext uri="{FF2B5EF4-FFF2-40B4-BE49-F238E27FC236}">
                <a16:creationId xmlns:a16="http://schemas.microsoft.com/office/drawing/2014/main" id="{40BF31EB-D2FC-B858-081F-3679AC69A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5123" y="5528393"/>
            <a:ext cx="698953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ECN3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493E787-04A7-1B05-1F43-9F15DEBD0BD6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7719565" y="3970539"/>
            <a:ext cx="1990940" cy="6464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 Box 23">
            <a:extLst>
              <a:ext uri="{FF2B5EF4-FFF2-40B4-BE49-F238E27FC236}">
                <a16:creationId xmlns:a16="http://schemas.microsoft.com/office/drawing/2014/main" id="{653BFE58-C23C-6384-01FC-B30005DDE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0505" y="4486150"/>
            <a:ext cx="1803103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 building 918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sp>
        <p:nvSpPr>
          <p:cNvPr id="3" name="Text Box 23">
            <a:extLst>
              <a:ext uri="{FF2B5EF4-FFF2-40B4-BE49-F238E27FC236}">
                <a16:creationId xmlns:a16="http://schemas.microsoft.com/office/drawing/2014/main" id="{D8A06CD3-5837-3B8C-38A4-C2F7EF8BC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8988" y="2912124"/>
            <a:ext cx="1392303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Helium storage gas system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31DB4F-0EC6-65A2-FB98-C0D207DB99F5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7011291" y="2695074"/>
            <a:ext cx="589694" cy="4324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CC07B8D-96CC-48C5-D6F9-F5581776F065}"/>
              </a:ext>
            </a:extLst>
          </p:cNvPr>
          <p:cNvSpPr txBox="1"/>
          <p:nvPr/>
        </p:nvSpPr>
        <p:spPr>
          <a:xfrm>
            <a:off x="217924" y="1447391"/>
            <a:ext cx="1150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/>
            </a:lvl1pPr>
            <a:lvl2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/>
            </a:lvl2pPr>
            <a:lvl3pPr marL="1200150" lvl="2" indent="-285750">
              <a:buClr>
                <a:srgbClr val="FFC000"/>
              </a:buClr>
              <a:buFont typeface="Arial" panose="020B0604020202020204" pitchFamily="34" charset="0"/>
              <a:buChar char="•"/>
              <a:defRPr sz="1600">
                <a:solidFill>
                  <a:srgbClr val="FF0000"/>
                </a:solidFill>
              </a:defRPr>
            </a:lvl3pPr>
          </a:lstStyle>
          <a:p>
            <a:r>
              <a:rPr lang="en-US" dirty="0"/>
              <a:t>Very first volumes integration.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/>
              <a:t>Optimisation</a:t>
            </a:r>
            <a:r>
              <a:rPr lang="en-US" dirty="0"/>
              <a:t> to be done.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Visit with SBT team &amp; CE on 9</a:t>
            </a:r>
            <a:r>
              <a:rPr lang="en-US" baseline="30000" dirty="0"/>
              <a:t>th</a:t>
            </a:r>
            <a:r>
              <a:rPr lang="en-US" dirty="0"/>
              <a:t> of May.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Everyone interested in welcome to join</a:t>
            </a:r>
            <a:r>
              <a:rPr lang="en-US" dirty="0"/>
              <a:t>.</a:t>
            </a:r>
            <a:endParaRPr lang="en-GB" dirty="0">
              <a:solidFill>
                <a:schemeClr val="tx1"/>
              </a:solidFill>
            </a:endParaRPr>
          </a:p>
          <a:p>
            <a:pPr lvl="2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92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F12F2D-8087-7E1A-92A3-B98612011A8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 rot="1338631">
            <a:off x="605989" y="1936344"/>
            <a:ext cx="11490200" cy="202564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078AFFB-06E8-2525-212D-72E8A25B30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674" y="4604180"/>
            <a:ext cx="11048217" cy="830997"/>
          </a:xfrm>
        </p:spPr>
        <p:txBody>
          <a:bodyPr/>
          <a:lstStyle/>
          <a:p>
            <a:r>
              <a:rPr lang="en-GB" sz="4800" dirty="0"/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1921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19BD5-F4AF-17B2-63D9-5CEDC18B1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88B601F-AA7B-C6AC-D13C-DC25A663F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574" y="1573705"/>
            <a:ext cx="6191245" cy="4374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E5A20E-4B1F-126A-ED86-B75458165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30" y="5169777"/>
            <a:ext cx="5686862" cy="920571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E4CF9B-8402-CCA4-2C28-B1609D976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/>
          </a:bodyPr>
          <a:lstStyle/>
          <a:p>
            <a:r>
              <a:rPr lang="en-GB" dirty="0"/>
              <a:t>BDF/SHiP@ECN3 layout reference drawing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9F844-7FA9-36F4-F62B-C85136742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522BD-B6FC-B59A-F4CF-EEF67101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CFD28-B830-5B25-981F-1B61E8A37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497E4F-DD90-053C-3606-96882A97DB50}"/>
              </a:ext>
            </a:extLst>
          </p:cNvPr>
          <p:cNvSpPr txBox="1"/>
          <p:nvPr/>
        </p:nvSpPr>
        <p:spPr>
          <a:xfrm>
            <a:off x="122451" y="1259213"/>
            <a:ext cx="11613298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First version of the </a:t>
            </a:r>
            <a:r>
              <a:rPr lang="en-GB" sz="1600" dirty="0"/>
              <a:t>BDF/SHiP@ECN3 </a:t>
            </a:r>
            <a:r>
              <a:rPr lang="en-GB" sz="1600" dirty="0">
                <a:solidFill>
                  <a:srgbClr val="FF0000"/>
                </a:solidFill>
              </a:rPr>
              <a:t>layout</a:t>
            </a:r>
            <a:r>
              <a:rPr lang="en-GB" sz="1600" dirty="0"/>
              <a:t> reference drawing </a:t>
            </a:r>
            <a:r>
              <a:rPr lang="en-US" sz="1600" dirty="0"/>
              <a:t>with versioning </a:t>
            </a:r>
            <a:r>
              <a:rPr lang="en-US" sz="1600" dirty="0">
                <a:solidFill>
                  <a:srgbClr val="FF0000"/>
                </a:solidFill>
              </a:rPr>
              <a:t>released.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It can be found in the </a:t>
            </a:r>
            <a:r>
              <a:rPr lang="en-US" sz="1600" dirty="0">
                <a:hlinkClick r:id="rId4"/>
              </a:rPr>
              <a:t>EDMS 3287817</a:t>
            </a:r>
            <a:r>
              <a:rPr lang="en-US" sz="1600" dirty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The EDMS 3287817 contains:</a:t>
            </a:r>
          </a:p>
          <a:p>
            <a:pPr marL="800100" lvl="1" indent="-342900">
              <a:buClr>
                <a:srgbClr val="FFC000"/>
              </a:buClr>
              <a:buFont typeface="+mj-lt"/>
              <a:buAutoNum type="arabicPeriod"/>
            </a:pPr>
            <a:r>
              <a:rPr lang="en-US" sz="1600" dirty="0"/>
              <a:t>Warm Muon Shield configuration layout (WMS).</a:t>
            </a:r>
          </a:p>
          <a:p>
            <a:pPr marL="800100" lvl="1" indent="-342900">
              <a:buClr>
                <a:srgbClr val="FFC000"/>
              </a:buClr>
              <a:buFont typeface="+mj-lt"/>
              <a:buAutoNum type="arabicPeriod"/>
            </a:pPr>
            <a:r>
              <a:rPr lang="en-US" sz="1600" dirty="0"/>
              <a:t>Hybrid Muon Shield configuration layout (HMS).</a:t>
            </a:r>
          </a:p>
          <a:p>
            <a:pPr marL="800100" lvl="1" indent="-342900">
              <a:buClr>
                <a:srgbClr val="FFC000"/>
              </a:buClr>
              <a:buFont typeface="+mj-lt"/>
              <a:buAutoNum type="arabicPeriod"/>
            </a:pPr>
            <a:r>
              <a:rPr lang="en-US" sz="1600" dirty="0"/>
              <a:t>READ_ME document with the to do list for the </a:t>
            </a:r>
          </a:p>
          <a:p>
            <a:pPr lvl="1">
              <a:buClr>
                <a:srgbClr val="FFC000"/>
              </a:buClr>
            </a:pPr>
            <a:r>
              <a:rPr lang="en-US" sz="1600" dirty="0"/>
              <a:t>following version.</a:t>
            </a:r>
          </a:p>
          <a:p>
            <a:pPr lvl="1">
              <a:buClr>
                <a:srgbClr val="FFC000"/>
              </a:buClr>
            </a:pPr>
            <a:r>
              <a:rPr lang="en-US" sz="1600" dirty="0">
                <a:solidFill>
                  <a:srgbClr val="FFC000"/>
                </a:solidFill>
              </a:rPr>
              <a:t>4.   </a:t>
            </a:r>
            <a:r>
              <a:rPr lang="en-US" sz="1600" dirty="0"/>
              <a:t>Link to the in work Catia version (</a:t>
            </a:r>
            <a:r>
              <a:rPr lang="en-US" sz="1600" dirty="0">
                <a:solidFill>
                  <a:srgbClr val="FF0000"/>
                </a:solidFill>
              </a:rPr>
              <a:t>SPSXXSHIP0002</a:t>
            </a:r>
            <a:r>
              <a:rPr lang="en-US" sz="1600" dirty="0"/>
              <a:t>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C7A331-D931-8445-7D2E-683D4A055405}"/>
              </a:ext>
            </a:extLst>
          </p:cNvPr>
          <p:cNvSpPr/>
          <p:nvPr/>
        </p:nvSpPr>
        <p:spPr>
          <a:xfrm>
            <a:off x="10288185" y="5582392"/>
            <a:ext cx="1720463" cy="3651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BDE369-FA73-B500-96F1-842444590195}"/>
              </a:ext>
            </a:extLst>
          </p:cNvPr>
          <p:cNvCxnSpPr>
            <a:cxnSpLocks/>
          </p:cNvCxnSpPr>
          <p:nvPr/>
        </p:nvCxnSpPr>
        <p:spPr>
          <a:xfrm>
            <a:off x="6586296" y="5169777"/>
            <a:ext cx="5422352" cy="412615"/>
          </a:xfrm>
          <a:prstGeom prst="line">
            <a:avLst/>
          </a:pr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7AF7AA-0395-16A1-5DBD-2EC1E7D8DFFD}"/>
              </a:ext>
            </a:extLst>
          </p:cNvPr>
          <p:cNvCxnSpPr>
            <a:cxnSpLocks/>
          </p:cNvCxnSpPr>
          <p:nvPr/>
        </p:nvCxnSpPr>
        <p:spPr>
          <a:xfrm flipV="1">
            <a:off x="6594692" y="5948448"/>
            <a:ext cx="5422352" cy="141900"/>
          </a:xfrm>
          <a:prstGeom prst="line">
            <a:avLst/>
          </a:pr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F78A1A-31C7-6D59-5A03-E19A26231083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4172901" y="5003922"/>
            <a:ext cx="428422" cy="850310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722D9D2-2CAB-41F9-87B9-AC01E87CD4AF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2902858" y="4982097"/>
            <a:ext cx="180045" cy="611545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46D91B-1069-8F84-F7AD-5C3C52DAB141}"/>
              </a:ext>
            </a:extLst>
          </p:cNvPr>
          <p:cNvCxnSpPr>
            <a:cxnSpLocks/>
          </p:cNvCxnSpPr>
          <p:nvPr/>
        </p:nvCxnSpPr>
        <p:spPr>
          <a:xfrm>
            <a:off x="1995188" y="4903774"/>
            <a:ext cx="287666" cy="487633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D2ED252-6E7C-BEB9-F299-921B7EB4D6FE}"/>
              </a:ext>
            </a:extLst>
          </p:cNvPr>
          <p:cNvCxnSpPr>
            <a:cxnSpLocks/>
          </p:cNvCxnSpPr>
          <p:nvPr/>
        </p:nvCxnSpPr>
        <p:spPr>
          <a:xfrm>
            <a:off x="739065" y="5739828"/>
            <a:ext cx="782426" cy="89152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81871CB-A28E-F939-B792-EE70E96BC59C}"/>
              </a:ext>
            </a:extLst>
          </p:cNvPr>
          <p:cNvSpPr txBox="1"/>
          <p:nvPr/>
        </p:nvSpPr>
        <p:spPr>
          <a:xfrm>
            <a:off x="3660811" y="4726923"/>
            <a:ext cx="1881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Drawing reference code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2A6EDF-2AD7-CD97-A745-AA49ECE7F605}"/>
              </a:ext>
            </a:extLst>
          </p:cNvPr>
          <p:cNvSpPr txBox="1"/>
          <p:nvPr/>
        </p:nvSpPr>
        <p:spPr>
          <a:xfrm>
            <a:off x="2567216" y="4705098"/>
            <a:ext cx="1031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Year version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D62584-658A-E0C2-6C9B-2EE09324AAAC}"/>
              </a:ext>
            </a:extLst>
          </p:cNvPr>
          <p:cNvSpPr txBox="1"/>
          <p:nvPr/>
        </p:nvSpPr>
        <p:spPr>
          <a:xfrm>
            <a:off x="739065" y="4598109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Hybrid Muon Shield 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configuration 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1951AB-010B-C600-F192-33F0E6C9F518}"/>
              </a:ext>
            </a:extLst>
          </p:cNvPr>
          <p:cNvSpPr txBox="1"/>
          <p:nvPr/>
        </p:nvSpPr>
        <p:spPr>
          <a:xfrm>
            <a:off x="8757" y="5486783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Released 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date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EAADCF4-C0A8-CE12-C592-FB87A95FFA6C}"/>
              </a:ext>
            </a:extLst>
          </p:cNvPr>
          <p:cNvSpPr/>
          <p:nvPr/>
        </p:nvSpPr>
        <p:spPr>
          <a:xfrm>
            <a:off x="929278" y="5463855"/>
            <a:ext cx="2413580" cy="572614"/>
          </a:xfrm>
          <a:custGeom>
            <a:avLst/>
            <a:gdLst>
              <a:gd name="connsiteX0" fmla="*/ 0 w 2413580"/>
              <a:gd name="connsiteY0" fmla="*/ 0 h 572614"/>
              <a:gd name="connsiteX1" fmla="*/ 410309 w 2413580"/>
              <a:gd name="connsiteY1" fmla="*/ 0 h 572614"/>
              <a:gd name="connsiteX2" fmla="*/ 844753 w 2413580"/>
              <a:gd name="connsiteY2" fmla="*/ 0 h 572614"/>
              <a:gd name="connsiteX3" fmla="*/ 1375741 w 2413580"/>
              <a:gd name="connsiteY3" fmla="*/ 0 h 572614"/>
              <a:gd name="connsiteX4" fmla="*/ 1906728 w 2413580"/>
              <a:gd name="connsiteY4" fmla="*/ 0 h 572614"/>
              <a:gd name="connsiteX5" fmla="*/ 2413580 w 2413580"/>
              <a:gd name="connsiteY5" fmla="*/ 0 h 572614"/>
              <a:gd name="connsiteX6" fmla="*/ 2413580 w 2413580"/>
              <a:gd name="connsiteY6" fmla="*/ 572614 h 572614"/>
              <a:gd name="connsiteX7" fmla="*/ 1930864 w 2413580"/>
              <a:gd name="connsiteY7" fmla="*/ 572614 h 572614"/>
              <a:gd name="connsiteX8" fmla="*/ 1520555 w 2413580"/>
              <a:gd name="connsiteY8" fmla="*/ 572614 h 572614"/>
              <a:gd name="connsiteX9" fmla="*/ 1037839 w 2413580"/>
              <a:gd name="connsiteY9" fmla="*/ 572614 h 572614"/>
              <a:gd name="connsiteX10" fmla="*/ 603395 w 2413580"/>
              <a:gd name="connsiteY10" fmla="*/ 572614 h 572614"/>
              <a:gd name="connsiteX11" fmla="*/ 0 w 2413580"/>
              <a:gd name="connsiteY11" fmla="*/ 572614 h 572614"/>
              <a:gd name="connsiteX12" fmla="*/ 0 w 2413580"/>
              <a:gd name="connsiteY12" fmla="*/ 0 h 57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3580" h="572614" extrusionOk="0">
                <a:moveTo>
                  <a:pt x="0" y="0"/>
                </a:moveTo>
                <a:cubicBezTo>
                  <a:pt x="134195" y="-4930"/>
                  <a:pt x="236360" y="16922"/>
                  <a:pt x="410309" y="0"/>
                </a:cubicBezTo>
                <a:cubicBezTo>
                  <a:pt x="584258" y="-16922"/>
                  <a:pt x="658713" y="22765"/>
                  <a:pt x="844753" y="0"/>
                </a:cubicBezTo>
                <a:cubicBezTo>
                  <a:pt x="1030793" y="-22765"/>
                  <a:pt x="1193796" y="30285"/>
                  <a:pt x="1375741" y="0"/>
                </a:cubicBezTo>
                <a:cubicBezTo>
                  <a:pt x="1557686" y="-30285"/>
                  <a:pt x="1765759" y="59156"/>
                  <a:pt x="1906728" y="0"/>
                </a:cubicBezTo>
                <a:cubicBezTo>
                  <a:pt x="2047697" y="-59156"/>
                  <a:pt x="2310154" y="6387"/>
                  <a:pt x="2413580" y="0"/>
                </a:cubicBezTo>
                <a:cubicBezTo>
                  <a:pt x="2476236" y="219863"/>
                  <a:pt x="2397559" y="431580"/>
                  <a:pt x="2413580" y="572614"/>
                </a:cubicBezTo>
                <a:cubicBezTo>
                  <a:pt x="2247841" y="586252"/>
                  <a:pt x="2110550" y="523588"/>
                  <a:pt x="1930864" y="572614"/>
                </a:cubicBezTo>
                <a:cubicBezTo>
                  <a:pt x="1751178" y="621640"/>
                  <a:pt x="1692725" y="549376"/>
                  <a:pt x="1520555" y="572614"/>
                </a:cubicBezTo>
                <a:cubicBezTo>
                  <a:pt x="1348385" y="595852"/>
                  <a:pt x="1229813" y="523606"/>
                  <a:pt x="1037839" y="572614"/>
                </a:cubicBezTo>
                <a:cubicBezTo>
                  <a:pt x="845865" y="621622"/>
                  <a:pt x="802491" y="525029"/>
                  <a:pt x="603395" y="572614"/>
                </a:cubicBezTo>
                <a:cubicBezTo>
                  <a:pt x="404299" y="620199"/>
                  <a:pt x="213386" y="508515"/>
                  <a:pt x="0" y="572614"/>
                </a:cubicBezTo>
                <a:cubicBezTo>
                  <a:pt x="-62966" y="321679"/>
                  <a:pt x="15364" y="215802"/>
                  <a:pt x="0" y="0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 sd="164531488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F2D3355-CC79-1149-A45E-7765149836B9}"/>
              </a:ext>
            </a:extLst>
          </p:cNvPr>
          <p:cNvCxnSpPr>
            <a:cxnSpLocks/>
          </p:cNvCxnSpPr>
          <p:nvPr/>
        </p:nvCxnSpPr>
        <p:spPr>
          <a:xfrm flipH="1">
            <a:off x="3253977" y="4665378"/>
            <a:ext cx="478211" cy="928264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6301CD6-51B4-BD0F-A461-8A6F11EA0970}"/>
              </a:ext>
            </a:extLst>
          </p:cNvPr>
          <p:cNvSpPr txBox="1"/>
          <p:nvPr/>
        </p:nvSpPr>
        <p:spPr>
          <a:xfrm>
            <a:off x="2880017" y="4417847"/>
            <a:ext cx="147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MINOR REVISION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1E9B757-9D1A-EFEA-0709-71664B1BC16D}"/>
              </a:ext>
            </a:extLst>
          </p:cNvPr>
          <p:cNvCxnSpPr>
            <a:cxnSpLocks/>
          </p:cNvCxnSpPr>
          <p:nvPr/>
        </p:nvCxnSpPr>
        <p:spPr>
          <a:xfrm flipH="1">
            <a:off x="5232905" y="4705098"/>
            <a:ext cx="378804" cy="1243350"/>
          </a:xfrm>
          <a:prstGeom prst="line">
            <a:avLst/>
          </a:prstGeom>
          <a:ln w="12700">
            <a:solidFill>
              <a:schemeClr val="tx2"/>
            </a:solidFill>
            <a:headEnd type="none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E755C05-B2D4-8020-A412-AB0A0FBC6D99}"/>
              </a:ext>
            </a:extLst>
          </p:cNvPr>
          <p:cNvSpPr txBox="1"/>
          <p:nvPr/>
        </p:nvSpPr>
        <p:spPr>
          <a:xfrm>
            <a:off x="4571482" y="4417847"/>
            <a:ext cx="152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MAYOR REVISION</a:t>
            </a:r>
            <a:endParaRPr lang="en-GB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7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18AF6-FF40-8064-0159-2212A7D3E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33805-D4DA-2506-A7C7-D085A2891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4B216-BD16-6107-BF1B-3C09C59B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9B41F4D1-7D01-F6F2-1BD8-575CE9286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Muon shield &amp; opening transport volume clash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C8D2D47A-241B-78AE-7526-6B5084424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8579" y="6356351"/>
            <a:ext cx="5720652" cy="365125"/>
          </a:xfrm>
        </p:spPr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F94C00-395F-832A-F416-8B925DAED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8" y="1760794"/>
            <a:ext cx="8357446" cy="3784096"/>
          </a:xfrm>
          <a:prstGeom prst="rect">
            <a:avLst/>
          </a:prstGeom>
        </p:spPr>
      </p:pic>
      <p:sp>
        <p:nvSpPr>
          <p:cNvPr id="8" name="Decagon 7">
            <a:extLst>
              <a:ext uri="{FF2B5EF4-FFF2-40B4-BE49-F238E27FC236}">
                <a16:creationId xmlns:a16="http://schemas.microsoft.com/office/drawing/2014/main" id="{A5066B71-4146-798B-0D77-139DD5279C50}"/>
              </a:ext>
            </a:extLst>
          </p:cNvPr>
          <p:cNvSpPr/>
          <p:nvPr/>
        </p:nvSpPr>
        <p:spPr>
          <a:xfrm>
            <a:off x="1222215" y="2400037"/>
            <a:ext cx="358923" cy="316194"/>
          </a:xfrm>
          <a:prstGeom prst="dec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Decagon 8">
            <a:extLst>
              <a:ext uri="{FF2B5EF4-FFF2-40B4-BE49-F238E27FC236}">
                <a16:creationId xmlns:a16="http://schemas.microsoft.com/office/drawing/2014/main" id="{C6DCB800-0F45-80B7-9CDB-2AE8CD164EB9}"/>
              </a:ext>
            </a:extLst>
          </p:cNvPr>
          <p:cNvSpPr/>
          <p:nvPr/>
        </p:nvSpPr>
        <p:spPr>
          <a:xfrm>
            <a:off x="1220788" y="2885725"/>
            <a:ext cx="358923" cy="316194"/>
          </a:xfrm>
          <a:prstGeom prst="dec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Decagon 9">
            <a:extLst>
              <a:ext uri="{FF2B5EF4-FFF2-40B4-BE49-F238E27FC236}">
                <a16:creationId xmlns:a16="http://schemas.microsoft.com/office/drawing/2014/main" id="{050B6536-12C5-7AD2-8595-6249D730CABD}"/>
              </a:ext>
            </a:extLst>
          </p:cNvPr>
          <p:cNvSpPr/>
          <p:nvPr/>
        </p:nvSpPr>
        <p:spPr>
          <a:xfrm>
            <a:off x="1244999" y="3559417"/>
            <a:ext cx="358923" cy="316194"/>
          </a:xfrm>
          <a:prstGeom prst="dec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Decagon 10">
            <a:extLst>
              <a:ext uri="{FF2B5EF4-FFF2-40B4-BE49-F238E27FC236}">
                <a16:creationId xmlns:a16="http://schemas.microsoft.com/office/drawing/2014/main" id="{B5A770DC-BF47-2F96-146B-AD245AE28B52}"/>
              </a:ext>
            </a:extLst>
          </p:cNvPr>
          <p:cNvSpPr/>
          <p:nvPr/>
        </p:nvSpPr>
        <p:spPr>
          <a:xfrm>
            <a:off x="1252121" y="4369844"/>
            <a:ext cx="358923" cy="316194"/>
          </a:xfrm>
          <a:prstGeom prst="dec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Decagon 11">
            <a:extLst>
              <a:ext uri="{FF2B5EF4-FFF2-40B4-BE49-F238E27FC236}">
                <a16:creationId xmlns:a16="http://schemas.microsoft.com/office/drawing/2014/main" id="{08225887-9102-73FA-C7C0-9B2B3B4FD86A}"/>
              </a:ext>
            </a:extLst>
          </p:cNvPr>
          <p:cNvSpPr/>
          <p:nvPr/>
        </p:nvSpPr>
        <p:spPr>
          <a:xfrm>
            <a:off x="1259240" y="5069176"/>
            <a:ext cx="358923" cy="316194"/>
          </a:xfrm>
          <a:prstGeom prst="dec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2"/>
                </a:solidFill>
              </a:rPr>
              <a:t>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Decagon 12">
            <a:extLst>
              <a:ext uri="{FF2B5EF4-FFF2-40B4-BE49-F238E27FC236}">
                <a16:creationId xmlns:a16="http://schemas.microsoft.com/office/drawing/2014/main" id="{0AFC2CF6-F5C9-D3BD-0C31-12C59651BA0F}"/>
              </a:ext>
            </a:extLst>
          </p:cNvPr>
          <p:cNvSpPr/>
          <p:nvPr/>
        </p:nvSpPr>
        <p:spPr>
          <a:xfrm>
            <a:off x="10516761" y="1367305"/>
            <a:ext cx="358923" cy="316194"/>
          </a:xfrm>
          <a:prstGeom prst="dec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Decagon 13">
            <a:extLst>
              <a:ext uri="{FF2B5EF4-FFF2-40B4-BE49-F238E27FC236}">
                <a16:creationId xmlns:a16="http://schemas.microsoft.com/office/drawing/2014/main" id="{9778EF0E-0CA5-6D9F-F513-E5FA9FBF48C7}"/>
              </a:ext>
            </a:extLst>
          </p:cNvPr>
          <p:cNvSpPr/>
          <p:nvPr/>
        </p:nvSpPr>
        <p:spPr>
          <a:xfrm>
            <a:off x="10516760" y="2272809"/>
            <a:ext cx="358923" cy="316194"/>
          </a:xfrm>
          <a:prstGeom prst="dec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Decagon 14">
            <a:extLst>
              <a:ext uri="{FF2B5EF4-FFF2-40B4-BE49-F238E27FC236}">
                <a16:creationId xmlns:a16="http://schemas.microsoft.com/office/drawing/2014/main" id="{CAF7CCAD-E9D3-CEB4-DE44-D9EBE4D6F2C3}"/>
              </a:ext>
            </a:extLst>
          </p:cNvPr>
          <p:cNvSpPr/>
          <p:nvPr/>
        </p:nvSpPr>
        <p:spPr>
          <a:xfrm>
            <a:off x="10518356" y="1820057"/>
            <a:ext cx="358923" cy="316194"/>
          </a:xfrm>
          <a:prstGeom prst="dec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67FB2E-BEAE-E420-2677-3448D1124C51}"/>
              </a:ext>
            </a:extLst>
          </p:cNvPr>
          <p:cNvCxnSpPr/>
          <p:nvPr/>
        </p:nvCxnSpPr>
        <p:spPr>
          <a:xfrm flipV="1">
            <a:off x="11113809" y="1367305"/>
            <a:ext cx="0" cy="1146942"/>
          </a:xfrm>
          <a:prstGeom prst="straightConnector1">
            <a:avLst/>
          </a:prstGeom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9676596-1C96-C74B-7A22-D02F30CBEDD1}"/>
              </a:ext>
            </a:extLst>
          </p:cNvPr>
          <p:cNvSpPr txBox="1"/>
          <p:nvPr/>
        </p:nvSpPr>
        <p:spPr>
          <a:xfrm>
            <a:off x="11130994" y="1781175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Priority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EF8E0-4349-F5BC-B838-9BBBE8A2A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5D96D1E-C969-8017-4FD8-E3B222FD2C4D}"/>
              </a:ext>
            </a:extLst>
          </p:cNvPr>
          <p:cNvCxnSpPr>
            <a:cxnSpLocks/>
          </p:cNvCxnSpPr>
          <p:nvPr/>
        </p:nvCxnSpPr>
        <p:spPr>
          <a:xfrm>
            <a:off x="5960484" y="1278992"/>
            <a:ext cx="0" cy="4903136"/>
          </a:xfrm>
          <a:prstGeom prst="line">
            <a:avLst/>
          </a:prstGeom>
          <a:ln>
            <a:solidFill>
              <a:schemeClr val="tx2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10E6936-5117-F27F-7FE1-F156E90B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A. Muon shield &amp; mezzanine transport volume clash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5B563-B56E-6364-CC7C-FD7CB59C8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49F46-B5D2-EB1C-E52F-BD3CC31F2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B4653-86D2-35FA-F6EF-1CC0A3CFC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3163AB-A40E-8D7C-E335-CE6FC6110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93" y="1323472"/>
            <a:ext cx="5621915" cy="48586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DEB148-9F2A-D1AF-53FA-15BC30505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484" y="1323472"/>
            <a:ext cx="5621916" cy="481236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43D4D2-AFAD-7E7B-9F20-36ED79C54AF3}"/>
              </a:ext>
            </a:extLst>
          </p:cNvPr>
          <p:cNvCxnSpPr>
            <a:cxnSpLocks/>
          </p:cNvCxnSpPr>
          <p:nvPr/>
        </p:nvCxnSpPr>
        <p:spPr>
          <a:xfrm>
            <a:off x="6497053" y="2612569"/>
            <a:ext cx="2695073" cy="203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23">
            <a:extLst>
              <a:ext uri="{FF2B5EF4-FFF2-40B4-BE49-F238E27FC236}">
                <a16:creationId xmlns:a16="http://schemas.microsoft.com/office/drawing/2014/main" id="{E573D34C-F71A-F8E8-D90B-0E9735C3B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579" y="2397125"/>
            <a:ext cx="1573354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Mezzanine transport volume 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8C7645C-0356-5F05-A6F1-12ED053460BD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3649579" y="2612569"/>
            <a:ext cx="1239000" cy="4675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Box 23">
            <a:extLst>
              <a:ext uri="{FF2B5EF4-FFF2-40B4-BE49-F238E27FC236}">
                <a16:creationId xmlns:a16="http://schemas.microsoft.com/office/drawing/2014/main" id="{F2F80E65-38B6-C230-95F8-5BF761D9C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453" y="2946066"/>
            <a:ext cx="1656600" cy="600164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Space reservation for muon detector insertion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8889BC-1011-C75F-5C44-D7F532B3007B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3481137" y="3246148"/>
            <a:ext cx="1359316" cy="6742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9F6614-0E51-8F94-488B-240651372D89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6497053" y="3246148"/>
            <a:ext cx="1596444" cy="1290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10773C1-CEE9-CEEE-5D03-DE054D5AAB2C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6497053" y="3246148"/>
            <a:ext cx="2695073" cy="520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608BEEB-86A6-A45E-ACF8-DABBC5DA539A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2272032" y="3246148"/>
            <a:ext cx="2568421" cy="1828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4C64EC-9CB2-1303-1038-11E2ECADFCFE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7194757" y="1604733"/>
            <a:ext cx="1275475" cy="4666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 Box 23">
            <a:extLst>
              <a:ext uri="{FF2B5EF4-FFF2-40B4-BE49-F238E27FC236}">
                <a16:creationId xmlns:a16="http://schemas.microsoft.com/office/drawing/2014/main" id="{54AAD90C-8F4B-79AC-49EB-A9D74A2FE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5736" y="1389289"/>
            <a:ext cx="2579021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Cold heads space reservation above the magnet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sp>
        <p:nvSpPr>
          <p:cNvPr id="42" name="Text Box 23">
            <a:extLst>
              <a:ext uri="{FF2B5EF4-FFF2-40B4-BE49-F238E27FC236}">
                <a16:creationId xmlns:a16="http://schemas.microsoft.com/office/drawing/2014/main" id="{125FB4DC-3B17-519F-AB0E-2083CED9D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10493" y="2345902"/>
            <a:ext cx="1427219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Power supplies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C2A45C3-6D10-33E7-B073-54A41F5094BD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9103052" y="2607512"/>
            <a:ext cx="2121051" cy="22007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 Box 23">
            <a:extLst>
              <a:ext uri="{FF2B5EF4-FFF2-40B4-BE49-F238E27FC236}">
                <a16:creationId xmlns:a16="http://schemas.microsoft.com/office/drawing/2014/main" id="{D8604E89-E0CC-F9D4-9E67-9FD2652B0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8" y="4474152"/>
            <a:ext cx="1246324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Compressors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429378-4747-1726-EFC7-3047EE7331A2}"/>
              </a:ext>
            </a:extLst>
          </p:cNvPr>
          <p:cNvCxnSpPr>
            <a:cxnSpLocks/>
            <a:endCxn id="47" idx="2"/>
          </p:cNvCxnSpPr>
          <p:nvPr/>
        </p:nvCxnSpPr>
        <p:spPr>
          <a:xfrm flipH="1" flipV="1">
            <a:off x="6473170" y="4735762"/>
            <a:ext cx="1731030" cy="2275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84F5120-B577-E19C-7D15-E014D02BFE3F}"/>
              </a:ext>
            </a:extLst>
          </p:cNvPr>
          <p:cNvSpPr txBox="1"/>
          <p:nvPr/>
        </p:nvSpPr>
        <p:spPr>
          <a:xfrm rot="20082908">
            <a:off x="-45650" y="1373902"/>
            <a:ext cx="166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highlight>
                  <a:srgbClr val="FFFF00"/>
                </a:highlight>
              </a:rPr>
              <a:t>WARM muon shield 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  <a:highlight>
                  <a:srgbClr val="FFFF00"/>
                </a:highlight>
              </a:rPr>
              <a:t>configuration</a:t>
            </a:r>
            <a:endParaRPr lang="en-GB" sz="1200" b="1" dirty="0">
              <a:solidFill>
                <a:schemeClr val="tx2"/>
              </a:solidFill>
              <a:highlight>
                <a:srgbClr val="FFFF00"/>
              </a:highlight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018D6B5-2DED-85E8-9B5E-489D0D0984ED}"/>
              </a:ext>
            </a:extLst>
          </p:cNvPr>
          <p:cNvSpPr txBox="1"/>
          <p:nvPr/>
        </p:nvSpPr>
        <p:spPr>
          <a:xfrm rot="1451274">
            <a:off x="10575637" y="1621018"/>
            <a:ext cx="1768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highlight>
                  <a:srgbClr val="FFFF00"/>
                </a:highlight>
              </a:rPr>
              <a:t>HYBRID muon shield 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  <a:highlight>
                  <a:srgbClr val="FFFF00"/>
                </a:highlight>
              </a:rPr>
              <a:t>configuration</a:t>
            </a:r>
            <a:endParaRPr lang="en-GB" sz="1200" b="1" dirty="0">
              <a:solidFill>
                <a:schemeClr val="tx2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70574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20D39-3A3D-1648-0B87-B74A7A61C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0B713-A3E9-BE5D-C84B-C1EB1E48E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A. Muon shield &amp; mezzanine transport volume (top)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538F-5919-7435-3553-48B87BF1E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ECECA-BC2E-AF04-3984-0B719A2A4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E2F71-11DF-56FA-14B3-02F597317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3FAB8C-ADE9-A562-B13B-B41F5484B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761" y="1369700"/>
            <a:ext cx="8959516" cy="488762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BD9F1A5E-6343-ADBB-0192-9C658EB219C6}"/>
              </a:ext>
            </a:extLst>
          </p:cNvPr>
          <p:cNvSpPr/>
          <p:nvPr/>
        </p:nvSpPr>
        <p:spPr>
          <a:xfrm>
            <a:off x="6232803" y="4275341"/>
            <a:ext cx="485021" cy="37698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416960B-E9C1-E93C-BC5C-ADB36E61109A}"/>
              </a:ext>
            </a:extLst>
          </p:cNvPr>
          <p:cNvSpPr/>
          <p:nvPr/>
        </p:nvSpPr>
        <p:spPr>
          <a:xfrm>
            <a:off x="8703287" y="2975930"/>
            <a:ext cx="874863" cy="37698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42D747D-95FD-CBA4-A26D-3A98F3D0AFC7}"/>
              </a:ext>
            </a:extLst>
          </p:cNvPr>
          <p:cNvSpPr/>
          <p:nvPr/>
        </p:nvSpPr>
        <p:spPr>
          <a:xfrm>
            <a:off x="6826362" y="4323467"/>
            <a:ext cx="3677400" cy="3288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EAB58E-796D-7A39-9F45-EFAF6FC8E48B}"/>
              </a:ext>
            </a:extLst>
          </p:cNvPr>
          <p:cNvSpPr txBox="1"/>
          <p:nvPr/>
        </p:nvSpPr>
        <p:spPr>
          <a:xfrm>
            <a:off x="-1" y="1300158"/>
            <a:ext cx="845288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Cable trays </a:t>
            </a:r>
            <a:r>
              <a:rPr lang="en-GB" sz="1600" dirty="0"/>
              <a:t>on the Salève wall </a:t>
            </a:r>
            <a:r>
              <a:rPr lang="en-GB" sz="1600" dirty="0">
                <a:solidFill>
                  <a:srgbClr val="FF0000"/>
                </a:solidFill>
              </a:rPr>
              <a:t>to be removed </a:t>
            </a:r>
            <a:r>
              <a:rPr lang="en-GB" sz="1600" dirty="0"/>
              <a:t>and services rerouted.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300mm clash </a:t>
            </a:r>
            <a:r>
              <a:rPr lang="en-GB" sz="1600" dirty="0"/>
              <a:t>between the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mezzanine transport volume and 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the muon shield magnet.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Both in hybrid &amp; warm </a:t>
            </a:r>
          </a:p>
          <a:p>
            <a:pPr lvl="1">
              <a:buClr>
                <a:srgbClr val="FFC000"/>
              </a:buClr>
            </a:pPr>
            <a:r>
              <a:rPr lang="en-GB" sz="1600" dirty="0"/>
              <a:t>option.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0F7E70-4004-EBA1-BBBC-E3754298BCDD}"/>
              </a:ext>
            </a:extLst>
          </p:cNvPr>
          <p:cNvSpPr txBox="1"/>
          <p:nvPr/>
        </p:nvSpPr>
        <p:spPr>
          <a:xfrm>
            <a:off x="4344856" y="5859757"/>
            <a:ext cx="272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WARM muon shield configuration</a:t>
            </a:r>
            <a:endParaRPr lang="en-GB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38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42AAB-D51C-FF80-00ED-4E3F56971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&#10;&#10;AI-generated content may be incorrect.">
            <a:extLst>
              <a:ext uri="{FF2B5EF4-FFF2-40B4-BE49-F238E27FC236}">
                <a16:creationId xmlns:a16="http://schemas.microsoft.com/office/drawing/2014/main" id="{48C581B7-2D1A-557F-1631-A508AED12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062" y="2201464"/>
            <a:ext cx="10306937" cy="404560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D1337-0CC9-8ED4-431E-73BD5B010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2B847A-24C0-BFD7-7437-D42CCF91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A29B05-5B2B-8F97-2627-6287407C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90514DA-537E-BCA5-5BAA-651C0B59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A. Muon shield &amp; mezzanine transport volume (side) II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280085-0A5A-686C-266C-1BD7B12C2573}"/>
              </a:ext>
            </a:extLst>
          </p:cNvPr>
          <p:cNvSpPr txBox="1"/>
          <p:nvPr/>
        </p:nvSpPr>
        <p:spPr>
          <a:xfrm>
            <a:off x="4524935" y="5846559"/>
            <a:ext cx="272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HYBRID muon shield configuration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1DB16D-F394-8A89-308A-0F34D8B04678}"/>
              </a:ext>
            </a:extLst>
          </p:cNvPr>
          <p:cNvSpPr txBox="1"/>
          <p:nvPr/>
        </p:nvSpPr>
        <p:spPr>
          <a:xfrm>
            <a:off x="-1" y="1201554"/>
            <a:ext cx="77300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Integration</a:t>
            </a:r>
            <a:r>
              <a:rPr lang="en-GB" sz="1600" dirty="0"/>
              <a:t> crowded </a:t>
            </a:r>
            <a:r>
              <a:rPr lang="en-GB" sz="1600" dirty="0">
                <a:solidFill>
                  <a:srgbClr val="FF0000"/>
                </a:solidFill>
              </a:rPr>
              <a:t>at the step</a:t>
            </a:r>
            <a:r>
              <a:rPr lang="en-GB" sz="1600" dirty="0"/>
              <a:t>. 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Target services </a:t>
            </a:r>
            <a:r>
              <a:rPr lang="en-GB" sz="1600" dirty="0"/>
              <a:t>to be integrated.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02AC37C-9D5D-C2F5-E093-F0E772FFF6D0}"/>
              </a:ext>
            </a:extLst>
          </p:cNvPr>
          <p:cNvSpPr/>
          <p:nvPr/>
        </p:nvSpPr>
        <p:spPr>
          <a:xfrm>
            <a:off x="8634519" y="4742121"/>
            <a:ext cx="1259874" cy="9874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504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9B0B3-EF11-7CD3-35C5-7357004EC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67854-A0C7-C2A4-512E-E0AAD58F8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A. Muon shield &amp; mezzanine transport volume (side)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246B-AD27-6503-D624-B88F8D227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715D7-BE4A-BE53-E280-6A9337E5D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1334F-B1BF-33F8-2CDA-2911E93E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7F1A05-FDB3-5AD4-CBC0-CE0CD83CF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733" y="2330340"/>
            <a:ext cx="9355667" cy="39132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EB1B20-808E-3C02-319F-8D485A2EF4A6}"/>
              </a:ext>
            </a:extLst>
          </p:cNvPr>
          <p:cNvSpPr txBox="1"/>
          <p:nvPr/>
        </p:nvSpPr>
        <p:spPr>
          <a:xfrm>
            <a:off x="228600" y="1263657"/>
            <a:ext cx="11963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Can the ECN3-TCC8 step support a magnet foot? 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Is the </a:t>
            </a:r>
            <a:r>
              <a:rPr lang="en-GB" sz="1600" dirty="0">
                <a:solidFill>
                  <a:srgbClr val="FF0000"/>
                </a:solidFill>
              </a:rPr>
              <a:t>TCC &amp; ECN3 joint </a:t>
            </a:r>
            <a:r>
              <a:rPr lang="en-GB" sz="1600" dirty="0"/>
              <a:t>completely rigid? 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If a magnet is supported on both sides, do we need an alignment system/mechanical decoupling to compensate future ground movements?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1CC07C-E391-C203-8AC5-08DD86B366C8}"/>
              </a:ext>
            </a:extLst>
          </p:cNvPr>
          <p:cNvSpPr txBox="1"/>
          <p:nvPr/>
        </p:nvSpPr>
        <p:spPr>
          <a:xfrm>
            <a:off x="3318927" y="5858180"/>
            <a:ext cx="272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WARM muon shield configuration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FC7369-88B2-68BA-5A75-9AF48B5828A9}"/>
              </a:ext>
            </a:extLst>
          </p:cNvPr>
          <p:cNvSpPr/>
          <p:nvPr/>
        </p:nvSpPr>
        <p:spPr>
          <a:xfrm>
            <a:off x="6904566" y="4402668"/>
            <a:ext cx="571501" cy="4914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358F75-9EA2-8B0B-769E-A951F32851A8}"/>
              </a:ext>
            </a:extLst>
          </p:cNvPr>
          <p:cNvSpPr/>
          <p:nvPr/>
        </p:nvSpPr>
        <p:spPr>
          <a:xfrm>
            <a:off x="7831668" y="5046516"/>
            <a:ext cx="728134" cy="4914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59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4CC78C-443A-2DF0-8513-6FEE0E032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70" b="98298" l="1772" r="96456">
                        <a14:foregroundMark x1="9392" y1="57128" x2="8860" y2="47660"/>
                        <a14:foregroundMark x1="8860" y1="47660" x2="6320" y2="38936"/>
                        <a14:foregroundMark x1="6320" y1="38936" x2="9214" y2="38830"/>
                        <a14:foregroundMark x1="6379" y1="80638" x2="886" y2="89043"/>
                        <a14:foregroundMark x1="886" y1="89043" x2="6261" y2="97660"/>
                        <a14:foregroundMark x1="6261" y1="97660" x2="14058" y2="95851"/>
                        <a14:foregroundMark x1="14058" y1="95851" x2="18252" y2="92340"/>
                        <a14:foregroundMark x1="2067" y1="98404" x2="2245" y2="83723"/>
                        <a14:foregroundMark x1="37626" y1="9787" x2="37626" y2="9787"/>
                        <a14:foregroundMark x1="71530" y1="9149" x2="68576" y2="1596"/>
                        <a14:foregroundMark x1="13881" y1="82021" x2="7797" y2="88298"/>
                        <a14:foregroundMark x1="7797" y1="88298" x2="7797" y2="88298"/>
                        <a14:foregroundMark x1="90608" y1="26064" x2="93148" y2="17660"/>
                        <a14:foregroundMark x1="93148" y1="17660" x2="90313" y2="9255"/>
                        <a14:foregroundMark x1="90313" y1="9255" x2="89781" y2="4574"/>
                        <a14:foregroundMark x1="93857" y1="20638" x2="96515" y2="25638"/>
                        <a14:foregroundMark x1="84879" y1="40319" x2="84879" y2="40319"/>
                        <a14:foregroundMark x1="83639" y1="38830" x2="85824" y2="39468"/>
                        <a14:foregroundMark x1="84879" y1="1170" x2="87596" y2="1170"/>
                        <a14:foregroundMark x1="67927" y1="1170" x2="70762" y2="11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66532" y="1200761"/>
            <a:ext cx="9025467" cy="5011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/>
          </a:bodyPr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B. </a:t>
            </a:r>
            <a: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SHiP shielding and </a:t>
            </a:r>
            <a:r>
              <a:rPr lang="en-GB" dirty="0">
                <a:solidFill>
                  <a:srgbClr val="00B0F0"/>
                </a:solidFill>
              </a:rPr>
              <a:t>C. Infrastructure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B6F479-63F3-9B2B-9F47-4383C209C43E}"/>
              </a:ext>
            </a:extLst>
          </p:cNvPr>
          <p:cNvSpPr txBox="1"/>
          <p:nvPr/>
        </p:nvSpPr>
        <p:spPr>
          <a:xfrm>
            <a:off x="110451" y="1255022"/>
            <a:ext cx="10676467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Location of the shielding and infrastructure to be located wisely depending 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on the </a:t>
            </a:r>
            <a:r>
              <a:rPr lang="en-GB" sz="1600" dirty="0">
                <a:solidFill>
                  <a:srgbClr val="FF0000"/>
                </a:solidFill>
              </a:rPr>
              <a:t>R2E map</a:t>
            </a:r>
            <a:r>
              <a:rPr lang="en-GB" sz="1600" dirty="0"/>
              <a:t>.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SHiP to identify the safe infrastructure location along TCC8 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&amp; ECN3 and where shielding is required.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Need discussion with R2E 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team to set up the dose study at </a:t>
            </a:r>
          </a:p>
          <a:p>
            <a:pPr>
              <a:buClr>
                <a:srgbClr val="FFC000"/>
              </a:buClr>
            </a:pPr>
            <a:r>
              <a:rPr lang="en-GB" sz="1600" dirty="0"/>
              <a:t>different heights. </a:t>
            </a:r>
          </a:p>
        </p:txBody>
      </p:sp>
      <p:sp>
        <p:nvSpPr>
          <p:cNvPr id="9" name="Text Box 23">
            <a:extLst>
              <a:ext uri="{FF2B5EF4-FFF2-40B4-BE49-F238E27FC236}">
                <a16:creationId xmlns:a16="http://schemas.microsoft.com/office/drawing/2014/main" id="{589A4308-833F-6A7C-59F3-F22A8A129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2733" y="5804328"/>
            <a:ext cx="1246324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Compressors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B9496F-D3AC-9948-291C-7846B375E090}"/>
              </a:ext>
            </a:extLst>
          </p:cNvPr>
          <p:cNvCxnSpPr>
            <a:cxnSpLocks/>
          </p:cNvCxnSpPr>
          <p:nvPr/>
        </p:nvCxnSpPr>
        <p:spPr>
          <a:xfrm>
            <a:off x="4715933" y="5342467"/>
            <a:ext cx="1066800" cy="592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23">
            <a:extLst>
              <a:ext uri="{FF2B5EF4-FFF2-40B4-BE49-F238E27FC236}">
                <a16:creationId xmlns:a16="http://schemas.microsoft.com/office/drawing/2014/main" id="{67C15D56-E8F1-ADA9-E68D-893AD7049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6875" y="5673523"/>
            <a:ext cx="1246324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Cold heads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B11047-4DC3-1B66-BFE0-6B5747F44225}"/>
              </a:ext>
            </a:extLst>
          </p:cNvPr>
          <p:cNvCxnSpPr>
            <a:cxnSpLocks/>
          </p:cNvCxnSpPr>
          <p:nvPr/>
        </p:nvCxnSpPr>
        <p:spPr>
          <a:xfrm flipH="1" flipV="1">
            <a:off x="2734733" y="5804328"/>
            <a:ext cx="914400" cy="1485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2485D7C-FCF2-DE1F-D928-F6CB1E5EE671}"/>
              </a:ext>
            </a:extLst>
          </p:cNvPr>
          <p:cNvSpPr txBox="1"/>
          <p:nvPr/>
        </p:nvSpPr>
        <p:spPr>
          <a:xfrm>
            <a:off x="8966193" y="5960635"/>
            <a:ext cx="272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HYBRID muon shield configuration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8" name="Text Box 23">
            <a:extLst>
              <a:ext uri="{FF2B5EF4-FFF2-40B4-BE49-F238E27FC236}">
                <a16:creationId xmlns:a16="http://schemas.microsoft.com/office/drawing/2014/main" id="{A9FA3060-02D3-DC55-455B-843B49DD5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267" y="4848463"/>
            <a:ext cx="1457128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Power supplies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6D86E9A-2097-5C17-030F-2AC86E295B0C}"/>
              </a:ext>
            </a:extLst>
          </p:cNvPr>
          <p:cNvCxnSpPr>
            <a:cxnSpLocks/>
            <a:endCxn id="18" idx="3"/>
          </p:cNvCxnSpPr>
          <p:nvPr/>
        </p:nvCxnSpPr>
        <p:spPr>
          <a:xfrm flipH="1" flipV="1">
            <a:off x="3040395" y="4979268"/>
            <a:ext cx="1430005" cy="1308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Box 23">
            <a:extLst>
              <a:ext uri="{FF2B5EF4-FFF2-40B4-BE49-F238E27FC236}">
                <a16:creationId xmlns:a16="http://schemas.microsoft.com/office/drawing/2014/main" id="{08C13290-C0AE-6439-6B5C-3EFACBDD4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633" y="5102474"/>
            <a:ext cx="2146300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err="1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Helum</a:t>
            </a: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purification plant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A6490F-D7EF-B638-8F14-A897B8A58230}"/>
              </a:ext>
            </a:extLst>
          </p:cNvPr>
          <p:cNvCxnSpPr>
            <a:cxnSpLocks/>
          </p:cNvCxnSpPr>
          <p:nvPr/>
        </p:nvCxnSpPr>
        <p:spPr>
          <a:xfrm>
            <a:off x="5908870" y="4266541"/>
            <a:ext cx="978763" cy="9667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 Box 23">
            <a:extLst>
              <a:ext uri="{FF2B5EF4-FFF2-40B4-BE49-F238E27FC236}">
                <a16:creationId xmlns:a16="http://schemas.microsoft.com/office/drawing/2014/main" id="{E09D9997-82E9-2AEF-DE8C-0204CA816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1803" y="1733796"/>
            <a:ext cx="1350433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err="1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Cryo</a:t>
            </a: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100" b="1" dirty="0" err="1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satelite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EA63D1F-1834-1B73-27F7-B2D639C6AF02}"/>
              </a:ext>
            </a:extLst>
          </p:cNvPr>
          <p:cNvCxnSpPr>
            <a:cxnSpLocks/>
            <a:endCxn id="26" idx="2"/>
          </p:cNvCxnSpPr>
          <p:nvPr/>
        </p:nvCxnSpPr>
        <p:spPr>
          <a:xfrm flipH="1" flipV="1">
            <a:off x="7617020" y="1995406"/>
            <a:ext cx="1416913" cy="610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 Box 23">
            <a:extLst>
              <a:ext uri="{FF2B5EF4-FFF2-40B4-BE49-F238E27FC236}">
                <a16:creationId xmlns:a16="http://schemas.microsoft.com/office/drawing/2014/main" id="{61032D60-CD6A-3113-D8FB-01DB53B9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8178" y="3724648"/>
            <a:ext cx="1221556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Compressors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3B8B032-6595-60B2-3777-B0ABADEFB625}"/>
              </a:ext>
            </a:extLst>
          </p:cNvPr>
          <p:cNvCxnSpPr>
            <a:cxnSpLocks/>
          </p:cNvCxnSpPr>
          <p:nvPr/>
        </p:nvCxnSpPr>
        <p:spPr>
          <a:xfrm>
            <a:off x="10109200" y="2605837"/>
            <a:ext cx="334194" cy="11188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 Box 23">
            <a:extLst>
              <a:ext uri="{FF2B5EF4-FFF2-40B4-BE49-F238E27FC236}">
                <a16:creationId xmlns:a16="http://schemas.microsoft.com/office/drawing/2014/main" id="{BF581C74-09DA-EED5-AC92-2380A7EB3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3055" y="4089221"/>
            <a:ext cx="1046352" cy="430887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Power converters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2833D5B-461E-1041-7771-3FF7D9B1183F}"/>
              </a:ext>
            </a:extLst>
          </p:cNvPr>
          <p:cNvCxnSpPr>
            <a:cxnSpLocks/>
          </p:cNvCxnSpPr>
          <p:nvPr/>
        </p:nvCxnSpPr>
        <p:spPr>
          <a:xfrm>
            <a:off x="11210251" y="2074333"/>
            <a:ext cx="202816" cy="20148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 Box 23">
            <a:extLst>
              <a:ext uri="{FF2B5EF4-FFF2-40B4-BE49-F238E27FC236}">
                <a16:creationId xmlns:a16="http://schemas.microsoft.com/office/drawing/2014/main" id="{B3685F55-A771-E0E5-2EF6-EC6B548FB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1282" y="2856096"/>
            <a:ext cx="1873251" cy="261610"/>
          </a:xfrm>
          <a:prstGeom prst="rect">
            <a:avLst/>
          </a:prstGeom>
          <a:solidFill>
            <a:srgbClr val="FF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Front end electronics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62DBF1C-DD77-BAFC-0687-131A9A61F7F5}"/>
              </a:ext>
            </a:extLst>
          </p:cNvPr>
          <p:cNvCxnSpPr>
            <a:cxnSpLocks/>
          </p:cNvCxnSpPr>
          <p:nvPr/>
        </p:nvCxnSpPr>
        <p:spPr>
          <a:xfrm>
            <a:off x="5845801" y="4207398"/>
            <a:ext cx="978763" cy="9667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32473CA-48F9-4A1D-477D-4A18856A9FE1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5998201" y="4359798"/>
            <a:ext cx="889432" cy="8734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631B8D0-8E7A-A6DD-1130-9BD3C80A5AF3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6214533" y="2986901"/>
            <a:ext cx="895445" cy="6580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7D9656A-D0D5-422B-6012-C87EED8D4BB1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5277908" y="3117706"/>
            <a:ext cx="116152" cy="1470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01D1B0B-9B4D-986E-A5DE-4D27EB64945F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6214533" y="2882836"/>
            <a:ext cx="2463379" cy="1040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43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1EF9A-9833-39FF-9D8B-CB93C0637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DE87BDC-AA10-F024-9545-DD301AE13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6420"/>
            <a:ext cx="12192000" cy="2488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C695C8-E52A-8AAD-13CC-5438212B2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1" y="233493"/>
            <a:ext cx="10306937" cy="715840"/>
          </a:xfrm>
        </p:spPr>
        <p:txBody>
          <a:bodyPr vert="horz" lIns="45720" rIns="45720" anchor="ctr">
            <a:normAutofit/>
          </a:bodyPr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</a:t>
            </a:r>
            <a:r>
              <a:rPr lang="en-US">
                <a:solidFill>
                  <a:schemeClr val="accent3">
                    <a:lumMod val="60000"/>
                    <a:lumOff val="40000"/>
                  </a:schemeClr>
                </a:solidFill>
              </a:rPr>
              <a:t>. </a:t>
            </a:r>
            <a: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Full BDF/SHiP assembly 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A99AF-6615-289D-B40F-06B8CD299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FA1E69-708E-FCF2-8DA3-CEBAA6712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Santos Diaz , SHIP integration model in ECN3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73873F-8201-4808-DD18-86C7B5E59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C2EB58-034B-2DA6-4370-6B40C8F4BB4C}"/>
              </a:ext>
            </a:extLst>
          </p:cNvPr>
          <p:cNvSpPr txBox="1"/>
          <p:nvPr/>
        </p:nvSpPr>
        <p:spPr>
          <a:xfrm>
            <a:off x="0" y="1361209"/>
            <a:ext cx="121919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Movement of the full target complex &amp; detector to </a:t>
            </a:r>
            <a:r>
              <a:rPr lang="en-GB" sz="1600" dirty="0">
                <a:solidFill>
                  <a:srgbClr val="FF0000"/>
                </a:solidFill>
              </a:rPr>
              <a:t>make muon shield section 1-2 transition to coincide with the step </a:t>
            </a:r>
            <a:r>
              <a:rPr lang="en-GB" sz="1600" dirty="0"/>
              <a:t>&amp; set a round number (potentially 20m) in the distance between the BDF/SHiP origin and the TCC8-ECN3 step.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4911305-CE3E-9D56-A8C3-36AEF2B72D96}"/>
              </a:ext>
            </a:extLst>
          </p:cNvPr>
          <p:cNvCxnSpPr/>
          <p:nvPr/>
        </p:nvCxnSpPr>
        <p:spPr>
          <a:xfrm>
            <a:off x="3302002" y="4309534"/>
            <a:ext cx="0" cy="1227667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F73865-02CE-A382-7D43-BF6196CCFD9D}"/>
              </a:ext>
            </a:extLst>
          </p:cNvPr>
          <p:cNvCxnSpPr>
            <a:cxnSpLocks/>
          </p:cNvCxnSpPr>
          <p:nvPr/>
        </p:nvCxnSpPr>
        <p:spPr>
          <a:xfrm>
            <a:off x="3386666" y="2438404"/>
            <a:ext cx="0" cy="32088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CB88BA-6BA0-2F4E-F569-543E38FA7305}"/>
              </a:ext>
            </a:extLst>
          </p:cNvPr>
          <p:cNvCxnSpPr>
            <a:cxnSpLocks/>
          </p:cNvCxnSpPr>
          <p:nvPr/>
        </p:nvCxnSpPr>
        <p:spPr>
          <a:xfrm>
            <a:off x="1210733" y="2438404"/>
            <a:ext cx="0" cy="332962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561B53-2277-3BD9-2F35-2C26CD175B93}"/>
              </a:ext>
            </a:extLst>
          </p:cNvPr>
          <p:cNvSpPr txBox="1"/>
          <p:nvPr/>
        </p:nvSpPr>
        <p:spPr>
          <a:xfrm>
            <a:off x="1430867" y="5306368"/>
            <a:ext cx="1675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</a:rPr>
              <a:t>muon shield section 1-2 transition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D1CB16-167F-83C2-2630-8D2B8C73F8C3}"/>
              </a:ext>
            </a:extLst>
          </p:cNvPr>
          <p:cNvCxnSpPr/>
          <p:nvPr/>
        </p:nvCxnSpPr>
        <p:spPr>
          <a:xfrm flipV="1">
            <a:off x="2971800" y="5376336"/>
            <a:ext cx="330202" cy="160865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BDC9EFF-1952-88F2-57DE-0BEE4688E96A}"/>
              </a:ext>
            </a:extLst>
          </p:cNvPr>
          <p:cNvSpPr txBox="1"/>
          <p:nvPr/>
        </p:nvSpPr>
        <p:spPr>
          <a:xfrm>
            <a:off x="1430867" y="5850453"/>
            <a:ext cx="1471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B</a:t>
            </a:r>
            <a:r>
              <a:rPr lang="en-GB" sz="1200" dirty="0">
                <a:solidFill>
                  <a:schemeClr val="tx2"/>
                </a:solidFill>
              </a:rPr>
              <a:t>DF-SHiP origin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DCF00A4-2ECB-4A05-5A70-A0E8AF45AD3B}"/>
              </a:ext>
            </a:extLst>
          </p:cNvPr>
          <p:cNvCxnSpPr>
            <a:cxnSpLocks/>
          </p:cNvCxnSpPr>
          <p:nvPr/>
        </p:nvCxnSpPr>
        <p:spPr>
          <a:xfrm flipH="1" flipV="1">
            <a:off x="1210733" y="5707967"/>
            <a:ext cx="300568" cy="266571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88AD1A-3DC6-2DD0-3A4F-238D43A7D0D3}"/>
              </a:ext>
            </a:extLst>
          </p:cNvPr>
          <p:cNvCxnSpPr>
            <a:cxnSpLocks/>
          </p:cNvCxnSpPr>
          <p:nvPr/>
        </p:nvCxnSpPr>
        <p:spPr>
          <a:xfrm>
            <a:off x="1210733" y="2554938"/>
            <a:ext cx="2175933" cy="0"/>
          </a:xfrm>
          <a:prstGeom prst="straightConnector1">
            <a:avLst/>
          </a:prstGeom>
          <a:ln w="19050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FE670D4-C4DC-385F-59EF-C1D9EE784417}"/>
              </a:ext>
            </a:extLst>
          </p:cNvPr>
          <p:cNvSpPr txBox="1"/>
          <p:nvPr/>
        </p:nvSpPr>
        <p:spPr>
          <a:xfrm>
            <a:off x="1430867" y="2292772"/>
            <a:ext cx="1675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  <a:highlight>
                  <a:srgbClr val="FFFF00"/>
                </a:highlight>
              </a:rPr>
              <a:t>20.517556mm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5" name="Right Bracket 34">
            <a:extLst>
              <a:ext uri="{FF2B5EF4-FFF2-40B4-BE49-F238E27FC236}">
                <a16:creationId xmlns:a16="http://schemas.microsoft.com/office/drawing/2014/main" id="{18B69E18-4746-186F-171B-6BAB695B5AD7}"/>
              </a:ext>
            </a:extLst>
          </p:cNvPr>
          <p:cNvSpPr/>
          <p:nvPr/>
        </p:nvSpPr>
        <p:spPr>
          <a:xfrm rot="5400000">
            <a:off x="6203348" y="-1015656"/>
            <a:ext cx="103102" cy="5905793"/>
          </a:xfrm>
          <a:prstGeom prst="righ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051A64-275B-9F63-8EC5-E87B5449CB4E}"/>
              </a:ext>
            </a:extLst>
          </p:cNvPr>
          <p:cNvCxnSpPr>
            <a:cxnSpLocks/>
            <a:endCxn id="35" idx="2"/>
          </p:cNvCxnSpPr>
          <p:nvPr/>
        </p:nvCxnSpPr>
        <p:spPr>
          <a:xfrm flipV="1">
            <a:off x="2796363" y="1988792"/>
            <a:ext cx="3458536" cy="4347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6400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C2D869DDD32498587B0F56628B17A" ma:contentTypeVersion="6" ma:contentTypeDescription="Create a new document." ma:contentTypeScope="" ma:versionID="4583e7241833fac497d25a98e93b6480">
  <xsd:schema xmlns:xsd="http://www.w3.org/2001/XMLSchema" xmlns:xs="http://www.w3.org/2001/XMLSchema" xmlns:p="http://schemas.microsoft.com/office/2006/metadata/properties" xmlns:ns3="dc862331-3fed-446b-a9c0-d4a9e9f2b8b7" targetNamespace="http://schemas.microsoft.com/office/2006/metadata/properties" ma:root="true" ma:fieldsID="2c1a656c5ed99f9146eded85e2325502" ns3:_="">
    <xsd:import namespace="dc862331-3fed-446b-a9c0-d4a9e9f2b8b7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_activity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62331-3fed-446b-a9c0-d4a9e9f2b8b7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9" nillable="true" ma:displayName="_activity" ma:hidden="true" ma:internalName="_activity">
      <xsd:simpleType>
        <xsd:restriction base="dms:Note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862331-3fed-446b-a9c0-d4a9e9f2b8b7" xsi:nil="true"/>
  </documentManagement>
</p:properties>
</file>

<file path=customXml/itemProps1.xml><?xml version="1.0" encoding="utf-8"?>
<ds:datastoreItem xmlns:ds="http://schemas.openxmlformats.org/officeDocument/2006/customXml" ds:itemID="{1EF90DBF-AC3A-4BAE-A1A2-1051EB314E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4991A2-7B9C-44BE-9C32-52A790391E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62331-3fed-446b-a9c0-d4a9e9f2b8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D1BB71-2C10-46B6-B94C-B128C22B545C}">
  <ds:schemaRefs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dc862331-3fed-446b-a9c0-d4a9e9f2b8b7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30662</TotalTime>
  <Words>724</Words>
  <Application>Microsoft Office PowerPoint</Application>
  <PresentationFormat>Widescreen</PresentationFormat>
  <Paragraphs>149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Verdana</vt:lpstr>
      <vt:lpstr>CERN_ENdept_Presentation_ArialFont copy</vt:lpstr>
      <vt:lpstr>SHIP integration model in ECN3</vt:lpstr>
      <vt:lpstr>BDF/SHiP@ECN3 layout reference drawing</vt:lpstr>
      <vt:lpstr>Muon shield &amp; opening transport volume clash</vt:lpstr>
      <vt:lpstr>A. Muon shield &amp; mezzanine transport volume clash</vt:lpstr>
      <vt:lpstr>A. Muon shield &amp; mezzanine transport volume (top)</vt:lpstr>
      <vt:lpstr>A. Muon shield &amp; mezzanine transport volume (side) II</vt:lpstr>
      <vt:lpstr>A. Muon shield &amp; mezzanine transport volume (side)</vt:lpstr>
      <vt:lpstr>B. SHiP shielding and C. Infrastructure</vt:lpstr>
      <vt:lpstr>D. Full BDF/SHiP assembly </vt:lpstr>
      <vt:lpstr>Miscellaneous</vt:lpstr>
      <vt:lpstr>920 rough integration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TDC2 Scans for the  Beam Dump Facility</dc:title>
  <dc:creator>Liam Andrew Dougherty</dc:creator>
  <cp:lastModifiedBy>Pablo Santos Diaz</cp:lastModifiedBy>
  <cp:revision>562</cp:revision>
  <dcterms:created xsi:type="dcterms:W3CDTF">2017-11-14T10:47:19Z</dcterms:created>
  <dcterms:modified xsi:type="dcterms:W3CDTF">2025-04-29T12:45:23Z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0x01010074BC2D869DDD32498587B0F56628B17A</vt:lpwstr>
  </property>
</Properties>
</file>