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583" r:id="rId3"/>
    <p:sldId id="575" r:id="rId4"/>
    <p:sldId id="572" r:id="rId5"/>
    <p:sldId id="570" r:id="rId6"/>
    <p:sldId id="582" r:id="rId7"/>
    <p:sldId id="580" r:id="rId8"/>
    <p:sldId id="258" r:id="rId9"/>
    <p:sldId id="579" r:id="rId10"/>
    <p:sldId id="584" r:id="rId11"/>
    <p:sldId id="585" r:id="rId12"/>
    <p:sldId id="278" r:id="rId13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2B9437-7AA2-8BFC-90A3-EFAC0106FE91}" name="Isabel Bejar Alonso" initials="IBA" userId="S::isabel.bejaralonso@cern.ch::1d1ae760-aa9e-470e-b2fd-64a92ed4148d" providerId="AD"/>
  <p188:author id="{5657F176-4576-0E4B-D644-D03CF2173A2E}" name="Martin Cull" initials="MC" userId="S::martin.cull@cern.ch::5ca46b80-ccce-430d-aab1-e9a097842ad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7" autoAdjust="0"/>
    <p:restoredTop sz="95238" autoAdjust="0"/>
  </p:normalViewPr>
  <p:slideViewPr>
    <p:cSldViewPr>
      <p:cViewPr varScale="1">
        <p:scale>
          <a:sx n="91" d="100"/>
          <a:sy n="91" d="100"/>
        </p:scale>
        <p:origin x="370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4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CB435-2C4C-68D7-E51D-1994C4CC7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A13D3-647E-ECEF-1990-BD4A7ACD6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33B53-1E39-1A48-02C9-EE4ADE23F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181-8EE5-4A59-84F6-CCFA8B1BABD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B9D8A-61CA-EC22-E337-F9FA7328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1A35A-DD89-D2E2-CA86-62F87E23A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CB9F-25AC-4E1C-A2C1-ECFCBCD5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6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4/29/2025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23393" y="3068960"/>
            <a:ext cx="11769745" cy="2153265"/>
          </a:xfrm>
        </p:spPr>
        <p:txBody>
          <a:bodyPr/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800" dirty="0"/>
              <a:t>TT7 Shielding Recovery</a:t>
            </a:r>
            <a:br>
              <a:rPr lang="en-GB" altLang="en-US" sz="4000" dirty="0">
                <a:latin typeface="Calibri"/>
              </a:rPr>
            </a:br>
            <a:br>
              <a:rPr lang="en-GB" altLang="en-US" sz="4000" dirty="0">
                <a:solidFill>
                  <a:prstClr val="black"/>
                </a:solidFill>
                <a:latin typeface="Calibri"/>
              </a:rPr>
            </a:br>
            <a:endParaRPr sz="36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445224"/>
            <a:ext cx="11376026" cy="969109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Tamara Bud  (</a:t>
            </a:r>
            <a:r>
              <a:rPr lang="fr-CH" sz="1800" dirty="0"/>
              <a:t>SCE-</a:t>
            </a:r>
            <a:r>
              <a:rPr lang="hu-HU" sz="1800" dirty="0"/>
              <a:t>SAM</a:t>
            </a:r>
            <a:r>
              <a:rPr lang="fr-CH" sz="1800" dirty="0"/>
              <a:t>-FS)</a:t>
            </a:r>
          </a:p>
          <a:p>
            <a:pPr algn="l">
              <a:defRPr/>
            </a:pPr>
            <a:r>
              <a:rPr lang="en-GB" sz="1800" dirty="0"/>
              <a:t>24</a:t>
            </a:r>
            <a:r>
              <a:rPr lang="hu-HU" sz="1800" dirty="0"/>
              <a:t>/</a:t>
            </a:r>
            <a:r>
              <a:rPr lang="en-GB" sz="1800" dirty="0"/>
              <a:t>04</a:t>
            </a:r>
            <a:r>
              <a:rPr lang="hu-HU" sz="1800" dirty="0"/>
              <a:t>/202</a:t>
            </a:r>
            <a:r>
              <a:rPr lang="en-GB" sz="1800" dirty="0"/>
              <a:t>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A12E7A-2032-F0E8-3CEE-D6A7C2E2F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pic>
        <p:nvPicPr>
          <p:cNvPr id="1028" name="Picture 4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0339F9B8-142C-6444-CA97-CE214E08B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312" y="102685"/>
            <a:ext cx="3260352" cy="246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9D523D-389C-7294-4DF7-83D9C2001555}"/>
              </a:ext>
            </a:extLst>
          </p:cNvPr>
          <p:cNvSpPr txBox="1"/>
          <p:nvPr/>
        </p:nvSpPr>
        <p:spPr bwMode="auto">
          <a:xfrm>
            <a:off x="407988" y="1772816"/>
            <a:ext cx="9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Radiation protection is managed by HSE-RP </a:t>
            </a:r>
          </a:p>
          <a:p>
            <a:endParaRPr lang="en-GB" dirty="0"/>
          </a:p>
          <a:p>
            <a:r>
              <a:rPr lang="en-GB" dirty="0"/>
              <a:t>The residual dose rates in the soil and most of the dump are below the 0.5 µ</a:t>
            </a:r>
            <a:r>
              <a:rPr lang="en-GB" dirty="0" err="1"/>
              <a:t>Sv</a:t>
            </a:r>
            <a:r>
              <a:rPr lang="en-GB" dirty="0"/>
              <a:t>/h limit of a Non-designated Area with permanent workplace.</a:t>
            </a:r>
          </a:p>
          <a:p>
            <a:endParaRPr lang="en-GB" dirty="0"/>
          </a:p>
          <a:p>
            <a:r>
              <a:rPr lang="en-GB" dirty="0"/>
              <a:t>Nonetheless, RP precautions will include: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CERN RP may order work to be interrupted in the event of rain, and excavation covered by waterproof tarpaulin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Soil found to be contaminated will be stored on a platform close to the excavation, with tarpaulins placed above and below the soil before it is returned to the excavation after the blocks have been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To protect the environment from contamination related to construction, a gully and sump will be installed and water treatment and neutralisation system will be provided before discharge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41B4BDB-1F25-62F2-9B6E-A90602DC956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TT7 </a:t>
            </a:r>
            <a:r>
              <a:rPr lang="en-US" dirty="0"/>
              <a:t>Shielding</a:t>
            </a:r>
            <a:r>
              <a:rPr lang="fr-CH" dirty="0"/>
              <a:t> </a:t>
            </a:r>
            <a:r>
              <a:rPr lang="en-GB" dirty="0"/>
              <a:t>Recovery</a:t>
            </a:r>
          </a:p>
          <a:p>
            <a:r>
              <a:rPr lang="en-GB" sz="2800" b="0" dirty="0"/>
              <a:t>Radiation &amp; Environmental Protection </a:t>
            </a:r>
          </a:p>
        </p:txBody>
      </p:sp>
    </p:spTree>
    <p:extLst>
      <p:ext uri="{BB962C8B-B14F-4D97-AF65-F5344CB8AC3E}">
        <p14:creationId xmlns:p14="http://schemas.microsoft.com/office/powerpoint/2010/main" val="264561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C63402-9145-5FF5-F795-A4B778AD5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FF88CDE-93DC-7C73-EB5C-4303ADA67BDA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TT7 </a:t>
            </a:r>
            <a:r>
              <a:rPr lang="en-US" dirty="0"/>
              <a:t>Shielding</a:t>
            </a:r>
            <a:r>
              <a:rPr lang="fr-CH" dirty="0"/>
              <a:t> </a:t>
            </a:r>
            <a:r>
              <a:rPr lang="en-GB" dirty="0"/>
              <a:t>Recovery</a:t>
            </a:r>
          </a:p>
          <a:p>
            <a:r>
              <a:rPr lang="en-GB" sz="2800" b="0" dirty="0"/>
              <a:t>Worksite Updates</a:t>
            </a:r>
          </a:p>
        </p:txBody>
      </p:sp>
      <p:pic>
        <p:nvPicPr>
          <p:cNvPr id="7" name="Picture 6" descr="A road with a grassy area and trees&#10;&#10;AI-generated content may be incorrect.">
            <a:extLst>
              <a:ext uri="{FF2B5EF4-FFF2-40B4-BE49-F238E27FC236}">
                <a16:creationId xmlns:a16="http://schemas.microsoft.com/office/drawing/2014/main" id="{42977461-6888-EB17-6E03-DE6DC76D0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2636912"/>
            <a:ext cx="4788024" cy="3591018"/>
          </a:xfrm>
          <a:prstGeom prst="rect">
            <a:avLst/>
          </a:prstGeom>
        </p:spPr>
      </p:pic>
      <p:pic>
        <p:nvPicPr>
          <p:cNvPr id="9" name="Picture 8" descr="A hole in the ground with red and white fencing&#10;&#10;AI-generated content may be incorrect.">
            <a:extLst>
              <a:ext uri="{FF2B5EF4-FFF2-40B4-BE49-F238E27FC236}">
                <a16:creationId xmlns:a16="http://schemas.microsoft.com/office/drawing/2014/main" id="{D14D10B2-3243-3EE2-810B-9F04D383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391" y="2287730"/>
            <a:ext cx="2949792" cy="3933056"/>
          </a:xfrm>
          <a:prstGeom prst="rect">
            <a:avLst/>
          </a:prstGeom>
        </p:spPr>
      </p:pic>
      <p:pic>
        <p:nvPicPr>
          <p:cNvPr id="11" name="Picture 10" descr="A red and white barricade on grass&#10;&#10;AI-generated content may be incorrect.">
            <a:extLst>
              <a:ext uri="{FF2B5EF4-FFF2-40B4-BE49-F238E27FC236}">
                <a16:creationId xmlns:a16="http://schemas.microsoft.com/office/drawing/2014/main" id="{9B386F1F-1B33-6900-0D78-91DF8627A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10" y="3236258"/>
            <a:ext cx="3949936" cy="2962452"/>
          </a:xfrm>
          <a:prstGeom prst="rect">
            <a:avLst/>
          </a:prstGeom>
        </p:spPr>
      </p:pic>
      <p:pic>
        <p:nvPicPr>
          <p:cNvPr id="13" name="Picture 12" descr="A road with cars on it&#10;&#10;AI-generated content may be incorrect.">
            <a:extLst>
              <a:ext uri="{FF2B5EF4-FFF2-40B4-BE49-F238E27FC236}">
                <a16:creationId xmlns:a16="http://schemas.microsoft.com/office/drawing/2014/main" id="{8E2AAAF8-77DA-54B4-A0E2-5FB199A4879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000" t="6957" r="48600" b="61545"/>
          <a:stretch/>
        </p:blipFill>
        <p:spPr>
          <a:xfrm>
            <a:off x="10580414" y="260648"/>
            <a:ext cx="1203598" cy="216024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8949C3F-ACED-44D5-D0E7-56604BA07314}"/>
              </a:ext>
            </a:extLst>
          </p:cNvPr>
          <p:cNvSpPr/>
          <p:nvPr/>
        </p:nvSpPr>
        <p:spPr>
          <a:xfrm>
            <a:off x="10104362" y="3429000"/>
            <a:ext cx="648072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DB33F5D-BD52-B795-80A8-367C3CADDF40}"/>
              </a:ext>
            </a:extLst>
          </p:cNvPr>
          <p:cNvCxnSpPr/>
          <p:nvPr/>
        </p:nvCxnSpPr>
        <p:spPr>
          <a:xfrm flipV="1">
            <a:off x="10416480" y="2287730"/>
            <a:ext cx="720080" cy="11412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941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1E5AC0-0993-431D-A5FE-EB043C6659CD}"/>
              </a:ext>
            </a:extLst>
          </p:cNvPr>
          <p:cNvSpPr txBox="1"/>
          <p:nvPr/>
        </p:nvSpPr>
        <p:spPr bwMode="auto">
          <a:xfrm>
            <a:off x="2733541" y="1052736"/>
            <a:ext cx="6724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Thank you for your attention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77519-104F-99F8-B030-0313786D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Placement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78E4BD-8E13-593F-3357-6435C454F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F9B77A-AE69-AC01-55BC-AD2AA432F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260648"/>
            <a:ext cx="7094835" cy="567739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9864948-7827-A9A9-F3AD-A57181C165CC}"/>
              </a:ext>
            </a:extLst>
          </p:cNvPr>
          <p:cNvSpPr/>
          <p:nvPr/>
        </p:nvSpPr>
        <p:spPr>
          <a:xfrm rot="2555437">
            <a:off x="7861633" y="2811312"/>
            <a:ext cx="648072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059127-5991-D95B-96C6-B3E3FA2954F8}"/>
              </a:ext>
            </a:extLst>
          </p:cNvPr>
          <p:cNvCxnSpPr>
            <a:stCxn id="9" idx="4"/>
          </p:cNvCxnSpPr>
          <p:nvPr/>
        </p:nvCxnSpPr>
        <p:spPr>
          <a:xfrm flipH="1" flipV="1">
            <a:off x="3503712" y="2852936"/>
            <a:ext cx="4487030" cy="45845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35D06C-A2F1-BA1F-A809-90D1B461807D}"/>
              </a:ext>
            </a:extLst>
          </p:cNvPr>
          <p:cNvSpPr txBox="1"/>
          <p:nvPr/>
        </p:nvSpPr>
        <p:spPr bwMode="auto">
          <a:xfrm>
            <a:off x="2299235" y="254297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TT7 Buried Shielding</a:t>
            </a:r>
          </a:p>
        </p:txBody>
      </p:sp>
    </p:spTree>
    <p:extLst>
      <p:ext uri="{BB962C8B-B14F-4D97-AF65-F5344CB8AC3E}">
        <p14:creationId xmlns:p14="http://schemas.microsoft.com/office/powerpoint/2010/main" val="361852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03E874-BA58-4E4C-A105-8447796E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F801568-7A86-45DD-A393-C67B1F8F686D}"/>
              </a:ext>
            </a:extLst>
          </p:cNvPr>
          <p:cNvSpPr txBox="1">
            <a:spLocks/>
          </p:cNvSpPr>
          <p:nvPr/>
        </p:nvSpPr>
        <p:spPr bwMode="auto">
          <a:xfrm>
            <a:off x="0" y="188640"/>
            <a:ext cx="6738941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 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E8A9E44-8D02-4E68-A859-F0BAE5D1A519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200" dirty="0"/>
              <a:t>Existing </a:t>
            </a:r>
            <a:r>
              <a:rPr lang="hu-HU" dirty="0"/>
              <a:t>situation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749F2-CE23-4DFF-85CC-BF7BD2B3CAB2}"/>
              </a:ext>
            </a:extLst>
          </p:cNvPr>
          <p:cNvSpPr txBox="1"/>
          <p:nvPr/>
        </p:nvSpPr>
        <p:spPr bwMode="auto">
          <a:xfrm>
            <a:off x="369781" y="894754"/>
            <a:ext cx="993648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2800" dirty="0"/>
          </a:p>
          <a:p>
            <a:pPr marL="342900" indent="-342900">
              <a:buFont typeface="+mj-lt"/>
              <a:buAutoNum type="arabicPeriod"/>
            </a:pPr>
            <a:endParaRPr lang="fr-CH" sz="2800" dirty="0"/>
          </a:p>
          <a:p>
            <a:pPr marL="342900" indent="-342900">
              <a:buFont typeface="+mj-lt"/>
              <a:buAutoNum type="arabicPeriod"/>
            </a:pPr>
            <a:endParaRPr lang="en-CH" dirty="0"/>
          </a:p>
          <a:p>
            <a:endParaRPr lang="fr-CH" dirty="0"/>
          </a:p>
          <a:p>
            <a:endParaRPr lang="en-CH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2DAE9D-E4E3-3364-4BC0-1C913249FCEA}"/>
              </a:ext>
            </a:extLst>
          </p:cNvPr>
          <p:cNvGrpSpPr/>
          <p:nvPr/>
        </p:nvGrpSpPr>
        <p:grpSpPr>
          <a:xfrm>
            <a:off x="398821" y="1383379"/>
            <a:ext cx="4977099" cy="3178524"/>
            <a:chOff x="398821" y="1383379"/>
            <a:chExt cx="5481156" cy="339927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EC302CF-DD50-AA2E-7592-7CC2B08C1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821" y="1383379"/>
              <a:ext cx="5481156" cy="339927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2ACC36D-F1F5-4195-3693-ACC0FF91D54E}"/>
                </a:ext>
              </a:extLst>
            </p:cNvPr>
            <p:cNvSpPr txBox="1"/>
            <p:nvPr/>
          </p:nvSpPr>
          <p:spPr bwMode="auto">
            <a:xfrm>
              <a:off x="2364649" y="3878568"/>
              <a:ext cx="774749" cy="263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+445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B58C698-82C9-1763-2D38-B931F7498482}"/>
                </a:ext>
              </a:extLst>
            </p:cNvPr>
            <p:cNvSpPr txBox="1"/>
            <p:nvPr/>
          </p:nvSpPr>
          <p:spPr bwMode="auto">
            <a:xfrm>
              <a:off x="2865414" y="3592747"/>
              <a:ext cx="635544" cy="263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+448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DED92E7D-D37E-1CEA-72C0-DEAADD2D16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462"/>
          <a:stretch/>
        </p:blipFill>
        <p:spPr>
          <a:xfrm>
            <a:off x="5600286" y="1383379"/>
            <a:ext cx="6563589" cy="31785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E63ECA5-92FC-32AA-3C30-01CAA4302A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33"/>
          <a:stretch/>
        </p:blipFill>
        <p:spPr>
          <a:xfrm>
            <a:off x="9303465" y="4178143"/>
            <a:ext cx="2899523" cy="207962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139A82A-850D-689C-3481-D3D7F33D2A87}"/>
              </a:ext>
            </a:extLst>
          </p:cNvPr>
          <p:cNvSpPr txBox="1"/>
          <p:nvPr/>
        </p:nvSpPr>
        <p:spPr bwMode="auto">
          <a:xfrm>
            <a:off x="6917593" y="3531865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TT7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1CFE9F-C5C4-9ADC-5B4D-E5E69E483661}"/>
              </a:ext>
            </a:extLst>
          </p:cNvPr>
          <p:cNvSpPr txBox="1"/>
          <p:nvPr/>
        </p:nvSpPr>
        <p:spPr bwMode="auto">
          <a:xfrm>
            <a:off x="10155993" y="238564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shielding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10A117-7302-2227-6A83-C6641118B2F9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10530632" y="2754976"/>
            <a:ext cx="741485" cy="413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36F11B2-F4BF-D3EA-774A-68D0DB0A71A1}"/>
              </a:ext>
            </a:extLst>
          </p:cNvPr>
          <p:cNvCxnSpPr/>
          <p:nvPr/>
        </p:nvCxnSpPr>
        <p:spPr>
          <a:xfrm flipH="1">
            <a:off x="11064552" y="2754976"/>
            <a:ext cx="207565" cy="1970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78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6746-274A-DA27-9A98-C9FE88F73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Shielding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Removed</a:t>
            </a:r>
            <a:br>
              <a:rPr lang="fr-CH" dirty="0"/>
            </a:br>
            <a:br>
              <a:rPr lang="fr-CH" dirty="0"/>
            </a:br>
            <a:br>
              <a:rPr lang="fr-CH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A60B94-EAE2-80DA-2ED9-F48B09C2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67EA72-810C-275C-5A0A-B139B799C05B}"/>
              </a:ext>
            </a:extLst>
          </p:cNvPr>
          <p:cNvSpPr txBox="1"/>
          <p:nvPr/>
        </p:nvSpPr>
        <p:spPr bwMode="auto">
          <a:xfrm>
            <a:off x="407987" y="1196752"/>
            <a:ext cx="993648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dirty="0"/>
          </a:p>
          <a:p>
            <a:pPr marL="342900" indent="-342900">
              <a:buFont typeface="+mj-lt"/>
              <a:buAutoNum type="arabicPeriod"/>
            </a:pPr>
            <a:r>
              <a:rPr lang="fr-CH" dirty="0"/>
              <a:t>Cast Iron Block.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Height 4m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Length 4m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Width 6.4m</a:t>
            </a:r>
          </a:p>
          <a:p>
            <a:pPr marL="800100" lvl="1" indent="-342900">
              <a:buFont typeface="+mj-lt"/>
              <a:buAutoNum type="alphaLcParenR"/>
            </a:pPr>
            <a:endParaRPr lang="fr-CH" dirty="0"/>
          </a:p>
          <a:p>
            <a:pPr marL="342900" indent="-342900">
              <a:buFont typeface="+mj-lt"/>
              <a:buAutoNum type="arabicPeriod"/>
            </a:pPr>
            <a:r>
              <a:rPr lang="fr-CH" dirty="0"/>
              <a:t>Dimensions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1.6m x 0.8m x 0.8m (7.5t) – 52 blocks (390t)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1.6m x 0.8m x 0.4m (3.8t) – 56 blocks (213t)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1.6m x 0.8m x 0.2m (1.6t) – 24 blocks (39t)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0.8m x 0.8m x 0.2m (0.8t) – 131 blocks (105t)</a:t>
            </a:r>
          </a:p>
          <a:p>
            <a:pPr marL="800100" lvl="1" indent="-342900">
              <a:buFont typeface="+mj-lt"/>
              <a:buAutoNum type="alphaLcParenR"/>
            </a:pPr>
            <a:endParaRPr lang="fr-CH" dirty="0"/>
          </a:p>
          <a:p>
            <a:pPr marL="342900" indent="-342900">
              <a:buFont typeface="+mj-lt"/>
              <a:buAutoNum type="arabicPeriod"/>
            </a:pPr>
            <a:r>
              <a:rPr lang="fr-CH" dirty="0"/>
              <a:t>Located on top of the tunnel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CH" dirty="0"/>
              <a:t>Diameter 2.5m x 0.4m (14t)	</a:t>
            </a:r>
          </a:p>
          <a:p>
            <a:pPr marL="800100" lvl="1" indent="-342900">
              <a:buFont typeface="+mj-lt"/>
              <a:buAutoNum type="alphaLcParenR"/>
            </a:pPr>
            <a:endParaRPr lang="fr-CH" dirty="0"/>
          </a:p>
          <a:p>
            <a:pPr lvl="1"/>
            <a:endParaRPr lang="fr-CH" dirty="0"/>
          </a:p>
          <a:p>
            <a:r>
              <a:rPr lang="fr-CH" dirty="0"/>
              <a:t>Total : 263 blocks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removed</a:t>
            </a:r>
            <a:r>
              <a:rPr lang="fr-CH" dirty="0"/>
              <a:t>			</a:t>
            </a:r>
          </a:p>
          <a:p>
            <a:pPr marL="342900" indent="-342900">
              <a:buFont typeface="+mj-lt"/>
              <a:buAutoNum type="arabicPeriod"/>
            </a:pPr>
            <a:endParaRPr lang="fr-CH" dirty="0"/>
          </a:p>
          <a:p>
            <a:endParaRPr lang="en-CH" dirty="0"/>
          </a:p>
          <a:p>
            <a:endParaRPr lang="fr-CH" dirty="0"/>
          </a:p>
          <a:p>
            <a:endParaRPr lang="en-CH" dirty="0"/>
          </a:p>
        </p:txBody>
      </p:sp>
      <p:pic>
        <p:nvPicPr>
          <p:cNvPr id="6" name="Picture 4" descr="No caption">
            <a:extLst>
              <a:ext uri="{FF2B5EF4-FFF2-40B4-BE49-F238E27FC236}">
                <a16:creationId xmlns:a16="http://schemas.microsoft.com/office/drawing/2014/main" id="{6621CE1A-AF1B-11A2-A5DF-3D29CB115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748" y="1052736"/>
            <a:ext cx="502305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06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6746-274A-DA27-9A98-C9FE88F73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Shielding</a:t>
            </a:r>
            <a:r>
              <a:rPr lang="fr-CH" dirty="0"/>
              <a:t> Placement - Historic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A60B94-EAE2-80DA-2ED9-F48B09C2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 descr="No caption">
            <a:extLst>
              <a:ext uri="{FF2B5EF4-FFF2-40B4-BE49-F238E27FC236}">
                <a16:creationId xmlns:a16="http://schemas.microsoft.com/office/drawing/2014/main" id="{B7DAC471-E125-19A9-6D86-42F630954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052736"/>
            <a:ext cx="4955087" cy="503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 caption">
            <a:extLst>
              <a:ext uri="{FF2B5EF4-FFF2-40B4-BE49-F238E27FC236}">
                <a16:creationId xmlns:a16="http://schemas.microsoft.com/office/drawing/2014/main" id="{07A04E99-D519-6628-28D3-A8028691E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412" y="1106792"/>
            <a:ext cx="4959445" cy="49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71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03E874-BA58-4E4C-A105-8447796E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F801568-7A86-45DD-A393-C67B1F8F686D}"/>
              </a:ext>
            </a:extLst>
          </p:cNvPr>
          <p:cNvSpPr txBox="1">
            <a:spLocks/>
          </p:cNvSpPr>
          <p:nvPr/>
        </p:nvSpPr>
        <p:spPr bwMode="auto">
          <a:xfrm>
            <a:off x="0" y="188640"/>
            <a:ext cx="6738941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 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E8A9E44-8D02-4E68-A859-F0BAE5D1A519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TT7 </a:t>
            </a:r>
            <a:r>
              <a:rPr lang="en-US" dirty="0"/>
              <a:t>Shielding</a:t>
            </a:r>
            <a:r>
              <a:rPr lang="fr-CH" dirty="0"/>
              <a:t> </a:t>
            </a:r>
            <a:r>
              <a:rPr lang="en-GB" dirty="0"/>
              <a:t>Recovery</a:t>
            </a:r>
          </a:p>
          <a:p>
            <a:r>
              <a:rPr lang="en-GB" sz="2800" b="0" dirty="0"/>
              <a:t>Civil Engineering works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EEF4E-00EE-EDCB-1890-98B7A75B9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313833"/>
            <a:ext cx="4896544" cy="4849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CF1D34-7736-A22B-9938-1FE8BC1E9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189473"/>
            <a:ext cx="4435239" cy="61431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9652E9-2E3E-46C3-AB34-3B7CFB575E75}"/>
              </a:ext>
            </a:extLst>
          </p:cNvPr>
          <p:cNvSpPr txBox="1"/>
          <p:nvPr/>
        </p:nvSpPr>
        <p:spPr bwMode="auto">
          <a:xfrm>
            <a:off x="10344472" y="1772816"/>
            <a:ext cx="16134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Shielding on the top to be kept in place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63456F-0202-5D3D-4992-9DD88BF36FE1}"/>
              </a:ext>
            </a:extLst>
          </p:cNvPr>
          <p:cNvCxnSpPr/>
          <p:nvPr/>
        </p:nvCxnSpPr>
        <p:spPr>
          <a:xfrm flipH="1" flipV="1">
            <a:off x="9984432" y="1484784"/>
            <a:ext cx="360040" cy="288032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77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6DCA9-7428-8952-CDFB-C90A36D65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Updated Timeline – April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65DF7E-3C1D-DCBF-E3A6-7C1B0E88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0873EF-93F6-B682-2CDA-BD754A6B35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46" r="3659"/>
          <a:stretch/>
        </p:blipFill>
        <p:spPr>
          <a:xfrm>
            <a:off x="99338" y="1294720"/>
            <a:ext cx="12061830" cy="426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40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D05112-8BF7-47BC-DE74-6CB9F0D470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9743"/>
          <a:stretch/>
        </p:blipFill>
        <p:spPr>
          <a:xfrm>
            <a:off x="0" y="1"/>
            <a:ext cx="6309360" cy="476671"/>
          </a:xfrm>
          <a:prstGeom prst="rect">
            <a:avLst/>
          </a:prstGeom>
        </p:spPr>
      </p:pic>
      <p:pic>
        <p:nvPicPr>
          <p:cNvPr id="3" name="Picture 2" descr="A diagram of a company's work flow&#10;&#10;AI-generated content may be incorrect.">
            <a:extLst>
              <a:ext uri="{FF2B5EF4-FFF2-40B4-BE49-F238E27FC236}">
                <a16:creationId xmlns:a16="http://schemas.microsoft.com/office/drawing/2014/main" id="{71D50A1A-1EB5-D966-DD12-C7257D23D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008" y="620688"/>
            <a:ext cx="10186713" cy="569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19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03E874-BA58-4E4C-A105-8447796E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F801568-7A86-45DD-A393-C67B1F8F686D}"/>
              </a:ext>
            </a:extLst>
          </p:cNvPr>
          <p:cNvSpPr txBox="1">
            <a:spLocks/>
          </p:cNvSpPr>
          <p:nvPr/>
        </p:nvSpPr>
        <p:spPr bwMode="auto">
          <a:xfrm>
            <a:off x="0" y="188640"/>
            <a:ext cx="6738941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 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E8A9E44-8D02-4E68-A859-F0BAE5D1A519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TT7 </a:t>
            </a:r>
            <a:r>
              <a:rPr lang="en-US" dirty="0"/>
              <a:t>Shielding</a:t>
            </a:r>
            <a:r>
              <a:rPr lang="fr-CH" dirty="0"/>
              <a:t> </a:t>
            </a:r>
            <a:r>
              <a:rPr lang="en-GB" dirty="0"/>
              <a:t>Recovery</a:t>
            </a:r>
          </a:p>
          <a:p>
            <a:r>
              <a:rPr lang="en-GB" sz="2800" b="0" dirty="0"/>
              <a:t>Procurement updates</a:t>
            </a:r>
          </a:p>
        </p:txBody>
      </p:sp>
      <p:pic>
        <p:nvPicPr>
          <p:cNvPr id="1026" name="Picture 2" descr="Marti Group - Wikipedia">
            <a:extLst>
              <a:ext uri="{FF2B5EF4-FFF2-40B4-BE49-F238E27FC236}">
                <a16:creationId xmlns:a16="http://schemas.microsoft.com/office/drawing/2014/main" id="{D20E1E65-6D61-CCD0-055C-0D5480617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916832"/>
            <a:ext cx="2952328" cy="293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9D027B-C162-778E-75B9-0AABCEC7CAC0}"/>
              </a:ext>
            </a:extLst>
          </p:cNvPr>
          <p:cNvSpPr txBox="1"/>
          <p:nvPr/>
        </p:nvSpPr>
        <p:spPr bwMode="auto">
          <a:xfrm>
            <a:off x="3575720" y="1991880"/>
            <a:ext cx="77515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All</a:t>
            </a:r>
            <a:r>
              <a:rPr lang="en-GB" dirty="0"/>
              <a:t> works will be carried out by Contractor Marti, pending return of offer from Marti and contract signature </a:t>
            </a:r>
          </a:p>
          <a:p>
            <a:endParaRPr lang="en-GB" dirty="0"/>
          </a:p>
          <a:p>
            <a:r>
              <a:rPr lang="en-GB" dirty="0"/>
              <a:t>Marti are the existing framework contractor for the CERN civil works</a:t>
            </a:r>
          </a:p>
          <a:p>
            <a:endParaRPr lang="en-GB" dirty="0"/>
          </a:p>
          <a:p>
            <a:r>
              <a:rPr lang="en-GB" dirty="0"/>
              <a:t>They will carry out the preparatory works (network diversion, terracing of hill) followed by the “special works” of the excavation of the blocks</a:t>
            </a:r>
          </a:p>
          <a:p>
            <a:endParaRPr lang="en-GB" dirty="0"/>
          </a:p>
          <a:p>
            <a:r>
              <a:rPr lang="en-GB" dirty="0"/>
              <a:t>No need for a tender process as a result, timeline could be advanced to complete the special works by end of July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516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88780</TotalTime>
  <Words>396</Words>
  <Application>Microsoft Office PowerPoint</Application>
  <PresentationFormat>Widescreen</PresentationFormat>
  <Paragraphs>75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TT7 Shielding Recovery  </vt:lpstr>
      <vt:lpstr>Site Placement</vt:lpstr>
      <vt:lpstr>PowerPoint Presentation</vt:lpstr>
      <vt:lpstr>Shielding to be Removed   </vt:lpstr>
      <vt:lpstr>Shielding Placement - Historic</vt:lpstr>
      <vt:lpstr>PowerPoint Presentation</vt:lpstr>
      <vt:lpstr>Updated Timeline – April 2025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MoEDAL MAPP mQP Detector in UGC1 gallery  (CE Proposals 1-2)</dc:title>
  <dc:creator>Eliseo Perez-Duenas</dc:creator>
  <cp:lastModifiedBy>Tamara Alice Bud</cp:lastModifiedBy>
  <cp:revision>363</cp:revision>
  <cp:lastPrinted>2022-11-21T07:02:06Z</cp:lastPrinted>
  <dcterms:created xsi:type="dcterms:W3CDTF">2021-01-28T10:10:06Z</dcterms:created>
  <dcterms:modified xsi:type="dcterms:W3CDTF">2025-04-29T08:42:40Z</dcterms:modified>
</cp:coreProperties>
</file>