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93" r:id="rId3"/>
    <p:sldId id="298" r:id="rId4"/>
    <p:sldId id="320" r:id="rId5"/>
    <p:sldId id="321" r:id="rId6"/>
    <p:sldId id="322" r:id="rId7"/>
    <p:sldId id="324" r:id="rId8"/>
    <p:sldId id="325" r:id="rId9"/>
    <p:sldId id="326" r:id="rId10"/>
    <p:sldId id="327" r:id="rId11"/>
    <p:sldId id="323" r:id="rId12"/>
    <p:sldId id="318" r:id="rId13"/>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e Aguglia" initials="DA" lastIdx="1" clrIdx="0">
    <p:extLst>
      <p:ext uri="{19B8F6BF-5375-455C-9EA6-DF929625EA0E}">
        <p15:presenceInfo xmlns:p15="http://schemas.microsoft.com/office/powerpoint/2012/main" userId="S-1-5-21-1526224874-1540688658-1361462980-5575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DCDC"/>
    <a:srgbClr val="C7C7C7"/>
    <a:srgbClr val="000000"/>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31" autoAdjust="0"/>
    <p:restoredTop sz="97505"/>
  </p:normalViewPr>
  <p:slideViewPr>
    <p:cSldViewPr snapToGrid="0">
      <p:cViewPr varScale="1">
        <p:scale>
          <a:sx n="91" d="100"/>
          <a:sy n="91" d="100"/>
        </p:scale>
        <p:origin x="114" y="1260"/>
      </p:cViewPr>
      <p:guideLst>
        <p:guide orient="horz" pos="2160"/>
        <p:guide pos="3840"/>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14:34:55.143"/>
    </inkml:context>
    <inkml:brush xml:id="br0">
      <inkml:brushProperty name="width" value="0.35" units="cm"/>
      <inkml:brushProperty name="height" value="0.35" units="cm"/>
      <inkml:brushProperty name="color" value="#FFFFFF"/>
    </inkml:brush>
  </inkml:definitions>
  <inkml:trace contextRef="#ctx0" brushRef="#br0">182 1 24575,'0'60'0,"2"0"0,-2 1 0,-3-1 0,-3 0 0,-22 96 0,10-95 0,2 1 0,3 0 0,3 1 0,-5 123 0,14-163 0,-1 1 0,-1-1 0,-10 35 0,-4 39 0,2 29 0,6-50 0,-1 86 0,8-99 0,0-39 0,1 0 0,2 1 0,0-1 0,6 28 0,-7-49 0,1-1 0,0 0 0,1 1 0,-1-1 0,0 0 0,1 0 0,-1 0 0,1 0 0,-1 0 0,1 0 0,0 0 0,0-1 0,0 1 0,0-1 0,0 1 0,4 1 0,-3-1 0,0-1 0,0 1 0,0 0 0,-1 0 0,1 1 0,-1-1 0,0 0 0,1 1 0,-1 0 0,3 4 0,1 9 0,-1 0 0,0 1 0,-1 0 0,-1 0 0,0 0 0,-1 0 0,-1 0 0,-2 34 0,0-23 0,2-1 0,5 38 0,-1-33-135,-3 0-1,-1 50 1,-1-55-824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14:34:49.911"/>
    </inkml:context>
    <inkml:brush xml:id="br0">
      <inkml:brushProperty name="width" value="0.35" units="cm"/>
      <inkml:brushProperty name="height" value="0.35" units="cm"/>
      <inkml:brushProperty name="color" value="#FFFFFF"/>
    </inkml:brush>
  </inkml:definitions>
  <inkml:trace contextRef="#ctx0" brushRef="#br0">0 1349 24575,'2'-13'0,"0"1"0,1 0 0,0 0 0,1 0 0,0 1 0,1-1 0,1 1 0,-1 0 0,2 0 0,8-11 0,25-53 0,-37 70 0,2-12 0,2 1 0,0 0 0,0 1 0,2-1 0,0 1 0,0 1 0,2 0 0,15-16 0,34-42 0,-15 17 0,7-6 0,47-72 0,-92 124 0,1 0 0,0 1 0,0 0 0,1 1 0,0 0 0,15-9 0,-14 10 0,-2 1 0,1-2 0,-1 1 0,0-1 0,0-1 0,-1 1 0,12-16 0,-4-1 0,1 2 0,1 0 0,1 0 0,0 2 0,2 0 0,0 2 0,2 0 0,41-27 0,-55 40 0,0 0 0,-1 0 0,0-1 0,0 0 0,-1 0 0,1-1 0,-1 0 0,-1 0 0,1 0 0,-1-1 0,-1 0 0,1 0 0,4-14 0,73-119 0,-77 130 0,-3 8 0,0 0 0,0 0 0,-1 0 0,1 0 0,-1-1 0,0 1 0,0 0 0,0-1 0,-1 1 0,1 0 0,-1-1 0,0-6 0,0 10 0,0-1 0,0 1 0,0 0 0,-1 0 0,1 0 0,0-1 0,0 1 0,-1 0 0,1 0 0,0 0 0,0 0 0,-1-1 0,1 1 0,0 0 0,-1 0 0,1 0 0,0 0 0,-1 0 0,1 0 0,0 0 0,-1 0 0,1 0 0,0 0 0,0 0 0,-1 0 0,1 0 0,0 0 0,-1 0 0,1 0 0,0 1 0,-1-1 0,1 0 0,0 0 0,0 0 0,-1 0 0,1 0 0,0 1 0,0-1 0,-1 0 0,1 0 0,0 1 0,0-1 0,0 0 0,-1 0 0,1 1 0,0-1 0,0 0 0,0 0 0,0 1 0,0-1 0,0 0 0,0 1 0,-1-1 0,-12 19 0,12-18 0,-75 100 0,52-73 0,1 2 0,2 1 0,-19 36 0,19-22 0,3 1 0,1 0 0,-13 64 0,-16 148 0,35-189 0,-16 226 115,15-117-1595,5-112-5346</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14:34:51.344"/>
    </inkml:context>
    <inkml:brush xml:id="br0">
      <inkml:brushProperty name="width" value="0.35" units="cm"/>
      <inkml:brushProperty name="height" value="0.35" units="cm"/>
      <inkml:brushProperty name="color" value="#FFFFFF"/>
    </inkml:brush>
  </inkml:definitions>
  <inkml:trace contextRef="#ctx0" brushRef="#br0">397 0 24575,'-12'15'0,"1"-1"0,1 1 0,0 1 0,1 0 0,1 0 0,-9 24 0,-12 23 0,8-24 0,-55 109 0,67-126 0,1 0 0,1 0 0,1 1 0,1 0 0,-2 26 0,5-37 0,0 0 0,-1 0 0,-8 20 0,7-21 0,0 1 0,1 0 0,0 0 0,-2 17 0,1 48 0,4-40 0,-2 0 0,-2 1 0,-2-1 0,-17 66 0,20-97 0,-1 9 0,-1 0 0,-1-1 0,0 0 0,-1 0 0,0 0 0,-1-1 0,-10 13 0,6-18-1365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14:35:05.871"/>
    </inkml:context>
    <inkml:brush xml:id="br0">
      <inkml:brushProperty name="width" value="0.35" units="cm"/>
      <inkml:brushProperty name="height" value="0.35" units="cm"/>
      <inkml:brushProperty name="color" value="#FFFFFF"/>
    </inkml:brush>
  </inkml:definitions>
  <inkml:trace contextRef="#ctx0" brushRef="#br0">1 912 24575,'0'-20'0,"1"0"0,1 0 0,1 0 0,1 0 0,1 1 0,0 0 0,1-1 0,2 2 0,0-1 0,0 1 0,19-28 0,20 2 0,-38 38 0,-1 0 0,0-1 0,-1-1 0,0 1 0,12-16 0,-9 8 0,1 1 0,23-22 0,-24 26 0,0 0 0,-1-1 0,0 0 0,0-1 0,9-16 0,-15 23 0,0 0 0,1 0 0,0 0 0,0 1 0,1 0 0,-1-1 0,1 1 0,0 1 0,0-1 0,0 1 0,0 0 0,1 0 0,-1 0 0,1 1 0,11-3 0,-10 2 0,1 0 0,-1 0 0,1-1 0,-1 0 0,0 0 0,0-1 0,-1 1 0,7-7 0,-13 11 0,1-1 0,-1 1 0,1 0 0,-1-1 0,1 1 0,-1 0 0,1-1 0,-1 1 0,0 0 0,1-1 0,-1 1 0,0-1 0,0 1 0,1-1 0,-1 1 0,0-1 0,0 1 0,1-1 0,-1 1 0,0-1 0,0 0 0,0 1 0,0-1 0,0 1 0,0-1 0,0 1 0,0-2 0,-14 2 0,-20 12 0,12 2 0,14-8 0,-1 0 0,0 0 0,0-1 0,0 0 0,-1 0 0,1-1 0,-1 0 0,0-1 0,0 0 0,-1-1 0,1 0 0,-17 1 0,18-3 0,4 0 0,1 0 0,0 0 0,-1 0 0,1 0 0,-1-1 0,1 0 0,-7-2 0,10 3 0,1 0 0,0 0 0,-1 0 0,1-1 0,0 1 0,-1 0 0,1-1 0,0 1 0,-1 0 0,1-1 0,0 1 0,0 0 0,-1-1 0,1 1 0,0 0 0,0-1 0,0 1 0,0-1 0,0 1 0,-1 0 0,1-1 0,0 1 0,0-1 0,0 1 0,0-1 0,0 1 0,0 0 0,0-1 0,1 0 0,12-22 0,29-20 0,-31 33 0,-1 0 0,0-1 0,-1 0 0,0 0 0,-1-1 0,12-21 0,-17 25 0,1 0 0,0 0 0,1 0 0,-1 1 0,1-1 0,1 1 0,-1 1 0,1-1 0,0 1 0,1 0 0,-1 0 0,1 1 0,1 0 0,-1 0 0,1 1 0,8-5 0,-9 6 0,43-23 0,-49 26 0,0-1 0,0 1 0,0-1 0,0 1 0,0-1 0,-1 1 0,1-1 0,0 1 0,0-1 0,0 0 0,-1 0 0,1 1 0,0-1 0,-1 0 0,1 0 0,-1 0 0,1 1 0,-1-1 0,1 0 0,-1 0 0,0 0 0,1 0 0,-1 0 0,0 0 0,0 0 0,0 0 0,0 0 0,0 0 0,0 0 0,0 0 0,0 0 0,0 0 0,0 0 0,0 0 0,-1 0 0,1 0 0,0 0 0,-1 0 0,1 0 0,-1 0 0,1 0 0,-1 1 0,1-1 0,-1 0 0,0-1 0,0 2 0,0-1 0,1 1 0,-1-1 0,0 1 0,1-1 0,-1 1 0,0-1 0,1 1 0,-1 0 0,0-1 0,0 1 0,0 0 0,1 0 0,-1 0 0,0-1 0,0 1 0,0 0 0,1 0 0,-1 0 0,0 0 0,0 0 0,0 1 0,1-1 0,-1 0 0,0 0 0,0 0 0,0 1 0,1-1 0,-1 0 0,0 1 0,0-1 0,1 1 0,-1-1 0,0 1 0,1-1 0,-1 1 0,1-1 0,-1 1 0,1 0 0,-1-1 0,1 1 0,-1 0 0,1-1 0,-1 1 0,1 0 0,0 0 0,0-1 0,-1 1 0,1 0 0,0 1 0,-11 41 0,11-15 0,2 0 0,1 0 0,7 31 0,5 45 0,-11 206 0,-4-271 0,1-25 0,0-1 0,2 0 0,-1 1 0,9 22 0,3 15 0,-9-26-110,14 91 354,-18-103-458,0 1 0,-1 0-1,0 0 1,-1 0 0,-1 0 0,-4 16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14:35:18.349"/>
    </inkml:context>
    <inkml:brush xml:id="br0">
      <inkml:brushProperty name="width" value="0.1" units="cm"/>
      <inkml:brushProperty name="height" value="0.1" units="cm"/>
      <inkml:brushProperty name="color" value="#FFFFFF"/>
    </inkml:brush>
  </inkml:definitions>
  <inkml:trace contextRef="#ctx0" brushRef="#br0">0 1 24575,'0'0'-8191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14:35:19.565"/>
    </inkml:context>
    <inkml:brush xml:id="br0">
      <inkml:brushProperty name="width" value="0.1" units="cm"/>
      <inkml:brushProperty name="height" value="0.1" units="cm"/>
      <inkml:brushProperty name="color" value="#FFFFFF"/>
    </inkml:brush>
  </inkml:definitions>
  <inkml:trace contextRef="#ctx0" brushRef="#br0">1 1 24575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14:35:20.101"/>
    </inkml:context>
    <inkml:brush xml:id="br0">
      <inkml:brushProperty name="width" value="0.1" units="cm"/>
      <inkml:brushProperty name="height" value="0.1" units="cm"/>
      <inkml:brushProperty name="color" value="#FFFFFF"/>
    </inkml:brush>
  </inkml:definitions>
  <inkml:trace contextRef="#ctx0" brushRef="#br0">0 0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4/15/2025</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4/15/2025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4/15/2025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4/15/2025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4/15/2025</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4/15/2025</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4/15/2025</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4/15/2025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4/15/2025</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4/15/2025</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4/15/2025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4/15/2025</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4/15/2025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4/15/2025</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4/15/2025</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4/15/2025</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4/15/2025</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customXml" Target="../ink/ink6.xml"/><Relationship Id="rId3" Type="http://schemas.openxmlformats.org/officeDocument/2006/relationships/customXml" Target="../ink/ink1.xml"/><Relationship Id="rId7" Type="http://schemas.openxmlformats.org/officeDocument/2006/relationships/customXml" Target="../ink/ink3.xml"/><Relationship Id="rId12"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6.png"/><Relationship Id="rId11" Type="http://schemas.openxmlformats.org/officeDocument/2006/relationships/customXml" Target="../ink/ink5.xml"/><Relationship Id="rId5" Type="http://schemas.openxmlformats.org/officeDocument/2006/relationships/customXml" Target="../ink/ink2.xml"/><Relationship Id="rId15" Type="http://schemas.openxmlformats.org/officeDocument/2006/relationships/image" Target="../media/image5.jpeg"/><Relationship Id="rId10" Type="http://schemas.openxmlformats.org/officeDocument/2006/relationships/image" Target="../media/image8.png"/><Relationship Id="rId4" Type="http://schemas.openxmlformats.org/officeDocument/2006/relationships/image" Target="../media/image5.png"/><Relationship Id="rId9" Type="http://schemas.openxmlformats.org/officeDocument/2006/relationships/customXml" Target="../ink/ink4.xml"/><Relationship Id="rId14" Type="http://schemas.openxmlformats.org/officeDocument/2006/relationships/customXml" Target="../ink/ink7.xml"/></Relationships>
</file>

<file path=ppt/slides/_rels/slide3.xml.rels><?xml version="1.0" encoding="UTF-8" standalone="yes"?>
<Relationships xmlns="http://schemas.openxmlformats.org/package/2006/relationships"><Relationship Id="rId3" Type="http://schemas.openxmlformats.org/officeDocument/2006/relationships/hyperlink" Target="https://edh.cern.ch/Document/10959307" TargetMode="External"/><Relationship Id="rId2" Type="http://schemas.openxmlformats.org/officeDocument/2006/relationships/hyperlink" Target="https://edms.cern.ch/ui/file/1552257/1.0/EDMS_1552257_REXTRAP_spare_solenoid_20240712_docx_cpdf.pdf"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ui/file/1552257/1.0/EDMS_1552257_REXTRAP_spare_solenoid_20240712_docx_cpdf.pdf" TargetMode="External"/><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07987" y="2895600"/>
            <a:ext cx="11376025" cy="2534265"/>
          </a:xfrm>
        </p:spPr>
        <p:txBody>
          <a:bodyPr/>
          <a:lstStyle/>
          <a:p>
            <a:pPr algn="ctr">
              <a:defRPr/>
            </a:pPr>
            <a:r>
              <a:rPr lang="en-GB" sz="3600" dirty="0"/>
              <a:t>Supply of a 3 T Solenoid Magnet System for the</a:t>
            </a:r>
            <a:br>
              <a:rPr lang="en-GB" sz="3600" dirty="0"/>
            </a:br>
            <a:r>
              <a:rPr lang="en-GB" sz="3600" dirty="0"/>
              <a:t>ISOLDE Experiment</a:t>
            </a:r>
            <a:br>
              <a:rPr lang="en-GB" sz="3600" dirty="0"/>
            </a:br>
            <a:br>
              <a:rPr lang="en-US" sz="3600" dirty="0"/>
            </a:br>
            <a:br>
              <a:rPr lang="en-US" sz="3600" dirty="0"/>
            </a:br>
            <a:br>
              <a:rPr lang="en-US" sz="3600" dirty="0"/>
            </a:br>
            <a:endParaRPr sz="3600" dirty="0"/>
          </a:p>
        </p:txBody>
      </p:sp>
      <p:sp>
        <p:nvSpPr>
          <p:cNvPr id="5" name="Subtitle 2"/>
          <p:cNvSpPr>
            <a:spLocks noGrp="1"/>
          </p:cNvSpPr>
          <p:nvPr>
            <p:ph type="subTitle" idx="1"/>
          </p:nvPr>
        </p:nvSpPr>
        <p:spPr bwMode="auto">
          <a:xfrm>
            <a:off x="407988" y="5105401"/>
            <a:ext cx="11376026" cy="1398638"/>
          </a:xfrm>
        </p:spPr>
        <p:txBody>
          <a:bodyPr/>
          <a:lstStyle/>
          <a:p>
            <a:pPr>
              <a:defRPr/>
            </a:pPr>
            <a:r>
              <a:rPr lang="en-US" dirty="0"/>
              <a:t>Strat-up meeting 15/04/2025</a:t>
            </a:r>
          </a:p>
          <a:p>
            <a:pPr>
              <a:defRPr/>
            </a:pPr>
            <a:endParaRPr lang="en-US" dirty="0"/>
          </a:p>
          <a:p>
            <a:pPr>
              <a:defRPr/>
            </a:pPr>
            <a:r>
              <a:rPr lang="en-US" dirty="0"/>
              <a:t>Susana Izquierdo Bermudez</a:t>
            </a:r>
          </a:p>
          <a:p>
            <a:pPr algn="l">
              <a:defRPr/>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AF7B958-C73B-10FA-01AF-DBBB59CD25D0}"/>
              </a:ext>
            </a:extLst>
          </p:cNvPr>
          <p:cNvSpPr>
            <a:spLocks noGrp="1"/>
          </p:cNvSpPr>
          <p:nvPr>
            <p:ph idx="1"/>
          </p:nvPr>
        </p:nvSpPr>
        <p:spPr>
          <a:xfrm>
            <a:off x="502582" y="1224401"/>
            <a:ext cx="11376024" cy="4608512"/>
          </a:xfrm>
        </p:spPr>
        <p:txBody>
          <a:bodyPr/>
          <a:lstStyle/>
          <a:p>
            <a:pPr marL="342900" indent="-342900">
              <a:buFont typeface="Arial" panose="020B0604020202020204" pitchFamily="34" charset="0"/>
              <a:buChar char="•"/>
            </a:pPr>
            <a:r>
              <a:rPr lang="en-GB" sz="2400" b="0" dirty="0">
                <a:solidFill>
                  <a:schemeClr val="tx1"/>
                </a:solidFill>
              </a:rPr>
              <a:t>The Magnet Power Supply shall be used to power the solenoid up to its operating field (3 T). </a:t>
            </a:r>
          </a:p>
          <a:p>
            <a:pPr marL="342900" indent="-342900">
              <a:buFont typeface="Arial" panose="020B0604020202020204" pitchFamily="34" charset="0"/>
              <a:buChar char="•"/>
            </a:pPr>
            <a:r>
              <a:rPr lang="en-GB" sz="2400" b="0" dirty="0">
                <a:solidFill>
                  <a:schemeClr val="tx1"/>
                </a:solidFill>
              </a:rPr>
              <a:t>The Magnet Power Supply can be manually controlled and shall allow the solenoid to be powered up to maximum operating field in less than 1 hour. The </a:t>
            </a:r>
          </a:p>
          <a:p>
            <a:pPr marL="342900" indent="-342900">
              <a:buFont typeface="Arial" panose="020B0604020202020204" pitchFamily="34" charset="0"/>
              <a:buChar char="•"/>
            </a:pPr>
            <a:r>
              <a:rPr lang="en-GB" sz="2400" b="0" dirty="0">
                <a:solidFill>
                  <a:schemeClr val="tx1"/>
                </a:solidFill>
              </a:rPr>
              <a:t>Protection Circuits shall protect both solenoid and Magnet Power Supply during ramping. </a:t>
            </a:r>
          </a:p>
          <a:p>
            <a:pPr marL="342900" indent="-342900">
              <a:buFont typeface="Arial" panose="020B0604020202020204" pitchFamily="34" charset="0"/>
              <a:buChar char="•"/>
            </a:pPr>
            <a:r>
              <a:rPr lang="en-GB" sz="2400" b="0" dirty="0">
                <a:solidFill>
                  <a:schemeClr val="tx1"/>
                </a:solidFill>
              </a:rPr>
              <a:t>Once charged, the solenoid is intended to be operated in persistent current mode and with the power supply disconnected. The magnet shall be protected during operation. </a:t>
            </a:r>
          </a:p>
          <a:p>
            <a:pPr marL="342900" indent="-342900">
              <a:buFont typeface="Arial" panose="020B0604020202020204" pitchFamily="34" charset="0"/>
              <a:buChar char="•"/>
            </a:pPr>
            <a:r>
              <a:rPr lang="en-GB" sz="2400" b="0" dirty="0">
                <a:solidFill>
                  <a:schemeClr val="tx1"/>
                </a:solidFill>
              </a:rPr>
              <a:t>A switch heater supply should be provided.</a:t>
            </a:r>
          </a:p>
        </p:txBody>
      </p:sp>
      <p:sp>
        <p:nvSpPr>
          <p:cNvPr id="3" name="Title 2">
            <a:extLst>
              <a:ext uri="{FF2B5EF4-FFF2-40B4-BE49-F238E27FC236}">
                <a16:creationId xmlns:a16="http://schemas.microsoft.com/office/drawing/2014/main" id="{FCD40D88-E3D8-F75B-96B1-48FF9F20343D}"/>
              </a:ext>
            </a:extLst>
          </p:cNvPr>
          <p:cNvSpPr>
            <a:spLocks noGrp="1"/>
          </p:cNvSpPr>
          <p:nvPr>
            <p:ph type="title"/>
          </p:nvPr>
        </p:nvSpPr>
        <p:spPr/>
        <p:txBody>
          <a:bodyPr/>
          <a:lstStyle/>
          <a:p>
            <a:r>
              <a:rPr lang="en-US" sz="3200" dirty="0"/>
              <a:t>Technical requirements: power supply and protection</a:t>
            </a:r>
            <a:endParaRPr lang="en-GB" sz="3200" dirty="0"/>
          </a:p>
        </p:txBody>
      </p:sp>
      <p:sp>
        <p:nvSpPr>
          <p:cNvPr id="4" name="Slide Number Placeholder 3">
            <a:extLst>
              <a:ext uri="{FF2B5EF4-FFF2-40B4-BE49-F238E27FC236}">
                <a16:creationId xmlns:a16="http://schemas.microsoft.com/office/drawing/2014/main" id="{E99E9A65-BE12-12B4-3E06-B14F69072AB5}"/>
              </a:ext>
            </a:extLst>
          </p:cNvPr>
          <p:cNvSpPr>
            <a:spLocks noGrp="1"/>
          </p:cNvSpPr>
          <p:nvPr>
            <p:ph type="sldNum" sz="quarter" idx="12"/>
          </p:nvPr>
        </p:nvSpPr>
        <p:spPr/>
        <p:txBody>
          <a:bodyPr/>
          <a:lstStyle/>
          <a:p>
            <a:pPr>
              <a:defRPr/>
            </a:pPr>
            <a:fld id="{36B5EA5A-BC32-A742-B11B-8E7414D5B535}" type="slidenum">
              <a:rPr lang="en-US" smtClean="0"/>
              <a:t>10</a:t>
            </a:fld>
            <a:endParaRPr lang="en-US"/>
          </a:p>
        </p:txBody>
      </p:sp>
    </p:spTree>
    <p:extLst>
      <p:ext uri="{BB962C8B-B14F-4D97-AF65-F5344CB8AC3E}">
        <p14:creationId xmlns:p14="http://schemas.microsoft.com/office/powerpoint/2010/main" val="521245479"/>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BBB716-1201-987A-7CAE-7C6BE46169CA}"/>
              </a:ext>
            </a:extLst>
          </p:cNvPr>
          <p:cNvSpPr>
            <a:spLocks noGrp="1"/>
          </p:cNvSpPr>
          <p:nvPr>
            <p:ph idx="1"/>
          </p:nvPr>
        </p:nvSpPr>
        <p:spPr/>
        <p:txBody>
          <a:bodyPr/>
          <a:lstStyle/>
          <a:p>
            <a:pPr marL="342900" indent="-342900">
              <a:buFont typeface="Arial" panose="020B0604020202020204" pitchFamily="34" charset="0"/>
              <a:buChar char="•"/>
            </a:pPr>
            <a:r>
              <a:rPr lang="en-GB" sz="2400" b="0" dirty="0">
                <a:solidFill>
                  <a:schemeClr val="tx1"/>
                </a:solidFill>
                <a:latin typeface="+mj-lt"/>
              </a:rPr>
              <a:t>Invitation to Tender issued in Q3 2025 with the subsequent Contract scheduled to be awarded in Q4 2025 or Q1 2026. </a:t>
            </a:r>
          </a:p>
          <a:p>
            <a:pPr marL="342900" indent="-342900">
              <a:buFont typeface="Arial" panose="020B0604020202020204" pitchFamily="34" charset="0"/>
              <a:buChar char="•"/>
            </a:pPr>
            <a:r>
              <a:rPr lang="en-GB" sz="2400" b="0" dirty="0">
                <a:solidFill>
                  <a:schemeClr val="tx1"/>
                </a:solidFill>
                <a:latin typeface="+mj-lt"/>
              </a:rPr>
              <a:t>The Supply shall be delivered to CERN, installed and commissioned within 18 months after the entry into force of the Contract.</a:t>
            </a:r>
          </a:p>
          <a:p>
            <a:pPr marL="34290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238C862B-BD3D-5EAB-C949-44E5628BD6AE}"/>
              </a:ext>
            </a:extLst>
          </p:cNvPr>
          <p:cNvSpPr>
            <a:spLocks noGrp="1"/>
          </p:cNvSpPr>
          <p:nvPr>
            <p:ph type="title"/>
          </p:nvPr>
        </p:nvSpPr>
        <p:spPr/>
        <p:txBody>
          <a:bodyPr/>
          <a:lstStyle/>
          <a:p>
            <a:r>
              <a:rPr lang="en-US" dirty="0"/>
              <a:t>Target schedule</a:t>
            </a:r>
            <a:endParaRPr lang="en-GB" dirty="0"/>
          </a:p>
        </p:txBody>
      </p:sp>
      <p:sp>
        <p:nvSpPr>
          <p:cNvPr id="4" name="Slide Number Placeholder 3">
            <a:extLst>
              <a:ext uri="{FF2B5EF4-FFF2-40B4-BE49-F238E27FC236}">
                <a16:creationId xmlns:a16="http://schemas.microsoft.com/office/drawing/2014/main" id="{32EE013B-35ED-CEAC-3CC0-317518D01214}"/>
              </a:ext>
            </a:extLst>
          </p:cNvPr>
          <p:cNvSpPr>
            <a:spLocks noGrp="1"/>
          </p:cNvSpPr>
          <p:nvPr>
            <p:ph type="sldNum" sz="quarter" idx="12"/>
          </p:nvPr>
        </p:nvSpPr>
        <p:spPr/>
        <p:txBody>
          <a:bodyPr/>
          <a:lstStyle/>
          <a:p>
            <a:pPr>
              <a:defRPr/>
            </a:pPr>
            <a:fld id="{36B5EA5A-BC32-A742-B11B-8E7414D5B535}" type="slidenum">
              <a:rPr lang="en-US" smtClean="0"/>
              <a:t>11</a:t>
            </a:fld>
            <a:endParaRPr lang="en-US"/>
          </a:p>
        </p:txBody>
      </p:sp>
    </p:spTree>
    <p:extLst>
      <p:ext uri="{BB962C8B-B14F-4D97-AF65-F5344CB8AC3E}">
        <p14:creationId xmlns:p14="http://schemas.microsoft.com/office/powerpoint/2010/main" val="845968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ADA794-9207-02BF-A7C6-5B5148F546C4}"/>
              </a:ext>
            </a:extLst>
          </p:cNvPr>
          <p:cNvSpPr>
            <a:spLocks noGrp="1"/>
          </p:cNvSpPr>
          <p:nvPr>
            <p:ph type="title"/>
          </p:nvPr>
        </p:nvSpPr>
        <p:spPr>
          <a:xfrm>
            <a:off x="407988" y="373593"/>
            <a:ext cx="11376025" cy="863536"/>
          </a:xfrm>
        </p:spPr>
        <p:txBody>
          <a:bodyPr/>
          <a:lstStyle/>
          <a:p>
            <a:r>
              <a:rPr lang="en-US" dirty="0"/>
              <a:t>List of firms propose by MSC</a:t>
            </a:r>
            <a:endParaRPr lang="en-GB" dirty="0"/>
          </a:p>
        </p:txBody>
      </p:sp>
      <p:sp>
        <p:nvSpPr>
          <p:cNvPr id="4" name="Slide Number Placeholder 3">
            <a:extLst>
              <a:ext uri="{FF2B5EF4-FFF2-40B4-BE49-F238E27FC236}">
                <a16:creationId xmlns:a16="http://schemas.microsoft.com/office/drawing/2014/main" id="{3F47A0C7-7690-A739-5E06-A799F52827F0}"/>
              </a:ext>
            </a:extLst>
          </p:cNvPr>
          <p:cNvSpPr>
            <a:spLocks noGrp="1"/>
          </p:cNvSpPr>
          <p:nvPr>
            <p:ph type="sldNum" sz="quarter" idx="12"/>
          </p:nvPr>
        </p:nvSpPr>
        <p:spPr/>
        <p:txBody>
          <a:bodyPr/>
          <a:lstStyle/>
          <a:p>
            <a:pPr>
              <a:defRPr/>
            </a:pPr>
            <a:fld id="{36B5EA5A-BC32-A742-B11B-8E7414D5B535}" type="slidenum">
              <a:rPr lang="en-US" smtClean="0"/>
              <a:t>12</a:t>
            </a:fld>
            <a:endParaRPr lang="en-US"/>
          </a:p>
        </p:txBody>
      </p:sp>
      <p:graphicFrame>
        <p:nvGraphicFramePr>
          <p:cNvPr id="8" name="Table 7">
            <a:extLst>
              <a:ext uri="{FF2B5EF4-FFF2-40B4-BE49-F238E27FC236}">
                <a16:creationId xmlns:a16="http://schemas.microsoft.com/office/drawing/2014/main" id="{BFA65BF2-D82C-6C3A-CF65-E073D882BAFC}"/>
              </a:ext>
            </a:extLst>
          </p:cNvPr>
          <p:cNvGraphicFramePr>
            <a:graphicFrameLocks noGrp="1"/>
          </p:cNvGraphicFramePr>
          <p:nvPr>
            <p:extLst>
              <p:ext uri="{D42A27DB-BD31-4B8C-83A1-F6EECF244321}">
                <p14:modId xmlns:p14="http://schemas.microsoft.com/office/powerpoint/2010/main" val="1011843914"/>
              </p:ext>
            </p:extLst>
          </p:nvPr>
        </p:nvGraphicFramePr>
        <p:xfrm>
          <a:off x="407988" y="1647825"/>
          <a:ext cx="3238500" cy="1781175"/>
        </p:xfrm>
        <a:graphic>
          <a:graphicData uri="http://schemas.openxmlformats.org/drawingml/2006/table">
            <a:tbl>
              <a:tblPr/>
              <a:tblGrid>
                <a:gridCol w="2565400">
                  <a:extLst>
                    <a:ext uri="{9D8B030D-6E8A-4147-A177-3AD203B41FA5}">
                      <a16:colId xmlns:a16="http://schemas.microsoft.com/office/drawing/2014/main" val="2990131534"/>
                    </a:ext>
                  </a:extLst>
                </a:gridCol>
                <a:gridCol w="673100">
                  <a:extLst>
                    <a:ext uri="{9D8B030D-6E8A-4147-A177-3AD203B41FA5}">
                      <a16:colId xmlns:a16="http://schemas.microsoft.com/office/drawing/2014/main" val="3997680621"/>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WELL BALANCED</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62274528"/>
                  </a:ext>
                </a:extLst>
              </a:tr>
              <a:tr h="190500">
                <a:tc>
                  <a:txBody>
                    <a:bodyPr/>
                    <a:lstStyle/>
                    <a:p>
                      <a:pPr algn="ctr" fontAlgn="b"/>
                      <a:r>
                        <a:rPr lang="en-GB" sz="1100" b="1" i="0" u="none" strike="noStrike" dirty="0">
                          <a:solidFill>
                            <a:srgbClr val="000000"/>
                          </a:solidFill>
                          <a:effectLst/>
                          <a:latin typeface="Calibri" panose="020F0502020204030204" pitchFamily="34" charset="0"/>
                        </a:rPr>
                        <a:t>FIRM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ctr" fontAlgn="b"/>
                      <a:r>
                        <a:rPr lang="en-GB" sz="1100" b="1" i="0" u="none" strike="noStrike">
                          <a:solidFill>
                            <a:srgbClr val="000000"/>
                          </a:solidFill>
                          <a:effectLst/>
                          <a:latin typeface="Calibri" panose="020F0502020204030204" pitchFamily="34" charset="0"/>
                        </a:rPr>
                        <a:t>COUNTRY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3693152842"/>
                  </a:ext>
                </a:extLst>
              </a:tr>
              <a:tr h="200025">
                <a:tc>
                  <a:txBody>
                    <a:bodyPr/>
                    <a:lstStyle/>
                    <a:p>
                      <a:pPr algn="l" fontAlgn="ctr"/>
                      <a:r>
                        <a:rPr lang="en-GB" sz="1200" b="0" i="0" u="none" strike="noStrike" dirty="0">
                          <a:solidFill>
                            <a:srgbClr val="000000"/>
                          </a:solidFill>
                          <a:effectLst/>
                          <a:latin typeface="Calibri" panose="020F0502020204030204" pitchFamily="34" charset="0"/>
                        </a:rPr>
                        <a:t>ASG superconductors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44654693"/>
                  </a:ext>
                </a:extLst>
              </a:tr>
              <a:tr h="200025">
                <a:tc>
                  <a:txBody>
                    <a:bodyPr/>
                    <a:lstStyle/>
                    <a:p>
                      <a:pPr algn="l" fontAlgn="ctr"/>
                      <a:endParaRPr lang="en-GB"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55370375"/>
                  </a:ext>
                </a:extLst>
              </a:tr>
              <a:tr h="200025">
                <a:tc>
                  <a:txBody>
                    <a:bodyPr/>
                    <a:lstStyle/>
                    <a:p>
                      <a:pPr algn="l" fontAlgn="ctr"/>
                      <a:r>
                        <a:rPr lang="en-GB" sz="12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53876346"/>
                  </a:ext>
                </a:extLst>
              </a:tr>
              <a:tr h="200025">
                <a:tc>
                  <a:txBody>
                    <a:bodyPr/>
                    <a:lstStyle/>
                    <a:p>
                      <a:pPr algn="l" fontAlgn="ctr"/>
                      <a:r>
                        <a:rPr lang="en-GB" sz="12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94191808"/>
                  </a:ext>
                </a:extLst>
              </a:tr>
              <a:tr h="200025">
                <a:tc>
                  <a:txBody>
                    <a:bodyPr/>
                    <a:lstStyle/>
                    <a:p>
                      <a:pPr algn="l" fontAlgn="ctr"/>
                      <a:r>
                        <a:rPr lang="en-GB" sz="12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55800108"/>
                  </a:ext>
                </a:extLst>
              </a:tr>
              <a:tr h="200025">
                <a:tc>
                  <a:txBody>
                    <a:bodyPr/>
                    <a:lstStyle/>
                    <a:p>
                      <a:pPr algn="l" fontAlgn="ctr"/>
                      <a:r>
                        <a:rPr lang="en-GB" sz="12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09428384"/>
                  </a:ext>
                </a:extLst>
              </a:tr>
              <a:tr h="200025">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69973898"/>
                  </a:ext>
                </a:extLst>
              </a:tr>
            </a:tbl>
          </a:graphicData>
        </a:graphic>
      </p:graphicFrame>
      <p:graphicFrame>
        <p:nvGraphicFramePr>
          <p:cNvPr id="12" name="Table 11">
            <a:extLst>
              <a:ext uri="{FF2B5EF4-FFF2-40B4-BE49-F238E27FC236}">
                <a16:creationId xmlns:a16="http://schemas.microsoft.com/office/drawing/2014/main" id="{CA46E539-1BEB-3A83-694E-9FB202DFEED2}"/>
              </a:ext>
            </a:extLst>
          </p:cNvPr>
          <p:cNvGraphicFramePr>
            <a:graphicFrameLocks noGrp="1"/>
          </p:cNvGraphicFramePr>
          <p:nvPr>
            <p:extLst>
              <p:ext uri="{D42A27DB-BD31-4B8C-83A1-F6EECF244321}">
                <p14:modId xmlns:p14="http://schemas.microsoft.com/office/powerpoint/2010/main" val="3630500482"/>
              </p:ext>
            </p:extLst>
          </p:nvPr>
        </p:nvGraphicFramePr>
        <p:xfrm>
          <a:off x="8233940" y="1712224"/>
          <a:ext cx="3238500" cy="1781175"/>
        </p:xfrm>
        <a:graphic>
          <a:graphicData uri="http://schemas.openxmlformats.org/drawingml/2006/table">
            <a:tbl>
              <a:tblPr/>
              <a:tblGrid>
                <a:gridCol w="2565400">
                  <a:extLst>
                    <a:ext uri="{9D8B030D-6E8A-4147-A177-3AD203B41FA5}">
                      <a16:colId xmlns:a16="http://schemas.microsoft.com/office/drawing/2014/main" val="2309827686"/>
                    </a:ext>
                  </a:extLst>
                </a:gridCol>
                <a:gridCol w="673100">
                  <a:extLst>
                    <a:ext uri="{9D8B030D-6E8A-4147-A177-3AD203B41FA5}">
                      <a16:colId xmlns:a16="http://schemas.microsoft.com/office/drawing/2014/main" val="14777911"/>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ELIGIBLE FOR LIMITED TENDERING</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13694358"/>
                  </a:ext>
                </a:extLst>
              </a:tr>
              <a:tr h="190500">
                <a:tc>
                  <a:txBody>
                    <a:bodyPr/>
                    <a:lstStyle/>
                    <a:p>
                      <a:pPr algn="ctr" fontAlgn="b"/>
                      <a:r>
                        <a:rPr lang="en-GB" sz="1100" b="1" i="0" u="none" strike="noStrike" dirty="0">
                          <a:solidFill>
                            <a:srgbClr val="000000"/>
                          </a:solidFill>
                          <a:effectLst/>
                          <a:latin typeface="Calibri" panose="020F0502020204030204" pitchFamily="34" charset="0"/>
                        </a:rPr>
                        <a:t>FIRM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b"/>
                      <a:r>
                        <a:rPr lang="en-GB" sz="1100" b="1" i="0" u="none" strike="noStrike">
                          <a:solidFill>
                            <a:srgbClr val="000000"/>
                          </a:solidFill>
                          <a:effectLst/>
                          <a:latin typeface="Calibri" panose="020F0502020204030204" pitchFamily="34" charset="0"/>
                        </a:rPr>
                        <a:t>COUNTRY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2219571512"/>
                  </a:ext>
                </a:extLst>
              </a:tr>
              <a:tr h="200025">
                <a:tc>
                  <a:txBody>
                    <a:bodyPr/>
                    <a:lstStyle/>
                    <a:p>
                      <a:pPr algn="l" fontAlgn="ctr"/>
                      <a:r>
                        <a:rPr lang="en-US" sz="1200" b="0" i="0" u="none" strike="noStrike" dirty="0" err="1">
                          <a:solidFill>
                            <a:srgbClr val="000000"/>
                          </a:solidFill>
                          <a:effectLst/>
                          <a:latin typeface="Calibri" panose="020F0502020204030204" pitchFamily="34" charset="0"/>
                        </a:rPr>
                        <a:t>Jastec</a:t>
                      </a:r>
                      <a:r>
                        <a:rPr lang="en-US" sz="1200" b="0" i="0" u="none" strike="noStrike" dirty="0">
                          <a:solidFill>
                            <a:srgbClr val="000000"/>
                          </a:solidFill>
                          <a:effectLst/>
                          <a:latin typeface="Calibri" panose="020F0502020204030204" pitchFamily="34" charset="0"/>
                        </a:rPr>
                        <a:t> Superconductors</a:t>
                      </a:r>
                      <a:endParaRPr lang="en-GB"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100" b="0" i="0" u="none" strike="noStrike" dirty="0">
                          <a:solidFill>
                            <a:srgbClr val="000000"/>
                          </a:solidFill>
                          <a:effectLst/>
                          <a:latin typeface="Calibri" panose="020F0502020204030204" pitchFamily="34" charset="0"/>
                        </a:rPr>
                        <a:t>Japan</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41426539"/>
                  </a:ext>
                </a:extLst>
              </a:tr>
              <a:tr h="200025">
                <a:tc>
                  <a:txBody>
                    <a:bodyPr/>
                    <a:lstStyle/>
                    <a:p>
                      <a:pPr algn="l" fontAlgn="ctr"/>
                      <a:r>
                        <a:rPr lang="en-US" sz="1200" b="0" i="0" u="none" strike="noStrike" dirty="0" err="1">
                          <a:solidFill>
                            <a:srgbClr val="000000"/>
                          </a:solidFill>
                          <a:effectLst/>
                          <a:latin typeface="Calibri" panose="020F0502020204030204" pitchFamily="34" charset="0"/>
                        </a:rPr>
                        <a:t>Cryomagnetics</a:t>
                      </a:r>
                      <a:endParaRPr lang="en-GB"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100" b="0" i="0" u="none" strike="noStrike" dirty="0">
                          <a:solidFill>
                            <a:srgbClr val="000000"/>
                          </a:solidFill>
                          <a:effectLst/>
                          <a:latin typeface="Calibri" panose="020F0502020204030204" pitchFamily="34" charset="0"/>
                        </a:rPr>
                        <a:t>USA</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82217326"/>
                  </a:ext>
                </a:extLst>
              </a:tr>
              <a:tr h="200025">
                <a:tc>
                  <a:txBody>
                    <a:bodyPr/>
                    <a:lstStyle/>
                    <a:p>
                      <a:pPr algn="l" fontAlgn="ctr"/>
                      <a:r>
                        <a:rPr lang="en-US" sz="1200" b="0" i="0" u="none" strike="noStrike" dirty="0">
                          <a:solidFill>
                            <a:srgbClr val="000000"/>
                          </a:solidFill>
                          <a:effectLst/>
                          <a:latin typeface="Calibri" panose="020F0502020204030204" pitchFamily="34" charset="0"/>
                        </a:rPr>
                        <a:t>American Magnetics</a:t>
                      </a:r>
                      <a:endParaRPr lang="en-GB"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100" b="0" i="0" u="none" strike="noStrike" dirty="0">
                          <a:solidFill>
                            <a:srgbClr val="000000"/>
                          </a:solidFill>
                          <a:effectLst/>
                          <a:latin typeface="Calibri" panose="020F0502020204030204" pitchFamily="34" charset="0"/>
                        </a:rPr>
                        <a:t>USA</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26165369"/>
                  </a:ext>
                </a:extLst>
              </a:tr>
              <a:tr h="200025">
                <a:tc>
                  <a:txBody>
                    <a:bodyPr/>
                    <a:lstStyle/>
                    <a:p>
                      <a:pPr algn="l" fontAlgn="ctr"/>
                      <a:r>
                        <a:rPr lang="en-GB" sz="12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05736131"/>
                  </a:ext>
                </a:extLst>
              </a:tr>
              <a:tr h="200025">
                <a:tc>
                  <a:txBody>
                    <a:bodyPr/>
                    <a:lstStyle/>
                    <a:p>
                      <a:pPr algn="l" fontAlgn="ctr"/>
                      <a:r>
                        <a:rPr lang="en-GB" sz="12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54587344"/>
                  </a:ext>
                </a:extLst>
              </a:tr>
              <a:tr h="200025">
                <a:tc>
                  <a:txBody>
                    <a:bodyPr/>
                    <a:lstStyle/>
                    <a:p>
                      <a:pPr algn="l" fontAlgn="ctr"/>
                      <a:r>
                        <a:rPr lang="en-GB" sz="12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8114914"/>
                  </a:ext>
                </a:extLst>
              </a:tr>
              <a:tr h="200025">
                <a:tc>
                  <a:txBody>
                    <a:bodyPr/>
                    <a:lstStyle/>
                    <a:p>
                      <a:pPr algn="l" fontAlgn="ctr"/>
                      <a:r>
                        <a:rPr lang="en-GB" sz="12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35961576"/>
                  </a:ext>
                </a:extLst>
              </a:tr>
            </a:tbl>
          </a:graphicData>
        </a:graphic>
      </p:graphicFrame>
      <p:graphicFrame>
        <p:nvGraphicFramePr>
          <p:cNvPr id="14" name="Table 13">
            <a:extLst>
              <a:ext uri="{FF2B5EF4-FFF2-40B4-BE49-F238E27FC236}">
                <a16:creationId xmlns:a16="http://schemas.microsoft.com/office/drawing/2014/main" id="{E6C797AF-76A9-6A3E-025A-4C5285183B45}"/>
              </a:ext>
            </a:extLst>
          </p:cNvPr>
          <p:cNvGraphicFramePr>
            <a:graphicFrameLocks noGrp="1"/>
          </p:cNvGraphicFramePr>
          <p:nvPr>
            <p:extLst>
              <p:ext uri="{D42A27DB-BD31-4B8C-83A1-F6EECF244321}">
                <p14:modId xmlns:p14="http://schemas.microsoft.com/office/powerpoint/2010/main" val="4169733637"/>
              </p:ext>
            </p:extLst>
          </p:nvPr>
        </p:nvGraphicFramePr>
        <p:xfrm>
          <a:off x="4320964" y="1647825"/>
          <a:ext cx="3238500" cy="2381250"/>
        </p:xfrm>
        <a:graphic>
          <a:graphicData uri="http://schemas.openxmlformats.org/drawingml/2006/table">
            <a:tbl>
              <a:tblPr/>
              <a:tblGrid>
                <a:gridCol w="2565400">
                  <a:extLst>
                    <a:ext uri="{9D8B030D-6E8A-4147-A177-3AD203B41FA5}">
                      <a16:colId xmlns:a16="http://schemas.microsoft.com/office/drawing/2014/main" val="2151047907"/>
                    </a:ext>
                  </a:extLst>
                </a:gridCol>
                <a:gridCol w="673100">
                  <a:extLst>
                    <a:ext uri="{9D8B030D-6E8A-4147-A177-3AD203B41FA5}">
                      <a16:colId xmlns:a16="http://schemas.microsoft.com/office/drawing/2014/main" val="941584758"/>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POORLY BALANCED</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18394422"/>
                  </a:ext>
                </a:extLst>
              </a:tr>
              <a:tr h="190500">
                <a:tc>
                  <a:txBody>
                    <a:bodyPr/>
                    <a:lstStyle/>
                    <a:p>
                      <a:pPr algn="ctr" fontAlgn="b"/>
                      <a:r>
                        <a:rPr lang="en-GB" sz="1100" b="1" i="0" u="none" strike="noStrike" dirty="0">
                          <a:solidFill>
                            <a:srgbClr val="000000"/>
                          </a:solidFill>
                          <a:effectLst/>
                          <a:latin typeface="Calibri" panose="020F0502020204030204" pitchFamily="34" charset="0"/>
                        </a:rPr>
                        <a:t>FIRM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b"/>
                      <a:r>
                        <a:rPr lang="en-GB" sz="1100" b="1" i="0" u="none" strike="noStrike">
                          <a:solidFill>
                            <a:srgbClr val="000000"/>
                          </a:solidFill>
                          <a:effectLst/>
                          <a:latin typeface="Calibri" panose="020F0502020204030204" pitchFamily="34" charset="0"/>
                        </a:rPr>
                        <a:t>COUNTRY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328398247"/>
                  </a:ext>
                </a:extLst>
              </a:tr>
              <a:tr h="200025">
                <a:tc>
                  <a:txBody>
                    <a:bodyPr/>
                    <a:lstStyle/>
                    <a:p>
                      <a:pPr algn="l" fontAlgn="ctr"/>
                      <a:r>
                        <a:rPr lang="en-US" sz="1200" b="0" i="0" u="none" strike="noStrike" dirty="0">
                          <a:solidFill>
                            <a:srgbClr val="000000"/>
                          </a:solidFill>
                          <a:effectLst/>
                          <a:latin typeface="Calibri" panose="020F0502020204030204" pitchFamily="34" charset="0"/>
                        </a:rPr>
                        <a:t>TESLA</a:t>
                      </a:r>
                      <a:endParaRPr lang="en-GB"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100" b="0" i="0" u="none" strike="noStrike" dirty="0">
                          <a:solidFill>
                            <a:srgbClr val="000000"/>
                          </a:solidFill>
                          <a:effectLst/>
                          <a:latin typeface="Calibri" panose="020F0502020204030204" pitchFamily="34" charset="0"/>
                        </a:rPr>
                        <a:t>UK</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72265884"/>
                  </a:ext>
                </a:extLst>
              </a:tr>
              <a:tr h="200025">
                <a:tc>
                  <a:txBody>
                    <a:bodyPr/>
                    <a:lstStyle/>
                    <a:p>
                      <a:pPr algn="l" fontAlgn="ctr"/>
                      <a:r>
                        <a:rPr lang="en-GB" sz="1200" b="0" i="0" u="none" strike="noStrike" dirty="0">
                          <a:solidFill>
                            <a:srgbClr val="000000"/>
                          </a:solidFill>
                          <a:effectLst/>
                          <a:latin typeface="Calibri" panose="020F0502020204030204" pitchFamily="34" charset="0"/>
                          <a:ea typeface="+mn-ea"/>
                          <a:cs typeface="+mn-cs"/>
                        </a:rPr>
                        <a:t>Scientific Magnetics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100" b="0" i="0" u="none" strike="noStrike" dirty="0">
                          <a:solidFill>
                            <a:srgbClr val="000000"/>
                          </a:solidFill>
                          <a:effectLst/>
                          <a:latin typeface="Calibri" panose="020F0502020204030204" pitchFamily="34" charset="0"/>
                        </a:rPr>
                        <a:t>UK</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82235952"/>
                  </a:ext>
                </a:extLst>
              </a:tr>
              <a:tr h="200025">
                <a:tc>
                  <a:txBody>
                    <a:bodyPr/>
                    <a:lstStyle/>
                    <a:p>
                      <a:pPr algn="l" fontAlgn="ctr"/>
                      <a:r>
                        <a:rPr lang="en-US" sz="1200" b="0" i="0" u="none" strike="noStrike" dirty="0">
                          <a:solidFill>
                            <a:srgbClr val="000000"/>
                          </a:solidFill>
                          <a:effectLst/>
                          <a:latin typeface="Calibri" panose="020F0502020204030204" pitchFamily="34" charset="0"/>
                        </a:rPr>
                        <a:t>Oxford instruments</a:t>
                      </a:r>
                      <a:endParaRPr lang="en-GB"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100" b="0" i="0" u="none" strike="noStrike" dirty="0">
                          <a:solidFill>
                            <a:srgbClr val="000000"/>
                          </a:solidFill>
                          <a:effectLst/>
                          <a:latin typeface="Calibri" panose="020F0502020204030204" pitchFamily="34" charset="0"/>
                        </a:rPr>
                        <a:t>UK</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6051065"/>
                  </a:ext>
                </a:extLst>
              </a:tr>
              <a:tr h="200025">
                <a:tc>
                  <a:txBody>
                    <a:bodyPr/>
                    <a:lstStyle/>
                    <a:p>
                      <a:pPr algn="l" fontAlgn="ctr"/>
                      <a:r>
                        <a:rPr lang="en-US" sz="1100" b="0" i="0" u="none" strike="noStrike" dirty="0">
                          <a:solidFill>
                            <a:srgbClr val="000000"/>
                          </a:solidFill>
                          <a:effectLst/>
                          <a:latin typeface="Aptos" panose="020B0004020202020204" pitchFamily="34" charset="0"/>
                        </a:rPr>
                        <a:t>BNG Bilfinger</a:t>
                      </a:r>
                      <a:endParaRPr lang="en-GB" sz="1100" b="0" i="0" u="none" strike="noStrike" dirty="0">
                        <a:solidFill>
                          <a:srgbClr val="000000"/>
                        </a:solidFill>
                        <a:effectLst/>
                        <a:latin typeface="Aptos" panose="020B00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100" b="0" i="0" u="none" strike="noStrike" dirty="0">
                          <a:solidFill>
                            <a:srgbClr val="000000"/>
                          </a:solidFill>
                          <a:effectLst/>
                          <a:latin typeface="Calibri" panose="020F0502020204030204" pitchFamily="34" charset="0"/>
                        </a:rPr>
                        <a:t>GE</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5941074"/>
                  </a:ext>
                </a:extLst>
              </a:tr>
              <a:tr h="200025">
                <a:tc>
                  <a:txBody>
                    <a:bodyPr/>
                    <a:lstStyle/>
                    <a:p>
                      <a:pPr algn="l" fontAlgn="ctr"/>
                      <a:r>
                        <a:rPr lang="en-US" sz="1200" b="0" i="0" u="none" strike="noStrike" dirty="0">
                          <a:solidFill>
                            <a:srgbClr val="000000"/>
                          </a:solidFill>
                          <a:effectLst/>
                          <a:latin typeface="Calibri" panose="020F0502020204030204" pitchFamily="34" charset="0"/>
                        </a:rPr>
                        <a:t>Bruker</a:t>
                      </a:r>
                      <a:endParaRPr lang="en-GB"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100" b="0" i="0" u="none" strike="noStrike" dirty="0">
                          <a:solidFill>
                            <a:srgbClr val="000000"/>
                          </a:solidFill>
                          <a:effectLst/>
                          <a:latin typeface="Calibri" panose="020F0502020204030204" pitchFamily="34" charset="0"/>
                        </a:rPr>
                        <a:t>GE</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64309839"/>
                  </a:ext>
                </a:extLst>
              </a:tr>
              <a:tr h="200025">
                <a:tc>
                  <a:txBody>
                    <a:bodyPr/>
                    <a:lstStyle/>
                    <a:p>
                      <a:pPr algn="l" fontAlgn="b"/>
                      <a:r>
                        <a:rPr lang="en-US" sz="1200" b="0" i="0" u="none" strike="noStrike" dirty="0" err="1">
                          <a:solidFill>
                            <a:srgbClr val="000000"/>
                          </a:solidFill>
                          <a:effectLst/>
                          <a:latin typeface="Aptos" panose="020B0004020202020204" pitchFamily="34" charset="0"/>
                        </a:rPr>
                        <a:t>Danfysik</a:t>
                      </a:r>
                      <a:endParaRPr lang="en-US" sz="1200" b="0" i="0" u="none" strike="noStrike" dirty="0">
                        <a:solidFill>
                          <a:srgbClr val="000000"/>
                        </a:solidFill>
                        <a:effectLst/>
                        <a:latin typeface="Aptos" panose="020B00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100" b="0" i="0" u="none" strike="noStrike" dirty="0">
                          <a:solidFill>
                            <a:srgbClr val="000000"/>
                          </a:solidFill>
                          <a:effectLst/>
                          <a:latin typeface="Calibri" panose="020F0502020204030204" pitchFamily="34" charset="0"/>
                        </a:rPr>
                        <a:t>DK</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61165905"/>
                  </a:ext>
                </a:extLst>
              </a:tr>
              <a:tr h="200025">
                <a:tc>
                  <a:txBody>
                    <a:bodyPr/>
                    <a:lstStyle/>
                    <a:p>
                      <a:pPr algn="l" fontAlgn="ctr"/>
                      <a:r>
                        <a:rPr lang="en-GB" sz="1200" b="0" i="0" u="none" strike="noStrike" dirty="0" err="1">
                          <a:solidFill>
                            <a:srgbClr val="000000"/>
                          </a:solidFill>
                          <a:effectLst/>
                          <a:latin typeface="Calibri" panose="020F0502020204030204" pitchFamily="34" charset="0"/>
                        </a:rPr>
                        <a:t>Bluefors</a:t>
                      </a:r>
                      <a:endParaRPr lang="en-GB"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100" b="0" i="0" u="none" strike="noStrike" dirty="0">
                          <a:solidFill>
                            <a:srgbClr val="000000"/>
                          </a:solidFill>
                          <a:effectLst/>
                          <a:latin typeface="Calibri" panose="020F0502020204030204" pitchFamily="34" charset="0"/>
                        </a:rPr>
                        <a:t>FI</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54056199"/>
                  </a:ext>
                </a:extLst>
              </a:tr>
              <a:tr h="200025">
                <a:tc>
                  <a:txBody>
                    <a:bodyPr/>
                    <a:lstStyle/>
                    <a:p>
                      <a:pPr algn="l" fontAlgn="ctr"/>
                      <a:r>
                        <a:rPr lang="en-GB" sz="1200" b="0" i="0" u="none" strike="noStrike" dirty="0">
                          <a:solidFill>
                            <a:srgbClr val="000000"/>
                          </a:solidFill>
                          <a:effectLst/>
                          <a:latin typeface="Calibri" panose="020F0502020204030204" pitchFamily="34" charset="0"/>
                          <a:ea typeface="+mn-ea"/>
                          <a:cs typeface="+mn-cs"/>
                        </a:rPr>
                        <a:t>Cryogenic Ltd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100" b="0" i="0" u="none" strike="noStrike" dirty="0">
                          <a:solidFill>
                            <a:srgbClr val="000000"/>
                          </a:solidFill>
                          <a:effectLst/>
                          <a:latin typeface="Calibri" panose="020F0502020204030204" pitchFamily="34" charset="0"/>
                        </a:rPr>
                        <a:t>UK</a:t>
                      </a:r>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3980474"/>
                  </a:ext>
                </a:extLst>
              </a:tr>
              <a:tr h="200025">
                <a:tc>
                  <a:txBody>
                    <a:bodyPr/>
                    <a:lstStyle/>
                    <a:p>
                      <a:pPr algn="l" fontAlgn="ctr"/>
                      <a:endParaRPr lang="fr-FR"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72084119"/>
                  </a:ext>
                </a:extLst>
              </a:tr>
              <a:tr h="200025">
                <a:tc>
                  <a:txBody>
                    <a:bodyPr/>
                    <a:lstStyle/>
                    <a:p>
                      <a:pPr algn="l" fontAlgn="ctr"/>
                      <a:endParaRPr lang="en-GB" sz="1200" b="0" i="0" u="none" strike="noStrike">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78763926"/>
                  </a:ext>
                </a:extLst>
              </a:tr>
            </a:tbl>
          </a:graphicData>
        </a:graphic>
      </p:graphicFrame>
    </p:spTree>
    <p:extLst>
      <p:ext uri="{BB962C8B-B14F-4D97-AF65-F5344CB8AC3E}">
        <p14:creationId xmlns:p14="http://schemas.microsoft.com/office/powerpoint/2010/main" val="1005252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A diagram of a complex&#10;&#10;Description automatically generated">
            <a:extLst>
              <a:ext uri="{FF2B5EF4-FFF2-40B4-BE49-F238E27FC236}">
                <a16:creationId xmlns:a16="http://schemas.microsoft.com/office/drawing/2014/main" id="{0E94DA42-03EE-FA58-5EBF-BAE69856C816}"/>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28686" y="1407193"/>
            <a:ext cx="5848615" cy="4760123"/>
          </a:xfrm>
        </p:spPr>
      </p:pic>
      <p:sp>
        <p:nvSpPr>
          <p:cNvPr id="4" name="Title 3"/>
          <p:cNvSpPr>
            <a:spLocks noGrp="1"/>
          </p:cNvSpPr>
          <p:nvPr>
            <p:ph type="title"/>
          </p:nvPr>
        </p:nvSpPr>
        <p:spPr/>
        <p:txBody>
          <a:bodyPr/>
          <a:lstStyle/>
          <a:p>
            <a:r>
              <a:rPr lang="en-US" dirty="0"/>
              <a:t>The REXTRAP solenoid in ISOLDE facility</a:t>
            </a:r>
            <a:endParaRPr lang="en-GB" dirty="0"/>
          </a:p>
        </p:txBody>
      </p:sp>
      <p:sp>
        <p:nvSpPr>
          <p:cNvPr id="11" name="Isosceles Triangle 10">
            <a:extLst>
              <a:ext uri="{FF2B5EF4-FFF2-40B4-BE49-F238E27FC236}">
                <a16:creationId xmlns:a16="http://schemas.microsoft.com/office/drawing/2014/main" id="{734AC1AB-7AC0-C7D5-A831-7ED0E57DDE8C}"/>
              </a:ext>
            </a:extLst>
          </p:cNvPr>
          <p:cNvSpPr/>
          <p:nvPr/>
        </p:nvSpPr>
        <p:spPr>
          <a:xfrm rot="16032609">
            <a:off x="6021377" y="1399012"/>
            <a:ext cx="1563445" cy="4675687"/>
          </a:xfrm>
          <a:prstGeom prst="triangl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29268867-FBFF-24DB-5E15-02F5644EFD2F}"/>
              </a:ext>
            </a:extLst>
          </p:cNvPr>
          <p:cNvSpPr/>
          <p:nvPr/>
        </p:nvSpPr>
        <p:spPr>
          <a:xfrm>
            <a:off x="6256603" y="1309890"/>
            <a:ext cx="5783283" cy="4702628"/>
          </a:xfrm>
          <a:prstGeom prst="ellipse">
            <a:avLst/>
          </a:prstGeom>
          <a:solidFill>
            <a:schemeClr val="bg1"/>
          </a:solidFill>
          <a:ln cmpd="sng">
            <a:solidFill>
              <a:srgbClr val="FF0000"/>
            </a:solidFill>
            <a:prstDash val="solid"/>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mc:AlternateContent xmlns:mc="http://schemas.openxmlformats.org/markup-compatibility/2006" xmlns:p14="http://schemas.microsoft.com/office/powerpoint/2010/main">
        <mc:Choice Requires="p14">
          <p:contentPart p14:bwMode="auto" r:id="rId3">
            <p14:nvContentPartPr>
              <p14:cNvPr id="15" name="Ink 14">
                <a:extLst>
                  <a:ext uri="{FF2B5EF4-FFF2-40B4-BE49-F238E27FC236}">
                    <a16:creationId xmlns:a16="http://schemas.microsoft.com/office/drawing/2014/main" id="{172ACAED-BC6A-4E1F-C08A-C6096B597284}"/>
                  </a:ext>
                </a:extLst>
              </p14:cNvPr>
              <p14:cNvContentPartPr/>
              <p14:nvPr/>
            </p14:nvContentPartPr>
            <p14:xfrm>
              <a:off x="6411420" y="1834770"/>
              <a:ext cx="66600" cy="804600"/>
            </p14:xfrm>
          </p:contentPart>
        </mc:Choice>
        <mc:Fallback xmlns="">
          <p:pic>
            <p:nvPicPr>
              <p:cNvPr id="15" name="Ink 14">
                <a:extLst>
                  <a:ext uri="{FF2B5EF4-FFF2-40B4-BE49-F238E27FC236}">
                    <a16:creationId xmlns:a16="http://schemas.microsoft.com/office/drawing/2014/main" id="{172ACAED-BC6A-4E1F-C08A-C6096B597284}"/>
                  </a:ext>
                </a:extLst>
              </p:cNvPr>
              <p:cNvPicPr/>
              <p:nvPr/>
            </p:nvPicPr>
            <p:blipFill>
              <a:blip r:embed="rId4"/>
              <a:stretch>
                <a:fillRect/>
              </a:stretch>
            </p:blipFill>
            <p:spPr>
              <a:xfrm>
                <a:off x="6348420" y="1772130"/>
                <a:ext cx="192240" cy="930240"/>
              </a:xfrm>
              <a:prstGeom prst="rect">
                <a:avLst/>
              </a:prstGeom>
            </p:spPr>
          </p:pic>
        </mc:Fallback>
      </mc:AlternateContent>
      <p:grpSp>
        <p:nvGrpSpPr>
          <p:cNvPr id="18" name="Group 17">
            <a:extLst>
              <a:ext uri="{FF2B5EF4-FFF2-40B4-BE49-F238E27FC236}">
                <a16:creationId xmlns:a16="http://schemas.microsoft.com/office/drawing/2014/main" id="{41AB3F57-CF28-3AF8-5DF8-67CDE1A5CBB2}"/>
              </a:ext>
            </a:extLst>
          </p:cNvPr>
          <p:cNvGrpSpPr/>
          <p:nvPr/>
        </p:nvGrpSpPr>
        <p:grpSpPr>
          <a:xfrm>
            <a:off x="6451380" y="1309890"/>
            <a:ext cx="358560" cy="928080"/>
            <a:chOff x="6451380" y="1309890"/>
            <a:chExt cx="358560" cy="928080"/>
          </a:xfrm>
        </p:grpSpPr>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052AD703-8E48-2255-6059-B6D67CAF7F5D}"/>
                    </a:ext>
                  </a:extLst>
                </p14:cNvPr>
                <p14:cNvContentPartPr/>
                <p14:nvPr/>
              </p14:nvContentPartPr>
              <p14:xfrm>
                <a:off x="6451380" y="1387650"/>
                <a:ext cx="358560" cy="502920"/>
              </p14:xfrm>
            </p:contentPart>
          </mc:Choice>
          <mc:Fallback xmlns="">
            <p:pic>
              <p:nvPicPr>
                <p:cNvPr id="13" name="Ink 12">
                  <a:extLst>
                    <a:ext uri="{FF2B5EF4-FFF2-40B4-BE49-F238E27FC236}">
                      <a16:creationId xmlns:a16="http://schemas.microsoft.com/office/drawing/2014/main" id="{052AD703-8E48-2255-6059-B6D67CAF7F5D}"/>
                    </a:ext>
                  </a:extLst>
                </p:cNvPr>
                <p:cNvPicPr/>
                <p:nvPr/>
              </p:nvPicPr>
              <p:blipFill>
                <a:blip r:embed="rId6"/>
                <a:stretch>
                  <a:fillRect/>
                </a:stretch>
              </p:blipFill>
              <p:spPr>
                <a:xfrm>
                  <a:off x="6388380" y="1325010"/>
                  <a:ext cx="484200" cy="6285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6B9DFB2D-6940-F1B5-75D8-FC5D2093BDEB}"/>
                    </a:ext>
                  </a:extLst>
                </p14:cNvPr>
                <p14:cNvContentPartPr/>
                <p14:nvPr/>
              </p14:nvContentPartPr>
              <p14:xfrm>
                <a:off x="6492780" y="1822170"/>
                <a:ext cx="142920" cy="415800"/>
              </p14:xfrm>
            </p:contentPart>
          </mc:Choice>
          <mc:Fallback xmlns="">
            <p:pic>
              <p:nvPicPr>
                <p:cNvPr id="14" name="Ink 13">
                  <a:extLst>
                    <a:ext uri="{FF2B5EF4-FFF2-40B4-BE49-F238E27FC236}">
                      <a16:creationId xmlns:a16="http://schemas.microsoft.com/office/drawing/2014/main" id="{6B9DFB2D-6940-F1B5-75D8-FC5D2093BDEB}"/>
                    </a:ext>
                  </a:extLst>
                </p:cNvPr>
                <p:cNvPicPr/>
                <p:nvPr/>
              </p:nvPicPr>
              <p:blipFill>
                <a:blip r:embed="rId8"/>
                <a:stretch>
                  <a:fillRect/>
                </a:stretch>
              </p:blipFill>
              <p:spPr>
                <a:xfrm>
                  <a:off x="6429780" y="1759170"/>
                  <a:ext cx="268560" cy="5414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7" name="Ink 16">
                  <a:extLst>
                    <a:ext uri="{FF2B5EF4-FFF2-40B4-BE49-F238E27FC236}">
                      <a16:creationId xmlns:a16="http://schemas.microsoft.com/office/drawing/2014/main" id="{93E49757-0296-1B82-7445-5FDF5CDE539D}"/>
                    </a:ext>
                  </a:extLst>
                </p14:cNvPr>
                <p14:cNvContentPartPr/>
                <p14:nvPr/>
              </p14:nvContentPartPr>
              <p14:xfrm>
                <a:off x="6603660" y="1309890"/>
                <a:ext cx="199440" cy="378720"/>
              </p14:xfrm>
            </p:contentPart>
          </mc:Choice>
          <mc:Fallback xmlns="">
            <p:pic>
              <p:nvPicPr>
                <p:cNvPr id="17" name="Ink 16">
                  <a:extLst>
                    <a:ext uri="{FF2B5EF4-FFF2-40B4-BE49-F238E27FC236}">
                      <a16:creationId xmlns:a16="http://schemas.microsoft.com/office/drawing/2014/main" id="{93E49757-0296-1B82-7445-5FDF5CDE539D}"/>
                    </a:ext>
                  </a:extLst>
                </p:cNvPr>
                <p:cNvPicPr/>
                <p:nvPr/>
              </p:nvPicPr>
              <p:blipFill>
                <a:blip r:embed="rId10"/>
                <a:stretch>
                  <a:fillRect/>
                </a:stretch>
              </p:blipFill>
              <p:spPr>
                <a:xfrm>
                  <a:off x="6541020" y="1246890"/>
                  <a:ext cx="325080" cy="504360"/>
                </a:xfrm>
                <a:prstGeom prst="rect">
                  <a:avLst/>
                </a:prstGeom>
              </p:spPr>
            </p:pic>
          </mc:Fallback>
        </mc:AlternateContent>
      </p:grpSp>
      <p:grpSp>
        <p:nvGrpSpPr>
          <p:cNvPr id="23" name="Group 22">
            <a:extLst>
              <a:ext uri="{FF2B5EF4-FFF2-40B4-BE49-F238E27FC236}">
                <a16:creationId xmlns:a16="http://schemas.microsoft.com/office/drawing/2014/main" id="{3D918BBA-7FE9-1E67-B6F9-BC5CAFCB58B7}"/>
              </a:ext>
            </a:extLst>
          </p:cNvPr>
          <p:cNvGrpSpPr/>
          <p:nvPr/>
        </p:nvGrpSpPr>
        <p:grpSpPr>
          <a:xfrm>
            <a:off x="6388020" y="2672850"/>
            <a:ext cx="12960" cy="13320"/>
            <a:chOff x="6388020" y="2672850"/>
            <a:chExt cx="12960" cy="13320"/>
          </a:xfrm>
        </p:grpSpPr>
        <mc:AlternateContent xmlns:mc="http://schemas.openxmlformats.org/markup-compatibility/2006" xmlns:p14="http://schemas.microsoft.com/office/powerpoint/2010/main">
          <mc:Choice Requires="p14">
            <p:contentPart p14:bwMode="auto" r:id="rId11">
              <p14:nvContentPartPr>
                <p14:cNvPr id="20" name="Ink 19">
                  <a:extLst>
                    <a:ext uri="{FF2B5EF4-FFF2-40B4-BE49-F238E27FC236}">
                      <a16:creationId xmlns:a16="http://schemas.microsoft.com/office/drawing/2014/main" id="{908CA84D-D0D1-C68C-EBF2-3677B7DD7004}"/>
                    </a:ext>
                  </a:extLst>
                </p14:cNvPr>
                <p14:cNvContentPartPr/>
                <p14:nvPr/>
              </p14:nvContentPartPr>
              <p14:xfrm>
                <a:off x="6388020" y="2672850"/>
                <a:ext cx="360" cy="360"/>
              </p14:xfrm>
            </p:contentPart>
          </mc:Choice>
          <mc:Fallback xmlns="">
            <p:pic>
              <p:nvPicPr>
                <p:cNvPr id="20" name="Ink 19">
                  <a:extLst>
                    <a:ext uri="{FF2B5EF4-FFF2-40B4-BE49-F238E27FC236}">
                      <a16:creationId xmlns:a16="http://schemas.microsoft.com/office/drawing/2014/main" id="{908CA84D-D0D1-C68C-EBF2-3677B7DD7004}"/>
                    </a:ext>
                  </a:extLst>
                </p:cNvPr>
                <p:cNvPicPr/>
                <p:nvPr/>
              </p:nvPicPr>
              <p:blipFill>
                <a:blip r:embed="rId12"/>
                <a:stretch>
                  <a:fillRect/>
                </a:stretch>
              </p:blipFill>
              <p:spPr>
                <a:xfrm>
                  <a:off x="6370020" y="265521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1" name="Ink 20">
                  <a:extLst>
                    <a:ext uri="{FF2B5EF4-FFF2-40B4-BE49-F238E27FC236}">
                      <a16:creationId xmlns:a16="http://schemas.microsoft.com/office/drawing/2014/main" id="{B87384D3-72BF-9485-6D92-19FF45601291}"/>
                    </a:ext>
                  </a:extLst>
                </p14:cNvPr>
                <p14:cNvContentPartPr/>
                <p14:nvPr/>
              </p14:nvContentPartPr>
              <p14:xfrm>
                <a:off x="6394140" y="2679330"/>
                <a:ext cx="360" cy="360"/>
              </p14:xfrm>
            </p:contentPart>
          </mc:Choice>
          <mc:Fallback xmlns="">
            <p:pic>
              <p:nvPicPr>
                <p:cNvPr id="21" name="Ink 20">
                  <a:extLst>
                    <a:ext uri="{FF2B5EF4-FFF2-40B4-BE49-F238E27FC236}">
                      <a16:creationId xmlns:a16="http://schemas.microsoft.com/office/drawing/2014/main" id="{B87384D3-72BF-9485-6D92-19FF45601291}"/>
                    </a:ext>
                  </a:extLst>
                </p:cNvPr>
                <p:cNvPicPr/>
                <p:nvPr/>
              </p:nvPicPr>
              <p:blipFill>
                <a:blip r:embed="rId12"/>
                <a:stretch>
                  <a:fillRect/>
                </a:stretch>
              </p:blipFill>
              <p:spPr>
                <a:xfrm>
                  <a:off x="6376500" y="266169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2" name="Ink 21">
                  <a:extLst>
                    <a:ext uri="{FF2B5EF4-FFF2-40B4-BE49-F238E27FC236}">
                      <a16:creationId xmlns:a16="http://schemas.microsoft.com/office/drawing/2014/main" id="{8B75B043-693A-7D26-EB1E-BEE12DE5B665}"/>
                    </a:ext>
                  </a:extLst>
                </p14:cNvPr>
                <p14:cNvContentPartPr/>
                <p14:nvPr/>
              </p14:nvContentPartPr>
              <p14:xfrm>
                <a:off x="6400620" y="2685810"/>
                <a:ext cx="360" cy="360"/>
              </p14:xfrm>
            </p:contentPart>
          </mc:Choice>
          <mc:Fallback xmlns="">
            <p:pic>
              <p:nvPicPr>
                <p:cNvPr id="22" name="Ink 21">
                  <a:extLst>
                    <a:ext uri="{FF2B5EF4-FFF2-40B4-BE49-F238E27FC236}">
                      <a16:creationId xmlns:a16="http://schemas.microsoft.com/office/drawing/2014/main" id="{8B75B043-693A-7D26-EB1E-BEE12DE5B665}"/>
                    </a:ext>
                  </a:extLst>
                </p:cNvPr>
                <p:cNvPicPr/>
                <p:nvPr/>
              </p:nvPicPr>
              <p:blipFill>
                <a:blip r:embed="rId12"/>
                <a:stretch>
                  <a:fillRect/>
                </a:stretch>
              </p:blipFill>
              <p:spPr>
                <a:xfrm>
                  <a:off x="6382620" y="2667810"/>
                  <a:ext cx="36000" cy="36000"/>
                </a:xfrm>
                <a:prstGeom prst="rect">
                  <a:avLst/>
                </a:prstGeom>
              </p:spPr>
            </p:pic>
          </mc:Fallback>
        </mc:AlternateContent>
      </p:grpSp>
      <p:pic>
        <p:nvPicPr>
          <p:cNvPr id="2" name="Picture 1" descr="A machine with pipes and machinery&#10;&#10;Description automatically generated with medium confidence">
            <a:extLst>
              <a:ext uri="{FF2B5EF4-FFF2-40B4-BE49-F238E27FC236}">
                <a16:creationId xmlns:a16="http://schemas.microsoft.com/office/drawing/2014/main" id="{60658738-FA6F-9F1E-5407-DE1B8A86DD90}"/>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6856756" y="2296473"/>
            <a:ext cx="3430145" cy="2729461"/>
          </a:xfrm>
          <a:prstGeom prst="rect">
            <a:avLst/>
          </a:prstGeom>
        </p:spPr>
      </p:pic>
      <p:grpSp>
        <p:nvGrpSpPr>
          <p:cNvPr id="5" name="Group 4">
            <a:extLst>
              <a:ext uri="{FF2B5EF4-FFF2-40B4-BE49-F238E27FC236}">
                <a16:creationId xmlns:a16="http://schemas.microsoft.com/office/drawing/2014/main" id="{0AB96B6D-85B0-0308-87D3-40B6E687DD44}"/>
              </a:ext>
            </a:extLst>
          </p:cNvPr>
          <p:cNvGrpSpPr/>
          <p:nvPr/>
        </p:nvGrpSpPr>
        <p:grpSpPr>
          <a:xfrm>
            <a:off x="8793010" y="2715055"/>
            <a:ext cx="2971166" cy="1892295"/>
            <a:chOff x="0" y="0"/>
            <a:chExt cx="2971505" cy="1892595"/>
          </a:xfrm>
        </p:grpSpPr>
        <p:sp>
          <p:nvSpPr>
            <p:cNvPr id="8" name="Text Box 2">
              <a:extLst>
                <a:ext uri="{FF2B5EF4-FFF2-40B4-BE49-F238E27FC236}">
                  <a16:creationId xmlns:a16="http://schemas.microsoft.com/office/drawing/2014/main" id="{4863B636-889E-3174-6DF4-B61777D2883E}"/>
                </a:ext>
              </a:extLst>
            </p:cNvPr>
            <p:cNvSpPr txBox="1"/>
            <p:nvPr/>
          </p:nvSpPr>
          <p:spPr>
            <a:xfrm>
              <a:off x="1726905" y="1392865"/>
              <a:ext cx="1244600" cy="273050"/>
            </a:xfrm>
            <a:prstGeom prst="rect">
              <a:avLst/>
            </a:prstGeom>
            <a:solidFill>
              <a:schemeClr val="lt1"/>
            </a:solidFill>
            <a:ln w="1270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sz="1000">
                  <a:effectLst/>
                  <a:latin typeface="+mj-lt"/>
                  <a:ea typeface="Times New Roman" panose="02020603050405020304" pitchFamily="18" charset="0"/>
                </a:rPr>
                <a:t>30 kV HV platform</a:t>
              </a:r>
              <a:endParaRPr lang="en-GB" sz="1000">
                <a:effectLst/>
                <a:latin typeface="+mj-lt"/>
                <a:ea typeface="Times New Roman" panose="02020603050405020304" pitchFamily="18" charset="0"/>
              </a:endParaRPr>
            </a:p>
          </p:txBody>
        </p:sp>
        <p:cxnSp>
          <p:nvCxnSpPr>
            <p:cNvPr id="9" name="Straight Arrow Connector 8">
              <a:extLst>
                <a:ext uri="{FF2B5EF4-FFF2-40B4-BE49-F238E27FC236}">
                  <a16:creationId xmlns:a16="http://schemas.microsoft.com/office/drawing/2014/main" id="{ED8AEE7E-4666-A992-EEDC-39A913ABA09A}"/>
                </a:ext>
              </a:extLst>
            </p:cNvPr>
            <p:cNvCxnSpPr/>
            <p:nvPr/>
          </p:nvCxnSpPr>
          <p:spPr>
            <a:xfrm flipH="1">
              <a:off x="1120849" y="1541286"/>
              <a:ext cx="609402" cy="3513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xt Box 2">
              <a:extLst>
                <a:ext uri="{FF2B5EF4-FFF2-40B4-BE49-F238E27FC236}">
                  <a16:creationId xmlns:a16="http://schemas.microsoft.com/office/drawing/2014/main" id="{DE2F2562-7CAC-408A-64F3-5589BB091CC2}"/>
                </a:ext>
              </a:extLst>
            </p:cNvPr>
            <p:cNvSpPr txBox="1"/>
            <p:nvPr/>
          </p:nvSpPr>
          <p:spPr>
            <a:xfrm>
              <a:off x="1748170" y="648586"/>
              <a:ext cx="800100" cy="393700"/>
            </a:xfrm>
            <a:prstGeom prst="rect">
              <a:avLst/>
            </a:prstGeom>
            <a:solidFill>
              <a:schemeClr val="lt1"/>
            </a:solidFill>
            <a:ln w="1270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000">
                  <a:effectLst/>
                  <a:latin typeface="+mj-lt"/>
                  <a:ea typeface="Times New Roman" panose="02020603050405020304" pitchFamily="18" charset="0"/>
                </a:rPr>
                <a:t>REXTRAP solenoid</a:t>
              </a:r>
              <a:endParaRPr lang="en-GB" sz="1000">
                <a:effectLst/>
                <a:latin typeface="+mj-lt"/>
                <a:ea typeface="Times New Roman" panose="02020603050405020304" pitchFamily="18" charset="0"/>
              </a:endParaRPr>
            </a:p>
          </p:txBody>
        </p:sp>
        <p:cxnSp>
          <p:nvCxnSpPr>
            <p:cNvPr id="16" name="Straight Arrow Connector 15">
              <a:extLst>
                <a:ext uri="{FF2B5EF4-FFF2-40B4-BE49-F238E27FC236}">
                  <a16:creationId xmlns:a16="http://schemas.microsoft.com/office/drawing/2014/main" id="{815DB7B5-BE9B-D260-FB47-7DAC5F4BF95D}"/>
                </a:ext>
              </a:extLst>
            </p:cNvPr>
            <p:cNvCxnSpPr/>
            <p:nvPr/>
          </p:nvCxnSpPr>
          <p:spPr>
            <a:xfrm flipH="1">
              <a:off x="712382" y="818707"/>
              <a:ext cx="1035050" cy="6286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41FECF95-E45B-66B7-C1AC-946F0095D571}"/>
                </a:ext>
              </a:extLst>
            </p:cNvPr>
            <p:cNvCxnSpPr/>
            <p:nvPr/>
          </p:nvCxnSpPr>
          <p:spPr>
            <a:xfrm flipH="1">
              <a:off x="0" y="138223"/>
              <a:ext cx="1866900" cy="14795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Text Box 2">
              <a:extLst>
                <a:ext uri="{FF2B5EF4-FFF2-40B4-BE49-F238E27FC236}">
                  <a16:creationId xmlns:a16="http://schemas.microsoft.com/office/drawing/2014/main" id="{D8B5511C-62AB-ED16-3BB6-A95520A1E2B0}"/>
                </a:ext>
              </a:extLst>
            </p:cNvPr>
            <p:cNvSpPr txBox="1"/>
            <p:nvPr/>
          </p:nvSpPr>
          <p:spPr>
            <a:xfrm>
              <a:off x="1865128" y="0"/>
              <a:ext cx="793750" cy="260350"/>
            </a:xfrm>
            <a:prstGeom prst="rect">
              <a:avLst/>
            </a:prstGeom>
            <a:solidFill>
              <a:schemeClr val="lt1"/>
            </a:solidFill>
            <a:ln w="1270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000">
                  <a:effectLst/>
                  <a:latin typeface="+mj-lt"/>
                  <a:ea typeface="Times New Roman" panose="02020603050405020304" pitchFamily="18" charset="0"/>
                </a:rPr>
                <a:t>Beamline</a:t>
              </a:r>
              <a:endParaRPr lang="en-GB" sz="1000">
                <a:effectLst/>
                <a:latin typeface="+mj-lt"/>
                <a:ea typeface="Times New Roman" panose="02020603050405020304" pitchFamily="18" charset="0"/>
              </a:endParaRPr>
            </a:p>
          </p:txBody>
        </p:sp>
      </p:grpSp>
    </p:spTree>
    <p:extLst>
      <p:ext uri="{BB962C8B-B14F-4D97-AF65-F5344CB8AC3E}">
        <p14:creationId xmlns:p14="http://schemas.microsoft.com/office/powerpoint/2010/main" val="290025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07986" y="1471586"/>
            <a:ext cx="11376024" cy="4130428"/>
          </a:xfrm>
        </p:spPr>
        <p:txBody>
          <a:bodyPr/>
          <a:lstStyle/>
          <a:p>
            <a:pPr>
              <a:spcBef>
                <a:spcPts val="600"/>
              </a:spcBef>
              <a:spcAft>
                <a:spcPts val="0"/>
              </a:spcAft>
            </a:pPr>
            <a:r>
              <a:rPr lang="en-GB" sz="1800" u="sng" dirty="0">
                <a:solidFill>
                  <a:srgbClr val="104282"/>
                </a:solidFill>
              </a:rPr>
              <a:t>Purpose</a:t>
            </a:r>
            <a:r>
              <a:rPr lang="en-GB" sz="1800" dirty="0">
                <a:solidFill>
                  <a:srgbClr val="104282"/>
                </a:solidFill>
              </a:rPr>
              <a:t>: Guarantee operation of ISOLDE in case of failure of the existing REXTRAP solenoid, which is essential for the operation of the trap and the production and cooling of ISOLDE. </a:t>
            </a:r>
          </a:p>
          <a:p>
            <a:pPr marL="609750" lvl="1" indent="-285750">
              <a:spcBef>
                <a:spcPts val="600"/>
              </a:spcBef>
              <a:spcAft>
                <a:spcPts val="0"/>
              </a:spcAft>
              <a:buFont typeface="Arial" panose="020B0604020202020204" pitchFamily="34" charset="0"/>
              <a:buChar char="•"/>
            </a:pPr>
            <a:r>
              <a:rPr lang="en-GB" sz="1500" dirty="0">
                <a:solidFill>
                  <a:srgbClr val="104282"/>
                </a:solidFill>
              </a:rPr>
              <a:t>For details, see approved CONS request </a:t>
            </a:r>
            <a:r>
              <a:rPr lang="en-GB" sz="1500" dirty="0">
                <a:solidFill>
                  <a:srgbClr val="104282"/>
                </a:solidFill>
                <a:hlinkClick r:id="rId2"/>
              </a:rPr>
              <a:t>EDMS1552257</a:t>
            </a:r>
            <a:endParaRPr lang="en-GB" sz="1800" u="sng" dirty="0">
              <a:solidFill>
                <a:srgbClr val="104282"/>
              </a:solidFill>
            </a:endParaRPr>
          </a:p>
          <a:p>
            <a:r>
              <a:rPr lang="en-GB" sz="1800" u="sng" dirty="0">
                <a:solidFill>
                  <a:srgbClr val="104282"/>
                </a:solidFill>
              </a:rPr>
              <a:t>Deliverable</a:t>
            </a:r>
            <a:r>
              <a:rPr lang="en-GB" sz="1800" dirty="0">
                <a:solidFill>
                  <a:srgbClr val="104282"/>
                </a:solidFill>
              </a:rPr>
              <a:t>: </a:t>
            </a:r>
            <a:r>
              <a:rPr lang="en-GB" altLang="en-US" sz="1800" dirty="0">
                <a:solidFill>
                  <a:srgbClr val="104282"/>
                </a:solidFill>
              </a:rPr>
              <a:t>superconducting solenoid system to be operated at 3 T (horizontal field) at 4.3 K, including Cryostat and ancillaries</a:t>
            </a:r>
          </a:p>
          <a:p>
            <a:pPr marL="609750" lvl="1" indent="-285750">
              <a:buFont typeface="Arial" panose="020B0604020202020204" pitchFamily="34" charset="0"/>
              <a:buChar char="•"/>
            </a:pPr>
            <a:r>
              <a:rPr lang="en-GB" altLang="en-US" sz="1500" dirty="0">
                <a:solidFill>
                  <a:srgbClr val="104282"/>
                </a:solidFill>
              </a:rPr>
              <a:t>The 3 T solenoid system will be a spare of the existing REXTRAP solenoid operating in ISOLDE Facility at CERN. </a:t>
            </a:r>
          </a:p>
          <a:p>
            <a:pPr marL="609750" lvl="1" indent="-285750">
              <a:buFont typeface="Arial" panose="020B0604020202020204" pitchFamily="34" charset="0"/>
              <a:buChar char="•"/>
            </a:pPr>
            <a:r>
              <a:rPr lang="en-GB" altLang="en-US" sz="1500" dirty="0">
                <a:solidFill>
                  <a:srgbClr val="104282"/>
                </a:solidFill>
              </a:rPr>
              <a:t>The present 3 T magnet system has been running in persistent current mode since October 1997. The entire system is mounted on a 30 kV high voltage platform. </a:t>
            </a:r>
          </a:p>
          <a:p>
            <a:pPr marL="609750" lvl="1" indent="-285750">
              <a:buFont typeface="Arial" panose="020B0604020202020204" pitchFamily="34" charset="0"/>
              <a:buChar char="•"/>
            </a:pPr>
            <a:r>
              <a:rPr lang="en-GB" altLang="en-US" sz="1500" dirty="0">
                <a:solidFill>
                  <a:srgbClr val="104282"/>
                </a:solidFill>
              </a:rPr>
              <a:t>The new solenoid will be maintained as a spare, ready to replace the original magnet should it fail. To ensure seamless integration, the new system must be fully compatible with the existing setup and constraints, including its installation and operation in a 30 kV platform. This compatibility is essential to enable rapid deployment and minimize downtime. </a:t>
            </a:r>
          </a:p>
          <a:p>
            <a:r>
              <a:rPr lang="en-GB" sz="1800" u="sng" dirty="0">
                <a:solidFill>
                  <a:srgbClr val="104282"/>
                </a:solidFill>
              </a:rPr>
              <a:t>Department request</a:t>
            </a:r>
            <a:r>
              <a:rPr lang="en-GB" sz="1800" dirty="0">
                <a:solidFill>
                  <a:srgbClr val="104282"/>
                </a:solidFill>
              </a:rPr>
              <a:t>: </a:t>
            </a:r>
            <a:r>
              <a:rPr lang="en-GB" sz="1500" u="sng" dirty="0">
                <a:solidFill>
                  <a:srgbClr val="1770DA"/>
                </a:solidFill>
                <a:effectLst/>
                <a:hlinkClick r:id="rId3"/>
              </a:rPr>
              <a:t>10959307</a:t>
            </a:r>
            <a:endParaRPr lang="en-GB" sz="1500" u="sng" dirty="0">
              <a:solidFill>
                <a:srgbClr val="104282"/>
              </a:solidFill>
            </a:endParaRPr>
          </a:p>
          <a:p>
            <a:pPr>
              <a:spcBef>
                <a:spcPts val="600"/>
              </a:spcBef>
              <a:spcAft>
                <a:spcPts val="0"/>
              </a:spcAft>
            </a:pPr>
            <a:endParaRPr lang="en-GB" sz="1800" dirty="0">
              <a:solidFill>
                <a:srgbClr val="104282"/>
              </a:solidFill>
            </a:endParaRPr>
          </a:p>
          <a:p>
            <a:pPr>
              <a:spcBef>
                <a:spcPts val="600"/>
              </a:spcBef>
              <a:spcAft>
                <a:spcPts val="0"/>
              </a:spcAft>
            </a:pPr>
            <a:endParaRPr lang="en-GB" sz="1800" dirty="0">
              <a:solidFill>
                <a:srgbClr val="104282"/>
              </a:solidFill>
            </a:endParaRPr>
          </a:p>
          <a:p>
            <a:pPr marL="781200" lvl="1" indent="-457200">
              <a:buAutoNum type="arabicPeriod"/>
            </a:pPr>
            <a:endParaRPr lang="en-GB" dirty="0"/>
          </a:p>
        </p:txBody>
      </p:sp>
      <p:sp>
        <p:nvSpPr>
          <p:cNvPr id="4" name="Title 3"/>
          <p:cNvSpPr>
            <a:spLocks noGrp="1"/>
          </p:cNvSpPr>
          <p:nvPr>
            <p:ph type="title"/>
          </p:nvPr>
        </p:nvSpPr>
        <p:spPr>
          <a:xfrm>
            <a:off x="407988" y="373593"/>
            <a:ext cx="11376025" cy="677441"/>
          </a:xfrm>
        </p:spPr>
        <p:txBody>
          <a:bodyPr/>
          <a:lstStyle/>
          <a:p>
            <a:r>
              <a:rPr lang="en-GB" dirty="0"/>
              <a:t>Consolidation of the REXTRAP Solenoid</a:t>
            </a:r>
          </a:p>
        </p:txBody>
      </p:sp>
    </p:spTree>
    <p:extLst>
      <p:ext uri="{BB962C8B-B14F-4D97-AF65-F5344CB8AC3E}">
        <p14:creationId xmlns:p14="http://schemas.microsoft.com/office/powerpoint/2010/main" val="2881220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C9A351C0-D740-1D09-E8DD-80BF98EA3063}"/>
              </a:ext>
            </a:extLst>
          </p:cNvPr>
          <p:cNvPicPr>
            <a:picLocks noGrp="1" noChangeAspect="1"/>
          </p:cNvPicPr>
          <p:nvPr>
            <p:ph idx="1"/>
          </p:nvPr>
        </p:nvPicPr>
        <p:blipFill>
          <a:blip r:embed="rId2"/>
          <a:srcRect b="13156"/>
          <a:stretch/>
        </p:blipFill>
        <p:spPr>
          <a:xfrm>
            <a:off x="4950372" y="1567498"/>
            <a:ext cx="7241628" cy="4212846"/>
          </a:xfrm>
        </p:spPr>
      </p:pic>
      <p:sp>
        <p:nvSpPr>
          <p:cNvPr id="3" name="Title 2">
            <a:extLst>
              <a:ext uri="{FF2B5EF4-FFF2-40B4-BE49-F238E27FC236}">
                <a16:creationId xmlns:a16="http://schemas.microsoft.com/office/drawing/2014/main" id="{7237EFCE-6B07-DAAD-5C86-F3A0ED364A48}"/>
              </a:ext>
            </a:extLst>
          </p:cNvPr>
          <p:cNvSpPr>
            <a:spLocks noGrp="1"/>
          </p:cNvSpPr>
          <p:nvPr>
            <p:ph type="title"/>
          </p:nvPr>
        </p:nvSpPr>
        <p:spPr/>
        <p:txBody>
          <a:bodyPr/>
          <a:lstStyle/>
          <a:p>
            <a:r>
              <a:rPr lang="en-US" dirty="0"/>
              <a:t>Department Request</a:t>
            </a:r>
            <a:endParaRPr lang="en-GB" dirty="0"/>
          </a:p>
        </p:txBody>
      </p:sp>
      <p:sp>
        <p:nvSpPr>
          <p:cNvPr id="4" name="Slide Number Placeholder 3">
            <a:extLst>
              <a:ext uri="{FF2B5EF4-FFF2-40B4-BE49-F238E27FC236}">
                <a16:creationId xmlns:a16="http://schemas.microsoft.com/office/drawing/2014/main" id="{DCB4F4D4-FAC2-9F42-FAE7-9F6B8AE8E3C4}"/>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
        <p:nvSpPr>
          <p:cNvPr id="7" name="Content Placeholder 4">
            <a:extLst>
              <a:ext uri="{FF2B5EF4-FFF2-40B4-BE49-F238E27FC236}">
                <a16:creationId xmlns:a16="http://schemas.microsoft.com/office/drawing/2014/main" id="{CBB1B343-EACB-AFC9-AAB1-58BD3A7E53CB}"/>
              </a:ext>
            </a:extLst>
          </p:cNvPr>
          <p:cNvSpPr txBox="1">
            <a:spLocks/>
          </p:cNvSpPr>
          <p:nvPr/>
        </p:nvSpPr>
        <p:spPr bwMode="auto">
          <a:xfrm>
            <a:off x="94593" y="1703498"/>
            <a:ext cx="4855779" cy="4130428"/>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609750" lvl="1" indent="-285750">
              <a:spcBef>
                <a:spcPts val="600"/>
              </a:spcBef>
              <a:spcAft>
                <a:spcPts val="0"/>
              </a:spcAft>
              <a:buFont typeface="Arial" panose="020B0604020202020204" pitchFamily="34" charset="0"/>
              <a:buChar char="•"/>
            </a:pPr>
            <a:r>
              <a:rPr lang="en-GB" sz="1500" dirty="0">
                <a:solidFill>
                  <a:srgbClr val="104282"/>
                </a:solidFill>
              </a:rPr>
              <a:t>Estimated cost for the full system is 470 </a:t>
            </a:r>
            <a:r>
              <a:rPr lang="en-GB" sz="1500" dirty="0" err="1">
                <a:solidFill>
                  <a:srgbClr val="104282"/>
                </a:solidFill>
              </a:rPr>
              <a:t>kCHF</a:t>
            </a:r>
            <a:r>
              <a:rPr lang="en-GB" sz="1500" dirty="0">
                <a:solidFill>
                  <a:srgbClr val="104282"/>
                </a:solidFill>
              </a:rPr>
              <a:t>, as estimated in the CONS request (</a:t>
            </a:r>
            <a:r>
              <a:rPr lang="en-GB" sz="1500" dirty="0">
                <a:solidFill>
                  <a:srgbClr val="104282"/>
                </a:solidFill>
                <a:hlinkClick r:id="rId3"/>
              </a:rPr>
              <a:t>EDMS1552257</a:t>
            </a:r>
            <a:r>
              <a:rPr lang="en-GB" sz="1500" dirty="0">
                <a:solidFill>
                  <a:srgbClr val="104282"/>
                </a:solidFill>
              </a:rPr>
              <a:t>)</a:t>
            </a:r>
          </a:p>
          <a:p>
            <a:pPr marL="609750" lvl="1" indent="-285750">
              <a:spcBef>
                <a:spcPts val="600"/>
              </a:spcBef>
              <a:spcAft>
                <a:spcPts val="0"/>
              </a:spcAft>
              <a:buFont typeface="Arial" panose="020B0604020202020204" pitchFamily="34" charset="0"/>
              <a:buChar char="•"/>
            </a:pPr>
            <a:endParaRPr lang="en-GB" sz="1500" dirty="0">
              <a:solidFill>
                <a:srgbClr val="104282"/>
              </a:solidFill>
            </a:endParaRPr>
          </a:p>
          <a:p>
            <a:pPr marL="609750" lvl="1" indent="-285750">
              <a:spcBef>
                <a:spcPts val="600"/>
              </a:spcBef>
              <a:spcAft>
                <a:spcPts val="0"/>
              </a:spcAft>
              <a:buFont typeface="Arial" panose="020B0604020202020204" pitchFamily="34" charset="0"/>
              <a:buChar char="•"/>
            </a:pPr>
            <a:r>
              <a:rPr lang="en-GB" sz="1500" dirty="0">
                <a:solidFill>
                  <a:srgbClr val="104282"/>
                </a:solidFill>
              </a:rPr>
              <a:t>TE-MSC is leading the procurement of the solenoid </a:t>
            </a:r>
          </a:p>
          <a:p>
            <a:pPr marL="933750" lvl="2" indent="-285750">
              <a:spcBef>
                <a:spcPts val="600"/>
              </a:spcBef>
              <a:spcAft>
                <a:spcPts val="0"/>
              </a:spcAft>
              <a:buFont typeface="Arial" panose="020B0604020202020204" pitchFamily="34" charset="0"/>
              <a:buChar char="•"/>
            </a:pPr>
            <a:r>
              <a:rPr lang="en-GB" sz="1400" dirty="0">
                <a:solidFill>
                  <a:srgbClr val="104282"/>
                </a:solidFill>
              </a:rPr>
              <a:t>Susana Izquierdo Bermudez (TECH1)</a:t>
            </a:r>
          </a:p>
          <a:p>
            <a:pPr marL="933750" lvl="2" indent="-285750">
              <a:spcBef>
                <a:spcPts val="600"/>
              </a:spcBef>
              <a:spcAft>
                <a:spcPts val="0"/>
              </a:spcAft>
              <a:buFont typeface="Arial" panose="020B0604020202020204" pitchFamily="34" charset="0"/>
              <a:buChar char="•"/>
            </a:pPr>
            <a:r>
              <a:rPr lang="en-GB" sz="1400" dirty="0">
                <a:solidFill>
                  <a:srgbClr val="104282"/>
                </a:solidFill>
              </a:rPr>
              <a:t>Lucie Baudin (TECH2)</a:t>
            </a:r>
          </a:p>
          <a:p>
            <a:pPr marL="933750" lvl="2" indent="-285750">
              <a:spcBef>
                <a:spcPts val="600"/>
              </a:spcBef>
              <a:spcAft>
                <a:spcPts val="0"/>
              </a:spcAft>
              <a:buFont typeface="Arial" panose="020B0604020202020204" pitchFamily="34" charset="0"/>
              <a:buChar char="•"/>
            </a:pPr>
            <a:endParaRPr lang="en-GB" sz="1400" dirty="0">
              <a:solidFill>
                <a:srgbClr val="104282"/>
              </a:solidFill>
            </a:endParaRPr>
          </a:p>
          <a:p>
            <a:pPr marL="609750" lvl="1" indent="-285750">
              <a:spcBef>
                <a:spcPts val="600"/>
              </a:spcBef>
              <a:spcAft>
                <a:spcPts val="0"/>
              </a:spcAft>
              <a:buFont typeface="Arial" panose="020B0604020202020204" pitchFamily="34" charset="0"/>
              <a:buChar char="•"/>
            </a:pPr>
            <a:r>
              <a:rPr lang="en-GB" sz="1500" dirty="0">
                <a:solidFill>
                  <a:srgbClr val="104282"/>
                </a:solidFill>
              </a:rPr>
              <a:t>TE-CRG is giving support for the cooling system (Torsten Koettig and Johan Bremer)</a:t>
            </a:r>
          </a:p>
          <a:p>
            <a:pPr marL="609750" lvl="1" indent="-285750">
              <a:spcBef>
                <a:spcPts val="600"/>
              </a:spcBef>
              <a:spcAft>
                <a:spcPts val="0"/>
              </a:spcAft>
              <a:buFont typeface="Arial" panose="020B0604020202020204" pitchFamily="34" charset="0"/>
              <a:buChar char="•"/>
            </a:pPr>
            <a:endParaRPr lang="en-GB" sz="1500" dirty="0">
              <a:solidFill>
                <a:srgbClr val="104282"/>
              </a:solidFill>
            </a:endParaRPr>
          </a:p>
          <a:p>
            <a:pPr marL="609750" lvl="1" indent="-285750">
              <a:spcBef>
                <a:spcPts val="600"/>
              </a:spcBef>
              <a:spcAft>
                <a:spcPts val="0"/>
              </a:spcAft>
              <a:buFont typeface="Arial" panose="020B0604020202020204" pitchFamily="34" charset="0"/>
              <a:buChar char="•"/>
            </a:pPr>
            <a:r>
              <a:rPr lang="en-GB" sz="1500" dirty="0">
                <a:solidFill>
                  <a:srgbClr val="104282"/>
                </a:solidFill>
              </a:rPr>
              <a:t>Fredrik Jon Carl Wenander (BE-ABP) is setting requirements for ISOLDE facility</a:t>
            </a:r>
          </a:p>
          <a:p>
            <a:pPr>
              <a:spcBef>
                <a:spcPts val="600"/>
              </a:spcBef>
              <a:spcAft>
                <a:spcPts val="0"/>
              </a:spcAft>
            </a:pPr>
            <a:endParaRPr lang="en-GB" sz="1800" dirty="0">
              <a:solidFill>
                <a:srgbClr val="104282"/>
              </a:solidFill>
            </a:endParaRPr>
          </a:p>
          <a:p>
            <a:pPr marL="781200" lvl="1" indent="-457200">
              <a:buFont typeface="Arial"/>
              <a:buAutoNum type="arabicPeriod"/>
            </a:pPr>
            <a:endParaRPr lang="en-GB" dirty="0"/>
          </a:p>
        </p:txBody>
      </p:sp>
    </p:spTree>
    <p:extLst>
      <p:ext uri="{BB962C8B-B14F-4D97-AF65-F5344CB8AC3E}">
        <p14:creationId xmlns:p14="http://schemas.microsoft.com/office/powerpoint/2010/main" val="1098935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9ADD3A-304C-5609-CF78-50604F9DDD97}"/>
              </a:ext>
            </a:extLst>
          </p:cNvPr>
          <p:cNvSpPr>
            <a:spLocks noGrp="1"/>
          </p:cNvSpPr>
          <p:nvPr>
            <p:ph idx="1"/>
          </p:nvPr>
        </p:nvSpPr>
        <p:spPr>
          <a:xfrm>
            <a:off x="407988" y="1266442"/>
            <a:ext cx="10775019" cy="4608512"/>
          </a:xfrm>
        </p:spPr>
        <p:txBody>
          <a:bodyPr/>
          <a:lstStyle/>
          <a:p>
            <a:pPr marL="342900" lvl="0" indent="-342900" algn="just">
              <a:lnSpc>
                <a:spcPct val="115000"/>
              </a:lnSpc>
              <a:buFont typeface="Symbol" panose="05050102010706020507" pitchFamily="18" charset="2"/>
              <a:buChar char=""/>
              <a:tabLst>
                <a:tab pos="228600" algn="l"/>
                <a:tab pos="455295" algn="l"/>
                <a:tab pos="498475" algn="l"/>
              </a:tabLst>
            </a:pPr>
            <a:r>
              <a:rPr lang="en-GB" sz="1600" b="0" dirty="0">
                <a:solidFill>
                  <a:schemeClr val="tx1"/>
                </a:solidFill>
                <a:effectLst/>
                <a:latin typeface="+mj-lt"/>
                <a:ea typeface="Times New Roman" panose="02020603050405020304" pitchFamily="18" charset="0"/>
              </a:rPr>
              <a:t>One superconducting solenoid magnet that can provide a horizontal operational magnetic field of 3 T in a 120 mm room-temperature aperture, operating in persistent mode with a standalone holding time of 48 h in case of absence of electrical power. </a:t>
            </a:r>
          </a:p>
          <a:p>
            <a:pPr marL="342900" lvl="0" indent="-342900" algn="just">
              <a:lnSpc>
                <a:spcPct val="115000"/>
              </a:lnSpc>
              <a:buFont typeface="Symbol" panose="05050102010706020507" pitchFamily="18" charset="2"/>
              <a:buChar char=""/>
              <a:tabLst>
                <a:tab pos="228600" algn="l"/>
                <a:tab pos="455295" algn="l"/>
                <a:tab pos="498475" algn="l"/>
              </a:tabLst>
            </a:pPr>
            <a:r>
              <a:rPr lang="en-GB" sz="1600" b="0" dirty="0">
                <a:solidFill>
                  <a:schemeClr val="tx1"/>
                </a:solidFill>
                <a:effectLst/>
                <a:latin typeface="+mj-lt"/>
                <a:ea typeface="Times New Roman" panose="02020603050405020304" pitchFamily="18" charset="0"/>
              </a:rPr>
              <a:t>One associated Cryostat with a helium line for pre-cooling.</a:t>
            </a:r>
          </a:p>
          <a:p>
            <a:pPr marL="342900" lvl="0" indent="-342900" algn="just">
              <a:lnSpc>
                <a:spcPct val="115000"/>
              </a:lnSpc>
              <a:buFont typeface="Symbol" panose="05050102010706020507" pitchFamily="18" charset="2"/>
              <a:buChar char=""/>
              <a:tabLst>
                <a:tab pos="228600" algn="l"/>
                <a:tab pos="455295" algn="l"/>
                <a:tab pos="498475" algn="l"/>
              </a:tabLst>
            </a:pPr>
            <a:r>
              <a:rPr lang="en-GB" sz="1600" b="0" dirty="0">
                <a:solidFill>
                  <a:schemeClr val="tx1"/>
                </a:solidFill>
                <a:effectLst/>
                <a:latin typeface="+mj-lt"/>
                <a:ea typeface="Times New Roman" panose="02020603050405020304" pitchFamily="18" charset="0"/>
              </a:rPr>
              <a:t>A bath cooling system based on cryocooler.</a:t>
            </a:r>
          </a:p>
          <a:p>
            <a:pPr marL="342900" lvl="0" indent="-342900" algn="just">
              <a:lnSpc>
                <a:spcPct val="115000"/>
              </a:lnSpc>
              <a:buFont typeface="Symbol" panose="05050102010706020507" pitchFamily="18" charset="2"/>
              <a:buChar char=""/>
              <a:tabLst>
                <a:tab pos="228600" algn="l"/>
                <a:tab pos="455295" algn="l"/>
                <a:tab pos="498475" algn="l"/>
              </a:tabLst>
            </a:pPr>
            <a:r>
              <a:rPr lang="en-GB" sz="1600" b="0" dirty="0">
                <a:solidFill>
                  <a:schemeClr val="tx1"/>
                </a:solidFill>
                <a:effectLst/>
                <a:latin typeface="+mj-lt"/>
                <a:ea typeface="Times New Roman" panose="02020603050405020304" pitchFamily="18" charset="0"/>
              </a:rPr>
              <a:t>Main Magnet Power Supply matching solenoid characteristics and if required, auxiliary Power Supply for additional shim coils. </a:t>
            </a:r>
          </a:p>
          <a:p>
            <a:pPr marL="342900" lvl="0" indent="-342900" algn="just">
              <a:lnSpc>
                <a:spcPct val="115000"/>
              </a:lnSpc>
              <a:spcAft>
                <a:spcPts val="600"/>
              </a:spcAft>
              <a:buFont typeface="Symbol" panose="05050102010706020507" pitchFamily="18" charset="2"/>
              <a:buChar char=""/>
              <a:tabLst>
                <a:tab pos="228600" algn="l"/>
                <a:tab pos="455295" algn="l"/>
                <a:tab pos="498475" algn="l"/>
              </a:tabLst>
            </a:pPr>
            <a:r>
              <a:rPr lang="en-GB" sz="1600" b="0" u="sng" dirty="0">
                <a:solidFill>
                  <a:schemeClr val="tx1"/>
                </a:solidFill>
                <a:effectLst/>
                <a:latin typeface="+mj-lt"/>
                <a:ea typeface="Times New Roman" panose="02020603050405020304" pitchFamily="18" charset="0"/>
              </a:rPr>
              <a:t>All</a:t>
            </a:r>
            <a:r>
              <a:rPr lang="en-GB" sz="1600" b="0" dirty="0">
                <a:solidFill>
                  <a:schemeClr val="tx1"/>
                </a:solidFill>
                <a:effectLst/>
                <a:latin typeface="+mj-lt"/>
                <a:ea typeface="Times New Roman" panose="02020603050405020304" pitchFamily="18" charset="0"/>
              </a:rPr>
              <a:t> needed auxiliary equipment including, but not limited to, demountable current leads for the connection for the solenoid to the Power Supply, passive or active shim coils including the leads and power supply, magnet support and its integration within the Cryostat. </a:t>
            </a:r>
          </a:p>
          <a:p>
            <a:endParaRPr lang="en-GB" sz="2000" b="0" dirty="0">
              <a:solidFill>
                <a:schemeClr val="tx1"/>
              </a:solidFill>
              <a:latin typeface="+mj-lt"/>
            </a:endParaRPr>
          </a:p>
        </p:txBody>
      </p:sp>
      <p:sp>
        <p:nvSpPr>
          <p:cNvPr id="3" name="Title 2">
            <a:extLst>
              <a:ext uri="{FF2B5EF4-FFF2-40B4-BE49-F238E27FC236}">
                <a16:creationId xmlns:a16="http://schemas.microsoft.com/office/drawing/2014/main" id="{27D8E23C-DFE5-1DAC-243E-F22D9800332D}"/>
              </a:ext>
            </a:extLst>
          </p:cNvPr>
          <p:cNvSpPr>
            <a:spLocks noGrp="1"/>
          </p:cNvSpPr>
          <p:nvPr>
            <p:ph type="title"/>
          </p:nvPr>
        </p:nvSpPr>
        <p:spPr/>
        <p:txBody>
          <a:bodyPr/>
          <a:lstStyle/>
          <a:p>
            <a:r>
              <a:rPr lang="en-US" dirty="0"/>
              <a:t>Technical deliverables</a:t>
            </a:r>
            <a:endParaRPr lang="en-GB" dirty="0"/>
          </a:p>
        </p:txBody>
      </p:sp>
      <p:sp>
        <p:nvSpPr>
          <p:cNvPr id="4" name="Slide Number Placeholder 3">
            <a:extLst>
              <a:ext uri="{FF2B5EF4-FFF2-40B4-BE49-F238E27FC236}">
                <a16:creationId xmlns:a16="http://schemas.microsoft.com/office/drawing/2014/main" id="{7CC5B5E3-BF9E-E74B-B823-104591C80E95}"/>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spTree>
    <p:extLst>
      <p:ext uri="{BB962C8B-B14F-4D97-AF65-F5344CB8AC3E}">
        <p14:creationId xmlns:p14="http://schemas.microsoft.com/office/powerpoint/2010/main" val="2258961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C9A019-6B7C-96AF-C6E1-59F18A46724C}"/>
              </a:ext>
            </a:extLst>
          </p:cNvPr>
          <p:cNvSpPr>
            <a:spLocks noGrp="1"/>
          </p:cNvSpPr>
          <p:nvPr>
            <p:ph idx="1"/>
          </p:nvPr>
        </p:nvSpPr>
        <p:spPr>
          <a:xfrm>
            <a:off x="407987" y="1039869"/>
            <a:ext cx="11376024" cy="5733256"/>
          </a:xfrm>
        </p:spPr>
        <p:txBody>
          <a:bodyPr/>
          <a:lstStyle/>
          <a:p>
            <a:pPr marL="342900" lvl="0" indent="-342900" algn="just">
              <a:lnSpc>
                <a:spcPct val="115000"/>
              </a:lnSpc>
              <a:buFont typeface="Symbol" panose="05050102010706020507" pitchFamily="18" charset="2"/>
              <a:buChar char=""/>
              <a:tabLst>
                <a:tab pos="228600" algn="l"/>
                <a:tab pos="455295" algn="l"/>
                <a:tab pos="498475" algn="l"/>
              </a:tabLst>
            </a:pPr>
            <a:r>
              <a:rPr lang="en-GB" sz="1800" b="0" dirty="0">
                <a:solidFill>
                  <a:schemeClr val="tx1"/>
                </a:solidFill>
                <a:effectLst/>
                <a:latin typeface="+mj-lt"/>
                <a:ea typeface="Times New Roman" panose="02020603050405020304" pitchFamily="18" charset="0"/>
              </a:rPr>
              <a:t>On the Contractor’s site:</a:t>
            </a:r>
          </a:p>
          <a:p>
            <a:pPr marL="666900" lvl="1" indent="-342900" algn="just">
              <a:lnSpc>
                <a:spcPct val="115000"/>
              </a:lnSpc>
              <a:buFont typeface="Symbol" panose="05050102010706020507" pitchFamily="18" charset="2"/>
              <a:buChar char=""/>
              <a:tabLst>
                <a:tab pos="228600" algn="l"/>
                <a:tab pos="498475" algn="l"/>
                <a:tab pos="681990" algn="l"/>
              </a:tabLst>
            </a:pPr>
            <a:r>
              <a:rPr lang="en-GB" sz="1500" b="0" dirty="0">
                <a:solidFill>
                  <a:schemeClr val="tx1"/>
                </a:solidFill>
                <a:effectLst/>
                <a:latin typeface="+mj-lt"/>
                <a:ea typeface="Times New Roman" panose="02020603050405020304" pitchFamily="18" charset="0"/>
              </a:rPr>
              <a:t>Design of the full 3 T magnet system including solenoid, cryostat, cooling system, ancillaries and calculation of the field homogeneity;</a:t>
            </a:r>
          </a:p>
          <a:p>
            <a:pPr marL="666900" lvl="1" indent="-342900" algn="just">
              <a:lnSpc>
                <a:spcPct val="115000"/>
              </a:lnSpc>
              <a:buFont typeface="Symbol" panose="05050102010706020507" pitchFamily="18" charset="2"/>
              <a:buChar char=""/>
              <a:tabLst>
                <a:tab pos="228600" algn="l"/>
                <a:tab pos="498475" algn="l"/>
                <a:tab pos="681990" algn="l"/>
              </a:tabLst>
            </a:pPr>
            <a:r>
              <a:rPr lang="en-GB" sz="1500" b="0" dirty="0">
                <a:solidFill>
                  <a:schemeClr val="tx1"/>
                </a:solidFill>
                <a:effectLst/>
                <a:latin typeface="+mj-lt"/>
                <a:ea typeface="Times New Roman" panose="02020603050405020304" pitchFamily="18" charset="0"/>
              </a:rPr>
              <a:t>Integration of the solenoid magnet, cryocoolers and other components within the Cryostat;</a:t>
            </a:r>
          </a:p>
          <a:p>
            <a:pPr marL="666900" lvl="1" indent="-342900" algn="just">
              <a:lnSpc>
                <a:spcPct val="115000"/>
              </a:lnSpc>
              <a:buFont typeface="Symbol" panose="05050102010706020507" pitchFamily="18" charset="2"/>
              <a:buChar char=""/>
              <a:tabLst>
                <a:tab pos="228600" algn="l"/>
                <a:tab pos="498475" algn="l"/>
                <a:tab pos="681990" algn="l"/>
              </a:tabLst>
            </a:pPr>
            <a:r>
              <a:rPr lang="en-GB" sz="1500" b="0" dirty="0">
                <a:solidFill>
                  <a:schemeClr val="tx1"/>
                </a:solidFill>
                <a:effectLst/>
                <a:latin typeface="+mj-lt"/>
                <a:ea typeface="Times New Roman" panose="02020603050405020304" pitchFamily="18" charset="0"/>
              </a:rPr>
              <a:t>Factory Acceptance Test (FAT) including field homogeneity profile measurements;</a:t>
            </a:r>
          </a:p>
          <a:p>
            <a:pPr marL="666900" lvl="1" indent="-342900" algn="just">
              <a:lnSpc>
                <a:spcPct val="115000"/>
              </a:lnSpc>
              <a:buFont typeface="Symbol" panose="05050102010706020507" pitchFamily="18" charset="2"/>
              <a:buChar char=""/>
              <a:tabLst>
                <a:tab pos="228600" algn="l"/>
                <a:tab pos="498475" algn="l"/>
                <a:tab pos="681990" algn="l"/>
              </a:tabLst>
            </a:pPr>
            <a:r>
              <a:rPr lang="en-GB" sz="1500" b="0" dirty="0">
                <a:solidFill>
                  <a:schemeClr val="tx1"/>
                </a:solidFill>
                <a:effectLst/>
                <a:latin typeface="+mj-lt"/>
                <a:ea typeface="Times New Roman" panose="02020603050405020304" pitchFamily="18" charset="0"/>
              </a:rPr>
              <a:t>CE marking of the Supply;</a:t>
            </a:r>
          </a:p>
          <a:p>
            <a:pPr marL="666900" lvl="1" indent="-342900" algn="just">
              <a:lnSpc>
                <a:spcPct val="115000"/>
              </a:lnSpc>
              <a:buFont typeface="Symbol" panose="05050102010706020507" pitchFamily="18" charset="2"/>
              <a:buChar char=""/>
              <a:tabLst>
                <a:tab pos="228600" algn="l"/>
                <a:tab pos="455295" algn="l"/>
                <a:tab pos="498475" algn="l"/>
              </a:tabLst>
            </a:pPr>
            <a:r>
              <a:rPr lang="en-GB" sz="1500" b="0" dirty="0">
                <a:solidFill>
                  <a:schemeClr val="tx1"/>
                </a:solidFill>
                <a:effectLst/>
                <a:latin typeface="+mj-lt"/>
                <a:ea typeface="Times New Roman" panose="02020603050405020304" pitchFamily="18" charset="0"/>
              </a:rPr>
              <a:t>Packing, and shipping if requested;</a:t>
            </a:r>
          </a:p>
          <a:p>
            <a:pPr marL="342900" lvl="0" indent="-342900" algn="just">
              <a:lnSpc>
                <a:spcPct val="115000"/>
              </a:lnSpc>
              <a:buFont typeface="Symbol" panose="05050102010706020507" pitchFamily="18" charset="2"/>
              <a:buChar char=""/>
              <a:tabLst>
                <a:tab pos="228600" algn="l"/>
                <a:tab pos="455295" algn="l"/>
                <a:tab pos="498475" algn="l"/>
              </a:tabLst>
            </a:pPr>
            <a:r>
              <a:rPr lang="en-GB" sz="1800" b="0" dirty="0">
                <a:solidFill>
                  <a:schemeClr val="tx1"/>
                </a:solidFill>
                <a:effectLst/>
                <a:latin typeface="+mj-lt"/>
                <a:ea typeface="Times New Roman" panose="02020603050405020304" pitchFamily="18" charset="0"/>
              </a:rPr>
              <a:t>On the CERN site:</a:t>
            </a:r>
          </a:p>
          <a:p>
            <a:pPr marL="666900" lvl="1" indent="-342900" algn="just">
              <a:lnSpc>
                <a:spcPct val="115000"/>
              </a:lnSpc>
              <a:buFont typeface="Symbol" panose="05050102010706020507" pitchFamily="18" charset="2"/>
              <a:buChar char=""/>
              <a:tabLst>
                <a:tab pos="228600" algn="l"/>
                <a:tab pos="455295" algn="l"/>
                <a:tab pos="498475" algn="l"/>
              </a:tabLst>
            </a:pPr>
            <a:r>
              <a:rPr lang="en-GB" sz="1500" b="0" dirty="0">
                <a:solidFill>
                  <a:schemeClr val="tx1"/>
                </a:solidFill>
                <a:effectLst/>
                <a:latin typeface="+mj-lt"/>
                <a:ea typeface="Times New Roman" panose="02020603050405020304" pitchFamily="18" charset="0"/>
              </a:rPr>
              <a:t>Verification of the proper installation of the magnet system and carrying on commissioning activities on CERN site with support of CERN personnel;</a:t>
            </a:r>
          </a:p>
          <a:p>
            <a:pPr marL="666900" lvl="1" indent="-342900" algn="just">
              <a:lnSpc>
                <a:spcPct val="115000"/>
              </a:lnSpc>
              <a:buFont typeface="Symbol" panose="05050102010706020507" pitchFamily="18" charset="2"/>
              <a:buChar char=""/>
              <a:tabLst>
                <a:tab pos="228600" algn="l"/>
                <a:tab pos="498475" algn="l"/>
                <a:tab pos="681990" algn="l"/>
              </a:tabLst>
            </a:pPr>
            <a:r>
              <a:rPr lang="en-GB" sz="1500" b="0" dirty="0">
                <a:solidFill>
                  <a:schemeClr val="tx1"/>
                </a:solidFill>
                <a:effectLst/>
                <a:latin typeface="+mj-lt"/>
                <a:ea typeface="Times New Roman" panose="02020603050405020304" pitchFamily="18" charset="0"/>
              </a:rPr>
              <a:t>Performing Site Acceptance Tests (SAT) at CERN by Contractor’s qualified personnel and with CERN support;</a:t>
            </a:r>
          </a:p>
          <a:p>
            <a:pPr marL="666900" lvl="1" indent="-342900" algn="just">
              <a:lnSpc>
                <a:spcPct val="115000"/>
              </a:lnSpc>
              <a:spcAft>
                <a:spcPts val="600"/>
              </a:spcAft>
              <a:buFont typeface="Symbol" panose="05050102010706020507" pitchFamily="18" charset="2"/>
              <a:buChar char=""/>
              <a:tabLst>
                <a:tab pos="228600" algn="l"/>
                <a:tab pos="498475" algn="l"/>
                <a:tab pos="681990" algn="l"/>
              </a:tabLst>
            </a:pPr>
            <a:r>
              <a:rPr lang="en-GB" sz="1500" b="0" dirty="0">
                <a:solidFill>
                  <a:schemeClr val="tx1"/>
                </a:solidFill>
                <a:effectLst/>
                <a:latin typeface="+mj-lt"/>
                <a:ea typeface="Times New Roman" panose="02020603050405020304" pitchFamily="18" charset="0"/>
              </a:rPr>
              <a:t>Training of CERN personnel.</a:t>
            </a:r>
          </a:p>
          <a:p>
            <a:pPr algn="just">
              <a:lnSpc>
                <a:spcPct val="110000"/>
              </a:lnSpc>
              <a:spcBef>
                <a:spcPts val="300"/>
              </a:spcBef>
            </a:pPr>
            <a:r>
              <a:rPr lang="en-GB" sz="1800" b="0" dirty="0">
                <a:solidFill>
                  <a:schemeClr val="tx1"/>
                </a:solidFill>
                <a:latin typeface="+mj-lt"/>
              </a:rPr>
              <a:t>Target:</a:t>
            </a:r>
            <a:endParaRPr lang="en-GB" dirty="0">
              <a:solidFill>
                <a:schemeClr val="tx1"/>
              </a:solidFill>
              <a:latin typeface="+mj-lt"/>
            </a:endParaRPr>
          </a:p>
          <a:p>
            <a:endParaRPr lang="en-GB" b="0" dirty="0">
              <a:solidFill>
                <a:schemeClr val="tx1"/>
              </a:solidFill>
              <a:latin typeface="+mj-lt"/>
            </a:endParaRPr>
          </a:p>
        </p:txBody>
      </p:sp>
      <p:sp>
        <p:nvSpPr>
          <p:cNvPr id="3" name="Title 2">
            <a:extLst>
              <a:ext uri="{FF2B5EF4-FFF2-40B4-BE49-F238E27FC236}">
                <a16:creationId xmlns:a16="http://schemas.microsoft.com/office/drawing/2014/main" id="{0CADD324-590E-1203-B6F4-DAF0A73B62B2}"/>
              </a:ext>
            </a:extLst>
          </p:cNvPr>
          <p:cNvSpPr>
            <a:spLocks noGrp="1"/>
          </p:cNvSpPr>
          <p:nvPr>
            <p:ph type="title"/>
          </p:nvPr>
        </p:nvSpPr>
        <p:spPr/>
        <p:txBody>
          <a:bodyPr/>
          <a:lstStyle/>
          <a:p>
            <a:r>
              <a:rPr lang="en-US" dirty="0"/>
              <a:t>Activities</a:t>
            </a:r>
            <a:endParaRPr lang="en-GB" dirty="0"/>
          </a:p>
        </p:txBody>
      </p:sp>
      <p:sp>
        <p:nvSpPr>
          <p:cNvPr id="4" name="Slide Number Placeholder 3">
            <a:extLst>
              <a:ext uri="{FF2B5EF4-FFF2-40B4-BE49-F238E27FC236}">
                <a16:creationId xmlns:a16="http://schemas.microsoft.com/office/drawing/2014/main" id="{85B3DBE2-B50B-E5FA-CC2A-B0C60AF3F376}"/>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spTree>
    <p:extLst>
      <p:ext uri="{BB962C8B-B14F-4D97-AF65-F5344CB8AC3E}">
        <p14:creationId xmlns:p14="http://schemas.microsoft.com/office/powerpoint/2010/main" val="2391041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30831C-38EC-A3BF-AE47-83FFD87BEBBA}"/>
              </a:ext>
            </a:extLst>
          </p:cNvPr>
          <p:cNvSpPr>
            <a:spLocks noGrp="1"/>
          </p:cNvSpPr>
          <p:nvPr>
            <p:ph idx="1"/>
          </p:nvPr>
        </p:nvSpPr>
        <p:spPr>
          <a:xfrm>
            <a:off x="369782" y="1271033"/>
            <a:ext cx="11376024" cy="1187433"/>
          </a:xfrm>
        </p:spPr>
        <p:txBody>
          <a:bodyPr/>
          <a:lstStyle/>
          <a:p>
            <a:r>
              <a:rPr lang="en-GB" sz="1800" b="0" dirty="0">
                <a:solidFill>
                  <a:schemeClr val="tx1"/>
                </a:solidFill>
                <a:effectLst/>
                <a:ea typeface="Times New Roman" panose="02020603050405020304" pitchFamily="18" charset="0"/>
              </a:rPr>
              <a:t>The 3 T solenoid magnet shall generate 3 T horizontal field. The magnet shall be positioned at a 30 kV platform, feature a Hall probe and comply with the following characteristics and performance requirements listed in Table 1. The Field homogeneity and Field axis should be reproducible after de- and re-energization of the system, i.e. no mechanical adjustment nor magnetic field measurements are required after each cycle.</a:t>
            </a:r>
          </a:p>
          <a:p>
            <a:endParaRPr lang="en-GB" b="0" dirty="0">
              <a:solidFill>
                <a:schemeClr val="tx1"/>
              </a:solidFill>
            </a:endParaRPr>
          </a:p>
        </p:txBody>
      </p:sp>
      <p:sp>
        <p:nvSpPr>
          <p:cNvPr id="3" name="Title 2">
            <a:extLst>
              <a:ext uri="{FF2B5EF4-FFF2-40B4-BE49-F238E27FC236}">
                <a16:creationId xmlns:a16="http://schemas.microsoft.com/office/drawing/2014/main" id="{43246202-6971-170E-D0DA-B5481DE79D11}"/>
              </a:ext>
            </a:extLst>
          </p:cNvPr>
          <p:cNvSpPr>
            <a:spLocks noGrp="1"/>
          </p:cNvSpPr>
          <p:nvPr>
            <p:ph type="title"/>
          </p:nvPr>
        </p:nvSpPr>
        <p:spPr/>
        <p:txBody>
          <a:bodyPr/>
          <a:lstStyle/>
          <a:p>
            <a:r>
              <a:rPr lang="en-US" dirty="0"/>
              <a:t>Technical requirements: Solenoid</a:t>
            </a:r>
            <a:endParaRPr lang="en-GB" dirty="0"/>
          </a:p>
        </p:txBody>
      </p:sp>
      <p:sp>
        <p:nvSpPr>
          <p:cNvPr id="4" name="Slide Number Placeholder 3">
            <a:extLst>
              <a:ext uri="{FF2B5EF4-FFF2-40B4-BE49-F238E27FC236}">
                <a16:creationId xmlns:a16="http://schemas.microsoft.com/office/drawing/2014/main" id="{7C437365-444F-22C1-4AA3-9086EF737CC9}"/>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pic>
        <p:nvPicPr>
          <p:cNvPr id="7" name="Picture 6">
            <a:extLst>
              <a:ext uri="{FF2B5EF4-FFF2-40B4-BE49-F238E27FC236}">
                <a16:creationId xmlns:a16="http://schemas.microsoft.com/office/drawing/2014/main" id="{7FE7AE47-CD4A-022D-ED38-70755FC7D264}"/>
              </a:ext>
            </a:extLst>
          </p:cNvPr>
          <p:cNvPicPr>
            <a:picLocks noChangeAspect="1"/>
          </p:cNvPicPr>
          <p:nvPr/>
        </p:nvPicPr>
        <p:blipFill>
          <a:blip r:embed="rId2"/>
          <a:stretch>
            <a:fillRect/>
          </a:stretch>
        </p:blipFill>
        <p:spPr>
          <a:xfrm>
            <a:off x="2009809" y="2493103"/>
            <a:ext cx="7936666" cy="3563159"/>
          </a:xfrm>
          <a:prstGeom prst="rect">
            <a:avLst/>
          </a:prstGeom>
        </p:spPr>
      </p:pic>
    </p:spTree>
    <p:extLst>
      <p:ext uri="{BB962C8B-B14F-4D97-AF65-F5344CB8AC3E}">
        <p14:creationId xmlns:p14="http://schemas.microsoft.com/office/powerpoint/2010/main" val="3799362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8227D96-A893-5C28-EB2E-FD2524DDBC40}"/>
              </a:ext>
            </a:extLst>
          </p:cNvPr>
          <p:cNvSpPr>
            <a:spLocks noGrp="1"/>
          </p:cNvSpPr>
          <p:nvPr>
            <p:ph idx="1"/>
          </p:nvPr>
        </p:nvSpPr>
        <p:spPr>
          <a:xfrm>
            <a:off x="369782" y="1308484"/>
            <a:ext cx="11376024" cy="1065742"/>
          </a:xfrm>
        </p:spPr>
        <p:txBody>
          <a:bodyPr/>
          <a:lstStyle/>
          <a:p>
            <a:pPr algn="just">
              <a:lnSpc>
                <a:spcPct val="115000"/>
              </a:lnSpc>
              <a:spcBef>
                <a:spcPts val="300"/>
              </a:spcBef>
            </a:pPr>
            <a:r>
              <a:rPr lang="en-GB" sz="1800" b="0" dirty="0">
                <a:solidFill>
                  <a:schemeClr val="tx1"/>
                </a:solidFill>
              </a:rPr>
              <a:t>The Cryostat hosting the magnet shall be positioned at the 30 kV platform. It shall be equipped with adequate cryogenic instrumentation for its operation (e.g. temperature sensors, controllers, heaters and He liquid level sensors). The Cryostat shall comply </a:t>
            </a:r>
            <a:r>
              <a:rPr lang="en-US" sz="1800" b="0" dirty="0">
                <a:solidFill>
                  <a:schemeClr val="tx1"/>
                </a:solidFill>
              </a:rPr>
              <a:t>comply with EN 17527 for Helium cryostats.</a:t>
            </a:r>
            <a:r>
              <a:rPr lang="en-GB" sz="1800" b="0" dirty="0">
                <a:solidFill>
                  <a:schemeClr val="tx1"/>
                </a:solidFill>
              </a:rPr>
              <a:t> </a:t>
            </a:r>
          </a:p>
          <a:p>
            <a:endParaRPr lang="en-GB" dirty="0"/>
          </a:p>
        </p:txBody>
      </p:sp>
      <p:sp>
        <p:nvSpPr>
          <p:cNvPr id="3" name="Title 2">
            <a:extLst>
              <a:ext uri="{FF2B5EF4-FFF2-40B4-BE49-F238E27FC236}">
                <a16:creationId xmlns:a16="http://schemas.microsoft.com/office/drawing/2014/main" id="{7F326F0C-460E-C7AA-C314-915F82E849A2}"/>
              </a:ext>
            </a:extLst>
          </p:cNvPr>
          <p:cNvSpPr>
            <a:spLocks noGrp="1"/>
          </p:cNvSpPr>
          <p:nvPr>
            <p:ph type="title"/>
          </p:nvPr>
        </p:nvSpPr>
        <p:spPr/>
        <p:txBody>
          <a:bodyPr/>
          <a:lstStyle/>
          <a:p>
            <a:r>
              <a:rPr lang="en-US" dirty="0"/>
              <a:t>Technical requirements: Cryostat</a:t>
            </a:r>
            <a:endParaRPr lang="en-GB" dirty="0"/>
          </a:p>
        </p:txBody>
      </p:sp>
      <p:sp>
        <p:nvSpPr>
          <p:cNvPr id="4" name="Slide Number Placeholder 3">
            <a:extLst>
              <a:ext uri="{FF2B5EF4-FFF2-40B4-BE49-F238E27FC236}">
                <a16:creationId xmlns:a16="http://schemas.microsoft.com/office/drawing/2014/main" id="{9585BE7E-0B05-A23B-7F2B-E7598D49CBB8}"/>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pic>
        <p:nvPicPr>
          <p:cNvPr id="6" name="Picture 5">
            <a:extLst>
              <a:ext uri="{FF2B5EF4-FFF2-40B4-BE49-F238E27FC236}">
                <a16:creationId xmlns:a16="http://schemas.microsoft.com/office/drawing/2014/main" id="{12EF3656-209F-91AE-AB1C-8CE50E2C68E1}"/>
              </a:ext>
            </a:extLst>
          </p:cNvPr>
          <p:cNvPicPr>
            <a:picLocks noChangeAspect="1"/>
          </p:cNvPicPr>
          <p:nvPr/>
        </p:nvPicPr>
        <p:blipFill>
          <a:blip r:embed="rId2"/>
          <a:srcRect t="4712"/>
          <a:stretch/>
        </p:blipFill>
        <p:spPr>
          <a:xfrm>
            <a:off x="1909661" y="2682765"/>
            <a:ext cx="7343149" cy="3362982"/>
          </a:xfrm>
          <a:prstGeom prst="rect">
            <a:avLst/>
          </a:prstGeom>
        </p:spPr>
      </p:pic>
    </p:spTree>
    <p:extLst>
      <p:ext uri="{BB962C8B-B14F-4D97-AF65-F5344CB8AC3E}">
        <p14:creationId xmlns:p14="http://schemas.microsoft.com/office/powerpoint/2010/main" val="2554112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E7CDABC-F81D-8A77-DA6F-3B5A44083476}"/>
              </a:ext>
            </a:extLst>
          </p:cNvPr>
          <p:cNvSpPr>
            <a:spLocks noGrp="1"/>
          </p:cNvSpPr>
          <p:nvPr>
            <p:ph idx="1"/>
          </p:nvPr>
        </p:nvSpPr>
        <p:spPr>
          <a:xfrm>
            <a:off x="481561" y="1439335"/>
            <a:ext cx="11376024" cy="4608512"/>
          </a:xfrm>
        </p:spPr>
        <p:txBody>
          <a:bodyPr/>
          <a:lstStyle/>
          <a:p>
            <a:pPr marL="342900" indent="-342900">
              <a:buFont typeface="Arial" panose="020B0604020202020204" pitchFamily="34" charset="0"/>
              <a:buChar char="•"/>
            </a:pPr>
            <a:r>
              <a:rPr lang="en-GB" b="0" dirty="0">
                <a:solidFill>
                  <a:schemeClr val="tx1"/>
                </a:solidFill>
              </a:rPr>
              <a:t>The cryostat should be designed as a Zero boiloff system with a cryocooler recondensing the evaporated helium.</a:t>
            </a:r>
          </a:p>
          <a:p>
            <a:pPr marL="342900" indent="-342900">
              <a:buFont typeface="Arial" panose="020B0604020202020204" pitchFamily="34" charset="0"/>
              <a:buChar char="•"/>
            </a:pPr>
            <a:r>
              <a:rPr lang="en-GB" b="0" dirty="0">
                <a:solidFill>
                  <a:schemeClr val="tx1"/>
                </a:solidFill>
              </a:rPr>
              <a:t> The initial cooldown should be possible via the </a:t>
            </a:r>
            <a:r>
              <a:rPr lang="en-GB" b="0" dirty="0" err="1">
                <a:solidFill>
                  <a:schemeClr val="tx1"/>
                </a:solidFill>
              </a:rPr>
              <a:t>LHe</a:t>
            </a:r>
            <a:r>
              <a:rPr lang="en-GB" b="0" dirty="0">
                <a:solidFill>
                  <a:schemeClr val="tx1"/>
                </a:solidFill>
              </a:rPr>
              <a:t> transfer supply line with sufficiently large He return line cooling the thermal shield. </a:t>
            </a:r>
          </a:p>
          <a:p>
            <a:pPr marL="342900" indent="-342900">
              <a:buFont typeface="Arial" panose="020B0604020202020204" pitchFamily="34" charset="0"/>
              <a:buChar char="•"/>
            </a:pPr>
            <a:r>
              <a:rPr lang="en-GB" b="0" dirty="0">
                <a:solidFill>
                  <a:schemeClr val="tx1"/>
                </a:solidFill>
              </a:rPr>
              <a:t>A temperature controller needs to allow the setting of the He system pressure to be 10 mbar higher than atmospheric pressure. </a:t>
            </a:r>
          </a:p>
          <a:p>
            <a:pPr marL="342900" indent="-342900">
              <a:buFont typeface="Arial" panose="020B0604020202020204" pitchFamily="34" charset="0"/>
              <a:buChar char="•"/>
            </a:pPr>
            <a:r>
              <a:rPr lang="en-GB" b="0" dirty="0">
                <a:solidFill>
                  <a:schemeClr val="tx1"/>
                </a:solidFill>
              </a:rPr>
              <a:t>In case of a power cut, the magnet shall be able to run in superconducting stage for at least 48 hours. </a:t>
            </a:r>
          </a:p>
          <a:p>
            <a:pPr marL="342900" indent="-342900">
              <a:buFont typeface="Arial" panose="020B0604020202020204" pitchFamily="34" charset="0"/>
              <a:buChar char="•"/>
            </a:pPr>
            <a:r>
              <a:rPr lang="en-GB" b="0" dirty="0">
                <a:solidFill>
                  <a:schemeClr val="tx1"/>
                </a:solidFill>
              </a:rPr>
              <a:t>The Cryocooler and all electrical connections (including instrumentation) shall be electrically insulated from the cryostat which is at 30 kV</a:t>
            </a:r>
          </a:p>
        </p:txBody>
      </p:sp>
      <p:sp>
        <p:nvSpPr>
          <p:cNvPr id="3" name="Title 2">
            <a:extLst>
              <a:ext uri="{FF2B5EF4-FFF2-40B4-BE49-F238E27FC236}">
                <a16:creationId xmlns:a16="http://schemas.microsoft.com/office/drawing/2014/main" id="{B86437D4-8410-DD3B-9C80-98BA4E672217}"/>
              </a:ext>
            </a:extLst>
          </p:cNvPr>
          <p:cNvSpPr>
            <a:spLocks noGrp="1"/>
          </p:cNvSpPr>
          <p:nvPr>
            <p:ph type="title"/>
          </p:nvPr>
        </p:nvSpPr>
        <p:spPr/>
        <p:txBody>
          <a:bodyPr/>
          <a:lstStyle/>
          <a:p>
            <a:r>
              <a:rPr lang="en-US" dirty="0"/>
              <a:t>Technical requirements: Cooling System</a:t>
            </a:r>
            <a:endParaRPr lang="en-GB" dirty="0"/>
          </a:p>
        </p:txBody>
      </p:sp>
      <p:sp>
        <p:nvSpPr>
          <p:cNvPr id="4" name="Slide Number Placeholder 3">
            <a:extLst>
              <a:ext uri="{FF2B5EF4-FFF2-40B4-BE49-F238E27FC236}">
                <a16:creationId xmlns:a16="http://schemas.microsoft.com/office/drawing/2014/main" id="{BAD3610A-521B-95B7-96E4-A16EA63C9158}"/>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spTree>
    <p:extLst>
      <p:ext uri="{BB962C8B-B14F-4D97-AF65-F5344CB8AC3E}">
        <p14:creationId xmlns:p14="http://schemas.microsoft.com/office/powerpoint/2010/main" val="3630928677"/>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themeOverride>
</file>

<file path=docProps/app.xml><?xml version="1.0" encoding="utf-8"?>
<Properties xmlns="http://schemas.openxmlformats.org/officeDocument/2006/extended-properties" xmlns:vt="http://schemas.openxmlformats.org/officeDocument/2006/docPropsVTypes">
  <Template/>
  <TotalTime>21835</TotalTime>
  <Words>1020</Words>
  <Application>Microsoft Office PowerPoint</Application>
  <DocSecurity>0</DocSecurity>
  <PresentationFormat>Widescreen</PresentationFormat>
  <Paragraphs>125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Aptos</vt:lpstr>
      <vt:lpstr>Arial</vt:lpstr>
      <vt:lpstr>Calibri</vt:lpstr>
      <vt:lpstr>Symbol</vt:lpstr>
      <vt:lpstr>Times New Roman</vt:lpstr>
      <vt:lpstr>Office Theme</vt:lpstr>
      <vt:lpstr>Supply of a 3 T Solenoid Magnet System for the ISOLDE Experiment    </vt:lpstr>
      <vt:lpstr>The REXTRAP solenoid in ISOLDE facility</vt:lpstr>
      <vt:lpstr>Consolidation of the REXTRAP Solenoid</vt:lpstr>
      <vt:lpstr>Department Request</vt:lpstr>
      <vt:lpstr>Technical deliverables</vt:lpstr>
      <vt:lpstr>Activities</vt:lpstr>
      <vt:lpstr>Technical requirements: Solenoid</vt:lpstr>
      <vt:lpstr>Technical requirements: Cryostat</vt:lpstr>
      <vt:lpstr>Technical requirements: Cooling System</vt:lpstr>
      <vt:lpstr>Technical requirements: power supply and protection</vt:lpstr>
      <vt:lpstr>Target schedule</vt:lpstr>
      <vt:lpstr>List of firms propose by MSC</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Davide Aguglia</dc:creator>
  <cp:keywords/>
  <dc:description/>
  <cp:lastModifiedBy>Susana Izquierdo Bermudez</cp:lastModifiedBy>
  <cp:revision>270</cp:revision>
  <dcterms:created xsi:type="dcterms:W3CDTF">2022-03-01T17:59:29Z</dcterms:created>
  <dcterms:modified xsi:type="dcterms:W3CDTF">2025-04-15T13:22:43Z</dcterms:modified>
  <cp:category/>
  <dc:identifier/>
  <cp:contentStatus/>
  <dc:language/>
  <cp:version/>
</cp:coreProperties>
</file>