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52.xml" ContentType="application/vnd.openxmlformats-officedocument.presentationml.slide+xml"/>
  <Override PartName="/ppt/slides/slide49.xml" ContentType="application/vnd.openxmlformats-officedocument.presentationml.slide+xml"/>
  <Override PartName="/ppt/slides/slide33.xml" ContentType="application/vnd.openxmlformats-officedocument.presentationml.slide+xml"/>
  <Default Extension="bin" ContentType="application/vnd.openxmlformats-officedocument.presentationml.printerSettings"/>
  <Override PartName="/ppt/embeddings/Microsoft_Equation5.bin" ContentType="application/vnd.openxmlformats-officedocument.oleObject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18.xml" ContentType="application/vnd.openxmlformats-officedocument.presentationml.slide+xml"/>
  <Override PartName="/ppt/slides/slide37.xml" ContentType="application/vnd.openxmlformats-officedocument.presentationml.slide+xml"/>
  <Override PartName="/ppt/slides/slide56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embeddings/Microsoft_Equation9.bin" ContentType="application/vnd.openxmlformats-officedocument.oleObject"/>
  <Override PartName="/ppt/slides/slide23.xml" ContentType="application/vnd.openxmlformats-officedocument.presentationml.slide+xml"/>
  <Override PartName="/ppt/slides/slide42.xml" ContentType="application/vnd.openxmlformats-officedocument.presentationml.slide+xml"/>
  <Override PartName="/ppt/slides/slide61.xml" ContentType="application/vnd.openxmlformats-officedocument.presentationml.slide+xml"/>
  <Override PartName="/ppt/theme/theme1.xml" ContentType="application/vnd.openxmlformats-officedocument.theme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Default Extension="gif" ContentType="image/gif"/>
  <Override PartName="/ppt/slides/slide27.xml" ContentType="application/vnd.openxmlformats-officedocument.presentationml.slide+xml"/>
  <Override PartName="/ppt/slides/slide11.xml" ContentType="application/vnd.openxmlformats-officedocument.presentationml.slide+xml"/>
  <Override PartName="/ppt/slides/slide65.xml" ContentType="application/vnd.openxmlformats-officedocument.presentationml.slide+xml"/>
  <Override PartName="/ppt/embeddings/Microsoft_Equation2.bin" ContentType="application/vnd.openxmlformats-officedocument.oleObject"/>
  <Override PartName="/ppt/notesSlides/notesSlide8.xml" ContentType="application/vnd.openxmlformats-officedocument.presentationml.notesSlide+xml"/>
  <Default Extension="tiff" ContentType="image/tiff"/>
  <Override PartName="/ppt/slides/slide46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53.xml" ContentType="application/vnd.openxmlformats-officedocument.presentationml.slide+xml"/>
  <Override PartName="/ppt/slides/slide15.xml" ContentType="application/vnd.openxmlformats-officedocument.presentationml.slide+xml"/>
  <Override PartName="/ppt/embeddings/Microsoft_Equation6.bin" ContentType="application/vnd.openxmlformats-officedocument.oleObject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notesSlides/notesSlide14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19.xml" ContentType="application/vnd.openxmlformats-officedocument.presentationml.slide+xml"/>
  <Override PartName="/ppt/slides/slide38.xml" ContentType="application/vnd.openxmlformats-officedocument.presentationml.slide+xml"/>
  <Override PartName="/ppt/slides/slide57.xml" ContentType="application/vnd.openxmlformats-officedocument.presentationml.slide+xm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4.xml" ContentType="application/vnd.openxmlformats-officedocument.presentationml.slide+xml"/>
  <Override PartName="/ppt/slides/slide43.xml" ContentType="application/vnd.openxmlformats-officedocument.presentationml.slide+xml"/>
  <Override PartName="/ppt/slides/slide62.xml" ContentType="application/vnd.openxmlformats-officedocument.presentationml.slid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Slides/notesSlide7.xml" ContentType="application/vnd.openxmlformats-officedocument.presentationml.notesSlide+xml"/>
  <Default Extension="jpeg" ContentType="image/jpeg"/>
  <Default Extension="vml" ContentType="application/vnd.openxmlformats-officedocument.vmlDrawing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8.xml" ContentType="application/vnd.openxmlformats-officedocument.presentationml.slide+xml"/>
  <Override PartName="/ppt/slides/slide50.xml" ContentType="application/vnd.openxmlformats-officedocument.presentationml.slide+xml"/>
  <Override PartName="/ppt/slides/slide47.xml" ContentType="application/vnd.openxmlformats-officedocument.presentationml.slide+xml"/>
  <Override PartName="/ppt/slides/slide31.xml" ContentType="application/vnd.openxmlformats-officedocument.presentationml.slide+xml"/>
  <Override PartName="/ppt/embeddings/Microsoft_Equation3.bin" ContentType="application/vnd.openxmlformats-officedocument.oleObject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rels" ContentType="application/vnd.openxmlformats-package.relationships+xml"/>
  <Override PartName="/ppt/slides/slide16.xml" ContentType="application/vnd.openxmlformats-officedocument.presentationml.slide+xml"/>
  <Override PartName="/ppt/slides/slide35.xml" ContentType="application/vnd.openxmlformats-officedocument.presentationml.slide+xml"/>
  <Override PartName="/ppt/slides/slide54.xml" ContentType="application/vnd.openxmlformats-officedocument.presentationml.slide+xml"/>
  <Override PartName="/ppt/slides/slide1.xml" ContentType="application/vnd.openxmlformats-officedocument.presentationml.slide+xml"/>
  <Override PartName="/ppt/embeddings/Microsoft_Equation7.bin" ContentType="application/vnd.openxmlformats-officedocument.oleObject"/>
  <Override PartName="/ppt/slides/slide21.xml" ContentType="application/vnd.openxmlformats-officedocument.presentationml.slide+xml"/>
  <Override PartName="/ppt/slides/slide40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39.xml" ContentType="application/vnd.openxmlformats-officedocument.presentationml.slide+xml"/>
  <Override PartName="/ppt/slides/slide58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slides/slide44.xml" ContentType="application/vnd.openxmlformats-officedocument.presentationml.slide+xml"/>
  <Override PartName="/ppt/theme/theme3.xml" ContentType="application/vnd.openxmlformats-officedocument.theme+xml"/>
  <Override PartName="/ppt/slides/slide63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slides/slide51.xml" ContentType="application/vnd.openxmlformats-officedocument.presentationml.slide+xml"/>
  <Override PartName="/ppt/slides/slide48.xml" ContentType="application/vnd.openxmlformats-officedocument.presentationml.slide+xml"/>
  <Override PartName="/ppt/notesSlides/notesSlide10.xml" ContentType="application/vnd.openxmlformats-officedocument.presentationml.notesSlide+xml"/>
  <Override PartName="/ppt/embeddings/Microsoft_Equation4.bin" ContentType="application/vnd.openxmlformats-officedocument.oleObject"/>
  <Override PartName="/ppt/slideLayouts/slideLayout7.xml" ContentType="application/vnd.openxmlformats-officedocument.presentationml.slideLayout+xml"/>
  <Override PartName="/ppt/viewProps.xml" ContentType="application/vnd.openxmlformats-officedocument.presentationml.viewProps+xml"/>
  <Override PartName="/ppt/slides/slide32.xml" ContentType="application/vnd.openxmlformats-officedocument.presentationml.slide+xml"/>
  <Override PartName="/ppt/slides/slide29.xml" ContentType="application/vnd.openxmlformats-officedocument.presentationml.slide+xml"/>
  <Override PartName="/docProps/app.xml" ContentType="application/vnd.openxmlformats-officedocument.extended-properties+xml"/>
  <Override PartName="/ppt/notesMasters/notesMaster1.xml" ContentType="application/vnd.openxmlformats-officedocument.presentationml.notesMaster+xml"/>
  <Override PartName="/ppt/notesSlides/notesSlide12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17.xml" ContentType="application/vnd.openxmlformats-officedocument.presentationml.slide+xml"/>
  <Override PartName="/ppt/slides/slide36.xml" ContentType="application/vnd.openxmlformats-officedocument.presentationml.slide+xml"/>
  <Override PartName="/ppt/slides/slide55.xml" ContentType="application/vnd.openxmlformats-officedocument.presentationml.slide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embeddings/Microsoft_Equation8.bin" ContentType="application/vnd.openxmlformats-officedocument.oleObject"/>
  <Override PartName="/ppt/slides/slide22.xml" ContentType="application/vnd.openxmlformats-officedocument.presentationml.slide+xml"/>
  <Override PartName="/ppt/slides/slide41.xml" ContentType="application/vnd.openxmlformats-officedocument.presentationml.slide+xml"/>
  <Override PartName="/ppt/slides/slide60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59.xml" ContentType="application/vnd.openxmlformats-officedocument.presentationml.slide+xml"/>
  <Default Extension="pict" ContentType="image/pict"/>
  <Override PartName="/ppt/slides/slide6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0.xml" ContentType="application/vnd.openxmlformats-officedocument.presentationml.slide+xml"/>
  <Override PartName="/ppt/slides/slide26.xml" ContentType="application/vnd.openxmlformats-officedocument.presentationml.slide+xml"/>
  <Override PartName="/ppt/slides/slide45.xml" ContentType="application/vnd.openxmlformats-officedocument.presentationml.slide+xml"/>
  <Override PartName="/ppt/slides/slide64.xml" ContentType="application/vnd.openxmlformats-officedocument.presentationml.slide+xml"/>
  <Override PartName="/ppt/embeddings/Microsoft_Equation1.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aveSubsetFonts="1" autoCompressPictures="0">
  <p:sldMasterIdLst>
    <p:sldMasterId id="2147483660" r:id="rId1"/>
  </p:sldMasterIdLst>
  <p:notesMasterIdLst>
    <p:notesMasterId r:id="rId67"/>
  </p:notesMasterIdLst>
  <p:handoutMasterIdLst>
    <p:handoutMasterId r:id="rId68"/>
  </p:handoutMasterIdLst>
  <p:sldIdLst>
    <p:sldId id="256" r:id="rId2"/>
    <p:sldId id="263" r:id="rId3"/>
    <p:sldId id="264" r:id="rId4"/>
    <p:sldId id="258" r:id="rId5"/>
    <p:sldId id="265" r:id="rId6"/>
    <p:sldId id="266" r:id="rId7"/>
    <p:sldId id="267" r:id="rId8"/>
    <p:sldId id="262" r:id="rId9"/>
    <p:sldId id="268" r:id="rId10"/>
    <p:sldId id="269" r:id="rId11"/>
    <p:sldId id="270" r:id="rId12"/>
    <p:sldId id="273" r:id="rId13"/>
    <p:sldId id="271" r:id="rId14"/>
    <p:sldId id="259" r:id="rId15"/>
    <p:sldId id="261" r:id="rId16"/>
    <p:sldId id="272" r:id="rId17"/>
    <p:sldId id="275" r:id="rId18"/>
    <p:sldId id="276" r:id="rId19"/>
    <p:sldId id="277" r:id="rId20"/>
    <p:sldId id="278" r:id="rId21"/>
    <p:sldId id="274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321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260" r:id="rId6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8901" autoAdjust="0"/>
  </p:normalViewPr>
  <p:slideViewPr>
    <p:cSldViewPr snapToGrid="0" snapToObjects="1">
      <p:cViewPr varScale="1">
        <p:scale>
          <a:sx n="142" d="100"/>
          <a:sy n="142" d="100"/>
        </p:scale>
        <p:origin x="-7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notesMaster" Target="notesMasters/notesMaster1.xml"/><Relationship Id="rId68" Type="http://schemas.openxmlformats.org/officeDocument/2006/relationships/handoutMaster" Target="handoutMasters/handoutMaster1.xml"/><Relationship Id="rId69" Type="http://schemas.openxmlformats.org/officeDocument/2006/relationships/printerSettings" Target="printerSettings/printerSettings1.bin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presProps" Target="presProps.xml"/><Relationship Id="rId71" Type="http://schemas.openxmlformats.org/officeDocument/2006/relationships/viewProps" Target="viewProps.xml"/><Relationship Id="rId72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ict"/><Relationship Id="rId4" Type="http://schemas.openxmlformats.org/officeDocument/2006/relationships/image" Target="../media/image14.pict"/><Relationship Id="rId5" Type="http://schemas.openxmlformats.org/officeDocument/2006/relationships/image" Target="../media/image15.pict"/><Relationship Id="rId6" Type="http://schemas.openxmlformats.org/officeDocument/2006/relationships/image" Target="../media/image16.pict"/><Relationship Id="rId7" Type="http://schemas.openxmlformats.org/officeDocument/2006/relationships/image" Target="../media/image17.pict"/><Relationship Id="rId8" Type="http://schemas.openxmlformats.org/officeDocument/2006/relationships/image" Target="../media/image18.pict"/><Relationship Id="rId1" Type="http://schemas.openxmlformats.org/officeDocument/2006/relationships/image" Target="../media/image11.pict"/><Relationship Id="rId2" Type="http://schemas.openxmlformats.org/officeDocument/2006/relationships/image" Target="../media/image12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CAB8B9-FEEA-6C4E-B375-24BF72573356}" type="datetimeFigureOut">
              <a:rPr lang="en-US" smtClean="0"/>
              <a:pPr/>
              <a:t>9/30/11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DFE5D5-CE7F-0C48-AFE7-33470DF5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9CD8A9-4AF2-BE40-AD75-0195B8D1707D}" type="datetimeFigureOut">
              <a:rPr lang="en-US" smtClean="0"/>
              <a:pPr/>
              <a:t>9/30/11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583741-C980-384A-8F55-DFA4560F0A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F2AEDE-E853-4C12-B68F-B52750B28C85}" type="slidenum">
              <a:rPr lang="en-US" smtClean="0">
                <a:latin typeface="Arial" pitchFamily="34" charset="0"/>
              </a:rPr>
              <a:pPr/>
              <a:t>19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 txBox="1">
            <a:spLocks noGrp="1" noChangeArrowheads="1"/>
          </p:cNvSpPr>
          <p:nvPr/>
        </p:nvSpPr>
        <p:spPr bwMode="auto">
          <a:xfrm>
            <a:off x="3884916" y="8685922"/>
            <a:ext cx="2971479" cy="456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395A4216-DB8A-0E46-BEF3-7856170E9C73}" type="slidenum">
              <a:rPr lang="en-US" sz="1200" b="0"/>
              <a:pPr algn="r"/>
              <a:t>62</a:t>
            </a:fld>
            <a:endParaRPr lang="en-US" sz="1200" b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4213"/>
            <a:ext cx="4572000" cy="3429000"/>
          </a:xfrm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42" y="4342230"/>
            <a:ext cx="5027916" cy="4116848"/>
          </a:xfrm>
          <a:noFill/>
          <a:ln/>
        </p:spPr>
        <p:txBody>
          <a:bodyPr/>
          <a:lstStyle/>
          <a:p>
            <a:pPr defTabSz="457200" eaLnBrk="1" hangingPunct="1"/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 txBox="1">
            <a:spLocks noGrp="1" noChangeArrowheads="1"/>
          </p:cNvSpPr>
          <p:nvPr/>
        </p:nvSpPr>
        <p:spPr bwMode="auto">
          <a:xfrm>
            <a:off x="3884916" y="8685922"/>
            <a:ext cx="2971479" cy="456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0635234-FC85-624D-A91A-9729F14F1177}" type="slidenum">
              <a:rPr lang="en-US" sz="1200" b="0"/>
              <a:pPr algn="r"/>
              <a:t>63</a:t>
            </a:fld>
            <a:endParaRPr lang="en-US" sz="1200" b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4213"/>
            <a:ext cx="4572000" cy="3429000"/>
          </a:xfrm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42" y="4342230"/>
            <a:ext cx="5027916" cy="4116848"/>
          </a:xfrm>
          <a:noFill/>
          <a:ln/>
        </p:spPr>
        <p:txBody>
          <a:bodyPr/>
          <a:lstStyle/>
          <a:p>
            <a:pPr defTabSz="457200" eaLnBrk="1" hangingPunct="1"/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 txBox="1">
            <a:spLocks noGrp="1" noChangeArrowheads="1"/>
          </p:cNvSpPr>
          <p:nvPr/>
        </p:nvSpPr>
        <p:spPr bwMode="auto">
          <a:xfrm>
            <a:off x="3886522" y="8687385"/>
            <a:ext cx="2971478" cy="456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B21788E7-EF37-5442-A06E-0347F00B4E0E}" type="slidenum">
              <a:rPr lang="en-US" sz="1200" b="0">
                <a:latin typeface="Tahoma" charset="0"/>
              </a:rPr>
              <a:pPr algn="r"/>
              <a:t>30</a:t>
            </a:fld>
            <a:endParaRPr lang="en-US" sz="1200" b="0">
              <a:latin typeface="Tahoma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42" y="4343693"/>
            <a:ext cx="5027916" cy="4113922"/>
          </a:xfrm>
          <a:noFill/>
          <a:ln/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 txBox="1">
            <a:spLocks noGrp="1" noChangeArrowheads="1"/>
          </p:cNvSpPr>
          <p:nvPr/>
        </p:nvSpPr>
        <p:spPr bwMode="auto">
          <a:xfrm>
            <a:off x="3886522" y="8687385"/>
            <a:ext cx="2971478" cy="456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216863BE-ABDC-B347-BE7E-1E2D202A7D84}" type="slidenum">
              <a:rPr lang="en-US" sz="1200" b="0">
                <a:latin typeface="Tahoma" charset="0"/>
              </a:rPr>
              <a:pPr algn="r"/>
              <a:t>32</a:t>
            </a:fld>
            <a:endParaRPr lang="en-US" sz="1200" b="0">
              <a:latin typeface="Tahoma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42" y="4343693"/>
            <a:ext cx="5027916" cy="4113922"/>
          </a:xfrm>
          <a:noFill/>
          <a:ln/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 txBox="1">
            <a:spLocks noGrp="1" noChangeArrowheads="1"/>
          </p:cNvSpPr>
          <p:nvPr/>
        </p:nvSpPr>
        <p:spPr bwMode="auto">
          <a:xfrm>
            <a:off x="3886522" y="8687385"/>
            <a:ext cx="2971478" cy="456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7D9F2A35-CE3F-5940-A573-ADD0E96E5BC9}" type="slidenum">
              <a:rPr lang="en-US" sz="1200" b="0">
                <a:latin typeface="Tahoma" charset="0"/>
              </a:rPr>
              <a:pPr algn="r"/>
              <a:t>33</a:t>
            </a:fld>
            <a:endParaRPr lang="en-US" sz="1200" b="0">
              <a:latin typeface="Tahoma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42" y="4343693"/>
            <a:ext cx="5027916" cy="4113922"/>
          </a:xfrm>
          <a:noFill/>
          <a:ln/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axis, title, etc.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C8782-9F5C-4F42-A9E9-FD9AAD4879F6}" type="datetime1">
              <a:rPr lang="en-US" smtClean="0"/>
              <a:pPr/>
              <a:t>9/30/11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4D5DCB-8FF5-8642-8ACB-186686E271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A379A-2255-7A44-86AC-BD4572BEE241}" type="datetime1">
              <a:rPr lang="en-US" smtClean="0"/>
              <a:pPr/>
              <a:t>9/30/11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D1A2-A33F-6C41-A7B8-BA89C952D1D8}" type="datetime1">
              <a:rPr lang="en-US" smtClean="0"/>
              <a:pPr/>
              <a:t>9/30/11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6A58E-7CE2-C64A-8388-981D45627932}" type="datetime1">
              <a:rPr lang="en-US" smtClean="0"/>
              <a:pPr/>
              <a:t>9/30/11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26C59-93AF-7D4E-BA51-D9AF5119920B}" type="datetime1">
              <a:rPr lang="en-US" smtClean="0"/>
              <a:pPr/>
              <a:t>9/30/11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4D5DCB-8FF5-8642-8ACB-186686E27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4941-131C-9741-9B1A-08D394FAF9A0}" type="datetime1">
              <a:rPr lang="en-US" smtClean="0"/>
              <a:pPr/>
              <a:t>9/30/11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DF285-33A9-B047-88E5-00C2948EE156}" type="datetime1">
              <a:rPr lang="en-US" smtClean="0"/>
              <a:pPr/>
              <a:t>9/30/11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6C6CA-0BF8-C249-9DDC-64FAA5D1FC09}" type="datetime1">
              <a:rPr lang="en-US" smtClean="0"/>
              <a:pPr/>
              <a:t>9/30/11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0B9A5-A592-5241-ACCF-16B582751460}" type="datetime1">
              <a:rPr lang="en-US" smtClean="0"/>
              <a:pPr/>
              <a:t>9/30/11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594B1-0AFC-8F49-8BB7-7C21B5AD1345}" type="datetime1">
              <a:rPr lang="en-US" smtClean="0"/>
              <a:pPr/>
              <a:t>9/30/11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19011-1EA8-D04F-B307-3DCEA7009357}" type="datetime1">
              <a:rPr lang="en-US" smtClean="0"/>
              <a:pPr/>
              <a:t>9/30/11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4D5DCB-8FF5-8642-8ACB-186686E271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CEF5022-E232-2C4E-977E-0DDBC9D36EB1}" type="datetime1">
              <a:rPr lang="en-US" smtClean="0"/>
              <a:pPr/>
              <a:t>9/30/11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4D5DCB-8FF5-8642-8ACB-186686E2719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onferenceDisplay.py?confId=77805" TargetMode="External"/><Relationship Id="rId4" Type="http://schemas.openxmlformats.org/officeDocument/2006/relationships/hyperlink" Target="https://indico.cern.ch/conferenceDisplay.py?confId=134329" TargetMode="External"/><Relationship Id="rId5" Type="http://schemas.openxmlformats.org/officeDocument/2006/relationships/hyperlink" Target="http://bit.ly/g4mc2010" TargetMode="External"/><Relationship Id="rId6" Type="http://schemas.openxmlformats.org/officeDocument/2006/relationships/hyperlink" Target="http://geant4.slac.stanford.edu/UPenn2011/Agenda.html" TargetMode="External"/><Relationship Id="rId7" Type="http://schemas.openxmlformats.org/officeDocument/2006/relationships/hyperlink" Target="https://ns.ph.liv.ac.uk/~dco/Lectures/An_Introduction_to_Geant4_pdf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conferenceDisplay.py?confId=134618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geant4.web.cern.ch/geant4/support/index.shtml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4" Type="http://schemas.openxmlformats.org/officeDocument/2006/relationships/image" Target="../media/image31.tiff"/><Relationship Id="rId5" Type="http://schemas.openxmlformats.org/officeDocument/2006/relationships/oleObject" Target="../embeddings/Microsoft_Equation9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geant4.fnal.gov/index_web/novice_examples_explained.shtml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gi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jpeg"/><Relationship Id="rId6" Type="http://schemas.openxmlformats.org/officeDocument/2006/relationships/image" Target="../media/image51.png"/><Relationship Id="rId7" Type="http://schemas.openxmlformats.org/officeDocument/2006/relationships/image" Target="../media/image52.png"/><Relationship Id="rId8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4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5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oleObject" Target="../embeddings/Microsoft_Equation2.bin"/><Relationship Id="rId5" Type="http://schemas.openxmlformats.org/officeDocument/2006/relationships/oleObject" Target="../embeddings/Microsoft_Equation3.bin"/><Relationship Id="rId6" Type="http://schemas.openxmlformats.org/officeDocument/2006/relationships/oleObject" Target="../embeddings/Microsoft_Equation4.bin"/><Relationship Id="rId7" Type="http://schemas.openxmlformats.org/officeDocument/2006/relationships/oleObject" Target="../embeddings/Microsoft_Equation5.bin"/><Relationship Id="rId8" Type="http://schemas.openxmlformats.org/officeDocument/2006/relationships/oleObject" Target="../embeddings/Microsoft_Equation6.bin"/><Relationship Id="rId9" Type="http://schemas.openxmlformats.org/officeDocument/2006/relationships/oleObject" Target="../embeddings/Microsoft_Equation7.bin"/><Relationship Id="rId10" Type="http://schemas.openxmlformats.org/officeDocument/2006/relationships/oleObject" Target="../embeddings/Microsoft_Equation8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P.Hristov</a:t>
            </a:r>
            <a:endParaRPr lang="en-US" dirty="0" smtClean="0"/>
          </a:p>
          <a:p>
            <a:r>
              <a:rPr lang="en-US" dirty="0" smtClean="0"/>
              <a:t>30/09/2011</a:t>
            </a:r>
          </a:p>
          <a:p>
            <a:r>
              <a:rPr lang="en-US" dirty="0" smtClean="0"/>
              <a:t>ISTC-CERN-JINR Summer School</a:t>
            </a:r>
          </a:p>
          <a:p>
            <a:r>
              <a:rPr lang="en-US" dirty="0" smtClean="0"/>
              <a:t>on High Energy Physics and Accelerator Physics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Modern tools for simulation and analysis: Geant4, ROOT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of Thumb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Look before you leap</a:t>
            </a:r>
          </a:p>
          <a:p>
            <a:pPr lvl="1"/>
            <a:r>
              <a:rPr lang="en-US" dirty="0" smtClean="0"/>
              <a:t>Plan your analysis strategy carefully even if the analyses are in general more iterative than linear</a:t>
            </a:r>
          </a:p>
          <a:p>
            <a:pPr lvl="1"/>
            <a:r>
              <a:rPr lang="en-US" dirty="0" smtClean="0"/>
              <a:t>Identify those aspects which will drive the sensitivity</a:t>
            </a:r>
          </a:p>
          <a:p>
            <a:pPr lvl="1"/>
            <a:r>
              <a:rPr lang="en-US" dirty="0" smtClean="0"/>
              <a:t>What plots, figures, and tables will be important?</a:t>
            </a:r>
          </a:p>
          <a:p>
            <a:pPr lvl="1"/>
            <a:r>
              <a:rPr lang="en-US" dirty="0" smtClean="0"/>
              <a:t>What data sets will you need?</a:t>
            </a:r>
          </a:p>
          <a:p>
            <a:pPr lvl="1"/>
            <a:r>
              <a:rPr lang="en-US" dirty="0" smtClean="0"/>
              <a:t>What triggers do these data sets use?</a:t>
            </a:r>
          </a:p>
          <a:p>
            <a:pPr lvl="1"/>
            <a:r>
              <a:rPr lang="en-US" dirty="0" smtClean="0"/>
              <a:t>What Monte Carlo (MC) samples will you need?</a:t>
            </a:r>
          </a:p>
          <a:p>
            <a:r>
              <a:rPr lang="en-US" dirty="0" smtClean="0"/>
              <a:t>Trust but verify</a:t>
            </a:r>
          </a:p>
          <a:p>
            <a:pPr lvl="1"/>
            <a:r>
              <a:rPr lang="en-US" dirty="0" smtClean="0"/>
              <a:t>Always ask yourself, “Does this make sense?”</a:t>
            </a:r>
          </a:p>
          <a:p>
            <a:pPr lvl="1"/>
            <a:r>
              <a:rPr lang="en-US" sz="2200" dirty="0" smtClean="0"/>
              <a:t>Know where to find more detailed information if necessary</a:t>
            </a:r>
            <a:endParaRPr lang="en-US" dirty="0" smtClean="0"/>
          </a:p>
          <a:p>
            <a:r>
              <a:rPr lang="en-US" dirty="0" smtClean="0"/>
              <a:t>A stitch in time saves nine</a:t>
            </a:r>
          </a:p>
          <a:p>
            <a:pPr lvl="1"/>
            <a:r>
              <a:rPr lang="en-US" dirty="0" smtClean="0"/>
              <a:t>Sweat the (relevant) details, it will save time in the long run</a:t>
            </a:r>
          </a:p>
          <a:p>
            <a:pPr lvl="1"/>
            <a:r>
              <a:rPr lang="en-US" sz="2200" dirty="0" smtClean="0"/>
              <a:t>When you spot a problem, take the time to understand it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D.Glenzinski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Basics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Basic inputs to all analyses essentially the same</a:t>
            </a:r>
          </a:p>
          <a:p>
            <a:pPr lvl="1"/>
            <a:r>
              <a:rPr lang="en-US" dirty="0" smtClean="0"/>
              <a:t>Estimate of signal acceptance after all requirements</a:t>
            </a:r>
          </a:p>
          <a:p>
            <a:pPr lvl="1"/>
            <a:r>
              <a:rPr lang="en-US" dirty="0" smtClean="0"/>
              <a:t>Estimate of number of expected background events surviving all selection requirements</a:t>
            </a:r>
          </a:p>
          <a:p>
            <a:pPr lvl="1"/>
            <a:r>
              <a:rPr lang="en-US" dirty="0" smtClean="0"/>
              <a:t>Statistical and systematic uncertainties for each</a:t>
            </a:r>
          </a:p>
          <a:p>
            <a:r>
              <a:rPr lang="en-US" dirty="0" smtClean="0"/>
              <a:t>Basic types of analyses</a:t>
            </a:r>
          </a:p>
          <a:p>
            <a:pPr lvl="1"/>
            <a:r>
              <a:rPr lang="en-US" dirty="0" smtClean="0"/>
              <a:t>Counting experiments (cross sections, BR)</a:t>
            </a:r>
          </a:p>
          <a:p>
            <a:pPr lvl="1"/>
            <a:r>
              <a:rPr lang="en-US" dirty="0" smtClean="0"/>
              <a:t>Determining properties (mass, lifetime)</a:t>
            </a:r>
          </a:p>
          <a:p>
            <a:pPr lvl="1"/>
            <a:r>
              <a:rPr lang="en-US" dirty="0" smtClean="0"/>
              <a:t>Search for something new (small SM </a:t>
            </a:r>
            <a:r>
              <a:rPr lang="en-US" dirty="0" err="1" smtClean="0"/>
              <a:t>σ</a:t>
            </a:r>
            <a:r>
              <a:rPr lang="en-US" dirty="0" smtClean="0"/>
              <a:t>*BR, new physics (NP))</a:t>
            </a:r>
          </a:p>
          <a:p>
            <a:r>
              <a:rPr lang="en-US" dirty="0" smtClean="0"/>
              <a:t>As you see, we need both “real” data and MC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D.Glenzinski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Analysis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8620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Start with the output of reconstruction</a:t>
            </a:r>
          </a:p>
          <a:p>
            <a:r>
              <a:rPr lang="en-US" dirty="0" smtClean="0"/>
              <a:t>Apply an event selection based on the reconstructed object quantities</a:t>
            </a:r>
          </a:p>
          <a:p>
            <a:pPr lvl="1"/>
            <a:r>
              <a:rPr lang="en-US" dirty="0" smtClean="0"/>
              <a:t>Often calculate new information </a:t>
            </a:r>
            <a:r>
              <a:rPr lang="en-US" dirty="0" err="1" smtClean="0"/>
              <a:t>e.g</a:t>
            </a:r>
            <a:r>
              <a:rPr lang="en-US" dirty="0" smtClean="0"/>
              <a:t> masses of combinations of particles</a:t>
            </a:r>
          </a:p>
          <a:p>
            <a:pPr lvl="1"/>
            <a:r>
              <a:rPr lang="en-US" dirty="0" smtClean="0"/>
              <a:t>Event selection designed to improve the ‘signal’ to ‘background’ in your event sample</a:t>
            </a:r>
          </a:p>
          <a:p>
            <a:r>
              <a:rPr lang="en-US" dirty="0" smtClean="0"/>
              <a:t>Estimate </a:t>
            </a:r>
          </a:p>
          <a:p>
            <a:pPr lvl="1"/>
            <a:r>
              <a:rPr lang="en-US" dirty="0" smtClean="0"/>
              <a:t>Efficiency of selection</a:t>
            </a:r>
          </a:p>
          <a:p>
            <a:pPr lvl="1"/>
            <a:r>
              <a:rPr lang="en-US" dirty="0" smtClean="0"/>
              <a:t>Background after selection</a:t>
            </a:r>
          </a:p>
          <a:p>
            <a:pPr lvl="1"/>
            <a:r>
              <a:rPr lang="en-US" dirty="0" smtClean="0"/>
              <a:t>Can use simulation for these – but have to use data-driven techniques to understand the uncertainties</a:t>
            </a:r>
          </a:p>
          <a:p>
            <a:r>
              <a:rPr lang="en-US" dirty="0" smtClean="0"/>
              <a:t>Make final plot</a:t>
            </a:r>
          </a:p>
          <a:p>
            <a:pPr lvl="1"/>
            <a:r>
              <a:rPr lang="en-US" dirty="0" smtClean="0"/>
              <a:t>Comparing data to theory</a:t>
            </a:r>
          </a:p>
          <a:p>
            <a:pPr lvl="1"/>
            <a:r>
              <a:rPr lang="en-US" dirty="0" smtClean="0"/>
              <a:t>Correcting for efficiency and background in data</a:t>
            </a:r>
          </a:p>
          <a:p>
            <a:pPr lvl="1"/>
            <a:r>
              <a:rPr lang="en-US" dirty="0" smtClean="0"/>
              <a:t>Include the statistical and systematic uncertainties</a:t>
            </a:r>
            <a:endParaRPr lang="en-US" dirty="0"/>
          </a:p>
        </p:txBody>
      </p:sp>
      <p:grpSp>
        <p:nvGrpSpPr>
          <p:cNvPr id="5" name="Group 8"/>
          <p:cNvGrpSpPr/>
          <p:nvPr/>
        </p:nvGrpSpPr>
        <p:grpSpPr>
          <a:xfrm>
            <a:off x="-7519" y="772100"/>
            <a:ext cx="551258" cy="5278425"/>
            <a:chOff x="-7519" y="772100"/>
            <a:chExt cx="551258" cy="5278425"/>
          </a:xfrm>
        </p:grpSpPr>
        <p:cxnSp>
          <p:nvCxnSpPr>
            <p:cNvPr id="6" name="Straight Arrow Connector 5"/>
            <p:cNvCxnSpPr/>
            <p:nvPr/>
          </p:nvCxnSpPr>
          <p:spPr>
            <a:xfrm rot="5400000">
              <a:off x="-1866235" y="3549018"/>
              <a:ext cx="4262761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0" y="772100"/>
              <a:ext cx="54373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	~TB</a:t>
              </a: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-7519" y="5681193"/>
              <a:ext cx="5309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~</a:t>
              </a:r>
              <a:r>
                <a:rPr lang="en-US" dirty="0" err="1" smtClean="0"/>
                <a:t>kB</a:t>
              </a:r>
              <a:endParaRPr lang="en-US" dirty="0"/>
            </a:p>
          </p:txBody>
        </p:sp>
      </p:grp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B36B9-4182-1740-BC5A-3B0431F63F23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0065" y="4780604"/>
            <a:ext cx="2096735" cy="172324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914400" y="6400800"/>
            <a:ext cx="3962400" cy="457200"/>
          </a:xfrm>
        </p:spPr>
        <p:txBody>
          <a:bodyPr/>
          <a:lstStyle/>
          <a:p>
            <a:r>
              <a:rPr lang="en-US" smtClean="0"/>
              <a:t>J.Boyd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Sensitivity studies (to improve the selection criteria/”cuts”)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first need to choose a “figure-of-merit” (FOM)</a:t>
            </a:r>
          </a:p>
          <a:p>
            <a:r>
              <a:rPr lang="en-US" dirty="0" smtClean="0"/>
              <a:t>Obvious for measurements</a:t>
            </a:r>
          </a:p>
          <a:p>
            <a:pPr lvl="1"/>
            <a:r>
              <a:rPr lang="en-US" dirty="0" smtClean="0"/>
              <a:t>FOM = minimize the expected uncertainty on the quantity being measured</a:t>
            </a:r>
          </a:p>
          <a:p>
            <a:r>
              <a:rPr lang="en-US" dirty="0" smtClean="0"/>
              <a:t>For searches, a choice needs to be made</a:t>
            </a:r>
          </a:p>
          <a:p>
            <a:r>
              <a:rPr lang="en-US" dirty="0" smtClean="0"/>
              <a:t>Standard FOM are</a:t>
            </a:r>
          </a:p>
          <a:p>
            <a:pPr lvl="1"/>
            <a:r>
              <a:rPr lang="en-US" dirty="0" smtClean="0"/>
              <a:t>Maximize S</a:t>
            </a:r>
            <a:r>
              <a:rPr lang="en-US" baseline="30000" dirty="0" smtClean="0"/>
              <a:t>2</a:t>
            </a:r>
            <a:r>
              <a:rPr lang="en-US" dirty="0" smtClean="0"/>
              <a:t>/(S+B)</a:t>
            </a:r>
          </a:p>
          <a:p>
            <a:pPr lvl="1"/>
            <a:r>
              <a:rPr lang="en-US" dirty="0" smtClean="0"/>
              <a:t>Minimize expected limit, &lt;Limit&gt;</a:t>
            </a:r>
          </a:p>
          <a:p>
            <a:pPr lvl="1"/>
            <a:r>
              <a:rPr lang="en-US" dirty="0" smtClean="0"/>
              <a:t>Minimize necessary luminosity to achieve a given level of “discovery”, L</a:t>
            </a:r>
            <a:r>
              <a:rPr lang="en-US" baseline="-25000" dirty="0" smtClean="0"/>
              <a:t>5</a:t>
            </a:r>
            <a:r>
              <a:rPr lang="en-US" b="1" baseline="-25000" dirty="0" smtClean="0"/>
              <a:t>σ</a:t>
            </a:r>
            <a:endParaRPr lang="en-US" baseline="-25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D.Glenzinski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factorized the efficiency into several components</a:t>
            </a:r>
          </a:p>
          <a:p>
            <a:pPr lvl="1"/>
            <a:r>
              <a:rPr lang="en-US" dirty="0" smtClean="0"/>
              <a:t>Used data-driven determinations of efficiency whenever possible (for example the trigger efficiencies)</a:t>
            </a:r>
          </a:p>
          <a:p>
            <a:pPr lvl="1"/>
            <a:r>
              <a:rPr lang="en-US" dirty="0" smtClean="0"/>
              <a:t>Allows some of the work to benefit other analyses since many of the efficiencies are independent of a specific analysis</a:t>
            </a:r>
          </a:p>
          <a:p>
            <a:pPr lvl="1"/>
            <a:r>
              <a:rPr lang="en-US" dirty="0" smtClean="0"/>
              <a:t>Requires some forethought to ensure pieces are consistently defined</a:t>
            </a:r>
          </a:p>
          <a:p>
            <a:pPr lvl="1"/>
            <a:r>
              <a:rPr lang="en-US" dirty="0" smtClean="0"/>
              <a:t>Check the consistency between Data and MC when you estimate efficiencies from MC</a:t>
            </a:r>
          </a:p>
          <a:p>
            <a:r>
              <a:rPr lang="en-US" dirty="0" smtClean="0"/>
              <a:t>Example</a:t>
            </a:r>
          </a:p>
          <a:p>
            <a:pPr lvl="1"/>
            <a:r>
              <a:rPr lang="en-US" sz="2000" dirty="0" err="1" smtClean="0"/>
              <a:t>α</a:t>
            </a:r>
            <a:r>
              <a:rPr lang="en-US" sz="2000" dirty="0" smtClean="0"/>
              <a:t>⋅ </a:t>
            </a:r>
            <a:r>
              <a:rPr lang="en-US" sz="2000" dirty="0" err="1" smtClean="0"/>
              <a:t>ε</a:t>
            </a:r>
            <a:r>
              <a:rPr lang="en-US" sz="2000" baseline="-25000" dirty="0" err="1" smtClean="0"/>
              <a:t>total</a:t>
            </a:r>
            <a:r>
              <a:rPr lang="en-US" sz="2000" dirty="0" smtClean="0"/>
              <a:t> = </a:t>
            </a:r>
            <a:r>
              <a:rPr lang="en-US" sz="2000" dirty="0" err="1" smtClean="0"/>
              <a:t>α</a:t>
            </a:r>
            <a:r>
              <a:rPr lang="en-US" sz="2000" dirty="0" smtClean="0"/>
              <a:t>⋅ </a:t>
            </a:r>
            <a:r>
              <a:rPr lang="en-US" sz="2000" dirty="0" err="1" smtClean="0"/>
              <a:t>ε</a:t>
            </a:r>
            <a:r>
              <a:rPr lang="en-US" sz="2000" baseline="-25000" dirty="0" err="1" smtClean="0"/>
              <a:t>Tracking</a:t>
            </a:r>
            <a:r>
              <a:rPr lang="en-US" sz="2000" dirty="0" smtClean="0"/>
              <a:t> ⋅ </a:t>
            </a:r>
            <a:r>
              <a:rPr lang="en-US" sz="2000" dirty="0" err="1" smtClean="0"/>
              <a:t>ε</a:t>
            </a:r>
            <a:r>
              <a:rPr lang="en-US" sz="2000" dirty="0" smtClean="0"/>
              <a:t> </a:t>
            </a:r>
            <a:r>
              <a:rPr lang="en-US" sz="2000" baseline="-25000" dirty="0" smtClean="0"/>
              <a:t>Trigger</a:t>
            </a:r>
            <a:r>
              <a:rPr lang="en-US" sz="2000" dirty="0" smtClean="0"/>
              <a:t> ⋅ </a:t>
            </a:r>
            <a:r>
              <a:rPr lang="en-US" sz="2000" dirty="0" err="1" smtClean="0"/>
              <a:t>ε</a:t>
            </a:r>
            <a:r>
              <a:rPr lang="en-US" sz="2000" dirty="0" smtClean="0"/>
              <a:t> </a:t>
            </a:r>
            <a:r>
              <a:rPr lang="en-US" sz="2000" baseline="-25000" dirty="0" err="1" smtClean="0"/>
              <a:t>Vertexer</a:t>
            </a:r>
            <a:r>
              <a:rPr lang="en-US" sz="2000" dirty="0" smtClean="0"/>
              <a:t> ⋅ </a:t>
            </a:r>
            <a:r>
              <a:rPr lang="en-US" sz="2000" dirty="0" err="1" smtClean="0"/>
              <a:t>ε</a:t>
            </a:r>
            <a:r>
              <a:rPr lang="en-US" sz="2000" dirty="0" smtClean="0"/>
              <a:t> </a:t>
            </a:r>
            <a:r>
              <a:rPr lang="en-US" sz="2000" baseline="-25000" dirty="0" smtClean="0"/>
              <a:t>Analysis</a:t>
            </a:r>
          </a:p>
          <a:p>
            <a:pPr lvl="1"/>
            <a:r>
              <a:rPr lang="en-US" sz="2000" dirty="0" err="1" smtClean="0"/>
              <a:t>αis</a:t>
            </a:r>
            <a:r>
              <a:rPr lang="en-US" sz="2000" dirty="0" smtClean="0"/>
              <a:t> the geometric and kinematic acceptance</a:t>
            </a:r>
            <a:endParaRPr lang="en-US" sz="2000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D.Glenzinski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Simulated (“MC”) Data Processing</a:t>
            </a:r>
            <a:endParaRPr lang="en-US" dirty="0"/>
          </a:p>
        </p:txBody>
      </p:sp>
      <p:grpSp>
        <p:nvGrpSpPr>
          <p:cNvPr id="108" name="Group 107"/>
          <p:cNvGrpSpPr/>
          <p:nvPr/>
        </p:nvGrpSpPr>
        <p:grpSpPr>
          <a:xfrm>
            <a:off x="914400" y="1655378"/>
            <a:ext cx="7993116" cy="5018957"/>
            <a:chOff x="914400" y="1655378"/>
            <a:chExt cx="7993116" cy="5018957"/>
          </a:xfrm>
        </p:grpSpPr>
        <p:sp>
          <p:nvSpPr>
            <p:cNvPr id="70" name="Rectangle 69"/>
            <p:cNvSpPr/>
            <p:nvPr/>
          </p:nvSpPr>
          <p:spPr>
            <a:xfrm>
              <a:off x="5281196" y="5614966"/>
              <a:ext cx="912407" cy="932545"/>
            </a:xfrm>
            <a:prstGeom prst="rect">
              <a:avLst/>
            </a:prstGeom>
            <a:solidFill>
              <a:schemeClr val="tx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RAW +</a:t>
              </a:r>
            </a:p>
            <a:p>
              <a:pPr algn="ctr"/>
              <a:r>
                <a:rPr lang="en-US" dirty="0" smtClean="0"/>
                <a:t>MC truth</a:t>
              </a:r>
              <a:endParaRPr lang="en-US" dirty="0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5281196" y="3195090"/>
              <a:ext cx="912407" cy="932545"/>
            </a:xfrm>
            <a:prstGeom prst="rect">
              <a:avLst/>
            </a:prstGeom>
            <a:solidFill>
              <a:schemeClr val="tx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CDB</a:t>
              </a:r>
              <a:endParaRPr lang="en-US" dirty="0"/>
            </a:p>
          </p:txBody>
        </p:sp>
        <p:sp>
          <p:nvSpPr>
            <p:cNvPr id="90" name="Oval 89"/>
            <p:cNvSpPr>
              <a:spLocks noChangeAspect="1"/>
            </p:cNvSpPr>
            <p:nvPr/>
          </p:nvSpPr>
          <p:spPr>
            <a:xfrm>
              <a:off x="6475869" y="5521710"/>
              <a:ext cx="1127735" cy="115262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RECO</a:t>
              </a:r>
              <a:endParaRPr lang="en-US" dirty="0"/>
            </a:p>
          </p:txBody>
        </p:sp>
        <p:cxnSp>
          <p:nvCxnSpPr>
            <p:cNvPr id="101" name="Elbow Connector 100"/>
            <p:cNvCxnSpPr>
              <a:stCxn id="82" idx="2"/>
              <a:endCxn id="90" idx="0"/>
            </p:cNvCxnSpPr>
            <p:nvPr/>
          </p:nvCxnSpPr>
          <p:spPr>
            <a:xfrm rot="16200000" flipH="1">
              <a:off x="5691530" y="4173503"/>
              <a:ext cx="1394076" cy="1302337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Arrow Connector 105"/>
            <p:cNvCxnSpPr>
              <a:stCxn id="70" idx="3"/>
              <a:endCxn id="90" idx="2"/>
            </p:cNvCxnSpPr>
            <p:nvPr/>
          </p:nvCxnSpPr>
          <p:spPr>
            <a:xfrm>
              <a:off x="6193603" y="6081238"/>
              <a:ext cx="282266" cy="1678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Rectangle 117"/>
            <p:cNvSpPr/>
            <p:nvPr/>
          </p:nvSpPr>
          <p:spPr>
            <a:xfrm>
              <a:off x="7995109" y="5614966"/>
              <a:ext cx="912407" cy="932545"/>
            </a:xfrm>
            <a:prstGeom prst="rect">
              <a:avLst/>
            </a:prstGeom>
            <a:solidFill>
              <a:schemeClr val="tx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MC ESD</a:t>
              </a:r>
              <a:endParaRPr lang="en-US" dirty="0"/>
            </a:p>
          </p:txBody>
        </p:sp>
        <p:cxnSp>
          <p:nvCxnSpPr>
            <p:cNvPr id="120" name="Straight Arrow Connector 119"/>
            <p:cNvCxnSpPr>
              <a:stCxn id="90" idx="6"/>
              <a:endCxn id="118" idx="1"/>
            </p:cNvCxnSpPr>
            <p:nvPr/>
          </p:nvCxnSpPr>
          <p:spPr>
            <a:xfrm flipV="1">
              <a:off x="7603604" y="6081238"/>
              <a:ext cx="391505" cy="1678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ounded Rectangle 39"/>
            <p:cNvSpPr/>
            <p:nvPr/>
          </p:nvSpPr>
          <p:spPr>
            <a:xfrm>
              <a:off x="914400" y="1655378"/>
              <a:ext cx="1305035" cy="125943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Event</a:t>
              </a:r>
            </a:p>
            <a:p>
              <a:pPr algn="ctr"/>
              <a:r>
                <a:rPr lang="en-US" dirty="0" smtClean="0"/>
                <a:t>Generator</a:t>
              </a:r>
              <a:endParaRPr lang="en-US" dirty="0"/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1804276" y="3497915"/>
              <a:ext cx="1470574" cy="137187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Simulation</a:t>
              </a:r>
            </a:p>
            <a:p>
              <a:pPr algn="ctr"/>
              <a:r>
                <a:rPr lang="en-US" dirty="0" smtClean="0"/>
                <a:t>Package</a:t>
              </a:r>
            </a:p>
            <a:p>
              <a:pPr algn="ctr"/>
              <a:r>
                <a:rPr lang="en-US" dirty="0" smtClean="0"/>
                <a:t>(Geant4):</a:t>
              </a:r>
            </a:p>
            <a:p>
              <a:pPr algn="ctr"/>
              <a:r>
                <a:rPr lang="en-US" dirty="0" smtClean="0"/>
                <a:t>Particle transport</a:t>
              </a:r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2739696" y="1655378"/>
              <a:ext cx="1305035" cy="125943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Detector</a:t>
              </a:r>
            </a:p>
            <a:p>
              <a:pPr algn="ctr"/>
              <a:r>
                <a:rPr lang="en-US" dirty="0" err="1" smtClean="0"/>
                <a:t>DescriptionGeometry</a:t>
              </a:r>
              <a:r>
                <a:rPr lang="en-US" dirty="0" smtClean="0"/>
                <a:t>, Materials</a:t>
              </a:r>
            </a:p>
            <a:p>
              <a:pPr algn="ctr"/>
              <a:endParaRPr lang="en-US" dirty="0"/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914400" y="5288076"/>
              <a:ext cx="1305035" cy="125943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Physics</a:t>
              </a:r>
            </a:p>
            <a:p>
              <a:pPr algn="ctr"/>
              <a:r>
                <a:rPr lang="en-US" dirty="0" smtClean="0"/>
                <a:t>List</a:t>
              </a:r>
            </a:p>
          </p:txBody>
        </p:sp>
        <p:cxnSp>
          <p:nvCxnSpPr>
            <p:cNvPr id="45" name="Elbow Connector 44"/>
            <p:cNvCxnSpPr>
              <a:stCxn id="82" idx="0"/>
              <a:endCxn id="42" idx="3"/>
            </p:cNvCxnSpPr>
            <p:nvPr/>
          </p:nvCxnSpPr>
          <p:spPr>
            <a:xfrm rot="16200000" flipV="1">
              <a:off x="4436069" y="1893758"/>
              <a:ext cx="909994" cy="1692669"/>
            </a:xfrm>
            <a:prstGeom prst="bentConnector2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Elbow Connector 49"/>
            <p:cNvCxnSpPr>
              <a:stCxn id="42" idx="2"/>
              <a:endCxn id="41" idx="0"/>
            </p:cNvCxnSpPr>
            <p:nvPr/>
          </p:nvCxnSpPr>
          <p:spPr>
            <a:xfrm rot="5400000">
              <a:off x="2674338" y="2780039"/>
              <a:ext cx="583102" cy="852651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Elbow Connector 53"/>
            <p:cNvCxnSpPr>
              <a:stCxn id="40" idx="2"/>
              <a:endCxn id="41" idx="0"/>
            </p:cNvCxnSpPr>
            <p:nvPr/>
          </p:nvCxnSpPr>
          <p:spPr>
            <a:xfrm rot="16200000" flipH="1">
              <a:off x="1761689" y="2720041"/>
              <a:ext cx="583102" cy="972645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Elbow Connector 57"/>
            <p:cNvCxnSpPr>
              <a:stCxn id="43" idx="0"/>
              <a:endCxn id="41" idx="1"/>
            </p:cNvCxnSpPr>
            <p:nvPr/>
          </p:nvCxnSpPr>
          <p:spPr>
            <a:xfrm rot="5400000" flipH="1" flipV="1">
              <a:off x="1133486" y="4617286"/>
              <a:ext cx="1104222" cy="237358"/>
            </a:xfrm>
            <a:prstGeom prst="bentConnector2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tangle 72"/>
            <p:cNvSpPr/>
            <p:nvPr/>
          </p:nvSpPr>
          <p:spPr>
            <a:xfrm>
              <a:off x="3587530" y="3675183"/>
              <a:ext cx="1019503" cy="1020518"/>
            </a:xfrm>
            <a:prstGeom prst="rect">
              <a:avLst/>
            </a:prstGeom>
            <a:solidFill>
              <a:schemeClr val="tx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HITS:</a:t>
              </a:r>
            </a:p>
            <a:p>
              <a:pPr algn="ctr"/>
              <a:r>
                <a:rPr lang="en-US" dirty="0" err="1" smtClean="0"/>
                <a:t>E,x,y,z,t</a:t>
              </a:r>
              <a:endParaRPr lang="en-US" baseline="-25000" dirty="0" smtClean="0"/>
            </a:p>
            <a:p>
              <a:pPr algn="ctr"/>
              <a:r>
                <a:rPr lang="en-US" dirty="0" smtClean="0"/>
                <a:t>MC truth</a:t>
              </a:r>
              <a:endParaRPr lang="en-US" dirty="0"/>
            </a:p>
          </p:txBody>
        </p:sp>
        <p:cxnSp>
          <p:nvCxnSpPr>
            <p:cNvPr id="75" name="Straight Arrow Connector 74"/>
            <p:cNvCxnSpPr>
              <a:stCxn id="41" idx="3"/>
              <a:endCxn id="73" idx="1"/>
            </p:cNvCxnSpPr>
            <p:nvPr/>
          </p:nvCxnSpPr>
          <p:spPr>
            <a:xfrm>
              <a:off x="3274850" y="4183854"/>
              <a:ext cx="31268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Oval 82"/>
            <p:cNvSpPr>
              <a:spLocks noChangeAspect="1"/>
            </p:cNvSpPr>
            <p:nvPr/>
          </p:nvSpPr>
          <p:spPr>
            <a:xfrm>
              <a:off x="3533415" y="5504925"/>
              <a:ext cx="1127735" cy="115262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DIGI</a:t>
              </a:r>
              <a:endParaRPr lang="en-US" dirty="0"/>
            </a:p>
          </p:txBody>
        </p:sp>
        <p:cxnSp>
          <p:nvCxnSpPr>
            <p:cNvPr id="86" name="Straight Arrow Connector 85"/>
            <p:cNvCxnSpPr>
              <a:stCxn id="73" idx="2"/>
              <a:endCxn id="83" idx="0"/>
            </p:cNvCxnSpPr>
            <p:nvPr/>
          </p:nvCxnSpPr>
          <p:spPr>
            <a:xfrm rot="16200000" flipH="1">
              <a:off x="3692670" y="5100312"/>
              <a:ext cx="809224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>
              <a:stCxn id="83" idx="6"/>
            </p:cNvCxnSpPr>
            <p:nvPr/>
          </p:nvCxnSpPr>
          <p:spPr>
            <a:xfrm>
              <a:off x="4661150" y="6081238"/>
              <a:ext cx="620046" cy="1678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>
              <a:stCxn id="82" idx="1"/>
              <a:endCxn id="83" idx="7"/>
            </p:cNvCxnSpPr>
            <p:nvPr/>
          </p:nvCxnSpPr>
          <p:spPr>
            <a:xfrm rot="10800000" flipV="1">
              <a:off x="4495998" y="3661363"/>
              <a:ext cx="785199" cy="201236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0" name="Slide Number Placeholder 10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486"/>
            <a:ext cx="8229600" cy="1143000"/>
          </a:xfrm>
        </p:spPr>
        <p:txBody>
          <a:bodyPr/>
          <a:lstStyle/>
          <a:p>
            <a:r>
              <a:rPr lang="en-US" dirty="0" smtClean="0"/>
              <a:t>Simulation workflow: Example</a:t>
            </a:r>
            <a:endParaRPr lang="en-US" dirty="0"/>
          </a:p>
        </p:txBody>
      </p:sp>
      <p:grpSp>
        <p:nvGrpSpPr>
          <p:cNvPr id="3" name="Group 28"/>
          <p:cNvGrpSpPr/>
          <p:nvPr/>
        </p:nvGrpSpPr>
        <p:grpSpPr>
          <a:xfrm>
            <a:off x="156977" y="1303486"/>
            <a:ext cx="3177197" cy="3640408"/>
            <a:chOff x="156977" y="1303486"/>
            <a:chExt cx="3177197" cy="3640408"/>
          </a:xfrm>
        </p:grpSpPr>
        <p:grpSp>
          <p:nvGrpSpPr>
            <p:cNvPr id="4" name="Group 24"/>
            <p:cNvGrpSpPr/>
            <p:nvPr/>
          </p:nvGrpSpPr>
          <p:grpSpPr>
            <a:xfrm>
              <a:off x="214061" y="3746951"/>
              <a:ext cx="2409760" cy="1196943"/>
              <a:chOff x="6307683" y="3795519"/>
              <a:chExt cx="2409760" cy="1196943"/>
            </a:xfrm>
          </p:grpSpPr>
          <p:cxnSp>
            <p:nvCxnSpPr>
              <p:cNvPr id="5" name="Straight Connector 4"/>
              <p:cNvCxnSpPr/>
              <p:nvPr/>
            </p:nvCxnSpPr>
            <p:spPr>
              <a:xfrm>
                <a:off x="6578828" y="4052373"/>
                <a:ext cx="485206" cy="35672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 rot="10800000" flipV="1">
                <a:off x="6578828" y="4409095"/>
                <a:ext cx="485206" cy="34245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7064034" y="4409096"/>
                <a:ext cx="813435" cy="1588"/>
              </a:xfrm>
              <a:prstGeom prst="line">
                <a:avLst/>
              </a:prstGeom>
              <a:ln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flipV="1">
                <a:off x="7877469" y="4052373"/>
                <a:ext cx="485206" cy="35672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7877469" y="4410684"/>
                <a:ext cx="485206" cy="34086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/>
              <p:cNvSpPr txBox="1"/>
              <p:nvPr/>
            </p:nvSpPr>
            <p:spPr>
              <a:xfrm>
                <a:off x="7278099" y="4337750"/>
                <a:ext cx="3707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Z</a:t>
                </a:r>
                <a:r>
                  <a:rPr lang="en-US" baseline="30000" dirty="0" smtClean="0"/>
                  <a:t>0</a:t>
                </a:r>
                <a:endParaRPr lang="en-US" baseline="30000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6336225" y="3795531"/>
                <a:ext cx="3059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q</a:t>
                </a:r>
                <a:endParaRPr lang="en-US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307683" y="4623130"/>
                <a:ext cx="3059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q</a:t>
                </a:r>
                <a:endParaRPr lang="en-US" dirty="0"/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>
                <a:off x="6393309" y="4735620"/>
                <a:ext cx="121302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8340417" y="3795519"/>
                <a:ext cx="3770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/>
                  <a:t>e</a:t>
                </a:r>
                <a:r>
                  <a:rPr lang="en-US" baseline="30000" dirty="0" smtClean="0"/>
                  <a:t>+</a:t>
                </a:r>
                <a:endParaRPr lang="en-US" baseline="30000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8307294" y="4590024"/>
                <a:ext cx="3770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/>
                  <a:t>e</a:t>
                </a:r>
                <a:r>
                  <a:rPr lang="en-US" baseline="30000" dirty="0" smtClean="0"/>
                  <a:t>-</a:t>
                </a:r>
                <a:endParaRPr lang="en-US" baseline="30000" dirty="0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156977" y="1303486"/>
              <a:ext cx="317719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Physics simulation</a:t>
              </a:r>
            </a:p>
            <a:p>
              <a:r>
                <a:rPr lang="en-US" dirty="0" smtClean="0"/>
                <a:t>Simulate the physics interaction</a:t>
              </a:r>
            </a:p>
            <a:p>
              <a:r>
                <a:rPr lang="en-US" dirty="0" smtClean="0"/>
                <a:t>(</a:t>
              </a:r>
              <a:r>
                <a:rPr lang="en-US" sz="1600" dirty="0" smtClean="0"/>
                <a:t>set in the simulation configuration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56977" y="2079558"/>
              <a:ext cx="2638100" cy="17543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Output of this part is the 4-vector’s of the produced particles.</a:t>
              </a:r>
            </a:p>
            <a:p>
              <a:r>
                <a:rPr lang="en-US" dirty="0" smtClean="0"/>
                <a:t>In this case the 4-vector’s of the 2 electrons from the Z decay. </a:t>
              </a:r>
              <a:endParaRPr lang="en-US" dirty="0"/>
            </a:p>
          </p:txBody>
        </p:sp>
      </p:grpSp>
      <p:grpSp>
        <p:nvGrpSpPr>
          <p:cNvPr id="20" name="Group 30"/>
          <p:cNvGrpSpPr/>
          <p:nvPr/>
        </p:nvGrpSpPr>
        <p:grpSpPr>
          <a:xfrm>
            <a:off x="3305429" y="1256719"/>
            <a:ext cx="3102145" cy="4998568"/>
            <a:chOff x="3305429" y="1256719"/>
            <a:chExt cx="3102145" cy="4998568"/>
          </a:xfrm>
        </p:grpSpPr>
        <p:sp>
          <p:nvSpPr>
            <p:cNvPr id="18" name="TextBox 17"/>
            <p:cNvSpPr txBox="1"/>
            <p:nvPr/>
          </p:nvSpPr>
          <p:spPr>
            <a:xfrm>
              <a:off x="3305429" y="1256719"/>
              <a:ext cx="3102145" cy="3693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Detector Simulation</a:t>
              </a:r>
            </a:p>
            <a:p>
              <a:r>
                <a:rPr lang="en-US" dirty="0" smtClean="0"/>
                <a:t>Simulate the propagation of the electrons through the detector.</a:t>
              </a:r>
            </a:p>
            <a:p>
              <a:r>
                <a:rPr lang="en-US" dirty="0" smtClean="0"/>
                <a:t>Including:</a:t>
              </a:r>
            </a:p>
            <a:p>
              <a:pPr>
                <a:buFontTx/>
                <a:buChar char="-"/>
              </a:pPr>
              <a:r>
                <a:rPr lang="en-US" dirty="0" smtClean="0"/>
                <a:t>bending in the magnetic field</a:t>
              </a:r>
            </a:p>
            <a:p>
              <a:pPr>
                <a:buFontTx/>
                <a:buChar char="-"/>
              </a:pPr>
              <a:r>
                <a:rPr lang="en-US" dirty="0" smtClean="0"/>
                <a:t>leaving hits in the tracking detector elements</a:t>
              </a:r>
            </a:p>
            <a:p>
              <a:pPr>
                <a:buFontTx/>
                <a:buChar char="-"/>
              </a:pPr>
              <a:r>
                <a:rPr lang="en-US" dirty="0" smtClean="0"/>
                <a:t>interacting with the material in the detector</a:t>
              </a:r>
            </a:p>
            <a:p>
              <a:pPr>
                <a:buFontTx/>
                <a:buChar char="-"/>
              </a:pPr>
              <a:r>
                <a:rPr lang="en-US" dirty="0" smtClean="0"/>
                <a:t>interacting in the calorimeter (detailed description of the EM shower)</a:t>
              </a:r>
              <a:endParaRPr lang="en-US" dirty="0"/>
            </a:p>
          </p:txBody>
        </p:sp>
        <p:grpSp>
          <p:nvGrpSpPr>
            <p:cNvPr id="29" name="Group 29"/>
            <p:cNvGrpSpPr/>
            <p:nvPr/>
          </p:nvGrpSpPr>
          <p:grpSpPr>
            <a:xfrm>
              <a:off x="4038082" y="5221675"/>
              <a:ext cx="1470050" cy="1033612"/>
              <a:chOff x="4038082" y="5221675"/>
              <a:chExt cx="1470050" cy="1033612"/>
            </a:xfrm>
          </p:grpSpPr>
          <p:sp>
            <p:nvSpPr>
              <p:cNvPr id="21" name="AutoShape 42"/>
              <p:cNvSpPr>
                <a:spLocks/>
              </p:cNvSpPr>
              <p:nvPr/>
            </p:nvSpPr>
            <p:spPr bwMode="auto">
              <a:xfrm>
                <a:off x="4038082" y="5793175"/>
                <a:ext cx="1448842" cy="456531"/>
              </a:xfrm>
              <a:custGeom>
                <a:avLst/>
                <a:gdLst>
                  <a:gd name="T0" fmla="*/ 10800 w 21600"/>
                  <a:gd name="T1" fmla="*/ 10800 h 21600"/>
                </a:gdLst>
                <a:ahLst/>
                <a:cxnLst>
                  <a:cxn ang="0">
                    <a:pos x="T0" y="T1"/>
                  </a:cxn>
                </a:cxnLst>
                <a:rect l="0" t="0" r="r" b="b"/>
                <a:pathLst>
                  <a:path w="21600" h="21600">
                    <a:moveTo>
                      <a:pt x="5223" y="0"/>
                    </a:moveTo>
                    <a:lnTo>
                      <a:pt x="0" y="16538"/>
                    </a:lnTo>
                    <a:lnTo>
                      <a:pt x="0" y="21600"/>
                    </a:lnTo>
                    <a:lnTo>
                      <a:pt x="16377" y="21600"/>
                    </a:lnTo>
                    <a:lnTo>
                      <a:pt x="21600" y="5062"/>
                    </a:lnTo>
                    <a:lnTo>
                      <a:pt x="21600" y="0"/>
                    </a:lnTo>
                    <a:close/>
                    <a:moveTo>
                      <a:pt x="5223" y="0"/>
                    </a:moveTo>
                  </a:path>
                </a:pathLst>
              </a:custGeom>
              <a:solidFill>
                <a:srgbClr val="9999CC"/>
              </a:solidFill>
              <a:ln w="127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63500" dist="101600" dir="2700000" algn="ctr" rotWithShape="0">
                  <a:srgbClr val="808080">
                    <a:alpha val="75000"/>
                  </a:srgbClr>
                </a:outerShdw>
              </a:effectLst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" name="AutoShape 43"/>
              <p:cNvSpPr>
                <a:spLocks/>
              </p:cNvSpPr>
              <p:nvPr/>
            </p:nvSpPr>
            <p:spPr bwMode="auto">
              <a:xfrm>
                <a:off x="4038082" y="5793176"/>
                <a:ext cx="1448842" cy="349374"/>
              </a:xfrm>
              <a:custGeom>
                <a:avLst/>
                <a:gdLst>
                  <a:gd name="T0" fmla="*/ 1030288 w 21600"/>
                  <a:gd name="T1" fmla="*/ 248444 h 21600"/>
                  <a:gd name="T2" fmla="*/ 0 60000 65536"/>
                  <a:gd name="T3" fmla="*/ 0 w 21600"/>
                  <a:gd name="T4" fmla="*/ 0 h 21600"/>
                  <a:gd name="T5" fmla="*/ 21600 w 21600"/>
                  <a:gd name="T6" fmla="*/ 21600 h 21600"/>
                </a:gdLst>
                <a:ahLst/>
                <a:cxnLst>
                  <a:cxn ang="T2">
                    <a:pos x="T0" y="T1"/>
                  </a:cxn>
                </a:cxnLst>
                <a:rect l="T3" t="T4" r="T5" b="T6"/>
                <a:pathLst>
                  <a:path w="21600" h="21600">
                    <a:moveTo>
                      <a:pt x="5223" y="0"/>
                    </a:moveTo>
                    <a:lnTo>
                      <a:pt x="0" y="21600"/>
                    </a:lnTo>
                    <a:lnTo>
                      <a:pt x="16377" y="21600"/>
                    </a:lnTo>
                    <a:lnTo>
                      <a:pt x="21600" y="0"/>
                    </a:lnTo>
                    <a:close/>
                    <a:moveTo>
                      <a:pt x="5223" y="0"/>
                    </a:moveTo>
                  </a:path>
                </a:pathLst>
              </a:custGeom>
              <a:solidFill>
                <a:srgbClr val="ADADD6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AutoShape 44"/>
              <p:cNvSpPr>
                <a:spLocks/>
              </p:cNvSpPr>
              <p:nvPr/>
            </p:nvSpPr>
            <p:spPr bwMode="auto">
              <a:xfrm>
                <a:off x="5136434" y="5793175"/>
                <a:ext cx="350490" cy="456531"/>
              </a:xfrm>
              <a:custGeom>
                <a:avLst/>
                <a:gdLst>
                  <a:gd name="T0" fmla="*/ 249238 w 21600"/>
                  <a:gd name="T1" fmla="*/ 324644 h 21600"/>
                  <a:gd name="T2" fmla="*/ 0 60000 65536"/>
                  <a:gd name="T3" fmla="*/ 0 w 21600"/>
                  <a:gd name="T4" fmla="*/ 0 h 21600"/>
                  <a:gd name="T5" fmla="*/ 21600 w 21600"/>
                  <a:gd name="T6" fmla="*/ 21600 h 21600"/>
                </a:gdLst>
                <a:ahLst/>
                <a:cxnLst>
                  <a:cxn ang="T2">
                    <a:pos x="T0" y="T1"/>
                  </a:cxn>
                </a:cxnLst>
                <a:rect l="T3" t="T4" r="T5" b="T6"/>
                <a:pathLst>
                  <a:path w="21600" h="21600">
                    <a:moveTo>
                      <a:pt x="0" y="16538"/>
                    </a:moveTo>
                    <a:lnTo>
                      <a:pt x="0" y="21600"/>
                    </a:lnTo>
                    <a:lnTo>
                      <a:pt x="21600" y="5062"/>
                    </a:lnTo>
                    <a:lnTo>
                      <a:pt x="21600" y="0"/>
                    </a:lnTo>
                    <a:close/>
                    <a:moveTo>
                      <a:pt x="0" y="16538"/>
                    </a:moveTo>
                  </a:path>
                </a:pathLst>
              </a:custGeom>
              <a:solidFill>
                <a:srgbClr val="7A7AA3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Line 50"/>
              <p:cNvSpPr>
                <a:spLocks noChangeShapeType="1"/>
              </p:cNvSpPr>
              <p:nvPr/>
            </p:nvSpPr>
            <p:spPr bwMode="auto">
              <a:xfrm>
                <a:off x="4418710" y="5540912"/>
                <a:ext cx="654100" cy="396255"/>
              </a:xfrm>
              <a:prstGeom prst="line">
                <a:avLst/>
              </a:prstGeom>
              <a:noFill/>
              <a:ln w="25400">
                <a:solidFill>
                  <a:srgbClr val="910020"/>
                </a:solidFill>
                <a:round/>
                <a:headEnd type="triangle" w="med" len="med"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Line 51"/>
              <p:cNvSpPr>
                <a:spLocks noChangeShapeType="1"/>
              </p:cNvSpPr>
              <p:nvPr/>
            </p:nvSpPr>
            <p:spPr bwMode="auto">
              <a:xfrm>
                <a:off x="5278193" y="6107947"/>
                <a:ext cx="229939" cy="147340"/>
              </a:xfrm>
              <a:prstGeom prst="line">
                <a:avLst/>
              </a:prstGeom>
              <a:noFill/>
              <a:ln w="25400">
                <a:solidFill>
                  <a:srgbClr val="910020"/>
                </a:solidFill>
                <a:round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Rectangle 52"/>
              <p:cNvSpPr>
                <a:spLocks/>
              </p:cNvSpPr>
              <p:nvPr/>
            </p:nvSpPr>
            <p:spPr bwMode="auto">
              <a:xfrm>
                <a:off x="4194351" y="5221675"/>
                <a:ext cx="629669" cy="23083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0" tIns="0" rIns="40638" bIns="0">
                <a:prstTxWarp prst="textNoShape">
                  <a:avLst/>
                </a:prstTxWarp>
                <a:spAutoFit/>
              </a:bodyPr>
              <a:lstStyle/>
              <a:p>
                <a:pPr marL="40182"/>
                <a:r>
                  <a:rPr lang="en-US" sz="1500" dirty="0">
                    <a:solidFill>
                      <a:srgbClr val="910020"/>
                    </a:solidFill>
                    <a:ea typeface="Arial" charset="0"/>
                    <a:cs typeface="Arial" charset="0"/>
                  </a:rPr>
                  <a:t>particle</a:t>
                </a:r>
              </a:p>
            </p:txBody>
          </p:sp>
          <p:sp>
            <p:nvSpPr>
              <p:cNvPr id="27" name="Rectangle 53"/>
              <p:cNvSpPr>
                <a:spLocks/>
              </p:cNvSpPr>
              <p:nvPr/>
            </p:nvSpPr>
            <p:spPr bwMode="auto">
              <a:xfrm>
                <a:off x="4274719" y="5721738"/>
                <a:ext cx="404417" cy="24622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0" tIns="0" rIns="40638" bIns="0">
                <a:prstTxWarp prst="textNoShape">
                  <a:avLst/>
                </a:prstTxWarp>
                <a:spAutoFit/>
              </a:bodyPr>
              <a:lstStyle/>
              <a:p>
                <a:pPr marL="40182"/>
                <a:r>
                  <a:rPr lang="en-US" sz="800" dirty="0">
                    <a:ea typeface="Arial" charset="0"/>
                    <a:cs typeface="Arial" charset="0"/>
                  </a:rPr>
                  <a:t>detector</a:t>
                </a:r>
              </a:p>
              <a:p>
                <a:pPr marL="40182"/>
                <a:r>
                  <a:rPr lang="en-US" sz="800" dirty="0">
                    <a:ea typeface="Arial" charset="0"/>
                    <a:cs typeface="Arial" charset="0"/>
                  </a:rPr>
                  <a:t>element</a:t>
                </a:r>
              </a:p>
            </p:txBody>
          </p:sp>
        </p:grpSp>
      </p:grpSp>
      <p:grpSp>
        <p:nvGrpSpPr>
          <p:cNvPr id="30" name="Group 31"/>
          <p:cNvGrpSpPr/>
          <p:nvPr/>
        </p:nvGrpSpPr>
        <p:grpSpPr>
          <a:xfrm>
            <a:off x="6407574" y="1255197"/>
            <a:ext cx="2736426" cy="4976461"/>
            <a:chOff x="6407574" y="1255197"/>
            <a:chExt cx="2736426" cy="4976461"/>
          </a:xfrm>
        </p:grpSpPr>
        <p:sp>
          <p:nvSpPr>
            <p:cNvPr id="19" name="TextBox 18"/>
            <p:cNvSpPr txBox="1"/>
            <p:nvPr/>
          </p:nvSpPr>
          <p:spPr>
            <a:xfrm>
              <a:off x="6407574" y="1255197"/>
              <a:ext cx="2736426" cy="3693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Electronics Simulation</a:t>
              </a:r>
            </a:p>
            <a:p>
              <a:r>
                <a:rPr lang="en-US" dirty="0" smtClean="0"/>
                <a:t>Simulate the response of the detector elements to the ‘hits’ from the electron.</a:t>
              </a:r>
            </a:p>
            <a:p>
              <a:r>
                <a:rPr lang="en-US" dirty="0" smtClean="0"/>
                <a:t>Simulate the voltage pulse on the detector and how the detector electronics works.</a:t>
              </a:r>
            </a:p>
            <a:p>
              <a:r>
                <a:rPr lang="en-US" dirty="0" smtClean="0"/>
                <a:t>The output of this stage is very similar to the raw data from the detector.</a:t>
              </a:r>
            </a:p>
            <a:p>
              <a:r>
                <a:rPr lang="en-US" dirty="0" smtClean="0"/>
                <a:t>(but we keep the truth information).</a:t>
              </a:r>
              <a:endParaRPr lang="en-US" dirty="0"/>
            </a:p>
          </p:txBody>
        </p:sp>
        <p:pic>
          <p:nvPicPr>
            <p:cNvPr id="28" name="Picture 47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704409" y="5071915"/>
              <a:ext cx="1982391" cy="115974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33" name="TextBox 32"/>
          <p:cNvSpPr txBox="1"/>
          <p:nvPr/>
        </p:nvSpPr>
        <p:spPr>
          <a:xfrm>
            <a:off x="299687" y="6430002"/>
            <a:ext cx="838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Detector simulation step is very CPU intensive. Requires huge computing resources. </a:t>
            </a:r>
            <a:endParaRPr lang="en-US" dirty="0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>
          <a:xfrm>
            <a:off x="8066159" y="6400800"/>
            <a:ext cx="1241281" cy="457200"/>
          </a:xfrm>
        </p:spPr>
        <p:txBody>
          <a:bodyPr/>
          <a:lstStyle/>
          <a:p>
            <a:r>
              <a:rPr lang="en-US" smtClean="0"/>
              <a:t>J.Boyd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Mature, extensible kernel</a:t>
            </a:r>
          </a:p>
          <a:p>
            <a:pPr lvl="1"/>
            <a:r>
              <a:rPr lang="en-US" dirty="0" smtClean="0"/>
              <a:t>Powerful geometry modeler, E/B fields, track stacking</a:t>
            </a:r>
          </a:p>
          <a:p>
            <a:r>
              <a:rPr lang="en-US" dirty="0" smtClean="0"/>
              <a:t>Diverse set Physics models (mostly 2 alternatives)</a:t>
            </a:r>
          </a:p>
          <a:p>
            <a:pPr lvl="1"/>
            <a:r>
              <a:rPr lang="en-US" dirty="0" err="1" smtClean="0"/>
              <a:t>e-/e+/gamma</a:t>
            </a:r>
            <a:r>
              <a:rPr lang="en-US" dirty="0" smtClean="0"/>
              <a:t> 10s </a:t>
            </a:r>
            <a:r>
              <a:rPr lang="en-US" dirty="0" err="1" smtClean="0"/>
              <a:t>eV</a:t>
            </a:r>
            <a:r>
              <a:rPr lang="en-US" dirty="0" smtClean="0"/>
              <a:t> to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1"/>
            <a:r>
              <a:rPr lang="en-US" dirty="0" smtClean="0"/>
              <a:t>Hadron-nucleus interactions up to 1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1"/>
            <a:r>
              <a:rPr lang="en-US" dirty="0" smtClean="0"/>
              <a:t>Neutron interactions from thermal to 1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1"/>
            <a:r>
              <a:rPr lang="en-US" dirty="0" smtClean="0"/>
              <a:t>Ion-ion interaction from 100s MeV/</a:t>
            </a:r>
            <a:r>
              <a:rPr lang="en-US" dirty="0" err="1" smtClean="0"/>
              <a:t>n</a:t>
            </a:r>
            <a:r>
              <a:rPr lang="en-US" dirty="0" smtClean="0"/>
              <a:t> to 10 GeV/</a:t>
            </a:r>
            <a:r>
              <a:rPr lang="en-US" dirty="0" err="1" smtClean="0"/>
              <a:t>n</a:t>
            </a:r>
            <a:endParaRPr lang="en-US" dirty="0" smtClean="0"/>
          </a:p>
          <a:p>
            <a:pPr lvl="1"/>
            <a:r>
              <a:rPr lang="en-US" dirty="0" smtClean="0"/>
              <a:t>Optical, weak (decay of unstable and radioactivity)</a:t>
            </a:r>
          </a:p>
          <a:p>
            <a:r>
              <a:rPr lang="en-US" dirty="0" smtClean="0"/>
              <a:t>Tools for input, output, visualization, scripting</a:t>
            </a:r>
          </a:p>
          <a:p>
            <a:r>
              <a:rPr lang="en-US" dirty="0" smtClean="0"/>
              <a:t>Every increasing use</a:t>
            </a:r>
          </a:p>
          <a:p>
            <a:pPr lvl="1"/>
            <a:r>
              <a:rPr lang="en-US" dirty="0" smtClean="0"/>
              <a:t>Over 2000 citations for G4 NIMA paper (2003)</a:t>
            </a:r>
          </a:p>
          <a:p>
            <a:r>
              <a:rPr lang="en-US" dirty="0" smtClean="0"/>
              <a:t>Product of collaboration of 90 contributors</a:t>
            </a:r>
          </a:p>
          <a:p>
            <a:pPr lvl="1"/>
            <a:r>
              <a:rPr lang="en-US" dirty="0" smtClean="0"/>
              <a:t>Effort: HEP (75%), Biology/medical (15-20%), space (5-10%).</a:t>
            </a:r>
          </a:p>
          <a:p>
            <a:r>
              <a:rPr lang="en-US" sz="2562" dirty="0" smtClean="0"/>
              <a:t>Open Source: Distributed via web. </a:t>
            </a:r>
            <a:r>
              <a:rPr lang="en-US" sz="2670" dirty="0" smtClean="0"/>
              <a:t>G4 </a:t>
            </a:r>
            <a:r>
              <a:rPr lang="en-US" sz="2562" dirty="0" smtClean="0"/>
              <a:t>license </a:t>
            </a:r>
            <a:r>
              <a:rPr lang="en-US" sz="2346" dirty="0" smtClean="0"/>
              <a:t>since 2006.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Geant4 Toolkit, SNA-MC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9E33-E287-6E42-83B8-D006E39C2A3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Geant4 toolkit on one slide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66838"/>
            <a:ext cx="9144000" cy="5491162"/>
          </a:xfrm>
          <a:prstGeom prst="rect">
            <a:avLst/>
          </a:prstGeom>
          <a:gradFill rotWithShape="0">
            <a:gsLst>
              <a:gs pos="0">
                <a:srgbClr val="999999"/>
              </a:gs>
              <a:gs pos="100000">
                <a:srgbClr val="474747">
                  <a:alpha val="1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 Energy Physics Experiments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6" y="609600"/>
            <a:ext cx="9140764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Space: radiation effects, science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 &amp; 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Data processing and reconstruction, analysis</a:t>
            </a:r>
          </a:p>
          <a:p>
            <a:pPr lvl="1"/>
            <a:r>
              <a:rPr lang="en-US" dirty="0" smtClean="0"/>
              <a:t>J. Boyd, “From raw data to physics”</a:t>
            </a:r>
          </a:p>
          <a:p>
            <a:pPr lvl="1">
              <a:buNone/>
            </a:pPr>
            <a:r>
              <a:rPr lang="en-US" dirty="0" smtClean="0">
                <a:hlinkClick r:id="rId2"/>
              </a:rPr>
              <a:t>https://indico.cern.ch/conferenceDisplay.py?confId=134618</a:t>
            </a:r>
            <a:endParaRPr lang="en-US" dirty="0" smtClean="0"/>
          </a:p>
          <a:p>
            <a:r>
              <a:rPr lang="en-US" dirty="0" smtClean="0"/>
              <a:t>Analysis</a:t>
            </a:r>
          </a:p>
          <a:p>
            <a:pPr lvl="1"/>
            <a:r>
              <a:rPr lang="en-US" dirty="0" err="1" smtClean="0"/>
              <a:t>D.Glenzinski</a:t>
            </a:r>
            <a:r>
              <a:rPr lang="en-US" dirty="0" smtClean="0"/>
              <a:t>, “Physics and Analysis at a </a:t>
            </a:r>
            <a:r>
              <a:rPr lang="en-US" dirty="0" err="1" smtClean="0"/>
              <a:t>Hadron</a:t>
            </a:r>
            <a:r>
              <a:rPr lang="en-US" dirty="0" smtClean="0"/>
              <a:t> Collider - An Introduction”</a:t>
            </a:r>
          </a:p>
          <a:p>
            <a:pPr lvl="1">
              <a:buNone/>
            </a:pPr>
            <a:r>
              <a:rPr lang="en-US" dirty="0" smtClean="0">
                <a:hlinkClick r:id="rId3"/>
              </a:rPr>
              <a:t>https://indico.cern.ch/conferenceDisplay.py?confId=77805</a:t>
            </a:r>
            <a:endParaRPr lang="en-US" dirty="0" smtClean="0"/>
          </a:p>
          <a:p>
            <a:r>
              <a:rPr lang="en-US" dirty="0" smtClean="0"/>
              <a:t>ROOT</a:t>
            </a:r>
          </a:p>
          <a:p>
            <a:pPr lvl="1"/>
            <a:r>
              <a:rPr lang="en-US" dirty="0" smtClean="0"/>
              <a:t>J.F. Grosse-</a:t>
            </a:r>
            <a:r>
              <a:rPr lang="en-US" dirty="0" err="1" smtClean="0"/>
              <a:t>Oetringhaus</a:t>
            </a:r>
            <a:r>
              <a:rPr lang="en-US" dirty="0" smtClean="0"/>
              <a:t>, “Introduction to ROOT”</a:t>
            </a:r>
          </a:p>
          <a:p>
            <a:pPr lvl="1">
              <a:buNone/>
            </a:pPr>
            <a:r>
              <a:rPr lang="en-US" dirty="0" smtClean="0">
                <a:hlinkClick r:id="rId4"/>
              </a:rPr>
              <a:t>https://indico.cern.ch/conferenceDisplay.py?confId=134329</a:t>
            </a:r>
            <a:endParaRPr lang="en-US" dirty="0" smtClean="0"/>
          </a:p>
          <a:p>
            <a:r>
              <a:rPr lang="en-US" dirty="0" smtClean="0"/>
              <a:t>Geant4</a:t>
            </a:r>
          </a:p>
          <a:p>
            <a:pPr lvl="1"/>
            <a:r>
              <a:rPr lang="en-US" dirty="0" smtClean="0"/>
              <a:t>J. </a:t>
            </a:r>
            <a:r>
              <a:rPr lang="en-US" dirty="0" err="1" smtClean="0"/>
              <a:t>Apostolakis</a:t>
            </a:r>
            <a:r>
              <a:rPr lang="en-US" dirty="0" smtClean="0"/>
              <a:t>, “The Geant4 Toolkit: Evolution and Status”</a:t>
            </a:r>
          </a:p>
          <a:p>
            <a:pPr lvl="1">
              <a:buNone/>
            </a:pPr>
            <a:r>
              <a:rPr lang="en-US" dirty="0" smtClean="0">
                <a:hlinkClick r:id="rId5"/>
              </a:rPr>
              <a:t>http://bit.ly/g4mc2010</a:t>
            </a:r>
            <a:endParaRPr lang="en-US" dirty="0" smtClean="0"/>
          </a:p>
          <a:p>
            <a:pPr lvl="1"/>
            <a:r>
              <a:rPr lang="en-US" dirty="0" err="1" smtClean="0"/>
              <a:t>U.Penn</a:t>
            </a:r>
            <a:r>
              <a:rPr lang="en-US" dirty="0" smtClean="0"/>
              <a:t> Geant4 Tutorial (full week)</a:t>
            </a:r>
          </a:p>
          <a:p>
            <a:pPr lvl="1">
              <a:buNone/>
            </a:pPr>
            <a:r>
              <a:rPr lang="en-US" dirty="0" smtClean="0">
                <a:hlinkClick r:id="rId6"/>
              </a:rPr>
              <a:t>http://geant4.slac.stanford.edu/UPenn2011/Agenda.html</a:t>
            </a:r>
            <a:endParaRPr lang="en-US" dirty="0" smtClean="0"/>
          </a:p>
          <a:p>
            <a:pPr lvl="1"/>
            <a:r>
              <a:rPr lang="en-US" dirty="0" smtClean="0"/>
              <a:t>D. Oxley, “An Introduction to Geant4”</a:t>
            </a:r>
          </a:p>
          <a:p>
            <a:pPr lvl="1">
              <a:buNone/>
            </a:pPr>
            <a:r>
              <a:rPr lang="en-US" dirty="0" smtClean="0">
                <a:hlinkClick r:id="rId7"/>
              </a:rPr>
              <a:t>https://ns.ph.liv.ac.uk/~dco/Lectures/An_Introduction_to_Geant4_pdf.pdf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495800" cy="639762"/>
          </a:xfrm>
        </p:spPr>
        <p:txBody>
          <a:bodyPr/>
          <a:lstStyle/>
          <a:p>
            <a:pPr eaLnBrk="1" hangingPunct="1"/>
            <a:r>
              <a:rPr lang="en-US" sz="2400" dirty="0" smtClean="0"/>
              <a:t>Geant4 @ Medical Science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914400"/>
            <a:ext cx="3733800" cy="1676400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en-US" dirty="0" smtClean="0"/>
              <a:t>Four major use cases</a:t>
            </a:r>
          </a:p>
          <a:p>
            <a:pPr lvl="1" eaLnBrk="1" hangingPunct="1"/>
            <a:r>
              <a:rPr lang="en-US" dirty="0" smtClean="0"/>
              <a:t>Beam therapy</a:t>
            </a:r>
          </a:p>
          <a:p>
            <a:pPr lvl="1" eaLnBrk="1" hangingPunct="1"/>
            <a:r>
              <a:rPr lang="en-US" dirty="0" err="1" smtClean="0"/>
              <a:t>Brachytherapy</a:t>
            </a:r>
            <a:endParaRPr lang="en-US" dirty="0" smtClean="0"/>
          </a:p>
          <a:p>
            <a:pPr lvl="1" eaLnBrk="1" hangingPunct="1"/>
            <a:r>
              <a:rPr lang="en-US" dirty="0" smtClean="0"/>
              <a:t>Imaging</a:t>
            </a:r>
          </a:p>
          <a:p>
            <a:pPr lvl="1" eaLnBrk="1" hangingPunct="1"/>
            <a:r>
              <a:rPr lang="en-US" dirty="0" smtClean="0"/>
              <a:t>Cell Irradiation study</a:t>
            </a:r>
          </a:p>
        </p:txBody>
      </p:sp>
      <p:sp>
        <p:nvSpPr>
          <p:cNvPr id="1638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BC4F662-DBB5-45D5-904C-44B23CBC56E2}" type="slidenum">
              <a:rPr lang="en-US" smtClean="0"/>
              <a:pPr/>
              <a:t>19</a:t>
            </a:fld>
            <a:endParaRPr lang="en-US" dirty="0" smtClean="0"/>
          </a:p>
        </p:txBody>
      </p:sp>
      <p:pic>
        <p:nvPicPr>
          <p:cNvPr id="16389" name="Picture 7"/>
          <p:cNvPicPr>
            <a:picLocks noChangeAspect="1" noChangeArrowheads="1"/>
          </p:cNvPicPr>
          <p:nvPr/>
        </p:nvPicPr>
        <p:blipFill>
          <a:blip r:embed="rId3" cstate="print"/>
          <a:srcRect r="11667" b="18889"/>
          <a:stretch>
            <a:fillRect/>
          </a:stretch>
        </p:blipFill>
        <p:spPr bwMode="auto">
          <a:xfrm>
            <a:off x="4267200" y="2852738"/>
            <a:ext cx="4876800" cy="335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 descr="HDRclassic"/>
          <p:cNvPicPr>
            <a:picLocks noChangeAspect="1" noChangeArrowheads="1"/>
          </p:cNvPicPr>
          <p:nvPr/>
        </p:nvPicPr>
        <p:blipFill>
          <a:blip r:embed="rId4" cstate="print"/>
          <a:srcRect l="1187" t="33202" r="1187" b="33200"/>
          <a:stretch>
            <a:fillRect/>
          </a:stretch>
        </p:blipFill>
        <p:spPr bwMode="auto">
          <a:xfrm>
            <a:off x="228600" y="4724400"/>
            <a:ext cx="396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1150" y="76200"/>
            <a:ext cx="36004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2743200"/>
            <a:ext cx="4975225" cy="1560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4665533" y="6211888"/>
            <a:ext cx="3962400" cy="457200"/>
          </a:xfrm>
        </p:spPr>
        <p:txBody>
          <a:bodyPr/>
          <a:lstStyle/>
          <a:p>
            <a:r>
              <a:rPr lang="en-US" dirty="0" smtClean="0"/>
              <a:t>Geant4 Toolkit, SNA-MC 2010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Basics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Simplest </a:t>
            </a:r>
            <a:r>
              <a:rPr lang="en-US" dirty="0" err="1" smtClean="0"/>
              <a:t>Geant</a:t>
            </a:r>
            <a:r>
              <a:rPr lang="en-US" dirty="0" smtClean="0"/>
              <a:t> simulation needs three classes and a main to run</a:t>
            </a:r>
          </a:p>
          <a:p>
            <a:pPr lvl="1"/>
            <a:r>
              <a:rPr lang="en-US" dirty="0" smtClean="0"/>
              <a:t>Geometry</a:t>
            </a:r>
          </a:p>
          <a:p>
            <a:pPr lvl="1"/>
            <a:r>
              <a:rPr lang="en-US" dirty="0" smtClean="0"/>
              <a:t>Primary Generator Action</a:t>
            </a:r>
          </a:p>
          <a:p>
            <a:pPr lvl="1"/>
            <a:r>
              <a:rPr lang="en-US" dirty="0" smtClean="0"/>
              <a:t>Physics List</a:t>
            </a:r>
          </a:p>
          <a:p>
            <a:r>
              <a:rPr lang="en-US" dirty="0" smtClean="0"/>
              <a:t>Running Geant4</a:t>
            </a:r>
          </a:p>
          <a:p>
            <a:pPr lvl="1"/>
            <a:r>
              <a:rPr lang="en-US" dirty="0" smtClean="0"/>
              <a:t>Hard code your commands into your main</a:t>
            </a:r>
          </a:p>
          <a:p>
            <a:pPr lvl="1"/>
            <a:r>
              <a:rPr lang="en-US" dirty="0" smtClean="0"/>
              <a:t>Use a macros – a script containing a list of commands executed sequentially</a:t>
            </a:r>
          </a:p>
          <a:p>
            <a:pPr lvl="1"/>
            <a:r>
              <a:rPr lang="en-US" dirty="0" smtClean="0"/>
              <a:t>Use a GUI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162566" y="1953172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Main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4615793" y="3053255"/>
            <a:ext cx="1189421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Event</a:t>
            </a:r>
          </a:p>
          <a:p>
            <a:pPr algn="ctr"/>
            <a:r>
              <a:rPr lang="en-US" dirty="0" smtClean="0"/>
              <a:t>Generator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6031185" y="3053255"/>
            <a:ext cx="1177159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Geometry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453586" y="3053255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Physics</a:t>
            </a:r>
            <a:endParaRPr lang="en-US" dirty="0"/>
          </a:p>
        </p:txBody>
      </p:sp>
      <p:cxnSp>
        <p:nvCxnSpPr>
          <p:cNvPr id="10" name="Straight Arrow Connector 9"/>
          <p:cNvCxnSpPr>
            <a:stCxn id="7" idx="0"/>
            <a:endCxn id="5" idx="2"/>
          </p:cNvCxnSpPr>
          <p:nvPr/>
        </p:nvCxnSpPr>
        <p:spPr>
          <a:xfrm rot="5400000" flipH="1" flipV="1">
            <a:off x="6526924" y="2960414"/>
            <a:ext cx="185683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6" idx="0"/>
            <a:endCxn id="5" idx="1"/>
          </p:cNvCxnSpPr>
          <p:nvPr/>
        </p:nvCxnSpPr>
        <p:spPr>
          <a:xfrm rot="5400000" flipH="1" flipV="1">
            <a:off x="5365094" y="2255783"/>
            <a:ext cx="642883" cy="9520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8" idx="0"/>
            <a:endCxn id="5" idx="3"/>
          </p:cNvCxnSpPr>
          <p:nvPr/>
        </p:nvCxnSpPr>
        <p:spPr>
          <a:xfrm rot="16200000" flipV="1">
            <a:off x="7172435" y="2314904"/>
            <a:ext cx="642883" cy="8338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D.Oxley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your materials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Materials are defined based upon their chemical structure</a:t>
            </a:r>
          </a:p>
          <a:p>
            <a:r>
              <a:rPr lang="en-US" dirty="0" smtClean="0"/>
              <a:t>First define your </a:t>
            </a:r>
            <a:r>
              <a:rPr lang="en-US" dirty="0" err="1" smtClean="0"/>
              <a:t>element(s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Then define your material</a:t>
            </a:r>
          </a:p>
          <a:p>
            <a:r>
              <a:rPr lang="en-US" dirty="0" smtClean="0"/>
              <a:t>Assigned weighted quantities of element to material</a:t>
            </a:r>
          </a:p>
          <a:p>
            <a:r>
              <a:rPr lang="en-US" dirty="0" smtClean="0"/>
              <a:t>Two examples: Argon (element), Water (composite)</a:t>
            </a:r>
          </a:p>
          <a:p>
            <a:r>
              <a:rPr lang="en-US" dirty="0" smtClean="0"/>
              <a:t>Atomic number, molar mass, density</a:t>
            </a:r>
          </a:p>
          <a:p>
            <a:r>
              <a:rPr lang="en-US" dirty="0" smtClean="0"/>
              <a:t>Example: Water H 2O</a:t>
            </a:r>
          </a:p>
          <a:p>
            <a:pPr lvl="1"/>
            <a:r>
              <a:rPr lang="en-US" dirty="0" smtClean="0"/>
              <a:t>Two ingredients : Two hydrogen , one oxygen</a:t>
            </a:r>
          </a:p>
          <a:p>
            <a:pPr lvl="1"/>
            <a:r>
              <a:rPr lang="en-US" dirty="0" smtClean="0"/>
              <a:t>Define hydrogen</a:t>
            </a:r>
          </a:p>
          <a:p>
            <a:pPr lvl="1"/>
            <a:r>
              <a:rPr lang="en-US" dirty="0" smtClean="0"/>
              <a:t>Define Oxygen</a:t>
            </a:r>
          </a:p>
          <a:p>
            <a:pPr lvl="1"/>
            <a:r>
              <a:rPr lang="en-US" dirty="0" smtClean="0"/>
              <a:t>Define Water</a:t>
            </a:r>
          </a:p>
          <a:p>
            <a:pPr lvl="1"/>
            <a:r>
              <a:rPr lang="en-US" dirty="0" smtClean="0"/>
              <a:t>Assign two hydrogen atoms and one oxygen atom to </a:t>
            </a:r>
            <a:r>
              <a:rPr lang="en-US" dirty="0" smtClean="0"/>
              <a:t>water</a:t>
            </a:r>
          </a:p>
          <a:p>
            <a:r>
              <a:rPr lang="en-US" dirty="0" smtClean="0"/>
              <a:t>See also G4NISTManager </a:t>
            </a:r>
            <a:r>
              <a:rPr lang="en-US" dirty="0" smtClean="0"/>
              <a:t>class</a:t>
            </a:r>
            <a:r>
              <a:rPr lang="en-US" dirty="0" smtClean="0"/>
              <a:t>, it </a:t>
            </a:r>
            <a:r>
              <a:rPr lang="en-US" dirty="0" smtClean="0"/>
              <a:t>allows to build materials (and elements) via names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D.Oxley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your world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Define all objects within the world</a:t>
            </a:r>
          </a:p>
          <a:p>
            <a:pPr lvl="1"/>
            <a:r>
              <a:rPr lang="en-US" dirty="0" smtClean="0"/>
              <a:t>Shape			SOLID (G4SOLID)</a:t>
            </a:r>
          </a:p>
          <a:p>
            <a:pPr lvl="1"/>
            <a:r>
              <a:rPr lang="en-US" dirty="0" smtClean="0"/>
              <a:t>Size			LOGIC (G4LOGIC)</a:t>
            </a:r>
          </a:p>
          <a:p>
            <a:pPr lvl="1"/>
            <a:r>
              <a:rPr lang="en-US" dirty="0" smtClean="0"/>
              <a:t>Material			PHYSICAL (G4PVPLACEMENT)</a:t>
            </a:r>
          </a:p>
          <a:p>
            <a:pPr lvl="1"/>
            <a:r>
              <a:rPr lang="en-US" dirty="0" smtClean="0"/>
              <a:t>Position</a:t>
            </a:r>
            <a:endParaRPr lang="en-US" dirty="0" smtClean="0"/>
          </a:p>
          <a:p>
            <a:r>
              <a:rPr lang="en-US" dirty="0" smtClean="0"/>
              <a:t>U</a:t>
            </a:r>
            <a:r>
              <a:rPr lang="en-US" dirty="0" smtClean="0"/>
              <a:t>se </a:t>
            </a:r>
            <a:r>
              <a:rPr lang="en-US" dirty="0" smtClean="0"/>
              <a:t>the classes </a:t>
            </a:r>
            <a:r>
              <a:rPr lang="en-US" dirty="0" smtClean="0"/>
              <a:t>provided by Geant4</a:t>
            </a:r>
          </a:p>
          <a:p>
            <a:pPr lvl="1"/>
            <a:r>
              <a:rPr lang="en-US" dirty="0" smtClean="0"/>
              <a:t>Example: Box</a:t>
            </a:r>
            <a:r>
              <a:rPr lang="en-US" dirty="0" smtClean="0"/>
              <a:t>, Cylinder, </a:t>
            </a:r>
            <a:r>
              <a:rPr lang="en-US" dirty="0" smtClean="0"/>
              <a:t>Sphere</a:t>
            </a:r>
          </a:p>
          <a:p>
            <a:pPr lvl="1"/>
            <a:r>
              <a:rPr lang="en-US" dirty="0" smtClean="0"/>
              <a:t>Many </a:t>
            </a:r>
            <a:r>
              <a:rPr lang="en-US" dirty="0" smtClean="0"/>
              <a:t>more existing classes, User’s Guide (4.1.2)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5017815"/>
            <a:ext cx="1970690" cy="16496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2103" y="5017815"/>
            <a:ext cx="1672895" cy="16496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8619" y="5017815"/>
            <a:ext cx="1935656" cy="1649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 source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Two types covered here</a:t>
            </a:r>
          </a:p>
          <a:p>
            <a:pPr lvl="1"/>
            <a:r>
              <a:rPr lang="en-US" dirty="0" smtClean="0"/>
              <a:t>Beams</a:t>
            </a:r>
          </a:p>
          <a:p>
            <a:pPr lvl="1"/>
            <a:r>
              <a:rPr lang="en-US" dirty="0" smtClean="0"/>
              <a:t>Stationary sources</a:t>
            </a:r>
          </a:p>
          <a:p>
            <a:r>
              <a:rPr lang="en-US" dirty="0" smtClean="0"/>
              <a:t>Beams are defined in a source file in the Primary Generator Action</a:t>
            </a:r>
          </a:p>
          <a:p>
            <a:r>
              <a:rPr lang="en-US" dirty="0" smtClean="0"/>
              <a:t>Stationary sources can be defined there using random numbers to generate isotropic distributions</a:t>
            </a:r>
          </a:p>
          <a:p>
            <a:r>
              <a:rPr lang="en-US" dirty="0" smtClean="0"/>
              <a:t>Or use pre-defined class in a macro </a:t>
            </a:r>
            <a:r>
              <a:rPr lang="en-US" dirty="0" smtClean="0"/>
              <a:t>G4GeneralParticleSource</a:t>
            </a:r>
          </a:p>
          <a:p>
            <a:r>
              <a:rPr lang="en-US" dirty="0" smtClean="0"/>
              <a:t>All primary generators are defined in a user Primary Generator </a:t>
            </a:r>
            <a:r>
              <a:rPr lang="en-US" dirty="0" smtClean="0"/>
              <a:t>Action (</a:t>
            </a:r>
            <a:r>
              <a:rPr lang="en-US" dirty="0" smtClean="0"/>
              <a:t>a class derived </a:t>
            </a:r>
            <a:r>
              <a:rPr lang="en-US" dirty="0" smtClean="0"/>
              <a:t>from G4VUserPrimaryGeneratorAction</a:t>
            </a:r>
            <a:r>
              <a:rPr lang="en-US" dirty="0" smtClean="0"/>
              <a:t>);besides G4GeneralParticleSource there is G4ParticleGun which is more </a:t>
            </a:r>
            <a:r>
              <a:rPr lang="en-US" dirty="0" smtClean="0"/>
              <a:t>simple generator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D.Oxley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List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7625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Geant4 doesn’t “automatically” include any physics</a:t>
            </a:r>
          </a:p>
          <a:p>
            <a:r>
              <a:rPr lang="en-US" dirty="0" smtClean="0"/>
              <a:t>You need to tell Geant4 what physical interactions you </a:t>
            </a:r>
            <a:r>
              <a:rPr lang="en-US" dirty="0" smtClean="0"/>
              <a:t>are interested </a:t>
            </a:r>
            <a:r>
              <a:rPr lang="en-US" dirty="0" smtClean="0"/>
              <a:t>in</a:t>
            </a:r>
          </a:p>
          <a:p>
            <a:r>
              <a:rPr lang="en-US" dirty="0" smtClean="0"/>
              <a:t>Originates from particles physics background where “</a:t>
            </a:r>
            <a:r>
              <a:rPr lang="en-US" dirty="0" smtClean="0"/>
              <a:t>new physics</a:t>
            </a:r>
            <a:r>
              <a:rPr lang="en-US" dirty="0" smtClean="0"/>
              <a:t>” would need implementing</a:t>
            </a:r>
          </a:p>
          <a:p>
            <a:r>
              <a:rPr lang="en-US" dirty="0" smtClean="0"/>
              <a:t>Include:</a:t>
            </a:r>
          </a:p>
          <a:p>
            <a:pPr lvl="1"/>
            <a:r>
              <a:rPr lang="en-US" dirty="0" smtClean="0"/>
              <a:t>Particles you want (bosons, mesons etc.)</a:t>
            </a:r>
          </a:p>
          <a:p>
            <a:pPr lvl="1"/>
            <a:r>
              <a:rPr lang="en-US" dirty="0" smtClean="0"/>
              <a:t>Interactions you want (photoelectric, Compton, Pair </a:t>
            </a:r>
            <a:r>
              <a:rPr lang="en-US" dirty="0" smtClean="0"/>
              <a:t>production)</a:t>
            </a:r>
          </a:p>
          <a:p>
            <a:pPr lvl="1"/>
            <a:r>
              <a:rPr lang="en-US" dirty="0" smtClean="0"/>
              <a:t>The correct energy range: different for the energy range you are interested in</a:t>
            </a:r>
          </a:p>
          <a:p>
            <a:pPr lvl="1"/>
            <a:r>
              <a:rPr lang="en-US" dirty="0" smtClean="0"/>
              <a:t>Standard, low energy, very low energy</a:t>
            </a:r>
          </a:p>
          <a:p>
            <a:pPr lvl="1"/>
            <a:r>
              <a:rPr lang="en-US" dirty="0" smtClean="0"/>
              <a:t>Beware of your cut </a:t>
            </a:r>
            <a:r>
              <a:rPr lang="en-US" dirty="0" smtClean="0"/>
              <a:t>values</a:t>
            </a:r>
          </a:p>
          <a:p>
            <a:r>
              <a:rPr lang="en-US" dirty="0" smtClean="0"/>
              <a:t>Geant4 provides a set of physics lists and it is </a:t>
            </a:r>
            <a:r>
              <a:rPr lang="en-US" dirty="0" smtClean="0"/>
              <a:t>recommended to </a:t>
            </a:r>
            <a:r>
              <a:rPr lang="en-US" dirty="0" smtClean="0"/>
              <a:t>users to start with one of these. See more details at:</a:t>
            </a:r>
            <a:r>
              <a:rPr lang="en-US" u="sng" dirty="0" smtClean="0">
                <a:hlinkClick r:id="rId2"/>
              </a:rPr>
              <a:t>http://geant4.web.cern.ch/geant4/support/</a:t>
            </a:r>
            <a:r>
              <a:rPr lang="en-US" u="sng" dirty="0" smtClean="0">
                <a:hlinkClick r:id="rId2"/>
              </a:rPr>
              <a:t>index.shtml </a:t>
            </a:r>
          </a:p>
          <a:p>
            <a:pPr>
              <a:buNone/>
            </a:pPr>
            <a:r>
              <a:rPr lang="en-US" u="sng" dirty="0" smtClean="0">
                <a:hlinkClick r:id="rId2"/>
              </a:rPr>
              <a:t>	</a:t>
            </a:r>
            <a:r>
              <a:rPr lang="en-US" u="sng" dirty="0" smtClean="0">
                <a:hlinkClick r:id="rId2"/>
              </a:rPr>
              <a:t>-</a:t>
            </a:r>
            <a:r>
              <a:rPr lang="en-US" u="sng" dirty="0" smtClean="0">
                <a:hlinkClick r:id="rId2"/>
              </a:rPr>
              <a:t>-&gt; Physics list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D.Oxley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List: Cuts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Cut value defines the extent to which a particle is tracked</a:t>
            </a:r>
          </a:p>
          <a:p>
            <a:r>
              <a:rPr lang="en-US" dirty="0" smtClean="0"/>
              <a:t>Cuts are defined in distance (range                  )</a:t>
            </a:r>
          </a:p>
          <a:p>
            <a:r>
              <a:rPr lang="en-US" dirty="0" smtClean="0"/>
              <a:t>Converted into energy based on the material</a:t>
            </a:r>
          </a:p>
          <a:p>
            <a:r>
              <a:rPr lang="en-US" dirty="0" smtClean="0"/>
              <a:t>100keV</a:t>
            </a:r>
          </a:p>
          <a:p>
            <a:pPr>
              <a:buNone/>
            </a:pPr>
            <a:r>
              <a:rPr lang="en-US" dirty="0" smtClean="0"/>
              <a:t>				Cut value = 1mm</a:t>
            </a:r>
            <a:endParaRPr lang="en-US" dirty="0"/>
          </a:p>
        </p:txBody>
      </p:sp>
      <p:pic>
        <p:nvPicPr>
          <p:cNvPr id="5" name="Picture 4" descr="germanium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8267" y="3834125"/>
            <a:ext cx="2358415" cy="1885253"/>
          </a:xfrm>
          <a:prstGeom prst="rect">
            <a:avLst/>
          </a:prstGeom>
        </p:spPr>
      </p:pic>
      <p:pic>
        <p:nvPicPr>
          <p:cNvPr id="6" name="Picture 5" descr="gas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3440" y="3834125"/>
            <a:ext cx="2358415" cy="1885253"/>
          </a:xfrm>
          <a:prstGeom prst="rect">
            <a:avLst/>
          </a:prstGeom>
        </p:spPr>
      </p:pic>
      <p:cxnSp>
        <p:nvCxnSpPr>
          <p:cNvPr id="8" name="Straight Arrow Connector 7"/>
          <p:cNvCxnSpPr>
            <a:endCxn id="5" idx="1"/>
          </p:cNvCxnSpPr>
          <p:nvPr/>
        </p:nvCxnSpPr>
        <p:spPr>
          <a:xfrm>
            <a:off x="1086069" y="4776752"/>
            <a:ext cx="90219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071242" y="4775164"/>
            <a:ext cx="90219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03504" y="4405832"/>
            <a:ext cx="1151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γ100 </a:t>
            </a:r>
            <a:r>
              <a:rPr lang="en-US" dirty="0" err="1" smtClean="0"/>
              <a:t>KeV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679766" y="4409008"/>
            <a:ext cx="1151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γ100 </a:t>
            </a:r>
            <a:r>
              <a:rPr lang="en-US" dirty="0" err="1" smtClean="0"/>
              <a:t>KeV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988267" y="6019800"/>
            <a:ext cx="2351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Electron won’t be </a:t>
            </a:r>
            <a:r>
              <a:rPr lang="en-US" dirty="0" smtClean="0"/>
              <a:t>tracked</a:t>
            </a:r>
          </a:p>
          <a:p>
            <a:r>
              <a:rPr lang="en-US" dirty="0"/>
              <a:t>Distance &lt; Cut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79929" y="6021169"/>
            <a:ext cx="2188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Electron </a:t>
            </a:r>
            <a:r>
              <a:rPr lang="en-US" dirty="0" smtClean="0"/>
              <a:t>will </a:t>
            </a:r>
            <a:r>
              <a:rPr lang="en-US" dirty="0"/>
              <a:t>be </a:t>
            </a:r>
            <a:r>
              <a:rPr lang="en-US" dirty="0" smtClean="0"/>
              <a:t>tracked</a:t>
            </a:r>
          </a:p>
          <a:p>
            <a:r>
              <a:rPr lang="en-US" dirty="0"/>
              <a:t>Distance</a:t>
            </a:r>
            <a:r>
              <a:rPr lang="en-US" dirty="0" smtClean="0"/>
              <a:t> &gt; </a:t>
            </a:r>
            <a:r>
              <a:rPr lang="en-US" dirty="0"/>
              <a:t>Cut</a:t>
            </a: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5456238" y="1944414"/>
          <a:ext cx="1262062" cy="692150"/>
        </p:xfrm>
        <a:graphic>
          <a:graphicData uri="http://schemas.openxmlformats.org/presentationml/2006/ole">
            <p:oleObj spid="_x0000_s55298" name="Equation" r:id="rId5" imgW="1041400" imgH="571500" progId="Equation.3">
              <p:embed/>
            </p:oleObj>
          </a:graphicData>
        </a:graphic>
      </p:graphicFrame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D.Oxley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16534"/>
          </a:xfrm>
        </p:spPr>
        <p:txBody>
          <a:bodyPr/>
          <a:lstStyle/>
          <a:p>
            <a:r>
              <a:rPr lang="en-US" dirty="0" smtClean="0"/>
              <a:t>Extracting information from Geant4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914400" y="1191172"/>
            <a:ext cx="7772400" cy="444549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Two additional classes (minimum):</a:t>
            </a:r>
          </a:p>
          <a:p>
            <a:pPr lvl="1"/>
            <a:r>
              <a:rPr lang="en-US" dirty="0" smtClean="0"/>
              <a:t>Sensitive Detector</a:t>
            </a:r>
          </a:p>
          <a:p>
            <a:pPr lvl="1"/>
            <a:r>
              <a:rPr lang="en-US" dirty="0" smtClean="0"/>
              <a:t>Hit</a:t>
            </a:r>
          </a:p>
          <a:p>
            <a:pPr lvl="1"/>
            <a:r>
              <a:rPr lang="en-US" dirty="0" smtClean="0"/>
              <a:t>(Event Action) is useful, but not essential</a:t>
            </a:r>
          </a:p>
          <a:p>
            <a:r>
              <a:rPr lang="en-US" dirty="0" smtClean="0"/>
              <a:t>Which volumes are made sensitive is defined in the geometry class</a:t>
            </a:r>
          </a:p>
          <a:p>
            <a:pPr lvl="1"/>
            <a:r>
              <a:rPr lang="en-US" dirty="0" smtClean="0"/>
              <a:t>At logical stage</a:t>
            </a:r>
          </a:p>
          <a:p>
            <a:r>
              <a:rPr lang="en-US" dirty="0" smtClean="0"/>
              <a:t>Hit defines the object of an interaction</a:t>
            </a:r>
          </a:p>
          <a:p>
            <a:pPr lvl="1"/>
            <a:r>
              <a:rPr lang="en-US" dirty="0" smtClean="0"/>
              <a:t>Energy deposit, Position, Interaction type, Detector segment</a:t>
            </a:r>
          </a:p>
          <a:p>
            <a:r>
              <a:rPr lang="en-US" dirty="0" smtClean="0"/>
              <a:t>Hits will only be defined in sensitive detectors (not in passive volumes)</a:t>
            </a:r>
          </a:p>
          <a:p>
            <a:r>
              <a:rPr lang="en-US" dirty="0" smtClean="0"/>
              <a:t>Hits are assigned their attributes (Energy, position) not in the hit class, but in the sensitive detector </a:t>
            </a:r>
            <a:r>
              <a:rPr lang="en-US" dirty="0" smtClean="0"/>
              <a:t>class</a:t>
            </a:r>
          </a:p>
          <a:p>
            <a:r>
              <a:rPr lang="en-US" dirty="0" smtClean="0"/>
              <a:t>User can extract info at all stages of event processing</a:t>
            </a:r>
            <a:r>
              <a:rPr lang="en-US" dirty="0" smtClean="0"/>
              <a:t>: </a:t>
            </a:r>
            <a:r>
              <a:rPr lang="en-US" dirty="0" smtClean="0"/>
              <a:t>stepping, tracking, event, run </a:t>
            </a:r>
            <a:r>
              <a:rPr lang="en-US" dirty="0" smtClean="0"/>
              <a:t>action. Besides </a:t>
            </a:r>
            <a:r>
              <a:rPr lang="en-US" dirty="0" smtClean="0"/>
              <a:t>that he can use scorer classes which are a kind of ready to be </a:t>
            </a:r>
            <a:r>
              <a:rPr lang="en-US" dirty="0" smtClean="0"/>
              <a:t>used  by sensitive </a:t>
            </a:r>
            <a:r>
              <a:rPr lang="en-US" dirty="0" smtClean="0"/>
              <a:t>detectors for accounting various quantities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2231695" y="5668416"/>
            <a:ext cx="6455105" cy="1191172"/>
            <a:chOff x="914399" y="5666828"/>
            <a:chExt cx="6455105" cy="1191172"/>
          </a:xfrm>
        </p:grpSpPr>
        <p:sp>
          <p:nvSpPr>
            <p:cNvPr id="5" name="Rounded Rectangle 4"/>
            <p:cNvSpPr/>
            <p:nvPr/>
          </p:nvSpPr>
          <p:spPr>
            <a:xfrm>
              <a:off x="914399" y="5666828"/>
              <a:ext cx="1213946" cy="9144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Geometry</a:t>
              </a:r>
              <a:endParaRPr lang="en-US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575034" y="5666828"/>
              <a:ext cx="1068551" cy="9144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Sensitive</a:t>
              </a:r>
            </a:p>
            <a:p>
              <a:pPr algn="ctr"/>
              <a:r>
                <a:rPr lang="en-US" dirty="0" smtClean="0"/>
                <a:t>Detector</a:t>
              </a:r>
              <a:endParaRPr lang="en-US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447628" y="5943600"/>
              <a:ext cx="914400" cy="9144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Hit</a:t>
              </a:r>
              <a:endParaRPr lang="en-US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6455104" y="5666828"/>
              <a:ext cx="914400" cy="9144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Output</a:t>
              </a:r>
              <a:endParaRPr lang="en-US" dirty="0"/>
            </a:p>
          </p:txBody>
        </p:sp>
        <p:cxnSp>
          <p:nvCxnSpPr>
            <p:cNvPr id="10" name="Straight Arrow Connector 9"/>
            <p:cNvCxnSpPr>
              <a:stCxn id="5" idx="3"/>
              <a:endCxn id="6" idx="1"/>
            </p:cNvCxnSpPr>
            <p:nvPr/>
          </p:nvCxnSpPr>
          <p:spPr>
            <a:xfrm>
              <a:off x="2128345" y="6124028"/>
              <a:ext cx="446689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6" idx="3"/>
              <a:endCxn id="7" idx="1"/>
            </p:cNvCxnSpPr>
            <p:nvPr/>
          </p:nvCxnSpPr>
          <p:spPr>
            <a:xfrm>
              <a:off x="3643585" y="6124028"/>
              <a:ext cx="804043" cy="27677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Elbow Connector 15"/>
            <p:cNvCxnSpPr>
              <a:stCxn id="6" idx="0"/>
              <a:endCxn id="8" idx="1"/>
            </p:cNvCxnSpPr>
            <p:nvPr/>
          </p:nvCxnSpPr>
          <p:spPr>
            <a:xfrm rot="16200000" flipH="1">
              <a:off x="4553607" y="4222531"/>
              <a:ext cx="457200" cy="3345794"/>
            </a:xfrm>
            <a:prstGeom prst="bentConnector4">
              <a:avLst>
                <a:gd name="adj1" fmla="val -50000"/>
                <a:gd name="adj2" fmla="val 76570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D.Oxley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C++ codes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Geometry: assigns a volume to be sensitive</a:t>
            </a:r>
          </a:p>
          <a:p>
            <a:r>
              <a:rPr lang="en-US" dirty="0" smtClean="0"/>
              <a:t>Sensitive detector:</a:t>
            </a:r>
          </a:p>
          <a:p>
            <a:pPr lvl="1"/>
            <a:r>
              <a:rPr lang="en-US" dirty="0" smtClean="0"/>
              <a:t>builds a Hit</a:t>
            </a:r>
          </a:p>
          <a:p>
            <a:pPr lvl="1"/>
            <a:r>
              <a:rPr lang="en-US" dirty="0" smtClean="0"/>
              <a:t>assigns it to </a:t>
            </a:r>
            <a:r>
              <a:rPr lang="en-US" dirty="0" err="1" smtClean="0"/>
              <a:t>HitCollection</a:t>
            </a:r>
            <a:endParaRPr lang="en-US" dirty="0" smtClean="0"/>
          </a:p>
          <a:p>
            <a:r>
              <a:rPr lang="en-US" dirty="0" smtClean="0"/>
              <a:t>Hit class defines attributes of the hit</a:t>
            </a:r>
          </a:p>
          <a:p>
            <a:r>
              <a:rPr lang="en-US" dirty="0" smtClean="0"/>
              <a:t>Sensitive Detector either:</a:t>
            </a:r>
          </a:p>
          <a:p>
            <a:pPr lvl="1"/>
            <a:r>
              <a:rPr lang="en-US" dirty="0" smtClean="0"/>
              <a:t>outputs </a:t>
            </a:r>
            <a:r>
              <a:rPr lang="en-US" dirty="0" err="1" smtClean="0"/>
              <a:t>HitCollection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or sends </a:t>
            </a:r>
            <a:r>
              <a:rPr lang="en-US" dirty="0" err="1" smtClean="0"/>
              <a:t>HitCollection</a:t>
            </a:r>
            <a:r>
              <a:rPr lang="en-US" dirty="0" smtClean="0"/>
              <a:t> to </a:t>
            </a:r>
            <a:r>
              <a:rPr lang="en-US" dirty="0" err="1" smtClean="0"/>
              <a:t>EventAction</a:t>
            </a:r>
            <a:r>
              <a:rPr lang="en-US" dirty="0" smtClean="0"/>
              <a:t> file</a:t>
            </a:r>
          </a:p>
          <a:p>
            <a:r>
              <a:rPr lang="en-US" dirty="0" err="1" smtClean="0"/>
              <a:t>EventAction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necessary to process several </a:t>
            </a:r>
            <a:r>
              <a:rPr lang="en-US" dirty="0" err="1" smtClean="0"/>
              <a:t>HitCollections</a:t>
            </a:r>
            <a:endParaRPr lang="en-US" dirty="0" smtClean="0"/>
          </a:p>
          <a:p>
            <a:pPr lvl="1"/>
            <a:r>
              <a:rPr lang="en-US" dirty="0" smtClean="0"/>
              <a:t>examine several </a:t>
            </a:r>
            <a:r>
              <a:rPr lang="en-US" dirty="0" err="1" smtClean="0"/>
              <a:t>HitCollections</a:t>
            </a:r>
            <a:r>
              <a:rPr lang="en-US" dirty="0" smtClean="0"/>
              <a:t>, establish </a:t>
            </a:r>
            <a:r>
              <a:rPr lang="en-US" dirty="0" err="1" smtClean="0"/>
              <a:t>HitCollection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D.Oxley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Geant4 is MORE…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Kernel: 3 lectures</a:t>
            </a:r>
          </a:p>
          <a:p>
            <a:r>
              <a:rPr lang="en-US" dirty="0" smtClean="0"/>
              <a:t>Geometry: 4 lectures</a:t>
            </a:r>
          </a:p>
          <a:p>
            <a:r>
              <a:rPr lang="en-US" dirty="0" smtClean="0"/>
              <a:t>Materials: 1 lecture</a:t>
            </a:r>
          </a:p>
          <a:p>
            <a:r>
              <a:rPr lang="en-US" dirty="0" smtClean="0"/>
              <a:t>Physics: 3 lectures</a:t>
            </a:r>
          </a:p>
          <a:p>
            <a:r>
              <a:rPr lang="en-US" dirty="0" smtClean="0"/>
              <a:t>EM Physics: 2 lectures</a:t>
            </a:r>
          </a:p>
          <a:p>
            <a:r>
              <a:rPr lang="en-US" dirty="0" err="1" smtClean="0"/>
              <a:t>Hadron</a:t>
            </a:r>
            <a:r>
              <a:rPr lang="en-US" dirty="0" smtClean="0"/>
              <a:t> Physics: 3 lectures</a:t>
            </a:r>
          </a:p>
          <a:p>
            <a:r>
              <a:rPr lang="en-US" dirty="0" smtClean="0"/>
              <a:t>Physics Lists: 1 lecture</a:t>
            </a:r>
          </a:p>
          <a:p>
            <a:r>
              <a:rPr lang="en-US" dirty="0" smtClean="0"/>
              <a:t>Visualization: 3 lectures</a:t>
            </a:r>
          </a:p>
          <a:p>
            <a:r>
              <a:rPr lang="en-US" dirty="0" smtClean="0"/>
              <a:t>Primary particles: 1 lecture</a:t>
            </a:r>
          </a:p>
          <a:p>
            <a:r>
              <a:rPr lang="en-US" dirty="0" smtClean="0"/>
              <a:t>Analysis: 1 lectures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Upgrading: 1 lecture</a:t>
            </a:r>
          </a:p>
          <a:p>
            <a:r>
              <a:rPr lang="en-US" dirty="0" smtClean="0"/>
              <a:t>User interface: 2 lectures</a:t>
            </a:r>
          </a:p>
          <a:p>
            <a:r>
              <a:rPr lang="en-US" dirty="0" smtClean="0"/>
              <a:t>Event biasing: 1 lectures</a:t>
            </a:r>
          </a:p>
          <a:p>
            <a:r>
              <a:rPr lang="en-US" dirty="0" smtClean="0"/>
              <a:t>User documentation and examples: 2 lectures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Abbreviations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ECS – Experiment Control System</a:t>
            </a:r>
          </a:p>
          <a:p>
            <a:r>
              <a:rPr lang="en-US" dirty="0" smtClean="0"/>
              <a:t>DCS – Detector Control System</a:t>
            </a:r>
          </a:p>
          <a:p>
            <a:r>
              <a:rPr lang="en-US" dirty="0" smtClean="0"/>
              <a:t>TRG – Trigger</a:t>
            </a:r>
          </a:p>
          <a:p>
            <a:r>
              <a:rPr lang="en-US" dirty="0" smtClean="0"/>
              <a:t>DAQ – Data Acquisition System</a:t>
            </a:r>
          </a:p>
          <a:p>
            <a:r>
              <a:rPr lang="en-US" dirty="0" smtClean="0"/>
              <a:t>CDB – Conditions Data Base</a:t>
            </a:r>
          </a:p>
          <a:p>
            <a:r>
              <a:rPr lang="en-US" dirty="0" smtClean="0"/>
              <a:t>RAW – Raw Data</a:t>
            </a:r>
          </a:p>
          <a:p>
            <a:r>
              <a:rPr lang="en-US" dirty="0" smtClean="0"/>
              <a:t>CALIB – Calibration Procedures</a:t>
            </a:r>
          </a:p>
          <a:p>
            <a:r>
              <a:rPr lang="en-US" dirty="0" smtClean="0"/>
              <a:t>ALIGN – Alignment Procedures</a:t>
            </a:r>
          </a:p>
          <a:p>
            <a:r>
              <a:rPr lang="en-US" dirty="0" smtClean="0"/>
              <a:t>RECO – Reconstruction Procedures</a:t>
            </a:r>
          </a:p>
          <a:p>
            <a:r>
              <a:rPr lang="en-US" dirty="0" smtClean="0"/>
              <a:t>ESD – Event Summary Data</a:t>
            </a:r>
          </a:p>
          <a:p>
            <a:r>
              <a:rPr lang="en-US" dirty="0" smtClean="0"/>
              <a:t>AOD – Analysis Object Data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HITS – Simulated energy deposition at given location and time + MC truth</a:t>
            </a:r>
          </a:p>
          <a:p>
            <a:r>
              <a:rPr lang="en-US" dirty="0" smtClean="0"/>
              <a:t>DIGI – Digitization Procedures</a:t>
            </a:r>
          </a:p>
          <a:p>
            <a:pPr lvl="1"/>
            <a:r>
              <a:rPr lang="en-US" dirty="0" smtClean="0"/>
              <a:t>From analog signal to digital representation</a:t>
            </a:r>
          </a:p>
          <a:p>
            <a:r>
              <a:rPr lang="en-US" dirty="0" smtClean="0"/>
              <a:t>MC truth – the characteristics of the simulated particle and/or “labels” to navigate back to the array of simulated particles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Suggestions (not only for Geant4)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05261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err="1" smtClean="0"/>
              <a:t>DO’s</a:t>
            </a:r>
            <a:endParaRPr lang="en-US" dirty="0" smtClean="0"/>
          </a:p>
          <a:p>
            <a:r>
              <a:rPr lang="en-US" dirty="0" smtClean="0"/>
              <a:t>Consult the user guide with any problems or for more detail</a:t>
            </a:r>
          </a:p>
          <a:p>
            <a:r>
              <a:rPr lang="en-US" dirty="0" smtClean="0"/>
              <a:t>Consult the </a:t>
            </a:r>
            <a:r>
              <a:rPr lang="en-US" dirty="0" err="1" smtClean="0"/>
              <a:t>HyperNews</a:t>
            </a:r>
            <a:r>
              <a:rPr lang="en-US" dirty="0" smtClean="0"/>
              <a:t> forum if you get stuck</a:t>
            </a:r>
          </a:p>
          <a:p>
            <a:r>
              <a:rPr lang="en-US" dirty="0" smtClean="0"/>
              <a:t>Just start playing around with one of the examples</a:t>
            </a:r>
          </a:p>
          <a:p>
            <a:r>
              <a:rPr lang="en-US" dirty="0" smtClean="0"/>
              <a:t>If you get a bug in it you can’t fix, you can always download it again</a:t>
            </a:r>
          </a:p>
          <a:p>
            <a:r>
              <a:rPr lang="en-US" dirty="0" smtClean="0"/>
              <a:t>Always think about what you need in terms of physics and cut values</a:t>
            </a:r>
          </a:p>
          <a:p>
            <a:r>
              <a:rPr lang="en-US" dirty="0" smtClean="0"/>
              <a:t>Do discard physics and events you don’t need: you are the expert of your work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05261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err="1" smtClean="0"/>
              <a:t>DON’T’s</a:t>
            </a:r>
            <a:endParaRPr lang="en-US" dirty="0" smtClean="0"/>
          </a:p>
          <a:p>
            <a:r>
              <a:rPr lang="en-US" dirty="0" smtClean="0"/>
              <a:t>Treat this lecture as a replacement of the User Guide:</a:t>
            </a:r>
          </a:p>
          <a:p>
            <a:r>
              <a:rPr lang="en-US" dirty="0" smtClean="0"/>
              <a:t>Geant4 is very complex and cannot be explained fully in few slides</a:t>
            </a:r>
          </a:p>
          <a:p>
            <a:r>
              <a:rPr lang="en-US" dirty="0" smtClean="0"/>
              <a:t>Don’t wait until you are a C++ expert before you start</a:t>
            </a:r>
          </a:p>
          <a:p>
            <a:r>
              <a:rPr lang="en-US" dirty="0" smtClean="0"/>
              <a:t>Don’t read the whole user guide before you start</a:t>
            </a:r>
          </a:p>
          <a:p>
            <a:r>
              <a:rPr lang="en-US" dirty="0" smtClean="0"/>
              <a:t>Don’t assume Geant4 will “just get it right”</a:t>
            </a:r>
          </a:p>
          <a:p>
            <a:r>
              <a:rPr lang="en-US" dirty="0" smtClean="0"/>
              <a:t>Don’t let too much detail slow you down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D.Oxley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94293" y="5500414"/>
            <a:ext cx="61382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Use the Geant4 novice examples to start with </a:t>
            </a:r>
          </a:p>
          <a:p>
            <a:r>
              <a:rPr lang="en-US" dirty="0" smtClean="0"/>
              <a:t>(sec. 9.1 of the Users Guide for Application developers</a:t>
            </a:r>
            <a:r>
              <a:rPr lang="en-US" dirty="0" smtClean="0"/>
              <a:t>)</a:t>
            </a:r>
            <a:endParaRPr lang="en-US" u="sng" dirty="0" smtClean="0"/>
          </a:p>
          <a:p>
            <a:r>
              <a:rPr lang="en-US" u="sng" dirty="0" smtClean="0">
                <a:hlinkClick r:id="rId2"/>
              </a:rPr>
              <a:t>http</a:t>
            </a:r>
            <a:r>
              <a:rPr lang="en-US" u="sng" dirty="0" smtClean="0">
                <a:hlinkClick r:id="rId2"/>
              </a:rPr>
              <a:t>://geant4.fnal.gov/index_web/</a:t>
            </a:r>
            <a:r>
              <a:rPr lang="en-US" u="sng" dirty="0" smtClean="0">
                <a:hlinkClick r:id="rId2"/>
              </a:rPr>
              <a:t>novice_examples_explained.shtml</a:t>
            </a:r>
            <a:endParaRPr lang="en-US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 smtClean="0"/>
              <a:t>Introduction to ROOT - Jan Fiete Grosse-Oetringhaus</a:t>
            </a:r>
            <a:endParaRPr lang="en-US"/>
          </a:p>
        </p:txBody>
      </p:sp>
      <p:sp>
        <p:nvSpPr>
          <p:cNvPr id="7171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42F82DD-36FD-6845-84E4-7045E1FD98DB}" type="slidenum">
              <a:rPr lang="en-US"/>
              <a:pPr/>
              <a:t>30</a:t>
            </a:fld>
            <a:endParaRPr lang="en-US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/>
              <a:t>ROOT in a Nutshell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/>
              <a:t>ROOT is a large Object-Oriented data handling and analysis framework</a:t>
            </a:r>
            <a:endParaRPr lang="en-US" sz="2000"/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Efficient object store scaling from KB’s to PB’s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/>
              <a:t>C++ interpreter</a:t>
            </a:r>
          </a:p>
          <a:p>
            <a:pPr eaLnBrk="1" hangingPunct="1">
              <a:lnSpc>
                <a:spcPct val="90000"/>
              </a:lnSpc>
            </a:pPr>
            <a:r>
              <a:rPr lang="en-US" sz="2400"/>
              <a:t>Extensive 2D+3D scientific data visualization capabilities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/>
              <a:t>Extensive set of multi-dimensional histograming, data fitting, modeling and analysis methods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/>
              <a:t>Complete set of GUI widgets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/>
              <a:t>Classes for threading, shared memory, networking, etc.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/>
              <a:t>Parallel version of analysis engine runs on clusters and multi-core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/>
              <a:t>Fully cross platform: Unix/Linux, MacOS X and Windows</a:t>
            </a:r>
            <a:endParaRPr 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 smtClean="0"/>
              <a:t>Introduction to ROOT - Jan Fiete Grosse-Oetringhaus</a:t>
            </a:r>
            <a:endParaRPr lang="en-US"/>
          </a:p>
        </p:txBody>
      </p:sp>
      <p:sp>
        <p:nvSpPr>
          <p:cNvPr id="8195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FEA6AE0-E819-EE42-957E-E15CC26E8CCA}" type="slidenum">
              <a:rPr lang="en-US"/>
              <a:pPr/>
              <a:t>31</a:t>
            </a:fld>
            <a:endParaRPr lang="en-US" dirty="0"/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ROOT in a Nutshell (2)</a:t>
            </a:r>
            <a:endParaRPr lang="de-DE"/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The user interacts with ROOT via a graphical user interface, the command line or scripts</a:t>
            </a:r>
          </a:p>
          <a:p>
            <a:pPr eaLnBrk="1" hangingPunct="1"/>
            <a:r>
              <a:rPr lang="en-US"/>
              <a:t>The command and scripting language is C++</a:t>
            </a:r>
          </a:p>
          <a:p>
            <a:pPr lvl="1" eaLnBrk="1" hangingPunct="1"/>
            <a:r>
              <a:rPr lang="en-US"/>
              <a:t>Embedded CINT C++ interpreter</a:t>
            </a:r>
          </a:p>
          <a:p>
            <a:pPr lvl="1" eaLnBrk="1" hangingPunct="1"/>
            <a:r>
              <a:rPr lang="en-US"/>
              <a:t>Large scripts can be compiled and dynamically loaded</a:t>
            </a:r>
          </a:p>
          <a:p>
            <a:endParaRPr lang="de-DE"/>
          </a:p>
        </p:txBody>
      </p:sp>
      <p:sp>
        <p:nvSpPr>
          <p:cNvPr id="492548" name="Text Box 4"/>
          <p:cNvSpPr txBox="1">
            <a:spLocks noChangeArrowheads="1"/>
          </p:cNvSpPr>
          <p:nvPr/>
        </p:nvSpPr>
        <p:spPr bwMode="auto">
          <a:xfrm>
            <a:off x="1090613" y="4745038"/>
            <a:ext cx="6505575" cy="915987"/>
          </a:xfrm>
          <a:prstGeom prst="rect">
            <a:avLst/>
          </a:prstGeom>
          <a:solidFill>
            <a:srgbClr val="FFFF00"/>
          </a:solidFill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/>
              <a:t>And for you?</a:t>
            </a:r>
          </a:p>
          <a:p>
            <a:r>
              <a:rPr lang="en-US"/>
              <a:t>ROOT is usually the interface (and sometimes the barrier) </a:t>
            </a:r>
          </a:p>
          <a:p>
            <a:r>
              <a:rPr lang="en-US"/>
              <a:t>between you and the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2548" grpId="0" build="allAtOnce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 smtClean="0"/>
              <a:t>Introduction to ROOT - Jan Fiete Grosse-Oetringhaus</a:t>
            </a:r>
            <a:endParaRPr lang="en-US"/>
          </a:p>
        </p:txBody>
      </p:sp>
      <p:sp>
        <p:nvSpPr>
          <p:cNvPr id="9219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109611B-1666-8147-890C-1B56EC7FB762}" type="slidenum">
              <a:rPr lang="en-US"/>
              <a:pPr/>
              <a:t>32</a:t>
            </a:fld>
            <a:endParaRPr lang="en-US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/>
              <a:t>The ROOT Libraries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551613" y="1524000"/>
            <a:ext cx="2592387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1800"/>
              <a:t>Over 2,500 classes</a:t>
            </a:r>
          </a:p>
          <a:p>
            <a:pPr eaLnBrk="1" hangingPunct="1">
              <a:lnSpc>
                <a:spcPct val="90000"/>
              </a:lnSpc>
            </a:pPr>
            <a:r>
              <a:rPr lang="en-US" sz="1800"/>
              <a:t>3,000,000 lines of code</a:t>
            </a:r>
          </a:p>
          <a:p>
            <a:pPr eaLnBrk="1" hangingPunct="1">
              <a:lnSpc>
                <a:spcPct val="90000"/>
              </a:lnSpc>
            </a:pPr>
            <a:r>
              <a:rPr lang="en-US" sz="1800"/>
              <a:t>CORE (8 Mbytes)</a:t>
            </a:r>
          </a:p>
          <a:p>
            <a:pPr eaLnBrk="1" hangingPunct="1">
              <a:lnSpc>
                <a:spcPct val="90000"/>
              </a:lnSpc>
            </a:pPr>
            <a:r>
              <a:rPr lang="en-US" sz="1800"/>
              <a:t>CINT (2 Mbytes)</a:t>
            </a:r>
          </a:p>
          <a:p>
            <a:pPr eaLnBrk="1" hangingPunct="1">
              <a:lnSpc>
                <a:spcPct val="90000"/>
              </a:lnSpc>
            </a:pPr>
            <a:r>
              <a:rPr lang="en-US" sz="1800"/>
              <a:t>Most libraries linked on demand via plug-in manager (only a subset shown)</a:t>
            </a:r>
          </a:p>
          <a:p>
            <a:pPr eaLnBrk="1" hangingPunct="1">
              <a:lnSpc>
                <a:spcPct val="90000"/>
              </a:lnSpc>
            </a:pPr>
            <a:r>
              <a:rPr lang="en-US" sz="1800"/>
              <a:t>100 shared libs</a:t>
            </a:r>
            <a:endParaRPr lang="en-US" sz="2400"/>
          </a:p>
        </p:txBody>
      </p:sp>
      <p:pic>
        <p:nvPicPr>
          <p:cNvPr id="9222" name="Picture 4" descr="libs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85C2A3"/>
              </a:clrFrom>
              <a:clrTo>
                <a:srgbClr val="85C2A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1447800"/>
            <a:ext cx="6324600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 smtClean="0"/>
              <a:t>Introduction to ROOT - Jan Fiete Grosse-Oetringhaus</a:t>
            </a:r>
            <a:endParaRPr lang="en-US"/>
          </a:p>
        </p:txBody>
      </p:sp>
      <p:sp>
        <p:nvSpPr>
          <p:cNvPr id="10243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8571F1B-F053-0C4F-B62D-B74A6F32100B}" type="slidenum">
              <a:rPr lang="en-US"/>
              <a:pPr/>
              <a:t>33</a:t>
            </a:fld>
            <a:endParaRPr lang="en-US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3600"/>
              <a:t>ROOT: An Open Source Project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/>
              <a:t>The project was started in Jan 1995</a:t>
            </a:r>
          </a:p>
          <a:p>
            <a:pPr eaLnBrk="1" hangingPunct="1">
              <a:lnSpc>
                <a:spcPct val="80000"/>
              </a:lnSpc>
            </a:pPr>
            <a:r>
              <a:rPr lang="en-US" sz="2400"/>
              <a:t>First release Nov 1995</a:t>
            </a:r>
          </a:p>
          <a:p>
            <a:pPr eaLnBrk="1" hangingPunct="1">
              <a:lnSpc>
                <a:spcPct val="80000"/>
              </a:lnSpc>
            </a:pPr>
            <a:r>
              <a:rPr lang="en-US" sz="2400"/>
              <a:t>The project is developed as a collaboration between: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/>
              <a:t>Full time developers: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/>
              <a:t>7 people full time at CERN (PH/SFT)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/>
              <a:t>2 developers at Fermilab/USA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/>
              <a:t>Large number of part-time contributors (160 in CREDITS file)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/>
              <a:t>A long list of users giving feedback, comments, bug fixes and many small contributions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/>
              <a:t>5,500 users registered to RootTalk forum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/>
              <a:t>10,000 posts per year</a:t>
            </a:r>
          </a:p>
          <a:p>
            <a:pPr eaLnBrk="1" hangingPunct="1">
              <a:lnSpc>
                <a:spcPct val="80000"/>
              </a:lnSpc>
            </a:pPr>
            <a:r>
              <a:rPr lang="en-US" sz="2400"/>
              <a:t>An Open Source Project, source available under the LGPL license</a:t>
            </a:r>
          </a:p>
          <a:p>
            <a:pPr eaLnBrk="1" hangingPunct="1">
              <a:lnSpc>
                <a:spcPct val="80000"/>
              </a:lnSpc>
            </a:pPr>
            <a:r>
              <a:rPr lang="en-US" sz="2400"/>
              <a:t>Used by all HEP experiments in the world</a:t>
            </a:r>
          </a:p>
          <a:p>
            <a:pPr eaLnBrk="1" hangingPunct="1">
              <a:lnSpc>
                <a:spcPct val="80000"/>
              </a:lnSpc>
            </a:pPr>
            <a:r>
              <a:rPr lang="en-US" sz="2400"/>
              <a:t>Used in many other scientific fields and in commercial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 smtClean="0"/>
              <a:t>Introduction to ROOT - Jan Fiete Grosse-Oetringhaus</a:t>
            </a:r>
            <a:endParaRPr lang="en-US"/>
          </a:p>
        </p:txBody>
      </p:sp>
      <p:sp>
        <p:nvSpPr>
          <p:cNvPr id="11267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F0B1E1F-D243-6247-9341-1DC69CDAC3AB}" type="slidenum">
              <a:rPr lang="en-US"/>
              <a:pPr/>
              <a:t>34</a:t>
            </a:fld>
            <a:endParaRPr lang="en-US"/>
          </a:p>
        </p:txBody>
      </p:sp>
      <p:sp>
        <p:nvSpPr>
          <p:cNvPr id="11268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Some ROOT Statistics</a:t>
            </a:r>
            <a:endParaRPr lang="de-DE"/>
          </a:p>
        </p:txBody>
      </p:sp>
      <p:sp>
        <p:nvSpPr>
          <p:cNvPr id="11269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ROOT binaries have been downloaded about 600,000 times since 1997</a:t>
            </a:r>
          </a:p>
          <a:p>
            <a:pPr eaLnBrk="1" hangingPunct="1"/>
            <a:r>
              <a:rPr lang="en-US"/>
              <a:t>The estimated user base is about 20,000 people</a:t>
            </a:r>
          </a:p>
        </p:txBody>
      </p:sp>
      <p:pic>
        <p:nvPicPr>
          <p:cNvPr id="11270" name="Picture 9" descr="ftpstat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1050" y="2847975"/>
            <a:ext cx="5113338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 smtClean="0"/>
              <a:t>Introduction to ROOT - Jan Fiete Grosse-Oetringhaus</a:t>
            </a:r>
            <a:endParaRPr lang="en-US"/>
          </a:p>
        </p:txBody>
      </p:sp>
      <p:sp>
        <p:nvSpPr>
          <p:cNvPr id="12291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02F7CCF-D860-744A-8A2C-CC3B6ADFD1A9}" type="slidenum">
              <a:rPr lang="en-US"/>
              <a:pPr/>
              <a:t>35</a:t>
            </a:fld>
            <a:endParaRPr lang="en-US"/>
          </a:p>
        </p:txBody>
      </p:sp>
      <p:pic>
        <p:nvPicPr>
          <p:cNvPr id="12292" name="Picture 15" descr="LHCb_pers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22450"/>
            <a:ext cx="212407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274638"/>
            <a:ext cx="7772400" cy="802672"/>
          </a:xfrm>
        </p:spPr>
        <p:txBody>
          <a:bodyPr/>
          <a:lstStyle/>
          <a:p>
            <a:pPr eaLnBrk="1" hangingPunct="1"/>
            <a:r>
              <a:rPr lang="en-US" dirty="0"/>
              <a:t>ROOT Application Domains</a:t>
            </a:r>
          </a:p>
        </p:txBody>
      </p:sp>
      <p:pic>
        <p:nvPicPr>
          <p:cNvPr id="12294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7800" y="2667000"/>
            <a:ext cx="6973888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Text Box 6"/>
          <p:cNvSpPr txBox="1">
            <a:spLocks noChangeArrowheads="1"/>
          </p:cNvSpPr>
          <p:nvPr/>
        </p:nvSpPr>
        <p:spPr bwMode="auto">
          <a:xfrm>
            <a:off x="4125913" y="5375275"/>
            <a:ext cx="4694237" cy="457200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Tahoma" charset="0"/>
              </a:rPr>
              <a:t>Data Storage: Local, Network</a:t>
            </a:r>
          </a:p>
        </p:txBody>
      </p:sp>
      <p:sp>
        <p:nvSpPr>
          <p:cNvPr id="12296" name="Text Box 7"/>
          <p:cNvSpPr txBox="1">
            <a:spLocks noChangeArrowheads="1"/>
          </p:cNvSpPr>
          <p:nvPr/>
        </p:nvSpPr>
        <p:spPr bwMode="auto">
          <a:xfrm>
            <a:off x="3176588" y="1676400"/>
            <a:ext cx="4635500" cy="457200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Tahoma" charset="0"/>
              </a:rPr>
              <a:t>Data Analysis &amp; Visualization</a:t>
            </a:r>
          </a:p>
        </p:txBody>
      </p:sp>
      <p:sp>
        <p:nvSpPr>
          <p:cNvPr id="12297" name="AutoShape 8"/>
          <p:cNvSpPr>
            <a:spLocks/>
          </p:cNvSpPr>
          <p:nvPr/>
        </p:nvSpPr>
        <p:spPr bwMode="auto">
          <a:xfrm rot="5400000">
            <a:off x="6107112" y="1284288"/>
            <a:ext cx="511175" cy="2514600"/>
          </a:xfrm>
          <a:prstGeom prst="leftBrace">
            <a:avLst>
              <a:gd name="adj1" fmla="val 116741"/>
              <a:gd name="adj2" fmla="val 47463"/>
            </a:avLst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de-DE" b="0">
              <a:latin typeface="Tahoma" charset="0"/>
            </a:endParaRPr>
          </a:p>
        </p:txBody>
      </p:sp>
      <p:sp>
        <p:nvSpPr>
          <p:cNvPr id="12298" name="AutoShape 9"/>
          <p:cNvSpPr>
            <a:spLocks/>
          </p:cNvSpPr>
          <p:nvPr/>
        </p:nvSpPr>
        <p:spPr bwMode="auto">
          <a:xfrm rot="-5400000">
            <a:off x="5992812" y="2998788"/>
            <a:ext cx="511175" cy="3962400"/>
          </a:xfrm>
          <a:prstGeom prst="leftBrace">
            <a:avLst>
              <a:gd name="adj1" fmla="val 183956"/>
              <a:gd name="adj2" fmla="val 47463"/>
            </a:avLst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de-DE" b="0">
              <a:latin typeface="Tahoma" charset="0"/>
            </a:endParaRPr>
          </a:p>
        </p:txBody>
      </p:sp>
      <p:pic>
        <p:nvPicPr>
          <p:cNvPr id="12299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58888" y="1196975"/>
            <a:ext cx="1647825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0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9750" y="4005263"/>
            <a:ext cx="2322513" cy="137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1" name="Text Box 10"/>
          <p:cNvSpPr txBox="1">
            <a:spLocks noChangeArrowheads="1"/>
          </p:cNvSpPr>
          <p:nvPr/>
        </p:nvSpPr>
        <p:spPr bwMode="auto">
          <a:xfrm rot="3020825">
            <a:off x="-138113" y="4514851"/>
            <a:ext cx="3203575" cy="457200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Tahoma" charset="0"/>
              </a:rPr>
              <a:t>General Framework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 smtClean="0"/>
              <a:t>Introduction to ROOT - Jan Fiete Grosse-Oetringhaus</a:t>
            </a:r>
            <a:endParaRPr lang="en-US"/>
          </a:p>
        </p:txBody>
      </p:sp>
      <p:sp>
        <p:nvSpPr>
          <p:cNvPr id="16387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E5C27FB-B8C4-794B-A305-83CA8DD0E8DE}" type="slidenum">
              <a:rPr lang="en-US"/>
              <a:pPr/>
              <a:t>36</a:t>
            </a:fld>
            <a:endParaRPr lang="en-US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CINT in ROOT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/>
              <a:t>CINT is used in ROOT: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As command line interpreter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As script interpreter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To generate class dictionaries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To generate function/method calling stubs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Signals/slots with the GUI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The command line, script and programming language become the same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Large scripts can be compiled for optimal performance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/>
              <a:t>Introduction to ROOT - Jan Fiete Grosse-Oetringhaus</a:t>
            </a:r>
            <a:endParaRPr lang="en-US"/>
          </a:p>
        </p:txBody>
      </p:sp>
      <p:sp>
        <p:nvSpPr>
          <p:cNvPr id="17411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DED05D8-B6B2-0A40-ADB4-6FCEBD353A64}" type="slidenum">
              <a:rPr lang="en-US"/>
              <a:pPr/>
              <a:t>37</a:t>
            </a:fld>
            <a:endParaRPr lang="en-US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/>
              <a:t>First CINT Example</a:t>
            </a:r>
          </a:p>
        </p:txBody>
      </p:sp>
      <p:sp>
        <p:nvSpPr>
          <p:cNvPr id="430085" name="Text Box 3"/>
          <p:cNvSpPr txBox="1">
            <a:spLocks noChangeArrowheads="1"/>
          </p:cNvSpPr>
          <p:nvPr/>
        </p:nvSpPr>
        <p:spPr bwMode="auto">
          <a:xfrm>
            <a:off x="1116013" y="1628775"/>
            <a:ext cx="6096000" cy="3749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FF0F0F"/>
                </a:solidFill>
                <a:latin typeface="Courier New" charset="0"/>
              </a:rPr>
              <a:t>$ </a:t>
            </a:r>
            <a:r>
              <a:rPr lang="en-US" sz="2000">
                <a:solidFill>
                  <a:srgbClr val="1D00CA"/>
                </a:solidFill>
                <a:latin typeface="Courier New" charset="0"/>
              </a:rPr>
              <a:t>root</a:t>
            </a:r>
          </a:p>
          <a:p>
            <a:r>
              <a:rPr lang="en-US" sz="2000">
                <a:solidFill>
                  <a:srgbClr val="FF0F0F"/>
                </a:solidFill>
                <a:latin typeface="Courier New" charset="0"/>
              </a:rPr>
              <a:t>root [0]</a:t>
            </a:r>
            <a:r>
              <a:rPr lang="en-US" sz="2000">
                <a:solidFill>
                  <a:srgbClr val="1D00CA"/>
                </a:solidFill>
                <a:latin typeface="Courier New" charset="0"/>
              </a:rPr>
              <a:t> 344+76.8</a:t>
            </a:r>
          </a:p>
          <a:p>
            <a:r>
              <a:rPr lang="en-US" sz="2000">
                <a:solidFill>
                  <a:srgbClr val="FF0F0F"/>
                </a:solidFill>
                <a:latin typeface="Courier New" charset="0"/>
              </a:rPr>
              <a:t>(const double)4.20800000000000010e+002</a:t>
            </a:r>
          </a:p>
          <a:p>
            <a:r>
              <a:rPr lang="en-US" sz="2000">
                <a:solidFill>
                  <a:srgbClr val="FF0F0F"/>
                </a:solidFill>
                <a:latin typeface="Courier New" charset="0"/>
              </a:rPr>
              <a:t>root [1]</a:t>
            </a:r>
            <a:r>
              <a:rPr lang="en-US" sz="2000">
                <a:solidFill>
                  <a:srgbClr val="1D00CA"/>
                </a:solidFill>
                <a:latin typeface="Courier New" charset="0"/>
              </a:rPr>
              <a:t> float x=89.7;</a:t>
            </a:r>
          </a:p>
          <a:p>
            <a:r>
              <a:rPr lang="en-US" sz="2000">
                <a:solidFill>
                  <a:srgbClr val="FF0F0F"/>
                </a:solidFill>
                <a:latin typeface="Courier New" charset="0"/>
              </a:rPr>
              <a:t>root [2]</a:t>
            </a:r>
            <a:r>
              <a:rPr lang="en-US" sz="2000">
                <a:solidFill>
                  <a:srgbClr val="1D00CA"/>
                </a:solidFill>
                <a:latin typeface="Courier New" charset="0"/>
              </a:rPr>
              <a:t> float y=567.8;</a:t>
            </a:r>
          </a:p>
          <a:p>
            <a:r>
              <a:rPr lang="en-US" sz="2000">
                <a:solidFill>
                  <a:srgbClr val="FF0F0F"/>
                </a:solidFill>
                <a:latin typeface="Courier New" charset="0"/>
              </a:rPr>
              <a:t>root [3]</a:t>
            </a:r>
            <a:r>
              <a:rPr lang="en-US" sz="2000">
                <a:solidFill>
                  <a:srgbClr val="1D00CA"/>
                </a:solidFill>
                <a:latin typeface="Courier New" charset="0"/>
              </a:rPr>
              <a:t> x+sqrt(y)</a:t>
            </a:r>
          </a:p>
          <a:p>
            <a:r>
              <a:rPr lang="en-US" sz="2000">
                <a:solidFill>
                  <a:srgbClr val="FF0F0F"/>
                </a:solidFill>
                <a:latin typeface="Courier New" charset="0"/>
              </a:rPr>
              <a:t>(double)1.13528550991510710e+002</a:t>
            </a:r>
          </a:p>
          <a:p>
            <a:r>
              <a:rPr lang="en-US" sz="2000">
                <a:solidFill>
                  <a:srgbClr val="FF0F0F"/>
                </a:solidFill>
                <a:latin typeface="Courier New" charset="0"/>
              </a:rPr>
              <a:t>root [4]</a:t>
            </a:r>
            <a:r>
              <a:rPr lang="en-US" sz="2000">
                <a:solidFill>
                  <a:srgbClr val="1D00CA"/>
                </a:solidFill>
                <a:latin typeface="Courier New" charset="0"/>
              </a:rPr>
              <a:t> float z = x+2*sqrt(y/6);</a:t>
            </a:r>
          </a:p>
          <a:p>
            <a:r>
              <a:rPr lang="en-US" sz="2000">
                <a:solidFill>
                  <a:srgbClr val="FF0F0F"/>
                </a:solidFill>
                <a:latin typeface="Courier New" charset="0"/>
              </a:rPr>
              <a:t>root [5]</a:t>
            </a:r>
            <a:r>
              <a:rPr lang="en-US" sz="2000">
                <a:solidFill>
                  <a:srgbClr val="1D00CA"/>
                </a:solidFill>
                <a:latin typeface="Courier New" charset="0"/>
              </a:rPr>
              <a:t> z</a:t>
            </a:r>
          </a:p>
          <a:p>
            <a:r>
              <a:rPr lang="en-US" sz="2000">
                <a:solidFill>
                  <a:srgbClr val="FF0F0F"/>
                </a:solidFill>
                <a:latin typeface="Courier New" charset="0"/>
              </a:rPr>
              <a:t>(float)1.09155929565429690e+002</a:t>
            </a:r>
          </a:p>
          <a:p>
            <a:r>
              <a:rPr lang="en-US" sz="2000">
                <a:solidFill>
                  <a:srgbClr val="FF0F0F"/>
                </a:solidFill>
                <a:latin typeface="Courier New" charset="0"/>
              </a:rPr>
              <a:t>root [6]</a:t>
            </a:r>
            <a:r>
              <a:rPr lang="en-US" sz="2000">
                <a:solidFill>
                  <a:srgbClr val="1D00CA"/>
                </a:solidFill>
                <a:latin typeface="Courier New" charset="0"/>
              </a:rPr>
              <a:t> .q</a:t>
            </a:r>
          </a:p>
          <a:p>
            <a:r>
              <a:rPr lang="en-US" sz="2000">
                <a:solidFill>
                  <a:srgbClr val="FF0F0F"/>
                </a:solidFill>
                <a:latin typeface="Courier New" charset="0"/>
              </a:rPr>
              <a:t>$</a:t>
            </a:r>
          </a:p>
        </p:txBody>
      </p:sp>
      <p:sp>
        <p:nvSpPr>
          <p:cNvPr id="430091" name="Text Box 11"/>
          <p:cNvSpPr txBox="1">
            <a:spLocks noChangeArrowheads="1"/>
          </p:cNvSpPr>
          <p:nvPr/>
        </p:nvSpPr>
        <p:spPr bwMode="auto">
          <a:xfrm>
            <a:off x="4841875" y="5589588"/>
            <a:ext cx="3978275" cy="366712"/>
          </a:xfrm>
          <a:prstGeom prst="rect">
            <a:avLst/>
          </a:prstGeom>
          <a:solidFill>
            <a:srgbClr val="FFFF00"/>
          </a:solidFill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/>
              <a:t>Display online help with: </a:t>
            </a:r>
            <a:r>
              <a:rPr lang="en-US">
                <a:solidFill>
                  <a:srgbClr val="FF0F0F"/>
                </a:solidFill>
              </a:rPr>
              <a:t>root [0]</a:t>
            </a:r>
            <a:r>
              <a:rPr lang="en-US">
                <a:solidFill>
                  <a:srgbClr val="1D00CA"/>
                </a:solidFill>
              </a:rPr>
              <a:t> .h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09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/>
              <a:t>Introduction to ROOT - Jan Fiete Grosse-Oetringhaus</a:t>
            </a:r>
            <a:endParaRPr lang="en-US"/>
          </a:p>
        </p:txBody>
      </p:sp>
      <p:sp>
        <p:nvSpPr>
          <p:cNvPr id="18435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DA7EFE0-CD93-FD48-A220-3884E096009B}" type="slidenum">
              <a:rPr lang="en-US"/>
              <a:pPr/>
              <a:t>38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/>
              <a:t>Named Macros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341438"/>
            <a:ext cx="8229600" cy="4895850"/>
          </a:xfrm>
        </p:spPr>
        <p:txBody>
          <a:bodyPr/>
          <a:lstStyle/>
          <a:p>
            <a:pPr eaLnBrk="1" hangingPunct="1"/>
            <a:r>
              <a:rPr lang="en-US" sz="2400"/>
              <a:t>It is quite cumbersome to type the same lines again and again</a:t>
            </a:r>
          </a:p>
          <a:p>
            <a:pPr eaLnBrk="1" hangingPunct="1"/>
            <a:r>
              <a:rPr lang="en-US" sz="2400"/>
              <a:t>Create macros for commonly used code</a:t>
            </a:r>
          </a:p>
          <a:p>
            <a:pPr eaLnBrk="1" hangingPunct="1"/>
            <a:r>
              <a:rPr lang="en-US" sz="2400"/>
              <a:t>Macro = file that is interpreted by CINT</a:t>
            </a:r>
          </a:p>
          <a:p>
            <a:pPr eaLnBrk="1" hangingPunct="1">
              <a:buFontTx/>
              <a:buNone/>
            </a:pPr>
            <a:endParaRPr lang="en-US" sz="2400"/>
          </a:p>
          <a:p>
            <a:pPr eaLnBrk="1" hangingPunct="1">
              <a:buFontTx/>
              <a:buNone/>
            </a:pPr>
            <a:endParaRPr lang="en-US" sz="2400"/>
          </a:p>
          <a:p>
            <a:pPr eaLnBrk="1" hangingPunct="1">
              <a:buFontTx/>
              <a:buNone/>
            </a:pPr>
            <a:endParaRPr lang="en-US" sz="2400"/>
          </a:p>
          <a:p>
            <a:pPr eaLnBrk="1" hangingPunct="1">
              <a:buFontTx/>
              <a:buNone/>
            </a:pPr>
            <a:endParaRPr lang="en-US" sz="2400"/>
          </a:p>
          <a:p>
            <a:pPr eaLnBrk="1" hangingPunct="1"/>
            <a:r>
              <a:rPr lang="en-US" sz="2400"/>
              <a:t>Execute with 	</a:t>
            </a:r>
            <a:r>
              <a:rPr lang="en-US" sz="2400" b="1">
                <a:solidFill>
                  <a:srgbClr val="FF0F0F"/>
                </a:solidFill>
              </a:rPr>
              <a:t>root [0] </a:t>
            </a:r>
            <a:r>
              <a:rPr lang="en-US" sz="2400" b="1">
                <a:solidFill>
                  <a:srgbClr val="1D00CA"/>
                </a:solidFill>
                <a:ea typeface="Arial" charset="0"/>
                <a:cs typeface="Arial" charset="0"/>
              </a:rPr>
              <a:t>.x mymacro.C(10)</a:t>
            </a:r>
          </a:p>
          <a:p>
            <a:pPr eaLnBrk="1" hangingPunct="1"/>
            <a:r>
              <a:rPr lang="en-US" sz="2400">
                <a:ea typeface="Arial" charset="0"/>
                <a:cs typeface="Arial" charset="0"/>
              </a:rPr>
              <a:t>Or</a:t>
            </a:r>
            <a:r>
              <a:rPr lang="en-US" sz="2400" b="1">
                <a:ea typeface="Arial" charset="0"/>
                <a:cs typeface="Arial" charset="0"/>
              </a:rPr>
              <a:t>			</a:t>
            </a:r>
            <a:r>
              <a:rPr lang="en-US" sz="2400" b="1">
                <a:solidFill>
                  <a:srgbClr val="FF0F0F"/>
                </a:solidFill>
                <a:ea typeface="Arial" charset="0"/>
                <a:cs typeface="Arial" charset="0"/>
              </a:rPr>
              <a:t>root [0]</a:t>
            </a:r>
            <a:r>
              <a:rPr lang="en-US" sz="2400" b="1">
                <a:solidFill>
                  <a:srgbClr val="1D00CA"/>
                </a:solidFill>
                <a:ea typeface="Arial" charset="0"/>
                <a:cs typeface="Arial" charset="0"/>
              </a:rPr>
              <a:t> .L mymacro.C</a:t>
            </a:r>
            <a:br>
              <a:rPr lang="en-US" sz="2400" b="1">
                <a:solidFill>
                  <a:srgbClr val="1D00CA"/>
                </a:solidFill>
                <a:ea typeface="Arial" charset="0"/>
                <a:cs typeface="Arial" charset="0"/>
              </a:rPr>
            </a:br>
            <a:r>
              <a:rPr lang="en-US" sz="2400" b="1">
                <a:solidFill>
                  <a:srgbClr val="1D00CA"/>
                </a:solidFill>
                <a:ea typeface="Arial" charset="0"/>
                <a:cs typeface="Arial" charset="0"/>
              </a:rPr>
              <a:t> 			</a:t>
            </a:r>
            <a:r>
              <a:rPr lang="en-US" sz="2400" b="1">
                <a:solidFill>
                  <a:srgbClr val="FF0F0F"/>
                </a:solidFill>
                <a:ea typeface="Arial" charset="0"/>
                <a:cs typeface="Arial" charset="0"/>
              </a:rPr>
              <a:t>root [1]</a:t>
            </a:r>
            <a:r>
              <a:rPr lang="en-US" sz="2400" b="1">
                <a:solidFill>
                  <a:srgbClr val="1D00CA"/>
                </a:solidFill>
                <a:ea typeface="Arial" charset="0"/>
                <a:cs typeface="Arial" charset="0"/>
              </a:rPr>
              <a:t> mymacro(10)</a:t>
            </a:r>
          </a:p>
        </p:txBody>
      </p:sp>
      <p:sp>
        <p:nvSpPr>
          <p:cNvPr id="18438" name="Text Box 4"/>
          <p:cNvSpPr txBox="1">
            <a:spLocks noChangeArrowheads="1"/>
          </p:cNvSpPr>
          <p:nvPr/>
        </p:nvSpPr>
        <p:spPr bwMode="auto">
          <a:xfrm>
            <a:off x="914400" y="2698422"/>
            <a:ext cx="3352800" cy="1739900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ea typeface="Arial" charset="0"/>
                <a:cs typeface="Arial" charset="0"/>
              </a:rPr>
              <a:t>int mymacro(int value)</a:t>
            </a:r>
          </a:p>
          <a:p>
            <a:r>
              <a:rPr lang="en-US">
                <a:ea typeface="Arial" charset="0"/>
                <a:cs typeface="Arial" charset="0"/>
              </a:rPr>
              <a:t>{</a:t>
            </a:r>
          </a:p>
          <a:p>
            <a:r>
              <a:rPr lang="en-US">
                <a:ea typeface="Arial" charset="0"/>
                <a:cs typeface="Arial" charset="0"/>
              </a:rPr>
              <a:t>   int ret = 42;</a:t>
            </a:r>
          </a:p>
          <a:p>
            <a:r>
              <a:rPr lang="en-US">
                <a:ea typeface="Arial" charset="0"/>
                <a:cs typeface="Arial" charset="0"/>
              </a:rPr>
              <a:t>   ret += value;</a:t>
            </a:r>
          </a:p>
          <a:p>
            <a:r>
              <a:rPr lang="en-US">
                <a:ea typeface="Arial" charset="0"/>
                <a:cs typeface="Arial" charset="0"/>
              </a:rPr>
              <a:t>   return ret;</a:t>
            </a:r>
          </a:p>
          <a:p>
            <a:r>
              <a:rPr lang="en-US">
                <a:ea typeface="Arial" charset="0"/>
                <a:cs typeface="Arial" charset="0"/>
              </a:rPr>
              <a:t>}</a:t>
            </a:r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4427538" y="3978275"/>
            <a:ext cx="151288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6137275" y="3783013"/>
            <a:ext cx="2403475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de-DE"/>
              <a:t>saved in mymacro.C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Raw (“Real”) Data Processing</a:t>
            </a:r>
            <a:endParaRPr lang="en-US" dirty="0"/>
          </a:p>
        </p:txBody>
      </p:sp>
      <p:grpSp>
        <p:nvGrpSpPr>
          <p:cNvPr id="122" name="Group 121"/>
          <p:cNvGrpSpPr/>
          <p:nvPr/>
        </p:nvGrpSpPr>
        <p:grpSpPr>
          <a:xfrm>
            <a:off x="511197" y="1417638"/>
            <a:ext cx="8396319" cy="5256697"/>
            <a:chOff x="914400" y="1519918"/>
            <a:chExt cx="8414657" cy="5154417"/>
          </a:xfrm>
        </p:grpSpPr>
        <p:sp>
          <p:nvSpPr>
            <p:cNvPr id="5" name="Rounded Rectangle 4"/>
            <p:cNvSpPr/>
            <p:nvPr/>
          </p:nvSpPr>
          <p:spPr>
            <a:xfrm>
              <a:off x="914400" y="3525091"/>
              <a:ext cx="914400" cy="9144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ECS</a:t>
              </a:r>
              <a:endParaRPr lang="en-US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123905" y="1602468"/>
              <a:ext cx="914400" cy="9144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DCS</a:t>
              </a:r>
              <a:endParaRPr lang="en-US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2123905" y="2827254"/>
              <a:ext cx="914400" cy="9144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TRG</a:t>
              </a:r>
              <a:endParaRPr lang="en-US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123905" y="3982291"/>
              <a:ext cx="914400" cy="9144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HTL</a:t>
              </a:r>
              <a:endParaRPr lang="en-US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23905" y="5284257"/>
              <a:ext cx="914400" cy="9144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DAQ</a:t>
              </a:r>
              <a:endParaRPr lang="en-US" dirty="0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3578571" y="3089501"/>
              <a:ext cx="1472858" cy="2699979"/>
              <a:chOff x="3425999" y="2059668"/>
              <a:chExt cx="1472858" cy="2699979"/>
            </a:xfrm>
          </p:grpSpPr>
          <p:pic>
            <p:nvPicPr>
              <p:cNvPr id="10" name="Picture 2" descr="http://images.iop.org/objects/ccr/cern/48/8/15/CCAlt5_10_08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6695" r="16318" b="36000"/>
              <a:stretch>
                <a:fillRect/>
              </a:stretch>
            </p:blipFill>
            <p:spPr bwMode="auto">
              <a:xfrm>
                <a:off x="3578571" y="2197989"/>
                <a:ext cx="1143000" cy="1192696"/>
              </a:xfrm>
              <a:prstGeom prst="rect">
                <a:avLst/>
              </a:prstGeom>
              <a:noFill/>
            </p:spPr>
          </p:pic>
          <p:pic>
            <p:nvPicPr>
              <p:cNvPr id="11" name="Picture 8" descr="http://ts-dep-dem.web.cern.ch/ts-dep-dem/images/projects/alice/SPD_installation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578571" y="3358836"/>
                <a:ext cx="1143000" cy="1246909"/>
              </a:xfrm>
              <a:prstGeom prst="rect">
                <a:avLst/>
              </a:prstGeom>
              <a:noFill/>
            </p:spPr>
          </p:pic>
          <p:sp>
            <p:nvSpPr>
              <p:cNvPr id="12" name="Frame 11"/>
              <p:cNvSpPr/>
              <p:nvPr/>
            </p:nvSpPr>
            <p:spPr>
              <a:xfrm>
                <a:off x="3425999" y="2059668"/>
                <a:ext cx="1472858" cy="2699979"/>
              </a:xfrm>
              <a:prstGeom prst="fram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7" name="Elbow Connector 16"/>
            <p:cNvCxnSpPr>
              <a:stCxn id="5" idx="3"/>
              <a:endCxn id="6" idx="1"/>
            </p:cNvCxnSpPr>
            <p:nvPr/>
          </p:nvCxnSpPr>
          <p:spPr>
            <a:xfrm flipV="1">
              <a:off x="1828800" y="2059668"/>
              <a:ext cx="295105" cy="1922623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lbow Connector 19"/>
            <p:cNvCxnSpPr>
              <a:stCxn id="5" idx="3"/>
              <a:endCxn id="7" idx="1"/>
            </p:cNvCxnSpPr>
            <p:nvPr/>
          </p:nvCxnSpPr>
          <p:spPr>
            <a:xfrm flipV="1">
              <a:off x="1828800" y="3284455"/>
              <a:ext cx="295105" cy="697837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Elbow Connector 22"/>
            <p:cNvCxnSpPr>
              <a:stCxn id="5" idx="3"/>
              <a:endCxn id="8" idx="1"/>
            </p:cNvCxnSpPr>
            <p:nvPr/>
          </p:nvCxnSpPr>
          <p:spPr>
            <a:xfrm>
              <a:off x="1828800" y="3982291"/>
              <a:ext cx="295105" cy="457200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Elbow Connector 25"/>
            <p:cNvCxnSpPr>
              <a:stCxn id="5" idx="3"/>
              <a:endCxn id="9" idx="1"/>
            </p:cNvCxnSpPr>
            <p:nvPr/>
          </p:nvCxnSpPr>
          <p:spPr>
            <a:xfrm>
              <a:off x="1828800" y="3982291"/>
              <a:ext cx="295105" cy="1759166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Picture 28" descr="LHC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43500" y="1519918"/>
              <a:ext cx="1143000" cy="1079500"/>
            </a:xfrm>
            <a:prstGeom prst="rect">
              <a:avLst/>
            </a:prstGeom>
          </p:spPr>
        </p:pic>
        <p:cxnSp>
          <p:nvCxnSpPr>
            <p:cNvPr id="52" name="Straight Arrow Connector 51"/>
            <p:cNvCxnSpPr>
              <a:stCxn id="29" idx="2"/>
              <a:endCxn id="12" idx="0"/>
            </p:cNvCxnSpPr>
            <p:nvPr/>
          </p:nvCxnSpPr>
          <p:spPr>
            <a:xfrm rot="5400000">
              <a:off x="4069959" y="2844459"/>
              <a:ext cx="490083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>
              <a:stCxn id="6" idx="3"/>
              <a:endCxn id="12" idx="1"/>
            </p:cNvCxnSpPr>
            <p:nvPr/>
          </p:nvCxnSpPr>
          <p:spPr>
            <a:xfrm>
              <a:off x="3038305" y="2059668"/>
              <a:ext cx="540266" cy="2379823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>
              <a:stCxn id="7" idx="3"/>
              <a:endCxn id="12" idx="1"/>
            </p:cNvCxnSpPr>
            <p:nvPr/>
          </p:nvCxnSpPr>
          <p:spPr>
            <a:xfrm>
              <a:off x="3038305" y="3284455"/>
              <a:ext cx="540266" cy="1155036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>
              <a:stCxn id="8" idx="3"/>
              <a:endCxn id="12" idx="1"/>
            </p:cNvCxnSpPr>
            <p:nvPr/>
          </p:nvCxnSpPr>
          <p:spPr>
            <a:xfrm>
              <a:off x="3038305" y="4439491"/>
              <a:ext cx="540266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>
              <a:stCxn id="9" idx="3"/>
              <a:endCxn id="12" idx="1"/>
            </p:cNvCxnSpPr>
            <p:nvPr/>
          </p:nvCxnSpPr>
          <p:spPr>
            <a:xfrm flipV="1">
              <a:off x="3038305" y="4439491"/>
              <a:ext cx="540266" cy="1301966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Rectangle 69"/>
            <p:cNvSpPr/>
            <p:nvPr/>
          </p:nvSpPr>
          <p:spPr>
            <a:xfrm>
              <a:off x="5694817" y="5635578"/>
              <a:ext cx="914400" cy="914400"/>
            </a:xfrm>
            <a:prstGeom prst="rect">
              <a:avLst/>
            </a:prstGeom>
            <a:solidFill>
              <a:schemeClr val="tx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RAW</a:t>
              </a:r>
              <a:endParaRPr lang="en-US" dirty="0"/>
            </a:p>
          </p:txBody>
        </p:sp>
        <p:cxnSp>
          <p:nvCxnSpPr>
            <p:cNvPr id="76" name="Elbow Connector 75"/>
            <p:cNvCxnSpPr>
              <a:stCxn id="9" idx="2"/>
              <a:endCxn id="70" idx="1"/>
            </p:cNvCxnSpPr>
            <p:nvPr/>
          </p:nvCxnSpPr>
          <p:spPr>
            <a:xfrm rot="5400000" flipH="1" flipV="1">
              <a:off x="4085021" y="4588862"/>
              <a:ext cx="105879" cy="3113712"/>
            </a:xfrm>
            <a:prstGeom prst="bentConnector4">
              <a:avLst>
                <a:gd name="adj1" fmla="val -215907"/>
                <a:gd name="adj2" fmla="val 57342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2" name="Group 91"/>
            <p:cNvGrpSpPr/>
            <p:nvPr/>
          </p:nvGrpSpPr>
          <p:grpSpPr>
            <a:xfrm>
              <a:off x="5051429" y="1650492"/>
              <a:ext cx="1557788" cy="4138988"/>
              <a:chOff x="5450833" y="1654983"/>
              <a:chExt cx="1557788" cy="4138988"/>
            </a:xfrm>
          </p:grpSpPr>
          <p:sp>
            <p:nvSpPr>
              <p:cNvPr id="81" name="Right Brace 80"/>
              <p:cNvSpPr/>
              <p:nvPr/>
            </p:nvSpPr>
            <p:spPr>
              <a:xfrm>
                <a:off x="5450833" y="1654983"/>
                <a:ext cx="155448" cy="4138988"/>
              </a:xfrm>
              <a:prstGeom prst="rightBrac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6094221" y="3267277"/>
                <a:ext cx="914400" cy="914400"/>
              </a:xfrm>
              <a:prstGeom prst="rect">
                <a:avLst/>
              </a:prstGeom>
              <a:solidFill>
                <a:schemeClr val="tx2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CDB</a:t>
                </a:r>
                <a:endParaRPr lang="en-US" dirty="0"/>
              </a:p>
            </p:txBody>
          </p:sp>
          <p:cxnSp>
            <p:nvCxnSpPr>
              <p:cNvPr id="84" name="Straight Arrow Connector 83"/>
              <p:cNvCxnSpPr>
                <a:stCxn id="81" idx="1"/>
                <a:endCxn id="82" idx="1"/>
              </p:cNvCxnSpPr>
              <p:nvPr/>
            </p:nvCxnSpPr>
            <p:spPr>
              <a:xfrm rot="10800000" flipH="1">
                <a:off x="5606281" y="3724477"/>
                <a:ext cx="48794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8" name="Oval 87"/>
            <p:cNvSpPr>
              <a:spLocks noChangeAspect="1"/>
            </p:cNvSpPr>
            <p:nvPr/>
          </p:nvSpPr>
          <p:spPr>
            <a:xfrm>
              <a:off x="6892099" y="1602467"/>
              <a:ext cx="1130198" cy="113019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CALIB</a:t>
              </a:r>
              <a:endParaRPr lang="en-US" dirty="0"/>
            </a:p>
          </p:txBody>
        </p:sp>
        <p:sp>
          <p:nvSpPr>
            <p:cNvPr id="89" name="Oval 88"/>
            <p:cNvSpPr>
              <a:spLocks noChangeAspect="1"/>
            </p:cNvSpPr>
            <p:nvPr/>
          </p:nvSpPr>
          <p:spPr>
            <a:xfrm>
              <a:off x="6892099" y="3628545"/>
              <a:ext cx="1130198" cy="113019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ALIGN</a:t>
              </a:r>
              <a:endParaRPr lang="en-US" dirty="0"/>
            </a:p>
          </p:txBody>
        </p:sp>
        <p:sp>
          <p:nvSpPr>
            <p:cNvPr id="90" name="Oval 89"/>
            <p:cNvSpPr>
              <a:spLocks noChangeAspect="1"/>
            </p:cNvSpPr>
            <p:nvPr/>
          </p:nvSpPr>
          <p:spPr>
            <a:xfrm>
              <a:off x="6892099" y="5544137"/>
              <a:ext cx="1130198" cy="113019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RECO</a:t>
              </a:r>
              <a:endParaRPr lang="en-US" dirty="0"/>
            </a:p>
          </p:txBody>
        </p:sp>
        <p:cxnSp>
          <p:nvCxnSpPr>
            <p:cNvPr id="95" name="Straight Arrow Connector 94"/>
            <p:cNvCxnSpPr>
              <a:stCxn id="82" idx="3"/>
              <a:endCxn id="88" idx="2"/>
            </p:cNvCxnSpPr>
            <p:nvPr/>
          </p:nvCxnSpPr>
          <p:spPr>
            <a:xfrm flipV="1">
              <a:off x="6609217" y="2167566"/>
              <a:ext cx="282882" cy="155242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/>
            <p:cNvCxnSpPr>
              <a:stCxn id="82" idx="3"/>
            </p:cNvCxnSpPr>
            <p:nvPr/>
          </p:nvCxnSpPr>
          <p:spPr>
            <a:xfrm>
              <a:off x="6609217" y="3719986"/>
              <a:ext cx="282882" cy="45720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Elbow Connector 100"/>
            <p:cNvCxnSpPr>
              <a:stCxn id="82" idx="2"/>
              <a:endCxn id="90" idx="0"/>
            </p:cNvCxnSpPr>
            <p:nvPr/>
          </p:nvCxnSpPr>
          <p:spPr>
            <a:xfrm rot="16200000" flipH="1">
              <a:off x="6121132" y="4208070"/>
              <a:ext cx="1366951" cy="1305181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Arrow Connector 105"/>
            <p:cNvCxnSpPr>
              <a:stCxn id="70" idx="3"/>
              <a:endCxn id="90" idx="2"/>
            </p:cNvCxnSpPr>
            <p:nvPr/>
          </p:nvCxnSpPr>
          <p:spPr>
            <a:xfrm>
              <a:off x="6609217" y="6092778"/>
              <a:ext cx="282882" cy="1645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Elbow Connector 108"/>
            <p:cNvCxnSpPr>
              <a:stCxn id="90" idx="7"/>
              <a:endCxn id="88" idx="6"/>
            </p:cNvCxnSpPr>
            <p:nvPr/>
          </p:nvCxnSpPr>
          <p:spPr>
            <a:xfrm rot="5400000" flipH="1" flipV="1">
              <a:off x="6168498" y="3855852"/>
              <a:ext cx="3542085" cy="165514"/>
            </a:xfrm>
            <a:prstGeom prst="bentConnector4">
              <a:avLst>
                <a:gd name="adj1" fmla="val -9"/>
                <a:gd name="adj2" fmla="val 238115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Elbow Connector 114"/>
            <p:cNvCxnSpPr>
              <a:stCxn id="90" idx="7"/>
              <a:endCxn id="89" idx="6"/>
            </p:cNvCxnSpPr>
            <p:nvPr/>
          </p:nvCxnSpPr>
          <p:spPr>
            <a:xfrm rot="5400000" flipH="1" flipV="1">
              <a:off x="7181537" y="4868891"/>
              <a:ext cx="1516007" cy="165514"/>
            </a:xfrm>
            <a:prstGeom prst="bentConnector4">
              <a:avLst>
                <a:gd name="adj1" fmla="val -426"/>
                <a:gd name="adj2" fmla="val 238115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Rectangle 117"/>
            <p:cNvSpPr/>
            <p:nvPr/>
          </p:nvSpPr>
          <p:spPr>
            <a:xfrm>
              <a:off x="8414657" y="5635578"/>
              <a:ext cx="914400" cy="914400"/>
            </a:xfrm>
            <a:prstGeom prst="rect">
              <a:avLst/>
            </a:prstGeom>
            <a:solidFill>
              <a:schemeClr val="tx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ESD</a:t>
              </a:r>
              <a:endParaRPr lang="en-US" dirty="0"/>
            </a:p>
          </p:txBody>
        </p:sp>
        <p:cxnSp>
          <p:nvCxnSpPr>
            <p:cNvPr id="120" name="Straight Arrow Connector 119"/>
            <p:cNvCxnSpPr>
              <a:stCxn id="90" idx="6"/>
              <a:endCxn id="118" idx="1"/>
            </p:cNvCxnSpPr>
            <p:nvPr/>
          </p:nvCxnSpPr>
          <p:spPr>
            <a:xfrm flipV="1">
              <a:off x="8022297" y="6092778"/>
              <a:ext cx="392360" cy="1645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3" name="Slide Number Placeholder 1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/>
              <a:t>Introduction to ROOT - Jan Fiete Grosse-Oetringhaus</a:t>
            </a:r>
            <a:endParaRPr lang="en-US"/>
          </a:p>
        </p:txBody>
      </p:sp>
      <p:sp>
        <p:nvSpPr>
          <p:cNvPr id="19459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9F4250B-42CD-9A48-8DF5-B3E881EB996C}" type="slidenum">
              <a:rPr lang="en-US"/>
              <a:pPr/>
              <a:t>39</a:t>
            </a:fld>
            <a:endParaRPr lang="en-US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/>
              <a:t>Compile Macros – Libraries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/>
              <a:t>"Library": compiled code, shared library</a:t>
            </a:r>
          </a:p>
          <a:p>
            <a:pPr eaLnBrk="1" hangingPunct="1"/>
            <a:r>
              <a:rPr lang="en-US"/>
              <a:t>CINT can call its functions!</a:t>
            </a:r>
          </a:p>
          <a:p>
            <a:pPr eaLnBrk="1" hangingPunct="1"/>
            <a:r>
              <a:rPr lang="en-US"/>
              <a:t>Building a library from a macro: ACLiC</a:t>
            </a:r>
            <a:br>
              <a:rPr lang="en-US"/>
            </a:br>
            <a:r>
              <a:rPr lang="en-US"/>
              <a:t>(</a:t>
            </a:r>
            <a:r>
              <a:rPr lang="en-US" b="1">
                <a:solidFill>
                  <a:srgbClr val="FF0F0F"/>
                </a:solidFill>
              </a:rPr>
              <a:t>A</a:t>
            </a:r>
            <a:r>
              <a:rPr lang="en-US"/>
              <a:t>utomatic </a:t>
            </a:r>
            <a:r>
              <a:rPr lang="en-US" b="1">
                <a:solidFill>
                  <a:srgbClr val="FF0F0F"/>
                </a:solidFill>
              </a:rPr>
              <a:t>C</a:t>
            </a:r>
            <a:r>
              <a:rPr lang="en-US"/>
              <a:t>ompiler of </a:t>
            </a:r>
            <a:r>
              <a:rPr lang="en-US" b="1">
                <a:solidFill>
                  <a:srgbClr val="FF0F0F"/>
                </a:solidFill>
              </a:rPr>
              <a:t>Li</a:t>
            </a:r>
            <a:r>
              <a:rPr lang="en-US"/>
              <a:t>braries for </a:t>
            </a:r>
            <a:r>
              <a:rPr lang="en-US" b="1">
                <a:solidFill>
                  <a:srgbClr val="FF0F0F"/>
                </a:solidFill>
              </a:rPr>
              <a:t>C</a:t>
            </a:r>
            <a:r>
              <a:rPr lang="en-US"/>
              <a:t>INT)</a:t>
            </a:r>
          </a:p>
          <a:p>
            <a:pPr eaLnBrk="1" hangingPunct="1"/>
            <a:r>
              <a:rPr lang="en-US"/>
              <a:t>Execute it with a “+”	</a:t>
            </a:r>
            <a:r>
              <a:rPr lang="en-US" sz="2400" b="1">
                <a:solidFill>
                  <a:srgbClr val="FF0F0F"/>
                </a:solidFill>
              </a:rPr>
              <a:t>root [0] </a:t>
            </a:r>
            <a:r>
              <a:rPr lang="en-US" sz="2400" b="1">
                <a:solidFill>
                  <a:srgbClr val="1D00CA"/>
                </a:solidFill>
                <a:ea typeface="Arial" charset="0"/>
                <a:cs typeface="Arial" charset="0"/>
              </a:rPr>
              <a:t>.x mymacro.C(42)+</a:t>
            </a:r>
            <a:endParaRPr lang="en-US"/>
          </a:p>
          <a:p>
            <a:pPr eaLnBrk="1" hangingPunct="1"/>
            <a:r>
              <a:rPr lang="en-US"/>
              <a:t>Or				</a:t>
            </a:r>
            <a:r>
              <a:rPr lang="en-US" sz="2400" b="1">
                <a:solidFill>
                  <a:srgbClr val="FF0F0F"/>
                </a:solidFill>
                <a:ea typeface="Arial" charset="0"/>
                <a:cs typeface="Arial" charset="0"/>
              </a:rPr>
              <a:t>root [0]</a:t>
            </a:r>
            <a:r>
              <a:rPr lang="en-US" sz="2400" b="1">
                <a:solidFill>
                  <a:srgbClr val="1D00CA"/>
                </a:solidFill>
                <a:ea typeface="Arial" charset="0"/>
                <a:cs typeface="Arial" charset="0"/>
              </a:rPr>
              <a:t> .L mymacro.C+</a:t>
            </a:r>
            <a:br>
              <a:rPr lang="en-US" sz="2400" b="1">
                <a:solidFill>
                  <a:srgbClr val="1D00CA"/>
                </a:solidFill>
                <a:ea typeface="Arial" charset="0"/>
                <a:cs typeface="Arial" charset="0"/>
              </a:rPr>
            </a:br>
            <a:r>
              <a:rPr lang="en-US" sz="2400" b="1">
                <a:solidFill>
                  <a:srgbClr val="1D00CA"/>
                </a:solidFill>
                <a:ea typeface="Arial" charset="0"/>
                <a:cs typeface="Arial" charset="0"/>
              </a:rPr>
              <a:t> 				</a:t>
            </a:r>
            <a:r>
              <a:rPr lang="en-US" sz="2400" b="1">
                <a:solidFill>
                  <a:srgbClr val="FF0F0F"/>
                </a:solidFill>
                <a:ea typeface="Arial" charset="0"/>
                <a:cs typeface="Arial" charset="0"/>
              </a:rPr>
              <a:t>root [1]</a:t>
            </a:r>
            <a:r>
              <a:rPr lang="en-US" sz="2400" b="1">
                <a:solidFill>
                  <a:srgbClr val="1D00CA"/>
                </a:solidFill>
                <a:ea typeface="Arial" charset="0"/>
                <a:cs typeface="Arial" charset="0"/>
              </a:rPr>
              <a:t> mymacro(42)</a:t>
            </a:r>
          </a:p>
          <a:p>
            <a:pPr eaLnBrk="1" hangingPunct="1"/>
            <a:r>
              <a:rPr lang="en-US"/>
              <a:t>No Makefile needed</a:t>
            </a:r>
          </a:p>
          <a:p>
            <a:pPr eaLnBrk="1" hangingPunct="1"/>
            <a:r>
              <a:rPr lang="en-US"/>
              <a:t>CINT knows all functions in the library mymacro_C.so/.dll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/>
              <a:t>Introduction to ROOT - Jan Fiete Grosse-Oetringhaus</a:t>
            </a:r>
            <a:endParaRPr lang="en-US"/>
          </a:p>
        </p:txBody>
      </p:sp>
      <p:sp>
        <p:nvSpPr>
          <p:cNvPr id="20483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57DCAAA-D897-8E40-9B66-F967004C4FAD}" type="slidenum">
              <a:rPr lang="en-US"/>
              <a:pPr/>
              <a:t>40</a:t>
            </a:fld>
            <a:endParaRPr lang="en-US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Compiled vs. Interpreted</a:t>
            </a:r>
            <a:endParaRPr lang="de-DE"/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Why compile?</a:t>
            </a:r>
          </a:p>
          <a:p>
            <a:pPr lvl="1">
              <a:lnSpc>
                <a:spcPct val="90000"/>
              </a:lnSpc>
            </a:pPr>
            <a:r>
              <a:rPr lang="en-US"/>
              <a:t>Faster execution, CINT has some limitations…</a:t>
            </a:r>
          </a:p>
          <a:p>
            <a:pPr>
              <a:lnSpc>
                <a:spcPct val="90000"/>
              </a:lnSpc>
            </a:pPr>
            <a:r>
              <a:rPr lang="en-US"/>
              <a:t>Why interpret?</a:t>
            </a:r>
          </a:p>
          <a:p>
            <a:pPr lvl="1">
              <a:lnSpc>
                <a:spcPct val="90000"/>
              </a:lnSpc>
            </a:pPr>
            <a:r>
              <a:rPr lang="en-US"/>
              <a:t>Faster Edit → Run → Check result → Edit cycles ("rapid prototyping"). Scripting is sometimes just easier</a:t>
            </a:r>
          </a:p>
          <a:p>
            <a:pPr>
              <a:lnSpc>
                <a:spcPct val="90000"/>
              </a:lnSpc>
            </a:pPr>
            <a:r>
              <a:rPr lang="en-US"/>
              <a:t>So when should I start compiling?</a:t>
            </a:r>
          </a:p>
          <a:p>
            <a:pPr lvl="1">
              <a:lnSpc>
                <a:spcPct val="90000"/>
              </a:lnSpc>
            </a:pPr>
            <a:r>
              <a:rPr lang="de-DE"/>
              <a:t>For simple things: start with macros</a:t>
            </a:r>
          </a:p>
          <a:p>
            <a:pPr lvl="1">
              <a:lnSpc>
                <a:spcPct val="90000"/>
              </a:lnSpc>
            </a:pPr>
            <a:r>
              <a:rPr lang="de-DE"/>
              <a:t>Rule of thumb</a:t>
            </a:r>
          </a:p>
          <a:p>
            <a:pPr lvl="2">
              <a:lnSpc>
                <a:spcPct val="90000"/>
              </a:lnSpc>
            </a:pPr>
            <a:r>
              <a:rPr lang="de-DE"/>
              <a:t>Is it a lot of code or running slow? </a:t>
            </a:r>
            <a:r>
              <a:rPr lang="de-DE">
                <a:sym typeface="Wingdings" charset="2"/>
              </a:rPr>
              <a:t> Compile it!</a:t>
            </a:r>
            <a:endParaRPr lang="de-DE"/>
          </a:p>
          <a:p>
            <a:pPr lvl="2">
              <a:lnSpc>
                <a:spcPct val="90000"/>
              </a:lnSpc>
            </a:pPr>
            <a:r>
              <a:rPr lang="de-DE"/>
              <a:t>Does it behave weird? </a:t>
            </a:r>
            <a:r>
              <a:rPr lang="de-DE">
                <a:sym typeface="Wingdings" charset="2"/>
              </a:rPr>
              <a:t> Compile it!</a:t>
            </a:r>
          </a:p>
          <a:p>
            <a:pPr lvl="2">
              <a:lnSpc>
                <a:spcPct val="90000"/>
              </a:lnSpc>
            </a:pPr>
            <a:r>
              <a:rPr lang="de-DE"/>
              <a:t>Is there an error that you do not find </a:t>
            </a:r>
            <a:r>
              <a:rPr lang="de-DE">
                <a:sym typeface="Wingdings" charset="2"/>
              </a:rPr>
              <a:t> Compile it!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/>
              <a:t>Introduction to ROOT - Jan Fiete Grosse-Oetringhaus</a:t>
            </a:r>
            <a:endParaRPr lang="en-US"/>
          </a:p>
        </p:txBody>
      </p:sp>
      <p:sp>
        <p:nvSpPr>
          <p:cNvPr id="21507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C8146EB-85C3-F941-956D-12B9BA4F7286}" type="slidenum">
              <a:rPr lang="en-US"/>
              <a:pPr/>
              <a:t>41</a:t>
            </a:fld>
            <a:endParaRPr lang="en-US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/>
              <a:t>Unnamed Macros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/>
              <a:t>No function, just statements </a:t>
            </a:r>
          </a:p>
          <a:p>
            <a:pPr eaLnBrk="1" hangingPunct="1">
              <a:buFontTx/>
              <a:buNone/>
            </a:pPr>
            <a:endParaRPr lang="en-US"/>
          </a:p>
          <a:p>
            <a:pPr eaLnBrk="1" hangingPunct="1">
              <a:buFontTx/>
              <a:buNone/>
            </a:pPr>
            <a:endParaRPr lang="en-US"/>
          </a:p>
          <a:p>
            <a:pPr eaLnBrk="1" hangingPunct="1">
              <a:buFontTx/>
              <a:buNone/>
            </a:pPr>
            <a:r>
              <a:rPr lang="en-US" sz="2400" b="1">
                <a:latin typeface="Courier New" charset="0"/>
              </a:rPr>
              <a:t>	</a:t>
            </a:r>
          </a:p>
          <a:p>
            <a:pPr eaLnBrk="1" hangingPunct="1"/>
            <a:r>
              <a:rPr lang="en-US"/>
              <a:t>Execute with </a:t>
            </a:r>
            <a:r>
              <a:rPr lang="en-US" sz="2400" b="1">
                <a:solidFill>
                  <a:srgbClr val="FF0F0F"/>
                </a:solidFill>
              </a:rPr>
              <a:t>root [0] </a:t>
            </a:r>
            <a:r>
              <a:rPr lang="en-US" sz="2400" b="1">
                <a:solidFill>
                  <a:srgbClr val="1D00CA"/>
                </a:solidFill>
                <a:ea typeface="Arial" charset="0"/>
                <a:cs typeface="Arial" charset="0"/>
              </a:rPr>
              <a:t>.x mymacro.C</a:t>
            </a:r>
            <a:endParaRPr lang="en-US" sz="2400" b="1">
              <a:latin typeface="Courier New" charset="0"/>
            </a:endParaRPr>
          </a:p>
          <a:p>
            <a:pPr lvl="1" eaLnBrk="1" hangingPunct="1"/>
            <a:r>
              <a:rPr lang="en-US"/>
              <a:t>No functions, thus no arguments</a:t>
            </a:r>
          </a:p>
          <a:p>
            <a:pPr eaLnBrk="1" hangingPunct="1"/>
            <a:r>
              <a:rPr lang="en-US"/>
              <a:t>Named macro recommended!</a:t>
            </a:r>
          </a:p>
        </p:txBody>
      </p:sp>
      <p:sp>
        <p:nvSpPr>
          <p:cNvPr id="21510" name="Text Box 4"/>
          <p:cNvSpPr txBox="1">
            <a:spLocks noChangeArrowheads="1"/>
          </p:cNvSpPr>
          <p:nvPr/>
        </p:nvSpPr>
        <p:spPr bwMode="auto">
          <a:xfrm>
            <a:off x="973138" y="1916113"/>
            <a:ext cx="2590800" cy="1190625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ea typeface="Arial" charset="0"/>
                <a:cs typeface="Arial" charset="0"/>
              </a:rPr>
              <a:t>{</a:t>
            </a:r>
          </a:p>
          <a:p>
            <a:r>
              <a:rPr lang="en-US">
                <a:ea typeface="Arial" charset="0"/>
                <a:cs typeface="Arial" charset="0"/>
              </a:rPr>
              <a:t>   float ret = 0.42;</a:t>
            </a:r>
          </a:p>
          <a:p>
            <a:r>
              <a:rPr lang="en-US">
                <a:ea typeface="Arial" charset="0"/>
                <a:cs typeface="Arial" charset="0"/>
              </a:rPr>
              <a:t>   return sin(ret);</a:t>
            </a:r>
          </a:p>
          <a:p>
            <a:r>
              <a:rPr lang="en-US">
                <a:ea typeface="Arial" charset="0"/>
                <a:cs typeface="Arial" charset="0"/>
              </a:rPr>
              <a:t>}</a:t>
            </a:r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>
            <a:off x="3779838" y="2471738"/>
            <a:ext cx="151288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5489575" y="2276475"/>
            <a:ext cx="24034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de-DE"/>
              <a:t>saved in mymacro.C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/>
              <a:t>Introduction to ROOT - Jan Fiete Grosse-Oetringhaus</a:t>
            </a:r>
            <a:endParaRPr lang="en-US"/>
          </a:p>
        </p:txBody>
      </p:sp>
      <p:sp>
        <p:nvSpPr>
          <p:cNvPr id="22531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A862E92-7723-A84B-8441-6C44BE6ED4CC}" type="slidenum">
              <a:rPr lang="en-US"/>
              <a:pPr/>
              <a:t>42</a:t>
            </a:fld>
            <a:endParaRPr lang="en-US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ROOT Types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can use native C types in your code (as long as you don’t make your data persistent, i.e. write to files)</a:t>
            </a:r>
          </a:p>
          <a:p>
            <a:r>
              <a:rPr lang="en-US"/>
              <a:t>ROOT redefines all types to achieve platform independency</a:t>
            </a:r>
          </a:p>
          <a:p>
            <a:pPr lvl="1"/>
            <a:r>
              <a:rPr lang="en-US"/>
              <a:t>E.g. the type int has a different number of bits on different systems</a:t>
            </a:r>
          </a:p>
          <a:p>
            <a:pPr lvl="1">
              <a:buClr>
                <a:schemeClr val="tx1"/>
              </a:buClr>
            </a:pPr>
            <a:r>
              <a:rPr lang="en-US">
                <a:solidFill>
                  <a:srgbClr val="1D00CA"/>
                </a:solidFill>
              </a:rPr>
              <a:t>int</a:t>
            </a:r>
            <a:r>
              <a:rPr lang="en-US"/>
              <a:t> </a:t>
            </a:r>
            <a:r>
              <a:rPr lang="en-US">
                <a:sym typeface="Wingdings" charset="2"/>
              </a:rPr>
              <a:t> </a:t>
            </a:r>
            <a:r>
              <a:rPr lang="en-US">
                <a:solidFill>
                  <a:srgbClr val="1D00CA"/>
                </a:solidFill>
                <a:sym typeface="Wingdings" charset="2"/>
              </a:rPr>
              <a:t>Int_t</a:t>
            </a:r>
            <a:r>
              <a:rPr lang="en-US">
                <a:sym typeface="Wingdings" charset="2"/>
              </a:rPr>
              <a:t>		</a:t>
            </a:r>
            <a:r>
              <a:rPr lang="en-US">
                <a:solidFill>
                  <a:srgbClr val="1D00CA"/>
                </a:solidFill>
                <a:sym typeface="Wingdings" charset="2"/>
              </a:rPr>
              <a:t>float</a:t>
            </a:r>
            <a:r>
              <a:rPr lang="en-US">
                <a:sym typeface="Wingdings" charset="2"/>
              </a:rPr>
              <a:t>  </a:t>
            </a:r>
            <a:r>
              <a:rPr lang="en-US">
                <a:solidFill>
                  <a:srgbClr val="1D00CA"/>
                </a:solidFill>
                <a:sym typeface="Wingdings" charset="2"/>
              </a:rPr>
              <a:t>Float_t</a:t>
            </a:r>
            <a:r>
              <a:rPr lang="en-US">
                <a:sym typeface="Wingdings" charset="2"/>
              </a:rPr>
              <a:t> 	</a:t>
            </a:r>
            <a:br>
              <a:rPr lang="en-US">
                <a:sym typeface="Wingdings" charset="2"/>
              </a:rPr>
            </a:br>
            <a:r>
              <a:rPr lang="en-US">
                <a:solidFill>
                  <a:srgbClr val="1D00CA"/>
                </a:solidFill>
                <a:sym typeface="Wingdings" charset="2"/>
              </a:rPr>
              <a:t>double</a:t>
            </a:r>
            <a:r>
              <a:rPr lang="en-US">
                <a:sym typeface="Wingdings" charset="2"/>
              </a:rPr>
              <a:t>  </a:t>
            </a:r>
            <a:r>
              <a:rPr lang="en-US">
                <a:solidFill>
                  <a:srgbClr val="1D00CA"/>
                </a:solidFill>
                <a:sym typeface="Wingdings" charset="2"/>
              </a:rPr>
              <a:t>Double_t</a:t>
            </a:r>
            <a:r>
              <a:rPr lang="en-US">
                <a:sym typeface="Wingdings" charset="2"/>
              </a:rPr>
              <a:t> 	</a:t>
            </a:r>
            <a:r>
              <a:rPr lang="en-US">
                <a:solidFill>
                  <a:srgbClr val="1D00CA"/>
                </a:solidFill>
                <a:sym typeface="Wingdings" charset="2"/>
              </a:rPr>
              <a:t>long</a:t>
            </a:r>
            <a:r>
              <a:rPr lang="en-US">
                <a:sym typeface="Wingdings" charset="2"/>
              </a:rPr>
              <a:t>  </a:t>
            </a:r>
            <a:r>
              <a:rPr lang="en-US">
                <a:solidFill>
                  <a:srgbClr val="1D00CA"/>
                </a:solidFill>
                <a:sym typeface="Wingdings" charset="2"/>
              </a:rPr>
              <a:t>Long64_t</a:t>
            </a:r>
            <a:r>
              <a:rPr lang="en-US">
                <a:sym typeface="Wingdings" charset="2"/>
              </a:rPr>
              <a:t> (</a:t>
            </a:r>
            <a:r>
              <a:rPr lang="en-US">
                <a:solidFill>
                  <a:srgbClr val="FF0F0F"/>
                </a:solidFill>
                <a:sym typeface="Wingdings" charset="2"/>
              </a:rPr>
              <a:t>not Long_t</a:t>
            </a:r>
            <a:r>
              <a:rPr lang="en-US">
                <a:sym typeface="Wingdings" charset="2"/>
              </a:rPr>
              <a:t>)</a:t>
            </a:r>
            <a:br>
              <a:rPr lang="en-US">
                <a:sym typeface="Wingdings" charset="2"/>
              </a:rPr>
            </a:br>
            <a:r>
              <a:rPr lang="en-US">
                <a:sym typeface="Wingdings" charset="2"/>
              </a:rPr>
              <a:t>etc.</a:t>
            </a:r>
          </a:p>
          <a:p>
            <a:pPr lvl="1"/>
            <a:r>
              <a:rPr lang="en-US">
                <a:sym typeface="Wingdings" charset="2"/>
              </a:rPr>
              <a:t>See $ROOTSYS/include/Rtypes.h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/>
              <a:t>Introduction to ROOT - Jan Fiete Grosse-Oetringhaus</a:t>
            </a:r>
            <a:endParaRPr lang="en-US"/>
          </a:p>
        </p:txBody>
      </p:sp>
      <p:sp>
        <p:nvSpPr>
          <p:cNvPr id="23555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26989FF-8378-D84B-9925-48D7BE4D622C}" type="slidenum">
              <a:rPr lang="en-US"/>
              <a:pPr/>
              <a:t>43</a:t>
            </a:fld>
            <a:endParaRPr lang="en-US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741362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Histograms</a:t>
            </a:r>
            <a:r>
              <a:rPr lang="de-DE" dirty="0"/>
              <a:t> &amp; Graphs</a:t>
            </a:r>
          </a:p>
        </p:txBody>
      </p:sp>
      <p:sp>
        <p:nvSpPr>
          <p:cNvPr id="23557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5033963"/>
            <a:ext cx="4038600" cy="1203325"/>
          </a:xfrm>
        </p:spPr>
        <p:txBody>
          <a:bodyPr/>
          <a:lstStyle/>
          <a:p>
            <a:r>
              <a:rPr lang="en-US" sz="2400"/>
              <a:t>Container for binned data</a:t>
            </a:r>
          </a:p>
          <a:p>
            <a:pPr lvl="1"/>
            <a:r>
              <a:rPr lang="en-US" sz="2000"/>
              <a:t>Most of HEP’s distributions</a:t>
            </a:r>
          </a:p>
        </p:txBody>
      </p:sp>
      <p:sp>
        <p:nvSpPr>
          <p:cNvPr id="441351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5033963"/>
            <a:ext cx="4038600" cy="1203325"/>
          </a:xfrm>
        </p:spPr>
        <p:txBody>
          <a:bodyPr/>
          <a:lstStyle/>
          <a:p>
            <a:r>
              <a:rPr lang="en-US" sz="2400"/>
              <a:t>Container for distinct points</a:t>
            </a:r>
          </a:p>
          <a:p>
            <a:pPr lvl="1"/>
            <a:r>
              <a:rPr lang="en-US" sz="2000"/>
              <a:t>Calculation or fit results</a:t>
            </a:r>
          </a:p>
        </p:txBody>
      </p:sp>
      <p:pic>
        <p:nvPicPr>
          <p:cNvPr id="441348" name="Picture 4" descr="grap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1196975"/>
            <a:ext cx="4098925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8" descr="his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1196975"/>
            <a:ext cx="4103687" cy="393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952500" y="1700213"/>
            <a:ext cx="1311275" cy="366712"/>
          </a:xfrm>
          <a:prstGeom prst="rect">
            <a:avLst/>
          </a:prstGeom>
          <a:solidFill>
            <a:srgbClr val="FFFF00"/>
          </a:solidFill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/>
              <a:t>Histogram</a:t>
            </a:r>
          </a:p>
        </p:txBody>
      </p:sp>
      <p:sp>
        <p:nvSpPr>
          <p:cNvPr id="441354" name="Text Box 10"/>
          <p:cNvSpPr txBox="1">
            <a:spLocks noChangeArrowheads="1"/>
          </p:cNvSpPr>
          <p:nvPr/>
        </p:nvSpPr>
        <p:spPr bwMode="auto">
          <a:xfrm>
            <a:off x="5273675" y="1693863"/>
            <a:ext cx="854075" cy="366712"/>
          </a:xfrm>
          <a:prstGeom prst="rect">
            <a:avLst/>
          </a:prstGeom>
          <a:solidFill>
            <a:srgbClr val="FFFF00"/>
          </a:solidFill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/>
              <a:t>Graph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1351" grpId="0" build="p"/>
      <p:bldP spid="44135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/>
              <a:t>Introduction to ROOT - Jan Fiete Grosse-Oetringhaus</a:t>
            </a:r>
            <a:endParaRPr lang="en-US"/>
          </a:p>
        </p:txBody>
      </p:sp>
      <p:sp>
        <p:nvSpPr>
          <p:cNvPr id="24579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C3A606B-C61B-114A-A8A9-0EDC34368E00}" type="slidenum">
              <a:rPr lang="en-US"/>
              <a:pPr/>
              <a:t>44</a:t>
            </a:fld>
            <a:endParaRPr lang="en-US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Histograms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2000"/>
              <a:t>Histograms are binned data containers</a:t>
            </a:r>
          </a:p>
          <a:p>
            <a:r>
              <a:rPr lang="de-DE" sz="2000"/>
              <a:t>There are 1, 2 and 3-dimensional histograms </a:t>
            </a:r>
            <a:r>
              <a:rPr lang="de-DE" sz="2000">
                <a:sym typeface="Wingdings" charset="2"/>
              </a:rPr>
              <a:t> TH1, TH2, TH3</a:t>
            </a:r>
            <a:endParaRPr lang="de-DE" sz="2000"/>
          </a:p>
          <a:p>
            <a:r>
              <a:rPr lang="de-DE" sz="2000"/>
              <a:t>The data can be stored with different precision and in different types (byte, short, int, float, double) </a:t>
            </a:r>
            <a:br>
              <a:rPr lang="de-DE" sz="2000"/>
            </a:br>
            <a:r>
              <a:rPr lang="de-DE" sz="2000">
                <a:sym typeface="Wingdings" charset="2"/>
              </a:rPr>
              <a:t> TH1C, TH1S, TH1I, TH1F, TH1D </a:t>
            </a:r>
            <a:br>
              <a:rPr lang="de-DE" sz="2000">
                <a:sym typeface="Wingdings" charset="2"/>
              </a:rPr>
            </a:br>
            <a:r>
              <a:rPr lang="de-DE" sz="2000">
                <a:sym typeface="Wingdings" charset="2"/>
              </a:rPr>
              <a:t>(same for TH2, TH3)</a:t>
            </a:r>
            <a:endParaRPr lang="de-DE" sz="2000"/>
          </a:p>
          <a:p>
            <a:endParaRPr lang="en-US" sz="2000"/>
          </a:p>
        </p:txBody>
      </p:sp>
      <p:sp>
        <p:nvSpPr>
          <p:cNvPr id="440325" name="Text Box 5"/>
          <p:cNvSpPr txBox="1">
            <a:spLocks noChangeArrowheads="1"/>
          </p:cNvSpPr>
          <p:nvPr/>
        </p:nvSpPr>
        <p:spPr bwMode="auto">
          <a:xfrm>
            <a:off x="539750" y="3502025"/>
            <a:ext cx="4770438" cy="2014538"/>
          </a:xfrm>
          <a:prstGeom prst="rect">
            <a:avLst/>
          </a:prstGeom>
          <a:solidFill>
            <a:srgbClr val="FFFF00"/>
          </a:solidFill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/>
            <a:r>
              <a:rPr lang="en-US" u="sng"/>
              <a:t>Histogram Example</a:t>
            </a:r>
          </a:p>
          <a:p>
            <a:r>
              <a:rPr lang="en-US">
                <a:solidFill>
                  <a:srgbClr val="1D00CA"/>
                </a:solidFill>
              </a:rPr>
              <a:t>hist = new TH1F("hist", "Vertex</a:t>
            </a:r>
            <a:br>
              <a:rPr lang="en-US">
                <a:solidFill>
                  <a:srgbClr val="1D00CA"/>
                </a:solidFill>
              </a:rPr>
            </a:br>
            <a:r>
              <a:rPr lang="en-US">
                <a:solidFill>
                  <a:srgbClr val="1D00CA"/>
                </a:solidFill>
              </a:rPr>
              <a:t>    distribution;z (cm);Events", 20, -10, 10);</a:t>
            </a:r>
          </a:p>
          <a:p>
            <a:r>
              <a:rPr lang="en-US">
                <a:solidFill>
                  <a:srgbClr val="1D00CA"/>
                </a:solidFill>
              </a:rPr>
              <a:t>hist-&gt;Fill(0.05);</a:t>
            </a:r>
          </a:p>
          <a:p>
            <a:r>
              <a:rPr lang="en-US">
                <a:solidFill>
                  <a:srgbClr val="1D00CA"/>
                </a:solidFill>
              </a:rPr>
              <a:t>hist-&gt;Fill(-7.4);</a:t>
            </a:r>
          </a:p>
          <a:p>
            <a:r>
              <a:rPr lang="en-US">
                <a:solidFill>
                  <a:srgbClr val="1D00CA"/>
                </a:solidFill>
              </a:rPr>
              <a:t>hist-&gt;Fill(0.2);</a:t>
            </a:r>
          </a:p>
          <a:p>
            <a:r>
              <a:rPr lang="en-US">
                <a:solidFill>
                  <a:srgbClr val="1D00CA"/>
                </a:solidFill>
              </a:rPr>
              <a:t>hist-&gt;Draw();</a:t>
            </a:r>
          </a:p>
        </p:txBody>
      </p:sp>
      <p:pic>
        <p:nvPicPr>
          <p:cNvPr id="440326" name="Picture 6" descr="hist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063" y="3084513"/>
            <a:ext cx="3384550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27" name="Text Box 7"/>
          <p:cNvSpPr txBox="1">
            <a:spLocks noChangeArrowheads="1"/>
          </p:cNvSpPr>
          <p:nvPr/>
        </p:nvSpPr>
        <p:spPr bwMode="auto">
          <a:xfrm>
            <a:off x="539750" y="5667375"/>
            <a:ext cx="4752975" cy="641350"/>
          </a:xfrm>
          <a:prstGeom prst="rect">
            <a:avLst/>
          </a:prstGeom>
          <a:solidFill>
            <a:srgbClr val="FFFF00"/>
          </a:solidFill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de-DE"/>
              <a:t>NB: All ROOT classes start with T</a:t>
            </a:r>
          </a:p>
          <a:p>
            <a:r>
              <a:rPr lang="de-DE"/>
              <a:t>Looking for e.g. a string? Try TString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25" grpId="0" animBg="1"/>
      <p:bldP spid="440327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/>
              <a:t>Introduction to ROOT - Jan Fiete Grosse-Oetringhaus</a:t>
            </a:r>
            <a:endParaRPr lang="en-US"/>
          </a:p>
        </p:txBody>
      </p:sp>
      <p:sp>
        <p:nvSpPr>
          <p:cNvPr id="25603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8BA2532-8320-144B-A92D-8122A1DB3E26}" type="slidenum">
              <a:rPr lang="en-US"/>
              <a:pPr/>
              <a:t>45</a:t>
            </a:fld>
            <a:endParaRPr lang="en-US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Graphs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/>
              <a:t>A graph is a data container filled with distinct points</a:t>
            </a:r>
          </a:p>
          <a:p>
            <a:r>
              <a:rPr lang="en-US" sz="2000"/>
              <a:t>TGraph: x/y graph without error bars</a:t>
            </a:r>
          </a:p>
          <a:p>
            <a:r>
              <a:rPr lang="en-US" sz="2000"/>
              <a:t>TGraphErrors: x/y graph with error bars</a:t>
            </a:r>
          </a:p>
          <a:p>
            <a:r>
              <a:rPr lang="en-US" sz="2000"/>
              <a:t>TGraphAsymmErrors: x/y graph with asymmetric error bars</a:t>
            </a:r>
          </a:p>
        </p:txBody>
      </p:sp>
      <p:sp>
        <p:nvSpPr>
          <p:cNvPr id="25606" name="Text Box 5"/>
          <p:cNvSpPr txBox="1">
            <a:spLocks noChangeArrowheads="1"/>
          </p:cNvSpPr>
          <p:nvPr/>
        </p:nvSpPr>
        <p:spPr bwMode="auto">
          <a:xfrm>
            <a:off x="2320925" y="4024313"/>
            <a:ext cx="180975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447494" name="Text Box 6"/>
          <p:cNvSpPr txBox="1">
            <a:spLocks noChangeArrowheads="1"/>
          </p:cNvSpPr>
          <p:nvPr/>
        </p:nvSpPr>
        <p:spPr bwMode="auto">
          <a:xfrm>
            <a:off x="611188" y="3068638"/>
            <a:ext cx="5203825" cy="3113087"/>
          </a:xfrm>
          <a:prstGeom prst="rect">
            <a:avLst/>
          </a:prstGeom>
          <a:solidFill>
            <a:srgbClr val="FFFF00"/>
          </a:solidFill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/>
            <a:r>
              <a:rPr lang="en-US" u="sng"/>
              <a:t>Graph Example</a:t>
            </a:r>
            <a:endParaRPr lang="en-US"/>
          </a:p>
          <a:p>
            <a:r>
              <a:rPr lang="en-US">
                <a:solidFill>
                  <a:srgbClr val="1D00CA"/>
                </a:solidFill>
              </a:rPr>
              <a:t>graph = new TGraph;</a:t>
            </a:r>
          </a:p>
          <a:p>
            <a:r>
              <a:rPr lang="en-US">
                <a:solidFill>
                  <a:srgbClr val="1D00CA"/>
                </a:solidFill>
              </a:rPr>
              <a:t>graph-&gt;SetPoint(graph-&gt;GetN(), 1, 2.3);</a:t>
            </a:r>
          </a:p>
          <a:p>
            <a:r>
              <a:rPr lang="en-US">
                <a:solidFill>
                  <a:srgbClr val="1D00CA"/>
                </a:solidFill>
              </a:rPr>
              <a:t>graph-&gt;SetPoint(graph-&gt;GetN(), 2, 0.8);</a:t>
            </a:r>
          </a:p>
          <a:p>
            <a:r>
              <a:rPr lang="en-US">
                <a:solidFill>
                  <a:srgbClr val="1D00CA"/>
                </a:solidFill>
              </a:rPr>
              <a:t>graph-&gt;SetPoint(graph-&gt;GetN(), 3, -4);</a:t>
            </a:r>
          </a:p>
          <a:p>
            <a:r>
              <a:rPr lang="en-US">
                <a:solidFill>
                  <a:srgbClr val="1D00CA"/>
                </a:solidFill>
              </a:rPr>
              <a:t>graph-&gt;Draw("AP");</a:t>
            </a:r>
          </a:p>
          <a:p>
            <a:r>
              <a:rPr lang="en-US">
                <a:solidFill>
                  <a:srgbClr val="1D00CA"/>
                </a:solidFill>
              </a:rPr>
              <a:t>graph-&gt;SetMarkerStyle(21);</a:t>
            </a:r>
          </a:p>
          <a:p>
            <a:r>
              <a:rPr lang="en-US">
                <a:solidFill>
                  <a:srgbClr val="1D00CA"/>
                </a:solidFill>
              </a:rPr>
              <a:t>graph-&gt;GetYaxis()-&gt;SetRangeUser(-10, 10);</a:t>
            </a:r>
          </a:p>
          <a:p>
            <a:r>
              <a:rPr lang="en-US">
                <a:solidFill>
                  <a:srgbClr val="1D00CA"/>
                </a:solidFill>
              </a:rPr>
              <a:t>graph-&gt;GetXaxis()-&gt;SetTitle("Run number");</a:t>
            </a:r>
          </a:p>
          <a:p>
            <a:r>
              <a:rPr lang="en-US">
                <a:solidFill>
                  <a:srgbClr val="1D00CA"/>
                </a:solidFill>
              </a:rPr>
              <a:t>graph-&gt;GetYaxis()-&gt;SetTitle("z (cm)");</a:t>
            </a:r>
          </a:p>
          <a:p>
            <a:r>
              <a:rPr lang="en-US">
                <a:solidFill>
                  <a:srgbClr val="1D00CA"/>
                </a:solidFill>
              </a:rPr>
              <a:t>graph-&gt;SetTitle("Average vertex position");</a:t>
            </a:r>
          </a:p>
        </p:txBody>
      </p:sp>
      <p:pic>
        <p:nvPicPr>
          <p:cNvPr id="447495" name="Picture 7" descr="graph2"/>
          <p:cNvPicPr>
            <a:picLocks noChangeAspect="1" noChangeArrowheads="1"/>
          </p:cNvPicPr>
          <p:nvPr/>
        </p:nvPicPr>
        <p:blipFill>
          <a:blip r:embed="rId2"/>
          <a:srcRect r="4408"/>
          <a:stretch>
            <a:fillRect/>
          </a:stretch>
        </p:blipFill>
        <p:spPr bwMode="auto">
          <a:xfrm>
            <a:off x="6011863" y="3236913"/>
            <a:ext cx="3132137" cy="314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7494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/>
              <a:t>Introduction to ROOT - Jan Fiete Grosse-Oetringhaus</a:t>
            </a:r>
            <a:endParaRPr lang="en-US"/>
          </a:p>
        </p:txBody>
      </p:sp>
      <p:sp>
        <p:nvSpPr>
          <p:cNvPr id="26627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7FE66A3-95FC-C741-9A7E-9397D13B77B2}" type="slidenum">
              <a:rPr lang="en-US"/>
              <a:pPr/>
              <a:t>46</a:t>
            </a:fld>
            <a:endParaRPr lang="en-US"/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/>
              <a:t>Graphs (2)</a:t>
            </a:r>
          </a:p>
        </p:txBody>
      </p:sp>
      <p:pic>
        <p:nvPicPr>
          <p:cNvPr id="26629" name="Picture 3" descr="gerrors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1773238"/>
            <a:ext cx="5791200" cy="392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Text Box 9"/>
          <p:cNvSpPr txBox="1">
            <a:spLocks noChangeArrowheads="1"/>
          </p:cNvSpPr>
          <p:nvPr/>
        </p:nvSpPr>
        <p:spPr bwMode="auto">
          <a:xfrm>
            <a:off x="3924300" y="1916113"/>
            <a:ext cx="4679950" cy="396875"/>
          </a:xfrm>
          <a:prstGeom prst="rect">
            <a:avLst/>
          </a:prstGeom>
          <a:solidFill>
            <a:srgbClr val="CCFFFF"/>
          </a:solidFill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0"/>
              <a:t>$ROOTSYS/tutorials/graphs/gerrors2.C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2427288" y="5780088"/>
            <a:ext cx="6248400" cy="457200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/>
              <a:t>TGraphAsymmErrors(n,x,y,exl,exh,eyl,eyh)</a:t>
            </a:r>
            <a:endParaRPr lang="en-US" sz="3200" b="0"/>
          </a:p>
        </p:txBody>
      </p:sp>
      <p:sp>
        <p:nvSpPr>
          <p:cNvPr id="26632" name="Text Box 4"/>
          <p:cNvSpPr txBox="1">
            <a:spLocks noChangeArrowheads="1"/>
          </p:cNvSpPr>
          <p:nvPr/>
        </p:nvSpPr>
        <p:spPr bwMode="auto">
          <a:xfrm>
            <a:off x="395288" y="1930400"/>
            <a:ext cx="2133600" cy="457200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/>
              <a:t>TGraph(n,x,y)</a:t>
            </a:r>
            <a:endParaRPr lang="en-US" sz="3200" b="0"/>
          </a:p>
        </p:txBody>
      </p:sp>
      <p:sp>
        <p:nvSpPr>
          <p:cNvPr id="26633" name="Text Box 5"/>
          <p:cNvSpPr txBox="1">
            <a:spLocks noChangeArrowheads="1"/>
          </p:cNvSpPr>
          <p:nvPr/>
        </p:nvSpPr>
        <p:spPr bwMode="auto">
          <a:xfrm>
            <a:off x="395288" y="2768600"/>
            <a:ext cx="2209800" cy="457200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/>
              <a:t>TCutG(n,x,y)</a:t>
            </a:r>
            <a:endParaRPr lang="en-US" sz="3200" b="0"/>
          </a:p>
        </p:txBody>
      </p:sp>
      <p:sp>
        <p:nvSpPr>
          <p:cNvPr id="26634" name="Text Box 6"/>
          <p:cNvSpPr txBox="1">
            <a:spLocks noChangeArrowheads="1"/>
          </p:cNvSpPr>
          <p:nvPr/>
        </p:nvSpPr>
        <p:spPr bwMode="auto">
          <a:xfrm>
            <a:off x="3984625" y="1173163"/>
            <a:ext cx="3810000" cy="457200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/>
              <a:t>TGraphErrors(n,x,y,ex,ey)</a:t>
            </a:r>
            <a:endParaRPr lang="en-US" sz="3200" b="0"/>
          </a:p>
        </p:txBody>
      </p:sp>
      <p:sp>
        <p:nvSpPr>
          <p:cNvPr id="26635" name="Text Box 8"/>
          <p:cNvSpPr txBox="1">
            <a:spLocks noChangeArrowheads="1"/>
          </p:cNvSpPr>
          <p:nvPr/>
        </p:nvSpPr>
        <p:spPr bwMode="auto">
          <a:xfrm>
            <a:off x="395288" y="3835400"/>
            <a:ext cx="2209800" cy="457200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/>
              <a:t>TMultiGraph</a:t>
            </a:r>
            <a:endParaRPr lang="en-US" sz="32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/>
              <a:t>Introduction to ROOT - Jan Fiete Grosse-Oetringhaus</a:t>
            </a:r>
            <a:endParaRPr lang="en-US"/>
          </a:p>
        </p:txBody>
      </p:sp>
      <p:sp>
        <p:nvSpPr>
          <p:cNvPr id="27651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2E6E67A-A118-A049-9BA4-CB5342797A6E}" type="slidenum">
              <a:rPr lang="en-US"/>
              <a:pPr/>
              <a:t>47</a:t>
            </a:fld>
            <a:endParaRPr lang="en-US"/>
          </a:p>
        </p:txBody>
      </p:sp>
      <p:sp>
        <p:nvSpPr>
          <p:cNvPr id="27652" name="Rectangle 1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41438"/>
            <a:ext cx="4038600" cy="4895850"/>
          </a:xfrm>
        </p:spPr>
        <p:txBody>
          <a:bodyPr/>
          <a:lstStyle/>
          <a:p>
            <a:r>
              <a:rPr lang="en-US" sz="2000"/>
              <a:t>You can draw with the command line</a:t>
            </a:r>
          </a:p>
          <a:p>
            <a:r>
              <a:rPr lang="en-US" sz="2000"/>
              <a:t>The </a:t>
            </a:r>
            <a:r>
              <a:rPr lang="en-US" sz="2000">
                <a:solidFill>
                  <a:srgbClr val="1D00CA"/>
                </a:solidFill>
              </a:rPr>
              <a:t>Draw</a:t>
            </a:r>
            <a:r>
              <a:rPr lang="en-US" sz="2000"/>
              <a:t> function adds the object to the list of </a:t>
            </a:r>
            <a:r>
              <a:rPr lang="en-US" sz="2000" i="1"/>
              <a:t>primitives</a:t>
            </a:r>
            <a:r>
              <a:rPr lang="en-US" sz="2000"/>
              <a:t> of the current </a:t>
            </a:r>
            <a:r>
              <a:rPr lang="en-US" sz="2000" i="1"/>
              <a:t>pad</a:t>
            </a:r>
          </a:p>
          <a:p>
            <a:r>
              <a:rPr lang="en-US" sz="2000"/>
              <a:t>If no pad exists, a pad is automatically created</a:t>
            </a:r>
          </a:p>
          <a:p>
            <a:r>
              <a:rPr lang="en-US" sz="2000"/>
              <a:t>A pad is embedded in a </a:t>
            </a:r>
            <a:r>
              <a:rPr lang="en-US" sz="2000" i="1"/>
              <a:t>canvas</a:t>
            </a:r>
          </a:p>
          <a:p>
            <a:r>
              <a:rPr lang="en-US" sz="2000"/>
              <a:t>You create one manually with </a:t>
            </a:r>
            <a:r>
              <a:rPr lang="en-US" sz="2000">
                <a:solidFill>
                  <a:srgbClr val="1D00CA"/>
                </a:solidFill>
              </a:rPr>
              <a:t>new TCanvas</a:t>
            </a:r>
          </a:p>
          <a:p>
            <a:pPr lvl="1"/>
            <a:r>
              <a:rPr lang="en-US" sz="1800"/>
              <a:t>A canvas has one pad by default</a:t>
            </a:r>
          </a:p>
          <a:p>
            <a:pPr lvl="1"/>
            <a:r>
              <a:rPr lang="en-US" sz="1800"/>
              <a:t>You can add more</a:t>
            </a:r>
          </a:p>
        </p:txBody>
      </p:sp>
      <p:sp>
        <p:nvSpPr>
          <p:cNvPr id="27653" name="Rectangle 12"/>
          <p:cNvSpPr>
            <a:spLocks noChangeArrowheads="1"/>
          </p:cNvSpPr>
          <p:nvPr/>
        </p:nvSpPr>
        <p:spPr bwMode="auto">
          <a:xfrm>
            <a:off x="5580063" y="3716338"/>
            <a:ext cx="3168650" cy="2520950"/>
          </a:xfrm>
          <a:prstGeom prst="rect">
            <a:avLst/>
          </a:prstGeom>
          <a:solidFill>
            <a:srgbClr val="FFFF00"/>
          </a:solidFill>
          <a:ln w="25400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/>
            <a:endParaRPr lang="de-DE"/>
          </a:p>
        </p:txBody>
      </p:sp>
      <p:sp>
        <p:nvSpPr>
          <p:cNvPr id="27654" name="Line 4"/>
          <p:cNvSpPr>
            <a:spLocks noChangeShapeType="1"/>
          </p:cNvSpPr>
          <p:nvPr/>
        </p:nvSpPr>
        <p:spPr bwMode="auto">
          <a:xfrm>
            <a:off x="5930900" y="4076700"/>
            <a:ext cx="17526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655" name="Text Box 5"/>
          <p:cNvSpPr txBox="1">
            <a:spLocks noChangeArrowheads="1"/>
          </p:cNvSpPr>
          <p:nvPr/>
        </p:nvSpPr>
        <p:spPr bwMode="auto">
          <a:xfrm>
            <a:off x="6732588" y="4868863"/>
            <a:ext cx="1371600" cy="579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0"/>
              <a:t>Hello</a:t>
            </a:r>
          </a:p>
        </p:txBody>
      </p:sp>
      <p:sp>
        <p:nvSpPr>
          <p:cNvPr id="27656" name="Text Box 6"/>
          <p:cNvSpPr txBox="1">
            <a:spLocks noChangeArrowheads="1"/>
          </p:cNvSpPr>
          <p:nvPr/>
        </p:nvSpPr>
        <p:spPr bwMode="auto">
          <a:xfrm>
            <a:off x="4932363" y="1444625"/>
            <a:ext cx="3962400" cy="1768475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F0F"/>
                </a:solidFill>
              </a:rPr>
              <a:t>root [ ]</a:t>
            </a:r>
            <a:r>
              <a:rPr lang="en-US" sz="2000"/>
              <a:t> </a:t>
            </a:r>
            <a:r>
              <a:rPr lang="en-US" sz="2000">
                <a:solidFill>
                  <a:srgbClr val="1D00CA"/>
                </a:solidFill>
              </a:rPr>
              <a:t>TLine line(.1,.9,.6,.6)</a:t>
            </a:r>
          </a:p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F0F"/>
                </a:solidFill>
              </a:rPr>
              <a:t>root [ ]</a:t>
            </a:r>
            <a:r>
              <a:rPr lang="en-US" sz="2000"/>
              <a:t> </a:t>
            </a:r>
            <a:r>
              <a:rPr lang="en-US" sz="2000">
                <a:solidFill>
                  <a:srgbClr val="1D00CA"/>
                </a:solidFill>
              </a:rPr>
              <a:t>line.Draw()</a:t>
            </a:r>
          </a:p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F0F"/>
                </a:solidFill>
              </a:rPr>
              <a:t>root [ ]</a:t>
            </a:r>
            <a:r>
              <a:rPr lang="en-US" sz="2000"/>
              <a:t> </a:t>
            </a:r>
            <a:r>
              <a:rPr lang="en-US" sz="2000">
                <a:solidFill>
                  <a:srgbClr val="1D00CA"/>
                </a:solidFill>
              </a:rPr>
              <a:t>TText text(.5,.2,”Hello”)</a:t>
            </a:r>
          </a:p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F0F"/>
                </a:solidFill>
              </a:rPr>
              <a:t>root [ ]</a:t>
            </a:r>
            <a:r>
              <a:rPr lang="en-US" sz="2000"/>
              <a:t> </a:t>
            </a:r>
            <a:r>
              <a:rPr lang="en-US" sz="2000">
                <a:solidFill>
                  <a:srgbClr val="1D00CA"/>
                </a:solidFill>
              </a:rPr>
              <a:t>text.Draw()</a:t>
            </a:r>
          </a:p>
        </p:txBody>
      </p:sp>
      <p:sp>
        <p:nvSpPr>
          <p:cNvPr id="27657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Graphics Objects</a:t>
            </a:r>
          </a:p>
        </p:txBody>
      </p:sp>
      <p:sp>
        <p:nvSpPr>
          <p:cNvPr id="27658" name="Text Box 15"/>
          <p:cNvSpPr txBox="1">
            <a:spLocks noChangeArrowheads="1"/>
          </p:cNvSpPr>
          <p:nvPr/>
        </p:nvSpPr>
        <p:spPr bwMode="auto">
          <a:xfrm>
            <a:off x="5508625" y="3349625"/>
            <a:ext cx="9937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/>
              <a:t>Canvas</a:t>
            </a:r>
          </a:p>
        </p:txBody>
      </p:sp>
      <p:sp>
        <p:nvSpPr>
          <p:cNvPr id="27659" name="Text Box 18"/>
          <p:cNvSpPr txBox="1">
            <a:spLocks noChangeArrowheads="1"/>
          </p:cNvSpPr>
          <p:nvPr/>
        </p:nvSpPr>
        <p:spPr bwMode="auto">
          <a:xfrm>
            <a:off x="5795963" y="5805488"/>
            <a:ext cx="600075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/>
              <a:t>Pad</a:t>
            </a:r>
          </a:p>
        </p:txBody>
      </p:sp>
      <p:sp>
        <p:nvSpPr>
          <p:cNvPr id="27660" name="Rectangle 19"/>
          <p:cNvSpPr>
            <a:spLocks noChangeArrowheads="1"/>
          </p:cNvSpPr>
          <p:nvPr/>
        </p:nvSpPr>
        <p:spPr bwMode="auto">
          <a:xfrm>
            <a:off x="5651500" y="3789363"/>
            <a:ext cx="3024188" cy="2376487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/>
              <a:t>Introduction to ROOT - Jan Fiete Grosse-Oetringhaus</a:t>
            </a:r>
            <a:endParaRPr lang="en-US"/>
          </a:p>
        </p:txBody>
      </p:sp>
      <p:sp>
        <p:nvSpPr>
          <p:cNvPr id="28675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9C9FC00-291C-D240-9558-2E32A621A2CC}" type="slidenum">
              <a:rPr lang="en-US"/>
              <a:pPr/>
              <a:t>48</a:t>
            </a:fld>
            <a:endParaRPr lang="en-US"/>
          </a:p>
        </p:txBody>
      </p:sp>
      <p:pic>
        <p:nvPicPr>
          <p:cNvPr id="28676" name="Picture 3" descr="primitiv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0688" y="1052513"/>
            <a:ext cx="6769100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Text Box 4"/>
          <p:cNvSpPr txBox="1">
            <a:spLocks noChangeArrowheads="1"/>
          </p:cNvSpPr>
          <p:nvPr/>
        </p:nvSpPr>
        <p:spPr bwMode="auto">
          <a:xfrm>
            <a:off x="2190750" y="2027238"/>
            <a:ext cx="1066800" cy="366712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TButton</a:t>
            </a:r>
            <a:endParaRPr lang="en-US" sz="3200"/>
          </a:p>
        </p:txBody>
      </p:sp>
      <p:sp>
        <p:nvSpPr>
          <p:cNvPr id="28678" name="Text Box 5"/>
          <p:cNvSpPr txBox="1">
            <a:spLocks noChangeArrowheads="1"/>
          </p:cNvSpPr>
          <p:nvPr/>
        </p:nvSpPr>
        <p:spPr bwMode="auto">
          <a:xfrm>
            <a:off x="2647950" y="1265238"/>
            <a:ext cx="1066800" cy="366712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TLine</a:t>
            </a:r>
            <a:endParaRPr lang="en-US" sz="3200"/>
          </a:p>
        </p:txBody>
      </p:sp>
      <p:sp>
        <p:nvSpPr>
          <p:cNvPr id="28679" name="Text Box 6"/>
          <p:cNvSpPr txBox="1">
            <a:spLocks noChangeArrowheads="1"/>
          </p:cNvSpPr>
          <p:nvPr/>
        </p:nvSpPr>
        <p:spPr bwMode="auto">
          <a:xfrm>
            <a:off x="4629150" y="1265238"/>
            <a:ext cx="1066800" cy="366712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TArrow</a:t>
            </a:r>
            <a:endParaRPr lang="en-US" sz="3200"/>
          </a:p>
        </p:txBody>
      </p:sp>
      <p:sp>
        <p:nvSpPr>
          <p:cNvPr id="28680" name="Text Box 7"/>
          <p:cNvSpPr txBox="1">
            <a:spLocks noChangeArrowheads="1"/>
          </p:cNvSpPr>
          <p:nvPr/>
        </p:nvSpPr>
        <p:spPr bwMode="auto">
          <a:xfrm>
            <a:off x="6229350" y="1341438"/>
            <a:ext cx="1066800" cy="366712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TEllipse</a:t>
            </a:r>
            <a:endParaRPr lang="en-US" sz="3200"/>
          </a:p>
        </p:txBody>
      </p:sp>
      <p:sp>
        <p:nvSpPr>
          <p:cNvPr id="28681" name="Text Box 8"/>
          <p:cNvSpPr txBox="1">
            <a:spLocks noChangeArrowheads="1"/>
          </p:cNvSpPr>
          <p:nvPr/>
        </p:nvSpPr>
        <p:spPr bwMode="auto">
          <a:xfrm>
            <a:off x="7296150" y="2332038"/>
            <a:ext cx="1524000" cy="366712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TCurvyLine</a:t>
            </a:r>
            <a:endParaRPr lang="en-US" sz="3200"/>
          </a:p>
        </p:txBody>
      </p:sp>
      <p:sp>
        <p:nvSpPr>
          <p:cNvPr id="28682" name="Text Box 9"/>
          <p:cNvSpPr txBox="1">
            <a:spLocks noChangeArrowheads="1"/>
          </p:cNvSpPr>
          <p:nvPr/>
        </p:nvSpPr>
        <p:spPr bwMode="auto">
          <a:xfrm>
            <a:off x="6877050" y="3933825"/>
            <a:ext cx="1524000" cy="366713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TPaveLabel</a:t>
            </a:r>
            <a:endParaRPr lang="en-US" sz="3200"/>
          </a:p>
        </p:txBody>
      </p:sp>
      <p:sp>
        <p:nvSpPr>
          <p:cNvPr id="28683" name="Text Box 10"/>
          <p:cNvSpPr txBox="1">
            <a:spLocks noChangeArrowheads="1"/>
          </p:cNvSpPr>
          <p:nvPr/>
        </p:nvSpPr>
        <p:spPr bwMode="auto">
          <a:xfrm>
            <a:off x="7019925" y="3141663"/>
            <a:ext cx="1066800" cy="366712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TPave</a:t>
            </a:r>
            <a:endParaRPr lang="en-US" sz="3200"/>
          </a:p>
        </p:txBody>
      </p:sp>
      <p:sp>
        <p:nvSpPr>
          <p:cNvPr id="28684" name="Text Box 11"/>
          <p:cNvSpPr txBox="1">
            <a:spLocks noChangeArrowheads="1"/>
          </p:cNvSpPr>
          <p:nvPr/>
        </p:nvSpPr>
        <p:spPr bwMode="auto">
          <a:xfrm>
            <a:off x="4476750" y="2408238"/>
            <a:ext cx="1535113" cy="366712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TDiamond</a:t>
            </a:r>
            <a:endParaRPr lang="en-US" sz="3200"/>
          </a:p>
        </p:txBody>
      </p:sp>
      <p:sp>
        <p:nvSpPr>
          <p:cNvPr id="28685" name="Text Box 12"/>
          <p:cNvSpPr txBox="1">
            <a:spLocks noChangeArrowheads="1"/>
          </p:cNvSpPr>
          <p:nvPr/>
        </p:nvSpPr>
        <p:spPr bwMode="auto">
          <a:xfrm>
            <a:off x="2700338" y="3500438"/>
            <a:ext cx="1628775" cy="366712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TPavesText</a:t>
            </a:r>
            <a:endParaRPr lang="en-US" sz="3200"/>
          </a:p>
        </p:txBody>
      </p:sp>
      <p:sp>
        <p:nvSpPr>
          <p:cNvPr id="28686" name="Text Box 13"/>
          <p:cNvSpPr txBox="1">
            <a:spLocks noChangeArrowheads="1"/>
          </p:cNvSpPr>
          <p:nvPr/>
        </p:nvSpPr>
        <p:spPr bwMode="auto">
          <a:xfrm>
            <a:off x="6659563" y="4941888"/>
            <a:ext cx="1295400" cy="366712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TPolyLine</a:t>
            </a:r>
            <a:endParaRPr lang="en-US" sz="3200"/>
          </a:p>
        </p:txBody>
      </p:sp>
      <p:sp>
        <p:nvSpPr>
          <p:cNvPr id="28687" name="Text Box 14"/>
          <p:cNvSpPr txBox="1">
            <a:spLocks noChangeArrowheads="1"/>
          </p:cNvSpPr>
          <p:nvPr/>
        </p:nvSpPr>
        <p:spPr bwMode="auto">
          <a:xfrm>
            <a:off x="3779838" y="5157788"/>
            <a:ext cx="1066800" cy="366712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TLatex</a:t>
            </a:r>
            <a:endParaRPr lang="en-US" sz="3200"/>
          </a:p>
        </p:txBody>
      </p:sp>
      <p:sp>
        <p:nvSpPr>
          <p:cNvPr id="28688" name="Text Box 15"/>
          <p:cNvSpPr txBox="1">
            <a:spLocks noChangeArrowheads="1"/>
          </p:cNvSpPr>
          <p:nvPr/>
        </p:nvSpPr>
        <p:spPr bwMode="auto">
          <a:xfrm>
            <a:off x="828675" y="3875088"/>
            <a:ext cx="1066800" cy="366712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TCrown</a:t>
            </a:r>
            <a:endParaRPr lang="en-US" sz="3200"/>
          </a:p>
        </p:txBody>
      </p:sp>
      <p:sp>
        <p:nvSpPr>
          <p:cNvPr id="28689" name="Text Box 16"/>
          <p:cNvSpPr txBox="1">
            <a:spLocks noChangeArrowheads="1"/>
          </p:cNvSpPr>
          <p:nvPr/>
        </p:nvSpPr>
        <p:spPr bwMode="auto">
          <a:xfrm>
            <a:off x="828675" y="3246438"/>
            <a:ext cx="1223963" cy="366712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TMarker</a:t>
            </a:r>
            <a:endParaRPr lang="en-US" sz="3200"/>
          </a:p>
        </p:txBody>
      </p:sp>
      <p:sp>
        <p:nvSpPr>
          <p:cNvPr id="28690" name="Text Box 17"/>
          <p:cNvSpPr txBox="1">
            <a:spLocks noChangeArrowheads="1"/>
          </p:cNvSpPr>
          <p:nvPr/>
        </p:nvSpPr>
        <p:spPr bwMode="auto">
          <a:xfrm>
            <a:off x="828675" y="2617788"/>
            <a:ext cx="1066800" cy="366712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TText</a:t>
            </a:r>
            <a:endParaRPr lang="en-US" sz="3200"/>
          </a:p>
        </p:txBody>
      </p:sp>
      <p:sp>
        <p:nvSpPr>
          <p:cNvPr id="28691" name="Text Box 18"/>
          <p:cNvSpPr txBox="1">
            <a:spLocks noChangeArrowheads="1"/>
          </p:cNvSpPr>
          <p:nvPr/>
        </p:nvSpPr>
        <p:spPr bwMode="auto">
          <a:xfrm>
            <a:off x="828675" y="4503738"/>
            <a:ext cx="1295400" cy="366712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TCurlyArc</a:t>
            </a:r>
            <a:endParaRPr lang="en-US" sz="3200"/>
          </a:p>
        </p:txBody>
      </p:sp>
      <p:sp>
        <p:nvSpPr>
          <p:cNvPr id="28692" name="Text Box 19"/>
          <p:cNvSpPr txBox="1">
            <a:spLocks noChangeArrowheads="1"/>
          </p:cNvSpPr>
          <p:nvPr/>
        </p:nvSpPr>
        <p:spPr bwMode="auto">
          <a:xfrm>
            <a:off x="828675" y="1989138"/>
            <a:ext cx="1066800" cy="366712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TBox</a:t>
            </a:r>
            <a:endParaRPr lang="en-US" sz="3200"/>
          </a:p>
        </p:txBody>
      </p:sp>
      <p:sp>
        <p:nvSpPr>
          <p:cNvPr id="28693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Graphics Objects</a:t>
            </a:r>
          </a:p>
        </p:txBody>
      </p:sp>
      <p:pic>
        <p:nvPicPr>
          <p:cNvPr id="28694" name="Picture 23" descr="toolba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8250" y="5988050"/>
            <a:ext cx="52578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95" name="Text Box 24"/>
          <p:cNvSpPr txBox="1">
            <a:spLocks noChangeArrowheads="1"/>
          </p:cNvSpPr>
          <p:nvPr/>
        </p:nvSpPr>
        <p:spPr bwMode="auto">
          <a:xfrm>
            <a:off x="233363" y="5734050"/>
            <a:ext cx="3800475" cy="641350"/>
          </a:xfrm>
          <a:prstGeom prst="rect">
            <a:avLst/>
          </a:prstGeom>
          <a:solidFill>
            <a:srgbClr val="FFFF00"/>
          </a:solidFill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de-DE"/>
              <a:t>Can be accessed with the toolbar</a:t>
            </a:r>
          </a:p>
          <a:p>
            <a:r>
              <a:rPr lang="de-DE"/>
              <a:t>View </a:t>
            </a:r>
            <a:r>
              <a:rPr lang="de-DE">
                <a:sym typeface="Wingdings" charset="2"/>
              </a:rPr>
              <a:t> Toolbar (in any canvas)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1"/>
          <p:cNvSpPr>
            <a:spLocks noGrp="1" noChangeArrowheads="1"/>
          </p:cNvSpPr>
          <p:nvPr>
            <p:ph type="title"/>
          </p:nvPr>
        </p:nvSpPr>
        <p:spPr>
          <a:xfrm>
            <a:off x="679773" y="-352403"/>
            <a:ext cx="8233172" cy="1446609"/>
          </a:xfrm>
        </p:spPr>
        <p:txBody>
          <a:bodyPr rIns="134853"/>
          <a:lstStyle/>
          <a:p>
            <a:r>
              <a:rPr lang="en-US" dirty="0"/>
              <a:t>Data reduction/abstraction</a:t>
            </a:r>
          </a:p>
        </p:txBody>
      </p:sp>
      <p:grpSp>
        <p:nvGrpSpPr>
          <p:cNvPr id="2" name="Group 71"/>
          <p:cNvGrpSpPr/>
          <p:nvPr/>
        </p:nvGrpSpPr>
        <p:grpSpPr>
          <a:xfrm>
            <a:off x="2973586" y="1294805"/>
            <a:ext cx="2339578" cy="3944689"/>
            <a:chOff x="2973586" y="1294805"/>
            <a:chExt cx="2339578" cy="3944689"/>
          </a:xfrm>
        </p:grpSpPr>
        <p:pic>
          <p:nvPicPr>
            <p:cNvPr id="46084" name="Picture 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73586" y="1294805"/>
              <a:ext cx="2212330" cy="211522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46085" name="AutoShape 3"/>
            <p:cNvSpPr>
              <a:spLocks/>
            </p:cNvSpPr>
            <p:nvPr/>
          </p:nvSpPr>
          <p:spPr bwMode="auto">
            <a:xfrm>
              <a:off x="2973586" y="4457030"/>
              <a:ext cx="203150" cy="183059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86" name="AutoShape 4"/>
            <p:cNvSpPr>
              <a:spLocks/>
            </p:cNvSpPr>
            <p:nvPr/>
          </p:nvSpPr>
          <p:spPr bwMode="auto">
            <a:xfrm>
              <a:off x="3202410" y="4035103"/>
              <a:ext cx="203150" cy="183059"/>
            </a:xfrm>
            <a:prstGeom prst="star4">
              <a:avLst>
                <a:gd name="adj" fmla="val 37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87" name="AutoShape 5"/>
            <p:cNvSpPr>
              <a:spLocks/>
            </p:cNvSpPr>
            <p:nvPr/>
          </p:nvSpPr>
          <p:spPr bwMode="auto">
            <a:xfrm>
              <a:off x="3583037" y="3807396"/>
              <a:ext cx="204267" cy="181942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88" name="AutoShape 6"/>
            <p:cNvSpPr>
              <a:spLocks/>
            </p:cNvSpPr>
            <p:nvPr/>
          </p:nvSpPr>
          <p:spPr bwMode="auto">
            <a:xfrm>
              <a:off x="4117703" y="3730377"/>
              <a:ext cx="203150" cy="183059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89" name="AutoShape 7"/>
            <p:cNvSpPr>
              <a:spLocks/>
            </p:cNvSpPr>
            <p:nvPr/>
          </p:nvSpPr>
          <p:spPr bwMode="auto">
            <a:xfrm>
              <a:off x="4651252" y="3807396"/>
              <a:ext cx="284633" cy="212080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90" name="AutoShape 8"/>
            <p:cNvSpPr>
              <a:spLocks/>
            </p:cNvSpPr>
            <p:nvPr/>
          </p:nvSpPr>
          <p:spPr bwMode="auto">
            <a:xfrm>
              <a:off x="4957094" y="4112121"/>
              <a:ext cx="203150" cy="151805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91" name="AutoShape 9"/>
            <p:cNvSpPr>
              <a:spLocks/>
            </p:cNvSpPr>
            <p:nvPr/>
          </p:nvSpPr>
          <p:spPr bwMode="auto">
            <a:xfrm>
              <a:off x="5108898" y="4492749"/>
              <a:ext cx="204266" cy="181942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92" name="Line 10"/>
            <p:cNvSpPr>
              <a:spLocks noChangeShapeType="1"/>
            </p:cNvSpPr>
            <p:nvPr/>
          </p:nvSpPr>
          <p:spPr bwMode="auto">
            <a:xfrm flipH="1">
              <a:off x="3345284" y="2893219"/>
              <a:ext cx="534665" cy="1065982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/>
              <a:tailEnd type="arrow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93" name="Line 11"/>
            <p:cNvSpPr>
              <a:spLocks noChangeShapeType="1"/>
            </p:cNvSpPr>
            <p:nvPr/>
          </p:nvSpPr>
          <p:spPr bwMode="auto">
            <a:xfrm flipH="1">
              <a:off x="3660056" y="2360787"/>
              <a:ext cx="75902" cy="1369590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/>
              <a:tailEnd type="arrow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00" name="Rectangle 12"/>
            <p:cNvSpPr>
              <a:spLocks/>
            </p:cNvSpPr>
            <p:nvPr/>
          </p:nvSpPr>
          <p:spPr bwMode="auto">
            <a:xfrm>
              <a:off x="3591967" y="4114353"/>
              <a:ext cx="1071563" cy="1125141"/>
            </a:xfrm>
            <a:prstGeom prst="rect">
              <a:avLst/>
            </a:prstGeom>
            <a:solidFill>
              <a:srgbClr val="D7171E"/>
            </a:solidFill>
            <a:ln w="12700" cap="flat">
              <a:noFill/>
              <a:miter lim="800000"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40638" bIns="0">
              <a:prstTxWarp prst="textNoShape">
                <a:avLst/>
              </a:prstTxWarp>
            </a:bodyPr>
            <a:lstStyle/>
            <a:p>
              <a:pPr marL="40182" algn="ctr">
                <a:spcBef>
                  <a:spcPts val="439"/>
                </a:spcBef>
                <a:defRPr/>
              </a:pPr>
              <a:r>
                <a:rPr lang="en-US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hits</a:t>
              </a:r>
            </a:p>
            <a:p>
              <a:pPr marL="40182" algn="ctr">
                <a:spcBef>
                  <a:spcPts val="281"/>
                </a:spcBef>
                <a:defRPr/>
              </a:pP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(x</a:t>
              </a:r>
              <a:r>
                <a:rPr lang="en-US" sz="1100" baseline="-20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1</a:t>
              </a: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,y</a:t>
              </a:r>
              <a:r>
                <a:rPr lang="en-US" sz="1100" baseline="-20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1</a:t>
              </a: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,z</a:t>
              </a:r>
              <a:r>
                <a:rPr lang="en-US" sz="1100" baseline="-20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1,</a:t>
              </a: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 t</a:t>
              </a:r>
              <a:r>
                <a:rPr lang="en-US" sz="1100" baseline="-20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1</a:t>
              </a: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)</a:t>
              </a:r>
            </a:p>
            <a:p>
              <a:pPr marL="40182" algn="ctr">
                <a:spcBef>
                  <a:spcPts val="281"/>
                </a:spcBef>
                <a:defRPr/>
              </a:pP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(x</a:t>
              </a:r>
              <a:r>
                <a:rPr lang="en-US" sz="1100" baseline="-20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2</a:t>
              </a: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,y</a:t>
              </a:r>
              <a:r>
                <a:rPr lang="en-US" sz="1100" baseline="-20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2</a:t>
              </a: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,z</a:t>
              </a:r>
              <a:r>
                <a:rPr lang="en-US" sz="1100" baseline="-20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2,</a:t>
              </a: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 t</a:t>
              </a:r>
              <a:r>
                <a:rPr lang="en-US" sz="1100" baseline="-20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2</a:t>
              </a: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)</a:t>
              </a:r>
            </a:p>
            <a:p>
              <a:pPr marL="40182" algn="ctr">
                <a:spcBef>
                  <a:spcPts val="281"/>
                </a:spcBef>
                <a:defRPr/>
              </a:pP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...</a:t>
              </a:r>
            </a:p>
          </p:txBody>
        </p:sp>
      </p:grpSp>
      <p:sp>
        <p:nvSpPr>
          <p:cNvPr id="12301" name="Rectangle 13"/>
          <p:cNvSpPr>
            <a:spLocks/>
          </p:cNvSpPr>
          <p:nvPr/>
        </p:nvSpPr>
        <p:spPr bwMode="auto">
          <a:xfrm>
            <a:off x="4605982" y="3202409"/>
            <a:ext cx="1015661" cy="346249"/>
          </a:xfrm>
          <a:prstGeom prst="rect">
            <a:avLst/>
          </a:prstGeom>
          <a:solidFill>
            <a:srgbClr val="000080"/>
          </a:solidFill>
          <a:ln w="12700" cap="flat">
            <a:noFill/>
            <a:miter lim="800000"/>
            <a:headEnd type="none" w="med" len="med"/>
            <a:tailEnd type="none" w="med" len="med"/>
          </a:ln>
          <a:effectLst>
            <a:outerShdw blurRad="63500" dist="101600" dir="2700000" algn="ctr" rotWithShape="0">
              <a:srgbClr val="808080">
                <a:alpha val="75000"/>
              </a:srgbClr>
            </a:outerShdw>
          </a:effectLst>
        </p:spPr>
        <p:txBody>
          <a:bodyPr wrap="none" lIns="0" tIns="0" rIns="40638" bIns="0">
            <a:prstTxWarp prst="textNoShape">
              <a:avLst/>
            </a:prstTxWarp>
            <a:spAutoFit/>
          </a:bodyPr>
          <a:lstStyle/>
          <a:p>
            <a:pPr marL="40182" algn="ctr">
              <a:spcBef>
                <a:spcPts val="238"/>
              </a:spcBef>
              <a:defRPr/>
            </a:pPr>
            <a:r>
              <a:rPr lang="en-US" sz="1000" dirty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Track finding +</a:t>
            </a:r>
          </a:p>
          <a:p>
            <a:pPr marL="40182" algn="ctr">
              <a:spcBef>
                <a:spcPts val="238"/>
              </a:spcBef>
              <a:defRPr/>
            </a:pPr>
            <a:r>
              <a:rPr lang="en-US" sz="1000" dirty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Track fit  ---&gt;</a:t>
            </a:r>
          </a:p>
        </p:txBody>
      </p:sp>
      <p:grpSp>
        <p:nvGrpSpPr>
          <p:cNvPr id="3" name="Group 73"/>
          <p:cNvGrpSpPr/>
          <p:nvPr/>
        </p:nvGrpSpPr>
        <p:grpSpPr>
          <a:xfrm>
            <a:off x="3661172" y="5295305"/>
            <a:ext cx="2366367" cy="1339453"/>
            <a:chOff x="3661172" y="5295305"/>
            <a:chExt cx="2366367" cy="1339453"/>
          </a:xfrm>
        </p:grpSpPr>
        <p:sp>
          <p:nvSpPr>
            <p:cNvPr id="12310" name="AutoShape 22"/>
            <p:cNvSpPr>
              <a:spLocks/>
            </p:cNvSpPr>
            <p:nvPr/>
          </p:nvSpPr>
          <p:spPr bwMode="auto">
            <a:xfrm>
              <a:off x="4653484" y="5872386"/>
              <a:ext cx="1374055" cy="762372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18900" y="21600"/>
                  </a:lnTo>
                  <a:lnTo>
                    <a:pt x="21600" y="18900"/>
                  </a:lnTo>
                  <a:lnTo>
                    <a:pt x="2160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chemeClr val="accent1"/>
            </a:soli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105" name="AutoShape 23"/>
            <p:cNvSpPr>
              <a:spLocks/>
            </p:cNvSpPr>
            <p:nvPr/>
          </p:nvSpPr>
          <p:spPr bwMode="auto">
            <a:xfrm>
              <a:off x="5855643" y="6538764"/>
              <a:ext cx="171896" cy="95994"/>
            </a:xfrm>
            <a:custGeom>
              <a:avLst/>
              <a:gdLst>
                <a:gd name="T0" fmla="*/ 122237 w 21600"/>
                <a:gd name="T1" fmla="*/ 68263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0" y="21600"/>
                  </a:moveTo>
                  <a:lnTo>
                    <a:pt x="5584" y="736"/>
                  </a:lnTo>
                  <a:cubicBezTo>
                    <a:pt x="7752" y="4048"/>
                    <a:pt x="13496" y="4048"/>
                    <a:pt x="21600" y="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rgbClr val="CCCB7A"/>
            </a:solidFill>
            <a:ln w="12700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12" name="AutoShape 24"/>
            <p:cNvSpPr>
              <a:spLocks/>
            </p:cNvSpPr>
            <p:nvPr/>
          </p:nvSpPr>
          <p:spPr bwMode="auto">
            <a:xfrm>
              <a:off x="4118819" y="5643563"/>
              <a:ext cx="1374056" cy="762372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18900" y="21600"/>
                  </a:lnTo>
                  <a:lnTo>
                    <a:pt x="21600" y="18900"/>
                  </a:lnTo>
                  <a:lnTo>
                    <a:pt x="2160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chemeClr val="accent1"/>
            </a:soli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107" name="AutoShape 25"/>
            <p:cNvSpPr>
              <a:spLocks/>
            </p:cNvSpPr>
            <p:nvPr/>
          </p:nvSpPr>
          <p:spPr bwMode="auto">
            <a:xfrm>
              <a:off x="5320978" y="6311057"/>
              <a:ext cx="171896" cy="94878"/>
            </a:xfrm>
            <a:custGeom>
              <a:avLst/>
              <a:gdLst>
                <a:gd name="T0" fmla="*/ 122237 w 21600"/>
                <a:gd name="T1" fmla="*/ 67469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0" y="21600"/>
                  </a:moveTo>
                  <a:lnTo>
                    <a:pt x="5584" y="736"/>
                  </a:lnTo>
                  <a:cubicBezTo>
                    <a:pt x="7752" y="4048"/>
                    <a:pt x="13496" y="4048"/>
                    <a:pt x="21600" y="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rgbClr val="CCCB7A"/>
            </a:solidFill>
            <a:ln w="12700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14" name="AutoShape 26"/>
            <p:cNvSpPr>
              <a:spLocks/>
            </p:cNvSpPr>
            <p:nvPr/>
          </p:nvSpPr>
          <p:spPr bwMode="auto">
            <a:xfrm>
              <a:off x="3661172" y="5491758"/>
              <a:ext cx="1372939" cy="761256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18900" y="21600"/>
                  </a:lnTo>
                  <a:lnTo>
                    <a:pt x="21600" y="18900"/>
                  </a:lnTo>
                  <a:lnTo>
                    <a:pt x="2160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chemeClr val="accent1"/>
            </a:soli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109" name="AutoShape 27"/>
            <p:cNvSpPr>
              <a:spLocks/>
            </p:cNvSpPr>
            <p:nvPr/>
          </p:nvSpPr>
          <p:spPr bwMode="auto">
            <a:xfrm>
              <a:off x="4863332" y="6158136"/>
              <a:ext cx="170780" cy="94878"/>
            </a:xfrm>
            <a:custGeom>
              <a:avLst/>
              <a:gdLst>
                <a:gd name="T0" fmla="*/ 121444 w 21600"/>
                <a:gd name="T1" fmla="*/ 67469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0" y="21600"/>
                  </a:moveTo>
                  <a:lnTo>
                    <a:pt x="5584" y="736"/>
                  </a:lnTo>
                  <a:cubicBezTo>
                    <a:pt x="7752" y="4048"/>
                    <a:pt x="13496" y="4048"/>
                    <a:pt x="21600" y="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rgbClr val="CCCB7A"/>
            </a:solidFill>
            <a:ln w="12700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16" name="AutoShape 28"/>
            <p:cNvSpPr>
              <a:spLocks/>
            </p:cNvSpPr>
            <p:nvPr/>
          </p:nvSpPr>
          <p:spPr bwMode="auto">
            <a:xfrm>
              <a:off x="4194721" y="5796484"/>
              <a:ext cx="534665" cy="304725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18900" y="21600"/>
                  </a:lnTo>
                  <a:lnTo>
                    <a:pt x="21600" y="18900"/>
                  </a:lnTo>
                  <a:lnTo>
                    <a:pt x="2160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CCCCE6"/>
            </a:soli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111" name="AutoShape 29"/>
            <p:cNvSpPr>
              <a:spLocks/>
            </p:cNvSpPr>
            <p:nvPr/>
          </p:nvSpPr>
          <p:spPr bwMode="auto">
            <a:xfrm>
              <a:off x="4662413" y="6063258"/>
              <a:ext cx="66973" cy="37951"/>
            </a:xfrm>
            <a:custGeom>
              <a:avLst/>
              <a:gdLst>
                <a:gd name="T0" fmla="*/ 47625 w 21600"/>
                <a:gd name="T1" fmla="*/ 26988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0" y="21600"/>
                  </a:moveTo>
                  <a:lnTo>
                    <a:pt x="5584" y="736"/>
                  </a:lnTo>
                  <a:cubicBezTo>
                    <a:pt x="7752" y="4048"/>
                    <a:pt x="13496" y="4048"/>
                    <a:pt x="21600" y="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rgbClr val="A3A3B8"/>
            </a:solidFill>
            <a:ln w="12700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18" name="AutoShape 30"/>
            <p:cNvSpPr>
              <a:spLocks/>
            </p:cNvSpPr>
            <p:nvPr/>
          </p:nvSpPr>
          <p:spPr bwMode="auto">
            <a:xfrm>
              <a:off x="4041800" y="5720582"/>
              <a:ext cx="534665" cy="304725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18900" y="21600"/>
                  </a:lnTo>
                  <a:lnTo>
                    <a:pt x="21600" y="18900"/>
                  </a:lnTo>
                  <a:lnTo>
                    <a:pt x="2160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CCCCE6"/>
            </a:soli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113" name="AutoShape 31"/>
            <p:cNvSpPr>
              <a:spLocks/>
            </p:cNvSpPr>
            <p:nvPr/>
          </p:nvSpPr>
          <p:spPr bwMode="auto">
            <a:xfrm>
              <a:off x="4509492" y="5987356"/>
              <a:ext cx="66973" cy="37951"/>
            </a:xfrm>
            <a:custGeom>
              <a:avLst/>
              <a:gdLst>
                <a:gd name="T0" fmla="*/ 47625 w 21600"/>
                <a:gd name="T1" fmla="*/ 26988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0" y="21600"/>
                  </a:moveTo>
                  <a:lnTo>
                    <a:pt x="5584" y="736"/>
                  </a:lnTo>
                  <a:cubicBezTo>
                    <a:pt x="7752" y="4048"/>
                    <a:pt x="13496" y="4048"/>
                    <a:pt x="21600" y="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rgbClr val="A3A3B8"/>
            </a:solidFill>
            <a:ln w="12700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20" name="AutoShape 32"/>
            <p:cNvSpPr>
              <a:spLocks/>
            </p:cNvSpPr>
            <p:nvPr/>
          </p:nvSpPr>
          <p:spPr bwMode="auto">
            <a:xfrm>
              <a:off x="3812977" y="5585519"/>
              <a:ext cx="687586" cy="263426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18900" y="21600"/>
                  </a:lnTo>
                  <a:lnTo>
                    <a:pt x="21600" y="18900"/>
                  </a:lnTo>
                  <a:lnTo>
                    <a:pt x="2160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CCCCE6"/>
            </a:soli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115" name="AutoShape 33"/>
            <p:cNvSpPr>
              <a:spLocks/>
            </p:cNvSpPr>
            <p:nvPr/>
          </p:nvSpPr>
          <p:spPr bwMode="auto">
            <a:xfrm>
              <a:off x="4414615" y="5815460"/>
              <a:ext cx="85948" cy="33486"/>
            </a:xfrm>
            <a:custGeom>
              <a:avLst/>
              <a:gdLst>
                <a:gd name="T0" fmla="*/ 61119 w 21600"/>
                <a:gd name="T1" fmla="*/ 23813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0" y="21600"/>
                  </a:moveTo>
                  <a:lnTo>
                    <a:pt x="5584" y="736"/>
                  </a:lnTo>
                  <a:cubicBezTo>
                    <a:pt x="7752" y="4048"/>
                    <a:pt x="13496" y="4048"/>
                    <a:pt x="21600" y="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rgbClr val="A3A3B8"/>
            </a:solidFill>
            <a:ln w="12700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16" name="Rectangle 34"/>
            <p:cNvSpPr>
              <a:spLocks/>
            </p:cNvSpPr>
            <p:nvPr/>
          </p:nvSpPr>
          <p:spPr bwMode="auto">
            <a:xfrm>
              <a:off x="3812977" y="5588869"/>
              <a:ext cx="687586" cy="2288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35717" tIns="35717" rIns="89055" bIns="35717" anchor="ctr">
              <a:prstTxWarp prst="textNoShape">
                <a:avLst/>
              </a:prstTxWarp>
            </a:bodyPr>
            <a:lstStyle/>
            <a:p>
              <a:pPr marL="16743" algn="ctr">
                <a:spcBef>
                  <a:spcPts val="238"/>
                </a:spcBef>
              </a:pPr>
              <a:r>
                <a:rPr lang="en-US" sz="1000" dirty="0"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Track 1</a:t>
              </a:r>
            </a:p>
          </p:txBody>
        </p:sp>
        <p:sp>
          <p:nvSpPr>
            <p:cNvPr id="46117" name="Rectangle 35"/>
            <p:cNvSpPr>
              <a:spLocks/>
            </p:cNvSpPr>
            <p:nvPr/>
          </p:nvSpPr>
          <p:spPr bwMode="auto">
            <a:xfrm>
              <a:off x="3987106" y="5796484"/>
              <a:ext cx="651867" cy="26789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40638" bIns="0">
              <a:prstTxWarp prst="textNoShape">
                <a:avLst/>
              </a:prstTxWarp>
            </a:bodyPr>
            <a:lstStyle/>
            <a:p>
              <a:pPr marL="40182" algn="ctr">
                <a:spcBef>
                  <a:spcPts val="238"/>
                </a:spcBef>
              </a:pPr>
              <a:r>
                <a:rPr lang="en-US" sz="1000" dirty="0"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Track 2</a:t>
              </a:r>
            </a:p>
          </p:txBody>
        </p:sp>
        <p:sp>
          <p:nvSpPr>
            <p:cNvPr id="46118" name="Rectangle 36"/>
            <p:cNvSpPr>
              <a:spLocks/>
            </p:cNvSpPr>
            <p:nvPr/>
          </p:nvSpPr>
          <p:spPr bwMode="auto">
            <a:xfrm>
              <a:off x="4415731" y="5295305"/>
              <a:ext cx="732234" cy="25896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40638" bIns="0">
              <a:prstTxWarp prst="textNoShape">
                <a:avLst/>
              </a:prstTxWarp>
            </a:bodyPr>
            <a:lstStyle/>
            <a:p>
              <a:pPr marL="40182" algn="ctr">
                <a:spcBef>
                  <a:spcPts val="238"/>
                </a:spcBef>
              </a:pPr>
              <a:r>
                <a:rPr lang="en-US" sz="1000" dirty="0">
                  <a:latin typeface="Verdana Bold" charset="0"/>
                  <a:ea typeface="Verdana Bold" charset="0"/>
                  <a:cs typeface="Verdana Bold" charset="0"/>
                  <a:sym typeface="Verdana Bold" charset="0"/>
                </a:rPr>
                <a:t>Event 1</a:t>
              </a:r>
            </a:p>
          </p:txBody>
        </p:sp>
        <p:sp>
          <p:nvSpPr>
            <p:cNvPr id="46119" name="Rectangle 37"/>
            <p:cNvSpPr>
              <a:spLocks/>
            </p:cNvSpPr>
            <p:nvPr/>
          </p:nvSpPr>
          <p:spPr bwMode="auto">
            <a:xfrm>
              <a:off x="4945931" y="5447109"/>
              <a:ext cx="785813" cy="29468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40638" bIns="0">
              <a:prstTxWarp prst="textNoShape">
                <a:avLst/>
              </a:prstTxWarp>
            </a:bodyPr>
            <a:lstStyle/>
            <a:p>
              <a:pPr marL="40182" algn="ctr">
                <a:spcBef>
                  <a:spcPts val="238"/>
                </a:spcBef>
              </a:pPr>
              <a:r>
                <a:rPr lang="en-US" sz="1000" dirty="0">
                  <a:latin typeface="Verdana Bold" charset="0"/>
                  <a:ea typeface="Verdana Bold" charset="0"/>
                  <a:cs typeface="Verdana Bold" charset="0"/>
                  <a:sym typeface="Verdana Bold" charset="0"/>
                </a:rPr>
                <a:t>Event 2</a:t>
              </a:r>
            </a:p>
          </p:txBody>
        </p:sp>
      </p:grpSp>
      <p:sp>
        <p:nvSpPr>
          <p:cNvPr id="12326" name="Rectangle 38"/>
          <p:cNvSpPr>
            <a:spLocks/>
          </p:cNvSpPr>
          <p:nvPr/>
        </p:nvSpPr>
        <p:spPr bwMode="auto">
          <a:xfrm>
            <a:off x="1654845" y="2505671"/>
            <a:ext cx="1318741" cy="346249"/>
          </a:xfrm>
          <a:prstGeom prst="rect">
            <a:avLst/>
          </a:prstGeom>
          <a:solidFill>
            <a:srgbClr val="000080"/>
          </a:solidFill>
          <a:ln w="12700" cap="flat">
            <a:noFill/>
            <a:miter lim="800000"/>
            <a:headEnd type="none" w="med" len="med"/>
            <a:tailEnd type="none" w="med" len="med"/>
          </a:ln>
          <a:effectLst>
            <a:outerShdw blurRad="63500" dist="101600" dir="2700000" algn="ctr" rotWithShape="0">
              <a:srgbClr val="808080">
                <a:alpha val="75000"/>
              </a:srgbClr>
            </a:outerShdw>
          </a:effectLst>
        </p:spPr>
        <p:txBody>
          <a:bodyPr wrap="none" lIns="0" tIns="0" rIns="40638" bIns="0">
            <a:prstTxWarp prst="textNoShape">
              <a:avLst/>
            </a:prstTxWarp>
            <a:spAutoFit/>
          </a:bodyPr>
          <a:lstStyle/>
          <a:p>
            <a:pPr marL="40182" algn="ctr">
              <a:spcBef>
                <a:spcPts val="238"/>
              </a:spcBef>
              <a:defRPr/>
            </a:pPr>
            <a:r>
              <a:rPr lang="en-US" sz="1000" dirty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Digitization/</a:t>
            </a:r>
          </a:p>
          <a:p>
            <a:pPr marL="40182" algn="ctr">
              <a:spcBef>
                <a:spcPts val="238"/>
              </a:spcBef>
              <a:defRPr/>
            </a:pPr>
            <a:r>
              <a:rPr lang="en-US" sz="1000" dirty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Reconstruction ---&gt;</a:t>
            </a:r>
          </a:p>
        </p:txBody>
      </p:sp>
      <p:grpSp>
        <p:nvGrpSpPr>
          <p:cNvPr id="4" name="Group 70"/>
          <p:cNvGrpSpPr/>
          <p:nvPr/>
        </p:nvGrpSpPr>
        <p:grpSpPr>
          <a:xfrm>
            <a:off x="223242" y="1044773"/>
            <a:ext cx="2500313" cy="5601147"/>
            <a:chOff x="223242" y="1044773"/>
            <a:chExt cx="2500313" cy="5601147"/>
          </a:xfrm>
        </p:grpSpPr>
        <p:pic>
          <p:nvPicPr>
            <p:cNvPr id="46121" name="Picture 39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41164" y="4477122"/>
              <a:ext cx="1982391" cy="115974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46122" name="Picture 40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7555" y="4218161"/>
              <a:ext cx="1982391" cy="115974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46123" name="Picture 41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3242" y="2529334"/>
              <a:ext cx="1218902" cy="8460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2330" name="AutoShape 42"/>
            <p:cNvSpPr>
              <a:spLocks/>
            </p:cNvSpPr>
            <p:nvPr/>
          </p:nvSpPr>
          <p:spPr bwMode="auto">
            <a:xfrm>
              <a:off x="299145" y="1616273"/>
              <a:ext cx="1448842" cy="456531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5223" y="0"/>
                  </a:moveTo>
                  <a:lnTo>
                    <a:pt x="0" y="16538"/>
                  </a:lnTo>
                  <a:lnTo>
                    <a:pt x="0" y="21600"/>
                  </a:lnTo>
                  <a:lnTo>
                    <a:pt x="16377" y="21600"/>
                  </a:lnTo>
                  <a:lnTo>
                    <a:pt x="21600" y="5062"/>
                  </a:lnTo>
                  <a:lnTo>
                    <a:pt x="21600" y="0"/>
                  </a:lnTo>
                  <a:close/>
                  <a:moveTo>
                    <a:pt x="5223" y="0"/>
                  </a:moveTo>
                </a:path>
              </a:pathLst>
            </a:custGeom>
            <a:solidFill>
              <a:srgbClr val="9999CC"/>
            </a:soli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125" name="AutoShape 43"/>
            <p:cNvSpPr>
              <a:spLocks/>
            </p:cNvSpPr>
            <p:nvPr/>
          </p:nvSpPr>
          <p:spPr bwMode="auto">
            <a:xfrm>
              <a:off x="299145" y="1616274"/>
              <a:ext cx="1448842" cy="349374"/>
            </a:xfrm>
            <a:custGeom>
              <a:avLst/>
              <a:gdLst>
                <a:gd name="T0" fmla="*/ 1030288 w 21600"/>
                <a:gd name="T1" fmla="*/ 248444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5223" y="0"/>
                  </a:moveTo>
                  <a:lnTo>
                    <a:pt x="0" y="21600"/>
                  </a:lnTo>
                  <a:lnTo>
                    <a:pt x="16377" y="21600"/>
                  </a:lnTo>
                  <a:lnTo>
                    <a:pt x="21600" y="0"/>
                  </a:lnTo>
                  <a:close/>
                  <a:moveTo>
                    <a:pt x="5223" y="0"/>
                  </a:moveTo>
                </a:path>
              </a:pathLst>
            </a:custGeom>
            <a:solidFill>
              <a:srgbClr val="ADADD6"/>
            </a:solidFill>
            <a:ln w="12700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26" name="AutoShape 44"/>
            <p:cNvSpPr>
              <a:spLocks/>
            </p:cNvSpPr>
            <p:nvPr/>
          </p:nvSpPr>
          <p:spPr bwMode="auto">
            <a:xfrm>
              <a:off x="1397497" y="1616273"/>
              <a:ext cx="350490" cy="456531"/>
            </a:xfrm>
            <a:custGeom>
              <a:avLst/>
              <a:gdLst>
                <a:gd name="T0" fmla="*/ 249238 w 21600"/>
                <a:gd name="T1" fmla="*/ 324644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0" y="16538"/>
                  </a:moveTo>
                  <a:lnTo>
                    <a:pt x="0" y="21600"/>
                  </a:lnTo>
                  <a:lnTo>
                    <a:pt x="21600" y="5062"/>
                  </a:lnTo>
                  <a:lnTo>
                    <a:pt x="21600" y="0"/>
                  </a:lnTo>
                  <a:close/>
                  <a:moveTo>
                    <a:pt x="0" y="16538"/>
                  </a:moveTo>
                </a:path>
              </a:pathLst>
            </a:custGeom>
            <a:solidFill>
              <a:srgbClr val="7A7AA3"/>
            </a:solidFill>
            <a:ln w="12700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27" name="Line 45"/>
            <p:cNvSpPr>
              <a:spLocks noChangeShapeType="1"/>
            </p:cNvSpPr>
            <p:nvPr/>
          </p:nvSpPr>
          <p:spPr bwMode="auto">
            <a:xfrm flipH="1">
              <a:off x="223242" y="1916535"/>
              <a:ext cx="530201" cy="61279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28" name="Line 46"/>
            <p:cNvSpPr>
              <a:spLocks noChangeShapeType="1"/>
            </p:cNvSpPr>
            <p:nvPr/>
          </p:nvSpPr>
          <p:spPr bwMode="auto">
            <a:xfrm>
              <a:off x="1121792" y="1935510"/>
              <a:ext cx="320352" cy="59382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46129" name="Picture 47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3242" y="3977060"/>
              <a:ext cx="1982391" cy="115974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6130" name="Line 48"/>
            <p:cNvSpPr>
              <a:spLocks noChangeShapeType="1"/>
            </p:cNvSpPr>
            <p:nvPr/>
          </p:nvSpPr>
          <p:spPr bwMode="auto">
            <a:xfrm>
              <a:off x="908596" y="3367609"/>
              <a:ext cx="228824" cy="60945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37" name="Rectangle 49"/>
            <p:cNvSpPr>
              <a:spLocks/>
            </p:cNvSpPr>
            <p:nvPr/>
          </p:nvSpPr>
          <p:spPr bwMode="auto">
            <a:xfrm>
              <a:off x="434206" y="5744022"/>
              <a:ext cx="1687711" cy="901898"/>
            </a:xfrm>
            <a:prstGeom prst="rect">
              <a:avLst/>
            </a:prstGeom>
            <a:solidFill>
              <a:srgbClr val="D7171E"/>
            </a:solidFill>
            <a:ln w="12700" cap="flat">
              <a:noFill/>
              <a:miter lim="800000"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40638" bIns="0">
              <a:prstTxWarp prst="textNoShape">
                <a:avLst/>
              </a:prstTxWarp>
            </a:bodyPr>
            <a:lstStyle/>
            <a:p>
              <a:pPr marL="40182" algn="ctr">
                <a:spcBef>
                  <a:spcPts val="439"/>
                </a:spcBef>
                <a:defRPr/>
              </a:pPr>
              <a:r>
                <a:rPr lang="en-US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Analog signals</a:t>
              </a:r>
            </a:p>
          </p:txBody>
        </p:sp>
        <p:sp>
          <p:nvSpPr>
            <p:cNvPr id="46132" name="Line 50"/>
            <p:cNvSpPr>
              <a:spLocks noChangeShapeType="1"/>
            </p:cNvSpPr>
            <p:nvPr/>
          </p:nvSpPr>
          <p:spPr bwMode="auto">
            <a:xfrm>
              <a:off x="679773" y="1364010"/>
              <a:ext cx="654100" cy="396255"/>
            </a:xfrm>
            <a:prstGeom prst="line">
              <a:avLst/>
            </a:prstGeom>
            <a:noFill/>
            <a:ln w="25400">
              <a:solidFill>
                <a:srgbClr val="910020"/>
              </a:solidFill>
              <a:round/>
              <a:headEnd type="triangle" w="med" len="med"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33" name="Line 51"/>
            <p:cNvSpPr>
              <a:spLocks noChangeShapeType="1"/>
            </p:cNvSpPr>
            <p:nvPr/>
          </p:nvSpPr>
          <p:spPr bwMode="auto">
            <a:xfrm>
              <a:off x="1539256" y="1931045"/>
              <a:ext cx="229939" cy="147340"/>
            </a:xfrm>
            <a:prstGeom prst="line">
              <a:avLst/>
            </a:prstGeom>
            <a:noFill/>
            <a:ln w="25400">
              <a:solidFill>
                <a:srgbClr val="910020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34" name="Rectangle 52"/>
            <p:cNvSpPr>
              <a:spLocks/>
            </p:cNvSpPr>
            <p:nvPr/>
          </p:nvSpPr>
          <p:spPr bwMode="auto">
            <a:xfrm>
              <a:off x="455414" y="1044773"/>
              <a:ext cx="629669" cy="23083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40638" bIns="0">
              <a:prstTxWarp prst="textNoShape">
                <a:avLst/>
              </a:prstTxWarp>
              <a:spAutoFit/>
            </a:bodyPr>
            <a:lstStyle/>
            <a:p>
              <a:pPr marL="40182"/>
              <a:r>
                <a:rPr lang="en-US" sz="1500" dirty="0">
                  <a:solidFill>
                    <a:srgbClr val="910020"/>
                  </a:solidFill>
                  <a:ea typeface="Arial" charset="0"/>
                  <a:cs typeface="Arial" charset="0"/>
                </a:rPr>
                <a:t>particle</a:t>
              </a:r>
            </a:p>
          </p:txBody>
        </p:sp>
        <p:sp>
          <p:nvSpPr>
            <p:cNvPr id="46135" name="Rectangle 53"/>
            <p:cNvSpPr>
              <a:spLocks/>
            </p:cNvSpPr>
            <p:nvPr/>
          </p:nvSpPr>
          <p:spPr bwMode="auto">
            <a:xfrm>
              <a:off x="535782" y="1544836"/>
              <a:ext cx="404417" cy="2462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40638" bIns="0">
              <a:prstTxWarp prst="textNoShape">
                <a:avLst/>
              </a:prstTxWarp>
              <a:spAutoFit/>
            </a:bodyPr>
            <a:lstStyle/>
            <a:p>
              <a:pPr marL="40182"/>
              <a:r>
                <a:rPr lang="en-US" sz="800" dirty="0">
                  <a:ea typeface="Arial" charset="0"/>
                  <a:cs typeface="Arial" charset="0"/>
                </a:rPr>
                <a:t>detector</a:t>
              </a:r>
            </a:p>
            <a:p>
              <a:pPr marL="40182"/>
              <a:r>
                <a:rPr lang="en-US" sz="800" dirty="0">
                  <a:ea typeface="Arial" charset="0"/>
                  <a:cs typeface="Arial" charset="0"/>
                </a:rPr>
                <a:t>element</a:t>
              </a:r>
            </a:p>
          </p:txBody>
        </p:sp>
      </p:grpSp>
      <p:sp>
        <p:nvSpPr>
          <p:cNvPr id="12342" name="Rectangle 54"/>
          <p:cNvSpPr>
            <a:spLocks/>
          </p:cNvSpPr>
          <p:nvPr/>
        </p:nvSpPr>
        <p:spPr bwMode="auto">
          <a:xfrm>
            <a:off x="6246314" y="5616774"/>
            <a:ext cx="913068" cy="846386"/>
          </a:xfrm>
          <a:prstGeom prst="rect">
            <a:avLst/>
          </a:prstGeom>
          <a:solidFill>
            <a:srgbClr val="000080"/>
          </a:solidFill>
          <a:ln w="12700" cap="flat">
            <a:noFill/>
            <a:miter lim="800000"/>
            <a:headEnd type="none" w="med" len="med"/>
            <a:tailEnd type="none" w="med" len="med"/>
          </a:ln>
          <a:effectLst>
            <a:outerShdw blurRad="63500" dist="101600" dir="2700000" algn="ctr" rotWithShape="0">
              <a:srgbClr val="808080">
                <a:alpha val="75000"/>
              </a:srgbClr>
            </a:outerShdw>
          </a:effectLst>
        </p:spPr>
        <p:txBody>
          <a:bodyPr wrap="none" lIns="0" tIns="0" rIns="40638" bIns="0">
            <a:prstTxWarp prst="textNoShape">
              <a:avLst/>
            </a:prstTxWarp>
            <a:spAutoFit/>
          </a:bodyPr>
          <a:lstStyle/>
          <a:p>
            <a:pPr marL="40182" algn="ctr">
              <a:spcBef>
                <a:spcPts val="238"/>
              </a:spcBef>
              <a:defRPr/>
            </a:pPr>
            <a:r>
              <a:rPr lang="en-US" sz="1000" dirty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Store the</a:t>
            </a:r>
            <a:br>
              <a:rPr lang="en-US" sz="1000" dirty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</a:br>
            <a:r>
              <a:rPr lang="en-US" sz="1000" dirty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info for every</a:t>
            </a:r>
          </a:p>
          <a:p>
            <a:pPr marL="40182" algn="ctr">
              <a:spcBef>
                <a:spcPts val="238"/>
              </a:spcBef>
              <a:defRPr/>
            </a:pPr>
            <a:r>
              <a:rPr lang="en-US" sz="1000" dirty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event and </a:t>
            </a:r>
          </a:p>
          <a:p>
            <a:pPr marL="40182" algn="ctr">
              <a:spcBef>
                <a:spcPts val="238"/>
              </a:spcBef>
              <a:defRPr/>
            </a:pPr>
            <a:r>
              <a:rPr lang="en-US" sz="1000" dirty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every track</a:t>
            </a:r>
          </a:p>
          <a:p>
            <a:pPr marL="40182" algn="ctr">
              <a:spcBef>
                <a:spcPts val="238"/>
              </a:spcBef>
              <a:defRPr/>
            </a:pPr>
            <a:r>
              <a:rPr lang="en-US" sz="1000" dirty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&lt;-------</a:t>
            </a:r>
          </a:p>
        </p:txBody>
      </p:sp>
      <p:grpSp>
        <p:nvGrpSpPr>
          <p:cNvPr id="5" name="Group 76"/>
          <p:cNvGrpSpPr/>
          <p:nvPr/>
        </p:nvGrpSpPr>
        <p:grpSpPr>
          <a:xfrm>
            <a:off x="5947172" y="1080492"/>
            <a:ext cx="3047496" cy="5524128"/>
            <a:chOff x="5947172" y="1080492"/>
            <a:chExt cx="3047496" cy="5524128"/>
          </a:xfrm>
        </p:grpSpPr>
        <p:sp>
          <p:nvSpPr>
            <p:cNvPr id="12302" name="Rectangle 14"/>
            <p:cNvSpPr>
              <a:spLocks/>
            </p:cNvSpPr>
            <p:nvPr/>
          </p:nvSpPr>
          <p:spPr bwMode="auto">
            <a:xfrm>
              <a:off x="7431733" y="4261694"/>
              <a:ext cx="1316013" cy="444252"/>
            </a:xfrm>
            <a:prstGeom prst="rect">
              <a:avLst/>
            </a:prstGeom>
            <a:solidFill>
              <a:srgbClr val="000080"/>
            </a:solidFill>
            <a:ln w="12700" cap="flat">
              <a:noFill/>
              <a:miter lim="800000"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40638" bIns="0">
              <a:prstTxWarp prst="textNoShape">
                <a:avLst/>
              </a:prstTxWarp>
            </a:bodyPr>
            <a:lstStyle/>
            <a:p>
              <a:pPr marL="40182" algn="ctr">
                <a:spcBef>
                  <a:spcPts val="238"/>
                </a:spcBef>
                <a:defRPr/>
              </a:pPr>
              <a:r>
                <a:rPr lang="en-US" sz="1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Magnetic field B:</a:t>
              </a:r>
            </a:p>
            <a:p>
              <a:pPr marL="40182" algn="ctr">
                <a:spcBef>
                  <a:spcPts val="238"/>
                </a:spcBef>
                <a:defRPr/>
              </a:pPr>
              <a:r>
                <a:rPr lang="en-US" sz="1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reconstruct</a:t>
              </a:r>
            </a:p>
          </p:txBody>
        </p:sp>
        <p:sp>
          <p:nvSpPr>
            <p:cNvPr id="12303" name="AutoShape 15"/>
            <p:cNvSpPr>
              <a:spLocks/>
            </p:cNvSpPr>
            <p:nvPr/>
          </p:nvSpPr>
          <p:spPr bwMode="auto">
            <a:xfrm rot="5340000">
              <a:off x="8060160" y="4909096"/>
              <a:ext cx="380628" cy="304725"/>
            </a:xfrm>
            <a:prstGeom prst="rightArrow">
              <a:avLst>
                <a:gd name="adj1" fmla="val 50000"/>
                <a:gd name="adj2" fmla="val 21957"/>
              </a:avLst>
            </a:prstGeom>
            <a:gradFill rotWithShape="0">
              <a:gsLst>
                <a:gs pos="0">
                  <a:srgbClr val="E3E3E3"/>
                </a:gs>
                <a:gs pos="100000">
                  <a:srgbClr val="FFFFFF"/>
                </a:gs>
              </a:gsLst>
              <a:lin ang="5220000" scaled="1"/>
            </a:gra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304" name="AutoShape 16"/>
            <p:cNvSpPr>
              <a:spLocks/>
            </p:cNvSpPr>
            <p:nvPr/>
          </p:nvSpPr>
          <p:spPr bwMode="auto">
            <a:xfrm rot="3540000">
              <a:off x="7636557" y="3700798"/>
              <a:ext cx="533549" cy="304726"/>
            </a:xfrm>
            <a:prstGeom prst="rightArrow">
              <a:avLst>
                <a:gd name="adj1" fmla="val 50000"/>
                <a:gd name="adj2" fmla="val 30779"/>
              </a:avLst>
            </a:prstGeom>
            <a:gradFill rotWithShape="0">
              <a:gsLst>
                <a:gs pos="0">
                  <a:srgbClr val="E3E3E3"/>
                </a:gs>
                <a:gs pos="100000">
                  <a:srgbClr val="FFFFFF"/>
                </a:gs>
              </a:gsLst>
              <a:lin ang="3420000" scaled="1"/>
            </a:gra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6" name="Group 75"/>
            <p:cNvGrpSpPr/>
            <p:nvPr/>
          </p:nvGrpSpPr>
          <p:grpSpPr>
            <a:xfrm>
              <a:off x="7628426" y="5331023"/>
              <a:ext cx="1366242" cy="1273597"/>
              <a:chOff x="7642697" y="5331023"/>
              <a:chExt cx="1366242" cy="1273597"/>
            </a:xfrm>
          </p:grpSpPr>
          <p:grpSp>
            <p:nvGrpSpPr>
              <p:cNvPr id="7" name="Group 74"/>
              <p:cNvGrpSpPr/>
              <p:nvPr/>
            </p:nvGrpSpPr>
            <p:grpSpPr>
              <a:xfrm>
                <a:off x="7762454" y="5331023"/>
                <a:ext cx="805904" cy="987847"/>
                <a:chOff x="7776725" y="5331023"/>
                <a:chExt cx="805904" cy="987847"/>
              </a:xfrm>
            </p:grpSpPr>
            <p:sp>
              <p:nvSpPr>
                <p:cNvPr id="46099" name="Rectangle 17"/>
                <p:cNvSpPr>
                  <a:spLocks/>
                </p:cNvSpPr>
                <p:nvPr/>
              </p:nvSpPr>
              <p:spPr bwMode="auto">
                <a:xfrm>
                  <a:off x="7776725" y="5331023"/>
                  <a:ext cx="805904" cy="987847"/>
                </a:xfrm>
                <a:prstGeom prst="rect">
                  <a:avLst/>
                </a:prstGeom>
                <a:solidFill>
                  <a:srgbClr val="FFFE99">
                    <a:alpha val="47842"/>
                  </a:srgbClr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lIns="0" tIns="0" rIns="40638" bIns="0">
                  <a:prstTxWarp prst="textNoShape">
                    <a:avLst/>
                  </a:prstTxWarp>
                </a:bodyPr>
                <a:lstStyle/>
                <a:p>
                  <a:pPr marL="40182"/>
                  <a:r>
                    <a:rPr lang="en-US" dirty="0">
                      <a:solidFill>
                        <a:schemeClr val="tx1"/>
                      </a:solidFill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    </a:t>
                  </a:r>
                  <a:r>
                    <a:rPr lang="en-US" dirty="0" smtClean="0">
                      <a:solidFill>
                        <a:schemeClr val="tx1"/>
                      </a:solidFill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     </a:t>
                  </a:r>
                  <a:r>
                    <a:rPr lang="en-US" sz="1500" dirty="0" err="1" smtClean="0"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p</a:t>
                  </a:r>
                  <a:r>
                    <a:rPr lang="en-US" sz="1500" baseline="-20000" dirty="0" err="1" smtClean="0"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x</a:t>
                  </a:r>
                  <a:endParaRPr lang="en-US" sz="1500" baseline="-20000" dirty="0">
                    <a:latin typeface="Times New Roman Bold" charset="0"/>
                    <a:ea typeface="Times New Roman Bold" charset="0"/>
                    <a:cs typeface="Times New Roman Bold" charset="0"/>
                    <a:sym typeface="Times New Roman Bold" charset="0"/>
                  </a:endParaRPr>
                </a:p>
                <a:p>
                  <a:pPr marL="40182"/>
                  <a:r>
                    <a:rPr lang="en-US" sz="1500" b="1" dirty="0" err="1"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p</a:t>
                  </a:r>
                  <a:r>
                    <a:rPr lang="en-US" sz="1500" dirty="0" smtClean="0"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  =    </a:t>
                  </a:r>
                  <a:r>
                    <a:rPr lang="en-US" sz="1500" dirty="0" err="1" smtClean="0"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p</a:t>
                  </a:r>
                  <a:r>
                    <a:rPr lang="en-US" sz="1500" baseline="-20000" dirty="0" err="1" smtClean="0"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y</a:t>
                  </a:r>
                  <a:endParaRPr lang="en-US" sz="1500" baseline="-20000" dirty="0">
                    <a:latin typeface="Times New Roman Bold" charset="0"/>
                    <a:ea typeface="Times New Roman Bold" charset="0"/>
                    <a:cs typeface="Times New Roman Bold" charset="0"/>
                    <a:sym typeface="Times New Roman Bold" charset="0"/>
                  </a:endParaRPr>
                </a:p>
                <a:p>
                  <a:pPr marL="40182"/>
                  <a:r>
                    <a:rPr lang="en-US" sz="1500" dirty="0"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       </a:t>
                  </a:r>
                  <a:r>
                    <a:rPr lang="en-US" sz="1500" dirty="0" smtClean="0"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   </a:t>
                  </a:r>
                  <a:r>
                    <a:rPr lang="en-US" sz="1500" dirty="0" err="1" smtClean="0"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p</a:t>
                  </a:r>
                  <a:r>
                    <a:rPr lang="en-US" sz="1500" baseline="-20000" dirty="0" err="1" smtClean="0"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z</a:t>
                  </a:r>
                  <a:endParaRPr lang="en-US" sz="1500" baseline="-20000" dirty="0">
                    <a:latin typeface="Times New Roman Bold" charset="0"/>
                    <a:ea typeface="Times New Roman Bold" charset="0"/>
                    <a:cs typeface="Times New Roman Bold" charset="0"/>
                    <a:sym typeface="Times New Roman Bold" charset="0"/>
                  </a:endParaRPr>
                </a:p>
              </p:txBody>
            </p:sp>
            <p:sp>
              <p:nvSpPr>
                <p:cNvPr id="46100" name="Freeform 18"/>
                <p:cNvSpPr>
                  <a:spLocks/>
                </p:cNvSpPr>
                <p:nvPr/>
              </p:nvSpPr>
              <p:spPr bwMode="auto">
                <a:xfrm>
                  <a:off x="8254380" y="5420321"/>
                  <a:ext cx="56926" cy="869529"/>
                </a:xfrm>
                <a:custGeom>
                  <a:avLst/>
                  <a:gdLst>
                    <a:gd name="T0" fmla="*/ 21600 w 21600"/>
                    <a:gd name="T1" fmla="*/ 0 h 21600"/>
                    <a:gd name="T2" fmla="*/ 0 w 21600"/>
                    <a:gd name="T3" fmla="*/ 1800 h 21600"/>
                    <a:gd name="T4" fmla="*/ 0 w 21600"/>
                    <a:gd name="T5" fmla="*/ 19800 h 21600"/>
                    <a:gd name="T6" fmla="*/ 21600 w 21600"/>
                    <a:gd name="T7" fmla="*/ 2160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216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21600" y="0"/>
                      </a:moveTo>
                      <a:cubicBezTo>
                        <a:pt x="9671" y="0"/>
                        <a:pt x="0" y="806"/>
                        <a:pt x="0" y="1800"/>
                      </a:cubicBezTo>
                      <a:lnTo>
                        <a:pt x="0" y="19800"/>
                      </a:lnTo>
                      <a:cubicBezTo>
                        <a:pt x="0" y="20794"/>
                        <a:pt x="9671" y="21600"/>
                        <a:pt x="21600" y="21600"/>
                      </a:cubicBezTo>
                    </a:path>
                  </a:pathLst>
                </a:custGeom>
                <a:solidFill>
                  <a:srgbClr val="FFFE99">
                    <a:alpha val="47842"/>
                  </a:srgb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01" name="Freeform 19"/>
                <p:cNvSpPr>
                  <a:spLocks/>
                </p:cNvSpPr>
                <p:nvPr/>
              </p:nvSpPr>
              <p:spPr bwMode="auto">
                <a:xfrm flipH="1">
                  <a:off x="8480971" y="5420321"/>
                  <a:ext cx="55811" cy="869529"/>
                </a:xfrm>
                <a:custGeom>
                  <a:avLst/>
                  <a:gdLst>
                    <a:gd name="T0" fmla="*/ 21600 w 21600"/>
                    <a:gd name="T1" fmla="*/ 0 h 21600"/>
                    <a:gd name="T2" fmla="*/ 0 w 21600"/>
                    <a:gd name="T3" fmla="*/ 1800 h 21600"/>
                    <a:gd name="T4" fmla="*/ 0 w 21600"/>
                    <a:gd name="T5" fmla="*/ 19800 h 21600"/>
                    <a:gd name="T6" fmla="*/ 21600 w 21600"/>
                    <a:gd name="T7" fmla="*/ 2160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216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21600" y="0"/>
                      </a:moveTo>
                      <a:cubicBezTo>
                        <a:pt x="9671" y="0"/>
                        <a:pt x="0" y="806"/>
                        <a:pt x="0" y="1800"/>
                      </a:cubicBezTo>
                      <a:lnTo>
                        <a:pt x="0" y="19800"/>
                      </a:lnTo>
                      <a:cubicBezTo>
                        <a:pt x="0" y="20794"/>
                        <a:pt x="9671" y="21600"/>
                        <a:pt x="21600" y="21600"/>
                      </a:cubicBezTo>
                    </a:path>
                  </a:pathLst>
                </a:custGeom>
                <a:solidFill>
                  <a:srgbClr val="FFFE99">
                    <a:alpha val="47842"/>
                  </a:srgb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2309" name="Rectangle 21"/>
              <p:cNvSpPr>
                <a:spLocks/>
              </p:cNvSpPr>
              <p:nvPr/>
            </p:nvSpPr>
            <p:spPr bwMode="auto">
              <a:xfrm>
                <a:off x="7642697" y="6318870"/>
                <a:ext cx="1366242" cy="285750"/>
              </a:xfrm>
              <a:prstGeom prst="rect">
                <a:avLst/>
              </a:prstGeom>
              <a:solidFill>
                <a:srgbClr val="000080"/>
              </a:solidFill>
              <a:ln w="12700" cap="flat">
                <a:noFill/>
                <a:miter lim="800000"/>
                <a:headEnd type="none" w="med" len="med"/>
                <a:tailEnd type="none" w="med" len="med"/>
              </a:ln>
              <a:effectLst>
                <a:outerShdw blurRad="63500" dist="101600" dir="2700000" algn="ctr" rotWithShape="0">
                  <a:srgbClr val="808080">
                    <a:alpha val="75000"/>
                  </a:srgbClr>
                </a:outerShdw>
              </a:effectLst>
            </p:spPr>
            <p:txBody>
              <a:bodyPr lIns="0" tIns="0" rIns="40638" bIns="0">
                <a:prstTxWarp prst="textNoShape">
                  <a:avLst/>
                </a:prstTxWarp>
              </a:bodyPr>
              <a:lstStyle/>
              <a:p>
                <a:pPr marL="40182" algn="ctr">
                  <a:spcBef>
                    <a:spcPts val="238"/>
                  </a:spcBef>
                  <a:defRPr/>
                </a:pPr>
                <a:r>
                  <a:rPr lang="en-US" sz="1000" dirty="0">
                    <a:solidFill>
                      <a:srgbClr val="FFFFFF"/>
                    </a:solidFill>
                    <a:latin typeface="Verdana" charset="0"/>
                    <a:ea typeface="Verdana" charset="0"/>
                    <a:cs typeface="Verdana" charset="0"/>
                    <a:sym typeface="Verdana" charset="0"/>
                  </a:rPr>
                  <a:t>Track momentum</a:t>
                </a:r>
              </a:p>
            </p:txBody>
          </p:sp>
        </p:grpSp>
        <p:sp>
          <p:nvSpPr>
            <p:cNvPr id="46137" name="AutoShape 55"/>
            <p:cNvSpPr>
              <a:spLocks/>
            </p:cNvSpPr>
            <p:nvPr/>
          </p:nvSpPr>
          <p:spPr bwMode="auto">
            <a:xfrm>
              <a:off x="6098977" y="2634258"/>
              <a:ext cx="203150" cy="183059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38" name="AutoShape 56"/>
            <p:cNvSpPr>
              <a:spLocks/>
            </p:cNvSpPr>
            <p:nvPr/>
          </p:nvSpPr>
          <p:spPr bwMode="auto">
            <a:xfrm>
              <a:off x="6327801" y="2212330"/>
              <a:ext cx="203150" cy="183059"/>
            </a:xfrm>
            <a:prstGeom prst="star4">
              <a:avLst>
                <a:gd name="adj" fmla="val 37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39" name="AutoShape 57"/>
            <p:cNvSpPr>
              <a:spLocks/>
            </p:cNvSpPr>
            <p:nvPr/>
          </p:nvSpPr>
          <p:spPr bwMode="auto">
            <a:xfrm>
              <a:off x="6708428" y="1984623"/>
              <a:ext cx="203150" cy="181943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40" name="AutoShape 58"/>
            <p:cNvSpPr>
              <a:spLocks/>
            </p:cNvSpPr>
            <p:nvPr/>
          </p:nvSpPr>
          <p:spPr bwMode="auto">
            <a:xfrm>
              <a:off x="7240861" y="1907605"/>
              <a:ext cx="203150" cy="183059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41" name="AutoShape 59"/>
            <p:cNvSpPr>
              <a:spLocks/>
            </p:cNvSpPr>
            <p:nvPr/>
          </p:nvSpPr>
          <p:spPr bwMode="auto">
            <a:xfrm>
              <a:off x="7774410" y="1984623"/>
              <a:ext cx="283518" cy="212080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42" name="AutoShape 60"/>
            <p:cNvSpPr>
              <a:spLocks/>
            </p:cNvSpPr>
            <p:nvPr/>
          </p:nvSpPr>
          <p:spPr bwMode="auto">
            <a:xfrm>
              <a:off x="8079135" y="2288233"/>
              <a:ext cx="203150" cy="152921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43" name="AutoShape 61"/>
            <p:cNvSpPr>
              <a:spLocks/>
            </p:cNvSpPr>
            <p:nvPr/>
          </p:nvSpPr>
          <p:spPr bwMode="auto">
            <a:xfrm>
              <a:off x="8230940" y="2669977"/>
              <a:ext cx="203150" cy="181943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44" name="Freeform 62"/>
            <p:cNvSpPr>
              <a:spLocks/>
            </p:cNvSpPr>
            <p:nvPr/>
          </p:nvSpPr>
          <p:spPr bwMode="auto">
            <a:xfrm>
              <a:off x="6250781" y="1983507"/>
              <a:ext cx="2056061" cy="914176"/>
            </a:xfrm>
            <a:custGeom>
              <a:avLst/>
              <a:gdLst>
                <a:gd name="T0" fmla="*/ 0 w 21600"/>
                <a:gd name="T1" fmla="*/ 14828 h 19556"/>
                <a:gd name="T2" fmla="*/ 13286 w 21600"/>
                <a:gd name="T3" fmla="*/ 567 h 19556"/>
                <a:gd name="T4" fmla="*/ 21600 w 21600"/>
                <a:gd name="T5" fmla="*/ 19556 h 195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19556"/>
                <a:gd name="T11" fmla="*/ 21600 w 21600"/>
                <a:gd name="T12" fmla="*/ 19556 h 195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9556">
                  <a:moveTo>
                    <a:pt x="0" y="14828"/>
                  </a:moveTo>
                  <a:cubicBezTo>
                    <a:pt x="1463" y="4341"/>
                    <a:pt x="7411" y="-2044"/>
                    <a:pt x="13286" y="567"/>
                  </a:cubicBezTo>
                  <a:cubicBezTo>
                    <a:pt x="18171" y="2739"/>
                    <a:pt x="21600" y="10570"/>
                    <a:pt x="21600" y="19556"/>
                  </a:cubicBezTo>
                </a:path>
              </a:pathLst>
            </a:custGeom>
            <a:noFill/>
            <a:ln w="25400">
              <a:solidFill>
                <a:srgbClr val="D7171E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45" name="AutoShape 63"/>
            <p:cNvSpPr>
              <a:spLocks/>
            </p:cNvSpPr>
            <p:nvPr/>
          </p:nvSpPr>
          <p:spPr bwMode="auto">
            <a:xfrm>
              <a:off x="6250781" y="1983507"/>
              <a:ext cx="2056061" cy="914176"/>
            </a:xfrm>
            <a:custGeom>
              <a:avLst/>
              <a:gdLst>
                <a:gd name="T0" fmla="*/ 1462088 w 21600"/>
                <a:gd name="T1" fmla="*/ 718028 h 19556"/>
                <a:gd name="T2" fmla="*/ 0 60000 65536"/>
                <a:gd name="T3" fmla="*/ 0 w 21600"/>
                <a:gd name="T4" fmla="*/ 0 h 19556"/>
                <a:gd name="T5" fmla="*/ 21600 w 21600"/>
                <a:gd name="T6" fmla="*/ 19556 h 19556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19556">
                  <a:moveTo>
                    <a:pt x="0" y="14845"/>
                  </a:moveTo>
                  <a:cubicBezTo>
                    <a:pt x="1463" y="4358"/>
                    <a:pt x="7411" y="-2027"/>
                    <a:pt x="13286" y="584"/>
                  </a:cubicBezTo>
                  <a:cubicBezTo>
                    <a:pt x="18171" y="2756"/>
                    <a:pt x="21600" y="10587"/>
                    <a:pt x="21600" y="19573"/>
                  </a:cubicBezTo>
                  <a:lnTo>
                    <a:pt x="10638" y="19573"/>
                  </a:lnTo>
                  <a:close/>
                  <a:moveTo>
                    <a:pt x="0" y="14845"/>
                  </a:moveTo>
                </a:path>
              </a:pathLst>
            </a:custGeom>
            <a:noFill/>
            <a:ln w="25400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46" name="Line 64"/>
            <p:cNvSpPr>
              <a:spLocks noChangeShapeType="1"/>
            </p:cNvSpPr>
            <p:nvPr/>
          </p:nvSpPr>
          <p:spPr bwMode="auto">
            <a:xfrm rot="10800000">
              <a:off x="6327800" y="1223367"/>
              <a:ext cx="1116" cy="197904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47" name="Line 65"/>
            <p:cNvSpPr>
              <a:spLocks noChangeShapeType="1"/>
            </p:cNvSpPr>
            <p:nvPr/>
          </p:nvSpPr>
          <p:spPr bwMode="auto">
            <a:xfrm>
              <a:off x="5947172" y="2212331"/>
              <a:ext cx="2741414" cy="22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54" name="Rectangle 66"/>
            <p:cNvSpPr>
              <a:spLocks/>
            </p:cNvSpPr>
            <p:nvPr/>
          </p:nvSpPr>
          <p:spPr bwMode="auto">
            <a:xfrm>
              <a:off x="6876976" y="2745879"/>
              <a:ext cx="1071563" cy="741164"/>
            </a:xfrm>
            <a:prstGeom prst="rect">
              <a:avLst/>
            </a:prstGeom>
            <a:solidFill>
              <a:srgbClr val="D7171E"/>
            </a:solidFill>
            <a:ln w="12700" cap="flat">
              <a:noFill/>
              <a:miter lim="800000"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40638" bIns="0">
              <a:prstTxWarp prst="textNoShape">
                <a:avLst/>
              </a:prstTxWarp>
            </a:bodyPr>
            <a:lstStyle/>
            <a:p>
              <a:pPr marL="40182" algn="ctr">
                <a:spcBef>
                  <a:spcPts val="439"/>
                </a:spcBef>
                <a:defRPr/>
              </a:pPr>
              <a:r>
                <a:rPr lang="en-US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helix</a:t>
              </a:r>
            </a:p>
            <a:p>
              <a:pPr marL="40182" algn="ctr">
                <a:spcBef>
                  <a:spcPts val="281"/>
                </a:spcBef>
                <a:defRPr/>
              </a:pP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(R, d</a:t>
              </a:r>
              <a:r>
                <a:rPr lang="en-US" sz="1100" baseline="-20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0</a:t>
              </a: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, z</a:t>
              </a:r>
              <a:r>
                <a:rPr lang="en-US" sz="1100" baseline="-20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0</a:t>
              </a: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)</a:t>
              </a:r>
            </a:p>
          </p:txBody>
        </p:sp>
        <p:sp>
          <p:nvSpPr>
            <p:cNvPr id="46149" name="Rectangle 67"/>
            <p:cNvSpPr>
              <a:spLocks/>
            </p:cNvSpPr>
            <p:nvPr/>
          </p:nvSpPr>
          <p:spPr bwMode="auto">
            <a:xfrm>
              <a:off x="8549868" y="2196703"/>
              <a:ext cx="124516" cy="16927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40638" bIns="0">
              <a:prstTxWarp prst="textNoShape">
                <a:avLst/>
              </a:prstTxWarp>
              <a:spAutoFit/>
            </a:bodyPr>
            <a:lstStyle/>
            <a:p>
              <a:pPr marL="40182" algn="ctr">
                <a:spcBef>
                  <a:spcPts val="281"/>
                </a:spcBef>
              </a:pPr>
              <a:r>
                <a:rPr lang="en-US" sz="1100" dirty="0" err="1"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x</a:t>
              </a:r>
              <a:endParaRPr lang="en-US" sz="1100" dirty="0">
                <a:latin typeface="Verdana" charset="0"/>
                <a:ea typeface="Verdana" charset="0"/>
                <a:cs typeface="Verdana" charset="0"/>
                <a:sym typeface="Verdana" charset="0"/>
              </a:endParaRPr>
            </a:p>
          </p:txBody>
        </p:sp>
        <p:sp>
          <p:nvSpPr>
            <p:cNvPr id="46150" name="Rectangle 68"/>
            <p:cNvSpPr>
              <a:spLocks/>
            </p:cNvSpPr>
            <p:nvPr/>
          </p:nvSpPr>
          <p:spPr bwMode="auto">
            <a:xfrm>
              <a:off x="6094203" y="1080492"/>
              <a:ext cx="124516" cy="16927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40638" bIns="0">
              <a:prstTxWarp prst="textNoShape">
                <a:avLst/>
              </a:prstTxWarp>
              <a:spAutoFit/>
            </a:bodyPr>
            <a:lstStyle/>
            <a:p>
              <a:pPr marL="40182" algn="ctr">
                <a:spcBef>
                  <a:spcPts val="281"/>
                </a:spcBef>
              </a:pPr>
              <a:r>
                <a:rPr lang="en-US" sz="1100" dirty="0" err="1"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y</a:t>
              </a:r>
              <a:endParaRPr lang="en-US" sz="1100" dirty="0">
                <a:latin typeface="Verdana" charset="0"/>
                <a:ea typeface="Verdana" charset="0"/>
                <a:cs typeface="Verdana" charset="0"/>
                <a:sym typeface="Verdana" charset="0"/>
              </a:endParaRPr>
            </a:p>
          </p:txBody>
        </p:sp>
      </p:grpSp>
      <p:sp>
        <p:nvSpPr>
          <p:cNvPr id="77" name="Slide Number Placeholder 7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9" name="Footer Placeholder 78"/>
          <p:cNvSpPr>
            <a:spLocks noGrp="1"/>
          </p:cNvSpPr>
          <p:nvPr>
            <p:ph type="ftr" sz="quarter" idx="11"/>
          </p:nvPr>
        </p:nvSpPr>
        <p:spPr>
          <a:xfrm>
            <a:off x="2339727" y="6376020"/>
            <a:ext cx="3962400" cy="457200"/>
          </a:xfrm>
        </p:spPr>
        <p:txBody>
          <a:bodyPr/>
          <a:lstStyle/>
          <a:p>
            <a:r>
              <a:rPr lang="en-US" smtClean="0"/>
              <a:t>J.Boyd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1" grpId="0" animBg="1"/>
      <p:bldP spid="12326" grpId="0" animBg="1"/>
      <p:bldP spid="12342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/>
              <a:t>Introduction to ROOT - Jan Fiete Grosse-Oetringhaus</a:t>
            </a:r>
            <a:endParaRPr lang="en-US"/>
          </a:p>
        </p:txBody>
      </p:sp>
      <p:sp>
        <p:nvSpPr>
          <p:cNvPr id="29699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93E4038-41CC-964C-B27F-D983CF870125}" type="slidenum">
              <a:rPr lang="en-US"/>
              <a:pPr/>
              <a:t>49</a:t>
            </a:fld>
            <a:endParaRPr lang="en-US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6913" y="319088"/>
            <a:ext cx="5589587" cy="375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2775" y="4273550"/>
            <a:ext cx="4779963" cy="214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2" name="AutoShape 4" descr="Blue tissue paper"/>
          <p:cNvSpPr>
            <a:spLocks/>
          </p:cNvSpPr>
          <p:nvPr/>
        </p:nvSpPr>
        <p:spPr bwMode="auto">
          <a:xfrm>
            <a:off x="1295400" y="381000"/>
            <a:ext cx="1371600" cy="1628775"/>
          </a:xfrm>
          <a:prstGeom prst="borderCallout2">
            <a:avLst>
              <a:gd name="adj1" fmla="val 7144"/>
              <a:gd name="adj2" fmla="val 105556"/>
              <a:gd name="adj3" fmla="val 7144"/>
              <a:gd name="adj4" fmla="val 147917"/>
              <a:gd name="adj5" fmla="val 97319"/>
              <a:gd name="adj6" fmla="val 190394"/>
            </a:avLst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0">
                <a:solidFill>
                  <a:schemeClr val="hlink"/>
                </a:solidFill>
                <a:latin typeface="Book Antiqua" charset="0"/>
              </a:rPr>
              <a:t>Full LateX</a:t>
            </a:r>
            <a:r>
              <a:rPr lang="en-US" sz="2000" b="0">
                <a:solidFill>
                  <a:schemeClr val="accent2"/>
                </a:solidFill>
                <a:latin typeface="Book Antiqua" charset="0"/>
              </a:rPr>
              <a:t> </a:t>
            </a:r>
            <a:r>
              <a:rPr lang="en-US" sz="2000" b="0">
                <a:latin typeface="Book Antiqua" charset="0"/>
              </a:rPr>
              <a:t>support on screen and postscript</a:t>
            </a:r>
            <a:endParaRPr lang="en-US" sz="1600" b="0">
              <a:latin typeface="Book Antiqua" charset="0"/>
            </a:endParaRPr>
          </a:p>
        </p:txBody>
      </p:sp>
      <p:sp>
        <p:nvSpPr>
          <p:cNvPr id="45063" name="AutoShape 5" descr="Blue tissue paper"/>
          <p:cNvSpPr>
            <a:spLocks/>
          </p:cNvSpPr>
          <p:nvPr/>
        </p:nvSpPr>
        <p:spPr bwMode="auto">
          <a:xfrm>
            <a:off x="6858000" y="4454525"/>
            <a:ext cx="2044700" cy="1816100"/>
          </a:xfrm>
          <a:prstGeom prst="borderCallout2">
            <a:avLst>
              <a:gd name="adj1" fmla="val 6111"/>
              <a:gd name="adj2" fmla="val -3727"/>
              <a:gd name="adj3" fmla="val 6111"/>
              <a:gd name="adj4" fmla="val -37269"/>
              <a:gd name="adj5" fmla="val 62222"/>
              <a:gd name="adj6" fmla="val -70806"/>
            </a:avLst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0">
                <a:solidFill>
                  <a:schemeClr val="hlink"/>
                </a:solidFill>
                <a:latin typeface="Book Antiqua" charset="0"/>
              </a:rPr>
              <a:t>TCurlyArc</a:t>
            </a:r>
          </a:p>
          <a:p>
            <a:pPr algn="ctr"/>
            <a:r>
              <a:rPr lang="en-US" sz="1600" b="0">
                <a:solidFill>
                  <a:schemeClr val="hlink"/>
                </a:solidFill>
                <a:latin typeface="Book Antiqua" charset="0"/>
              </a:rPr>
              <a:t>TCurlyLine</a:t>
            </a:r>
          </a:p>
          <a:p>
            <a:pPr algn="ctr"/>
            <a:r>
              <a:rPr lang="en-US" sz="1600" b="0">
                <a:solidFill>
                  <a:schemeClr val="hlink"/>
                </a:solidFill>
                <a:latin typeface="Book Antiqua" charset="0"/>
              </a:rPr>
              <a:t>TWavyLine</a:t>
            </a:r>
            <a:endParaRPr lang="en-US" sz="1600" b="0">
              <a:solidFill>
                <a:schemeClr val="accent2"/>
              </a:solidFill>
              <a:latin typeface="Book Antiqua" charset="0"/>
            </a:endParaRPr>
          </a:p>
          <a:p>
            <a:pPr algn="ctr"/>
            <a:r>
              <a:rPr lang="en-US" sz="1600" b="0">
                <a:latin typeface="Book Antiqua" charset="0"/>
              </a:rPr>
              <a:t>and other building blocks for Feynmann diagrams</a:t>
            </a:r>
            <a:endParaRPr lang="en-US" sz="2400" b="0">
              <a:latin typeface="Book Antiqua" charset="0"/>
            </a:endParaRPr>
          </a:p>
        </p:txBody>
      </p:sp>
      <p:sp>
        <p:nvSpPr>
          <p:cNvPr id="29704" name="Line 7"/>
          <p:cNvSpPr>
            <a:spLocks noChangeShapeType="1"/>
          </p:cNvSpPr>
          <p:nvPr/>
        </p:nvSpPr>
        <p:spPr bwMode="auto">
          <a:xfrm flipV="1">
            <a:off x="1905000" y="2286000"/>
            <a:ext cx="213360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9705" name="Line 8"/>
          <p:cNvSpPr>
            <a:spLocks noChangeShapeType="1"/>
          </p:cNvSpPr>
          <p:nvPr/>
        </p:nvSpPr>
        <p:spPr bwMode="auto">
          <a:xfrm>
            <a:off x="1066800" y="3124200"/>
            <a:ext cx="838200" cy="1524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9706" name="Text Box 9"/>
          <p:cNvSpPr txBox="1">
            <a:spLocks noChangeArrowheads="1"/>
          </p:cNvSpPr>
          <p:nvPr/>
        </p:nvSpPr>
        <p:spPr bwMode="auto">
          <a:xfrm>
            <a:off x="1981200" y="4038600"/>
            <a:ext cx="4895850" cy="396875"/>
          </a:xfrm>
          <a:prstGeom prst="rect">
            <a:avLst/>
          </a:prstGeom>
          <a:solidFill>
            <a:srgbClr val="CCFFFF"/>
          </a:solidFill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/>
              <a:t>$ROOTSYS/tutorials/graphics/feynman.C</a:t>
            </a:r>
          </a:p>
        </p:txBody>
      </p:sp>
      <p:sp>
        <p:nvSpPr>
          <p:cNvPr id="29707" name="Text Box 10"/>
          <p:cNvSpPr txBox="1">
            <a:spLocks noChangeArrowheads="1"/>
          </p:cNvSpPr>
          <p:nvPr/>
        </p:nvSpPr>
        <p:spPr bwMode="auto">
          <a:xfrm>
            <a:off x="3708400" y="457200"/>
            <a:ext cx="4897438" cy="396875"/>
          </a:xfrm>
          <a:prstGeom prst="rect">
            <a:avLst/>
          </a:prstGeom>
          <a:solidFill>
            <a:srgbClr val="CCFFFF"/>
          </a:solidFill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0"/>
              <a:t>$ROOTSYS/tutorials/graphics/latex3.C</a:t>
            </a:r>
          </a:p>
        </p:txBody>
      </p:sp>
      <p:sp>
        <p:nvSpPr>
          <p:cNvPr id="45068" name="AutoShape 6" descr="Papyrus"/>
          <p:cNvSpPr>
            <a:spLocks noChangeArrowheads="1"/>
          </p:cNvSpPr>
          <p:nvPr/>
        </p:nvSpPr>
        <p:spPr bwMode="auto">
          <a:xfrm>
            <a:off x="152400" y="1882775"/>
            <a:ext cx="2735263" cy="2498725"/>
          </a:xfrm>
          <a:prstGeom prst="irregularSeal2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0"/>
              <a:t>Formula or </a:t>
            </a:r>
          </a:p>
          <a:p>
            <a:pPr algn="ctr"/>
            <a:r>
              <a:rPr lang="en-US" sz="1400" b="0"/>
              <a:t>diagrams can be</a:t>
            </a:r>
          </a:p>
          <a:p>
            <a:pPr algn="ctr"/>
            <a:r>
              <a:rPr lang="en-US" sz="1400" b="0"/>
              <a:t>edited with the mouse</a:t>
            </a:r>
            <a:endParaRPr lang="en-US" sz="2400" b="0"/>
          </a:p>
        </p:txBody>
      </p:sp>
      <p:sp>
        <p:nvSpPr>
          <p:cNvPr id="407565" name="Text Box 13"/>
          <p:cNvSpPr txBox="1">
            <a:spLocks noChangeArrowheads="1"/>
          </p:cNvSpPr>
          <p:nvPr/>
        </p:nvSpPr>
        <p:spPr bwMode="auto">
          <a:xfrm>
            <a:off x="1476375" y="6015038"/>
            <a:ext cx="5997575" cy="366712"/>
          </a:xfrm>
          <a:prstGeom prst="rect">
            <a:avLst/>
          </a:prstGeom>
          <a:solidFill>
            <a:srgbClr val="FFFF00"/>
          </a:solidFill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/>
              <a:t>A lot more examples come with the ROOT installation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756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/>
              <a:t>Introduction to ROOT - Jan Fiete Grosse-Oetringhaus</a:t>
            </a:r>
            <a:endParaRPr lang="en-US"/>
          </a:p>
        </p:txBody>
      </p:sp>
      <p:sp>
        <p:nvSpPr>
          <p:cNvPr id="30723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23796D4-B7DB-A542-AF76-987E69F7ED34}" type="slidenum">
              <a:rPr lang="en-US"/>
              <a:pPr/>
              <a:t>50</a:t>
            </a:fld>
            <a:endParaRPr lang="en-US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Graphics Examples</a:t>
            </a:r>
            <a:endParaRPr lang="de-DE"/>
          </a:p>
        </p:txBody>
      </p:sp>
      <p:pic>
        <p:nvPicPr>
          <p:cNvPr id="30725" name="Picture 2" descr="Element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331913"/>
            <a:ext cx="5886450" cy="382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026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2205038"/>
            <a:ext cx="5976938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026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7675" y="2852738"/>
            <a:ext cx="384810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0263" name="Picture 5" descr="dedx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6100" y="3429000"/>
            <a:ext cx="3505200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0264" name="Picture 6" descr="Picture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24525" y="3284538"/>
            <a:ext cx="3200400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0265" name="Text Box 24"/>
          <p:cNvSpPr txBox="1">
            <a:spLocks noChangeArrowheads="1"/>
          </p:cNvSpPr>
          <p:nvPr/>
        </p:nvSpPr>
        <p:spPr bwMode="auto">
          <a:xfrm>
            <a:off x="6291263" y="2755900"/>
            <a:ext cx="2590800" cy="457200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Courier New" charset="0"/>
              </a:rPr>
              <a:t>TGLParametric</a:t>
            </a:r>
          </a:p>
        </p:txBody>
      </p:sp>
      <p:pic>
        <p:nvPicPr>
          <p:cNvPr id="480266" name="Picture 10" descr="Screenshot-Canvas-5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0825" y="4076700"/>
            <a:ext cx="2344738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0267" name="Text Box 20"/>
          <p:cNvSpPr txBox="1">
            <a:spLocks noChangeArrowheads="1"/>
          </p:cNvSpPr>
          <p:nvPr/>
        </p:nvSpPr>
        <p:spPr bwMode="auto">
          <a:xfrm>
            <a:off x="2339975" y="5805488"/>
            <a:ext cx="885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Courier New" charset="0"/>
              </a:rPr>
              <a:t>TF3</a:t>
            </a:r>
          </a:p>
        </p:txBody>
      </p:sp>
      <p:pic>
        <p:nvPicPr>
          <p:cNvPr id="480268" name="Picture 23" descr="glparam2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16688" y="981075"/>
            <a:ext cx="2438400" cy="181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0265" grpId="0" animBg="1"/>
      <p:bldP spid="480267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/>
              <a:t>Introduction to ROOT - Jan Fiete Grosse-Oetringhaus</a:t>
            </a:r>
            <a:endParaRPr lang="en-US"/>
          </a:p>
        </p:txBody>
      </p:sp>
      <p:sp>
        <p:nvSpPr>
          <p:cNvPr id="31747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26CE547-2923-7845-9749-E4AEB9CDA874}" type="slidenum">
              <a:rPr lang="en-US"/>
              <a:pPr/>
              <a:t>51</a:t>
            </a:fld>
            <a:endParaRPr lang="en-US"/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76375" y="188913"/>
            <a:ext cx="7199313" cy="863600"/>
          </a:xfrm>
        </p:spPr>
        <p:txBody>
          <a:bodyPr/>
          <a:lstStyle/>
          <a:p>
            <a:pPr eaLnBrk="1" hangingPunct="1"/>
            <a:r>
              <a:rPr lang="en-US" sz="3600"/>
              <a:t>Input/Output</a:t>
            </a:r>
          </a:p>
        </p:txBody>
      </p:sp>
      <p:sp>
        <p:nvSpPr>
          <p:cNvPr id="524291" name="Cloud"/>
          <p:cNvSpPr>
            <a:spLocks noChangeAspect="1" noEditPoints="1" noChangeArrowheads="1"/>
          </p:cNvSpPr>
          <p:nvPr/>
        </p:nvSpPr>
        <p:spPr bwMode="auto">
          <a:xfrm>
            <a:off x="468313" y="1120775"/>
            <a:ext cx="2590800" cy="1371600"/>
          </a:xfrm>
          <a:custGeom>
            <a:avLst/>
            <a:gdLst>
              <a:gd name="T0" fmla="*/ 8036 w 21600"/>
              <a:gd name="T1" fmla="*/ 685800 h 21600"/>
              <a:gd name="T2" fmla="*/ 1295400 w 21600"/>
              <a:gd name="T3" fmla="*/ 1370140 h 21600"/>
              <a:gd name="T4" fmla="*/ 2588641 w 21600"/>
              <a:gd name="T5" fmla="*/ 685800 h 21600"/>
              <a:gd name="T6" fmla="*/ 1295400 w 21600"/>
              <a:gd name="T7" fmla="*/ 78423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-1" y="8613"/>
                  <a:pt x="-1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4" y="13940"/>
                  <a:pt x="474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299"/>
                  <a:pt x="6247" y="20299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6"/>
                  <a:pt x="11036" y="21596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6"/>
                  <a:pt x="15802" y="18946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-1"/>
                  <a:pt x="16758" y="-1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-1"/>
                  <a:pt x="13174" y="-1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49"/>
                  <a:pt x="9358" y="649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1"/>
                  <a:pt x="5288" y="1971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09"/>
                  <a:pt x="2172" y="13109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2400" b="0">
                <a:cs typeface="+mn-cs"/>
              </a:rPr>
              <a:t>Object in Memory</a:t>
            </a:r>
          </a:p>
        </p:txBody>
      </p:sp>
      <p:sp>
        <p:nvSpPr>
          <p:cNvPr id="31750" name="AutoShape 4"/>
          <p:cNvSpPr>
            <a:spLocks noChangeArrowheads="1"/>
          </p:cNvSpPr>
          <p:nvPr/>
        </p:nvSpPr>
        <p:spPr bwMode="auto">
          <a:xfrm>
            <a:off x="1547813" y="3573463"/>
            <a:ext cx="2132012" cy="503237"/>
          </a:xfrm>
          <a:prstGeom prst="wedgeEllipseCallout">
            <a:avLst>
              <a:gd name="adj1" fmla="val 18801"/>
              <a:gd name="adj2" fmla="val -18690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en-US"/>
              <a:t>Streamer</a:t>
            </a:r>
            <a:endParaRPr lang="en-US" b="0"/>
          </a:p>
        </p:txBody>
      </p:sp>
      <p:sp>
        <p:nvSpPr>
          <p:cNvPr id="31751" name="AutoShape 5"/>
          <p:cNvSpPr>
            <a:spLocks noChangeArrowheads="1"/>
          </p:cNvSpPr>
          <p:nvPr/>
        </p:nvSpPr>
        <p:spPr bwMode="auto">
          <a:xfrm>
            <a:off x="5334000" y="1966913"/>
            <a:ext cx="2052638" cy="457200"/>
          </a:xfrm>
          <a:prstGeom prst="leftRightArrowCallout">
            <a:avLst>
              <a:gd name="adj1" fmla="val 25000"/>
              <a:gd name="adj2" fmla="val 25000"/>
              <a:gd name="adj3" fmla="val 56120"/>
              <a:gd name="adj4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000" b="0"/>
              <a:t>http</a:t>
            </a:r>
          </a:p>
        </p:txBody>
      </p:sp>
      <p:sp>
        <p:nvSpPr>
          <p:cNvPr id="31752" name="AutoShape 6"/>
          <p:cNvSpPr>
            <a:spLocks noChangeArrowheads="1"/>
          </p:cNvSpPr>
          <p:nvPr/>
        </p:nvSpPr>
        <p:spPr bwMode="auto">
          <a:xfrm>
            <a:off x="5334000" y="1128713"/>
            <a:ext cx="2052638" cy="533400"/>
          </a:xfrm>
          <a:prstGeom prst="leftRightArrowCallout">
            <a:avLst>
              <a:gd name="adj1" fmla="val 25000"/>
              <a:gd name="adj2" fmla="val 25000"/>
              <a:gd name="adj3" fmla="val 48103"/>
              <a:gd name="adj4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000" b="0"/>
              <a:t>sockets</a:t>
            </a:r>
          </a:p>
        </p:txBody>
      </p:sp>
      <p:sp>
        <p:nvSpPr>
          <p:cNvPr id="31753" name="AutoShape 8"/>
          <p:cNvSpPr>
            <a:spLocks noChangeArrowheads="1"/>
          </p:cNvSpPr>
          <p:nvPr/>
        </p:nvSpPr>
        <p:spPr bwMode="auto">
          <a:xfrm>
            <a:off x="7391400" y="1052513"/>
            <a:ext cx="1447800" cy="685800"/>
          </a:xfrm>
          <a:prstGeom prst="ca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0"/>
              <a:t>Net File</a:t>
            </a:r>
          </a:p>
        </p:txBody>
      </p:sp>
      <p:sp>
        <p:nvSpPr>
          <p:cNvPr id="31754" name="AutoShape 9"/>
          <p:cNvSpPr>
            <a:spLocks noChangeArrowheads="1"/>
          </p:cNvSpPr>
          <p:nvPr/>
        </p:nvSpPr>
        <p:spPr bwMode="auto">
          <a:xfrm>
            <a:off x="7391400" y="1814513"/>
            <a:ext cx="1447800" cy="685800"/>
          </a:xfrm>
          <a:prstGeom prst="ca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0"/>
              <a:t>Web File</a:t>
            </a:r>
          </a:p>
        </p:txBody>
      </p:sp>
      <p:sp>
        <p:nvSpPr>
          <p:cNvPr id="31755" name="AutoShape 10"/>
          <p:cNvSpPr>
            <a:spLocks noChangeArrowheads="1"/>
          </p:cNvSpPr>
          <p:nvPr/>
        </p:nvSpPr>
        <p:spPr bwMode="auto">
          <a:xfrm>
            <a:off x="5334000" y="2728913"/>
            <a:ext cx="2052638" cy="457200"/>
          </a:xfrm>
          <a:prstGeom prst="leftRightArrowCallout">
            <a:avLst>
              <a:gd name="adj1" fmla="val 25000"/>
              <a:gd name="adj2" fmla="val 25000"/>
              <a:gd name="adj3" fmla="val 56120"/>
              <a:gd name="adj4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000" b="0"/>
              <a:t>XML</a:t>
            </a:r>
          </a:p>
        </p:txBody>
      </p:sp>
      <p:sp>
        <p:nvSpPr>
          <p:cNvPr id="31756" name="AutoShape 11"/>
          <p:cNvSpPr>
            <a:spLocks noChangeArrowheads="1"/>
          </p:cNvSpPr>
          <p:nvPr/>
        </p:nvSpPr>
        <p:spPr bwMode="auto">
          <a:xfrm>
            <a:off x="7391400" y="2576513"/>
            <a:ext cx="1447800" cy="685800"/>
          </a:xfrm>
          <a:prstGeom prst="ca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0"/>
              <a:t>XML File</a:t>
            </a:r>
          </a:p>
        </p:txBody>
      </p:sp>
      <p:sp>
        <p:nvSpPr>
          <p:cNvPr id="31757" name="AutoShape 12"/>
          <p:cNvSpPr>
            <a:spLocks noChangeArrowheads="1"/>
          </p:cNvSpPr>
          <p:nvPr/>
        </p:nvSpPr>
        <p:spPr bwMode="auto">
          <a:xfrm>
            <a:off x="5334000" y="3490913"/>
            <a:ext cx="2052638" cy="457200"/>
          </a:xfrm>
          <a:prstGeom prst="leftRightArrowCallout">
            <a:avLst>
              <a:gd name="adj1" fmla="val 25000"/>
              <a:gd name="adj2" fmla="val 25000"/>
              <a:gd name="adj3" fmla="val 56120"/>
              <a:gd name="adj4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000" b="0"/>
              <a:t>SQL</a:t>
            </a:r>
          </a:p>
        </p:txBody>
      </p:sp>
      <p:sp>
        <p:nvSpPr>
          <p:cNvPr id="31758" name="AutoShape 13"/>
          <p:cNvSpPr>
            <a:spLocks noChangeArrowheads="1"/>
          </p:cNvSpPr>
          <p:nvPr/>
        </p:nvSpPr>
        <p:spPr bwMode="auto">
          <a:xfrm>
            <a:off x="7391400" y="3338513"/>
            <a:ext cx="1447800" cy="685800"/>
          </a:xfrm>
          <a:prstGeom prst="ca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0"/>
              <a:t>RDBMS</a:t>
            </a:r>
          </a:p>
        </p:txBody>
      </p:sp>
      <p:sp>
        <p:nvSpPr>
          <p:cNvPr id="31759" name="AutoShape 15"/>
          <p:cNvSpPr>
            <a:spLocks noChangeArrowheads="1"/>
          </p:cNvSpPr>
          <p:nvPr/>
        </p:nvSpPr>
        <p:spPr bwMode="auto">
          <a:xfrm rot="-1027039">
            <a:off x="2628900" y="2081213"/>
            <a:ext cx="1219200" cy="1219200"/>
          </a:xfrm>
          <a:prstGeom prst="lightningBol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de-DE" b="0">
              <a:latin typeface="Tahoma" charset="0"/>
            </a:endParaRPr>
          </a:p>
        </p:txBody>
      </p:sp>
      <p:sp>
        <p:nvSpPr>
          <p:cNvPr id="31760" name="AutoShape 16"/>
          <p:cNvSpPr>
            <a:spLocks noChangeArrowheads="1"/>
          </p:cNvSpPr>
          <p:nvPr/>
        </p:nvSpPr>
        <p:spPr bwMode="auto">
          <a:xfrm rot="-5400000">
            <a:off x="2827337" y="2338388"/>
            <a:ext cx="3698875" cy="1219200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0"/>
              <a:t>Buffer</a:t>
            </a:r>
          </a:p>
        </p:txBody>
      </p:sp>
      <p:sp>
        <p:nvSpPr>
          <p:cNvPr id="31761" name="Rectangle 19"/>
          <p:cNvSpPr>
            <a:spLocks noChangeArrowheads="1"/>
          </p:cNvSpPr>
          <p:nvPr/>
        </p:nvSpPr>
        <p:spPr bwMode="auto">
          <a:xfrm>
            <a:off x="252413" y="5084763"/>
            <a:ext cx="8712200" cy="1190625"/>
          </a:xfrm>
          <a:prstGeom prst="rect">
            <a:avLst/>
          </a:prstGeom>
          <a:solidFill>
            <a:srgbClr val="FFFF00"/>
          </a:solidFill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/>
              <a:t>The automatically generated ROOT streamer for each class streams all class members, resolves circular dependencies and multiply referenced objects</a:t>
            </a:r>
          </a:p>
          <a:p>
            <a:r>
              <a:rPr lang="en-US">
                <a:sym typeface="Wingdings" charset="2"/>
              </a:rPr>
              <a:t> No streamer function needs to be written</a:t>
            </a:r>
            <a:endParaRPr lang="en-US"/>
          </a:p>
          <a:p>
            <a:r>
              <a:rPr lang="en-US">
                <a:sym typeface="Wingdings" charset="2"/>
              </a:rPr>
              <a:t> </a:t>
            </a:r>
            <a:r>
              <a:rPr lang="en-US"/>
              <a:t>No need for separation of transient and persistent classes</a:t>
            </a:r>
            <a:endParaRPr lang="de-DE"/>
          </a:p>
        </p:txBody>
      </p:sp>
      <p:sp>
        <p:nvSpPr>
          <p:cNvPr id="31762" name="AutoShape 12"/>
          <p:cNvSpPr>
            <a:spLocks noChangeArrowheads="1"/>
          </p:cNvSpPr>
          <p:nvPr/>
        </p:nvSpPr>
        <p:spPr bwMode="auto">
          <a:xfrm>
            <a:off x="5329238" y="4264025"/>
            <a:ext cx="2052637" cy="457200"/>
          </a:xfrm>
          <a:prstGeom prst="leftRightArrowCallout">
            <a:avLst>
              <a:gd name="adj1" fmla="val 25000"/>
              <a:gd name="adj2" fmla="val 25000"/>
              <a:gd name="adj3" fmla="val 56120"/>
              <a:gd name="adj4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000" b="0"/>
              <a:t>Local</a:t>
            </a:r>
          </a:p>
        </p:txBody>
      </p:sp>
      <p:sp>
        <p:nvSpPr>
          <p:cNvPr id="31763" name="AutoShape 13"/>
          <p:cNvSpPr>
            <a:spLocks noChangeArrowheads="1"/>
          </p:cNvSpPr>
          <p:nvPr/>
        </p:nvSpPr>
        <p:spPr bwMode="auto">
          <a:xfrm>
            <a:off x="7386638" y="4111625"/>
            <a:ext cx="1447800" cy="685800"/>
          </a:xfrm>
          <a:prstGeom prst="ca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0"/>
              <a:t>File on disk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/>
              <a:t>Introduction to ROOT - Jan Fiete Grosse-Oetringhaus</a:t>
            </a:r>
            <a:endParaRPr lang="en-US"/>
          </a:p>
        </p:txBody>
      </p:sp>
      <p:sp>
        <p:nvSpPr>
          <p:cNvPr id="32771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8138B63-1EE2-A94F-8368-B368806C4BBD}" type="slidenum">
              <a:rPr lang="en-US"/>
              <a:pPr/>
              <a:t>52</a:t>
            </a:fld>
            <a:endParaRPr lang="en-US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Files</a:t>
            </a:r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TFile is the class to access files on your file system (and elsewhere)</a:t>
            </a:r>
          </a:p>
          <a:p>
            <a:pPr eaLnBrk="1" hangingPunct="1"/>
            <a:r>
              <a:rPr lang="en-US"/>
              <a:t>A TFile object may contain directories (TDirectory), like a Unix file system</a:t>
            </a:r>
          </a:p>
          <a:p>
            <a:pPr eaLnBrk="1" hangingPunct="1"/>
            <a:r>
              <a:rPr lang="en-US"/>
              <a:t>ROOT files are self describing</a:t>
            </a:r>
          </a:p>
          <a:p>
            <a:pPr lvl="1" eaLnBrk="1" hangingPunct="1"/>
            <a:r>
              <a:rPr lang="en-US"/>
              <a:t>Dictionary for persistent classes written to the file</a:t>
            </a:r>
          </a:p>
          <a:p>
            <a:pPr eaLnBrk="1" hangingPunct="1"/>
            <a:r>
              <a:rPr lang="en-US"/>
              <a:t>Support for </a:t>
            </a:r>
            <a:r>
              <a:rPr lang="en-US">
                <a:solidFill>
                  <a:srgbClr val="1D00CA"/>
                </a:solidFill>
              </a:rPr>
              <a:t>Backward</a:t>
            </a:r>
            <a:r>
              <a:rPr lang="en-US"/>
              <a:t> and </a:t>
            </a:r>
            <a:r>
              <a:rPr lang="en-US">
                <a:solidFill>
                  <a:srgbClr val="1D00CA"/>
                </a:solidFill>
              </a:rPr>
              <a:t>Forward</a:t>
            </a:r>
            <a:r>
              <a:rPr lang="en-US"/>
              <a:t> compatibility</a:t>
            </a:r>
          </a:p>
          <a:p>
            <a:pPr eaLnBrk="1" hangingPunct="1"/>
            <a:r>
              <a:rPr lang="en-US"/>
              <a:t>Files created in 2006 must be readable in 2020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/>
              <a:t>Introduction to ROOT - Jan Fiete Grosse-Oetringhaus</a:t>
            </a:r>
            <a:endParaRPr lang="en-US"/>
          </a:p>
        </p:txBody>
      </p:sp>
      <p:sp>
        <p:nvSpPr>
          <p:cNvPr id="33795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C2170DB-A5A0-F041-8E64-6B636FC949A4}" type="slidenum">
              <a:rPr lang="en-US"/>
              <a:pPr/>
              <a:t>53</a:t>
            </a:fld>
            <a:endParaRPr lang="en-US"/>
          </a:p>
        </p:txBody>
      </p:sp>
      <p:pic>
        <p:nvPicPr>
          <p:cNvPr id="460813" name="Picture 13" descr="c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6100" y="3141663"/>
            <a:ext cx="4716463" cy="319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/>
              <a:t>File Example</a:t>
            </a:r>
          </a:p>
        </p:txBody>
      </p:sp>
      <p:sp>
        <p:nvSpPr>
          <p:cNvPr id="33798" name="Text Box 4"/>
          <p:cNvSpPr txBox="1">
            <a:spLocks noChangeArrowheads="1"/>
          </p:cNvSpPr>
          <p:nvPr/>
        </p:nvSpPr>
        <p:spPr bwMode="auto">
          <a:xfrm>
            <a:off x="323850" y="1484313"/>
            <a:ext cx="3886200" cy="2430462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a typeface="Arial" charset="0"/>
                <a:cs typeface="Arial" charset="0"/>
              </a:rPr>
              <a:t>void</a:t>
            </a:r>
            <a:r>
              <a:rPr lang="en-US">
                <a:solidFill>
                  <a:schemeClr val="hlink"/>
                </a:solidFill>
                <a:ea typeface="Arial" charset="0"/>
                <a:cs typeface="Arial" charset="0"/>
              </a:rPr>
              <a:t> </a:t>
            </a:r>
            <a:r>
              <a:rPr lang="en-US">
                <a:ea typeface="Arial" charset="0"/>
                <a:cs typeface="Arial" charset="0"/>
              </a:rPr>
              <a:t>keyWrite() {</a:t>
            </a:r>
          </a:p>
          <a:p>
            <a:pPr>
              <a:spcBef>
                <a:spcPct val="50000"/>
              </a:spcBef>
            </a:pPr>
            <a:r>
              <a:rPr lang="en-US">
                <a:ea typeface="Arial" charset="0"/>
                <a:cs typeface="Arial" charset="0"/>
              </a:rPr>
              <a:t>   TFile f("file.root", "new");</a:t>
            </a:r>
          </a:p>
          <a:p>
            <a:pPr>
              <a:spcBef>
                <a:spcPct val="50000"/>
              </a:spcBef>
            </a:pPr>
            <a:r>
              <a:rPr lang="en-US">
                <a:ea typeface="Arial" charset="0"/>
                <a:cs typeface="Arial" charset="0"/>
              </a:rPr>
              <a:t>   TH1F h("</a:t>
            </a:r>
            <a:r>
              <a:rPr lang="en-US">
                <a:solidFill>
                  <a:srgbClr val="FF0F0F"/>
                </a:solidFill>
                <a:ea typeface="Arial" charset="0"/>
                <a:cs typeface="Arial" charset="0"/>
              </a:rPr>
              <a:t>hist</a:t>
            </a:r>
            <a:r>
              <a:rPr lang="en-US">
                <a:ea typeface="Arial" charset="0"/>
                <a:cs typeface="Arial" charset="0"/>
              </a:rPr>
              <a:t>", "test", 100, -3, 3);</a:t>
            </a:r>
          </a:p>
          <a:p>
            <a:pPr>
              <a:spcBef>
                <a:spcPct val="50000"/>
              </a:spcBef>
            </a:pPr>
            <a:r>
              <a:rPr lang="en-US">
                <a:ea typeface="Arial" charset="0"/>
                <a:cs typeface="Arial" charset="0"/>
              </a:rPr>
              <a:t>   h.FillRandom("gaus", 1000);</a:t>
            </a:r>
          </a:p>
          <a:p>
            <a:pPr>
              <a:spcBef>
                <a:spcPct val="50000"/>
              </a:spcBef>
            </a:pPr>
            <a:r>
              <a:rPr lang="en-US">
                <a:ea typeface="Arial" charset="0"/>
                <a:cs typeface="Arial" charset="0"/>
              </a:rPr>
              <a:t>   h.Write()</a:t>
            </a:r>
          </a:p>
          <a:p>
            <a:pPr>
              <a:spcBef>
                <a:spcPct val="50000"/>
              </a:spcBef>
            </a:pPr>
            <a:r>
              <a:rPr lang="en-US">
                <a:ea typeface="Arial" charset="0"/>
                <a:cs typeface="Arial" charset="0"/>
              </a:rPr>
              <a:t>}</a:t>
            </a:r>
          </a:p>
        </p:txBody>
      </p:sp>
      <p:sp>
        <p:nvSpPr>
          <p:cNvPr id="460806" name="Text Box 5"/>
          <p:cNvSpPr txBox="1">
            <a:spLocks noChangeArrowheads="1"/>
          </p:cNvSpPr>
          <p:nvPr/>
        </p:nvSpPr>
        <p:spPr bwMode="auto">
          <a:xfrm>
            <a:off x="304800" y="4151313"/>
            <a:ext cx="3886200" cy="2017712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a typeface="Arial" charset="0"/>
                <a:cs typeface="Arial" charset="0"/>
              </a:rPr>
              <a:t>void</a:t>
            </a:r>
            <a:r>
              <a:rPr lang="en-US">
                <a:solidFill>
                  <a:schemeClr val="hlink"/>
                </a:solidFill>
                <a:ea typeface="Arial" charset="0"/>
                <a:cs typeface="Arial" charset="0"/>
              </a:rPr>
              <a:t> </a:t>
            </a:r>
            <a:r>
              <a:rPr lang="en-US">
                <a:ea typeface="Arial" charset="0"/>
                <a:cs typeface="Arial" charset="0"/>
              </a:rPr>
              <a:t>keyRead() {</a:t>
            </a:r>
          </a:p>
          <a:p>
            <a:pPr>
              <a:spcBef>
                <a:spcPct val="50000"/>
              </a:spcBef>
            </a:pPr>
            <a:r>
              <a:rPr lang="en-US">
                <a:ea typeface="Arial" charset="0"/>
                <a:cs typeface="Arial" charset="0"/>
              </a:rPr>
              <a:t>   TFile f("file.root");</a:t>
            </a:r>
          </a:p>
          <a:p>
            <a:pPr>
              <a:spcBef>
                <a:spcPct val="50000"/>
              </a:spcBef>
            </a:pPr>
            <a:r>
              <a:rPr lang="en-US">
                <a:ea typeface="Arial" charset="0"/>
                <a:cs typeface="Arial" charset="0"/>
              </a:rPr>
              <a:t>   TH1F *h = (TH1F*) f.Get("</a:t>
            </a:r>
            <a:r>
              <a:rPr lang="en-US">
                <a:solidFill>
                  <a:srgbClr val="FF0F0F"/>
                </a:solidFill>
                <a:ea typeface="Arial" charset="0"/>
                <a:cs typeface="Arial" charset="0"/>
              </a:rPr>
              <a:t>hist</a:t>
            </a:r>
            <a:r>
              <a:rPr lang="en-US">
                <a:ea typeface="Arial" charset="0"/>
                <a:cs typeface="Arial" charset="0"/>
              </a:rPr>
              <a:t>");</a:t>
            </a:r>
          </a:p>
          <a:p>
            <a:pPr>
              <a:spcBef>
                <a:spcPct val="50000"/>
              </a:spcBef>
            </a:pPr>
            <a:r>
              <a:rPr lang="en-US">
                <a:ea typeface="Arial" charset="0"/>
                <a:cs typeface="Arial" charset="0"/>
              </a:rPr>
              <a:t>   h.Draw();</a:t>
            </a:r>
          </a:p>
          <a:p>
            <a:pPr>
              <a:spcBef>
                <a:spcPct val="50000"/>
              </a:spcBef>
            </a:pPr>
            <a:r>
              <a:rPr lang="en-US">
                <a:ea typeface="Arial" charset="0"/>
                <a:cs typeface="Arial" charset="0"/>
              </a:rPr>
              <a:t>}</a:t>
            </a:r>
          </a:p>
        </p:txBody>
      </p:sp>
      <p:sp>
        <p:nvSpPr>
          <p:cNvPr id="460808" name="Line 7"/>
          <p:cNvSpPr>
            <a:spLocks noChangeShapeType="1"/>
          </p:cNvSpPr>
          <p:nvPr/>
        </p:nvSpPr>
        <p:spPr bwMode="auto">
          <a:xfrm>
            <a:off x="1692275" y="5589588"/>
            <a:ext cx="30480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60809" name="Text Box 9"/>
          <p:cNvSpPr txBox="1">
            <a:spLocks noChangeArrowheads="1"/>
          </p:cNvSpPr>
          <p:nvPr/>
        </p:nvSpPr>
        <p:spPr bwMode="auto">
          <a:xfrm>
            <a:off x="5129213" y="1720850"/>
            <a:ext cx="3690937" cy="641350"/>
          </a:xfrm>
          <a:prstGeom prst="rect">
            <a:avLst/>
          </a:prstGeom>
          <a:solidFill>
            <a:srgbClr val="FFFF00"/>
          </a:solidFill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de-DE"/>
              <a:t>This works as well for your own class!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06" grpId="0" animBg="1"/>
      <p:bldP spid="460808" grpId="0" animBg="1"/>
      <p:bldP spid="460809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/>
              <a:t>Introduction to ROOT - Jan Fiete Grosse-Oetringhaus</a:t>
            </a:r>
            <a:endParaRPr lang="en-US"/>
          </a:p>
        </p:txBody>
      </p:sp>
      <p:sp>
        <p:nvSpPr>
          <p:cNvPr id="34819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5B26D84-37B8-C841-BFF3-7547FBF51D54}" type="slidenum">
              <a:rPr lang="en-US"/>
              <a:pPr/>
              <a:t>54</a:t>
            </a:fld>
            <a:endParaRPr lang="en-US"/>
          </a:p>
        </p:txBody>
      </p:sp>
      <p:sp>
        <p:nvSpPr>
          <p:cNvPr id="397314" name="AutoShape 2"/>
          <p:cNvSpPr>
            <a:spLocks noChangeArrowheads="1"/>
          </p:cNvSpPr>
          <p:nvPr/>
        </p:nvSpPr>
        <p:spPr bwMode="blackWhite">
          <a:xfrm>
            <a:off x="417513" y="2027238"/>
            <a:ext cx="2546350" cy="2257425"/>
          </a:xfrm>
          <a:prstGeom prst="rightArrow">
            <a:avLst>
              <a:gd name="adj1" fmla="val 50000"/>
              <a:gd name="adj2" fmla="val 28200"/>
            </a:avLst>
          </a:prstGeom>
          <a:gradFill rotWithShape="0">
            <a:gsLst>
              <a:gs pos="0">
                <a:srgbClr val="FF3300"/>
              </a:gs>
              <a:gs pos="100000">
                <a:schemeClr val="accent1"/>
              </a:gs>
            </a:gsLst>
            <a:lin ang="2700000" scaled="1"/>
          </a:gra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 lIns="0" rIns="0" anchor="ctr" anchorCtr="1">
            <a:prstTxWarp prst="textNoShape">
              <a:avLst/>
            </a:prstTxWarp>
          </a:bodyPr>
          <a:lstStyle/>
          <a:p>
            <a:pPr algn="r">
              <a:lnSpc>
                <a:spcPct val="90000"/>
              </a:lnSpc>
              <a:spcBef>
                <a:spcPct val="20000"/>
              </a:spcBef>
            </a:pPr>
            <a:r>
              <a:rPr lang="en-US" sz="2000">
                <a:ea typeface="Arial" charset="0"/>
                <a:cs typeface="Arial" charset="0"/>
              </a:rPr>
              <a:t>1 billion people surfing the Web</a:t>
            </a:r>
            <a:r>
              <a:rPr lang="en-US" sz="2200">
                <a:ea typeface="Arial" charset="0"/>
                <a:cs typeface="Arial" charset="0"/>
              </a:rPr>
              <a:t> </a:t>
            </a:r>
          </a:p>
        </p:txBody>
      </p:sp>
      <p:sp>
        <p:nvSpPr>
          <p:cNvPr id="34821" name="Line 3"/>
          <p:cNvSpPr>
            <a:spLocks noChangeShapeType="1"/>
          </p:cNvSpPr>
          <p:nvPr/>
        </p:nvSpPr>
        <p:spPr bwMode="blackWhite">
          <a:xfrm>
            <a:off x="4095750" y="5991225"/>
            <a:ext cx="0" cy="4191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22" name="Line 4"/>
          <p:cNvSpPr>
            <a:spLocks noChangeShapeType="1"/>
          </p:cNvSpPr>
          <p:nvPr/>
        </p:nvSpPr>
        <p:spPr bwMode="blackWhite">
          <a:xfrm flipV="1">
            <a:off x="7405688" y="4318000"/>
            <a:ext cx="685800" cy="1524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23" name="Line 5"/>
          <p:cNvSpPr>
            <a:spLocks noChangeShapeType="1"/>
          </p:cNvSpPr>
          <p:nvPr/>
        </p:nvSpPr>
        <p:spPr bwMode="blackWhite">
          <a:xfrm flipV="1">
            <a:off x="4090988" y="1441450"/>
            <a:ext cx="0" cy="504825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24" name="Freeform 6"/>
          <p:cNvSpPr>
            <a:spLocks/>
          </p:cNvSpPr>
          <p:nvPr/>
        </p:nvSpPr>
        <p:spPr bwMode="blackWhite">
          <a:xfrm>
            <a:off x="2773363" y="3584575"/>
            <a:ext cx="1812925" cy="1714500"/>
          </a:xfrm>
          <a:custGeom>
            <a:avLst/>
            <a:gdLst>
              <a:gd name="T0" fmla="*/ 0 w 1146"/>
              <a:gd name="T1" fmla="*/ 2147483647 h 1080"/>
              <a:gd name="T2" fmla="*/ 2147483647 w 1146"/>
              <a:gd name="T3" fmla="*/ 0 h 1080"/>
              <a:gd name="T4" fmla="*/ 2147483647 w 1146"/>
              <a:gd name="T5" fmla="*/ 2147483647 h 1080"/>
              <a:gd name="T6" fmla="*/ 0 w 1146"/>
              <a:gd name="T7" fmla="*/ 2147483647 h 1080"/>
              <a:gd name="T8" fmla="*/ 0 60000 65536"/>
              <a:gd name="T9" fmla="*/ 0 60000 65536"/>
              <a:gd name="T10" fmla="*/ 0 60000 65536"/>
              <a:gd name="T11" fmla="*/ 0 60000 65536"/>
              <a:gd name="T12" fmla="*/ 0 w 1146"/>
              <a:gd name="T13" fmla="*/ 0 h 1080"/>
              <a:gd name="T14" fmla="*/ 1146 w 1146"/>
              <a:gd name="T15" fmla="*/ 1080 h 10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46" h="1080">
                <a:moveTo>
                  <a:pt x="0" y="1080"/>
                </a:moveTo>
                <a:cubicBezTo>
                  <a:pt x="0" y="1080"/>
                  <a:pt x="6" y="540"/>
                  <a:pt x="6" y="0"/>
                </a:cubicBezTo>
                <a:cubicBezTo>
                  <a:pt x="510" y="0"/>
                  <a:pt x="1146" y="384"/>
                  <a:pt x="1146" y="1080"/>
                </a:cubicBezTo>
                <a:cubicBezTo>
                  <a:pt x="573" y="1080"/>
                  <a:pt x="0" y="1080"/>
                  <a:pt x="0" y="1080"/>
                </a:cubicBezTo>
                <a:close/>
              </a:path>
            </a:pathLst>
          </a:custGeom>
          <a:gradFill rotWithShape="0">
            <a:gsLst>
              <a:gs pos="0">
                <a:srgbClr val="6600CC"/>
              </a:gs>
              <a:gs pos="100000">
                <a:srgbClr val="6666FF"/>
              </a:gs>
            </a:gsLst>
            <a:path path="rect">
              <a:fillToRect l="100000" b="100000"/>
            </a:path>
          </a:gradFill>
          <a:ln w="19050">
            <a:solidFill>
              <a:srgbClr val="3366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25" name="Line 7"/>
          <p:cNvSpPr>
            <a:spLocks noChangeShapeType="1"/>
          </p:cNvSpPr>
          <p:nvPr/>
        </p:nvSpPr>
        <p:spPr bwMode="blackWhite">
          <a:xfrm flipV="1">
            <a:off x="4090988" y="1755775"/>
            <a:ext cx="0" cy="3629025"/>
          </a:xfrm>
          <a:prstGeom prst="line">
            <a:avLst/>
          </a:prstGeom>
          <a:noFill/>
          <a:ln w="9525">
            <a:solidFill>
              <a:srgbClr val="777777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26" name="Line 8"/>
          <p:cNvSpPr>
            <a:spLocks noChangeShapeType="1"/>
          </p:cNvSpPr>
          <p:nvPr/>
        </p:nvSpPr>
        <p:spPr bwMode="blackWhite">
          <a:xfrm flipV="1">
            <a:off x="5424488" y="1755775"/>
            <a:ext cx="0" cy="3629025"/>
          </a:xfrm>
          <a:prstGeom prst="line">
            <a:avLst/>
          </a:prstGeom>
          <a:noFill/>
          <a:ln w="9525">
            <a:solidFill>
              <a:srgbClr val="777777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27" name="Line 9"/>
          <p:cNvSpPr>
            <a:spLocks noChangeShapeType="1"/>
          </p:cNvSpPr>
          <p:nvPr/>
        </p:nvSpPr>
        <p:spPr bwMode="blackWhite">
          <a:xfrm flipV="1">
            <a:off x="6738938" y="1755775"/>
            <a:ext cx="0" cy="3629025"/>
          </a:xfrm>
          <a:prstGeom prst="line">
            <a:avLst/>
          </a:prstGeom>
          <a:noFill/>
          <a:ln w="9525">
            <a:solidFill>
              <a:srgbClr val="777777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28" name="Line 10"/>
          <p:cNvSpPr>
            <a:spLocks noChangeShapeType="1"/>
          </p:cNvSpPr>
          <p:nvPr/>
        </p:nvSpPr>
        <p:spPr bwMode="blackWhite">
          <a:xfrm>
            <a:off x="2700338" y="1822450"/>
            <a:ext cx="4095750" cy="0"/>
          </a:xfrm>
          <a:prstGeom prst="line">
            <a:avLst/>
          </a:prstGeom>
          <a:noFill/>
          <a:ln w="9525">
            <a:solidFill>
              <a:srgbClr val="777777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29" name="Line 11"/>
          <p:cNvSpPr>
            <a:spLocks noChangeShapeType="1"/>
          </p:cNvSpPr>
          <p:nvPr/>
        </p:nvSpPr>
        <p:spPr bwMode="blackWhite">
          <a:xfrm>
            <a:off x="2700338" y="2679700"/>
            <a:ext cx="4095750" cy="0"/>
          </a:xfrm>
          <a:prstGeom prst="line">
            <a:avLst/>
          </a:prstGeom>
          <a:noFill/>
          <a:ln w="9525">
            <a:solidFill>
              <a:srgbClr val="777777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30" name="Line 12"/>
          <p:cNvSpPr>
            <a:spLocks noChangeShapeType="1"/>
          </p:cNvSpPr>
          <p:nvPr/>
        </p:nvSpPr>
        <p:spPr bwMode="blackWhite">
          <a:xfrm>
            <a:off x="2700338" y="3556000"/>
            <a:ext cx="4095750" cy="0"/>
          </a:xfrm>
          <a:prstGeom prst="line">
            <a:avLst/>
          </a:prstGeom>
          <a:noFill/>
          <a:ln w="9525">
            <a:solidFill>
              <a:srgbClr val="777777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31" name="Line 13"/>
          <p:cNvSpPr>
            <a:spLocks noChangeShapeType="1"/>
          </p:cNvSpPr>
          <p:nvPr/>
        </p:nvSpPr>
        <p:spPr bwMode="blackWhite">
          <a:xfrm>
            <a:off x="2700338" y="4422775"/>
            <a:ext cx="4095750" cy="0"/>
          </a:xfrm>
          <a:prstGeom prst="line">
            <a:avLst/>
          </a:prstGeom>
          <a:noFill/>
          <a:ln w="9525">
            <a:solidFill>
              <a:srgbClr val="777777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32" name="Rectangle 14"/>
          <p:cNvSpPr>
            <a:spLocks noGrp="1" noChangeArrowheads="1"/>
          </p:cNvSpPr>
          <p:nvPr>
            <p:ph type="title" idx="4294967295"/>
          </p:nvPr>
        </p:nvSpPr>
        <p:spPr>
          <a:xfrm>
            <a:off x="1295400" y="228600"/>
            <a:ext cx="7086600" cy="679450"/>
          </a:xfrm>
        </p:spPr>
        <p:txBody>
          <a:bodyPr anchor="b">
            <a:normAutofit fontScale="90000"/>
          </a:bodyPr>
          <a:lstStyle/>
          <a:p>
            <a:pPr eaLnBrk="1" hangingPunct="1"/>
            <a:r>
              <a:rPr lang="en-US">
                <a:ea typeface="Arial" charset="0"/>
                <a:cs typeface="Arial" charset="0"/>
              </a:rPr>
              <a:t>LHC: How Much Data?</a:t>
            </a:r>
          </a:p>
        </p:txBody>
      </p:sp>
      <p:sp>
        <p:nvSpPr>
          <p:cNvPr id="34833" name="Oval 15"/>
          <p:cNvSpPr>
            <a:spLocks noChangeArrowheads="1"/>
          </p:cNvSpPr>
          <p:nvPr/>
        </p:nvSpPr>
        <p:spPr bwMode="blackWhite">
          <a:xfrm>
            <a:off x="3852863" y="2984500"/>
            <a:ext cx="247650" cy="247650"/>
          </a:xfrm>
          <a:prstGeom prst="ellipse">
            <a:avLst/>
          </a:prstGeom>
          <a:solidFill>
            <a:srgbClr val="009900"/>
          </a:solidFill>
          <a:ln w="19050">
            <a:solidFill>
              <a:srgbClr val="0099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de-DE" b="0">
              <a:ea typeface="Arial" charset="0"/>
              <a:cs typeface="Arial" charset="0"/>
            </a:endParaRPr>
          </a:p>
        </p:txBody>
      </p:sp>
      <p:sp>
        <p:nvSpPr>
          <p:cNvPr id="34834" name="Oval 16"/>
          <p:cNvSpPr>
            <a:spLocks noChangeArrowheads="1"/>
          </p:cNvSpPr>
          <p:nvPr/>
        </p:nvSpPr>
        <p:spPr bwMode="blackWhite">
          <a:xfrm>
            <a:off x="4519613" y="3384550"/>
            <a:ext cx="247650" cy="247650"/>
          </a:xfrm>
          <a:prstGeom prst="ellipse">
            <a:avLst/>
          </a:prstGeom>
          <a:solidFill>
            <a:schemeClr val="folHlink"/>
          </a:solidFill>
          <a:ln w="19050">
            <a:solidFill>
              <a:srgbClr val="0099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de-DE" b="0">
              <a:ea typeface="Arial" charset="0"/>
              <a:cs typeface="Arial" charset="0"/>
            </a:endParaRPr>
          </a:p>
        </p:txBody>
      </p:sp>
      <p:sp>
        <p:nvSpPr>
          <p:cNvPr id="34835" name="Oval 17"/>
          <p:cNvSpPr>
            <a:spLocks noChangeArrowheads="1"/>
          </p:cNvSpPr>
          <p:nvPr/>
        </p:nvSpPr>
        <p:spPr bwMode="blackWhite">
          <a:xfrm>
            <a:off x="4043363" y="4003675"/>
            <a:ext cx="247650" cy="247650"/>
          </a:xfrm>
          <a:prstGeom prst="ellipse">
            <a:avLst/>
          </a:prstGeom>
          <a:solidFill>
            <a:srgbClr val="009900"/>
          </a:solidFill>
          <a:ln w="19050">
            <a:solidFill>
              <a:srgbClr val="0099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de-DE" b="0">
              <a:ea typeface="Arial" charset="0"/>
              <a:cs typeface="Arial" charset="0"/>
            </a:endParaRPr>
          </a:p>
        </p:txBody>
      </p:sp>
      <p:sp>
        <p:nvSpPr>
          <p:cNvPr id="34836" name="Oval 18"/>
          <p:cNvSpPr>
            <a:spLocks noChangeArrowheads="1"/>
          </p:cNvSpPr>
          <p:nvPr/>
        </p:nvSpPr>
        <p:spPr bwMode="blackWhite">
          <a:xfrm>
            <a:off x="4090988" y="4327525"/>
            <a:ext cx="247650" cy="247650"/>
          </a:xfrm>
          <a:prstGeom prst="ellipse">
            <a:avLst/>
          </a:prstGeom>
          <a:solidFill>
            <a:srgbClr val="009900"/>
          </a:solidFill>
          <a:ln w="19050">
            <a:solidFill>
              <a:srgbClr val="0099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de-DE" b="0">
              <a:ea typeface="Arial" charset="0"/>
              <a:cs typeface="Arial" charset="0"/>
            </a:endParaRPr>
          </a:p>
        </p:txBody>
      </p:sp>
      <p:sp>
        <p:nvSpPr>
          <p:cNvPr id="34837" name="Oval 19"/>
          <p:cNvSpPr>
            <a:spLocks noChangeArrowheads="1"/>
          </p:cNvSpPr>
          <p:nvPr/>
        </p:nvSpPr>
        <p:spPr bwMode="blackWhite">
          <a:xfrm>
            <a:off x="3967163" y="5689600"/>
            <a:ext cx="247650" cy="247650"/>
          </a:xfrm>
          <a:prstGeom prst="ellipse">
            <a:avLst/>
          </a:prstGeom>
          <a:solidFill>
            <a:srgbClr val="009900"/>
          </a:solidFill>
          <a:ln w="19050">
            <a:solidFill>
              <a:srgbClr val="0099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de-DE" b="0">
              <a:ea typeface="Arial" charset="0"/>
              <a:cs typeface="Arial" charset="0"/>
            </a:endParaRPr>
          </a:p>
        </p:txBody>
      </p:sp>
      <p:sp>
        <p:nvSpPr>
          <p:cNvPr id="34838" name="Oval 20"/>
          <p:cNvSpPr>
            <a:spLocks noChangeArrowheads="1"/>
          </p:cNvSpPr>
          <p:nvPr/>
        </p:nvSpPr>
        <p:spPr bwMode="blackWhite">
          <a:xfrm>
            <a:off x="3871913" y="1946275"/>
            <a:ext cx="438150" cy="438150"/>
          </a:xfrm>
          <a:prstGeom prst="ellipse">
            <a:avLst/>
          </a:prstGeom>
          <a:solidFill>
            <a:schemeClr val="accent1"/>
          </a:solidFill>
          <a:ln w="19050">
            <a:solidFill>
              <a:srgbClr val="FFA31B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de-DE" sz="2400">
              <a:solidFill>
                <a:srgbClr val="FFB951"/>
              </a:solidFill>
              <a:ea typeface="Arial" charset="0"/>
              <a:cs typeface="Arial" charset="0"/>
            </a:endParaRPr>
          </a:p>
        </p:txBody>
      </p:sp>
      <p:sp>
        <p:nvSpPr>
          <p:cNvPr id="34839" name="Oval 21"/>
          <p:cNvSpPr>
            <a:spLocks noChangeArrowheads="1"/>
          </p:cNvSpPr>
          <p:nvPr/>
        </p:nvSpPr>
        <p:spPr bwMode="blackWhite">
          <a:xfrm>
            <a:off x="5253038" y="2498725"/>
            <a:ext cx="438150" cy="438150"/>
          </a:xfrm>
          <a:prstGeom prst="ellipse">
            <a:avLst/>
          </a:prstGeom>
          <a:solidFill>
            <a:srgbClr val="E9E400"/>
          </a:solidFill>
          <a:ln w="19050">
            <a:solidFill>
              <a:srgbClr val="F6F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de-DE" b="0">
              <a:ea typeface="Arial" charset="0"/>
              <a:cs typeface="Arial" charset="0"/>
            </a:endParaRPr>
          </a:p>
        </p:txBody>
      </p:sp>
      <p:sp>
        <p:nvSpPr>
          <p:cNvPr id="34840" name="Oval 22"/>
          <p:cNvSpPr>
            <a:spLocks noChangeArrowheads="1"/>
          </p:cNvSpPr>
          <p:nvPr/>
        </p:nvSpPr>
        <p:spPr bwMode="blackWhite">
          <a:xfrm>
            <a:off x="6846888" y="4206875"/>
            <a:ext cx="533400" cy="533400"/>
          </a:xfrm>
          <a:prstGeom prst="ellipse">
            <a:avLst/>
          </a:prstGeom>
          <a:solidFill>
            <a:schemeClr val="hlink"/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de-DE" b="0">
              <a:ea typeface="Arial" charset="0"/>
              <a:cs typeface="Arial" charset="0"/>
            </a:endParaRPr>
          </a:p>
        </p:txBody>
      </p:sp>
      <p:sp>
        <p:nvSpPr>
          <p:cNvPr id="34841" name="Line 23"/>
          <p:cNvSpPr>
            <a:spLocks noChangeShapeType="1"/>
          </p:cNvSpPr>
          <p:nvPr/>
        </p:nvSpPr>
        <p:spPr bwMode="blackWhite">
          <a:xfrm flipV="1">
            <a:off x="5634038" y="2079625"/>
            <a:ext cx="514350" cy="504825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42" name="Line 24"/>
          <p:cNvSpPr>
            <a:spLocks noChangeShapeType="1"/>
          </p:cNvSpPr>
          <p:nvPr/>
        </p:nvSpPr>
        <p:spPr bwMode="blackWhite">
          <a:xfrm flipV="1">
            <a:off x="2776538" y="1755775"/>
            <a:ext cx="0" cy="3629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43" name="Text Box 25"/>
          <p:cNvSpPr txBox="1">
            <a:spLocks noChangeArrowheads="1"/>
          </p:cNvSpPr>
          <p:nvPr/>
        </p:nvSpPr>
        <p:spPr bwMode="blackWhite">
          <a:xfrm>
            <a:off x="2179638" y="2500313"/>
            <a:ext cx="55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r"/>
            <a:r>
              <a:rPr lang="en-US" sz="2000">
                <a:ea typeface="Arial" charset="0"/>
                <a:cs typeface="Arial" charset="0"/>
              </a:rPr>
              <a:t>10</a:t>
            </a:r>
            <a:r>
              <a:rPr lang="en-US" sz="2000" baseline="30000">
                <a:ea typeface="Arial" charset="0"/>
                <a:cs typeface="Arial" charset="0"/>
              </a:rPr>
              <a:t>5</a:t>
            </a:r>
            <a:endParaRPr lang="en-US" sz="2000">
              <a:ea typeface="Arial" charset="0"/>
              <a:cs typeface="Arial" charset="0"/>
            </a:endParaRPr>
          </a:p>
        </p:txBody>
      </p:sp>
      <p:sp>
        <p:nvSpPr>
          <p:cNvPr id="34844" name="Text Box 26"/>
          <p:cNvSpPr txBox="1">
            <a:spLocks noChangeArrowheads="1"/>
          </p:cNvSpPr>
          <p:nvPr/>
        </p:nvSpPr>
        <p:spPr bwMode="blackWhite">
          <a:xfrm>
            <a:off x="2179638" y="3376613"/>
            <a:ext cx="55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r"/>
            <a:r>
              <a:rPr lang="en-US" sz="2000">
                <a:ea typeface="Arial" charset="0"/>
                <a:cs typeface="Arial" charset="0"/>
              </a:rPr>
              <a:t>10</a:t>
            </a:r>
            <a:r>
              <a:rPr lang="en-US" sz="2000" baseline="30000">
                <a:ea typeface="Arial" charset="0"/>
                <a:cs typeface="Arial" charset="0"/>
              </a:rPr>
              <a:t>4</a:t>
            </a:r>
            <a:endParaRPr lang="en-US" sz="2000">
              <a:ea typeface="Arial" charset="0"/>
              <a:cs typeface="Arial" charset="0"/>
            </a:endParaRPr>
          </a:p>
        </p:txBody>
      </p:sp>
      <p:sp>
        <p:nvSpPr>
          <p:cNvPr id="34845" name="Text Box 27"/>
          <p:cNvSpPr txBox="1">
            <a:spLocks noChangeArrowheads="1"/>
          </p:cNvSpPr>
          <p:nvPr/>
        </p:nvSpPr>
        <p:spPr bwMode="blackWhite">
          <a:xfrm>
            <a:off x="2179638" y="4243388"/>
            <a:ext cx="55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r"/>
            <a:r>
              <a:rPr lang="en-US" sz="2000">
                <a:ea typeface="Arial" charset="0"/>
                <a:cs typeface="Arial" charset="0"/>
              </a:rPr>
              <a:t>10</a:t>
            </a:r>
            <a:r>
              <a:rPr lang="en-US" sz="2000" baseline="30000">
                <a:ea typeface="Arial" charset="0"/>
                <a:cs typeface="Arial" charset="0"/>
              </a:rPr>
              <a:t>3</a:t>
            </a:r>
            <a:endParaRPr lang="en-US" sz="2000">
              <a:ea typeface="Arial" charset="0"/>
              <a:cs typeface="Arial" charset="0"/>
            </a:endParaRPr>
          </a:p>
        </p:txBody>
      </p:sp>
      <p:sp>
        <p:nvSpPr>
          <p:cNvPr id="34846" name="Text Box 28"/>
          <p:cNvSpPr txBox="1">
            <a:spLocks noChangeArrowheads="1"/>
          </p:cNvSpPr>
          <p:nvPr/>
        </p:nvSpPr>
        <p:spPr bwMode="blackWhite">
          <a:xfrm>
            <a:off x="2179638" y="5062538"/>
            <a:ext cx="55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r"/>
            <a:r>
              <a:rPr lang="en-US" sz="2000">
                <a:ea typeface="Arial" charset="0"/>
                <a:cs typeface="Arial" charset="0"/>
              </a:rPr>
              <a:t>10</a:t>
            </a:r>
            <a:r>
              <a:rPr lang="en-US" sz="2000" baseline="30000">
                <a:ea typeface="Arial" charset="0"/>
                <a:cs typeface="Arial" charset="0"/>
              </a:rPr>
              <a:t>2</a:t>
            </a:r>
            <a:endParaRPr lang="en-US" sz="2000">
              <a:ea typeface="Arial" charset="0"/>
              <a:cs typeface="Arial" charset="0"/>
            </a:endParaRPr>
          </a:p>
        </p:txBody>
      </p:sp>
      <p:sp>
        <p:nvSpPr>
          <p:cNvPr id="34847" name="Text Box 29"/>
          <p:cNvSpPr txBox="1">
            <a:spLocks noChangeArrowheads="1"/>
          </p:cNvSpPr>
          <p:nvPr/>
        </p:nvSpPr>
        <p:spPr bwMode="blackWhite">
          <a:xfrm>
            <a:off x="290513" y="1276350"/>
            <a:ext cx="2082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>
                <a:ea typeface="Arial" charset="0"/>
                <a:cs typeface="Arial" charset="0"/>
              </a:rPr>
              <a:t>Level 1 Rate </a:t>
            </a:r>
          </a:p>
          <a:p>
            <a:pPr algn="ctr"/>
            <a:r>
              <a:rPr lang="en-US" sz="2000">
                <a:ea typeface="Arial" charset="0"/>
                <a:cs typeface="Arial" charset="0"/>
              </a:rPr>
              <a:t>(Hz)</a:t>
            </a:r>
          </a:p>
        </p:txBody>
      </p:sp>
      <p:sp>
        <p:nvSpPr>
          <p:cNvPr id="34848" name="Text Box 30"/>
          <p:cNvSpPr txBox="1">
            <a:spLocks noChangeArrowheads="1"/>
          </p:cNvSpPr>
          <p:nvPr/>
        </p:nvSpPr>
        <p:spPr bwMode="blackWhite">
          <a:xfrm>
            <a:off x="2817813" y="1052513"/>
            <a:ext cx="26384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chemeClr val="hlink"/>
                </a:solidFill>
                <a:ea typeface="Arial" charset="0"/>
                <a:cs typeface="Arial" charset="0"/>
              </a:rPr>
              <a:t>High Level-1 Trigger</a:t>
            </a:r>
            <a:br>
              <a:rPr lang="en-US" sz="2000">
                <a:solidFill>
                  <a:schemeClr val="hlink"/>
                </a:solidFill>
                <a:ea typeface="Arial" charset="0"/>
                <a:cs typeface="Arial" charset="0"/>
              </a:rPr>
            </a:br>
            <a:r>
              <a:rPr lang="en-US" sz="2000">
                <a:solidFill>
                  <a:schemeClr val="hlink"/>
                </a:solidFill>
                <a:ea typeface="Arial" charset="0"/>
                <a:cs typeface="Arial" charset="0"/>
              </a:rPr>
              <a:t>(1 MHz)</a:t>
            </a:r>
          </a:p>
        </p:txBody>
      </p:sp>
      <p:sp>
        <p:nvSpPr>
          <p:cNvPr id="34849" name="Text Box 31"/>
          <p:cNvSpPr txBox="1">
            <a:spLocks noChangeArrowheads="1"/>
          </p:cNvSpPr>
          <p:nvPr/>
        </p:nvSpPr>
        <p:spPr bwMode="blackWhite">
          <a:xfrm>
            <a:off x="6161088" y="1123950"/>
            <a:ext cx="244316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chemeClr val="hlink"/>
                </a:solidFill>
                <a:ea typeface="Arial" charset="0"/>
                <a:cs typeface="Arial" charset="0"/>
              </a:rPr>
              <a:t>High No. Channels</a:t>
            </a:r>
            <a:br>
              <a:rPr lang="en-US" sz="2000">
                <a:solidFill>
                  <a:schemeClr val="hlink"/>
                </a:solidFill>
                <a:ea typeface="Arial" charset="0"/>
                <a:cs typeface="Arial" charset="0"/>
              </a:rPr>
            </a:br>
            <a:r>
              <a:rPr lang="en-US" sz="2000">
                <a:solidFill>
                  <a:schemeClr val="hlink"/>
                </a:solidFill>
                <a:ea typeface="Arial" charset="0"/>
                <a:cs typeface="Arial" charset="0"/>
              </a:rPr>
              <a:t>High Bandwidth</a:t>
            </a:r>
            <a:br>
              <a:rPr lang="en-US" sz="2000">
                <a:solidFill>
                  <a:schemeClr val="hlink"/>
                </a:solidFill>
                <a:ea typeface="Arial" charset="0"/>
                <a:cs typeface="Arial" charset="0"/>
              </a:rPr>
            </a:br>
            <a:r>
              <a:rPr lang="en-US" sz="2000">
                <a:solidFill>
                  <a:schemeClr val="hlink"/>
                </a:solidFill>
                <a:ea typeface="Arial" charset="0"/>
                <a:cs typeface="Arial" charset="0"/>
              </a:rPr>
              <a:t>(500 Gbit/s)</a:t>
            </a:r>
          </a:p>
        </p:txBody>
      </p:sp>
      <p:sp>
        <p:nvSpPr>
          <p:cNvPr id="34850" name="Text Box 32"/>
          <p:cNvSpPr txBox="1">
            <a:spLocks noChangeArrowheads="1"/>
          </p:cNvSpPr>
          <p:nvPr/>
        </p:nvSpPr>
        <p:spPr bwMode="blackWhite">
          <a:xfrm>
            <a:off x="6011863" y="3141663"/>
            <a:ext cx="30241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chemeClr val="hlink"/>
                </a:solidFill>
                <a:ea typeface="Arial" charset="0"/>
                <a:cs typeface="Arial" charset="0"/>
              </a:rPr>
              <a:t>High Data Archive</a:t>
            </a:r>
            <a:br>
              <a:rPr lang="en-US" sz="2000">
                <a:solidFill>
                  <a:schemeClr val="hlink"/>
                </a:solidFill>
                <a:ea typeface="Arial" charset="0"/>
                <a:cs typeface="Arial" charset="0"/>
              </a:rPr>
            </a:br>
            <a:r>
              <a:rPr lang="en-US" sz="2000">
                <a:solidFill>
                  <a:schemeClr val="hlink"/>
                </a:solidFill>
                <a:ea typeface="Arial" charset="0"/>
                <a:cs typeface="Arial" charset="0"/>
              </a:rPr>
              <a:t>(5 PetaBytes/year)</a:t>
            </a:r>
          </a:p>
          <a:p>
            <a:r>
              <a:rPr lang="en-US" sz="2000">
                <a:solidFill>
                  <a:schemeClr val="hlink"/>
                </a:solidFill>
                <a:ea typeface="Arial" charset="0"/>
                <a:cs typeface="Arial" charset="0"/>
              </a:rPr>
              <a:t>10 Gbits/s in Data base</a:t>
            </a:r>
            <a:endParaRPr lang="en-US" sz="2000">
              <a:solidFill>
                <a:srgbClr val="FFCC00"/>
              </a:solidFill>
              <a:ea typeface="Arial" charset="0"/>
              <a:cs typeface="Arial" charset="0"/>
            </a:endParaRPr>
          </a:p>
        </p:txBody>
      </p:sp>
      <p:sp>
        <p:nvSpPr>
          <p:cNvPr id="34851" name="Text Box 33"/>
          <p:cNvSpPr txBox="1">
            <a:spLocks noChangeArrowheads="1"/>
          </p:cNvSpPr>
          <p:nvPr/>
        </p:nvSpPr>
        <p:spPr bwMode="blackWhite">
          <a:xfrm>
            <a:off x="3079750" y="2024063"/>
            <a:ext cx="746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ea typeface="Arial" charset="0"/>
                <a:cs typeface="Arial" charset="0"/>
              </a:rPr>
              <a:t>LHCB</a:t>
            </a:r>
          </a:p>
        </p:txBody>
      </p:sp>
      <p:sp>
        <p:nvSpPr>
          <p:cNvPr id="34852" name="Text Box 34"/>
          <p:cNvSpPr txBox="1">
            <a:spLocks noChangeArrowheads="1"/>
          </p:cNvSpPr>
          <p:nvPr/>
        </p:nvSpPr>
        <p:spPr bwMode="blackWhite">
          <a:xfrm>
            <a:off x="2782888" y="3205163"/>
            <a:ext cx="7477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ea typeface="Arial" charset="0"/>
                <a:cs typeface="Arial" charset="0"/>
              </a:rPr>
              <a:t>KLOE</a:t>
            </a:r>
          </a:p>
        </p:txBody>
      </p:sp>
      <p:sp>
        <p:nvSpPr>
          <p:cNvPr id="34853" name="Text Box 35"/>
          <p:cNvSpPr txBox="1">
            <a:spLocks noChangeArrowheads="1"/>
          </p:cNvSpPr>
          <p:nvPr/>
        </p:nvSpPr>
        <p:spPr bwMode="blackWhite">
          <a:xfrm>
            <a:off x="3540125" y="2678113"/>
            <a:ext cx="971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ea typeface="Arial" charset="0"/>
                <a:cs typeface="Arial" charset="0"/>
              </a:rPr>
              <a:t>HERA-B</a:t>
            </a:r>
          </a:p>
        </p:txBody>
      </p:sp>
      <p:sp>
        <p:nvSpPr>
          <p:cNvPr id="34854" name="Text Box 36"/>
          <p:cNvSpPr txBox="1">
            <a:spLocks noChangeArrowheads="1"/>
          </p:cNvSpPr>
          <p:nvPr/>
        </p:nvSpPr>
        <p:spPr bwMode="blackWhite">
          <a:xfrm>
            <a:off x="4764088" y="3335338"/>
            <a:ext cx="771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ea typeface="Arial" charset="0"/>
                <a:cs typeface="Arial" charset="0"/>
              </a:rPr>
              <a:t>CDF II</a:t>
            </a:r>
          </a:p>
        </p:txBody>
      </p:sp>
      <p:sp>
        <p:nvSpPr>
          <p:cNvPr id="34855" name="Text Box 37"/>
          <p:cNvSpPr txBox="1">
            <a:spLocks noChangeArrowheads="1"/>
          </p:cNvSpPr>
          <p:nvPr/>
        </p:nvSpPr>
        <p:spPr bwMode="blackWhite">
          <a:xfrm>
            <a:off x="4257675" y="3932238"/>
            <a:ext cx="6000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ea typeface="Arial" charset="0"/>
                <a:cs typeface="Arial" charset="0"/>
              </a:rPr>
              <a:t>CDF</a:t>
            </a:r>
          </a:p>
        </p:txBody>
      </p:sp>
      <p:sp>
        <p:nvSpPr>
          <p:cNvPr id="34856" name="Text Box 38"/>
          <p:cNvSpPr txBox="1">
            <a:spLocks noChangeArrowheads="1"/>
          </p:cNvSpPr>
          <p:nvPr/>
        </p:nvSpPr>
        <p:spPr bwMode="blackWhite">
          <a:xfrm>
            <a:off x="3467100" y="4294188"/>
            <a:ext cx="7239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ea typeface="Arial" charset="0"/>
                <a:cs typeface="Arial" charset="0"/>
              </a:rPr>
              <a:t>H1</a:t>
            </a:r>
            <a:br>
              <a:rPr lang="en-US" sz="1600">
                <a:ea typeface="Arial" charset="0"/>
                <a:cs typeface="Arial" charset="0"/>
              </a:rPr>
            </a:br>
            <a:r>
              <a:rPr lang="en-US" sz="1600">
                <a:ea typeface="Arial" charset="0"/>
                <a:cs typeface="Arial" charset="0"/>
              </a:rPr>
              <a:t>ZEUS</a:t>
            </a:r>
          </a:p>
        </p:txBody>
      </p:sp>
      <p:sp>
        <p:nvSpPr>
          <p:cNvPr id="34857" name="Text Box 39"/>
          <p:cNvSpPr txBox="1">
            <a:spLocks noChangeArrowheads="1"/>
          </p:cNvSpPr>
          <p:nvPr/>
        </p:nvSpPr>
        <p:spPr bwMode="blackWhite">
          <a:xfrm>
            <a:off x="3352800" y="4986338"/>
            <a:ext cx="588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ea typeface="Arial" charset="0"/>
                <a:cs typeface="Arial" charset="0"/>
              </a:rPr>
              <a:t>UA1</a:t>
            </a:r>
          </a:p>
        </p:txBody>
      </p:sp>
      <p:sp>
        <p:nvSpPr>
          <p:cNvPr id="34858" name="Text Box 40"/>
          <p:cNvSpPr txBox="1">
            <a:spLocks noChangeArrowheads="1"/>
          </p:cNvSpPr>
          <p:nvPr/>
        </p:nvSpPr>
        <p:spPr bwMode="blackWhite">
          <a:xfrm>
            <a:off x="3389313" y="5672138"/>
            <a:ext cx="577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ea typeface="Arial" charset="0"/>
                <a:cs typeface="Arial" charset="0"/>
              </a:rPr>
              <a:t>LEP</a:t>
            </a:r>
          </a:p>
        </p:txBody>
      </p:sp>
      <p:sp>
        <p:nvSpPr>
          <p:cNvPr id="34859" name="Text Box 41"/>
          <p:cNvSpPr txBox="1">
            <a:spLocks noChangeArrowheads="1"/>
          </p:cNvSpPr>
          <p:nvPr/>
        </p:nvSpPr>
        <p:spPr bwMode="blackWhite">
          <a:xfrm>
            <a:off x="4913313" y="485140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ea typeface="Arial" charset="0"/>
                <a:cs typeface="Arial" charset="0"/>
              </a:rPr>
              <a:t>NA49</a:t>
            </a:r>
          </a:p>
        </p:txBody>
      </p:sp>
      <p:sp>
        <p:nvSpPr>
          <p:cNvPr id="34860" name="Text Box 42"/>
          <p:cNvSpPr txBox="1">
            <a:spLocks noChangeArrowheads="1"/>
          </p:cNvSpPr>
          <p:nvPr/>
        </p:nvSpPr>
        <p:spPr bwMode="blackWhite">
          <a:xfrm>
            <a:off x="6727825" y="4699000"/>
            <a:ext cx="7921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ea typeface="Arial" charset="0"/>
                <a:cs typeface="Arial" charset="0"/>
              </a:rPr>
              <a:t>ALICE</a:t>
            </a:r>
          </a:p>
        </p:txBody>
      </p:sp>
      <p:sp>
        <p:nvSpPr>
          <p:cNvPr id="34861" name="Text Box 43"/>
          <p:cNvSpPr txBox="1">
            <a:spLocks noChangeArrowheads="1"/>
          </p:cNvSpPr>
          <p:nvPr/>
        </p:nvSpPr>
        <p:spPr bwMode="blackWhite">
          <a:xfrm>
            <a:off x="6059488" y="5805488"/>
            <a:ext cx="2355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>
                <a:ea typeface="Arial" charset="0"/>
                <a:cs typeface="Arial" charset="0"/>
              </a:rPr>
              <a:t>Event Size (bytes)</a:t>
            </a:r>
          </a:p>
        </p:txBody>
      </p:sp>
      <p:sp>
        <p:nvSpPr>
          <p:cNvPr id="34862" name="Text Box 44"/>
          <p:cNvSpPr txBox="1">
            <a:spLocks noChangeArrowheads="1"/>
          </p:cNvSpPr>
          <p:nvPr/>
        </p:nvSpPr>
        <p:spPr bwMode="blackWhite">
          <a:xfrm>
            <a:off x="2546350" y="5332413"/>
            <a:ext cx="55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>
                <a:ea typeface="Arial" charset="0"/>
                <a:cs typeface="Arial" charset="0"/>
              </a:rPr>
              <a:t>10</a:t>
            </a:r>
            <a:r>
              <a:rPr lang="en-US" sz="2000" baseline="30000">
                <a:ea typeface="Arial" charset="0"/>
                <a:cs typeface="Arial" charset="0"/>
              </a:rPr>
              <a:t>4</a:t>
            </a:r>
            <a:endParaRPr lang="en-US" sz="2000">
              <a:ea typeface="Arial" charset="0"/>
              <a:cs typeface="Arial" charset="0"/>
            </a:endParaRPr>
          </a:p>
        </p:txBody>
      </p:sp>
      <p:sp>
        <p:nvSpPr>
          <p:cNvPr id="34863" name="Text Box 45"/>
          <p:cNvSpPr txBox="1">
            <a:spLocks noChangeArrowheads="1"/>
          </p:cNvSpPr>
          <p:nvPr/>
        </p:nvSpPr>
        <p:spPr bwMode="blackWhite">
          <a:xfrm>
            <a:off x="3856038" y="5360988"/>
            <a:ext cx="55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>
                <a:ea typeface="Arial" charset="0"/>
                <a:cs typeface="Arial" charset="0"/>
              </a:rPr>
              <a:t>10</a:t>
            </a:r>
            <a:r>
              <a:rPr lang="en-US" sz="2000" baseline="30000">
                <a:ea typeface="Arial" charset="0"/>
                <a:cs typeface="Arial" charset="0"/>
              </a:rPr>
              <a:t>5</a:t>
            </a:r>
            <a:endParaRPr lang="en-US" sz="2000">
              <a:ea typeface="Arial" charset="0"/>
              <a:cs typeface="Arial" charset="0"/>
            </a:endParaRPr>
          </a:p>
        </p:txBody>
      </p:sp>
      <p:sp>
        <p:nvSpPr>
          <p:cNvPr id="34864" name="Text Box 46"/>
          <p:cNvSpPr txBox="1">
            <a:spLocks noChangeArrowheads="1"/>
          </p:cNvSpPr>
          <p:nvPr/>
        </p:nvSpPr>
        <p:spPr bwMode="blackWhite">
          <a:xfrm>
            <a:off x="5202238" y="5360988"/>
            <a:ext cx="55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>
                <a:ea typeface="Arial" charset="0"/>
                <a:cs typeface="Arial" charset="0"/>
              </a:rPr>
              <a:t>10</a:t>
            </a:r>
            <a:r>
              <a:rPr lang="en-US" sz="2000" baseline="30000">
                <a:ea typeface="Arial" charset="0"/>
                <a:cs typeface="Arial" charset="0"/>
              </a:rPr>
              <a:t>6</a:t>
            </a:r>
            <a:endParaRPr lang="en-US" sz="2000">
              <a:ea typeface="Arial" charset="0"/>
              <a:cs typeface="Arial" charset="0"/>
            </a:endParaRPr>
          </a:p>
        </p:txBody>
      </p:sp>
      <p:sp>
        <p:nvSpPr>
          <p:cNvPr id="34865" name="Text Box 47"/>
          <p:cNvSpPr txBox="1">
            <a:spLocks noChangeArrowheads="1"/>
          </p:cNvSpPr>
          <p:nvPr/>
        </p:nvSpPr>
        <p:spPr bwMode="blackWhite">
          <a:xfrm>
            <a:off x="4586288" y="2222500"/>
            <a:ext cx="8588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600">
                <a:ea typeface="Arial" charset="0"/>
                <a:cs typeface="Arial" charset="0"/>
              </a:rPr>
              <a:t>ATLAS</a:t>
            </a:r>
          </a:p>
          <a:p>
            <a:r>
              <a:rPr lang="en-US" sz="1600">
                <a:ea typeface="Arial" charset="0"/>
                <a:cs typeface="Arial" charset="0"/>
              </a:rPr>
              <a:t>CMS</a:t>
            </a:r>
          </a:p>
        </p:txBody>
      </p:sp>
      <p:sp>
        <p:nvSpPr>
          <p:cNvPr id="34866" name="Line 48"/>
          <p:cNvSpPr>
            <a:spLocks noChangeShapeType="1"/>
          </p:cNvSpPr>
          <p:nvPr/>
        </p:nvSpPr>
        <p:spPr bwMode="blackWhite">
          <a:xfrm>
            <a:off x="2700338" y="5295900"/>
            <a:ext cx="40957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67" name="Oval 49"/>
          <p:cNvSpPr>
            <a:spLocks noChangeArrowheads="1"/>
          </p:cNvSpPr>
          <p:nvPr/>
        </p:nvSpPr>
        <p:spPr bwMode="blackWhite">
          <a:xfrm>
            <a:off x="3967163" y="5089525"/>
            <a:ext cx="247650" cy="247650"/>
          </a:xfrm>
          <a:prstGeom prst="ellipse">
            <a:avLst/>
          </a:prstGeom>
          <a:solidFill>
            <a:srgbClr val="00FFFF"/>
          </a:solidFill>
          <a:ln w="19050">
            <a:solidFill>
              <a:srgbClr val="00FF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de-DE" b="0">
              <a:ea typeface="Arial" charset="0"/>
              <a:cs typeface="Arial" charset="0"/>
            </a:endParaRPr>
          </a:p>
        </p:txBody>
      </p:sp>
      <p:sp>
        <p:nvSpPr>
          <p:cNvPr id="34868" name="Oval 50"/>
          <p:cNvSpPr>
            <a:spLocks noChangeArrowheads="1"/>
          </p:cNvSpPr>
          <p:nvPr/>
        </p:nvSpPr>
        <p:spPr bwMode="blackWhite">
          <a:xfrm>
            <a:off x="5119688" y="5080000"/>
            <a:ext cx="247650" cy="247650"/>
          </a:xfrm>
          <a:prstGeom prst="ellipse">
            <a:avLst/>
          </a:prstGeom>
          <a:solidFill>
            <a:srgbClr val="009900"/>
          </a:solidFill>
          <a:ln w="19050">
            <a:solidFill>
              <a:srgbClr val="0099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de-DE" b="0">
              <a:ea typeface="Arial" charset="0"/>
              <a:cs typeface="Arial" charset="0"/>
            </a:endParaRPr>
          </a:p>
        </p:txBody>
      </p:sp>
      <p:sp>
        <p:nvSpPr>
          <p:cNvPr id="34869" name="Oval 51"/>
          <p:cNvSpPr>
            <a:spLocks noChangeArrowheads="1"/>
          </p:cNvSpPr>
          <p:nvPr/>
        </p:nvSpPr>
        <p:spPr bwMode="blackWhite">
          <a:xfrm>
            <a:off x="2671763" y="3498850"/>
            <a:ext cx="247650" cy="247650"/>
          </a:xfrm>
          <a:prstGeom prst="ellipse">
            <a:avLst/>
          </a:prstGeom>
          <a:solidFill>
            <a:srgbClr val="009900"/>
          </a:solidFill>
          <a:ln w="19050">
            <a:solidFill>
              <a:srgbClr val="0099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de-DE" b="0">
              <a:ea typeface="Arial" charset="0"/>
              <a:cs typeface="Arial" charset="0"/>
            </a:endParaRPr>
          </a:p>
        </p:txBody>
      </p:sp>
      <p:sp>
        <p:nvSpPr>
          <p:cNvPr id="34870" name="Text Box 52"/>
          <p:cNvSpPr txBox="1">
            <a:spLocks noChangeArrowheads="1"/>
          </p:cNvSpPr>
          <p:nvPr/>
        </p:nvSpPr>
        <p:spPr bwMode="blackWhite">
          <a:xfrm>
            <a:off x="2157413" y="1658938"/>
            <a:ext cx="55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r"/>
            <a:r>
              <a:rPr lang="en-US" sz="2000">
                <a:ea typeface="Arial" charset="0"/>
                <a:cs typeface="Arial" charset="0"/>
              </a:rPr>
              <a:t>10</a:t>
            </a:r>
            <a:r>
              <a:rPr lang="en-US" sz="2000" baseline="30000">
                <a:ea typeface="Arial" charset="0"/>
                <a:cs typeface="Arial" charset="0"/>
              </a:rPr>
              <a:t>6</a:t>
            </a:r>
            <a:endParaRPr lang="en-US" sz="2000">
              <a:ea typeface="Arial" charset="0"/>
              <a:cs typeface="Arial" charset="0"/>
            </a:endParaRPr>
          </a:p>
        </p:txBody>
      </p:sp>
      <p:sp>
        <p:nvSpPr>
          <p:cNvPr id="34871" name="Text Box 53"/>
          <p:cNvSpPr txBox="1">
            <a:spLocks noChangeArrowheads="1"/>
          </p:cNvSpPr>
          <p:nvPr/>
        </p:nvSpPr>
        <p:spPr bwMode="blackWhite">
          <a:xfrm>
            <a:off x="6523038" y="5360988"/>
            <a:ext cx="55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>
                <a:ea typeface="Arial" charset="0"/>
                <a:cs typeface="Arial" charset="0"/>
              </a:rPr>
              <a:t>10</a:t>
            </a:r>
            <a:r>
              <a:rPr lang="en-US" sz="2000" baseline="30000">
                <a:ea typeface="Arial" charset="0"/>
                <a:cs typeface="Arial" charset="0"/>
              </a:rPr>
              <a:t>7</a:t>
            </a:r>
            <a:endParaRPr lang="en-US" sz="2000">
              <a:ea typeface="Arial" charset="0"/>
              <a:cs typeface="Arial" charset="0"/>
            </a:endParaRPr>
          </a:p>
        </p:txBody>
      </p:sp>
      <p:sp>
        <p:nvSpPr>
          <p:cNvPr id="34872" name="Oval 54"/>
          <p:cNvSpPr>
            <a:spLocks noChangeArrowheads="1"/>
          </p:cNvSpPr>
          <p:nvPr/>
        </p:nvSpPr>
        <p:spPr bwMode="blackWhite">
          <a:xfrm>
            <a:off x="5957888" y="4775200"/>
            <a:ext cx="247650" cy="247650"/>
          </a:xfrm>
          <a:prstGeom prst="ellipse">
            <a:avLst/>
          </a:prstGeom>
          <a:solidFill>
            <a:srgbClr val="009900"/>
          </a:solidFill>
          <a:ln w="19050">
            <a:solidFill>
              <a:srgbClr val="0099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de-DE" b="0">
              <a:ea typeface="Arial" charset="0"/>
              <a:cs typeface="Arial" charset="0"/>
            </a:endParaRPr>
          </a:p>
        </p:txBody>
      </p:sp>
      <p:sp>
        <p:nvSpPr>
          <p:cNvPr id="34873" name="Text Box 55"/>
          <p:cNvSpPr txBox="1">
            <a:spLocks noChangeArrowheads="1"/>
          </p:cNvSpPr>
          <p:nvPr/>
        </p:nvSpPr>
        <p:spPr bwMode="blackWhite">
          <a:xfrm>
            <a:off x="5734050" y="5003800"/>
            <a:ext cx="7350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ea typeface="Arial" charset="0"/>
                <a:cs typeface="Arial" charset="0"/>
              </a:rPr>
              <a:t>STAR</a:t>
            </a:r>
          </a:p>
        </p:txBody>
      </p:sp>
      <p:sp>
        <p:nvSpPr>
          <p:cNvPr id="420922" name="Text Box 58"/>
          <p:cNvSpPr txBox="1">
            <a:spLocks noChangeArrowheads="1"/>
          </p:cNvSpPr>
          <p:nvPr/>
        </p:nvSpPr>
        <p:spPr bwMode="auto">
          <a:xfrm>
            <a:off x="250825" y="5013325"/>
            <a:ext cx="3168650" cy="1190625"/>
          </a:xfrm>
          <a:prstGeom prst="rect">
            <a:avLst/>
          </a:prstGeom>
          <a:solidFill>
            <a:srgbClr val="FFFF00"/>
          </a:solidFill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de-DE"/>
              <a:t>How to store large number of events and data volumes efficiently?</a:t>
            </a:r>
          </a:p>
          <a:p>
            <a:r>
              <a:rPr lang="de-DE">
                <a:sym typeface="Wingdings" charset="2"/>
              </a:rPr>
              <a:t> ROOT Trees</a:t>
            </a:r>
            <a:endParaRPr lang="de-DE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7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7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7314" grpId="0" animBg="1" autoUpdateAnimBg="0"/>
      <p:bldP spid="420922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/>
              <a:t>Introduction to ROOT - Jan Fiete Grosse-Oetringhaus</a:t>
            </a:r>
            <a:endParaRPr lang="en-US"/>
          </a:p>
        </p:txBody>
      </p:sp>
      <p:sp>
        <p:nvSpPr>
          <p:cNvPr id="35843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E1F881E-BC9D-1142-BB06-AAE7528645CA}" type="slidenum">
              <a:rPr lang="en-US"/>
              <a:pPr/>
              <a:t>55</a:t>
            </a:fld>
            <a:endParaRPr lang="en-US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ROOT Tree?</a:t>
            </a:r>
            <a:endParaRPr lang="de-DE"/>
          </a:p>
        </p:txBody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Trees have been designed to support very large collections of objects. The overhead in memory is in general less than 4 bytes per entry.</a:t>
            </a:r>
          </a:p>
          <a:p>
            <a:pPr>
              <a:lnSpc>
                <a:spcPct val="90000"/>
              </a:lnSpc>
            </a:pPr>
            <a:r>
              <a:rPr lang="en-US"/>
              <a:t>Trees allow direct and random access to any entry (sequential access is the most efficient)</a:t>
            </a:r>
          </a:p>
          <a:p>
            <a:pPr>
              <a:lnSpc>
                <a:spcPct val="90000"/>
              </a:lnSpc>
            </a:pPr>
            <a:r>
              <a:rPr lang="en-US"/>
              <a:t>Trees are structured into branches and leaves. One can read a subset of all branches</a:t>
            </a:r>
          </a:p>
          <a:p>
            <a:pPr>
              <a:lnSpc>
                <a:spcPct val="90000"/>
              </a:lnSpc>
            </a:pPr>
            <a:r>
              <a:rPr lang="en-US"/>
              <a:t>High level functions like </a:t>
            </a:r>
            <a:r>
              <a:rPr lang="en-US">
                <a:solidFill>
                  <a:srgbClr val="1D00CA"/>
                </a:solidFill>
              </a:rPr>
              <a:t>TTree::Draw</a:t>
            </a:r>
            <a:r>
              <a:rPr lang="en-US"/>
              <a:t> loop on all entries with selection expressions</a:t>
            </a:r>
          </a:p>
          <a:p>
            <a:pPr>
              <a:lnSpc>
                <a:spcPct val="90000"/>
              </a:lnSpc>
            </a:pPr>
            <a:r>
              <a:rPr lang="en-US"/>
              <a:t>Trees can be browsed via </a:t>
            </a:r>
            <a:r>
              <a:rPr lang="en-US">
                <a:solidFill>
                  <a:srgbClr val="1D00CA"/>
                </a:solidFill>
              </a:rPr>
              <a:t>TBrowser</a:t>
            </a:r>
          </a:p>
          <a:p>
            <a:pPr>
              <a:lnSpc>
                <a:spcPct val="90000"/>
              </a:lnSpc>
            </a:pPr>
            <a:r>
              <a:rPr lang="en-US"/>
              <a:t>Trees can be analyzed via </a:t>
            </a:r>
            <a:r>
              <a:rPr lang="en-US">
                <a:solidFill>
                  <a:srgbClr val="1D00CA"/>
                </a:solidFill>
              </a:rPr>
              <a:t>TTreeViewer</a:t>
            </a:r>
            <a:endParaRPr lang="de-DE">
              <a:solidFill>
                <a:srgbClr val="1D00C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/>
              <a:t>Introduction to ROOT - Jan Fiete Grosse-Oetringhaus</a:t>
            </a:r>
            <a:endParaRPr lang="en-US"/>
          </a:p>
        </p:txBody>
      </p:sp>
      <p:sp>
        <p:nvSpPr>
          <p:cNvPr id="36867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2344EE3-8EB5-204E-A1A2-7299BAF3F05F}" type="slidenum">
              <a:rPr lang="en-US"/>
              <a:pPr/>
              <a:t>56</a:t>
            </a:fld>
            <a:endParaRPr lang="en-US"/>
          </a:p>
        </p:txBody>
      </p:sp>
      <p:sp>
        <p:nvSpPr>
          <p:cNvPr id="36868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Stored Trees vs. Memory</a:t>
            </a:r>
            <a:endParaRPr lang="de-DE" sz="3600"/>
          </a:p>
        </p:txBody>
      </p:sp>
      <p:pic>
        <p:nvPicPr>
          <p:cNvPr id="36869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1D00CA"/>
              </a:clrFrom>
              <a:clrTo>
                <a:srgbClr val="1D00CA">
                  <a:alpha val="0"/>
                </a:srgbClr>
              </a:clrTo>
            </a:clrChange>
          </a:blip>
          <a:srcRect l="3484" t="21463" r="5501" b="4993"/>
          <a:stretch>
            <a:fillRect/>
          </a:stretch>
        </p:blipFill>
        <p:spPr bwMode="auto">
          <a:xfrm>
            <a:off x="539750" y="1484313"/>
            <a:ext cx="8135938" cy="49307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1331913" y="1196975"/>
            <a:ext cx="15906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de-DE"/>
              <a:t>Tree On Disk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5768975" y="1117600"/>
            <a:ext cx="28352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de-DE"/>
              <a:t>One instance in memory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/>
              <a:t>Introduction to ROOT - Jan Fiete Grosse-Oetringhaus</a:t>
            </a:r>
            <a:endParaRPr lang="en-US"/>
          </a:p>
        </p:txBody>
      </p:sp>
      <p:sp>
        <p:nvSpPr>
          <p:cNvPr id="37891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650C010-F4A3-2742-AD67-B3B4ED68A6D8}" type="slidenum">
              <a:rPr lang="en-US"/>
              <a:pPr/>
              <a:t>57</a:t>
            </a:fld>
            <a:endParaRPr lang="en-US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Trees: Split Mode</a:t>
            </a:r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The tree is partioned in branches</a:t>
            </a:r>
          </a:p>
          <a:p>
            <a:pPr lvl="1"/>
            <a:r>
              <a:rPr lang="de-DE"/>
              <a:t>Each class member is a branch (in split mode)</a:t>
            </a:r>
          </a:p>
          <a:p>
            <a:pPr lvl="1" eaLnBrk="1" hangingPunct="1">
              <a:lnSpc>
                <a:spcPct val="92000"/>
              </a:lnSpc>
            </a:pPr>
            <a:r>
              <a:rPr lang="en-US"/>
              <a:t>When reading a tree, certain branches can be switched off </a:t>
            </a:r>
            <a:br>
              <a:rPr lang="en-US"/>
            </a:br>
            <a:r>
              <a:rPr lang="en-US">
                <a:sym typeface="Wingdings" charset="2"/>
              </a:rPr>
              <a:t> speed up of analysis when not all data is needed</a:t>
            </a:r>
            <a:endParaRPr lang="de-DE"/>
          </a:p>
        </p:txBody>
      </p:sp>
      <p:graphicFrame>
        <p:nvGraphicFramePr>
          <p:cNvPr id="489476" name="Group 4"/>
          <p:cNvGraphicFramePr>
            <a:graphicFrameLocks noGrp="1"/>
          </p:cNvGraphicFramePr>
          <p:nvPr/>
        </p:nvGraphicFramePr>
        <p:xfrm>
          <a:off x="1941513" y="4249738"/>
          <a:ext cx="685800" cy="1355726"/>
        </p:xfrm>
        <a:graphic>
          <a:graphicData uri="http://schemas.openxmlformats.org/drawingml/2006/table">
            <a:tbl>
              <a:tblPr/>
              <a:tblGrid>
                <a:gridCol w="685800"/>
              </a:tblGrid>
              <a:tr h="3127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point</a:t>
                      </a:r>
                    </a:p>
                  </a:txBody>
                  <a:tcPr marL="53340" marR="53340" marT="26670" marB="76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EF7FF"/>
                    </a:solidFill>
                  </a:tcPr>
                </a:tc>
              </a:tr>
              <a:tr h="10429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x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y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EF7FF"/>
                    </a:solidFill>
                  </a:tcPr>
                </a:tc>
              </a:tr>
            </a:tbl>
          </a:graphicData>
        </a:graphic>
      </p:graphicFrame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3276600" y="4381500"/>
            <a:ext cx="2133600" cy="228600"/>
            <a:chOff x="2544" y="3072"/>
            <a:chExt cx="1344" cy="144"/>
          </a:xfrm>
        </p:grpSpPr>
        <p:sp>
          <p:nvSpPr>
            <p:cNvPr id="37941" name="Rectangle 18"/>
            <p:cNvSpPr>
              <a:spLocks noChangeArrowheads="1"/>
            </p:cNvSpPr>
            <p:nvPr/>
          </p:nvSpPr>
          <p:spPr bwMode="auto">
            <a:xfrm>
              <a:off x="2544" y="3072"/>
              <a:ext cx="144" cy="144"/>
            </a:xfrm>
            <a:prstGeom prst="rect">
              <a:avLst/>
            </a:prstGeom>
            <a:solidFill>
              <a:srgbClr val="00B8FF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b="0">
                  <a:ea typeface="Arial" charset="0"/>
                  <a:cs typeface="Arial" charset="0"/>
                </a:rPr>
                <a:t>x</a:t>
              </a:r>
            </a:p>
          </p:txBody>
        </p:sp>
        <p:sp>
          <p:nvSpPr>
            <p:cNvPr id="37942" name="Rectangle 19"/>
            <p:cNvSpPr>
              <a:spLocks noChangeArrowheads="1"/>
            </p:cNvSpPr>
            <p:nvPr/>
          </p:nvSpPr>
          <p:spPr bwMode="auto">
            <a:xfrm>
              <a:off x="2678" y="3072"/>
              <a:ext cx="144" cy="144"/>
            </a:xfrm>
            <a:prstGeom prst="rect">
              <a:avLst/>
            </a:prstGeom>
            <a:solidFill>
              <a:srgbClr val="00B8FF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b="0">
                  <a:ea typeface="Arial" charset="0"/>
                  <a:cs typeface="Arial" charset="0"/>
                </a:rPr>
                <a:t>x</a:t>
              </a:r>
            </a:p>
          </p:txBody>
        </p:sp>
        <p:sp>
          <p:nvSpPr>
            <p:cNvPr id="37943" name="Rectangle 20"/>
            <p:cNvSpPr>
              <a:spLocks noChangeArrowheads="1"/>
            </p:cNvSpPr>
            <p:nvPr/>
          </p:nvSpPr>
          <p:spPr bwMode="auto">
            <a:xfrm>
              <a:off x="2811" y="3072"/>
              <a:ext cx="144" cy="144"/>
            </a:xfrm>
            <a:prstGeom prst="rect">
              <a:avLst/>
            </a:prstGeom>
            <a:solidFill>
              <a:srgbClr val="00B8FF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b="0">
                  <a:ea typeface="Arial" charset="0"/>
                  <a:cs typeface="Arial" charset="0"/>
                </a:rPr>
                <a:t>x</a:t>
              </a:r>
            </a:p>
          </p:txBody>
        </p:sp>
        <p:sp>
          <p:nvSpPr>
            <p:cNvPr id="37944" name="Rectangle 21"/>
            <p:cNvSpPr>
              <a:spLocks noChangeArrowheads="1"/>
            </p:cNvSpPr>
            <p:nvPr/>
          </p:nvSpPr>
          <p:spPr bwMode="auto">
            <a:xfrm>
              <a:off x="2944" y="3072"/>
              <a:ext cx="144" cy="144"/>
            </a:xfrm>
            <a:prstGeom prst="rect">
              <a:avLst/>
            </a:prstGeom>
            <a:solidFill>
              <a:srgbClr val="00B8FF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b="0">
                  <a:ea typeface="Arial" charset="0"/>
                  <a:cs typeface="Arial" charset="0"/>
                </a:rPr>
                <a:t>x</a:t>
              </a:r>
            </a:p>
          </p:txBody>
        </p:sp>
        <p:sp>
          <p:nvSpPr>
            <p:cNvPr id="37945" name="Rectangle 22"/>
            <p:cNvSpPr>
              <a:spLocks noChangeArrowheads="1"/>
            </p:cNvSpPr>
            <p:nvPr/>
          </p:nvSpPr>
          <p:spPr bwMode="auto">
            <a:xfrm>
              <a:off x="3078" y="3072"/>
              <a:ext cx="144" cy="144"/>
            </a:xfrm>
            <a:prstGeom prst="rect">
              <a:avLst/>
            </a:prstGeom>
            <a:solidFill>
              <a:srgbClr val="00B8FF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b="0">
                  <a:ea typeface="Arial" charset="0"/>
                  <a:cs typeface="Arial" charset="0"/>
                </a:rPr>
                <a:t>x</a:t>
              </a:r>
            </a:p>
          </p:txBody>
        </p:sp>
        <p:sp>
          <p:nvSpPr>
            <p:cNvPr id="37946" name="Rectangle 23"/>
            <p:cNvSpPr>
              <a:spLocks noChangeArrowheads="1"/>
            </p:cNvSpPr>
            <p:nvPr/>
          </p:nvSpPr>
          <p:spPr bwMode="auto">
            <a:xfrm>
              <a:off x="3211" y="3072"/>
              <a:ext cx="144" cy="144"/>
            </a:xfrm>
            <a:prstGeom prst="rect">
              <a:avLst/>
            </a:prstGeom>
            <a:solidFill>
              <a:srgbClr val="00B8FF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b="0">
                  <a:ea typeface="Arial" charset="0"/>
                  <a:cs typeface="Arial" charset="0"/>
                </a:rPr>
                <a:t>x</a:t>
              </a:r>
            </a:p>
          </p:txBody>
        </p:sp>
        <p:sp>
          <p:nvSpPr>
            <p:cNvPr id="37947" name="Rectangle 24"/>
            <p:cNvSpPr>
              <a:spLocks noChangeArrowheads="1"/>
            </p:cNvSpPr>
            <p:nvPr/>
          </p:nvSpPr>
          <p:spPr bwMode="auto">
            <a:xfrm>
              <a:off x="3344" y="3072"/>
              <a:ext cx="144" cy="144"/>
            </a:xfrm>
            <a:prstGeom prst="rect">
              <a:avLst/>
            </a:prstGeom>
            <a:solidFill>
              <a:srgbClr val="00B8FF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b="0">
                  <a:ea typeface="Arial" charset="0"/>
                  <a:cs typeface="Arial" charset="0"/>
                </a:rPr>
                <a:t>x</a:t>
              </a:r>
            </a:p>
          </p:txBody>
        </p:sp>
        <p:sp>
          <p:nvSpPr>
            <p:cNvPr id="37948" name="Rectangle 25"/>
            <p:cNvSpPr>
              <a:spLocks noChangeArrowheads="1"/>
            </p:cNvSpPr>
            <p:nvPr/>
          </p:nvSpPr>
          <p:spPr bwMode="auto">
            <a:xfrm>
              <a:off x="3478" y="3072"/>
              <a:ext cx="144" cy="144"/>
            </a:xfrm>
            <a:prstGeom prst="rect">
              <a:avLst/>
            </a:prstGeom>
            <a:solidFill>
              <a:srgbClr val="00B8FF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b="0">
                  <a:ea typeface="Arial" charset="0"/>
                  <a:cs typeface="Arial" charset="0"/>
                </a:rPr>
                <a:t>x</a:t>
              </a:r>
            </a:p>
          </p:txBody>
        </p:sp>
        <p:sp>
          <p:nvSpPr>
            <p:cNvPr id="37949" name="Rectangle 26"/>
            <p:cNvSpPr>
              <a:spLocks noChangeArrowheads="1"/>
            </p:cNvSpPr>
            <p:nvPr/>
          </p:nvSpPr>
          <p:spPr bwMode="auto">
            <a:xfrm>
              <a:off x="3611" y="3072"/>
              <a:ext cx="144" cy="144"/>
            </a:xfrm>
            <a:prstGeom prst="rect">
              <a:avLst/>
            </a:prstGeom>
            <a:solidFill>
              <a:srgbClr val="00B8FF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b="0">
                  <a:ea typeface="Arial" charset="0"/>
                  <a:cs typeface="Arial" charset="0"/>
                </a:rPr>
                <a:t>x</a:t>
              </a:r>
            </a:p>
          </p:txBody>
        </p:sp>
        <p:sp>
          <p:nvSpPr>
            <p:cNvPr id="37950" name="Rectangle 27"/>
            <p:cNvSpPr>
              <a:spLocks noChangeArrowheads="1"/>
            </p:cNvSpPr>
            <p:nvPr/>
          </p:nvSpPr>
          <p:spPr bwMode="auto">
            <a:xfrm>
              <a:off x="3744" y="3072"/>
              <a:ext cx="144" cy="144"/>
            </a:xfrm>
            <a:prstGeom prst="rect">
              <a:avLst/>
            </a:prstGeom>
            <a:solidFill>
              <a:srgbClr val="00B8FF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b="0">
                  <a:ea typeface="Arial" charset="0"/>
                  <a:cs typeface="Arial" charset="0"/>
                </a:rPr>
                <a:t>x</a:t>
              </a:r>
            </a:p>
          </p:txBody>
        </p:sp>
      </p:grp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3276600" y="4784725"/>
            <a:ext cx="2133600" cy="228600"/>
            <a:chOff x="2544" y="3408"/>
            <a:chExt cx="1344" cy="144"/>
          </a:xfrm>
        </p:grpSpPr>
        <p:sp>
          <p:nvSpPr>
            <p:cNvPr id="37931" name="Rectangle 29"/>
            <p:cNvSpPr>
              <a:spLocks noChangeArrowheads="1"/>
            </p:cNvSpPr>
            <p:nvPr/>
          </p:nvSpPr>
          <p:spPr bwMode="auto">
            <a:xfrm>
              <a:off x="2544" y="3408"/>
              <a:ext cx="144" cy="144"/>
            </a:xfrm>
            <a:prstGeom prst="rect">
              <a:avLst/>
            </a:prstGeom>
            <a:solidFill>
              <a:srgbClr val="00B8FF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b="0">
                  <a:ea typeface="Arial" charset="0"/>
                  <a:cs typeface="Arial" charset="0"/>
                </a:rPr>
                <a:t>y</a:t>
              </a:r>
            </a:p>
          </p:txBody>
        </p:sp>
        <p:sp>
          <p:nvSpPr>
            <p:cNvPr id="37932" name="Rectangle 30"/>
            <p:cNvSpPr>
              <a:spLocks noChangeArrowheads="1"/>
            </p:cNvSpPr>
            <p:nvPr/>
          </p:nvSpPr>
          <p:spPr bwMode="auto">
            <a:xfrm>
              <a:off x="2678" y="3408"/>
              <a:ext cx="144" cy="144"/>
            </a:xfrm>
            <a:prstGeom prst="rect">
              <a:avLst/>
            </a:prstGeom>
            <a:solidFill>
              <a:srgbClr val="00B8FF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b="0">
                  <a:ea typeface="Arial" charset="0"/>
                  <a:cs typeface="Arial" charset="0"/>
                </a:rPr>
                <a:t>y</a:t>
              </a:r>
            </a:p>
          </p:txBody>
        </p:sp>
        <p:sp>
          <p:nvSpPr>
            <p:cNvPr id="37933" name="Rectangle 31"/>
            <p:cNvSpPr>
              <a:spLocks noChangeArrowheads="1"/>
            </p:cNvSpPr>
            <p:nvPr/>
          </p:nvSpPr>
          <p:spPr bwMode="auto">
            <a:xfrm>
              <a:off x="2811" y="3408"/>
              <a:ext cx="144" cy="144"/>
            </a:xfrm>
            <a:prstGeom prst="rect">
              <a:avLst/>
            </a:prstGeom>
            <a:solidFill>
              <a:srgbClr val="00B8FF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b="0">
                  <a:ea typeface="Arial" charset="0"/>
                  <a:cs typeface="Arial" charset="0"/>
                </a:rPr>
                <a:t>y</a:t>
              </a:r>
            </a:p>
          </p:txBody>
        </p:sp>
        <p:sp>
          <p:nvSpPr>
            <p:cNvPr id="37934" name="Rectangle 32"/>
            <p:cNvSpPr>
              <a:spLocks noChangeArrowheads="1"/>
            </p:cNvSpPr>
            <p:nvPr/>
          </p:nvSpPr>
          <p:spPr bwMode="auto">
            <a:xfrm>
              <a:off x="2944" y="3408"/>
              <a:ext cx="144" cy="144"/>
            </a:xfrm>
            <a:prstGeom prst="rect">
              <a:avLst/>
            </a:prstGeom>
            <a:solidFill>
              <a:srgbClr val="00B8FF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b="0">
                  <a:ea typeface="Arial" charset="0"/>
                  <a:cs typeface="Arial" charset="0"/>
                </a:rPr>
                <a:t>y</a:t>
              </a:r>
            </a:p>
          </p:txBody>
        </p:sp>
        <p:sp>
          <p:nvSpPr>
            <p:cNvPr id="37935" name="Rectangle 33"/>
            <p:cNvSpPr>
              <a:spLocks noChangeArrowheads="1"/>
            </p:cNvSpPr>
            <p:nvPr/>
          </p:nvSpPr>
          <p:spPr bwMode="auto">
            <a:xfrm>
              <a:off x="3078" y="3408"/>
              <a:ext cx="144" cy="144"/>
            </a:xfrm>
            <a:prstGeom prst="rect">
              <a:avLst/>
            </a:prstGeom>
            <a:solidFill>
              <a:srgbClr val="00B8FF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b="0">
                  <a:ea typeface="Arial" charset="0"/>
                  <a:cs typeface="Arial" charset="0"/>
                </a:rPr>
                <a:t>y</a:t>
              </a:r>
            </a:p>
          </p:txBody>
        </p:sp>
        <p:sp>
          <p:nvSpPr>
            <p:cNvPr id="37936" name="Rectangle 34"/>
            <p:cNvSpPr>
              <a:spLocks noChangeArrowheads="1"/>
            </p:cNvSpPr>
            <p:nvPr/>
          </p:nvSpPr>
          <p:spPr bwMode="auto">
            <a:xfrm>
              <a:off x="3211" y="3408"/>
              <a:ext cx="144" cy="144"/>
            </a:xfrm>
            <a:prstGeom prst="rect">
              <a:avLst/>
            </a:prstGeom>
            <a:solidFill>
              <a:srgbClr val="00B8FF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b="0">
                  <a:ea typeface="Arial" charset="0"/>
                  <a:cs typeface="Arial" charset="0"/>
                </a:rPr>
                <a:t>y</a:t>
              </a:r>
            </a:p>
          </p:txBody>
        </p:sp>
        <p:sp>
          <p:nvSpPr>
            <p:cNvPr id="37937" name="Rectangle 35"/>
            <p:cNvSpPr>
              <a:spLocks noChangeArrowheads="1"/>
            </p:cNvSpPr>
            <p:nvPr/>
          </p:nvSpPr>
          <p:spPr bwMode="auto">
            <a:xfrm>
              <a:off x="3344" y="3408"/>
              <a:ext cx="144" cy="144"/>
            </a:xfrm>
            <a:prstGeom prst="rect">
              <a:avLst/>
            </a:prstGeom>
            <a:solidFill>
              <a:srgbClr val="00B8FF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b="0">
                  <a:ea typeface="Arial" charset="0"/>
                  <a:cs typeface="Arial" charset="0"/>
                </a:rPr>
                <a:t>y</a:t>
              </a:r>
            </a:p>
          </p:txBody>
        </p:sp>
        <p:sp>
          <p:nvSpPr>
            <p:cNvPr id="37938" name="Rectangle 36"/>
            <p:cNvSpPr>
              <a:spLocks noChangeArrowheads="1"/>
            </p:cNvSpPr>
            <p:nvPr/>
          </p:nvSpPr>
          <p:spPr bwMode="auto">
            <a:xfrm>
              <a:off x="3478" y="3408"/>
              <a:ext cx="144" cy="144"/>
            </a:xfrm>
            <a:prstGeom prst="rect">
              <a:avLst/>
            </a:prstGeom>
            <a:solidFill>
              <a:srgbClr val="00B8FF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b="0">
                  <a:ea typeface="Arial" charset="0"/>
                  <a:cs typeface="Arial" charset="0"/>
                </a:rPr>
                <a:t>y</a:t>
              </a:r>
            </a:p>
          </p:txBody>
        </p:sp>
        <p:sp>
          <p:nvSpPr>
            <p:cNvPr id="37939" name="Rectangle 37"/>
            <p:cNvSpPr>
              <a:spLocks noChangeArrowheads="1"/>
            </p:cNvSpPr>
            <p:nvPr/>
          </p:nvSpPr>
          <p:spPr bwMode="auto">
            <a:xfrm>
              <a:off x="3611" y="3408"/>
              <a:ext cx="144" cy="144"/>
            </a:xfrm>
            <a:prstGeom prst="rect">
              <a:avLst/>
            </a:prstGeom>
            <a:solidFill>
              <a:srgbClr val="00B8FF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b="0">
                  <a:ea typeface="Arial" charset="0"/>
                  <a:cs typeface="Arial" charset="0"/>
                </a:rPr>
                <a:t>y</a:t>
              </a:r>
            </a:p>
          </p:txBody>
        </p:sp>
        <p:sp>
          <p:nvSpPr>
            <p:cNvPr id="37940" name="Rectangle 38"/>
            <p:cNvSpPr>
              <a:spLocks noChangeArrowheads="1"/>
            </p:cNvSpPr>
            <p:nvPr/>
          </p:nvSpPr>
          <p:spPr bwMode="auto">
            <a:xfrm>
              <a:off x="3744" y="3408"/>
              <a:ext cx="144" cy="144"/>
            </a:xfrm>
            <a:prstGeom prst="rect">
              <a:avLst/>
            </a:prstGeom>
            <a:solidFill>
              <a:srgbClr val="00B8FF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b="0">
                  <a:ea typeface="Arial" charset="0"/>
                  <a:cs typeface="Arial" charset="0"/>
                </a:rPr>
                <a:t>y</a:t>
              </a:r>
            </a:p>
          </p:txBody>
        </p:sp>
      </p:grpSp>
      <p:grpSp>
        <p:nvGrpSpPr>
          <p:cNvPr id="4" name="Group 39"/>
          <p:cNvGrpSpPr>
            <a:grpSpLocks/>
          </p:cNvGrpSpPr>
          <p:nvPr/>
        </p:nvGrpSpPr>
        <p:grpSpPr bwMode="auto">
          <a:xfrm>
            <a:off x="3276600" y="5186363"/>
            <a:ext cx="2133600" cy="228600"/>
            <a:chOff x="2592" y="3744"/>
            <a:chExt cx="1344" cy="144"/>
          </a:xfrm>
        </p:grpSpPr>
        <p:sp>
          <p:nvSpPr>
            <p:cNvPr id="37921" name="Rectangle 40"/>
            <p:cNvSpPr>
              <a:spLocks noChangeArrowheads="1"/>
            </p:cNvSpPr>
            <p:nvPr/>
          </p:nvSpPr>
          <p:spPr bwMode="auto">
            <a:xfrm>
              <a:off x="2592" y="3744"/>
              <a:ext cx="144" cy="144"/>
            </a:xfrm>
            <a:prstGeom prst="rect">
              <a:avLst/>
            </a:prstGeom>
            <a:solidFill>
              <a:srgbClr val="00B8FF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b="0">
                  <a:ea typeface="Arial" charset="0"/>
                  <a:cs typeface="Arial" charset="0"/>
                </a:rPr>
                <a:t>z</a:t>
              </a:r>
            </a:p>
          </p:txBody>
        </p:sp>
        <p:sp>
          <p:nvSpPr>
            <p:cNvPr id="37922" name="Rectangle 41"/>
            <p:cNvSpPr>
              <a:spLocks noChangeArrowheads="1"/>
            </p:cNvSpPr>
            <p:nvPr/>
          </p:nvSpPr>
          <p:spPr bwMode="auto">
            <a:xfrm>
              <a:off x="2726" y="3744"/>
              <a:ext cx="144" cy="144"/>
            </a:xfrm>
            <a:prstGeom prst="rect">
              <a:avLst/>
            </a:prstGeom>
            <a:solidFill>
              <a:srgbClr val="00B8FF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b="0">
                  <a:ea typeface="Arial" charset="0"/>
                  <a:cs typeface="Arial" charset="0"/>
                </a:rPr>
                <a:t>z</a:t>
              </a:r>
            </a:p>
          </p:txBody>
        </p:sp>
        <p:sp>
          <p:nvSpPr>
            <p:cNvPr id="37923" name="Rectangle 42"/>
            <p:cNvSpPr>
              <a:spLocks noChangeArrowheads="1"/>
            </p:cNvSpPr>
            <p:nvPr/>
          </p:nvSpPr>
          <p:spPr bwMode="auto">
            <a:xfrm>
              <a:off x="2859" y="3744"/>
              <a:ext cx="144" cy="144"/>
            </a:xfrm>
            <a:prstGeom prst="rect">
              <a:avLst/>
            </a:prstGeom>
            <a:solidFill>
              <a:srgbClr val="00B8FF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b="0">
                  <a:ea typeface="Arial" charset="0"/>
                  <a:cs typeface="Arial" charset="0"/>
                </a:rPr>
                <a:t>z</a:t>
              </a:r>
            </a:p>
          </p:txBody>
        </p:sp>
        <p:sp>
          <p:nvSpPr>
            <p:cNvPr id="37924" name="Rectangle 43"/>
            <p:cNvSpPr>
              <a:spLocks noChangeArrowheads="1"/>
            </p:cNvSpPr>
            <p:nvPr/>
          </p:nvSpPr>
          <p:spPr bwMode="auto">
            <a:xfrm>
              <a:off x="2992" y="3744"/>
              <a:ext cx="144" cy="144"/>
            </a:xfrm>
            <a:prstGeom prst="rect">
              <a:avLst/>
            </a:prstGeom>
            <a:solidFill>
              <a:srgbClr val="00B8FF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b="0">
                  <a:ea typeface="Arial" charset="0"/>
                  <a:cs typeface="Arial" charset="0"/>
                </a:rPr>
                <a:t>z</a:t>
              </a:r>
            </a:p>
          </p:txBody>
        </p:sp>
        <p:sp>
          <p:nvSpPr>
            <p:cNvPr id="37925" name="Rectangle 44"/>
            <p:cNvSpPr>
              <a:spLocks noChangeArrowheads="1"/>
            </p:cNvSpPr>
            <p:nvPr/>
          </p:nvSpPr>
          <p:spPr bwMode="auto">
            <a:xfrm>
              <a:off x="3126" y="3744"/>
              <a:ext cx="144" cy="144"/>
            </a:xfrm>
            <a:prstGeom prst="rect">
              <a:avLst/>
            </a:prstGeom>
            <a:solidFill>
              <a:srgbClr val="00B8FF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b="0">
                  <a:ea typeface="Arial" charset="0"/>
                  <a:cs typeface="Arial" charset="0"/>
                </a:rPr>
                <a:t>z</a:t>
              </a:r>
            </a:p>
          </p:txBody>
        </p:sp>
        <p:sp>
          <p:nvSpPr>
            <p:cNvPr id="37926" name="Rectangle 45"/>
            <p:cNvSpPr>
              <a:spLocks noChangeArrowheads="1"/>
            </p:cNvSpPr>
            <p:nvPr/>
          </p:nvSpPr>
          <p:spPr bwMode="auto">
            <a:xfrm>
              <a:off x="3259" y="3744"/>
              <a:ext cx="144" cy="144"/>
            </a:xfrm>
            <a:prstGeom prst="rect">
              <a:avLst/>
            </a:prstGeom>
            <a:solidFill>
              <a:srgbClr val="00B8FF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b="0">
                  <a:ea typeface="Arial" charset="0"/>
                  <a:cs typeface="Arial" charset="0"/>
                </a:rPr>
                <a:t>z</a:t>
              </a:r>
            </a:p>
          </p:txBody>
        </p:sp>
        <p:sp>
          <p:nvSpPr>
            <p:cNvPr id="37927" name="Rectangle 46"/>
            <p:cNvSpPr>
              <a:spLocks noChangeArrowheads="1"/>
            </p:cNvSpPr>
            <p:nvPr/>
          </p:nvSpPr>
          <p:spPr bwMode="auto">
            <a:xfrm>
              <a:off x="3392" y="3744"/>
              <a:ext cx="144" cy="144"/>
            </a:xfrm>
            <a:prstGeom prst="rect">
              <a:avLst/>
            </a:prstGeom>
            <a:solidFill>
              <a:srgbClr val="00B8FF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b="0">
                  <a:ea typeface="Arial" charset="0"/>
                  <a:cs typeface="Arial" charset="0"/>
                </a:rPr>
                <a:t>z</a:t>
              </a:r>
            </a:p>
          </p:txBody>
        </p:sp>
        <p:sp>
          <p:nvSpPr>
            <p:cNvPr id="37928" name="Rectangle 47"/>
            <p:cNvSpPr>
              <a:spLocks noChangeArrowheads="1"/>
            </p:cNvSpPr>
            <p:nvPr/>
          </p:nvSpPr>
          <p:spPr bwMode="auto">
            <a:xfrm>
              <a:off x="3526" y="3744"/>
              <a:ext cx="144" cy="144"/>
            </a:xfrm>
            <a:prstGeom prst="rect">
              <a:avLst/>
            </a:prstGeom>
            <a:solidFill>
              <a:srgbClr val="00B8FF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b="0">
                  <a:ea typeface="Arial" charset="0"/>
                  <a:cs typeface="Arial" charset="0"/>
                </a:rPr>
                <a:t>z</a:t>
              </a:r>
            </a:p>
          </p:txBody>
        </p:sp>
        <p:sp>
          <p:nvSpPr>
            <p:cNvPr id="37929" name="Rectangle 48"/>
            <p:cNvSpPr>
              <a:spLocks noChangeArrowheads="1"/>
            </p:cNvSpPr>
            <p:nvPr/>
          </p:nvSpPr>
          <p:spPr bwMode="auto">
            <a:xfrm>
              <a:off x="3659" y="3744"/>
              <a:ext cx="144" cy="144"/>
            </a:xfrm>
            <a:prstGeom prst="rect">
              <a:avLst/>
            </a:prstGeom>
            <a:solidFill>
              <a:srgbClr val="00B8FF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b="0">
                  <a:ea typeface="Arial" charset="0"/>
                  <a:cs typeface="Arial" charset="0"/>
                </a:rPr>
                <a:t>z</a:t>
              </a:r>
            </a:p>
          </p:txBody>
        </p:sp>
        <p:sp>
          <p:nvSpPr>
            <p:cNvPr id="37930" name="Rectangle 49"/>
            <p:cNvSpPr>
              <a:spLocks noChangeArrowheads="1"/>
            </p:cNvSpPr>
            <p:nvPr/>
          </p:nvSpPr>
          <p:spPr bwMode="auto">
            <a:xfrm>
              <a:off x="3792" y="3744"/>
              <a:ext cx="144" cy="144"/>
            </a:xfrm>
            <a:prstGeom prst="rect">
              <a:avLst/>
            </a:prstGeom>
            <a:solidFill>
              <a:srgbClr val="00B8FF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b="0">
                  <a:ea typeface="Arial" charset="0"/>
                  <a:cs typeface="Arial" charset="0"/>
                </a:rPr>
                <a:t>z</a:t>
              </a:r>
            </a:p>
          </p:txBody>
        </p:sp>
      </p:grpSp>
      <p:cxnSp>
        <p:nvCxnSpPr>
          <p:cNvPr id="37905" name="AutoShape 50"/>
          <p:cNvCxnSpPr>
            <a:cxnSpLocks noChangeShapeType="1"/>
            <a:endCxn id="37941" idx="1"/>
          </p:cNvCxnSpPr>
          <p:nvPr/>
        </p:nvCxnSpPr>
        <p:spPr bwMode="auto">
          <a:xfrm flipV="1">
            <a:off x="2627313" y="4495800"/>
            <a:ext cx="638175" cy="5889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906" name="AutoShape 51"/>
          <p:cNvCxnSpPr>
            <a:cxnSpLocks noChangeShapeType="1"/>
            <a:endCxn id="37931" idx="1"/>
          </p:cNvCxnSpPr>
          <p:nvPr/>
        </p:nvCxnSpPr>
        <p:spPr bwMode="auto">
          <a:xfrm flipV="1">
            <a:off x="2627313" y="4899025"/>
            <a:ext cx="638175" cy="1857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907" name="AutoShape 52"/>
          <p:cNvCxnSpPr>
            <a:cxnSpLocks noChangeShapeType="1"/>
            <a:endCxn id="37921" idx="1"/>
          </p:cNvCxnSpPr>
          <p:nvPr/>
        </p:nvCxnSpPr>
        <p:spPr bwMode="auto">
          <a:xfrm>
            <a:off x="2627313" y="5084763"/>
            <a:ext cx="638175" cy="2159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7908" name="AutoShape 53"/>
          <p:cNvSpPr>
            <a:spLocks noChangeArrowheads="1"/>
          </p:cNvSpPr>
          <p:nvPr/>
        </p:nvSpPr>
        <p:spPr bwMode="auto">
          <a:xfrm>
            <a:off x="6057900" y="4246563"/>
            <a:ext cx="1524000" cy="1371600"/>
          </a:xfrm>
          <a:prstGeom prst="flowChartDocument">
            <a:avLst/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de-DE">
              <a:solidFill>
                <a:schemeClr val="bg1"/>
              </a:solidFill>
              <a:latin typeface="Times New Roman" charset="0"/>
              <a:ea typeface="Arial" charset="0"/>
              <a:cs typeface="Arial" charset="0"/>
            </a:endParaRPr>
          </a:p>
        </p:txBody>
      </p:sp>
      <p:sp>
        <p:nvSpPr>
          <p:cNvPr id="37909" name="Rectangle 54"/>
          <p:cNvSpPr>
            <a:spLocks noChangeArrowheads="1"/>
          </p:cNvSpPr>
          <p:nvPr/>
        </p:nvSpPr>
        <p:spPr bwMode="auto">
          <a:xfrm>
            <a:off x="3779838" y="3817938"/>
            <a:ext cx="1225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>
                <a:ea typeface="Arial" charset="0"/>
                <a:cs typeface="Arial" charset="0"/>
              </a:rPr>
              <a:t>Branches</a:t>
            </a:r>
          </a:p>
        </p:txBody>
      </p:sp>
      <p:sp>
        <p:nvSpPr>
          <p:cNvPr id="37910" name="Rectangle 55"/>
          <p:cNvSpPr>
            <a:spLocks noChangeArrowheads="1"/>
          </p:cNvSpPr>
          <p:nvPr/>
        </p:nvSpPr>
        <p:spPr bwMode="auto">
          <a:xfrm>
            <a:off x="6072188" y="4375150"/>
            <a:ext cx="1524000" cy="228600"/>
          </a:xfrm>
          <a:prstGeom prst="rect">
            <a:avLst/>
          </a:prstGeom>
          <a:solidFill>
            <a:srgbClr val="3B43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it-IT">
              <a:solidFill>
                <a:schemeClr val="bg1"/>
              </a:solidFill>
              <a:latin typeface="Courier New" charset="0"/>
              <a:ea typeface="Arial" charset="0"/>
              <a:cs typeface="Arial" charset="0"/>
            </a:endParaRPr>
          </a:p>
        </p:txBody>
      </p:sp>
      <p:sp>
        <p:nvSpPr>
          <p:cNvPr id="37911" name="Rectangle 56"/>
          <p:cNvSpPr>
            <a:spLocks noChangeArrowheads="1"/>
          </p:cNvSpPr>
          <p:nvPr/>
        </p:nvSpPr>
        <p:spPr bwMode="auto">
          <a:xfrm>
            <a:off x="6072188" y="4679950"/>
            <a:ext cx="1524000" cy="228600"/>
          </a:xfrm>
          <a:prstGeom prst="rect">
            <a:avLst/>
          </a:prstGeom>
          <a:solidFill>
            <a:srgbClr val="3B43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it-IT">
              <a:solidFill>
                <a:schemeClr val="bg1"/>
              </a:solidFill>
              <a:latin typeface="Courier New" charset="0"/>
              <a:ea typeface="Arial" charset="0"/>
              <a:cs typeface="Arial" charset="0"/>
            </a:endParaRPr>
          </a:p>
        </p:txBody>
      </p:sp>
      <p:sp>
        <p:nvSpPr>
          <p:cNvPr id="37912" name="Rectangle 57"/>
          <p:cNvSpPr>
            <a:spLocks noChangeArrowheads="1"/>
          </p:cNvSpPr>
          <p:nvPr/>
        </p:nvSpPr>
        <p:spPr bwMode="auto">
          <a:xfrm>
            <a:off x="6072188" y="4984750"/>
            <a:ext cx="1524000" cy="228600"/>
          </a:xfrm>
          <a:prstGeom prst="rect">
            <a:avLst/>
          </a:prstGeom>
          <a:solidFill>
            <a:srgbClr val="3B43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it-IT">
              <a:solidFill>
                <a:schemeClr val="bg1"/>
              </a:solidFill>
              <a:latin typeface="Courier New" charset="0"/>
              <a:ea typeface="Arial" charset="0"/>
              <a:cs typeface="Arial" charset="0"/>
            </a:endParaRPr>
          </a:p>
        </p:txBody>
      </p:sp>
      <p:cxnSp>
        <p:nvCxnSpPr>
          <p:cNvPr id="37913" name="AutoShape 58"/>
          <p:cNvCxnSpPr>
            <a:cxnSpLocks noChangeShapeType="1"/>
            <a:stCxn id="37950" idx="3"/>
            <a:endCxn id="37910" idx="1"/>
          </p:cNvCxnSpPr>
          <p:nvPr/>
        </p:nvCxnSpPr>
        <p:spPr bwMode="auto">
          <a:xfrm flipV="1">
            <a:off x="5421313" y="4489450"/>
            <a:ext cx="650875" cy="63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914" name="AutoShape 59"/>
          <p:cNvCxnSpPr>
            <a:cxnSpLocks noChangeShapeType="1"/>
            <a:stCxn id="37940" idx="3"/>
            <a:endCxn id="37911" idx="1"/>
          </p:cNvCxnSpPr>
          <p:nvPr/>
        </p:nvCxnSpPr>
        <p:spPr bwMode="auto">
          <a:xfrm flipV="1">
            <a:off x="5421313" y="4794250"/>
            <a:ext cx="650875" cy="1047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915" name="AutoShape 60"/>
          <p:cNvCxnSpPr>
            <a:cxnSpLocks noChangeShapeType="1"/>
            <a:stCxn id="37930" idx="3"/>
            <a:endCxn id="37912" idx="1"/>
          </p:cNvCxnSpPr>
          <p:nvPr/>
        </p:nvCxnSpPr>
        <p:spPr bwMode="auto">
          <a:xfrm flipV="1">
            <a:off x="5421313" y="5099050"/>
            <a:ext cx="650875" cy="2016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7916" name="Rectangle 61"/>
          <p:cNvSpPr>
            <a:spLocks noChangeArrowheads="1"/>
          </p:cNvSpPr>
          <p:nvPr/>
        </p:nvSpPr>
        <p:spPr bwMode="auto">
          <a:xfrm>
            <a:off x="6529388" y="3789363"/>
            <a:ext cx="577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>
                <a:ea typeface="Arial" charset="0"/>
                <a:cs typeface="Arial" charset="0"/>
              </a:rPr>
              <a:t>File</a:t>
            </a:r>
          </a:p>
        </p:txBody>
      </p:sp>
      <p:sp>
        <p:nvSpPr>
          <p:cNvPr id="37917" name="Text Box 57"/>
          <p:cNvSpPr txBox="1">
            <a:spLocks noChangeArrowheads="1"/>
          </p:cNvSpPr>
          <p:nvPr/>
        </p:nvSpPr>
        <p:spPr bwMode="auto">
          <a:xfrm>
            <a:off x="1635125" y="3810000"/>
            <a:ext cx="12096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/>
              <a:t>1 "Event"</a:t>
            </a:r>
          </a:p>
        </p:txBody>
      </p:sp>
      <p:sp>
        <p:nvSpPr>
          <p:cNvPr id="37918" name="Rectangle 58"/>
          <p:cNvSpPr>
            <a:spLocks noChangeArrowheads="1"/>
          </p:cNvSpPr>
          <p:nvPr/>
        </p:nvSpPr>
        <p:spPr bwMode="auto">
          <a:xfrm>
            <a:off x="3684588" y="4221163"/>
            <a:ext cx="219075" cy="1296987"/>
          </a:xfrm>
          <a:prstGeom prst="rect">
            <a:avLst/>
          </a:prstGeom>
          <a:noFill/>
          <a:ln w="28575" cap="rnd">
            <a:solidFill>
              <a:srgbClr val="FF0F0F"/>
            </a:solidFill>
            <a:prstDash val="sysDot"/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7919" name="Text Box 59"/>
          <p:cNvSpPr txBox="1">
            <a:spLocks noChangeArrowheads="1"/>
          </p:cNvSpPr>
          <p:nvPr/>
        </p:nvSpPr>
        <p:spPr bwMode="auto">
          <a:xfrm>
            <a:off x="3001963" y="5537200"/>
            <a:ext cx="9302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/>
              <a:t>Events</a:t>
            </a:r>
          </a:p>
        </p:txBody>
      </p:sp>
      <p:sp>
        <p:nvSpPr>
          <p:cNvPr id="37920" name="Line 60"/>
          <p:cNvSpPr>
            <a:spLocks noChangeShapeType="1"/>
          </p:cNvSpPr>
          <p:nvPr/>
        </p:nvSpPr>
        <p:spPr bwMode="auto">
          <a:xfrm>
            <a:off x="3884613" y="5734050"/>
            <a:ext cx="14414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/>
              <a:t>Introduction to ROOT - Jan Fiete Grosse-Oetringhaus</a:t>
            </a:r>
            <a:endParaRPr lang="en-US"/>
          </a:p>
        </p:txBody>
      </p:sp>
      <p:sp>
        <p:nvSpPr>
          <p:cNvPr id="38915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C88CD34-647F-AB40-8C65-5F91FA338107}" type="slidenum">
              <a:rPr lang="en-US"/>
              <a:pPr/>
              <a:t>58</a:t>
            </a:fld>
            <a:endParaRPr lang="en-US"/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TTree - Writing</a:t>
            </a:r>
          </a:p>
        </p:txBody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want to store 1 million objects of type TMyEvent in a tree which is written into a file</a:t>
            </a:r>
          </a:p>
          <a:p>
            <a:r>
              <a:rPr lang="en-US"/>
              <a:t>Initialization</a:t>
            </a:r>
            <a:endParaRPr lang="en-US" b="1"/>
          </a:p>
          <a:p>
            <a:endParaRPr lang="en-US"/>
          </a:p>
          <a:p>
            <a:endParaRPr lang="en-US"/>
          </a:p>
          <a:p>
            <a:r>
              <a:rPr lang="en-US"/>
              <a:t>Fill the tree (1 million times)</a:t>
            </a:r>
          </a:p>
          <a:p>
            <a:pPr lvl="1" eaLnBrk="1" hangingPunct="1"/>
            <a:r>
              <a:rPr lang="en-US"/>
              <a:t>TTree::Fill copies content of </a:t>
            </a:r>
            <a:br>
              <a:rPr lang="en-US"/>
            </a:br>
            <a:r>
              <a:rPr lang="en-US"/>
              <a:t>member as new entry into the tree</a:t>
            </a:r>
          </a:p>
          <a:p>
            <a:pPr eaLnBrk="1" hangingPunct="1"/>
            <a:r>
              <a:rPr lang="en-US"/>
              <a:t>Flush the tree to the file, </a:t>
            </a:r>
            <a:br>
              <a:rPr lang="en-US"/>
            </a:br>
            <a:r>
              <a:rPr lang="en-US"/>
              <a:t>close the file</a:t>
            </a:r>
            <a:endParaRPr lang="en-US" b="1">
              <a:solidFill>
                <a:schemeClr val="accent2"/>
              </a:solidFill>
            </a:endParaRPr>
          </a:p>
        </p:txBody>
      </p:sp>
      <p:sp>
        <p:nvSpPr>
          <p:cNvPr id="38918" name="Rectangle 4"/>
          <p:cNvSpPr>
            <a:spLocks noChangeArrowheads="1"/>
          </p:cNvSpPr>
          <p:nvPr/>
        </p:nvSpPr>
        <p:spPr bwMode="auto">
          <a:xfrm>
            <a:off x="5580063" y="3933825"/>
            <a:ext cx="3203575" cy="587375"/>
          </a:xfrm>
          <a:prstGeom prst="rect">
            <a:avLst/>
          </a:prstGeom>
          <a:solidFill>
            <a:srgbClr val="FFFF00"/>
          </a:solidFill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>
                <a:solidFill>
                  <a:srgbClr val="008000"/>
                </a:solidFill>
              </a:rPr>
              <a:t>myEvent</a:t>
            </a:r>
            <a:r>
              <a:rPr lang="en-US"/>
              <a:t>-&gt;SetMember(…); tree-&gt;Fill();</a:t>
            </a:r>
          </a:p>
        </p:txBody>
      </p:sp>
      <p:sp>
        <p:nvSpPr>
          <p:cNvPr id="38919" name="Rectangle 5"/>
          <p:cNvSpPr>
            <a:spLocks noChangeArrowheads="1"/>
          </p:cNvSpPr>
          <p:nvPr/>
        </p:nvSpPr>
        <p:spPr bwMode="auto">
          <a:xfrm>
            <a:off x="5580063" y="5300663"/>
            <a:ext cx="1944687" cy="641350"/>
          </a:xfrm>
          <a:prstGeom prst="rect">
            <a:avLst/>
          </a:prstGeom>
          <a:solidFill>
            <a:srgbClr val="FFFF00"/>
          </a:solidFill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/>
              <a:t>tree-&gt;Write();</a:t>
            </a:r>
          </a:p>
          <a:p>
            <a:r>
              <a:rPr lang="en-US"/>
              <a:t>f-&gt;Close();</a:t>
            </a:r>
          </a:p>
        </p:txBody>
      </p:sp>
      <p:sp>
        <p:nvSpPr>
          <p:cNvPr id="38920" name="Rectangle 6"/>
          <p:cNvSpPr>
            <a:spLocks noChangeArrowheads="1"/>
          </p:cNvSpPr>
          <p:nvPr/>
        </p:nvSpPr>
        <p:spPr bwMode="auto">
          <a:xfrm>
            <a:off x="3059113" y="2420938"/>
            <a:ext cx="5761037" cy="1330325"/>
          </a:xfrm>
          <a:prstGeom prst="rect">
            <a:avLst/>
          </a:prstGeom>
          <a:solidFill>
            <a:srgbClr val="FFFF00"/>
          </a:solidFill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/>
              <a:t>TFile* f = TFile::Open("events.root", "RECREATE");</a:t>
            </a:r>
            <a:br>
              <a:rPr lang="en-US"/>
            </a:br>
            <a:r>
              <a:rPr lang="en-US"/>
              <a:t>TTree* tree = new TTree("</a:t>
            </a:r>
            <a:r>
              <a:rPr lang="en-US">
                <a:solidFill>
                  <a:srgbClr val="FF0F0F"/>
                </a:solidFill>
              </a:rPr>
              <a:t>Events</a:t>
            </a:r>
            <a:r>
              <a:rPr lang="en-US"/>
              <a:t>","Event Tree");</a:t>
            </a:r>
            <a:br>
              <a:rPr lang="en-US"/>
            </a:br>
            <a:r>
              <a:rPr lang="en-US">
                <a:solidFill>
                  <a:srgbClr val="1D00CA"/>
                </a:solidFill>
              </a:rPr>
              <a:t>TMyEvent</a:t>
            </a:r>
            <a:r>
              <a:rPr lang="en-US"/>
              <a:t>* </a:t>
            </a:r>
            <a:r>
              <a:rPr lang="en-US">
                <a:solidFill>
                  <a:srgbClr val="008000"/>
                </a:solidFill>
              </a:rPr>
              <a:t>myEvent</a:t>
            </a:r>
            <a:r>
              <a:rPr lang="en-US"/>
              <a:t> = new TMyEvent;</a:t>
            </a:r>
            <a:br>
              <a:rPr lang="en-US"/>
            </a:br>
            <a:r>
              <a:rPr lang="en-US"/>
              <a:t>TBranch* branch = tree-&gt;Branch("</a:t>
            </a:r>
            <a:r>
              <a:rPr lang="en-US">
                <a:solidFill>
                  <a:srgbClr val="FF0F0F"/>
                </a:solidFill>
              </a:rPr>
              <a:t>myevent</a:t>
            </a:r>
            <a:r>
              <a:rPr lang="en-US"/>
              <a:t>",</a:t>
            </a:r>
            <a:br>
              <a:rPr lang="en-US"/>
            </a:br>
            <a:r>
              <a:rPr lang="en-US"/>
              <a:t>			"</a:t>
            </a:r>
            <a:r>
              <a:rPr lang="en-US">
                <a:solidFill>
                  <a:srgbClr val="1D00CA"/>
                </a:solidFill>
              </a:rPr>
              <a:t>TMyEvent</a:t>
            </a:r>
            <a:r>
              <a:rPr lang="en-US"/>
              <a:t>", &amp;</a:t>
            </a:r>
            <a:r>
              <a:rPr lang="en-US">
                <a:solidFill>
                  <a:srgbClr val="008000"/>
                </a:solidFill>
              </a:rPr>
              <a:t>myEvent</a:t>
            </a:r>
            <a:r>
              <a:rPr lang="en-US"/>
              <a:t>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4872"/>
            <a:ext cx="8229600" cy="1143000"/>
          </a:xfrm>
        </p:spPr>
        <p:txBody>
          <a:bodyPr/>
          <a:lstStyle/>
          <a:p>
            <a:r>
              <a:rPr lang="en-US" dirty="0" smtClean="0"/>
              <a:t>Reconstruction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4320"/>
            <a:ext cx="8229600" cy="325331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Detector reconstruction</a:t>
            </a:r>
          </a:p>
          <a:p>
            <a:pPr lvl="1"/>
            <a:r>
              <a:rPr lang="en-US" dirty="0" smtClean="0"/>
              <a:t>Tracking : global methods (Hough transform, combinatorial, etc), local methods (</a:t>
            </a:r>
            <a:r>
              <a:rPr lang="en-US" dirty="0" err="1" smtClean="0"/>
              <a:t>Kalman</a:t>
            </a:r>
            <a:r>
              <a:rPr lang="en-US" dirty="0" smtClean="0"/>
              <a:t> filter)</a:t>
            </a:r>
          </a:p>
          <a:p>
            <a:pPr lvl="2"/>
            <a:r>
              <a:rPr lang="en-US" dirty="0" smtClean="0"/>
              <a:t>finding path of charged particles through the detector</a:t>
            </a:r>
          </a:p>
          <a:p>
            <a:pPr lvl="1"/>
            <a:r>
              <a:rPr lang="en-US" dirty="0" smtClean="0"/>
              <a:t>Calorimeter reconstruction: </a:t>
            </a:r>
            <a:r>
              <a:rPr lang="en-US" dirty="0" err="1" smtClean="0"/>
              <a:t>clusterization</a:t>
            </a:r>
            <a:r>
              <a:rPr lang="en-US" dirty="0" smtClean="0"/>
              <a:t> algorithms</a:t>
            </a:r>
          </a:p>
          <a:p>
            <a:pPr lvl="2"/>
            <a:r>
              <a:rPr lang="en-US" dirty="0" smtClean="0"/>
              <a:t>finding energy deposits in calorimeters from charged and neutral particles </a:t>
            </a:r>
          </a:p>
          <a:p>
            <a:pPr lvl="1"/>
            <a:r>
              <a:rPr lang="en-US" dirty="0" smtClean="0"/>
              <a:t>Particle identification: </a:t>
            </a:r>
            <a:r>
              <a:rPr lang="en-US" dirty="0" err="1" smtClean="0"/>
              <a:t>dE/dx</a:t>
            </a:r>
            <a:r>
              <a:rPr lang="en-US" dirty="0" smtClean="0"/>
              <a:t>; transition radiation; E/</a:t>
            </a:r>
            <a:r>
              <a:rPr lang="en-US" dirty="0" err="1" smtClean="0"/>
              <a:t>p</a:t>
            </a:r>
            <a:r>
              <a:rPr lang="en-US" dirty="0" smtClean="0"/>
              <a:t>; Cerenkov angle, etc.</a:t>
            </a:r>
          </a:p>
          <a:p>
            <a:r>
              <a:rPr lang="en-US" dirty="0" smtClean="0"/>
              <a:t>Combined reconstruction</a:t>
            </a:r>
          </a:p>
          <a:p>
            <a:pPr lvl="1"/>
            <a:r>
              <a:rPr lang="en-US" dirty="0" smtClean="0"/>
              <a:t>Track/cluster matching</a:t>
            </a:r>
          </a:p>
          <a:p>
            <a:pPr lvl="1"/>
            <a:r>
              <a:rPr lang="en-US" dirty="0" smtClean="0"/>
              <a:t>Electron/Photon identification</a:t>
            </a:r>
          </a:p>
          <a:p>
            <a:pPr lvl="1"/>
            <a:r>
              <a:rPr lang="en-US" dirty="0" err="1" smtClean="0"/>
              <a:t>Muon</a:t>
            </a:r>
            <a:r>
              <a:rPr lang="en-US" dirty="0" smtClean="0"/>
              <a:t> identification</a:t>
            </a:r>
          </a:p>
          <a:p>
            <a:pPr lvl="1"/>
            <a:r>
              <a:rPr lang="en-US" dirty="0" smtClean="0"/>
              <a:t>Jet finding</a:t>
            </a:r>
          </a:p>
          <a:p>
            <a:r>
              <a:rPr lang="en-US" dirty="0" smtClean="0"/>
              <a:t>Calibrations and alignments applied at nearly every step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24868" y="4435083"/>
            <a:ext cx="5357813" cy="2062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J.Boyd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/>
              <a:t>Introduction to ROOT - Jan Fiete Grosse-Oetringhaus</a:t>
            </a:r>
            <a:endParaRPr lang="en-US"/>
          </a:p>
        </p:txBody>
      </p:sp>
      <p:sp>
        <p:nvSpPr>
          <p:cNvPr id="39939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64B84CE-2427-674C-9FEB-4C939D4EF754}" type="slidenum">
              <a:rPr lang="en-US"/>
              <a:pPr/>
              <a:t>59</a:t>
            </a:fld>
            <a:endParaRPr lang="en-US"/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TTree - Reading</a:t>
            </a:r>
            <a:endParaRPr lang="en-US"/>
          </a:p>
        </p:txBody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Open the file, retrieve the tree and connect the branch with a pointer to TMyEvent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Read entries from the tree and use the content of the class</a:t>
            </a:r>
          </a:p>
        </p:txBody>
      </p:sp>
      <p:sp>
        <p:nvSpPr>
          <p:cNvPr id="39942" name="Text Box 4"/>
          <p:cNvSpPr txBox="1">
            <a:spLocks noChangeArrowheads="1"/>
          </p:cNvSpPr>
          <p:nvPr/>
        </p:nvSpPr>
        <p:spPr bwMode="auto">
          <a:xfrm>
            <a:off x="900113" y="2349500"/>
            <a:ext cx="5483225" cy="1190625"/>
          </a:xfrm>
          <a:prstGeom prst="rect">
            <a:avLst/>
          </a:prstGeom>
          <a:solidFill>
            <a:srgbClr val="FFFF00"/>
          </a:solidFill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/>
              <a:t>TFile *f = TFile::Open("events.root");</a:t>
            </a:r>
          </a:p>
          <a:p>
            <a:r>
              <a:rPr lang="en-US"/>
              <a:t>TTree *tree = (TTree*)f-&gt;Get("</a:t>
            </a:r>
            <a:r>
              <a:rPr lang="en-US">
                <a:solidFill>
                  <a:srgbClr val="FF0F0F"/>
                </a:solidFill>
              </a:rPr>
              <a:t>Events</a:t>
            </a:r>
            <a:r>
              <a:rPr lang="en-US"/>
              <a:t>");</a:t>
            </a:r>
          </a:p>
          <a:p>
            <a:r>
              <a:rPr lang="en-US"/>
              <a:t>TMyEvent* </a:t>
            </a:r>
            <a:r>
              <a:rPr lang="en-US">
                <a:solidFill>
                  <a:srgbClr val="008000"/>
                </a:solidFill>
              </a:rPr>
              <a:t>myEvent</a:t>
            </a:r>
            <a:r>
              <a:rPr lang="en-US"/>
              <a:t> = 0;</a:t>
            </a:r>
          </a:p>
          <a:p>
            <a:r>
              <a:rPr lang="en-US"/>
              <a:t>tree-&gt;SetBranchAddress("</a:t>
            </a:r>
            <a:r>
              <a:rPr lang="en-US">
                <a:solidFill>
                  <a:srgbClr val="FF0F0F"/>
                </a:solidFill>
              </a:rPr>
              <a:t>myevent</a:t>
            </a:r>
            <a:r>
              <a:rPr lang="en-US"/>
              <a:t>", &amp;</a:t>
            </a:r>
            <a:r>
              <a:rPr lang="en-US">
                <a:solidFill>
                  <a:srgbClr val="008000"/>
                </a:solidFill>
              </a:rPr>
              <a:t>myEvent</a:t>
            </a:r>
            <a:r>
              <a:rPr lang="en-US"/>
              <a:t>);</a:t>
            </a:r>
          </a:p>
        </p:txBody>
      </p:sp>
      <p:sp>
        <p:nvSpPr>
          <p:cNvPr id="39943" name="Text Box 5"/>
          <p:cNvSpPr txBox="1">
            <a:spLocks noChangeArrowheads="1"/>
          </p:cNvSpPr>
          <p:nvPr/>
        </p:nvSpPr>
        <p:spPr bwMode="auto">
          <a:xfrm>
            <a:off x="900113" y="4797425"/>
            <a:ext cx="4695825" cy="1465263"/>
          </a:xfrm>
          <a:prstGeom prst="rect">
            <a:avLst/>
          </a:prstGeom>
          <a:solidFill>
            <a:srgbClr val="FFFF00"/>
          </a:solidFill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/>
              <a:t>Int_t nentries = tree-&gt;GetEntries();</a:t>
            </a:r>
          </a:p>
          <a:p>
            <a:r>
              <a:rPr lang="en-US"/>
              <a:t>for (Int_t i=0;i&lt;nentries;i++) {</a:t>
            </a:r>
          </a:p>
          <a:p>
            <a:r>
              <a:rPr lang="en-US"/>
              <a:t>  tree-&gt;GetEntry(i);</a:t>
            </a:r>
          </a:p>
          <a:p>
            <a:r>
              <a:rPr lang="en-US"/>
              <a:t>  cout &lt;&lt; </a:t>
            </a:r>
            <a:r>
              <a:rPr lang="en-US">
                <a:solidFill>
                  <a:srgbClr val="008000"/>
                </a:solidFill>
              </a:rPr>
              <a:t>myEvent</a:t>
            </a:r>
            <a:r>
              <a:rPr lang="en-US"/>
              <a:t>-&gt;GetMember() &lt;&lt; endl;</a:t>
            </a:r>
          </a:p>
          <a:p>
            <a:r>
              <a:rPr lang="en-US"/>
              <a:t>}</a:t>
            </a:r>
          </a:p>
        </p:txBody>
      </p:sp>
      <p:sp>
        <p:nvSpPr>
          <p:cNvPr id="495622" name="Text Box 6"/>
          <p:cNvSpPr txBox="1">
            <a:spLocks noChangeArrowheads="1"/>
          </p:cNvSpPr>
          <p:nvPr/>
        </p:nvSpPr>
        <p:spPr bwMode="auto">
          <a:xfrm>
            <a:off x="6786563" y="4960938"/>
            <a:ext cx="2106612" cy="1190625"/>
          </a:xfrm>
          <a:prstGeom prst="rect">
            <a:avLst/>
          </a:prstGeom>
          <a:solidFill>
            <a:srgbClr val="FFFF00"/>
          </a:solidFill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/>
              <a:t>A quick way to browse through a tree is to use a TBrowser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5622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/>
              <a:t>Introduction to ROOT - Jan Fiete Grosse-Oetringhaus</a:t>
            </a:r>
            <a:endParaRPr lang="en-US"/>
          </a:p>
        </p:txBody>
      </p:sp>
      <p:sp>
        <p:nvSpPr>
          <p:cNvPr id="40963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8493C44-66BC-DF4A-BAA4-BEDE6CDDBE7C}" type="slidenum">
              <a:rPr lang="en-US"/>
              <a:pPr/>
              <a:t>60</a:t>
            </a:fld>
            <a:endParaRPr lang="en-US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188913"/>
            <a:ext cx="4175125" cy="936625"/>
          </a:xfrm>
        </p:spPr>
        <p:txBody>
          <a:bodyPr/>
          <a:lstStyle/>
          <a:p>
            <a:r>
              <a:rPr lang="en-US"/>
              <a:t>Fitting</a:t>
            </a:r>
          </a:p>
        </p:txBody>
      </p:sp>
      <p:sp>
        <p:nvSpPr>
          <p:cNvPr id="466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5194300" cy="28082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/>
              <a:t>Fitting a histogram or graph</a:t>
            </a:r>
          </a:p>
          <a:p>
            <a:pPr>
              <a:lnSpc>
                <a:spcPct val="80000"/>
              </a:lnSpc>
            </a:pPr>
            <a:r>
              <a:rPr lang="en-US" sz="2400"/>
              <a:t>With the GUI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If you just try which functions works well or need a single parameter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Right click on graph or histogram </a:t>
            </a:r>
            <a:br>
              <a:rPr lang="en-US" sz="2000"/>
            </a:br>
            <a:r>
              <a:rPr lang="en-US" sz="2000">
                <a:sym typeface="Wingdings" charset="2"/>
              </a:rPr>
              <a:t></a:t>
            </a:r>
            <a:r>
              <a:rPr lang="en-US" sz="2000"/>
              <a:t> Fit panel</a:t>
            </a:r>
          </a:p>
          <a:p>
            <a:pPr>
              <a:lnSpc>
                <a:spcPct val="80000"/>
              </a:lnSpc>
            </a:pPr>
            <a:r>
              <a:rPr lang="en-US" sz="2400"/>
              <a:t>With the command line / macro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If you fit many histograms/graphs or several times</a:t>
            </a:r>
          </a:p>
        </p:txBody>
      </p:sp>
      <p:pic>
        <p:nvPicPr>
          <p:cNvPr id="4096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75325" y="260350"/>
            <a:ext cx="3189288" cy="57324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466950" name="Picture 6"/>
          <p:cNvPicPr>
            <a:picLocks noChangeAspect="1" noChangeArrowheads="1"/>
          </p:cNvPicPr>
          <p:nvPr/>
        </p:nvPicPr>
        <p:blipFill>
          <a:blip r:embed="rId4"/>
          <a:srcRect t="71565" r="4204" b="5475"/>
          <a:stretch>
            <a:fillRect/>
          </a:stretch>
        </p:blipFill>
        <p:spPr bwMode="auto">
          <a:xfrm>
            <a:off x="354013" y="5157788"/>
            <a:ext cx="8105775" cy="12049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466951" name="Text Box 7"/>
          <p:cNvSpPr txBox="1">
            <a:spLocks noChangeArrowheads="1"/>
          </p:cNvSpPr>
          <p:nvPr/>
        </p:nvSpPr>
        <p:spPr bwMode="auto">
          <a:xfrm>
            <a:off x="577850" y="4156075"/>
            <a:ext cx="5133975" cy="641350"/>
          </a:xfrm>
          <a:prstGeom prst="rect">
            <a:avLst/>
          </a:prstGeom>
          <a:solidFill>
            <a:srgbClr val="FFFF00"/>
          </a:solidFill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/>
              <a:t>hist-&gt;Fit("gaus")</a:t>
            </a:r>
          </a:p>
          <a:p>
            <a:r>
              <a:rPr lang="en-US"/>
              <a:t>hist-&gt;FindFunction("gaus")-&gt;GetParameter(0)</a:t>
            </a:r>
          </a:p>
        </p:txBody>
      </p:sp>
      <p:sp>
        <p:nvSpPr>
          <p:cNvPr id="466952" name="Text Box 8"/>
          <p:cNvSpPr txBox="1">
            <a:spLocks noChangeArrowheads="1"/>
          </p:cNvSpPr>
          <p:nvPr/>
        </p:nvSpPr>
        <p:spPr bwMode="auto">
          <a:xfrm>
            <a:off x="347663" y="4797425"/>
            <a:ext cx="40798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/>
              <a:t>Fit parameters printed to the screen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6947" grpId="0" build="p"/>
      <p:bldP spid="466951" grpId="0" animBg="1"/>
      <p:bldP spid="466952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/>
              <a:t>Introduction to ROOT - Jan Fiete Grosse-Oetringhaus</a:t>
            </a:r>
            <a:endParaRPr lang="en-US"/>
          </a:p>
        </p:txBody>
      </p:sp>
      <p:sp>
        <p:nvSpPr>
          <p:cNvPr id="41987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84FA831-4583-324A-BF61-4852F2683B33}" type="slidenum">
              <a:rPr lang="en-US"/>
              <a:pPr/>
              <a:t>61</a:t>
            </a:fld>
            <a:endParaRPr lang="en-US" dirty="0"/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/>
              <a:t>ROOT is MORE….</a:t>
            </a:r>
          </a:p>
        </p:txBody>
      </p:sp>
      <p:sp>
        <p:nvSpPr>
          <p:cNvPr id="4198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In this talk, I presented the most basic classes typically used during physics analyses</a:t>
            </a:r>
          </a:p>
          <a:p>
            <a:pPr eaLnBrk="1" hangingPunct="1"/>
            <a:r>
              <a:rPr lang="en-US" sz="2400" dirty="0"/>
              <a:t>ROOT contains many more libraries, e.g.</a:t>
            </a:r>
          </a:p>
          <a:p>
            <a:pPr lvl="1" eaLnBrk="1" hangingPunct="1"/>
            <a:r>
              <a:rPr lang="en-US" sz="2000" dirty="0"/>
              <a:t>FFT library</a:t>
            </a:r>
          </a:p>
          <a:p>
            <a:pPr lvl="1" eaLnBrk="1" hangingPunct="1"/>
            <a:r>
              <a:rPr lang="en-US" sz="2000" dirty="0"/>
              <a:t>Oracle, </a:t>
            </a:r>
            <a:r>
              <a:rPr lang="en-US" sz="2000" dirty="0" err="1"/>
              <a:t>MySQL</a:t>
            </a:r>
            <a:r>
              <a:rPr lang="en-US" sz="2000" dirty="0"/>
              <a:t>, etc interfaces</a:t>
            </a:r>
          </a:p>
          <a:p>
            <a:pPr lvl="1" eaLnBrk="1" hangingPunct="1"/>
            <a:r>
              <a:rPr lang="en-US" sz="2000" dirty="0"/>
              <a:t>XML drivers</a:t>
            </a:r>
          </a:p>
          <a:p>
            <a:pPr lvl="1" eaLnBrk="1" hangingPunct="1"/>
            <a:r>
              <a:rPr lang="en-US" sz="2000" dirty="0"/>
              <a:t>TMVA (Multi </a:t>
            </a:r>
            <a:r>
              <a:rPr lang="en-US" sz="2000" dirty="0" err="1"/>
              <a:t>Variate</a:t>
            </a:r>
            <a:r>
              <a:rPr lang="en-US" sz="2000" dirty="0"/>
              <a:t> Analysis)</a:t>
            </a:r>
          </a:p>
          <a:p>
            <a:pPr lvl="1" eaLnBrk="1" hangingPunct="1"/>
            <a:r>
              <a:rPr lang="en-US" sz="2000" dirty="0"/>
              <a:t>GRID, networking and thread classes</a:t>
            </a:r>
          </a:p>
          <a:p>
            <a:pPr lvl="1" eaLnBrk="1" hangingPunct="1"/>
            <a:r>
              <a:rPr lang="en-US" sz="2000" dirty="0"/>
              <a:t>Interfaces to Castor, </a:t>
            </a:r>
            <a:r>
              <a:rPr lang="en-US" sz="2000" dirty="0" err="1"/>
              <a:t>Dcache</a:t>
            </a:r>
            <a:r>
              <a:rPr lang="en-US" sz="2000" dirty="0"/>
              <a:t>, GFAL, </a:t>
            </a:r>
            <a:r>
              <a:rPr lang="en-US" sz="2000" dirty="0" err="1"/>
              <a:t>xrootd</a:t>
            </a:r>
            <a:endParaRPr lang="en-US" sz="2000" dirty="0"/>
          </a:p>
          <a:p>
            <a:pPr lvl="1" eaLnBrk="1" hangingPunct="1"/>
            <a:r>
              <a:rPr lang="en-US" sz="2000" dirty="0"/>
              <a:t>Interfaces to </a:t>
            </a:r>
            <a:r>
              <a:rPr lang="en-US" sz="2000" dirty="0" err="1"/>
              <a:t>Pythia</a:t>
            </a:r>
            <a:r>
              <a:rPr lang="en-US" sz="2000" dirty="0"/>
              <a:t>, Geant3, Geant4, </a:t>
            </a:r>
            <a:r>
              <a:rPr lang="en-US" sz="2000" dirty="0" err="1"/>
              <a:t>gdml</a:t>
            </a:r>
            <a:endParaRPr lang="en-US" sz="2000" dirty="0"/>
          </a:p>
          <a:p>
            <a:pPr lvl="1" eaLnBrk="1" hangingPunct="1"/>
            <a:r>
              <a:rPr lang="en-US" sz="2000" dirty="0"/>
              <a:t>Matrix packages, Fitting </a:t>
            </a:r>
            <a:r>
              <a:rPr lang="en-US" sz="2000" dirty="0" smtClean="0"/>
              <a:t>packages (i.e. </a:t>
            </a:r>
            <a:r>
              <a:rPr lang="en-US" sz="2000" dirty="0" err="1" smtClean="0"/>
              <a:t>RooFit</a:t>
            </a:r>
            <a:r>
              <a:rPr lang="en-US" sz="2000" dirty="0" smtClean="0"/>
              <a:t>), etc</a:t>
            </a:r>
          </a:p>
          <a:p>
            <a:pPr lvl="1" eaLnBrk="1" hangingPunct="1"/>
            <a:r>
              <a:rPr lang="en-US" sz="2000" dirty="0" smtClean="0"/>
              <a:t>Geometry modeler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/>
              <a:t>Introduction to ROOT - Jan Fiete Grosse-Oetringhaus</a:t>
            </a:r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994B3F3-68CE-AD47-BBD9-924D8D5A6E92}" type="slidenum">
              <a:rPr lang="en-US"/>
              <a:pPr/>
              <a:t>62</a:t>
            </a:fld>
            <a:endParaRPr lang="en-US"/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defTabSz="457200" eaLnBrk="1" hangingPunct="1"/>
            <a:r>
              <a:rPr lang="en-US"/>
              <a:t>One Example: PROOF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341438"/>
            <a:ext cx="8229600" cy="4895850"/>
          </a:xfrm>
        </p:spPr>
        <p:txBody>
          <a:bodyPr/>
          <a:lstStyle/>
          <a:p>
            <a:pPr marL="331788" indent="-331788" defTabSz="457200" eaLnBrk="1" hangingPunct="1"/>
            <a:r>
              <a:rPr lang="en-US" sz="2400" u="sng"/>
              <a:t>P</a:t>
            </a:r>
            <a:r>
              <a:rPr lang="en-US" sz="2400"/>
              <a:t>arallel </a:t>
            </a:r>
            <a:r>
              <a:rPr lang="en-US" sz="2400" u="sng"/>
              <a:t>ROO</a:t>
            </a:r>
            <a:r>
              <a:rPr lang="en-US" sz="2400"/>
              <a:t>T </a:t>
            </a:r>
            <a:r>
              <a:rPr lang="en-US" sz="2400" u="sng"/>
              <a:t>F</a:t>
            </a:r>
            <a:r>
              <a:rPr lang="en-US" sz="2400"/>
              <a:t>acility</a:t>
            </a:r>
          </a:p>
          <a:p>
            <a:pPr marL="331788" indent="-331788" defTabSz="457200" eaLnBrk="1" hangingPunct="1"/>
            <a:r>
              <a:rPr lang="en-US" sz="2400"/>
              <a:t>Interactive parallel analysis on a local cluster</a:t>
            </a:r>
          </a:p>
          <a:p>
            <a:pPr marL="731838" lvl="1" indent="-274638" defTabSz="457200" eaLnBrk="1" hangingPunct="1"/>
            <a:r>
              <a:rPr lang="en-US" sz="2000"/>
              <a:t>Parallel processing of (local) data (trivial parallelism)</a:t>
            </a:r>
          </a:p>
          <a:p>
            <a:pPr marL="731838" lvl="1" indent="-274638" defTabSz="457200" eaLnBrk="1" hangingPunct="1"/>
            <a:r>
              <a:rPr lang="en-US" sz="2000"/>
              <a:t>Output handling with direct visualization</a:t>
            </a:r>
          </a:p>
          <a:p>
            <a:pPr marL="731838" lvl="1" indent="-274638" defTabSz="457200" eaLnBrk="1" hangingPunct="1"/>
            <a:r>
              <a:rPr lang="en-US" sz="2000" b="1"/>
              <a:t>Not</a:t>
            </a:r>
            <a:r>
              <a:rPr lang="en-US" sz="2000"/>
              <a:t> a batch system</a:t>
            </a:r>
          </a:p>
          <a:p>
            <a:pPr marL="331788" indent="-331788" defTabSz="457200" eaLnBrk="1" hangingPunct="1"/>
            <a:r>
              <a:rPr lang="en-US" sz="2400"/>
              <a:t>PROOF itself is not related to Grid</a:t>
            </a:r>
          </a:p>
          <a:p>
            <a:pPr marL="731838" lvl="1" indent="-274638" defTabSz="457200" eaLnBrk="1" hangingPunct="1"/>
            <a:r>
              <a:rPr lang="en-US" sz="2000"/>
              <a:t>Can access Grid files</a:t>
            </a:r>
          </a:p>
          <a:p>
            <a:pPr marL="331788" indent="-331788" defTabSz="457200" eaLnBrk="1" hangingPunct="1"/>
            <a:r>
              <a:rPr lang="en-US" sz="2400"/>
              <a:t>The usage of PROOF is transparent</a:t>
            </a:r>
          </a:p>
          <a:p>
            <a:pPr marL="731838" lvl="1" indent="-274638" defTabSz="457200" eaLnBrk="1" hangingPunct="1"/>
            <a:r>
              <a:rPr lang="en-US" sz="2000"/>
              <a:t>The same code can be run locally and in a PROOF system (certain rules have to be followed)</a:t>
            </a:r>
          </a:p>
          <a:p>
            <a:pPr marL="331788" indent="-331788" defTabSz="457200" eaLnBrk="1" hangingPunct="1"/>
            <a:r>
              <a:rPr lang="en-US" sz="2400"/>
              <a:t>PROOF is part of ROOT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5235575" y="5256212"/>
            <a:ext cx="3800475" cy="915988"/>
          </a:xfrm>
          <a:prstGeom prst="rect">
            <a:avLst/>
          </a:prstGeom>
          <a:solidFill>
            <a:srgbClr val="FFFF00"/>
          </a:solidFill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de-DE" dirty="0"/>
              <a:t>Data </a:t>
            </a:r>
            <a:r>
              <a:rPr lang="de-DE" dirty="0" err="1"/>
              <a:t>does</a:t>
            </a:r>
            <a:r>
              <a:rPr lang="de-DE" dirty="0"/>
              <a:t> </a:t>
            </a:r>
            <a:r>
              <a:rPr lang="de-DE" dirty="0" err="1"/>
              <a:t>not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to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copied</a:t>
            </a:r>
            <a:endParaRPr lang="de-DE" dirty="0"/>
          </a:p>
          <a:p>
            <a:r>
              <a:rPr lang="de-DE" dirty="0" err="1"/>
              <a:t>Many</a:t>
            </a:r>
            <a:r>
              <a:rPr lang="de-DE" dirty="0"/>
              <a:t> CPUs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analysis</a:t>
            </a:r>
            <a:endParaRPr lang="de-DE" dirty="0"/>
          </a:p>
          <a:p>
            <a:r>
              <a:rPr lang="de-DE" dirty="0">
                <a:sym typeface="Wingdings" charset="2"/>
              </a:rPr>
              <a:t> </a:t>
            </a:r>
            <a:r>
              <a:rPr lang="de-DE" dirty="0" err="1">
                <a:sym typeface="Wingdings" charset="2"/>
              </a:rPr>
              <a:t>m</a:t>
            </a:r>
            <a:r>
              <a:rPr lang="de-DE" dirty="0" err="1"/>
              <a:t>uch</a:t>
            </a:r>
            <a:r>
              <a:rPr lang="de-DE" dirty="0"/>
              <a:t> </a:t>
            </a:r>
            <a:r>
              <a:rPr lang="de-DE" dirty="0" err="1"/>
              <a:t>faster</a:t>
            </a:r>
            <a:r>
              <a:rPr lang="de-DE" dirty="0"/>
              <a:t> </a:t>
            </a:r>
            <a:r>
              <a:rPr lang="de-DE" dirty="0" err="1"/>
              <a:t>processing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/>
              <a:t>Introduction to ROOT - Jan Fiete Grosse-Oetringhaus</a:t>
            </a:r>
            <a:endParaRPr lang="en-US"/>
          </a:p>
        </p:txBody>
      </p:sp>
      <p:sp>
        <p:nvSpPr>
          <p:cNvPr id="44035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8DA9B0F-CA64-6E48-884A-91E16517866D}" type="slidenum">
              <a:rPr lang="en-US"/>
              <a:pPr/>
              <a:t>63</a:t>
            </a:fld>
            <a:endParaRPr lang="en-US"/>
          </a:p>
        </p:txBody>
      </p:sp>
      <p:sp>
        <p:nvSpPr>
          <p:cNvPr id="44036" name="Rectangle 2"/>
          <p:cNvSpPr>
            <a:spLocks noChangeArrowheads="1"/>
          </p:cNvSpPr>
          <p:nvPr/>
        </p:nvSpPr>
        <p:spPr bwMode="auto">
          <a:xfrm>
            <a:off x="820738" y="1844675"/>
            <a:ext cx="1447800" cy="838200"/>
          </a:xfrm>
          <a:prstGeom prst="rect">
            <a:avLst/>
          </a:prstGeom>
          <a:solidFill>
            <a:srgbClr val="3333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>
              <a:ea typeface="Arial" charset="0"/>
              <a:cs typeface="Arial" charset="0"/>
            </a:endParaRPr>
          </a:p>
        </p:txBody>
      </p:sp>
      <p:sp>
        <p:nvSpPr>
          <p:cNvPr id="44037" name="Oval 3"/>
          <p:cNvSpPr>
            <a:spLocks noChangeArrowheads="1"/>
          </p:cNvSpPr>
          <p:nvPr/>
        </p:nvSpPr>
        <p:spPr bwMode="auto">
          <a:xfrm>
            <a:off x="973138" y="1997075"/>
            <a:ext cx="1143000" cy="533400"/>
          </a:xfrm>
          <a:prstGeom prst="ellipse">
            <a:avLst/>
          </a:prstGeom>
          <a:solidFill>
            <a:srgbClr val="FFCF0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400" b="0">
                <a:solidFill>
                  <a:srgbClr val="000000"/>
                </a:solidFill>
                <a:latin typeface="Tahoma" charset="0"/>
                <a:ea typeface="Arial" charset="0"/>
                <a:cs typeface="Arial" charset="0"/>
              </a:rPr>
              <a:t>root</a:t>
            </a:r>
          </a:p>
        </p:txBody>
      </p:sp>
      <p:sp>
        <p:nvSpPr>
          <p:cNvPr id="44038" name="Text Box 5"/>
          <p:cNvSpPr txBox="1">
            <a:spLocks noChangeArrowheads="1"/>
          </p:cNvSpPr>
          <p:nvPr/>
        </p:nvSpPr>
        <p:spPr bwMode="auto">
          <a:xfrm>
            <a:off x="5030788" y="1100138"/>
            <a:ext cx="3286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b="0">
                <a:solidFill>
                  <a:srgbClr val="000000"/>
                </a:solidFill>
                <a:latin typeface="Tahoma" charset="0"/>
                <a:ea typeface="Arial" charset="0"/>
                <a:cs typeface="Arial" charset="0"/>
              </a:rPr>
              <a:t>Remote PROOF Cluster</a:t>
            </a:r>
          </a:p>
        </p:txBody>
      </p:sp>
      <p:sp>
        <p:nvSpPr>
          <p:cNvPr id="44039" name="Rectangle 6"/>
          <p:cNvSpPr>
            <a:spLocks noChangeArrowheads="1"/>
          </p:cNvSpPr>
          <p:nvPr/>
        </p:nvSpPr>
        <p:spPr bwMode="auto">
          <a:xfrm>
            <a:off x="4787900" y="1814513"/>
            <a:ext cx="1447800" cy="838200"/>
          </a:xfrm>
          <a:prstGeom prst="rect">
            <a:avLst/>
          </a:prstGeom>
          <a:solidFill>
            <a:srgbClr val="3333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fr-FR" b="0">
              <a:ea typeface="Arial" charset="0"/>
              <a:cs typeface="Arial" charset="0"/>
            </a:endParaRPr>
          </a:p>
        </p:txBody>
      </p:sp>
      <p:sp>
        <p:nvSpPr>
          <p:cNvPr id="44040" name="Rectangle 7"/>
          <p:cNvSpPr>
            <a:spLocks noChangeArrowheads="1"/>
          </p:cNvSpPr>
          <p:nvPr/>
        </p:nvSpPr>
        <p:spPr bwMode="auto">
          <a:xfrm>
            <a:off x="4787900" y="2957513"/>
            <a:ext cx="1447800" cy="838200"/>
          </a:xfrm>
          <a:prstGeom prst="rect">
            <a:avLst/>
          </a:prstGeom>
          <a:solidFill>
            <a:srgbClr val="3333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>
              <a:ea typeface="Arial" charset="0"/>
              <a:cs typeface="Arial" charset="0"/>
            </a:endParaRPr>
          </a:p>
        </p:txBody>
      </p:sp>
      <p:sp>
        <p:nvSpPr>
          <p:cNvPr id="44041" name="Rectangle 8"/>
          <p:cNvSpPr>
            <a:spLocks noChangeArrowheads="1"/>
          </p:cNvSpPr>
          <p:nvPr/>
        </p:nvSpPr>
        <p:spPr bwMode="auto">
          <a:xfrm>
            <a:off x="4787900" y="4100513"/>
            <a:ext cx="1447800" cy="838200"/>
          </a:xfrm>
          <a:prstGeom prst="rect">
            <a:avLst/>
          </a:prstGeom>
          <a:solidFill>
            <a:srgbClr val="3333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>
              <a:ea typeface="Arial" charset="0"/>
              <a:cs typeface="Arial" charset="0"/>
            </a:endParaRPr>
          </a:p>
        </p:txBody>
      </p:sp>
      <p:sp>
        <p:nvSpPr>
          <p:cNvPr id="44042" name="Rectangle 9"/>
          <p:cNvSpPr>
            <a:spLocks noChangeArrowheads="1"/>
          </p:cNvSpPr>
          <p:nvPr/>
        </p:nvSpPr>
        <p:spPr bwMode="auto">
          <a:xfrm>
            <a:off x="4787900" y="5243513"/>
            <a:ext cx="1447800" cy="838200"/>
          </a:xfrm>
          <a:prstGeom prst="rect">
            <a:avLst/>
          </a:prstGeom>
          <a:solidFill>
            <a:srgbClr val="3333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>
              <a:ea typeface="Arial" charset="0"/>
              <a:cs typeface="Arial" charset="0"/>
            </a:endParaRPr>
          </a:p>
        </p:txBody>
      </p:sp>
      <p:sp>
        <p:nvSpPr>
          <p:cNvPr id="44043" name="AutoShape 12"/>
          <p:cNvSpPr>
            <a:spLocks noChangeArrowheads="1"/>
          </p:cNvSpPr>
          <p:nvPr/>
        </p:nvSpPr>
        <p:spPr bwMode="auto">
          <a:xfrm>
            <a:off x="7354888" y="5753100"/>
            <a:ext cx="1079500" cy="600075"/>
          </a:xfrm>
          <a:prstGeom prst="can">
            <a:avLst>
              <a:gd name="adj" fmla="val 25000"/>
            </a:avLst>
          </a:pr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  <a:ea typeface="Arial" charset="0"/>
                <a:cs typeface="Arial" charset="0"/>
              </a:rPr>
              <a:t>Data</a:t>
            </a:r>
          </a:p>
        </p:txBody>
      </p:sp>
      <p:grpSp>
        <p:nvGrpSpPr>
          <p:cNvPr id="2" name="Group 60"/>
          <p:cNvGrpSpPr>
            <a:grpSpLocks/>
          </p:cNvGrpSpPr>
          <p:nvPr/>
        </p:nvGrpSpPr>
        <p:grpSpPr bwMode="auto">
          <a:xfrm>
            <a:off x="4940300" y="3109913"/>
            <a:ext cx="1143000" cy="2819400"/>
            <a:chOff x="3112" y="1981"/>
            <a:chExt cx="720" cy="1776"/>
          </a:xfrm>
        </p:grpSpPr>
        <p:sp>
          <p:nvSpPr>
            <p:cNvPr id="44080" name="Oval 14"/>
            <p:cNvSpPr>
              <a:spLocks noChangeArrowheads="1"/>
            </p:cNvSpPr>
            <p:nvPr/>
          </p:nvSpPr>
          <p:spPr bwMode="auto">
            <a:xfrm>
              <a:off x="3112" y="1981"/>
              <a:ext cx="720" cy="336"/>
            </a:xfrm>
            <a:prstGeom prst="ellipse">
              <a:avLst/>
            </a:prstGeom>
            <a:solidFill>
              <a:srgbClr val="FFCF0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2400" b="0">
                  <a:solidFill>
                    <a:srgbClr val="000000"/>
                  </a:solidFill>
                  <a:latin typeface="Tahoma" charset="0"/>
                  <a:ea typeface="Arial" charset="0"/>
                  <a:cs typeface="Arial" charset="0"/>
                </a:rPr>
                <a:t>root</a:t>
              </a:r>
            </a:p>
          </p:txBody>
        </p:sp>
        <p:sp>
          <p:nvSpPr>
            <p:cNvPr id="44081" name="Oval 16"/>
            <p:cNvSpPr>
              <a:spLocks noChangeArrowheads="1"/>
            </p:cNvSpPr>
            <p:nvPr/>
          </p:nvSpPr>
          <p:spPr bwMode="auto">
            <a:xfrm>
              <a:off x="3112" y="2701"/>
              <a:ext cx="720" cy="336"/>
            </a:xfrm>
            <a:prstGeom prst="ellipse">
              <a:avLst/>
            </a:prstGeom>
            <a:solidFill>
              <a:srgbClr val="FFCF0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2400" b="0">
                  <a:solidFill>
                    <a:srgbClr val="000000"/>
                  </a:solidFill>
                  <a:latin typeface="Tahoma" charset="0"/>
                  <a:ea typeface="Arial" charset="0"/>
                  <a:cs typeface="Arial" charset="0"/>
                </a:rPr>
                <a:t>root</a:t>
              </a:r>
            </a:p>
          </p:txBody>
        </p:sp>
        <p:sp>
          <p:nvSpPr>
            <p:cNvPr id="44082" name="Oval 18"/>
            <p:cNvSpPr>
              <a:spLocks noChangeArrowheads="1"/>
            </p:cNvSpPr>
            <p:nvPr/>
          </p:nvSpPr>
          <p:spPr bwMode="auto">
            <a:xfrm>
              <a:off x="3112" y="3421"/>
              <a:ext cx="720" cy="336"/>
            </a:xfrm>
            <a:prstGeom prst="ellipse">
              <a:avLst/>
            </a:prstGeom>
            <a:solidFill>
              <a:srgbClr val="FFCF0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2400" b="0">
                  <a:solidFill>
                    <a:srgbClr val="000000"/>
                  </a:solidFill>
                  <a:latin typeface="Tahoma" charset="0"/>
                  <a:ea typeface="Arial" charset="0"/>
                  <a:cs typeface="Arial" charset="0"/>
                </a:rPr>
                <a:t>root</a:t>
              </a:r>
            </a:p>
          </p:txBody>
        </p:sp>
      </p:grpSp>
      <p:sp>
        <p:nvSpPr>
          <p:cNvPr id="44045" name="Text Box 20"/>
          <p:cNvSpPr txBox="1">
            <a:spLocks noChangeArrowheads="1"/>
          </p:cNvSpPr>
          <p:nvPr/>
        </p:nvSpPr>
        <p:spPr bwMode="auto">
          <a:xfrm>
            <a:off x="847725" y="1093788"/>
            <a:ext cx="13192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b="0">
                <a:solidFill>
                  <a:srgbClr val="000000"/>
                </a:solidFill>
                <a:latin typeface="Tahoma" charset="0"/>
                <a:ea typeface="Arial" charset="0"/>
                <a:cs typeface="Arial" charset="0"/>
              </a:rPr>
              <a:t>Client – </a:t>
            </a:r>
          </a:p>
          <a:p>
            <a:r>
              <a:rPr lang="en-US" sz="2400" b="0">
                <a:solidFill>
                  <a:srgbClr val="000000"/>
                </a:solidFill>
                <a:latin typeface="Tahoma" charset="0"/>
                <a:ea typeface="Arial" charset="0"/>
                <a:cs typeface="Arial" charset="0"/>
              </a:rPr>
              <a:t>Local PC</a:t>
            </a:r>
          </a:p>
        </p:txBody>
      </p:sp>
      <p:sp>
        <p:nvSpPr>
          <p:cNvPr id="580630" name="Text Box 22"/>
          <p:cNvSpPr txBox="1">
            <a:spLocks noChangeArrowheads="1"/>
          </p:cNvSpPr>
          <p:nvPr/>
        </p:nvSpPr>
        <p:spPr bwMode="auto">
          <a:xfrm>
            <a:off x="2987675" y="2276475"/>
            <a:ext cx="862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0">
                <a:solidFill>
                  <a:srgbClr val="000000"/>
                </a:solidFill>
                <a:ea typeface="Arial" charset="0"/>
                <a:cs typeface="Arial" charset="0"/>
              </a:rPr>
              <a:t>ana.C</a:t>
            </a:r>
          </a:p>
        </p:txBody>
      </p:sp>
      <p:sp>
        <p:nvSpPr>
          <p:cNvPr id="580631" name="Line 23"/>
          <p:cNvSpPr>
            <a:spLocks noChangeShapeType="1"/>
          </p:cNvSpPr>
          <p:nvPr/>
        </p:nvSpPr>
        <p:spPr bwMode="auto">
          <a:xfrm>
            <a:off x="2268538" y="2317750"/>
            <a:ext cx="2519362" cy="0"/>
          </a:xfrm>
          <a:prstGeom prst="line">
            <a:avLst/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0633" name="Text Box 25"/>
          <p:cNvSpPr txBox="1">
            <a:spLocks noChangeArrowheads="1"/>
          </p:cNvSpPr>
          <p:nvPr/>
        </p:nvSpPr>
        <p:spPr bwMode="auto">
          <a:xfrm>
            <a:off x="2700338" y="1736725"/>
            <a:ext cx="1565275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0">
                <a:solidFill>
                  <a:srgbClr val="000000"/>
                </a:solidFill>
                <a:ea typeface="Arial" charset="0"/>
                <a:cs typeface="Arial" charset="0"/>
              </a:rPr>
              <a:t>stdout/result</a:t>
            </a:r>
          </a:p>
        </p:txBody>
      </p:sp>
      <p:sp>
        <p:nvSpPr>
          <p:cNvPr id="44049" name="Text Box 27"/>
          <p:cNvSpPr txBox="1">
            <a:spLocks noChangeArrowheads="1"/>
          </p:cNvSpPr>
          <p:nvPr/>
        </p:nvSpPr>
        <p:spPr bwMode="auto">
          <a:xfrm>
            <a:off x="5626100" y="2576513"/>
            <a:ext cx="6683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0">
                <a:solidFill>
                  <a:srgbClr val="000000"/>
                </a:solidFill>
                <a:latin typeface="Tahoma" charset="0"/>
                <a:ea typeface="Arial" charset="0"/>
                <a:cs typeface="Arial" charset="0"/>
              </a:rPr>
              <a:t>node1</a:t>
            </a:r>
          </a:p>
        </p:txBody>
      </p:sp>
      <p:sp>
        <p:nvSpPr>
          <p:cNvPr id="44050" name="Text Box 28"/>
          <p:cNvSpPr txBox="1">
            <a:spLocks noChangeArrowheads="1"/>
          </p:cNvSpPr>
          <p:nvPr/>
        </p:nvSpPr>
        <p:spPr bwMode="auto">
          <a:xfrm>
            <a:off x="5626100" y="3719513"/>
            <a:ext cx="6683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0">
                <a:solidFill>
                  <a:srgbClr val="000000"/>
                </a:solidFill>
                <a:latin typeface="Tahoma" charset="0"/>
                <a:ea typeface="Arial" charset="0"/>
                <a:cs typeface="Arial" charset="0"/>
              </a:rPr>
              <a:t>node2</a:t>
            </a:r>
          </a:p>
        </p:txBody>
      </p:sp>
      <p:sp>
        <p:nvSpPr>
          <p:cNvPr id="44051" name="Text Box 29"/>
          <p:cNvSpPr txBox="1">
            <a:spLocks noChangeArrowheads="1"/>
          </p:cNvSpPr>
          <p:nvPr/>
        </p:nvSpPr>
        <p:spPr bwMode="auto">
          <a:xfrm>
            <a:off x="5626100" y="4862513"/>
            <a:ext cx="6683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0">
                <a:solidFill>
                  <a:srgbClr val="000000"/>
                </a:solidFill>
                <a:latin typeface="Tahoma" charset="0"/>
                <a:ea typeface="Arial" charset="0"/>
                <a:cs typeface="Arial" charset="0"/>
              </a:rPr>
              <a:t>node3</a:t>
            </a:r>
          </a:p>
        </p:txBody>
      </p:sp>
      <p:sp>
        <p:nvSpPr>
          <p:cNvPr id="44052" name="Text Box 30"/>
          <p:cNvSpPr txBox="1">
            <a:spLocks noChangeArrowheads="1"/>
          </p:cNvSpPr>
          <p:nvPr/>
        </p:nvSpPr>
        <p:spPr bwMode="auto">
          <a:xfrm>
            <a:off x="5626100" y="6005513"/>
            <a:ext cx="6683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0">
                <a:solidFill>
                  <a:srgbClr val="000000"/>
                </a:solidFill>
                <a:latin typeface="Tahoma" charset="0"/>
                <a:ea typeface="Arial" charset="0"/>
                <a:cs typeface="Arial" charset="0"/>
              </a:rPr>
              <a:t>node4</a:t>
            </a:r>
          </a:p>
        </p:txBody>
      </p:sp>
      <p:sp>
        <p:nvSpPr>
          <p:cNvPr id="44053" name="AutoShape 34"/>
          <p:cNvSpPr>
            <a:spLocks noChangeArrowheads="1"/>
          </p:cNvSpPr>
          <p:nvPr/>
        </p:nvSpPr>
        <p:spPr bwMode="auto">
          <a:xfrm>
            <a:off x="844550" y="3046413"/>
            <a:ext cx="533400" cy="609600"/>
          </a:xfrm>
          <a:prstGeom prst="can">
            <a:avLst>
              <a:gd name="adj" fmla="val 28571"/>
            </a:avLst>
          </a:pr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400" b="0">
                <a:solidFill>
                  <a:schemeClr val="bg1"/>
                </a:solidFill>
                <a:latin typeface="Tahoma" charset="0"/>
                <a:ea typeface="Arial" charset="0"/>
                <a:cs typeface="Arial" charset="0"/>
              </a:rPr>
              <a:t>ana.C</a:t>
            </a:r>
          </a:p>
        </p:txBody>
      </p:sp>
      <p:cxnSp>
        <p:nvCxnSpPr>
          <p:cNvPr id="44054" name="AutoShape 35"/>
          <p:cNvCxnSpPr>
            <a:cxnSpLocks noChangeShapeType="1"/>
            <a:stCxn id="44053" idx="1"/>
            <a:endCxn id="44036" idx="2"/>
          </p:cNvCxnSpPr>
          <p:nvPr/>
        </p:nvCxnSpPr>
        <p:spPr bwMode="auto">
          <a:xfrm flipV="1">
            <a:off x="1111250" y="2682875"/>
            <a:ext cx="433388" cy="363538"/>
          </a:xfrm>
          <a:prstGeom prst="straightConnector1">
            <a:avLst/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580645" name="Oval 37"/>
          <p:cNvSpPr>
            <a:spLocks noChangeArrowheads="1"/>
          </p:cNvSpPr>
          <p:nvPr/>
        </p:nvSpPr>
        <p:spPr bwMode="auto">
          <a:xfrm>
            <a:off x="4945063" y="1962150"/>
            <a:ext cx="1143000" cy="533400"/>
          </a:xfrm>
          <a:prstGeom prst="ellipse">
            <a:avLst/>
          </a:prstGeom>
          <a:solidFill>
            <a:srgbClr val="FFCF0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400" b="0">
                <a:solidFill>
                  <a:srgbClr val="FF0000"/>
                </a:solidFill>
                <a:latin typeface="Tahoma" charset="0"/>
                <a:ea typeface="Arial" charset="0"/>
                <a:cs typeface="Arial" charset="0"/>
              </a:rPr>
              <a:t>root</a:t>
            </a:r>
          </a:p>
        </p:txBody>
      </p:sp>
      <p:sp>
        <p:nvSpPr>
          <p:cNvPr id="44056" name="Rectangle 39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18487" cy="936625"/>
          </a:xfrm>
        </p:spPr>
        <p:txBody>
          <a:bodyPr/>
          <a:lstStyle/>
          <a:p>
            <a:pPr defTabSz="457200" eaLnBrk="1" hangingPunct="1"/>
            <a:r>
              <a:rPr lang="en-US"/>
              <a:t>PROOF Schema</a:t>
            </a:r>
          </a:p>
        </p:txBody>
      </p:sp>
      <p:sp>
        <p:nvSpPr>
          <p:cNvPr id="44057" name="AutoShape 40"/>
          <p:cNvSpPr>
            <a:spLocks noChangeArrowheads="1"/>
          </p:cNvSpPr>
          <p:nvPr/>
        </p:nvSpPr>
        <p:spPr bwMode="auto">
          <a:xfrm>
            <a:off x="1708150" y="3046413"/>
            <a:ext cx="533400" cy="609600"/>
          </a:xfrm>
          <a:prstGeom prst="can">
            <a:avLst>
              <a:gd name="adj" fmla="val 28571"/>
            </a:avLst>
          </a:pr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400" b="0">
                <a:solidFill>
                  <a:schemeClr val="bg1"/>
                </a:solidFill>
                <a:latin typeface="Tahoma" charset="0"/>
                <a:ea typeface="Arial" charset="0"/>
                <a:cs typeface="Arial" charset="0"/>
              </a:rPr>
              <a:t>Data</a:t>
            </a:r>
          </a:p>
        </p:txBody>
      </p:sp>
      <p:cxnSp>
        <p:nvCxnSpPr>
          <p:cNvPr id="44058" name="AutoShape 41"/>
          <p:cNvCxnSpPr>
            <a:cxnSpLocks noChangeShapeType="1"/>
            <a:stCxn id="44057" idx="1"/>
            <a:endCxn id="44036" idx="2"/>
          </p:cNvCxnSpPr>
          <p:nvPr/>
        </p:nvCxnSpPr>
        <p:spPr bwMode="auto">
          <a:xfrm flipH="1" flipV="1">
            <a:off x="1544638" y="2682875"/>
            <a:ext cx="430212" cy="36353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44059" name="Text Box 42"/>
          <p:cNvSpPr txBox="1">
            <a:spLocks noChangeArrowheads="1"/>
          </p:cNvSpPr>
          <p:nvPr/>
        </p:nvSpPr>
        <p:spPr bwMode="auto">
          <a:xfrm>
            <a:off x="2390775" y="5589588"/>
            <a:ext cx="17494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FF0F0F"/>
                </a:solidFill>
                <a:ea typeface="Arial" charset="0"/>
                <a:cs typeface="Arial" charset="0"/>
              </a:rPr>
              <a:t>Proof master</a:t>
            </a:r>
          </a:p>
          <a:p>
            <a:r>
              <a:rPr lang="en-US" sz="2000">
                <a:ea typeface="Arial" charset="0"/>
                <a:cs typeface="Arial" charset="0"/>
              </a:rPr>
              <a:t>Proof slave</a:t>
            </a:r>
          </a:p>
        </p:txBody>
      </p:sp>
      <p:cxnSp>
        <p:nvCxnSpPr>
          <p:cNvPr id="580653" name="AutoShape 45"/>
          <p:cNvCxnSpPr>
            <a:cxnSpLocks noChangeShapeType="1"/>
            <a:stCxn id="44043" idx="2"/>
            <a:endCxn id="44042" idx="3"/>
          </p:cNvCxnSpPr>
          <p:nvPr/>
        </p:nvCxnSpPr>
        <p:spPr bwMode="auto">
          <a:xfrm flipH="1" flipV="1">
            <a:off x="6235700" y="5662613"/>
            <a:ext cx="1119188" cy="3905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0661" name="AutoShape 53"/>
          <p:cNvCxnSpPr>
            <a:cxnSpLocks noChangeShapeType="1"/>
          </p:cNvCxnSpPr>
          <p:nvPr/>
        </p:nvCxnSpPr>
        <p:spPr bwMode="auto">
          <a:xfrm rot="16200000" flipH="1">
            <a:off x="4148931" y="2737644"/>
            <a:ext cx="1062038" cy="215900"/>
          </a:xfrm>
          <a:prstGeom prst="bentConnector2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580662" name="AutoShape 54"/>
          <p:cNvCxnSpPr>
            <a:cxnSpLocks noChangeShapeType="1"/>
          </p:cNvCxnSpPr>
          <p:nvPr/>
        </p:nvCxnSpPr>
        <p:spPr bwMode="auto">
          <a:xfrm rot="16200000" flipH="1">
            <a:off x="3577431" y="3309144"/>
            <a:ext cx="2205038" cy="215900"/>
          </a:xfrm>
          <a:prstGeom prst="bentConnector2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580664" name="AutoShape 56"/>
          <p:cNvCxnSpPr>
            <a:cxnSpLocks noChangeShapeType="1"/>
          </p:cNvCxnSpPr>
          <p:nvPr/>
        </p:nvCxnSpPr>
        <p:spPr bwMode="auto">
          <a:xfrm rot="16200000" flipH="1">
            <a:off x="3005931" y="3880644"/>
            <a:ext cx="3348038" cy="215900"/>
          </a:xfrm>
          <a:prstGeom prst="bentConnector2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580667" name="AutoShape 59"/>
          <p:cNvSpPr>
            <a:spLocks noChangeArrowheads="1"/>
          </p:cNvSpPr>
          <p:nvPr/>
        </p:nvSpPr>
        <p:spPr bwMode="auto">
          <a:xfrm>
            <a:off x="7308850" y="5264150"/>
            <a:ext cx="1154113" cy="441325"/>
          </a:xfrm>
          <a:prstGeom prst="verticalScroll">
            <a:avLst>
              <a:gd name="adj" fmla="val 12500"/>
            </a:avLst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  <a:ea typeface="Arial" charset="0"/>
                <a:cs typeface="Arial" charset="0"/>
              </a:rPr>
              <a:t>Result</a:t>
            </a:r>
          </a:p>
        </p:txBody>
      </p:sp>
      <p:cxnSp>
        <p:nvCxnSpPr>
          <p:cNvPr id="580672" name="AutoShape 64"/>
          <p:cNvCxnSpPr>
            <a:cxnSpLocks noChangeShapeType="1"/>
            <a:stCxn id="44042" idx="3"/>
            <a:endCxn id="580667" idx="1"/>
          </p:cNvCxnSpPr>
          <p:nvPr/>
        </p:nvCxnSpPr>
        <p:spPr bwMode="auto">
          <a:xfrm flipV="1">
            <a:off x="6235700" y="5484813"/>
            <a:ext cx="1128713" cy="17780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44066" name="AutoShape 65"/>
          <p:cNvSpPr>
            <a:spLocks noChangeArrowheads="1"/>
          </p:cNvSpPr>
          <p:nvPr/>
        </p:nvSpPr>
        <p:spPr bwMode="auto">
          <a:xfrm>
            <a:off x="7358063" y="4457700"/>
            <a:ext cx="1079500" cy="600075"/>
          </a:xfrm>
          <a:prstGeom prst="can">
            <a:avLst>
              <a:gd name="adj" fmla="val 25000"/>
            </a:avLst>
          </a:pr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  <a:ea typeface="Arial" charset="0"/>
                <a:cs typeface="Arial" charset="0"/>
              </a:rPr>
              <a:t>Data</a:t>
            </a:r>
          </a:p>
        </p:txBody>
      </p:sp>
      <p:sp>
        <p:nvSpPr>
          <p:cNvPr id="580674" name="AutoShape 66"/>
          <p:cNvSpPr>
            <a:spLocks noChangeArrowheads="1"/>
          </p:cNvSpPr>
          <p:nvPr/>
        </p:nvSpPr>
        <p:spPr bwMode="auto">
          <a:xfrm>
            <a:off x="7312025" y="3968750"/>
            <a:ext cx="1154113" cy="441325"/>
          </a:xfrm>
          <a:prstGeom prst="verticalScroll">
            <a:avLst>
              <a:gd name="adj" fmla="val 12500"/>
            </a:avLst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  <a:ea typeface="Arial" charset="0"/>
                <a:cs typeface="Arial" charset="0"/>
              </a:rPr>
              <a:t>Result</a:t>
            </a:r>
          </a:p>
        </p:txBody>
      </p:sp>
      <p:sp>
        <p:nvSpPr>
          <p:cNvPr id="44068" name="AutoShape 67"/>
          <p:cNvSpPr>
            <a:spLocks noChangeArrowheads="1"/>
          </p:cNvSpPr>
          <p:nvPr/>
        </p:nvSpPr>
        <p:spPr bwMode="auto">
          <a:xfrm>
            <a:off x="7358063" y="3162300"/>
            <a:ext cx="1079500" cy="600075"/>
          </a:xfrm>
          <a:prstGeom prst="can">
            <a:avLst>
              <a:gd name="adj" fmla="val 25000"/>
            </a:avLst>
          </a:pr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  <a:ea typeface="Arial" charset="0"/>
                <a:cs typeface="Arial" charset="0"/>
              </a:rPr>
              <a:t>Data</a:t>
            </a:r>
          </a:p>
        </p:txBody>
      </p:sp>
      <p:sp>
        <p:nvSpPr>
          <p:cNvPr id="580676" name="AutoShape 68"/>
          <p:cNvSpPr>
            <a:spLocks noChangeArrowheads="1"/>
          </p:cNvSpPr>
          <p:nvPr/>
        </p:nvSpPr>
        <p:spPr bwMode="auto">
          <a:xfrm>
            <a:off x="7312025" y="2673350"/>
            <a:ext cx="1154113" cy="441325"/>
          </a:xfrm>
          <a:prstGeom prst="verticalScroll">
            <a:avLst>
              <a:gd name="adj" fmla="val 12500"/>
            </a:avLst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  <a:ea typeface="Arial" charset="0"/>
                <a:cs typeface="Arial" charset="0"/>
              </a:rPr>
              <a:t>Result</a:t>
            </a:r>
          </a:p>
        </p:txBody>
      </p:sp>
      <p:cxnSp>
        <p:nvCxnSpPr>
          <p:cNvPr id="580677" name="AutoShape 69"/>
          <p:cNvCxnSpPr>
            <a:cxnSpLocks noChangeShapeType="1"/>
            <a:stCxn id="44066" idx="2"/>
            <a:endCxn id="44041" idx="3"/>
          </p:cNvCxnSpPr>
          <p:nvPr/>
        </p:nvCxnSpPr>
        <p:spPr bwMode="auto">
          <a:xfrm flipH="1" flipV="1">
            <a:off x="6235700" y="4519613"/>
            <a:ext cx="1122363" cy="23812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0678" name="AutoShape 70"/>
          <p:cNvCxnSpPr>
            <a:cxnSpLocks noChangeShapeType="1"/>
            <a:stCxn id="44041" idx="3"/>
            <a:endCxn id="580674" idx="1"/>
          </p:cNvCxnSpPr>
          <p:nvPr/>
        </p:nvCxnSpPr>
        <p:spPr bwMode="auto">
          <a:xfrm flipV="1">
            <a:off x="6235700" y="4189413"/>
            <a:ext cx="1131888" cy="33020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0679" name="AutoShape 71"/>
          <p:cNvCxnSpPr>
            <a:cxnSpLocks noChangeShapeType="1"/>
            <a:stCxn id="44068" idx="2"/>
            <a:endCxn id="44040" idx="3"/>
          </p:cNvCxnSpPr>
          <p:nvPr/>
        </p:nvCxnSpPr>
        <p:spPr bwMode="auto">
          <a:xfrm flipH="1" flipV="1">
            <a:off x="6235700" y="3376613"/>
            <a:ext cx="1122363" cy="8572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0680" name="AutoShape 72"/>
          <p:cNvCxnSpPr>
            <a:cxnSpLocks noChangeShapeType="1"/>
            <a:stCxn id="44040" idx="3"/>
            <a:endCxn id="580676" idx="1"/>
          </p:cNvCxnSpPr>
          <p:nvPr/>
        </p:nvCxnSpPr>
        <p:spPr bwMode="auto">
          <a:xfrm flipV="1">
            <a:off x="6235700" y="2894013"/>
            <a:ext cx="1131888" cy="48260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0682" name="AutoShape 74"/>
          <p:cNvCxnSpPr>
            <a:cxnSpLocks noChangeShapeType="1"/>
            <a:stCxn id="580676" idx="3"/>
            <a:endCxn id="44039" idx="3"/>
          </p:cNvCxnSpPr>
          <p:nvPr/>
        </p:nvCxnSpPr>
        <p:spPr bwMode="auto">
          <a:xfrm flipH="1" flipV="1">
            <a:off x="6235700" y="2233613"/>
            <a:ext cx="2174875" cy="660400"/>
          </a:xfrm>
          <a:prstGeom prst="curvedConnector3">
            <a:avLst>
              <a:gd name="adj1" fmla="val -13065"/>
            </a:avLst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0683" name="AutoShape 75"/>
          <p:cNvCxnSpPr>
            <a:cxnSpLocks noChangeShapeType="1"/>
            <a:stCxn id="580674" idx="3"/>
            <a:endCxn id="44039" idx="3"/>
          </p:cNvCxnSpPr>
          <p:nvPr/>
        </p:nvCxnSpPr>
        <p:spPr bwMode="auto">
          <a:xfrm flipH="1" flipV="1">
            <a:off x="6235700" y="2233613"/>
            <a:ext cx="2174875" cy="1955800"/>
          </a:xfrm>
          <a:prstGeom prst="curvedConnector3">
            <a:avLst>
              <a:gd name="adj1" fmla="val -13065"/>
            </a:avLst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0684" name="AutoShape 76"/>
          <p:cNvCxnSpPr>
            <a:cxnSpLocks noChangeShapeType="1"/>
            <a:stCxn id="580667" idx="3"/>
            <a:endCxn id="44039" idx="3"/>
          </p:cNvCxnSpPr>
          <p:nvPr/>
        </p:nvCxnSpPr>
        <p:spPr bwMode="auto">
          <a:xfrm flipH="1" flipV="1">
            <a:off x="6235700" y="2233613"/>
            <a:ext cx="2171700" cy="3251200"/>
          </a:xfrm>
          <a:prstGeom prst="curvedConnector3">
            <a:avLst>
              <a:gd name="adj1" fmla="val -25148"/>
            </a:avLst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0685" name="AutoShape 77"/>
          <p:cNvCxnSpPr>
            <a:cxnSpLocks noChangeShapeType="1"/>
            <a:stCxn id="44039" idx="1"/>
          </p:cNvCxnSpPr>
          <p:nvPr/>
        </p:nvCxnSpPr>
        <p:spPr bwMode="auto">
          <a:xfrm flipH="1" flipV="1">
            <a:off x="2271713" y="2230438"/>
            <a:ext cx="2516187" cy="31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580687" name="AutoShape 79"/>
          <p:cNvSpPr>
            <a:spLocks noChangeArrowheads="1"/>
          </p:cNvSpPr>
          <p:nvPr/>
        </p:nvSpPr>
        <p:spPr bwMode="auto">
          <a:xfrm>
            <a:off x="2843213" y="1268413"/>
            <a:ext cx="1154112" cy="441325"/>
          </a:xfrm>
          <a:prstGeom prst="verticalScroll">
            <a:avLst>
              <a:gd name="adj" fmla="val 12500"/>
            </a:avLst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  <a:ea typeface="Arial" charset="0"/>
                <a:cs typeface="Arial" charset="0"/>
              </a:rPr>
              <a:t>Result</a:t>
            </a:r>
          </a:p>
        </p:txBody>
      </p:sp>
      <p:sp>
        <p:nvSpPr>
          <p:cNvPr id="44079" name="Rectangle 50"/>
          <p:cNvSpPr>
            <a:spLocks noChangeArrowheads="1"/>
          </p:cNvSpPr>
          <p:nvPr/>
        </p:nvSpPr>
        <p:spPr bwMode="auto">
          <a:xfrm>
            <a:off x="4370388" y="1657350"/>
            <a:ext cx="4652962" cy="4752975"/>
          </a:xfrm>
          <a:prstGeom prst="rect">
            <a:avLst/>
          </a:prstGeom>
          <a:noFill/>
          <a:ln w="381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80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80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80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80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8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8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80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80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80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80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580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80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580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80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580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80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580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80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580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580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580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0630" grpId="0"/>
      <p:bldP spid="580631" grpId="0" animBg="1"/>
      <p:bldP spid="580633" grpId="0" animBg="1"/>
      <p:bldP spid="580645" grpId="0" animBg="1"/>
      <p:bldP spid="580667" grpId="0" animBg="1"/>
      <p:bldP spid="580674" grpId="0" animBg="1"/>
      <p:bldP spid="580676" grpId="0" animBg="1"/>
      <p:bldP spid="580687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>
              <a:latin typeface="Garamond" pitchFamily="18" charset="0"/>
            </a:endParaRPr>
          </a:p>
          <a:p>
            <a:pPr algn="ctr">
              <a:buNone/>
            </a:pPr>
            <a:endParaRPr lang="en-US" dirty="0" smtClean="0">
              <a:latin typeface="Garamond" pitchFamily="18" charset="0"/>
            </a:endParaRPr>
          </a:p>
          <a:p>
            <a:pPr algn="ctr">
              <a:buNone/>
            </a:pPr>
            <a:endParaRPr lang="en-US" dirty="0" smtClean="0">
              <a:latin typeface="Garamond" pitchFamily="18" charset="0"/>
            </a:endParaRPr>
          </a:p>
          <a:p>
            <a:pPr algn="ctr">
              <a:buNone/>
            </a:pPr>
            <a:endParaRPr lang="en-US" dirty="0" smtClean="0">
              <a:latin typeface="Garamond" pitchFamily="18" charset="0"/>
            </a:endParaRPr>
          </a:p>
          <a:p>
            <a:pPr>
              <a:buNone/>
            </a:pPr>
            <a:r>
              <a:rPr lang="en-US" sz="5000" dirty="0" smtClean="0">
                <a:latin typeface="Garamond" pitchFamily="18" charset="0"/>
              </a:rPr>
              <a:t>   Questions </a:t>
            </a:r>
          </a:p>
        </p:txBody>
      </p:sp>
      <p:pic>
        <p:nvPicPr>
          <p:cNvPr id="4" name="Picture 3" descr="question_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1905000"/>
            <a:ext cx="3562350" cy="305752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Important figures of merit for reconstructed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392" y="1600201"/>
            <a:ext cx="5622151" cy="4064559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Efficiency </a:t>
            </a:r>
            <a:r>
              <a:rPr lang="en-US" dirty="0" smtClean="0"/>
              <a:t>= (Number of Reconstructed Tracks) / (Number of True Tracks) </a:t>
            </a:r>
          </a:p>
          <a:p>
            <a:pPr lvl="1"/>
            <a:r>
              <a:rPr lang="en-US" dirty="0" smtClean="0"/>
              <a:t> how often do we reconstruct the object – e.g. tracking efficiency</a:t>
            </a:r>
          </a:p>
          <a:p>
            <a:r>
              <a:rPr lang="en-US" b="1" dirty="0" smtClean="0"/>
              <a:t>Resolution = </a:t>
            </a:r>
            <a:r>
              <a:rPr lang="en-US" dirty="0" smtClean="0"/>
              <a:t>(</a:t>
            </a:r>
            <a:r>
              <a:rPr lang="en-US" dirty="0" err="1" smtClean="0"/>
              <a:t>Measured_Energy</a:t>
            </a:r>
            <a:r>
              <a:rPr lang="en-US" dirty="0" smtClean="0"/>
              <a:t> – </a:t>
            </a:r>
            <a:r>
              <a:rPr lang="en-US" dirty="0" err="1" smtClean="0"/>
              <a:t>True_Energy</a:t>
            </a:r>
            <a:r>
              <a:rPr lang="en-US" dirty="0" smtClean="0"/>
              <a:t>)/ </a:t>
            </a:r>
            <a:r>
              <a:rPr lang="en-US" dirty="0" err="1" smtClean="0"/>
              <a:t>True_Energy</a:t>
            </a:r>
            <a:endParaRPr lang="en-US" dirty="0" smtClean="0"/>
          </a:p>
          <a:p>
            <a:pPr lvl="1"/>
            <a:r>
              <a:rPr lang="en-US" dirty="0" smtClean="0"/>
              <a:t> how accurately do we reconstruct a quantity – e.g. energy resolution</a:t>
            </a:r>
          </a:p>
          <a:p>
            <a:r>
              <a:rPr lang="en-US" b="1" dirty="0" smtClean="0"/>
              <a:t>Fake rate = </a:t>
            </a:r>
            <a:r>
              <a:rPr lang="en-US" dirty="0" smtClean="0"/>
              <a:t>(Number of jets reconstructed as an electron) / (Number of jets)</a:t>
            </a:r>
          </a:p>
          <a:p>
            <a:pPr lvl="1"/>
            <a:r>
              <a:rPr lang="en-US" dirty="0" smtClean="0"/>
              <a:t> how often we reconstruct a different object as the object we are interested in – e.g. a jet faking a electron 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03504" y="5610135"/>
            <a:ext cx="7877468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For physics analysis it is important</a:t>
            </a:r>
          </a:p>
          <a:p>
            <a:pPr marL="400050" indent="-400050">
              <a:buAutoNum type="romanLcParenR"/>
            </a:pPr>
            <a:r>
              <a:rPr lang="en-US" dirty="0" smtClean="0"/>
              <a:t>to have high efficiency, good resolution, and low fake rates </a:t>
            </a:r>
          </a:p>
          <a:p>
            <a:pPr marL="400050" indent="-400050">
              <a:buAutoNum type="romanLcParenR"/>
            </a:pPr>
            <a:r>
              <a:rPr lang="en-US" dirty="0" smtClean="0"/>
              <a:t>to be able to measure the efficiencies, resolutions and fake rates and their uncertainties (not easy)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16C22-09F7-3B4A-9547-C1BFC3F4BF3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rcRect r="1575"/>
          <a:stretch>
            <a:fillRect/>
          </a:stretch>
        </p:blipFill>
        <p:spPr>
          <a:xfrm>
            <a:off x="5946677" y="3222678"/>
            <a:ext cx="3197323" cy="205328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rcRect r="2500"/>
          <a:stretch>
            <a:fillRect/>
          </a:stretch>
        </p:blipFill>
        <p:spPr>
          <a:xfrm>
            <a:off x="5946677" y="799280"/>
            <a:ext cx="3115643" cy="2423398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5614759" y="6400800"/>
            <a:ext cx="3962400" cy="457200"/>
          </a:xfrm>
        </p:spPr>
        <p:txBody>
          <a:bodyPr/>
          <a:lstStyle/>
          <a:p>
            <a:r>
              <a:rPr lang="en-US" smtClean="0"/>
              <a:t>J.Boyd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Resolution: useful expressions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Momentum:</a:t>
            </a:r>
          </a:p>
          <a:p>
            <a:r>
              <a:rPr lang="en-US" dirty="0" smtClean="0"/>
              <a:t>Energy:</a:t>
            </a:r>
          </a:p>
          <a:p>
            <a:r>
              <a:rPr lang="en-US" dirty="0" smtClean="0"/>
              <a:t>Impact parameter:</a:t>
            </a:r>
          </a:p>
          <a:p>
            <a:r>
              <a:rPr lang="en-US" dirty="0" smtClean="0"/>
              <a:t>Examples from CDF &amp; D0 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952475" y="1447800"/>
          <a:ext cx="1312862" cy="533400"/>
        </p:xfrm>
        <a:graphic>
          <a:graphicData uri="http://schemas.openxmlformats.org/presentationml/2006/ole">
            <p:oleObj spid="_x0000_s30722" name="Equation" r:id="rId3" imgW="876300" imgH="355600" progId="Equation.3">
              <p:embed/>
            </p:oleObj>
          </a:graphicData>
        </a:graphic>
      </p:graphicFrame>
      <p:graphicFrame>
        <p:nvGraphicFramePr>
          <p:cNvPr id="30723" name="Object 3"/>
          <p:cNvGraphicFramePr>
            <a:graphicFrameLocks noChangeAspect="1"/>
          </p:cNvGraphicFramePr>
          <p:nvPr/>
        </p:nvGraphicFramePr>
        <p:xfrm>
          <a:off x="2428875" y="1962150"/>
          <a:ext cx="1350963" cy="571500"/>
        </p:xfrm>
        <a:graphic>
          <a:graphicData uri="http://schemas.openxmlformats.org/presentationml/2006/ole">
            <p:oleObj spid="_x0000_s30723" name="Equation" r:id="rId4" imgW="901700" imgH="381000" progId="Equation.3">
              <p:embed/>
            </p:oleObj>
          </a:graphicData>
        </a:graphic>
      </p:graphicFrame>
      <p:graphicFrame>
        <p:nvGraphicFramePr>
          <p:cNvPr id="30724" name="Object 4"/>
          <p:cNvGraphicFramePr>
            <a:graphicFrameLocks noChangeAspect="1"/>
          </p:cNvGraphicFramePr>
          <p:nvPr/>
        </p:nvGraphicFramePr>
        <p:xfrm>
          <a:off x="3612950" y="2371725"/>
          <a:ext cx="2454275" cy="628650"/>
        </p:xfrm>
        <a:graphic>
          <a:graphicData uri="http://schemas.openxmlformats.org/presentationml/2006/ole">
            <p:oleObj spid="_x0000_s30724" name="Equation" r:id="rId5" imgW="1638300" imgH="419100" progId="Equation.3">
              <p:embed/>
            </p:oleObj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914400" y="3985260"/>
          <a:ext cx="7483803" cy="231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7041"/>
                <a:gridCol w="2172161"/>
                <a:gridCol w="2494601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CDF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  (MeV/c</a:t>
                      </a:r>
                      <a:r>
                        <a:rPr lang="en-US" baseline="30000" dirty="0" smtClean="0"/>
                        <a:t>2)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6.0 (GeV/c</a:t>
                      </a:r>
                      <a:r>
                        <a:rPr lang="en-US" baseline="30000" dirty="0" smtClean="0"/>
                        <a:t>2)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3.0 (GeV/c</a:t>
                      </a:r>
                      <a:r>
                        <a:rPr lang="en-US" baseline="30000" dirty="0" smtClean="0"/>
                        <a:t>2)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  (%)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  (</a:t>
                      </a:r>
                      <a:r>
                        <a:rPr lang="en-US" sz="1800" baseline="0" dirty="0" err="1" smtClean="0"/>
                        <a:t>μ</a:t>
                      </a:r>
                      <a:r>
                        <a:rPr lang="en-US" sz="2400" dirty="0" err="1" smtClean="0"/>
                        <a:t>m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1145975" y="4325937"/>
          <a:ext cx="1944688" cy="387350"/>
        </p:xfrm>
        <a:graphic>
          <a:graphicData uri="http://schemas.openxmlformats.org/presentationml/2006/ole">
            <p:oleObj spid="_x0000_s30725" name="Equation" r:id="rId6" imgW="1168400" imgH="203200" progId="Equation.3">
              <p:embed/>
            </p:oleObj>
          </a:graphicData>
        </a:graphic>
      </p:graphicFrame>
      <p:graphicFrame>
        <p:nvGraphicFramePr>
          <p:cNvPr id="30726" name="Object 6"/>
          <p:cNvGraphicFramePr>
            <a:graphicFrameLocks noChangeAspect="1"/>
          </p:cNvGraphicFramePr>
          <p:nvPr/>
        </p:nvGraphicFramePr>
        <p:xfrm>
          <a:off x="1145975" y="4713287"/>
          <a:ext cx="1792663" cy="387350"/>
        </p:xfrm>
        <a:graphic>
          <a:graphicData uri="http://schemas.openxmlformats.org/presentationml/2006/ole">
            <p:oleObj spid="_x0000_s30726" name="Equation" r:id="rId7" imgW="1016000" imgH="203200" progId="Equation.3">
              <p:embed/>
            </p:oleObj>
          </a:graphicData>
        </a:graphic>
      </p:graphicFrame>
      <p:graphicFrame>
        <p:nvGraphicFramePr>
          <p:cNvPr id="30727" name="Object 7"/>
          <p:cNvGraphicFramePr>
            <a:graphicFrameLocks noChangeAspect="1"/>
          </p:cNvGraphicFramePr>
          <p:nvPr/>
        </p:nvGraphicFramePr>
        <p:xfrm>
          <a:off x="1145975" y="5100637"/>
          <a:ext cx="1701800" cy="361950"/>
        </p:xfrm>
        <a:graphic>
          <a:graphicData uri="http://schemas.openxmlformats.org/presentationml/2006/ole">
            <p:oleObj spid="_x0000_s30727" name="Equation" r:id="rId8" imgW="965200" imgH="190500" progId="Equation.3">
              <p:embed/>
            </p:oleObj>
          </a:graphicData>
        </a:graphic>
      </p:graphicFrame>
      <p:graphicFrame>
        <p:nvGraphicFramePr>
          <p:cNvPr id="30728" name="Object 8"/>
          <p:cNvGraphicFramePr>
            <a:graphicFrameLocks noChangeAspect="1"/>
          </p:cNvGraphicFramePr>
          <p:nvPr/>
        </p:nvGraphicFramePr>
        <p:xfrm>
          <a:off x="1145975" y="5462587"/>
          <a:ext cx="1233487" cy="387350"/>
        </p:xfrm>
        <a:graphic>
          <a:graphicData uri="http://schemas.openxmlformats.org/presentationml/2006/ole">
            <p:oleObj spid="_x0000_s30728" name="Equation" r:id="rId9" imgW="698500" imgH="203200" progId="Equation.3">
              <p:embed/>
            </p:oleObj>
          </a:graphicData>
        </a:graphic>
      </p:graphicFrame>
      <p:graphicFrame>
        <p:nvGraphicFramePr>
          <p:cNvPr id="30729" name="Object 9"/>
          <p:cNvGraphicFramePr>
            <a:graphicFrameLocks noChangeAspect="1"/>
          </p:cNvGraphicFramePr>
          <p:nvPr/>
        </p:nvGraphicFramePr>
        <p:xfrm>
          <a:off x="1145975" y="5849937"/>
          <a:ext cx="2466975" cy="339725"/>
        </p:xfrm>
        <a:graphic>
          <a:graphicData uri="http://schemas.openxmlformats.org/presentationml/2006/ole">
            <p:oleObj spid="_x0000_s30729" name="Equation" r:id="rId10" imgW="1397000" imgH="177800" progId="Equation.3">
              <p:embed/>
            </p:oleObj>
          </a:graphicData>
        </a:graphic>
      </p:graphicFrame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D.Glenzinski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Strategy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2800" dirty="0" smtClean="0"/>
              <a:t>Q: What constitutes a complete analysis?</a:t>
            </a:r>
          </a:p>
          <a:p>
            <a:pPr>
              <a:buNone/>
            </a:pPr>
            <a:r>
              <a:rPr lang="en-US" sz="2800" dirty="0" smtClean="0"/>
              <a:t>A: A suite of studies which together provide a coherent and thorough description of a particular set of data events</a:t>
            </a:r>
          </a:p>
          <a:p>
            <a:pPr lvl="1"/>
            <a:r>
              <a:rPr lang="en-US" sz="2600" dirty="0" smtClean="0"/>
              <a:t>Should cover all aspects necessary to understand and characterize these events</a:t>
            </a:r>
          </a:p>
          <a:p>
            <a:pPr lvl="1"/>
            <a:r>
              <a:rPr lang="en-US" sz="2600" dirty="0" smtClean="0"/>
              <a:t>Should be well documented via internal notes</a:t>
            </a:r>
          </a:p>
          <a:p>
            <a:pPr lvl="1"/>
            <a:r>
              <a:rPr lang="en-US" sz="2600" dirty="0" smtClean="0"/>
              <a:t>Should be subjected to peer review</a:t>
            </a:r>
            <a:endParaRPr lang="en-US" sz="2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D.Glenzinski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ＭＳ ゴシック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ヒラギノ明朝 Pro W3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Equity.thmx</Template>
  <TotalTime>931</TotalTime>
  <Words>5495</Words>
  <Application>Microsoft Macintosh PowerPoint</Application>
  <PresentationFormat>On-screen Show (4:3)</PresentationFormat>
  <Paragraphs>940</Paragraphs>
  <Slides>65</Slides>
  <Notes>14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7" baseType="lpstr">
      <vt:lpstr>Equity</vt:lpstr>
      <vt:lpstr>Equation</vt:lpstr>
      <vt:lpstr>Modern tools for simulation and analysis: Geant4, ROOT</vt:lpstr>
      <vt:lpstr>Outlook &amp; References</vt:lpstr>
      <vt:lpstr>Abbreviations</vt:lpstr>
      <vt:lpstr>Raw (“Real”) Data Processing</vt:lpstr>
      <vt:lpstr>Data reduction/abstraction</vt:lpstr>
      <vt:lpstr>Reconstruction</vt:lpstr>
      <vt:lpstr>Important figures of merit for reconstructed objects</vt:lpstr>
      <vt:lpstr>Resolution: useful expressions</vt:lpstr>
      <vt:lpstr>Analysis Strategy</vt:lpstr>
      <vt:lpstr>Rules of Thumb</vt:lpstr>
      <vt:lpstr>Analysis Basics</vt:lpstr>
      <vt:lpstr>Physics Analysis Steps</vt:lpstr>
      <vt:lpstr>Sensitivity studies (to improve the selection criteria/”cuts”)</vt:lpstr>
      <vt:lpstr>Efficiency</vt:lpstr>
      <vt:lpstr>Simulated (“MC”) Data Processing</vt:lpstr>
      <vt:lpstr>Simulation workflow: Example</vt:lpstr>
      <vt:lpstr>Geant4 toolkit on one slide</vt:lpstr>
      <vt:lpstr>High Energy Physics Experiments</vt:lpstr>
      <vt:lpstr>Space: radiation effects, science </vt:lpstr>
      <vt:lpstr>Geant4 @ Medical Science</vt:lpstr>
      <vt:lpstr>Some Basics</vt:lpstr>
      <vt:lpstr>Defining your materials</vt:lpstr>
      <vt:lpstr>Defining your world</vt:lpstr>
      <vt:lpstr>Defining a source</vt:lpstr>
      <vt:lpstr>Physics List</vt:lpstr>
      <vt:lpstr>Physics List: Cuts</vt:lpstr>
      <vt:lpstr>Extracting information from Geant4</vt:lpstr>
      <vt:lpstr>Compare C++ codes</vt:lpstr>
      <vt:lpstr>Geant4 is MORE…</vt:lpstr>
      <vt:lpstr>Suggestions (not only for Geant4)</vt:lpstr>
      <vt:lpstr>ROOT in a Nutshell</vt:lpstr>
      <vt:lpstr>ROOT in a Nutshell (2)</vt:lpstr>
      <vt:lpstr>The ROOT Libraries</vt:lpstr>
      <vt:lpstr>ROOT: An Open Source Project</vt:lpstr>
      <vt:lpstr>Some ROOT Statistics</vt:lpstr>
      <vt:lpstr>ROOT Application Domains</vt:lpstr>
      <vt:lpstr>CINT in ROOT</vt:lpstr>
      <vt:lpstr>First CINT Example</vt:lpstr>
      <vt:lpstr>Named Macros</vt:lpstr>
      <vt:lpstr>Compile Macros – Libraries</vt:lpstr>
      <vt:lpstr>Compiled vs. Interpreted</vt:lpstr>
      <vt:lpstr>Unnamed Macros</vt:lpstr>
      <vt:lpstr>ROOT Types</vt:lpstr>
      <vt:lpstr>Histograms &amp; Graphs</vt:lpstr>
      <vt:lpstr>Histograms</vt:lpstr>
      <vt:lpstr>Graphs</vt:lpstr>
      <vt:lpstr>Graphs (2)</vt:lpstr>
      <vt:lpstr>Graphics Objects</vt:lpstr>
      <vt:lpstr>More Graphics Objects</vt:lpstr>
      <vt:lpstr>Slide 49</vt:lpstr>
      <vt:lpstr>Graphics Examples</vt:lpstr>
      <vt:lpstr>Input/Output</vt:lpstr>
      <vt:lpstr>Files</vt:lpstr>
      <vt:lpstr>File Example</vt:lpstr>
      <vt:lpstr>LHC: How Much Data?</vt:lpstr>
      <vt:lpstr>What is a ROOT Tree?</vt:lpstr>
      <vt:lpstr>Stored Trees vs. Memory</vt:lpstr>
      <vt:lpstr>Trees: Split Mode</vt:lpstr>
      <vt:lpstr>TTree - Writing</vt:lpstr>
      <vt:lpstr>TTree - Reading</vt:lpstr>
      <vt:lpstr>Fitting</vt:lpstr>
      <vt:lpstr>ROOT is MORE….</vt:lpstr>
      <vt:lpstr>One Example: PROOF</vt:lpstr>
      <vt:lpstr>PROOF Schema</vt:lpstr>
      <vt:lpstr>Slide 64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tools for simulation and analysis: ROOT, Geant4</dc:title>
  <dc:creator>Office 2004 Test Drive User</dc:creator>
  <cp:lastModifiedBy>Office 2004 Test Drive User</cp:lastModifiedBy>
  <cp:revision>34</cp:revision>
  <dcterms:created xsi:type="dcterms:W3CDTF">2011-09-30T05:25:19Z</dcterms:created>
  <dcterms:modified xsi:type="dcterms:W3CDTF">2011-09-30T08:07:40Z</dcterms:modified>
</cp:coreProperties>
</file>