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7" r:id="rId2"/>
    <p:sldId id="288" r:id="rId3"/>
    <p:sldId id="394" r:id="rId4"/>
    <p:sldId id="392" r:id="rId5"/>
    <p:sldId id="393" r:id="rId6"/>
    <p:sldId id="365" r:id="rId7"/>
    <p:sldId id="395" r:id="rId8"/>
    <p:sldId id="396" r:id="rId9"/>
    <p:sldId id="397" r:id="rId10"/>
    <p:sldId id="378" r:id="rId11"/>
    <p:sldId id="401" r:id="rId12"/>
    <p:sldId id="398" r:id="rId13"/>
    <p:sldId id="399" r:id="rId14"/>
    <p:sldId id="400" r:id="rId15"/>
    <p:sldId id="402" r:id="rId16"/>
    <p:sldId id="292" r:id="rId17"/>
    <p:sldId id="403" r:id="rId18"/>
    <p:sldId id="404" r:id="rId19"/>
    <p:sldId id="405" r:id="rId20"/>
    <p:sldId id="367" r:id="rId21"/>
    <p:sldId id="306" r:id="rId22"/>
    <p:sldId id="406" r:id="rId23"/>
    <p:sldId id="408" r:id="rId24"/>
    <p:sldId id="40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885F84F9-B77E-9844-897D-BCAD7A6BFF21}">
          <p14:sldIdLst>
            <p14:sldId id="287"/>
            <p14:sldId id="288"/>
            <p14:sldId id="394"/>
            <p14:sldId id="392"/>
            <p14:sldId id="393"/>
            <p14:sldId id="365"/>
            <p14:sldId id="395"/>
            <p14:sldId id="396"/>
            <p14:sldId id="397"/>
            <p14:sldId id="378"/>
            <p14:sldId id="401"/>
            <p14:sldId id="398"/>
            <p14:sldId id="399"/>
            <p14:sldId id="400"/>
            <p14:sldId id="402"/>
            <p14:sldId id="292"/>
            <p14:sldId id="403"/>
            <p14:sldId id="404"/>
            <p14:sldId id="405"/>
            <p14:sldId id="367"/>
            <p14:sldId id="306"/>
            <p14:sldId id="406"/>
            <p14:sldId id="408"/>
            <p14:sldId id="40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7981"/>
  </p:normalViewPr>
  <p:slideViewPr>
    <p:cSldViewPr snapToGrid="0">
      <p:cViewPr varScale="1">
        <p:scale>
          <a:sx n="112" d="100"/>
          <a:sy n="112" d="100"/>
        </p:scale>
        <p:origin x="6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40319D9-225F-44D6-9BB3-CEAAE1ED2C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C1FBCEB-2340-4B89-976F-816A1BD930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A113E-94D0-634A-9A05-E3C4AAC1E21B}" type="datetime1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5BCD709-4105-44B7-8C48-52580AF06F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094ED84-B646-4BEF-ABD1-0751D22DB5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B7E75-B554-4C60-87B8-817F1DEFED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82712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7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779 97 24575,'-45'0'0,"-28"0"0,23-4 0,-7-2 0,-24-4 0,-11-4 0,11 2 0,23 4 0,2-1 0,-36-8 0,-1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26T15:30:18.51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24575,'6'4'0,"2"-3"0,20-4 0,22 2 0,13 1 0,5 1 0,8 1 0,2 2-945,11 0 0,2 2 0,-4 0 1,-17-1-1,-2 1 0,-7 0 0,1 0 1,-1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B40B9-6AAD-4847-A88C-78CFA88F2DE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28BC6-4BF5-4883-AFD8-48468B606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79606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266A7FD-A011-CF4D-943D-E8972339356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28BC6-4BF5-4883-AFD8-48468B606F8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82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E487ED8-7061-2244-9019-9B590034A30B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28BC6-4BF5-4883-AFD8-48468B606F8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100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D4E6D-7A16-2E28-F8AF-22932A672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F39B7FD-CFC1-25BC-3C6D-B15A57B953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4AEA06BA-1B5F-3324-0AC4-3F29E8346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04C4C1-CD84-1FB6-A914-CABBBBA2571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E487ED8-7061-2244-9019-9B590034A30B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11C9D3-34DC-19F6-33CB-59A121EAF1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28BC6-4BF5-4883-AFD8-48468B606F8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88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DB513-2FBC-279C-5468-902BC5E49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EE9A7A-7E67-A06A-3D30-5F6CD04F7B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3F63941-81D8-8A00-7E47-B03064D003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24FA04-311E-FDFE-CF38-9F50A595480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E487ED8-7061-2244-9019-9B590034A30B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0A865ED-0153-D52E-3C04-E5F9B9E0E8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28BC6-4BF5-4883-AFD8-48468B606F8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684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1C7B8-6CB6-DC6A-F56A-284DC623B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E40CB958-BDC9-A650-358C-2D6E086E17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DDDB4E02-8DC0-7B95-66BE-8CAEED9F1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5FF232-5F68-19A1-4299-3BEE4CF81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E487ED8-7061-2244-9019-9B590034A30B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7722C2E-3E64-2AF1-B9A6-D2328F3A2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28BC6-4BF5-4883-AFD8-48468B606F8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0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35794-9AC3-46CF-9DAF-488D64263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100352-4377-4017-9AA3-715843335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6455FF-76AB-4368-864B-7F0BB6117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27B9E5-E106-4963-87E8-E4ABD71F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03A43F-754C-40E0-B05A-E27817C7B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35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EBCBA9-4AA5-4A0B-8353-F1B20E760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DF138DB-C35F-4FD4-9A56-F83EF134E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84E47A-80CB-4EDD-AFEC-067B726A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6E5252-1369-4CB4-84D1-EB4CCB8C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DA6EF7-484F-4903-B144-0F8CE4CA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31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CFD37BC-19F4-4678-B482-B5A0F14DAE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C96CB32-90D5-4E1F-A091-165CC0DDC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70C221-519F-454A-9615-1A15A614D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3D4538-CBDB-4D65-863F-D4D978D12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CAB143-DB29-4D79-9599-84ED0F40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30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7FA6E5-03E1-43E1-ABF6-D11314869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2CBBB5-98A0-4D7E-B6EC-D2D6009F3C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C69E7C-D36E-4F62-8EF6-BC5FCAF47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CC8ACB-9B0F-42B8-9468-39B51EE97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C20662-7404-4896-9CFD-18CFDCDF7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45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461090-33EC-4389-9FEF-7F8CF122A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1AABDE-6125-4D31-BC0B-4E92DA9B3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42954A-5EE9-4EEE-BE0F-8FEE13B14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09CCFC-AE31-4A15-A1E9-73C8F5363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123E51-D874-4FCD-9108-73C455A7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53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4B4783-DD76-43C9-A848-92E61ECC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CFAB6E-AF0B-47E2-BE81-EF08DA2B7C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C4B1FCD-B35F-4CF7-B43C-52B408879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41A2FDC-E0AD-4334-9B43-9AA52333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D9F1BA-F9D6-407D-948C-A4CEAF9A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F7533E-E944-4CA7-9C79-8CA8897D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40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844298-233E-401A-88B2-997E07392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12E2ED-C893-423F-868C-C881B74D2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BE0277-3426-4F00-9011-9EDB643B7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317D7FE-D64C-453F-92BE-E360699E2E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D91622-F8AD-4B40-A3B1-9DD7F05CC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4E67F0-BC24-4572-98E8-1227EEB92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0C92262-1F93-440C-A6D0-8BBFE8EDB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71E86E5-181E-486A-B982-6E59A82D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7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8F6DA-C41B-4C41-8FA4-AC1EA980D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3BDCC50-6BB6-4F3A-A89C-A43DAB0D9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5148C81-E48D-4612-A82E-11CFF55C7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3E1E650-2D9C-4F8B-9738-9335E7A4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10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FB930A0-3134-4772-89C6-F435B366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768CE72-ACE9-4DCA-8A2E-128B523B8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335351-F6CA-47C3-9491-EA93A201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5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2C46A7-796B-4C20-875B-73CFF1648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F2013A-FD3A-4F43-809A-6AA525621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EA2DE4B-2104-4DC8-9FB0-BB9109E5A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E5E7F28-AE4F-43B1-83DF-FCF8D2E34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5735C5-CF3E-42C3-9E86-E6003CC9B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210F67D-58B1-4135-AB79-3EF0D1B6D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0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6A3D2E-59B4-45F4-97CD-7B4F1DE12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101163E-6C3E-419F-8D93-77A33E34D9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9E503-CDB4-4EFE-A0BF-7497E08CF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7A5BE9-B21B-49BA-8B2C-58051B11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A15F32-6C3B-45ED-AD83-8EFE05EC5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05CD056-61A5-49EB-9577-C0A0384EB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38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2BDA64-84E1-4963-A71C-5BE9E58F9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963B5E0-EA4F-4ECD-8093-925CC198F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0D74B4-FE62-45DE-99BE-516D2C91A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2025/11/18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4F1E0B-0612-48BC-8A4B-DA4E52B4C4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QWG Workshop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E59837-4687-48E5-997D-0487AB49D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D3DF-3C13-4BB5-9899-3F036BFEC6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6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customXml" Target="../ink/ink1.xml"/><Relationship Id="rId7" Type="http://schemas.openxmlformats.org/officeDocument/2006/relationships/customXml" Target="../ink/ink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customXml" Target="../ink/ink3.xml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customXml" Target="../ink/ink4.xml"/><Relationship Id="rId10" Type="http://schemas.openxmlformats.org/officeDocument/2006/relationships/hyperlink" Target="https://link.springer.com/article/10.1007/JHEP10(2024)122" TargetMode="External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31.png"/><Relationship Id="rId12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11" Type="http://schemas.openxmlformats.org/officeDocument/2006/relationships/image" Target="../media/image40.png"/><Relationship Id="rId5" Type="http://schemas.openxmlformats.org/officeDocument/2006/relationships/image" Target="../media/image30.png"/><Relationship Id="rId10" Type="http://schemas.openxmlformats.org/officeDocument/2006/relationships/image" Target="../media/image39.png"/><Relationship Id="rId4" Type="http://schemas.openxmlformats.org/officeDocument/2006/relationships/customXml" Target="../ink/ink5.xml"/><Relationship Id="rId9" Type="http://schemas.openxmlformats.org/officeDocument/2006/relationships/image" Target="../media/image38.png"/><Relationship Id="rId14" Type="http://schemas.openxmlformats.org/officeDocument/2006/relationships/hyperlink" Target="https://link.springer.com/article/10.1007/JHEP10(2024)122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customXml" Target="../ink/ink8.xml"/><Relationship Id="rId12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11" Type="http://schemas.openxmlformats.org/officeDocument/2006/relationships/image" Target="../media/image47.png"/><Relationship Id="rId15" Type="http://schemas.openxmlformats.org/officeDocument/2006/relationships/hyperlink" Target="https://link.springer.com/article/10.1007/JHEP10(2024)122" TargetMode="External"/><Relationship Id="rId10" Type="http://schemas.openxmlformats.org/officeDocument/2006/relationships/image" Target="../media/image46.png"/><Relationship Id="rId4" Type="http://schemas.openxmlformats.org/officeDocument/2006/relationships/customXml" Target="../ink/ink7.xml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customXml" Target="../ink/ink9.xml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56.png"/><Relationship Id="rId5" Type="http://schemas.openxmlformats.org/officeDocument/2006/relationships/customXml" Target="../ink/ink10.xml"/><Relationship Id="rId10" Type="http://schemas.openxmlformats.org/officeDocument/2006/relationships/image" Target="../media/image55.png"/><Relationship Id="rId4" Type="http://schemas.openxmlformats.org/officeDocument/2006/relationships/image" Target="../media/image30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104.094023" TargetMode="External"/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d/abstract/10.1103/PhysRevD.109.052006" TargetMode="External"/><Relationship Id="rId5" Type="http://schemas.openxmlformats.org/officeDocument/2006/relationships/image" Target="../media/image62.png"/><Relationship Id="rId10" Type="http://schemas.openxmlformats.org/officeDocument/2006/relationships/image" Target="../media/image65.png"/><Relationship Id="rId4" Type="http://schemas.openxmlformats.org/officeDocument/2006/relationships/image" Target="../media/image61.png"/><Relationship Id="rId9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109.L111101" TargetMode="External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hyperlink" Target="https://link.springer.com/article/10.1007/JHEP12(2024)062" TargetMode="External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ink.springer.com/article/10.1007/JHEP12(2024)062" TargetMode="Externa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link.springer.com/article/10.1007/JHEP12(2024)06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d/abstract/10.1103/PhysRevD.109.L111101" TargetMode="External"/><Relationship Id="rId5" Type="http://schemas.openxmlformats.org/officeDocument/2006/relationships/hyperlink" Target="https://link.springer.com/article/10.1007/JHEP10(2025)136" TargetMode="External"/><Relationship Id="rId4" Type="http://schemas.openxmlformats.org/officeDocument/2006/relationships/hyperlink" Target="https://link.springer.com/article/10.1007/JHEP10(2024)122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customXml" Target="../ink/ink11.xml"/><Relationship Id="rId7" Type="http://schemas.openxmlformats.org/officeDocument/2006/relationships/image" Target="../media/image3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5" Type="http://schemas.openxmlformats.org/officeDocument/2006/relationships/image" Target="../media/image30.png"/><Relationship Id="rId10" Type="http://schemas.openxmlformats.org/officeDocument/2006/relationships/image" Target="../media/image82.png"/><Relationship Id="rId9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customXml" Target="../ink/ink13.xml"/><Relationship Id="rId7" Type="http://schemas.openxmlformats.org/officeDocument/2006/relationships/customXml" Target="../ink/ink14.xm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10" Type="http://schemas.openxmlformats.org/officeDocument/2006/relationships/image" Target="../media/image85.png"/><Relationship Id="rId9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link.springer.com/article/10.1007/JHEP07(2023)061" TargetMode="External"/><Relationship Id="rId4" Type="http://schemas.openxmlformats.org/officeDocument/2006/relationships/hyperlink" Target="https://journals.aps.org/prd/abstract/10.1103/PhysRevD.102.054513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674-1137/44/2/022001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s://journals.aps.org/prl/abstract/10.1103/PhysRevLett.121.162002" TargetMode="External"/><Relationship Id="rId7" Type="http://schemas.openxmlformats.org/officeDocument/2006/relationships/hyperlink" Target="https://journals.aps.org/prl/abstract/10.1103/PhysRevLett.121.052002" TargetMode="External"/><Relationship Id="rId12" Type="http://schemas.openxmlformats.org/officeDocument/2006/relationships/image" Target="../media/image8.png"/><Relationship Id="rId2" Type="http://schemas.openxmlformats.org/officeDocument/2006/relationships/hyperlink" Target="https://journals.aps.org/prl/abstract/10.1103/PhysRevLett.119.11200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ink.springer.com/article/10.1007/JHEP02(2020)049" TargetMode="External"/><Relationship Id="rId11" Type="http://schemas.openxmlformats.org/officeDocument/2006/relationships/hyperlink" Target="https://link.springer.com/article/10.1007/s11433-021-1742-7" TargetMode="External"/><Relationship Id="rId5" Type="http://schemas.openxmlformats.org/officeDocument/2006/relationships/hyperlink" Target="https://link.springer.com/article/10.1007/JHEP05(2022)038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s://link.springer.com/article/10.1007/JHEP12(2021)107" TargetMode="External"/><Relationship Id="rId4" Type="http://schemas.openxmlformats.org/officeDocument/2006/relationships/hyperlink" Target="https://link.springer.com/article/10.1007/JHEP10(2019)124" TargetMode="External"/><Relationship Id="rId9" Type="http://schemas.openxmlformats.org/officeDocument/2006/relationships/hyperlink" Target="https://link.springer.com/article/10.1007/s11433-019-1471-8" TargetMode="External"/><Relationship Id="rId1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ink.springer.com/article/10.1007/JHEP10(2025)136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24.png"/><Relationship Id="rId12" Type="http://schemas.openxmlformats.org/officeDocument/2006/relationships/hyperlink" Target="https://link.springer.com/article/10.1140/epjp/s13360-021-01757-6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hyperlink" Target="https://link.springer.com/article/10.1140/epjc/s10052-018-5532-7" TargetMode="External"/><Relationship Id="rId5" Type="http://schemas.openxmlformats.org/officeDocument/2006/relationships/image" Target="../media/image22.png"/><Relationship Id="rId10" Type="http://schemas.openxmlformats.org/officeDocument/2006/relationships/hyperlink" Target="https://link.springer.com/article/10.1140/epjc/s10052-017-5360-1" TargetMode="External"/><Relationship Id="rId4" Type="http://schemas.openxmlformats.org/officeDocument/2006/relationships/image" Target="../media/image21.png"/><Relationship Id="rId9" Type="http://schemas.openxmlformats.org/officeDocument/2006/relationships/hyperlink" Target="https://link.springer.com/article/10.1007/JHEP10(2025)13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6908B0-1487-994F-A913-EE29821FCE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041400"/>
            <a:ext cx="12192000" cy="1389284"/>
          </a:xfrm>
        </p:spPr>
        <p:txBody>
          <a:bodyPr>
            <a:normAutofit/>
          </a:bodyPr>
          <a:lstStyle/>
          <a:p>
            <a:r>
              <a:rPr kumimoji="1" lang="en" altLang="zh-CN" sz="4400" dirty="0">
                <a:latin typeface="Arial" panose="020B0604020202020204" pitchFamily="34" charset="0"/>
                <a:ea typeface="SimHei" panose="02010609060101010101" pitchFamily="49" charset="-122"/>
                <a:cs typeface="Arial" panose="020B0604020202020204" pitchFamily="34" charset="0"/>
              </a:rPr>
              <a:t>Decay of heavy hadrons at LHCb and CMS</a:t>
            </a:r>
            <a:endParaRPr kumimoji="1" lang="zh-CN" altLang="en-US" sz="4400" dirty="0">
              <a:latin typeface="Arial" panose="020B0604020202020204" pitchFamily="34" charset="0"/>
              <a:ea typeface="SimHei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2FD46D-63CA-D747-91C6-5A3C578B4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382"/>
            <a:ext cx="9144000" cy="1655762"/>
          </a:xfrm>
        </p:spPr>
        <p:txBody>
          <a:bodyPr>
            <a:no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Xingyu Tong, on behalf of LHCb collaboration </a:t>
            </a:r>
          </a:p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Peking University </a:t>
            </a:r>
          </a:p>
          <a:p>
            <a:r>
              <a:rPr kumimoji="1" lang="en-US" altLang="zh-CN" sz="2000" i="1" dirty="0">
                <a:latin typeface="Arial" panose="020B0604020202020204" pitchFamily="34" charset="0"/>
                <a:cs typeface="Arial" panose="020B0604020202020204" pitchFamily="34" charset="0"/>
              </a:rPr>
              <a:t>QWG Workshop, CERN</a:t>
            </a:r>
          </a:p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Nov 18</a:t>
            </a:r>
            <a:r>
              <a:rPr kumimoji="1" lang="en-US" altLang="zh-CN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, 2025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E704934-118F-DA44-BA67-D83806CD4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25" y="5130800"/>
            <a:ext cx="2501900" cy="17272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A214D95-73A2-C540-ADBA-053D5AA30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3682" y="4927600"/>
            <a:ext cx="1930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21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EA8E3-5785-BFB5-D9CD-7E34000B9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8DC0F2-B7DF-E9D7-B7B2-B42EA9A71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5154F8-B800-A09B-DC42-D51050FA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EB3925-59E1-4C7D-07EF-E2819932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846ED46-5BFC-9DE9-4DFB-6DA53D51617B}"/>
              </a:ext>
            </a:extLst>
          </p:cNvPr>
          <p:cNvSpPr txBox="1"/>
          <p:nvPr/>
        </p:nvSpPr>
        <p:spPr>
          <a:xfrm>
            <a:off x="838199" y="558063"/>
            <a:ext cx="10271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Analysis aims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DC56E01-3FD7-967A-88D7-C5C8F05C578C}"/>
                  </a:ext>
                </a:extLst>
              </p:cNvPr>
              <p:cNvSpPr txBox="1"/>
              <p:nvPr/>
            </p:nvSpPr>
            <p:spPr>
              <a:xfrm>
                <a:off x="838199" y="1343298"/>
                <a:ext cx="8167578" cy="6555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Search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𝛶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 in LHCb run1+2 data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Previous LHCb studies used photons/converted photons</a:t>
                </a:r>
                <a:b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greater precision and better control of systematics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 precisely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 and mass splitting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Important input to QCD potential models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</a:t>
                </a:r>
                <a14:m>
                  <m:oMath xmlns:m="http://schemas.openxmlformats.org/officeDocument/2006/math"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measure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</m:oMath>
                </a14:m>
                <a:r>
                  <a:rPr lang="el-GR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Important input to QCD potential models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Important for momentum scale calibration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 the uncertainty on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in the </a:t>
                </a:r>
                <a:r>
                  <a:rPr lang="en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W/Z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measurements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DC56E01-3FD7-967A-88D7-C5C8F05C57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343298"/>
                <a:ext cx="8167578" cy="6555641"/>
              </a:xfrm>
              <a:prstGeom prst="rect">
                <a:avLst/>
              </a:prstGeom>
              <a:blipFill>
                <a:blip r:embed="rId2"/>
                <a:stretch>
                  <a:fillRect l="-621" r="-7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>
            <a:extLst>
              <a:ext uri="{FF2B5EF4-FFF2-40B4-BE49-F238E27FC236}">
                <a16:creationId xmlns:a16="http://schemas.microsoft.com/office/drawing/2014/main" id="{18E32E58-E7AD-3871-3122-27DCF9898A0A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C4981249-0684-A2EF-7053-4E6EAEC7B54D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C4981249-0684-A2EF-7053-4E6EAEC7B54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340350" y="430974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5F15A521-C5C5-AC85-E168-F35C122176BA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5F15A521-C5C5-AC85-E168-F35C122176B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16110" y="430506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B083036B-2003-B232-54DE-956324A488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2656" y="115105"/>
            <a:ext cx="4345172" cy="338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19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55304-7089-80F3-328C-40A6A70BE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F5BED7-42C1-D6A5-14A0-9CABD76D8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E9ADEE-61AC-40DC-9954-BE240A8C8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CCF611-DB16-1518-9A80-3FA268BC4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ACB862C-46BA-C30B-3CA6-034EC1D5E1E8}"/>
                  </a:ext>
                </a:extLst>
              </p:cNvPr>
              <p:cNvSpPr txBox="1"/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l-GR" altLang="zh-CN" sz="32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selection and mass fits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7ACB862C-46BA-C30B-3CA6-034EC1D5E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blipFill>
                <a:blip r:embed="rId2"/>
                <a:stretch>
                  <a:fillRect l="-617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59616DC7-5136-A0D2-56A7-DF554CA2C68F}"/>
              </a:ext>
            </a:extLst>
          </p:cNvPr>
          <p:cNvSpPr txBox="1"/>
          <p:nvPr/>
        </p:nvSpPr>
        <p:spPr>
          <a:xfrm>
            <a:off x="838199" y="1343298"/>
            <a:ext cx="9311641" cy="4975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Muons selected by the trigger 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Self-training BDT selection to reject combinatorial backgrounds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fit: a binned extended maximum-likelihood fit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200"/>
              </a:lnSpc>
            </a:pPr>
            <a:endParaRPr lang="en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 uncertainty:</a:t>
            </a:r>
          </a:p>
          <a:p>
            <a:pPr lvl="1">
              <a:lnSpc>
                <a:spcPts val="3200"/>
              </a:lnSpc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3200"/>
              </a:lnSpc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" altLang="zh-CN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93ECB974-026E-3207-EBB8-B225F9995EA9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64371968-2BB9-C6BC-F58E-C42A4F86EF94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64371968-2BB9-C6BC-F58E-C42A4F86EF9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40350" y="430938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E6DCE8C5-A8C9-53BA-97D4-C8675CDFBE99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E6DCE8C5-A8C9-53BA-97D4-C8675CDFBE9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50" y="430470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B0A0789E-BA27-DCED-093E-B6B55341E3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0987" y="2240684"/>
            <a:ext cx="4760768" cy="405925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66C79B8-A948-6015-EEA8-9F20F4F303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0114" y="2583584"/>
            <a:ext cx="3316972" cy="17388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7A55F67-8E88-2214-3974-232196CBE2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0225" y="4660544"/>
            <a:ext cx="4695825" cy="166387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37CB53B-6AF9-2304-5A9C-5B063B38125F}"/>
              </a:ext>
            </a:extLst>
          </p:cNvPr>
          <p:cNvSpPr txBox="1"/>
          <p:nvPr/>
        </p:nvSpPr>
        <p:spPr>
          <a:xfrm>
            <a:off x="8448453" y="1962507"/>
            <a:ext cx="29053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[JHEP 10 (2024) 122]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4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0D843-8AE7-DCF3-2EC6-0A0D5B7FE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78A362-1DC0-088D-E79C-622A5E836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334E6B0-BE37-EAF4-EE76-205C5A15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0FF316-89EF-4B0F-BBF7-4CB8B4CB7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D3AC30-EAFD-E2ED-2488-26AE40E42836}"/>
                  </a:ext>
                </a:extLst>
              </p:cNvPr>
              <p:cNvSpPr txBox="1"/>
              <p:nvPr/>
            </p:nvSpPr>
            <p:spPr>
              <a:xfrm>
                <a:off x="838199" y="571500"/>
                <a:ext cx="10912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l-GR" altLang="zh-CN" sz="32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32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D3AC30-EAFD-E2ED-2488-26AE40E42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571500"/>
                <a:ext cx="10912201" cy="584775"/>
              </a:xfrm>
              <a:prstGeom prst="rect">
                <a:avLst/>
              </a:prstGeom>
              <a:blipFill>
                <a:blip r:embed="rId2"/>
                <a:stretch>
                  <a:fillRect l="-465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E86867-02EF-8620-27CD-E0C42B0CC8EB}"/>
                  </a:ext>
                </a:extLst>
              </p:cNvPr>
              <p:cNvSpPr txBox="1"/>
              <p:nvPr/>
            </p:nvSpPr>
            <p:spPr>
              <a:xfrm>
                <a:off x="838199" y="1343298"/>
                <a:ext cx="11353801" cy="37551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el-GR" altLang="zh-CN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 reconstructed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constrained to the known masses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refit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den>
                    </m:f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&lt;5</m:t>
                    </m:r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Pion</a:t>
                </a:r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&gt;400</m:t>
                    </m:r>
                    <m:f>
                      <m:fPr>
                        <m:type m:val="lin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MeV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&gt;0.2</m:t>
                    </m:r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fit: a binned extended maximum-likelihood fit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Systematic uncertainty:</a:t>
                </a:r>
              </a:p>
              <a:p>
                <a:pPr lvl="1">
                  <a:lnSpc>
                    <a:spcPts val="3200"/>
                  </a:lnSpc>
                </a:pPr>
                <a:endParaRPr lang="e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E86867-02EF-8620-27CD-E0C42B0CC8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343298"/>
                <a:ext cx="11353801" cy="3755195"/>
              </a:xfrm>
              <a:prstGeom prst="rect">
                <a:avLst/>
              </a:prstGeom>
              <a:blipFill>
                <a:blip r:embed="rId3"/>
                <a:stretch>
                  <a:fillRect l="-446" t="-10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>
            <a:extLst>
              <a:ext uri="{FF2B5EF4-FFF2-40B4-BE49-F238E27FC236}">
                <a16:creationId xmlns:a16="http://schemas.microsoft.com/office/drawing/2014/main" id="{E3A83E69-779E-5849-E20E-0E590DC12C56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837305E4-7E72-4AE8-778A-9ECEF6F0DBB5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837305E4-7E72-4AE8-778A-9ECEF6F0DBB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40350" y="430938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D47D27E9-A2AE-9990-ED7D-86B9286C145B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D47D27E9-A2AE-9990-ED7D-86B9286C145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15750" y="430470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0A6F113-A787-A4A9-29E0-9EA8B8B620DD}"/>
              </a:ext>
            </a:extLst>
          </p:cNvPr>
          <p:cNvGrpSpPr/>
          <p:nvPr/>
        </p:nvGrpSpPr>
        <p:grpSpPr>
          <a:xfrm>
            <a:off x="6096000" y="2950346"/>
            <a:ext cx="5806801" cy="2628366"/>
            <a:chOff x="4426621" y="2813726"/>
            <a:chExt cx="8175295" cy="347277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3FFA2719-851B-9C61-67AD-49D44E03A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26621" y="2813726"/>
              <a:ext cx="4114800" cy="3472774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DDE980E7-41A0-50B7-9CA8-459C5D0D7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580120" y="2896369"/>
              <a:ext cx="4021796" cy="3390131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BFBF97BB-B293-E1A9-A285-BC976BACF7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4226" y="2539620"/>
            <a:ext cx="4078367" cy="149926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535B4B5-6F27-89AC-4606-0977C37E80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1716" y="4713357"/>
            <a:ext cx="4385310" cy="157314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3078EA8-C7F4-015A-9861-54186EC06B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61250" y="1808775"/>
            <a:ext cx="3365500" cy="7239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9BD966A-55B5-5513-94A0-4D2B50C68BF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1778" y="3990011"/>
            <a:ext cx="3190644" cy="32368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8C2CA0A-7082-1B75-1050-2500E036368F}"/>
              </a:ext>
            </a:extLst>
          </p:cNvPr>
          <p:cNvSpPr txBox="1"/>
          <p:nvPr/>
        </p:nvSpPr>
        <p:spPr>
          <a:xfrm>
            <a:off x="7918598" y="2643562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[JHEP 10 (2024) 122]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773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50E12-AC9D-2668-93D2-58D09D5AF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71B870-40CD-544C-17ED-C6650509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1147ED-8087-75E5-A778-8FDBADAB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E2F0D6-BA14-6A7C-5D07-6BABFC2B0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C9B8C3B-888A-38F8-B234-AC03940E318F}"/>
                  </a:ext>
                </a:extLst>
              </p:cNvPr>
              <p:cNvSpPr txBox="1"/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𝛶</m:t>
                        </m:r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kumimoji="1" lang="en-US" altLang="zh-CN" sz="32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kumimoji="1" lang="en-US" altLang="zh-CN" sz="32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selection and mass fits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0C9B8C3B-888A-38F8-B234-AC03940E3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blipFill>
                <a:blip r:embed="rId2"/>
                <a:stretch>
                  <a:fillRect l="-494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312B224-5634-2C00-BB92-57076DB3C922}"/>
                  </a:ext>
                </a:extLst>
              </p:cNvPr>
              <p:cNvSpPr txBox="1"/>
              <p:nvPr/>
            </p:nvSpPr>
            <p:spPr>
              <a:xfrm>
                <a:off x="838199" y="1343298"/>
                <a:ext cx="10515601" cy="4975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el-GR" altLang="zh-CN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reconstructed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constrained to the known mass </a:t>
                </a: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additional requirement:</a:t>
                </a:r>
                <a:r>
                  <a:rPr lang="en-US" altLang="zh-CN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refit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nd</m:t>
                        </m:r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den>
                    </m:f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&lt;5</m:t>
                    </m:r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fit: extended </a:t>
                </a:r>
                <a:r>
                  <a:rPr lang="en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unbinned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maximum-likelihood fits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sz="20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</m:t>
                    </m:r>
                    <m:r>
                      <a:rPr kumimoji="1" lang="en-US" altLang="zh-CN" sz="20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i="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regions 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Systematic uncertainty:</a:t>
                </a:r>
              </a:p>
              <a:p>
                <a:pPr lvl="1">
                  <a:lnSpc>
                    <a:spcPts val="3200"/>
                  </a:lnSpc>
                </a:pPr>
                <a:endParaRPr lang="e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4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0312B224-5634-2C00-BB92-57076DB3C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343298"/>
                <a:ext cx="10515601" cy="4975721"/>
              </a:xfrm>
              <a:prstGeom prst="rect">
                <a:avLst/>
              </a:prstGeom>
              <a:blipFill>
                <a:blip r:embed="rId3"/>
                <a:stretch>
                  <a:fillRect l="-4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>
            <a:extLst>
              <a:ext uri="{FF2B5EF4-FFF2-40B4-BE49-F238E27FC236}">
                <a16:creationId xmlns:a16="http://schemas.microsoft.com/office/drawing/2014/main" id="{D2CA300B-1F4A-9410-8D9D-574E31518AF1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9ACF80B4-BF34-F3DC-5638-78AE71CC3ED2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C4981249-0684-A2EF-7053-4E6EAEC7B54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340350" y="430974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AB8A4302-095D-ABDC-9E84-12242D21576E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5F15A521-C5C5-AC85-E168-F35C122176B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16110" y="430506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A896D697-2A5B-8C17-7035-16252C4FEB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4056" y="354013"/>
            <a:ext cx="2284005" cy="194124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889B6727-3D3D-FCC6-6C37-2EFDD9BD5053}"/>
              </a:ext>
            </a:extLst>
          </p:cNvPr>
          <p:cNvGrpSpPr/>
          <p:nvPr/>
        </p:nvGrpSpPr>
        <p:grpSpPr>
          <a:xfrm>
            <a:off x="8714460" y="2713696"/>
            <a:ext cx="2743200" cy="3735435"/>
            <a:chOff x="8548365" y="832443"/>
            <a:chExt cx="3316972" cy="548657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0296D5B2-B334-427F-0140-092BAB838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48365" y="832443"/>
              <a:ext cx="3316972" cy="2756084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D19B6976-AD67-C896-C89B-7E4869F92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548365" y="3588527"/>
              <a:ext cx="3316971" cy="2730492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BC27E2A-C32B-1231-255A-7BA1273A381D}"/>
              </a:ext>
            </a:extLst>
          </p:cNvPr>
          <p:cNvGrpSpPr/>
          <p:nvPr/>
        </p:nvGrpSpPr>
        <p:grpSpPr>
          <a:xfrm>
            <a:off x="1800225" y="2552712"/>
            <a:ext cx="6466206" cy="1813078"/>
            <a:chOff x="1438105" y="2535542"/>
            <a:chExt cx="6466206" cy="1813078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45BD0692-E167-6A3D-C8E1-B276CC1BB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38105" y="2535542"/>
              <a:ext cx="3568700" cy="1813078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7CF31EFB-ED4C-6B95-F940-97E83CC15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707720" y="3691522"/>
              <a:ext cx="3196591" cy="474380"/>
            </a:xfrm>
            <a:prstGeom prst="rect">
              <a:avLst/>
            </a:prstGeom>
          </p:spPr>
        </p:pic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748BA17C-B398-34C0-6CA4-ABEED71952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28110" y="4668715"/>
            <a:ext cx="4840025" cy="1650304"/>
          </a:xfrm>
          <a:prstGeom prst="rect">
            <a:avLst/>
          </a:prstGeom>
        </p:spPr>
      </p:pic>
      <p:sp>
        <p:nvSpPr>
          <p:cNvPr id="19" name="爆炸形 1 18">
            <a:extLst>
              <a:ext uri="{FF2B5EF4-FFF2-40B4-BE49-F238E27FC236}">
                <a16:creationId xmlns:a16="http://schemas.microsoft.com/office/drawing/2014/main" id="{F472061C-4165-E37C-65F0-F5489DC30FE8}"/>
              </a:ext>
            </a:extLst>
          </p:cNvPr>
          <p:cNvSpPr/>
          <p:nvPr/>
        </p:nvSpPr>
        <p:spPr>
          <a:xfrm>
            <a:off x="5307966" y="2828151"/>
            <a:ext cx="2045970" cy="771798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n>
                  <a:solidFill>
                    <a:srgbClr val="FF000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First Observation!</a:t>
            </a:r>
            <a:endParaRPr kumimoji="1" lang="zh-CN" altLang="en-US" sz="1400" dirty="0">
              <a:ln>
                <a:solidFill>
                  <a:srgbClr val="FF0000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A3E573B-9B20-4BBA-FFA1-3F262774F03D}"/>
              </a:ext>
            </a:extLst>
          </p:cNvPr>
          <p:cNvSpPr txBox="1"/>
          <p:nvPr/>
        </p:nvSpPr>
        <p:spPr>
          <a:xfrm>
            <a:off x="6704781" y="4263682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5"/>
              </a:rPr>
              <a:t>[JHEP 10 (2024) 122]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529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9C84C-6BD4-0F81-9432-5A5767A76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E676BD-4B30-0BFC-D51F-D1ECCE67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EB54A7-C999-C123-9E3A-CB836FF8D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15092-1D0A-0260-3535-D9E1D8C7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40E1E1B-A8F0-6DC4-F4B1-FE6DBFCCEE59}"/>
              </a:ext>
            </a:extLst>
          </p:cNvPr>
          <p:cNvSpPr txBox="1"/>
          <p:nvPr/>
        </p:nvSpPr>
        <p:spPr>
          <a:xfrm>
            <a:off x="838200" y="571500"/>
            <a:ext cx="10271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7793DCD-E79F-8BB0-194D-8E7EAADC6B17}"/>
                  </a:ext>
                </a:extLst>
              </p:cNvPr>
              <p:cNvSpPr txBox="1"/>
              <p:nvPr/>
            </p:nvSpPr>
            <p:spPr>
              <a:xfrm>
                <a:off x="838199" y="1343298"/>
                <a:ext cx="10515601" cy="38266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 and mass differences measurement by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200"/>
                  </a:lnSpc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 and mass differences measurement by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kumimoji="1"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Agree with results with </a:t>
                </a:r>
                <a14:m>
                  <m:oMath xmlns:m="http://schemas.openxmlformats.org/officeDocument/2006/math">
                    <m:r>
                      <a:rPr kumimoji="1" lang="el-GR" altLang="zh-CN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l-GR" altLang="zh-CN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en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Agree with theoretical predictions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l-GR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2 − 4</a:t>
                </a:r>
                <a:r>
                  <a:rPr lang="el-GR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tensions with </a:t>
                </a:r>
                <a:r>
                  <a:rPr lang="en-US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BaBar</a:t>
                </a: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𝛶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precise measurement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</m:t>
                    </m:r>
                    <m:r>
                      <a:rPr kumimoji="1" lang="en-US" altLang="zh-CN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 </m:t>
                    </m:r>
                  </m:oMath>
                </a14:m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" altLang="zh-CN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Agree 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the previous measurements</a:t>
                </a:r>
                <a:endParaRPr lang="en" altLang="zh-CN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7793DCD-E79F-8BB0-194D-8E7EAADC6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343298"/>
                <a:ext cx="10515601" cy="3826689"/>
              </a:xfrm>
              <a:prstGeom prst="rect">
                <a:avLst/>
              </a:prstGeom>
              <a:blipFill>
                <a:blip r:embed="rId2"/>
                <a:stretch>
                  <a:fillRect l="-482" b="-13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>
            <a:extLst>
              <a:ext uri="{FF2B5EF4-FFF2-40B4-BE49-F238E27FC236}">
                <a16:creationId xmlns:a16="http://schemas.microsoft.com/office/drawing/2014/main" id="{DDC09605-3A8E-676D-FAE3-3522F8709B83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87DFF742-B7AC-279C-19DD-0C5AA67A5C0C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87DFF742-B7AC-279C-19DD-0C5AA67A5C0C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40350" y="430938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FA0C3FB1-AABB-6608-4419-A23BE8D4C1F0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FA0C3FB1-AABB-6608-4419-A23BE8D4C1F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615750" y="430470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FD55AEDE-D77D-2E92-A4A9-F1115AE155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9589" y="1795114"/>
            <a:ext cx="4121730" cy="912669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id="{3A332B3E-C66C-8DD2-35AA-89AED9C4B196}"/>
              </a:ext>
            </a:extLst>
          </p:cNvPr>
          <p:cNvGrpSpPr/>
          <p:nvPr/>
        </p:nvGrpSpPr>
        <p:grpSpPr>
          <a:xfrm>
            <a:off x="5498175" y="2958763"/>
            <a:ext cx="4121730" cy="1166503"/>
            <a:chOff x="3697470" y="3505827"/>
            <a:chExt cx="5676900" cy="151969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542B2B29-1CC8-29D7-06F4-4B5FF4E07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97470" y="3505827"/>
              <a:ext cx="5676900" cy="41910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868342BC-FA32-27F5-4A0E-4B81D504F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22870" y="3863047"/>
              <a:ext cx="5626100" cy="41910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341E27AF-8481-8339-B8D7-B204D5EF2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22870" y="4222368"/>
              <a:ext cx="4797062" cy="462661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2D80A966-FFAC-6424-D7A3-D2E003B71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45730" y="4670920"/>
              <a:ext cx="4768738" cy="354599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6617EA63-9BD1-4E3A-D3B1-2C0650F3E0D6}"/>
              </a:ext>
            </a:extLst>
          </p:cNvPr>
          <p:cNvGrpSpPr/>
          <p:nvPr/>
        </p:nvGrpSpPr>
        <p:grpSpPr>
          <a:xfrm>
            <a:off x="3523410" y="5160622"/>
            <a:ext cx="6978780" cy="1170606"/>
            <a:chOff x="1635760" y="4653698"/>
            <a:chExt cx="8682333" cy="153670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E87EE195-8979-8343-2444-4C86B329D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35760" y="4653698"/>
              <a:ext cx="5194300" cy="153670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8EA89EA4-D53B-DC04-EE19-15B4789D6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03106" y="5061604"/>
              <a:ext cx="3414987" cy="6301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0646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11687-99DE-CCF3-BB25-80031A3A5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B6F2105-6679-6260-B751-2767C2FDF84C}"/>
                  </a:ext>
                </a:extLst>
              </p:cNvPr>
              <p:cNvSpPr txBox="1"/>
              <p:nvPr/>
            </p:nvSpPr>
            <p:spPr>
              <a:xfrm>
                <a:off x="466724" y="1953838"/>
                <a:ext cx="1156906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and study of the </a:t>
                </a:r>
                <a:br>
                  <a:rPr kumimoji="1" lang="en-US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kumimoji="1" lang="en-US" altLang="zh-CN" sz="5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5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5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5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l-GR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</a:t>
                </a:r>
                <a:endParaRPr kumimoji="1" lang="zh-CN" altLang="en-US" sz="5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B6F2105-6679-6260-B751-2767C2FDF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24" y="1953838"/>
                <a:ext cx="11569066" cy="1754326"/>
              </a:xfrm>
              <a:prstGeom prst="rect">
                <a:avLst/>
              </a:prstGeom>
              <a:blipFill>
                <a:blip r:embed="rId2"/>
                <a:stretch>
                  <a:fillRect t="-9420" b="-20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8816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833130-45F6-7141-B566-EC3356EA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D7520F-BD12-8748-93EA-E2DA4B04A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172AC0-F45E-A644-A7AD-D2B65555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478D860-27F4-C041-9B44-7941F2668999}"/>
                  </a:ext>
                </a:extLst>
              </p:cNvPr>
              <p:cNvSpPr txBox="1"/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l-GR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</a:t>
                </a:r>
                <a:r>
                  <a:rPr kumimoji="1" lang="zh-CN" altLang="en-US" sz="32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kumimoji="1" lang="zh-CN" alt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478D860-27F4-C041-9B44-7941F2668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blipFill>
                <a:blip r:embed="rId3"/>
                <a:stretch>
                  <a:fillRect l="-667" t="-12766" b="-31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379AEBF-4CA6-8F4C-9AF7-2E23BEFFEDFE}"/>
                  </a:ext>
                </a:extLst>
              </p:cNvPr>
              <p:cNvSpPr txBox="1"/>
              <p:nvPr/>
            </p:nvSpPr>
            <p:spPr>
              <a:xfrm>
                <a:off x="537210" y="1330068"/>
                <a:ext cx="10287000" cy="3332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Dominated by final-state radiation of a virtual photon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significant intermediate resonances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annihilation and the FSR process can be separated</a:t>
                </a:r>
                <a:b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High precision in theoretically predictions on 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Opportunities to probe various beyond-SM scenarios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observed by BESIII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limit set by BESIII: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379AEBF-4CA6-8F4C-9AF7-2E23BEFFE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1330068"/>
                <a:ext cx="10287000" cy="3332772"/>
              </a:xfrm>
              <a:prstGeom prst="rect">
                <a:avLst/>
              </a:prstGeom>
              <a:blipFill>
                <a:blip r:embed="rId4"/>
                <a:stretch>
                  <a:fillRect l="-493" b="-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A7B5F668-7598-1028-32B0-CE42379211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1320412"/>
            <a:ext cx="3462682" cy="180848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E3D1B31A-0147-FB5B-739B-AEB094CD0799}"/>
              </a:ext>
            </a:extLst>
          </p:cNvPr>
          <p:cNvSpPr txBox="1"/>
          <p:nvPr/>
        </p:nvSpPr>
        <p:spPr>
          <a:xfrm>
            <a:off x="1016622" y="3821089"/>
            <a:ext cx="28946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[PRD 109 (2024) 052006]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7D19B318-8280-8F09-B220-39B263774BCE}"/>
              </a:ext>
            </a:extLst>
          </p:cNvPr>
          <p:cNvGrpSpPr/>
          <p:nvPr/>
        </p:nvGrpSpPr>
        <p:grpSpPr>
          <a:xfrm>
            <a:off x="6330013" y="3959760"/>
            <a:ext cx="5181600" cy="2396590"/>
            <a:chOff x="6791629" y="3474245"/>
            <a:chExt cx="5181600" cy="239659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423F4337-C97F-3CF0-D768-9661B8911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91629" y="3474245"/>
              <a:ext cx="5181600" cy="2130839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974CC3C1-C0CA-0700-9908-0848D5CE3E4F}"/>
                </a:ext>
              </a:extLst>
            </p:cNvPr>
            <p:cNvSpPr txBox="1"/>
            <p:nvPr/>
          </p:nvSpPr>
          <p:spPr>
            <a:xfrm>
              <a:off x="8266575" y="5563058"/>
              <a:ext cx="28946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  <a:hlinkClick r:id="rId8"/>
                </a:rPr>
                <a:t>[PRD 104 (2021) 094023]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9625D907-C701-86ED-26EF-E6433596E1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00444" y="4764224"/>
            <a:ext cx="3866335" cy="30205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CF4222D0-BDFF-4B98-E059-7281E8AE39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03897" y="2559808"/>
            <a:ext cx="15621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01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F4D1F-7D4A-AAE2-DEB4-EEDDD9CD7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860268-79BD-79A9-EBCD-ABBAA66B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BB458F-387B-E5C6-A1DA-9165B285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F885FE8-E271-86E4-C4B5-483C89E15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34195E4-DE11-8764-F5F2-7B1284784574}"/>
                  </a:ext>
                </a:extLst>
              </p:cNvPr>
              <p:cNvSpPr txBox="1"/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 </a:t>
                </a:r>
                <a14:m>
                  <m:oMath xmlns:m="http://schemas.openxmlformats.org/officeDocument/2006/math"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at CMS</a:t>
                </a:r>
                <a:endParaRPr kumimoji="1" lang="zh-CN" alt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634195E4-DE11-8764-F5F2-7B1284784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blipFill>
                <a:blip r:embed="rId3"/>
                <a:stretch>
                  <a:fillRect l="-1333" t="-12766" b="-31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C2D791BC-246C-2983-8BCB-D5F1A27F9B06}"/>
                  </a:ext>
                </a:extLst>
              </p:cNvPr>
              <p:cNvSpPr txBox="1"/>
              <p:nvPr/>
            </p:nvSpPr>
            <p:spPr>
              <a:xfrm>
                <a:off x="537210" y="1330068"/>
                <a:ext cx="10287000" cy="3332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Dataset: CMS 2018 </a:t>
                </a:r>
                <a:r>
                  <a:rPr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collision(~ 33.6 fb</a:t>
                </a:r>
                <a:r>
                  <a:rPr lang="en-US" altLang="zh-CN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Pseudorapidity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range: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&lt;1.5</m:t>
                    </m:r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specialized trigger and data storage strategy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Cut-based event selection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fits: </a:t>
                </a: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unbinned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maximum likelihood fits 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Significance: &gt;7</a:t>
                </a:r>
                <a:r>
                  <a:rPr lang="el-GR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200"/>
                  </a:lnSpc>
                </a:pP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fraction measurement: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C2D791BC-246C-2983-8BCB-D5F1A27F9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1330068"/>
                <a:ext cx="10287000" cy="3332772"/>
              </a:xfrm>
              <a:prstGeom prst="rect">
                <a:avLst/>
              </a:prstGeom>
              <a:blipFill>
                <a:blip r:embed="rId4"/>
                <a:stretch>
                  <a:fillRect l="-493" b="-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B77CCC71-298A-DF12-537B-8E4419D7CF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0089" y="1077655"/>
            <a:ext cx="2707191" cy="5325035"/>
          </a:xfrm>
          <a:prstGeom prst="rect">
            <a:avLst/>
          </a:prstGeom>
        </p:spPr>
      </p:pic>
      <p:sp>
        <p:nvSpPr>
          <p:cNvPr id="8" name="爆炸形 1 7">
            <a:extLst>
              <a:ext uri="{FF2B5EF4-FFF2-40B4-BE49-F238E27FC236}">
                <a16:creationId xmlns:a16="http://schemas.microsoft.com/office/drawing/2014/main" id="{33A0E501-AC70-8CF9-D423-45D2B7313B36}"/>
              </a:ext>
            </a:extLst>
          </p:cNvPr>
          <p:cNvSpPr/>
          <p:nvPr/>
        </p:nvSpPr>
        <p:spPr>
          <a:xfrm>
            <a:off x="3116096" y="3456203"/>
            <a:ext cx="2045970" cy="771798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n>
                  <a:solidFill>
                    <a:srgbClr val="FF000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First Observation!</a:t>
            </a:r>
            <a:endParaRPr kumimoji="1" lang="zh-CN" altLang="en-US" sz="1400" dirty="0">
              <a:ln>
                <a:solidFill>
                  <a:srgbClr val="FF0000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BE53E5D-E1FE-2D63-93CE-58E9C1664E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2194" y="4677477"/>
            <a:ext cx="4677169" cy="74168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241CA1A-02B2-0726-05E0-CB6525167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2194" y="5433801"/>
            <a:ext cx="4870572" cy="54463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67AF8E5-204C-9443-ACF6-523A20829056}"/>
              </a:ext>
            </a:extLst>
          </p:cNvPr>
          <p:cNvSpPr txBox="1"/>
          <p:nvPr/>
        </p:nvSpPr>
        <p:spPr>
          <a:xfrm>
            <a:off x="5858008" y="4291889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[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PRD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 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109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 (2924) 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L111101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]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495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951B9-EC50-A0E4-7D00-47B17E952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29B178-90EA-AE56-AEFB-6C749D761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12D7D3-C383-1FBE-3EA3-9DD71C26A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122B9C-71AA-CA39-B4D5-85E632E2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0CBB6C2-B091-E4FE-00AF-DA7878A123B8}"/>
                  </a:ext>
                </a:extLst>
              </p:cNvPr>
              <p:cNvSpPr txBox="1"/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Study of  </a:t>
                </a:r>
                <a14:m>
                  <m:oMath xmlns:m="http://schemas.openxmlformats.org/officeDocument/2006/math"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at LHCb</a:t>
                </a:r>
                <a:endParaRPr kumimoji="1" lang="zh-CN" alt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40CBB6C2-B091-E4FE-00AF-DA7878A12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blipFill>
                <a:blip r:embed="rId3"/>
                <a:stretch>
                  <a:fillRect l="-1333" t="-12766" b="-31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FF253820-1ED6-66DB-4170-AB1A351747AB}"/>
                  </a:ext>
                </a:extLst>
              </p:cNvPr>
              <p:cNvSpPr txBox="1"/>
              <p:nvPr/>
            </p:nvSpPr>
            <p:spPr>
              <a:xfrm>
                <a:off x="537210" y="1330068"/>
                <a:ext cx="10287000" cy="41535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Dataset: LHCb 2016-2018 </a:t>
                </a:r>
                <a:r>
                  <a:rPr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collision(~ 5.4 fb</a:t>
                </a:r>
                <a:r>
                  <a:rPr lang="en-US" altLang="zh-CN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Pseudorapidity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range: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2&lt;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&lt;5</m:t>
                    </m:r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Separated into prompt and secondary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BDT trained separately for each category 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fits: </a:t>
                </a:r>
                <a:r>
                  <a:rPr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unbinned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maximum likelihood fits </a:t>
                </a: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fraction measurement: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Most precise measurement of the branching fraction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FF253820-1ED6-66DB-4170-AB1A35174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1330068"/>
                <a:ext cx="10287000" cy="4153509"/>
              </a:xfrm>
              <a:prstGeom prst="rect">
                <a:avLst/>
              </a:prstGeom>
              <a:blipFill>
                <a:blip r:embed="rId4"/>
                <a:stretch>
                  <a:fillRect l="-493" b="-15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A9CA0F3A-C310-4A20-42B7-0FA5F386D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527" y="1250814"/>
            <a:ext cx="5372545" cy="229218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99117B0-F20D-4AD8-5C47-B1AA141D47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670" y="4396325"/>
            <a:ext cx="6146800" cy="508000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7E972876-F1B6-D1AD-9B76-CF3FEDEC42AB}"/>
              </a:ext>
            </a:extLst>
          </p:cNvPr>
          <p:cNvGrpSpPr/>
          <p:nvPr/>
        </p:nvGrpSpPr>
        <p:grpSpPr>
          <a:xfrm>
            <a:off x="1367790" y="3771284"/>
            <a:ext cx="3903729" cy="646461"/>
            <a:chOff x="1632349" y="3796065"/>
            <a:chExt cx="3706133" cy="596900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8461238A-DD5E-9390-2A26-99E87C019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32349" y="3796065"/>
              <a:ext cx="1562100" cy="5969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524553C4-4E1F-4F54-5513-DC665ED8B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61142" y="3934632"/>
              <a:ext cx="2177340" cy="321247"/>
            </a:xfrm>
            <a:prstGeom prst="rect">
              <a:avLst/>
            </a:prstGeom>
          </p:spPr>
        </p:pic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F4C80249-2B4B-437D-31DE-0AFFB0DE0C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4397" y="3543003"/>
            <a:ext cx="3651383" cy="285556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6FD081C6-C931-7ECF-3731-794D717EDE1B}"/>
              </a:ext>
            </a:extLst>
          </p:cNvPr>
          <p:cNvSpPr txBox="1"/>
          <p:nvPr/>
        </p:nvSpPr>
        <p:spPr>
          <a:xfrm>
            <a:off x="8906894" y="749522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[JHEP 12 (2024) 062]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83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E5B7E-4042-812C-8F5D-A0B0CFDE4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A5E851-9EF3-7213-C45A-3F0A21D3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8749-51DF-B0D6-2325-593F8CF2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AB5FA0-D425-3D19-6788-480E7CD4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ED034BF-FDEF-2C78-AA37-440AB3684D70}"/>
                  </a:ext>
                </a:extLst>
              </p:cNvPr>
              <p:cNvSpPr txBox="1"/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Study of  </a:t>
                </a:r>
                <a14:m>
                  <m:oMath xmlns:m="http://schemas.openxmlformats.org/officeDocument/2006/math"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at LHCb</a:t>
                </a:r>
                <a:endParaRPr kumimoji="1" lang="zh-CN" alt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ED034BF-FDEF-2C78-AA37-440AB3684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492880"/>
                <a:ext cx="11418570" cy="584775"/>
              </a:xfrm>
              <a:prstGeom prst="rect">
                <a:avLst/>
              </a:prstGeom>
              <a:blipFill>
                <a:blip r:embed="rId3"/>
                <a:stretch>
                  <a:fillRect l="-1333" t="-12766" b="-319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DC58A27-EFF2-4238-FCB6-CBCC7530EFB0}"/>
                  </a:ext>
                </a:extLst>
              </p:cNvPr>
              <p:cNvSpPr txBox="1"/>
              <p:nvPr/>
            </p:nvSpPr>
            <p:spPr>
              <a:xfrm>
                <a:off x="537210" y="1330068"/>
                <a:ext cx="10287000" cy="1883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kinematic distributions in the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Obtained by s-plot method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Agree with the QED model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 from the phase-space model</a:t>
                </a: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DC58A27-EFF2-4238-FCB6-CBCC7530E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210" y="1330068"/>
                <a:ext cx="10287000" cy="1883657"/>
              </a:xfrm>
              <a:prstGeom prst="rect">
                <a:avLst/>
              </a:prstGeom>
              <a:blipFill>
                <a:blip r:embed="rId4"/>
                <a:stretch>
                  <a:fillRect l="-493" b="-5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76C5B0F9-DEF7-2F29-C255-646AF8989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6951" y="1883719"/>
            <a:ext cx="5626920" cy="414056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4AC9503-9E9C-BDD2-1CA5-06BDD6847631}"/>
              </a:ext>
            </a:extLst>
          </p:cNvPr>
          <p:cNvSpPr txBox="1"/>
          <p:nvPr/>
        </p:nvSpPr>
        <p:spPr>
          <a:xfrm>
            <a:off x="7900494" y="1575942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[JHEP 12 (2024) 062]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945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833130-45F6-7141-B566-EC3356EA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D7520F-BD12-8748-93EA-E2DA4B04A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172AC0-F45E-A644-A7AD-D2B65555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657E56E-D5BD-BC43-942D-675834300F44}"/>
                  </a:ext>
                </a:extLst>
              </p:cNvPr>
              <p:cNvSpPr txBox="1"/>
              <p:nvPr/>
            </p:nvSpPr>
            <p:spPr>
              <a:xfrm>
                <a:off x="956930" y="1059537"/>
                <a:ext cx="11235070" cy="4738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 of doubly charmed baryons (</a:t>
                </a:r>
                <a14:m>
                  <m:oMath xmlns:m="http://schemas.openxmlformats.org/officeDocument/2006/math">
                    <m:r>
                      <a:rPr kumimoji="1" lang="en-US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𝑐𝑐</m:t>
                    </m:r>
                  </m:oMath>
                </a14:m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914400" lvl="1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the doubly-charmed-baryon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at LHCb</a:t>
                </a:r>
              </a:p>
              <a:p>
                <a:pPr marL="457200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 of </a:t>
                </a:r>
                <a:r>
                  <a:rPr kumimoji="1" lang="en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quarkonium (</a:t>
                </a:r>
                <a14:m>
                  <m:oMath xmlns:m="http://schemas.openxmlformats.org/officeDocument/2006/math">
                    <m:r>
                      <a:rPr kumimoji="1" lang="en-US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kumimoji="1" lang="en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</a:t>
                </a:r>
                <a14:m>
                  <m:oMath xmlns:m="http://schemas.openxmlformats.org/officeDocument/2006/math">
                    <m:r>
                      <a:rPr kumimoji="1" lang="en-US" altLang="zh-CN" sz="24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kumimoji="1" lang="en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914400" lvl="1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kumimoji="1" lang="en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muonic Dalitz decays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kumimoji="1" lang="en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mesons and precise spectroscopy of hidden-beauty states at LHCb  </a:t>
                </a:r>
                <a:endParaRPr kumimoji="1"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914400" lvl="1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the </a:t>
                </a:r>
                <a14:m>
                  <m:oMath xmlns:m="http://schemas.openxmlformats.org/officeDocument/2006/math">
                    <m:r>
                      <a:rPr kumimoji="1" lang="en-US" altLang="zh-CN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4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4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l-GR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 at CMS</a:t>
                </a:r>
              </a:p>
              <a:p>
                <a:pPr marL="914400" lvl="1" indent="-45720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Wingdings" pitchFamily="2" charset="2"/>
                  <a:buChar char="Ø"/>
                </a:pP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Study of the </a:t>
                </a:r>
                <a14:m>
                  <m:oMath xmlns:m="http://schemas.openxmlformats.org/officeDocument/2006/math">
                    <m:r>
                      <a:rPr kumimoji="1" lang="en-US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4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l-GR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1"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decay at LHCb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9657E56E-D5BD-BC43-942D-675834300F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930" y="1059537"/>
                <a:ext cx="11235070" cy="4738926"/>
              </a:xfrm>
              <a:prstGeom prst="rect">
                <a:avLst/>
              </a:prstGeom>
              <a:blipFill>
                <a:blip r:embed="rId3"/>
                <a:stretch>
                  <a:fillRect l="-790" b="-8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23DF848B-7D0A-CB20-92A9-6C268EE2F0AB}"/>
              </a:ext>
            </a:extLst>
          </p:cNvPr>
          <p:cNvSpPr txBox="1"/>
          <p:nvPr/>
        </p:nvSpPr>
        <p:spPr>
          <a:xfrm>
            <a:off x="9083938" y="3828925"/>
            <a:ext cx="24025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[JHEP 10 (2024) 122]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002F5E-F7D1-1B63-726D-2050B98BB2C0}"/>
              </a:ext>
            </a:extLst>
          </p:cNvPr>
          <p:cNvSpPr txBox="1"/>
          <p:nvPr/>
        </p:nvSpPr>
        <p:spPr>
          <a:xfrm>
            <a:off x="9112532" y="2441842"/>
            <a:ext cx="24025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[JHEP 10 (2025) 136]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C679588-38CE-50C4-67FB-4FC01941FA2C}"/>
              </a:ext>
            </a:extLst>
          </p:cNvPr>
          <p:cNvSpPr txBox="1"/>
          <p:nvPr/>
        </p:nvSpPr>
        <p:spPr>
          <a:xfrm>
            <a:off x="9083938" y="4562810"/>
            <a:ext cx="29928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[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PRD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109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(2924) 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L111101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]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D286638-BF48-ABC1-61A3-289979D1A844}"/>
              </a:ext>
            </a:extLst>
          </p:cNvPr>
          <p:cNvSpPr txBox="1"/>
          <p:nvPr/>
        </p:nvSpPr>
        <p:spPr>
          <a:xfrm>
            <a:off x="9083938" y="5291916"/>
            <a:ext cx="3133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[JHEP 12 (2024) 062]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E5E1D0F-0EA9-9841-6ACA-04CEB7DB14B2}"/>
              </a:ext>
            </a:extLst>
          </p:cNvPr>
          <p:cNvSpPr txBox="1"/>
          <p:nvPr/>
        </p:nvSpPr>
        <p:spPr>
          <a:xfrm>
            <a:off x="838200" y="571500"/>
            <a:ext cx="546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Outlines</a:t>
            </a:r>
          </a:p>
        </p:txBody>
      </p:sp>
    </p:spTree>
    <p:extLst>
      <p:ext uri="{BB962C8B-B14F-4D97-AF65-F5344CB8AC3E}">
        <p14:creationId xmlns:p14="http://schemas.microsoft.com/office/powerpoint/2010/main" val="176539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D613B38-F55A-3544-A30E-50BA47996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228D94-788C-A84F-B243-9D1E1A12C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EB23AB-5C34-E447-9CC6-97045CD18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478154B-FD07-BB43-8FA5-940CF2A2A8A5}"/>
              </a:ext>
            </a:extLst>
          </p:cNvPr>
          <p:cNvSpPr/>
          <p:nvPr/>
        </p:nvSpPr>
        <p:spPr>
          <a:xfrm>
            <a:off x="818425" y="540981"/>
            <a:ext cx="1938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kumimoji="1" lang="en-US" altLang="zh-CN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8BD8809-E248-1F46-8F32-E26E4856CAFD}"/>
                  </a:ext>
                </a:extLst>
              </p:cNvPr>
              <p:cNvSpPr txBox="1"/>
              <p:nvPr/>
            </p:nvSpPr>
            <p:spPr>
              <a:xfrm>
                <a:off x="838200" y="1209986"/>
                <a:ext cx="10748058" cy="4559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Recent results about decay of heavy hadrons at LHCb and CMS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Doubly charmed baryon: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decay mode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observed 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branching fraction measured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Bottomonium:</a:t>
                </a: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 measurement by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kumimoji="1" lang="el-GR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observation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𝛶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kumimoji="1" lang="en-US" altLang="zh-CN" sz="20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</a:t>
                </a: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and mass splitting measured for</a:t>
                </a:r>
                <a14:m>
                  <m:oMath xmlns:m="http://schemas.openxmlformats.org/officeDocument/2006/math">
                    <m:r>
                      <a:rPr kumimoji="1" lang="en-US" altLang="zh-CN" sz="20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P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Charmonium:</a:t>
                </a: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Observation of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CMS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Precise measurement of the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𝐽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kumimoji="1" lang="en-US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20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kumimoji="1" lang="el-GR" altLang="zh-CN" sz="20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fraction at LHCb</a:t>
                </a: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 results are coming with run3 data at LHC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8BD8809-E248-1F46-8F32-E26E4856C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09986"/>
                <a:ext cx="10748058" cy="4559518"/>
              </a:xfrm>
              <a:prstGeom prst="rect">
                <a:avLst/>
              </a:prstGeom>
              <a:blipFill>
                <a:blip r:embed="rId2"/>
                <a:stretch>
                  <a:fillRect l="-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F8622CE6-1F6B-244E-B3FF-B4F7A1E9BA05}"/>
              </a:ext>
            </a:extLst>
          </p:cNvPr>
          <p:cNvSpPr txBox="1"/>
          <p:nvPr/>
        </p:nvSpPr>
        <p:spPr>
          <a:xfrm>
            <a:off x="11723427" y="53499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1722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A245517-1748-5B4B-9A8C-BCC2B90D7FD2}"/>
              </a:ext>
            </a:extLst>
          </p:cNvPr>
          <p:cNvSpPr txBox="1"/>
          <p:nvPr/>
        </p:nvSpPr>
        <p:spPr>
          <a:xfrm>
            <a:off x="4267200" y="2673928"/>
            <a:ext cx="5555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kumimoji="1" lang="zh-CN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753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53819-4180-74AF-3BDB-85CEA4BF4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5184267-B17E-C2BC-9D09-0F78230468F0}"/>
              </a:ext>
            </a:extLst>
          </p:cNvPr>
          <p:cNvSpPr txBox="1"/>
          <p:nvPr/>
        </p:nvSpPr>
        <p:spPr>
          <a:xfrm>
            <a:off x="4806315" y="2685358"/>
            <a:ext cx="2579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400" dirty="0"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kumimoji="1" lang="zh-CN" alt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220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50456-66F0-75E8-3894-983F68C11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E6A54F-F152-5EE6-D20A-34282601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3950A-34F4-55E3-C8C5-504E831EE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A55236-5668-E1DA-FFD0-333FAC78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4E5127B-1010-B7EF-EDF9-CA2E4E4AC484}"/>
                  </a:ext>
                </a:extLst>
              </p:cNvPr>
              <p:cNvSpPr txBox="1"/>
              <p:nvPr/>
            </p:nvSpPr>
            <p:spPr>
              <a:xfrm>
                <a:off x="838199" y="571500"/>
                <a:ext cx="1091220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l-GR" altLang="zh-CN" sz="32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32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kumimoji="1" lang="en-US" altLang="zh-CN" sz="32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m:rPr>
                        <m:sty m:val="p"/>
                      </m:rPr>
                      <a:rPr kumimoji="1" lang="en-US" altLang="zh-CN" sz="3200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S</m:t>
                    </m:r>
                    <m:r>
                      <a:rPr kumimoji="1" lang="en-US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9D3AC30-EAFD-E2ED-2488-26AE40E428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571500"/>
                <a:ext cx="10912201" cy="584775"/>
              </a:xfrm>
              <a:prstGeom prst="rect">
                <a:avLst/>
              </a:prstGeom>
              <a:blipFill>
                <a:blip r:embed="rId2"/>
                <a:stretch>
                  <a:fillRect l="-465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>
            <a:extLst>
              <a:ext uri="{FF2B5EF4-FFF2-40B4-BE49-F238E27FC236}">
                <a16:creationId xmlns:a16="http://schemas.microsoft.com/office/drawing/2014/main" id="{D7AEF538-A39E-80B5-1F7E-E8B9261779C0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177F8178-7BC4-F3CF-BB39-E42812DC1DA6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837305E4-7E72-4AE8-778A-9ECEF6F0DBB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40350" y="430938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17845158-6597-D596-A6FB-382F07E7EF63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D47D27E9-A2AE-9990-ED7D-86B9286C145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615750" y="430470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356452D6-7F74-9FDC-129A-231BCEBF07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2570" y="1351621"/>
            <a:ext cx="7772400" cy="22116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F23DA3F-19C1-9F34-AB3D-2E57150219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2570" y="3563279"/>
            <a:ext cx="7772400" cy="208207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3320102-A650-1069-9FFC-42DF39EE4E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7720" y="4491990"/>
            <a:ext cx="148590" cy="14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35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75401-C81D-57AA-104A-4FDB0C1B9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CEA794-BE07-4F1C-20AE-6E2ADAE0F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852635-6D63-185B-C036-72D564341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6E2AE3-18BE-8866-429A-8FDEA6E5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E5EDC62-2CDE-6779-ECD1-B05A60E36658}"/>
                  </a:ext>
                </a:extLst>
              </p:cNvPr>
              <p:cNvSpPr txBox="1"/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  <m:r>
                      <a:rPr kumimoji="1" lang="el-GR" altLang="zh-CN" sz="32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𝛶</m:t>
                        </m:r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kumimoji="1" lang="en-US" altLang="zh-CN" sz="32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kumimoji="1" lang="en-US" altLang="zh-CN" sz="3200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  <m:r>
                          <a:rPr kumimoji="1" lang="en-US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32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kumimoji="1" lang="el-GR" altLang="zh-CN" sz="3200" i="1" dirty="0" err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e>
                      <m:sup>
                        <m:r>
                          <a:rPr kumimoji="1" lang="el-GR" altLang="zh-CN" sz="32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5E5EDC62-2CDE-6779-ECD1-B05A60E36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blipFill>
                <a:blip r:embed="rId2"/>
                <a:stretch>
                  <a:fillRect l="-494" b="-212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CC3A13B3-C320-3CA3-BDEE-89D60C72088C}"/>
              </a:ext>
            </a:extLst>
          </p:cNvPr>
          <p:cNvSpPr txBox="1"/>
          <p:nvPr/>
        </p:nvSpPr>
        <p:spPr>
          <a:xfrm>
            <a:off x="838199" y="1343298"/>
            <a:ext cx="1051560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3200"/>
              </a:lnSpc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3200"/>
              </a:lnSpc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" altLang="zh-CN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35439035-9249-FCB6-F0E2-F36E14494A5C}"/>
              </a:ext>
            </a:extLst>
          </p:cNvPr>
          <p:cNvGrpSpPr/>
          <p:nvPr/>
        </p:nvGrpSpPr>
        <p:grpSpPr>
          <a:xfrm>
            <a:off x="3349350" y="4313700"/>
            <a:ext cx="555840" cy="34920"/>
            <a:chOff x="3349350" y="4313700"/>
            <a:chExt cx="555840" cy="34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3" name="墨迹 22">
                  <a:extLst>
                    <a:ext uri="{FF2B5EF4-FFF2-40B4-BE49-F238E27FC236}">
                      <a16:creationId xmlns:a16="http://schemas.microsoft.com/office/drawing/2014/main" id="{920F3F3A-0529-E000-090B-CD82CE6A1D2B}"/>
                    </a:ext>
                  </a:extLst>
                </p14:cNvPr>
                <p14:cNvContentPartPr/>
                <p14:nvPr/>
              </p14:nvContentPartPr>
              <p14:xfrm>
                <a:off x="3349350" y="4318380"/>
                <a:ext cx="348120" cy="19440"/>
              </p14:xfrm>
            </p:contentPart>
          </mc:Choice>
          <mc:Fallback xmlns="">
            <p:pic>
              <p:nvPicPr>
                <p:cNvPr id="23" name="墨迹 22">
                  <a:extLst>
                    <a:ext uri="{FF2B5EF4-FFF2-40B4-BE49-F238E27FC236}">
                      <a16:creationId xmlns:a16="http://schemas.microsoft.com/office/drawing/2014/main" id="{C4981249-0684-A2EF-7053-4E6EAEC7B54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340350" y="4309740"/>
                  <a:ext cx="36576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24" name="墨迹 23">
                  <a:extLst>
                    <a:ext uri="{FF2B5EF4-FFF2-40B4-BE49-F238E27FC236}">
                      <a16:creationId xmlns:a16="http://schemas.microsoft.com/office/drawing/2014/main" id="{D77FC07C-C37A-361D-662B-7C26DD917FE5}"/>
                    </a:ext>
                  </a:extLst>
                </p14:cNvPr>
                <p14:cNvContentPartPr/>
                <p14:nvPr/>
              </p14:nvContentPartPr>
              <p14:xfrm>
                <a:off x="3624750" y="4313700"/>
                <a:ext cx="280440" cy="34920"/>
              </p14:xfrm>
            </p:contentPart>
          </mc:Choice>
          <mc:Fallback xmlns="">
            <p:pic>
              <p:nvPicPr>
                <p:cNvPr id="24" name="墨迹 23">
                  <a:extLst>
                    <a:ext uri="{FF2B5EF4-FFF2-40B4-BE49-F238E27FC236}">
                      <a16:creationId xmlns:a16="http://schemas.microsoft.com/office/drawing/2014/main" id="{5F15A521-C5C5-AC85-E168-F35C122176B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616110" y="4305060"/>
                  <a:ext cx="298080" cy="5256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01856E58-F370-85CD-53EE-17ED8BBA6D2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2487" r="784"/>
          <a:stretch>
            <a:fillRect/>
          </a:stretch>
        </p:blipFill>
        <p:spPr>
          <a:xfrm>
            <a:off x="0" y="1985707"/>
            <a:ext cx="6339619" cy="36724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4073188-77E6-37DB-304D-A567F3FE48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9619" y="2864605"/>
            <a:ext cx="5687631" cy="173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9924B-F8E0-5E00-DC43-619EB859C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E0B04CD-8FEC-1311-FAF8-8927E0F878F8}"/>
                  </a:ext>
                </a:extLst>
              </p:cNvPr>
              <p:cNvSpPr txBox="1"/>
              <p:nvPr/>
            </p:nvSpPr>
            <p:spPr>
              <a:xfrm>
                <a:off x="489585" y="2445328"/>
                <a:ext cx="1121283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the doubly-charmed-baryon decay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5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zh-CN" altLang="en-US" sz="54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5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54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zh-CN" altLang="en-US" sz="5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54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5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5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zh-CN" altLang="en-US" sz="5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E0B04CD-8FEC-1311-FAF8-8927E0F87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85" y="2445328"/>
                <a:ext cx="11212830" cy="1754326"/>
              </a:xfrm>
              <a:prstGeom prst="rect">
                <a:avLst/>
              </a:prstGeom>
              <a:blipFill>
                <a:blip r:embed="rId2"/>
                <a:stretch>
                  <a:fillRect l="-2489" t="-9353" r="-2489" b="-20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303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172AC0-F45E-A644-A7AD-D2B65555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478D860-27F4-C041-9B44-7941F2668999}"/>
              </a:ext>
            </a:extLst>
          </p:cNvPr>
          <p:cNvSpPr txBox="1"/>
          <p:nvPr/>
        </p:nvSpPr>
        <p:spPr>
          <a:xfrm>
            <a:off x="838200" y="571500"/>
            <a:ext cx="546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Doubly charmed baryons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B648553-61C1-9C4A-A09D-2BFDB25C42C5}"/>
                  </a:ext>
                </a:extLst>
              </p:cNvPr>
              <p:cNvSpPr txBox="1"/>
              <p:nvPr/>
            </p:nvSpPr>
            <p:spPr>
              <a:xfrm>
                <a:off x="838200" y="1343298"/>
                <a:ext cx="10515600" cy="52937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Baryons composed of </a:t>
                </a:r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charm</a:t>
                </a:r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quarks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a light quark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iso-doublet (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𝑐𝑐𝑢</m:t>
                    </m:r>
                    <m:r>
                      <a:rPr lang="en-US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r>
                      <a:rPr lang="en-US" altLang="zh-CN" sz="2000" i="1" dirty="0" err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𝑐𝑐𝑑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an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iso-singlet (</a:t>
                </a:r>
                <a14:m>
                  <m:oMath xmlns:m="http://schemas.openxmlformats.org/officeDocument/2006/math">
                    <m:r>
                      <a:rPr lang="en-US" altLang="zh-CN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𝑐𝑐𝑠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spectrum: quark model predictions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Lowest-lying states around 3.6 GeV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Lifetime estimations: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Order-of-magnitude estimation: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𝑐𝑐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f>
                      <m:f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≈400 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fs</m:t>
                    </m:r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Phenomenological model: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𝛺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d>
                      <m:dPr>
                        <m:ctrlP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++</m:t>
                            </m:r>
                          </m:sup>
                        </m:sSubSup>
                      </m:e>
                    </m:d>
                  </m:oMath>
                </a14:m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B648553-61C1-9C4A-A09D-2BFDB25C4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43298"/>
                <a:ext cx="10515600" cy="5293757"/>
              </a:xfrm>
              <a:prstGeom prst="rect">
                <a:avLst/>
              </a:prstGeom>
              <a:blipFill>
                <a:blip r:embed="rId2"/>
                <a:stretch>
                  <a:fillRect l="-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2A771A28-A885-F063-4F6A-50C291899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751" y="2410585"/>
            <a:ext cx="4871249" cy="169002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E4729A5-ED0D-7779-4C86-D69045926350}"/>
              </a:ext>
            </a:extLst>
          </p:cNvPr>
          <p:cNvSpPr txBox="1"/>
          <p:nvPr/>
        </p:nvSpPr>
        <p:spPr>
          <a:xfrm>
            <a:off x="8484870" y="4836729"/>
            <a:ext cx="2743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solidFill>
                  <a:srgbClr val="0A56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[PRD </a:t>
            </a:r>
            <a:r>
              <a:rPr lang="en" altLang="zh-CN" sz="1400" dirty="0">
                <a:solidFill>
                  <a:srgbClr val="0A569D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102</a:t>
            </a:r>
            <a:r>
              <a:rPr lang="en" altLang="zh-CN" sz="1400" dirty="0">
                <a:solidFill>
                  <a:srgbClr val="0A56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(2020) 054513]</a:t>
            </a:r>
            <a:endParaRPr lang="en" altLang="zh-CN" sz="1400" dirty="0">
              <a:solidFill>
                <a:srgbClr val="0A569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FBB175-1A55-2DB0-1878-31E22AB85CDC}"/>
              </a:ext>
            </a:extLst>
          </p:cNvPr>
          <p:cNvSpPr txBox="1"/>
          <p:nvPr/>
        </p:nvSpPr>
        <p:spPr>
          <a:xfrm>
            <a:off x="8484870" y="5936895"/>
            <a:ext cx="2743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solidFill>
                  <a:srgbClr val="0A56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[</a:t>
            </a:r>
            <a:r>
              <a:rPr lang="en" altLang="zh-CN" sz="1400" dirty="0">
                <a:solidFill>
                  <a:srgbClr val="0A569D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JHEP</a:t>
            </a:r>
            <a:r>
              <a:rPr lang="en" altLang="zh-CN" sz="1400" dirty="0">
                <a:solidFill>
                  <a:srgbClr val="0A569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07 (2023) 061]</a:t>
            </a:r>
            <a:endParaRPr lang="en" altLang="zh-CN" sz="1400" dirty="0">
              <a:solidFill>
                <a:srgbClr val="0A569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日期占位符 3">
            <a:extLst>
              <a:ext uri="{FF2B5EF4-FFF2-40B4-BE49-F238E27FC236}">
                <a16:creationId xmlns:a16="http://schemas.microsoft.com/office/drawing/2014/main" id="{BACDED4D-A9B2-3AF4-F900-34F2C500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5C7CA800-86D5-E9C8-3A31-75076A4E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EBD391A-B920-0ADC-F036-A73B5FEA3C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730" y="2337135"/>
            <a:ext cx="3989070" cy="244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7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66DA6-D5CD-9072-0504-DC4E68577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5B24BC-805B-EAB1-8F1B-2354F310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BF206FD-FEB3-CA26-E0B9-74A6F43957D3}"/>
              </a:ext>
            </a:extLst>
          </p:cNvPr>
          <p:cNvSpPr txBox="1"/>
          <p:nvPr/>
        </p:nvSpPr>
        <p:spPr>
          <a:xfrm>
            <a:off x="838200" y="571500"/>
            <a:ext cx="88430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Study of doubly charmed baryons at LHCb</a:t>
            </a:r>
          </a:p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363215F-3A9F-E694-183E-C7EF49F64182}"/>
                  </a:ext>
                </a:extLst>
              </p:cNvPr>
              <p:cNvSpPr txBox="1"/>
              <p:nvPr/>
            </p:nvSpPr>
            <p:spPr>
              <a:xfrm>
                <a:off x="838200" y="1343298"/>
                <a:ext cx="11353800" cy="74789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Observed decay modes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(first observation)  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[PRL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1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19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 (201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7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) 1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2"/>
                  </a:rPr>
                  <a:t>12001]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3"/>
                  </a:rPr>
                  <a:t>[PRL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3"/>
                  </a:rPr>
                  <a:t>121 (2018) 162002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3"/>
                  </a:rPr>
                  <a:t>]</a:t>
                </a:r>
                <a:endPara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(partially reconstructed)  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4"/>
                  </a:rPr>
                  <a:t>[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5"/>
                  </a:rPr>
                  <a:t>JHEP 05 (2022) 038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4"/>
                  </a:rPr>
                  <a:t>]</a:t>
                </a:r>
                <a:endPara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Upper limit set: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𝑝𝐾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4"/>
                  </a:rPr>
                  <a:t>[JHEP 10 (2019) 124]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Precision mass measurement:                                                                      </a:t>
                </a:r>
                <a:r>
                  <a:rPr kumimoji="1"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6"/>
                  </a:rPr>
                  <a:t>[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6"/>
                  </a:rPr>
                  <a:t>JHEP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6"/>
                  </a:rPr>
                  <a:t>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6"/>
                  </a:rPr>
                  <a:t>02 (2020) 049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6"/>
                  </a:rPr>
                  <a:t>]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Lifetime measurement:                                                                                  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7"/>
                  </a:rPr>
                  <a:t>[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7"/>
                  </a:rPr>
                  <a:t>P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7"/>
                  </a:rPr>
                  <a:t>RL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7"/>
                  </a:rPr>
                  <a:t> 121 (2018) 052002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7"/>
                  </a:rPr>
                  <a:t>]</a:t>
                </a:r>
                <a:endParaRPr kumimoji="1"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Production in 13TeV </a:t>
                </a:r>
                <a:r>
                  <a:rPr kumimoji="1"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                                                                            	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8"/>
                  </a:rPr>
                  <a:t>[CPC 44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8"/>
                  </a:rPr>
                  <a:t>(2020) 022001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8"/>
                  </a:rPr>
                  <a:t>]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not observed	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9"/>
                  </a:rPr>
                  <a:t>[SCPMA 63 (2020) 221062]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[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JHEP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12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(2021)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 </a:t>
                </a:r>
                <a:r>
                  <a:rPr lang="zh-CN" altLang="en-US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107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0"/>
                  </a:rPr>
                  <a:t>]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[SCPMA 6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4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 (202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1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) </a:t>
                </a:r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101</a:t>
                </a:r>
                <a:r>
                  <a:rPr lang="en" altLang="zh-CN" sz="1400" dirty="0">
                    <a:latin typeface="Arial" panose="020B0604020202020204" pitchFamily="34" charset="0"/>
                    <a:cs typeface="Arial" panose="020B0604020202020204" pitchFamily="34" charset="0"/>
                    <a:hlinkClick r:id="rId11"/>
                  </a:rPr>
                  <a:t>062]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kumimoji="1"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E363215F-3A9F-E694-183E-C7EF49F64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43298"/>
                <a:ext cx="11353800" cy="7478970"/>
              </a:xfrm>
              <a:prstGeom prst="rect">
                <a:avLst/>
              </a:prstGeom>
              <a:blipFill>
                <a:blip r:embed="rId12"/>
                <a:stretch>
                  <a:fillRect l="-5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日期占位符 3">
            <a:extLst>
              <a:ext uri="{FF2B5EF4-FFF2-40B4-BE49-F238E27FC236}">
                <a16:creationId xmlns:a16="http://schemas.microsoft.com/office/drawing/2014/main" id="{FF3569DE-DFD2-5897-CFBA-BFC9FA629A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9BC8C777-34E0-1D78-5F17-1A7FDEBBA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32A6FE5-8233-CD00-7777-63D71A5792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14679" y="3900392"/>
            <a:ext cx="4095921" cy="42740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9B7083E3-B72F-B58B-04C0-2D6CE03BA32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28989" y="4327793"/>
            <a:ext cx="4581611" cy="52820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762E76B-B511-A267-24A7-9B0D66DEDAD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28989" y="4891631"/>
            <a:ext cx="4920615" cy="78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36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833130-45F6-7141-B566-EC3356EA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D7520F-BD12-8748-93EA-E2DA4B04A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172AC0-F45E-A644-A7AD-D2B65555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478D860-27F4-C041-9B44-7941F2668999}"/>
                  </a:ext>
                </a:extLst>
              </p:cNvPr>
              <p:cNvSpPr txBox="1"/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zh-CN" altLang="en-US" sz="32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2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2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zh-CN" alt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32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 Decay</a:t>
                </a: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478D860-27F4-C041-9B44-7941F2668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blipFill>
                <a:blip r:embed="rId2"/>
                <a:stretch>
                  <a:fillRect l="-494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B648553-61C1-9C4A-A09D-2BFDB25C42C5}"/>
                  </a:ext>
                </a:extLst>
              </p:cNvPr>
              <p:cNvSpPr txBox="1"/>
              <p:nvPr/>
            </p:nvSpPr>
            <p:spPr>
              <a:xfrm>
                <a:off x="838200" y="1343298"/>
                <a:ext cx="11134060" cy="53245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Same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weak transition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Comparable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branching fraction </a:t>
                </a: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kumimoji="1" lang="en-US" altLang="zh-CN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zh-CN" alt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zh-CN" alt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the normalisation channel in branching fraction measurement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Sup>
                      <m:sSubSup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factored out</a:t>
                </a:r>
              </a:p>
              <a:p>
                <a:pPr marL="800100" lvl="1" indent="-342900">
                  <a:lnSpc>
                    <a:spcPts val="3200"/>
                  </a:lnSpc>
                  <a:buFont typeface="Wingdings" pitchFamily="2" charset="2"/>
                  <a:buChar char="Ø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Same final-state particles: systematic uncertainty reduced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3B648553-61C1-9C4A-A09D-2BFDB25C4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43298"/>
                <a:ext cx="11134060" cy="5324535"/>
              </a:xfrm>
              <a:prstGeom prst="rect">
                <a:avLst/>
              </a:prstGeom>
              <a:blipFill>
                <a:blip r:embed="rId3"/>
                <a:stretch>
                  <a:fillRect l="-5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FF16D14B-6992-0D60-DD32-A523323D6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450" y="4605504"/>
            <a:ext cx="7023100" cy="7239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C60177A-B722-B0EF-2CD3-A88144548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2123" y="2183221"/>
            <a:ext cx="5623914" cy="194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7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F165AF-6079-2B79-6BDF-9D5FEF0C3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9FA2376-D979-8517-5F6A-E2D9B7DE5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704B91-F103-E318-DFB9-D941CB2FF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2FBD74-4F63-71F3-890E-B7DEFA292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B39D0CA-28CC-1E81-3A58-0A010D8027E2}"/>
                  </a:ext>
                </a:extLst>
              </p:cNvPr>
              <p:cNvSpPr txBox="1"/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zh-CN" altLang="en-US" sz="32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2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320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zh-CN" altLang="en-US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320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en-US" altLang="zh-CN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B39D0CA-28CC-1E81-3A58-0A010D8027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1500"/>
                <a:ext cx="10271760" cy="584775"/>
              </a:xfrm>
              <a:prstGeom prst="rect">
                <a:avLst/>
              </a:prstGeom>
              <a:blipFill>
                <a:blip r:embed="rId2"/>
                <a:stretch>
                  <a:fillRect l="-1605" t="-14894" b="-29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1DC3635-4D9B-A41F-3F65-38CE9D62DAA0}"/>
                  </a:ext>
                </a:extLst>
              </p:cNvPr>
              <p:cNvSpPr txBox="1"/>
              <p:nvPr/>
            </p:nvSpPr>
            <p:spPr>
              <a:xfrm>
                <a:off x="838200" y="1343298"/>
                <a:ext cx="10740390" cy="69660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Dataset: LHCb 2016-2018 </a:t>
                </a:r>
                <a:r>
                  <a:rPr lang="en-US" altLang="zh-CN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lang="zh-CN" alt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collision (~ 5.4 fb</a:t>
                </a:r>
                <a:r>
                  <a:rPr lang="en-US" altLang="zh-CN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altLang="zh-CN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MVA-based event selection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Simultaneous fit on signal and </a:t>
                </a: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normalisation channels</a:t>
                </a: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Local significance:  &gt; 10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</m:oMath>
                </a14:m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1DC3635-4D9B-A41F-3F65-38CE9D62D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43298"/>
                <a:ext cx="10740390" cy="6966010"/>
              </a:xfrm>
              <a:prstGeom prst="rect">
                <a:avLst/>
              </a:prstGeom>
              <a:blipFill>
                <a:blip r:embed="rId3"/>
                <a:stretch>
                  <a:fillRect l="-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03F94BE5-FA8B-7B62-4EB9-1C66A1CD5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7645" y="2742231"/>
            <a:ext cx="6396990" cy="237942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9CD51A4-5E6B-74BF-6B91-249098447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0525" y="3888396"/>
            <a:ext cx="3703955" cy="389890"/>
          </a:xfrm>
          <a:prstGeom prst="rect">
            <a:avLst/>
          </a:prstGeom>
        </p:spPr>
      </p:pic>
      <p:sp>
        <p:nvSpPr>
          <p:cNvPr id="11" name="爆炸形 1 10">
            <a:extLst>
              <a:ext uri="{FF2B5EF4-FFF2-40B4-BE49-F238E27FC236}">
                <a16:creationId xmlns:a16="http://schemas.microsoft.com/office/drawing/2014/main" id="{17BE83D0-43DB-9CEF-6158-F64490247038}"/>
              </a:ext>
            </a:extLst>
          </p:cNvPr>
          <p:cNvSpPr/>
          <p:nvPr/>
        </p:nvSpPr>
        <p:spPr>
          <a:xfrm>
            <a:off x="4162425" y="5458844"/>
            <a:ext cx="2045970" cy="771798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ln>
                  <a:solidFill>
                    <a:srgbClr val="FF0000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First Observation!</a:t>
            </a:r>
            <a:endParaRPr kumimoji="1" lang="zh-CN" altLang="en-US" sz="1400" dirty="0">
              <a:ln>
                <a:solidFill>
                  <a:srgbClr val="FF0000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16F1147-4A83-81AB-A5BB-6BD9876B1F07}"/>
              </a:ext>
            </a:extLst>
          </p:cNvPr>
          <p:cNvSpPr txBox="1"/>
          <p:nvPr/>
        </p:nvSpPr>
        <p:spPr>
          <a:xfrm>
            <a:off x="8280525" y="3244334"/>
            <a:ext cx="30471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[JHEP 10 (2025) 136]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667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EE1EB-3BFD-2371-729A-316AB495F8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ADD83F-0280-3DA6-1F09-D56AB6C76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2025/11/18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EEABA22-6192-C6A0-8B39-285DAE379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QWG Workshop</a:t>
            </a:r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8AEF15-1AA2-C135-A44E-74D052414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D3DF-3C13-4BB5-9899-3F036BFEC636}" type="slidenum">
              <a:rPr lang="zh-CN" altLang="en-US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zh-CN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FA29BF5-63CC-6AE7-BEAC-0519D49CE265}"/>
              </a:ext>
            </a:extLst>
          </p:cNvPr>
          <p:cNvSpPr txBox="1"/>
          <p:nvPr/>
        </p:nvSpPr>
        <p:spPr>
          <a:xfrm>
            <a:off x="838200" y="571500"/>
            <a:ext cx="10271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Branching fraction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1509C0C-4F8C-EED3-F1AE-C57E35CE74D9}"/>
                  </a:ext>
                </a:extLst>
              </p:cNvPr>
              <p:cNvSpPr txBox="1"/>
              <p:nvPr/>
            </p:nvSpPr>
            <p:spPr>
              <a:xfrm>
                <a:off x="838200" y="1852553"/>
                <a:ext cx="7497726" cy="4561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b="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panose="02040503050406030204" pitchFamily="18" charset="0"/>
                          </a:rPr>
                          <m:t>sig</m:t>
                        </m:r>
                      </m:sub>
                    </m:sSub>
                    <m:r>
                      <a:rPr kumimoji="1" lang="en-US" altLang="zh-CN" sz="2000" b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2000" b="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</a:rPr>
                          <m:t>𝑟𝑚</m:t>
                        </m:r>
                      </m:sub>
                    </m:sSub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</a:rPr>
                  <a:t>: 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 yields, determined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++</m:t>
                        </m:r>
                      </m:sup>
                    </m:sSubSup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mass fits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b="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 b="0" i="0" smtClean="0">
                                <a:latin typeface="Cambria Math" panose="02040503050406030204" pitchFamily="18" charset="0"/>
                              </a:rPr>
                              <m:t>sig</m:t>
                            </m:r>
                          </m:sub>
                        </m:sSub>
                        <m:r>
                          <a:rPr kumimoji="1" lang="en-US" altLang="zh-CN" sz="20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sz="2000" b="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panose="02040503050406030204" pitchFamily="18" charset="0"/>
                          </a:rPr>
                          <m:t>con</m:t>
                        </m:r>
                      </m:sub>
                    </m:sSub>
                  </m:oMath>
                </a14:m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efficiencies, calculated with simulated samples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Split in trigger categories: Trigger-Independent-of-Signal(TIS) and exclusive Trigger-On-Signal (</a:t>
                </a:r>
                <a:r>
                  <a:rPr kumimoji="1" lang="en-US" altLang="zh-CN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exTOS</a:t>
                </a:r>
                <a:r>
                  <a:rPr kumimoji="1"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200"/>
                  </a:lnSpc>
                  <a:buFont typeface="Arial" panose="020B0604020202020204" pitchFamily="34" charset="0"/>
                  <a:buChar char="•"/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200"/>
                  </a:lnSpc>
                </a:pPr>
                <a:endParaRPr lang="en-US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Combined results: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" altLang="zh-CN" sz="20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Consistent with theoretical predictions</a:t>
                </a: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1509C0C-4F8C-EED3-F1AE-C57E35CE74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52553"/>
                <a:ext cx="7497726" cy="4561762"/>
              </a:xfrm>
              <a:prstGeom prst="rect">
                <a:avLst/>
              </a:prstGeom>
              <a:blipFill>
                <a:blip r:embed="rId2"/>
                <a:stretch>
                  <a:fillRect l="-846" t="-556" b="-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5A08FBFA-CC06-610F-3709-8F8E58EBA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0190" y="1177396"/>
            <a:ext cx="7023100" cy="7239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id="{AA2E068C-461F-D24F-C80E-4F81BCB584B2}"/>
              </a:ext>
            </a:extLst>
          </p:cNvPr>
          <p:cNvGrpSpPr/>
          <p:nvPr/>
        </p:nvGrpSpPr>
        <p:grpSpPr>
          <a:xfrm>
            <a:off x="1409449" y="3286047"/>
            <a:ext cx="5258302" cy="1367614"/>
            <a:chOff x="1068070" y="2971248"/>
            <a:chExt cx="6479540" cy="1898765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BA0D1ACF-E261-A316-3F4C-1AB23A274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8070" y="2971248"/>
              <a:ext cx="6252210" cy="1136765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82E553EE-F42E-B987-1E8C-48D36B4D5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21410" y="4108013"/>
              <a:ext cx="6426200" cy="762000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4684571E-13C6-DCA0-844D-A606E8B02602}"/>
              </a:ext>
            </a:extLst>
          </p:cNvPr>
          <p:cNvGrpSpPr/>
          <p:nvPr/>
        </p:nvGrpSpPr>
        <p:grpSpPr>
          <a:xfrm>
            <a:off x="2223727" y="5130498"/>
            <a:ext cx="5527040" cy="915941"/>
            <a:chOff x="3083560" y="5135001"/>
            <a:chExt cx="6250940" cy="1107735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783F3E92-F55B-ACB4-7A42-28173669A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83560" y="5135001"/>
              <a:ext cx="4089400" cy="4826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3C8BC4F1-4BE7-7B8C-F32F-C17AD7329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83560" y="5572992"/>
              <a:ext cx="6250940" cy="669744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8AA73B1-4B08-9AA2-FF21-B1BA984F148C}"/>
              </a:ext>
            </a:extLst>
          </p:cNvPr>
          <p:cNvGrpSpPr/>
          <p:nvPr/>
        </p:nvGrpSpPr>
        <p:grpSpPr>
          <a:xfrm>
            <a:off x="8153400" y="2547972"/>
            <a:ext cx="3926925" cy="3181651"/>
            <a:chOff x="8220625" y="2104150"/>
            <a:chExt cx="3926925" cy="3181651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50F265C3-9C90-13D8-A1B1-3DBDA1186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20625" y="2263655"/>
              <a:ext cx="3926925" cy="3022146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FF5D4B91-21DF-5740-C758-4D215F459BE6}"/>
                </a:ext>
              </a:extLst>
            </p:cNvPr>
            <p:cNvSpPr txBox="1"/>
            <p:nvPr/>
          </p:nvSpPr>
          <p:spPr>
            <a:xfrm>
              <a:off x="8749622" y="2104150"/>
              <a:ext cx="2868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Systematic uncertainties</a:t>
              </a:r>
              <a:endParaRPr kumimoji="1"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1B606955-07C1-17B8-AA35-0DFED36EB510}"/>
              </a:ext>
            </a:extLst>
          </p:cNvPr>
          <p:cNvSpPr txBox="1"/>
          <p:nvPr/>
        </p:nvSpPr>
        <p:spPr>
          <a:xfrm>
            <a:off x="5221738" y="4816826"/>
            <a:ext cx="60977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[JHEP 10 (2025) 136]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64077FB-44F5-6771-D1F9-F3CD8CBDA3B5}"/>
              </a:ext>
            </a:extLst>
          </p:cNvPr>
          <p:cNvSpPr txBox="1"/>
          <p:nvPr/>
        </p:nvSpPr>
        <p:spPr>
          <a:xfrm>
            <a:off x="5195534" y="6036783"/>
            <a:ext cx="7126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[E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PJC 77 (2017) 781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]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[E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PJC 7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8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 (201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8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56]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[EPJP 136 (2021) 772]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77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A09421-EEAB-802E-03D9-3889C709B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A58151B-286D-3A79-99FC-39A8A1843029}"/>
                  </a:ext>
                </a:extLst>
              </p:cNvPr>
              <p:cNvSpPr txBox="1"/>
              <p:nvPr/>
            </p:nvSpPr>
            <p:spPr>
              <a:xfrm>
                <a:off x="466724" y="1953838"/>
                <a:ext cx="11569066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Observation of muonic Dalitz decays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e>
                      <m:sub>
                        <m:r>
                          <a:rPr kumimoji="1" lang="en-US" altLang="zh-CN" sz="54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kumimoji="1" lang="en" altLang="zh-CN" sz="5400" dirty="0">
                    <a:latin typeface="Arial" panose="020B0604020202020204" pitchFamily="34" charset="0"/>
                    <a:cs typeface="Arial" panose="020B0604020202020204" pitchFamily="34" charset="0"/>
                  </a:rPr>
                  <a:t> mesons and precise spectroscopy of hidden-beauty states</a:t>
                </a:r>
                <a:endParaRPr kumimoji="1" lang="zh-CN" altLang="en-US" sz="5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A58151B-286D-3A79-99FC-39A8A1843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24" y="1953838"/>
                <a:ext cx="11569066" cy="2585323"/>
              </a:xfrm>
              <a:prstGeom prst="rect">
                <a:avLst/>
              </a:prstGeom>
              <a:blipFill>
                <a:blip r:embed="rId2"/>
                <a:stretch>
                  <a:fillRect l="-2632" t="-6373" r="-3289" b="-127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20808</TotalTime>
  <Words>1451</Words>
  <Application>Microsoft Macintosh PowerPoint</Application>
  <PresentationFormat>宽屏</PresentationFormat>
  <Paragraphs>280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等线</vt:lpstr>
      <vt:lpstr>等线 Light</vt:lpstr>
      <vt:lpstr>Arial</vt:lpstr>
      <vt:lpstr>Cambria Math</vt:lpstr>
      <vt:lpstr>Times New Roman</vt:lpstr>
      <vt:lpstr>Wingdings</vt:lpstr>
      <vt:lpstr>Office 主题​​</vt:lpstr>
      <vt:lpstr>Decay of heavy hadrons at LHCb and CMS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XINGYU TONG</dc:creator>
  <cp:lastModifiedBy>XINGYU TONG</cp:lastModifiedBy>
  <cp:revision>133</cp:revision>
  <dcterms:created xsi:type="dcterms:W3CDTF">2020-06-09T15:55:46Z</dcterms:created>
  <dcterms:modified xsi:type="dcterms:W3CDTF">2025-11-18T06:47:38Z</dcterms:modified>
</cp:coreProperties>
</file>