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60" r:id="rId2"/>
    <p:sldId id="505" r:id="rId3"/>
    <p:sldId id="458" r:id="rId4"/>
    <p:sldId id="495" r:id="rId5"/>
    <p:sldId id="496" r:id="rId6"/>
    <p:sldId id="494" r:id="rId7"/>
    <p:sldId id="499" r:id="rId8"/>
    <p:sldId id="517" r:id="rId9"/>
    <p:sldId id="487" r:id="rId10"/>
    <p:sldId id="464" r:id="rId11"/>
    <p:sldId id="500" r:id="rId12"/>
    <p:sldId id="502" r:id="rId13"/>
    <p:sldId id="506" r:id="rId14"/>
    <p:sldId id="508" r:id="rId15"/>
    <p:sldId id="509" r:id="rId16"/>
    <p:sldId id="476" r:id="rId17"/>
    <p:sldId id="510" r:id="rId18"/>
    <p:sldId id="512" r:id="rId19"/>
    <p:sldId id="513" r:id="rId20"/>
    <p:sldId id="515" r:id="rId21"/>
    <p:sldId id="518" r:id="rId22"/>
    <p:sldId id="474" r:id="rId23"/>
    <p:sldId id="516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432FF"/>
    <a:srgbClr val="FF40FF"/>
    <a:srgbClr val="0033A0"/>
    <a:srgbClr val="0000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7" autoAdjust="0"/>
    <p:restoredTop sz="94436"/>
  </p:normalViewPr>
  <p:slideViewPr>
    <p:cSldViewPr snapToGrid="0">
      <p:cViewPr varScale="1">
        <p:scale>
          <a:sx n="110" d="100"/>
          <a:sy n="110" d="100"/>
        </p:scale>
        <p:origin x="12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01E28-F671-4EA9-90C2-90CDFB6D912F}" type="datetimeFigureOut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589D8-651D-4F0F-B7FC-CD48823433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7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589D8-651D-4F0F-B7FC-CD48823433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607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zh-CN" dirty="0"/>
              <a:t>saturation</a:t>
            </a:r>
            <a:endParaRPr lang="zh-CN" altLang="en-US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589D8-651D-4F0F-B7FC-CD48823433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854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589D8-651D-4F0F-B7FC-CD48823433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498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C3066F-AB71-44FB-93D1-65755597D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5B790E4-1841-46D1-B412-7CB1E11186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89E477-6F79-443F-8D9A-A324DC0E2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C0E8-2F6D-4FA5-A1AE-B5891F8E7930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944256-FC34-456F-A474-24F18824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B25D68-B96B-467B-BBEA-4D73DA6A3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5AB6CB2-FC29-43E5-A5AF-A67ACD19D9A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FC427CA-F757-4073-9969-E147C6B7388D}"/>
              </a:ext>
            </a:extLst>
          </p:cNvPr>
          <p:cNvSpPr/>
          <p:nvPr userDrawn="1"/>
        </p:nvSpPr>
        <p:spPr>
          <a:xfrm>
            <a:off x="0" y="0"/>
            <a:ext cx="12192000" cy="886120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37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78C8EA-671F-41FB-BDCC-46C62F11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1D8BAA-11CE-4933-9FFB-7E38A1822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D5E92F-958C-4CB9-AE95-884AF49B6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C9B-694C-42EC-8D67-EA076BE8E073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08DC0E0-5274-4513-8C6B-F0BAE3C0D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0431F1-69D9-45A8-925F-92AEA7EE2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43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AC7C584-E0D2-46DC-8E44-D1F4A4AD8E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95F95DB-9909-46A1-97C9-CA73C1439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575C49-D2E6-494D-89A9-C9FDABDF3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EBA7-8F1B-4BFC-A81D-F33FB42E6FC2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8F97A6-03E2-4E2F-B9CB-B19B4BAAC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22015D-B1DF-45FB-9CA3-8EC973EA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084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6064B9-9351-494C-BA93-8B1323B65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91CD93-AEF5-494C-BBBD-4186F104A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968985-F8C5-4A42-9FAC-1F5B789CE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E910-2A5A-40FB-A5E2-67D45011F04A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006623-39B0-46AC-8C56-66D738B30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B4AB78-3365-452E-A7C8-FA42231AB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36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A09399-34A0-445C-9232-6A74172CA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B85BBDD-B6F8-49BF-B190-16DB20AD1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9AAC68-69FA-4697-A5DD-F4E1DE5CD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E96C2-3524-4190-B55B-8ED06DAD31B4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B0E377-5929-4FA2-80BF-1BB791B79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3C0764-6DD6-4D06-ACAC-A26F0B4E3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222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ABD45E-C064-442A-883C-7B7ABD1E4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9E92DA9-2871-4327-9466-D6300B5AB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9F4DB8E-0E30-46CE-ABFA-AE48E8F9F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3B4D6AC-0A97-423E-B5F1-1A5FA03B5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5AD6-D306-470F-B7E0-4708D81CB9CA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94AEA0F-ABDE-4F06-BAB7-CC2B728E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40D79B5-E59F-4C7B-B49E-6F1D6D151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67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139CAE-5A22-45BC-A8CB-54A6D546F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D97507A-3C30-4EA5-8290-9E79DF7F3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D50973-224D-49CD-B799-3D9E9F5C3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E1FDFC-5618-4945-9626-89666FD9F1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5B88D2B-EF9C-4F1B-9AD4-85F1B90EF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6C5B9B0-4DDC-440A-9BF8-DCB37A550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B47BC-BDE7-4831-B02D-FD72CE44026B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453FE8E-DE73-4942-AC6B-9E848BE8C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96794A7-F3C7-4260-B67A-098FB7FBA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88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FC36A7-BE62-440E-8CC0-DE5B1CFC4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16E4137-5DF2-4DD3-90BC-E74E72658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B1F1-D890-464A-B41D-919999091345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C91D595-BAEC-4982-B8A5-3B3A04D58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939750C-C304-4B89-8F7D-60332FED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88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EE51AE9-CAA1-4734-B9E6-C05DB6E01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30283-B427-416D-A09C-EF29974DA1F0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93097E6-A5B0-49D3-9002-66EAD61A1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4BCEA5B-402A-4EA7-96FF-D24BDB89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256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530BBD-7783-4BF5-B62E-B2A87E54D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E4CE5E-238E-43BF-B6AA-7E0292A9D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366A886-D874-4BD6-9865-DC8284270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38C531E-DFBF-4C50-8E83-EC7484329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7271-F472-4C74-9085-BBB12E0D8524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994FBD2-5014-4C71-B06E-CF7D8564C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29900D1-D9AE-4CAF-A236-511412994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11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B6B153-2902-4C40-8B13-04BE08A41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6FC93D7-81CC-4682-BF69-4D6D5C217F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A4522A0-ACBB-4A69-A6F3-F54296846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AFEC4AB-0234-4BB3-A318-A78EA6292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ECA5-0862-48BC-80B0-87FC9DE575C0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A126A4A-E29E-4B02-B29C-ECC7AEDA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A08D379-866F-4853-8A4F-C5026FEBC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8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52C4B56-FD01-44A5-B221-A5BA0F5D1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C825A6-4A11-4884-AD85-2AEFFFA08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D50089-5F3E-41DE-9FA8-6F05215AD3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DD786-E3ED-43F3-B205-704A124509A2}" type="datetime1">
              <a:rPr lang="zh-CN" altLang="en-US" smtClean="0"/>
              <a:t>2025/11/21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DB72DA-F079-4071-AAE7-EE051B8585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7FFCAF-3388-47D6-A190-F34E1E8AD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B6CB2-FC29-43E5-A5AF-A67ACD19D9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060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.png"/><Relationship Id="rId7" Type="http://schemas.openxmlformats.org/officeDocument/2006/relationships/image" Target="../media/image51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0.png"/><Relationship Id="rId5" Type="http://schemas.openxmlformats.org/officeDocument/2006/relationships/image" Target="../media/image55.png"/><Relationship Id="rId10" Type="http://schemas.openxmlformats.org/officeDocument/2006/relationships/image" Target="../media/image58.png"/><Relationship Id="rId4" Type="http://schemas.openxmlformats.org/officeDocument/2006/relationships/image" Target="../media/image2.png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emf"/><Relationship Id="rId7" Type="http://schemas.openxmlformats.org/officeDocument/2006/relationships/image" Target="../media/image7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7891DEC-C3FD-4EFA-AE62-AC5B69ACFCD1}"/>
                  </a:ext>
                </a:extLst>
              </p:cNvPr>
              <p:cNvSpPr txBox="1"/>
              <p:nvPr/>
            </p:nvSpPr>
            <p:spPr>
              <a:xfrm>
                <a:off x="254523" y="1038612"/>
                <a:ext cx="5514681" cy="1788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2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Decay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2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∗+</m:t>
                        </m:r>
                      </m:sup>
                    </m:sSubSup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𝐽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/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𝜓</m:t>
                        </m:r>
                        <m:sSup>
                          <m:sSup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</m:oMath>
                </a14:m>
                <a:endParaRPr lang="en-US" altLang="zh-CN" sz="2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7891DEC-C3FD-4EFA-AE62-AC5B69ACF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23" y="1038612"/>
                <a:ext cx="5514681" cy="1788438"/>
              </a:xfrm>
              <a:prstGeom prst="rect">
                <a:avLst/>
              </a:prstGeom>
              <a:blipFill>
                <a:blip r:embed="rId3"/>
                <a:stretch>
                  <a:fillRect l="-1991" b="-54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984DC3E4-1E65-488F-AB90-0DA38201FF20}"/>
              </a:ext>
            </a:extLst>
          </p:cNvPr>
          <p:cNvSpPr txBox="1"/>
          <p:nvPr/>
        </p:nvSpPr>
        <p:spPr>
          <a:xfrm>
            <a:off x="254523" y="3429000"/>
            <a:ext cx="3799004" cy="2343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 Checks on MC 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Kinematics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Trigger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Efficiency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D421939-3E60-45A2-838B-811CED36F745}"/>
              </a:ext>
            </a:extLst>
          </p:cNvPr>
          <p:cNvSpPr txBox="1"/>
          <p:nvPr/>
        </p:nvSpPr>
        <p:spPr>
          <a:xfrm>
            <a:off x="4309620" y="3429000"/>
            <a:ext cx="5514681" cy="123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 Checks on Data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FD2E1F2-DDBE-4817-B444-4982CE7FE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C5AA1B8-9731-4CCD-9579-C2C6D768E05D}"/>
              </a:ext>
            </a:extLst>
          </p:cNvPr>
          <p:cNvSpPr/>
          <p:nvPr/>
        </p:nvSpPr>
        <p:spPr>
          <a:xfrm>
            <a:off x="0" y="29919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  <a:p>
            <a:pPr algn="ctr"/>
            <a:r>
              <a:rPr lang="en-US" altLang="zh-CN" dirty="0"/>
              <a:t>da</a:t>
            </a:r>
            <a:endParaRPr lang="zh-CN" altLang="en-US" dirty="0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0AF4201F-AD57-4F5A-9EEE-EC0C8C184978}"/>
              </a:ext>
            </a:extLst>
          </p:cNvPr>
          <p:cNvSpPr/>
          <p:nvPr/>
        </p:nvSpPr>
        <p:spPr>
          <a:xfrm>
            <a:off x="105447" y="1025097"/>
            <a:ext cx="11981105" cy="1580624"/>
          </a:xfrm>
          <a:prstGeom prst="roundRect">
            <a:avLst/>
          </a:prstGeom>
          <a:solidFill>
            <a:srgbClr val="000099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zh-CN" sz="4800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en-US" altLang="zh-CN" sz="4800" dirty="0">
                <a:latin typeface="Calibri" panose="020F0502020204030204" pitchFamily="34" charset="0"/>
                <a:cs typeface="Calibri" panose="020F0502020204030204" pitchFamily="34" charset="0"/>
              </a:rPr>
              <a:t> upgrade and its impact on quarkonium measurements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48BA5B-35BA-74B5-E251-743923803D7B}"/>
              </a:ext>
            </a:extLst>
          </p:cNvPr>
          <p:cNvSpPr txBox="1"/>
          <p:nvPr/>
        </p:nvSpPr>
        <p:spPr>
          <a:xfrm>
            <a:off x="2813691" y="3110131"/>
            <a:ext cx="6564618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/>
              <a:t>Mengzhen</a:t>
            </a:r>
            <a:r>
              <a:rPr lang="zh-CN" altLang="en-US" sz="3200" dirty="0"/>
              <a:t> </a:t>
            </a:r>
            <a:r>
              <a:rPr lang="en-US" altLang="zh-CN" sz="3200" dirty="0"/>
              <a:t>Wang</a:t>
            </a:r>
            <a:r>
              <a:rPr lang="zh-CN" altLang="en-US" sz="3200" dirty="0"/>
              <a:t> </a:t>
            </a:r>
            <a:r>
              <a:rPr lang="en-US" altLang="zh-CN" sz="3200" dirty="0"/>
              <a:t>(CERN)</a:t>
            </a:r>
          </a:p>
          <a:p>
            <a:pPr algn="ctr"/>
            <a:r>
              <a:rPr lang="zh-CN" altLang="en-US" sz="3200" dirty="0"/>
              <a:t> </a:t>
            </a:r>
            <a:endParaRPr lang="en-US" altLang="zh-CN" sz="3200" dirty="0"/>
          </a:p>
          <a:p>
            <a:pPr algn="ctr"/>
            <a:r>
              <a:rPr lang="en-US" altLang="zh-CN" sz="3200" dirty="0"/>
              <a:t>on</a:t>
            </a:r>
            <a:r>
              <a:rPr lang="zh-CN" altLang="en-US" sz="3200" dirty="0"/>
              <a:t> </a:t>
            </a:r>
            <a:r>
              <a:rPr lang="en-US" altLang="zh-CN" sz="3200" dirty="0"/>
              <a:t>behalf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the</a:t>
            </a:r>
            <a:r>
              <a:rPr lang="zh-CN" altLang="en-US" sz="3200" dirty="0"/>
              <a:t> </a:t>
            </a:r>
            <a:r>
              <a:rPr lang="en-US" altLang="zh-CN" sz="3200" dirty="0" err="1"/>
              <a:t>LHCb</a:t>
            </a:r>
            <a:r>
              <a:rPr lang="zh-CN" altLang="en-US" sz="3200" dirty="0"/>
              <a:t> </a:t>
            </a:r>
            <a:r>
              <a:rPr lang="en-US" altLang="zh-CN" sz="3200" dirty="0"/>
              <a:t>Collaboration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altLang="zh-CN" sz="3600" b="1" dirty="0"/>
              <a:t>QWG2025</a:t>
            </a:r>
          </a:p>
          <a:p>
            <a:pPr algn="ctr"/>
            <a:endParaRPr lang="en-US" altLang="zh-CN" sz="2400" dirty="0"/>
          </a:p>
          <a:p>
            <a:pPr algn="ctr"/>
            <a:r>
              <a:rPr lang="en-US" altLang="zh-CN" sz="2400" dirty="0"/>
              <a:t>2025/11/17</a:t>
            </a:r>
            <a:endParaRPr lang="en-IT" sz="2400" dirty="0"/>
          </a:p>
        </p:txBody>
      </p:sp>
    </p:spTree>
    <p:extLst>
      <p:ext uri="{BB962C8B-B14F-4D97-AF65-F5344CB8AC3E}">
        <p14:creationId xmlns:p14="http://schemas.microsoft.com/office/powerpoint/2010/main" val="3061673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65CB87-3E2C-AD2B-3E60-325B34FFE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07F03D4-37D5-DB76-21B9-8CFBCEB777F4}"/>
              </a:ext>
            </a:extLst>
          </p:cNvPr>
          <p:cNvSpPr/>
          <p:nvPr/>
        </p:nvSpPr>
        <p:spPr>
          <a:xfrm>
            <a:off x="136652" y="105208"/>
            <a:ext cx="53497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Run3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performance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30D733-60B2-1EA6-2D84-9983E107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0293600-8930-90E1-18C1-5601B54D4E03}"/>
              </a:ext>
            </a:extLst>
          </p:cNvPr>
          <p:cNvSpPr/>
          <p:nvPr/>
        </p:nvSpPr>
        <p:spPr>
          <a:xfrm>
            <a:off x="387669" y="2754086"/>
            <a:ext cx="1822131" cy="4027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C96D213-BB62-9E30-4F6D-C2AAB7A3B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856" y="1372708"/>
            <a:ext cx="2945234" cy="221024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A1FF18B-C490-A782-368E-8FD5435DE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3694" y="2593631"/>
            <a:ext cx="1383309" cy="17796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7808779-CF26-1328-1B69-EE13C69C2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4143" y="1372709"/>
            <a:ext cx="2925439" cy="221024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272B6D5-4DCE-7AB4-5375-142EE40494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317" y="1372710"/>
            <a:ext cx="3003551" cy="221024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3039E12-64D7-2BE5-0313-2AABDF7B2C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7167" y="2593631"/>
            <a:ext cx="1453362" cy="2111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BF4C6B44-EE5C-8333-BBDC-C0EEF66DC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9993" y="2563557"/>
            <a:ext cx="1306484" cy="190529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DE4E89B4-AA04-DAE0-08BE-4B3125A64E1A}"/>
              </a:ext>
            </a:extLst>
          </p:cNvPr>
          <p:cNvSpPr txBox="1"/>
          <p:nvPr/>
        </p:nvSpPr>
        <p:spPr>
          <a:xfrm>
            <a:off x="1130770" y="1028117"/>
            <a:ext cx="24626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432FF"/>
                </a:solidFill>
              </a:rPr>
              <a:t>LHCB-FIGURE-2024-030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C123A14-1EA5-A926-0E69-7B93FD123FCC}"/>
              </a:ext>
            </a:extLst>
          </p:cNvPr>
          <p:cNvSpPr txBox="1"/>
          <p:nvPr/>
        </p:nvSpPr>
        <p:spPr>
          <a:xfrm>
            <a:off x="4595824" y="1031497"/>
            <a:ext cx="24626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432FF"/>
                </a:solidFill>
              </a:rPr>
              <a:t>LHCB-FIGURE-2024-030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3BB654F-2FEE-E2C3-69B0-4A3E30BD2F6F}"/>
              </a:ext>
            </a:extLst>
          </p:cNvPr>
          <p:cNvSpPr txBox="1"/>
          <p:nvPr/>
        </p:nvSpPr>
        <p:spPr>
          <a:xfrm>
            <a:off x="8083313" y="1024691"/>
            <a:ext cx="24626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432FF"/>
                </a:solidFill>
              </a:rPr>
              <a:t>LHCB-FIGURE-2024-030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100BA024-C151-2E4D-7517-372D41AE85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2199" y="4380166"/>
            <a:ext cx="4083338" cy="2210247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CC7D91C8-B286-264F-F440-0E70E10996CD}"/>
              </a:ext>
            </a:extLst>
          </p:cNvPr>
          <p:cNvSpPr txBox="1"/>
          <p:nvPr/>
        </p:nvSpPr>
        <p:spPr>
          <a:xfrm>
            <a:off x="2876418" y="4066464"/>
            <a:ext cx="24626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432FF"/>
                </a:solidFill>
              </a:rPr>
              <a:t>LHCB-FIGURE-2024-024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B1877EEE-9DD6-9B34-23F6-421941AFE6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7375" y="4379887"/>
            <a:ext cx="3979628" cy="2190755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AB6148A9-E6B0-EB5F-189D-9DD581ECAE3A}"/>
              </a:ext>
            </a:extLst>
          </p:cNvPr>
          <p:cNvSpPr txBox="1"/>
          <p:nvPr/>
        </p:nvSpPr>
        <p:spPr>
          <a:xfrm>
            <a:off x="7409532" y="4102887"/>
            <a:ext cx="24626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432FF"/>
                </a:solidFill>
              </a:rPr>
              <a:t>LHCB-FIGURE-2024-025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9F83907-C99C-99DF-E673-85F5DFE979F2}"/>
              </a:ext>
            </a:extLst>
          </p:cNvPr>
          <p:cNvSpPr txBox="1"/>
          <p:nvPr/>
        </p:nvSpPr>
        <p:spPr>
          <a:xfrm>
            <a:off x="529483" y="3599590"/>
            <a:ext cx="3975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(Di)Muon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trigger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efficiency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high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Run2</a:t>
            </a:r>
            <a:endParaRPr kumimoji="1" lang="zh-CN" altLang="en-US" sz="16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7B68E97-8A69-B167-2F46-28E154B94141}"/>
              </a:ext>
            </a:extLst>
          </p:cNvPr>
          <p:cNvSpPr txBox="1"/>
          <p:nvPr/>
        </p:nvSpPr>
        <p:spPr>
          <a:xfrm>
            <a:off x="5032305" y="3599590"/>
            <a:ext cx="5755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Electronic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&amp;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Hadronic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trigger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efficiency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much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higher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than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Run2</a:t>
            </a:r>
            <a:endParaRPr kumimoji="1" lang="zh-CN" altLang="en-US" sz="16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9DA14BF-4688-0A32-500D-53B210CDB5CB}"/>
              </a:ext>
            </a:extLst>
          </p:cNvPr>
          <p:cNvSpPr txBox="1"/>
          <p:nvPr/>
        </p:nvSpPr>
        <p:spPr>
          <a:xfrm>
            <a:off x="2856065" y="6533650"/>
            <a:ext cx="2316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Good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lifetime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resolution</a:t>
            </a:r>
            <a:endParaRPr kumimoji="1" lang="zh-CN" altLang="en-US" sz="16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CB3C03-7FD2-EDF5-B7A5-4C3D640FD5DC}"/>
              </a:ext>
            </a:extLst>
          </p:cNvPr>
          <p:cNvSpPr txBox="1"/>
          <p:nvPr/>
        </p:nvSpPr>
        <p:spPr>
          <a:xfrm>
            <a:off x="7763908" y="6533650"/>
            <a:ext cx="2108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Good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mass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resolution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96730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53C9E-61C2-B0FB-B0A8-01A6DDA98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CCADB79-3C13-35CF-86D7-283264FA3851}"/>
              </a:ext>
            </a:extLst>
          </p:cNvPr>
          <p:cNvSpPr/>
          <p:nvPr/>
        </p:nvSpPr>
        <p:spPr>
          <a:xfrm>
            <a:off x="136652" y="105208"/>
            <a:ext cx="44902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II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1A1CDF-33B8-C985-3110-0154CF9C1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904A323-599C-246A-83B1-32F895268692}"/>
              </a:ext>
            </a:extLst>
          </p:cNvPr>
          <p:cNvSpPr/>
          <p:nvPr/>
        </p:nvSpPr>
        <p:spPr>
          <a:xfrm>
            <a:off x="7315200" y="5320145"/>
            <a:ext cx="3890356" cy="5070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A0991CB-40F4-F485-9F80-B41086CA4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31" y="1055322"/>
            <a:ext cx="9760149" cy="10360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98E23D2-8CBB-7351-3D05-0B0D613CDA20}"/>
                  </a:ext>
                </a:extLst>
              </p:cNvPr>
              <p:cNvSpPr txBox="1"/>
              <p:nvPr/>
            </p:nvSpPr>
            <p:spPr>
              <a:xfrm>
                <a:off x="136652" y="2276159"/>
                <a:ext cx="12055348" cy="4661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LHCb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Upgrade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II: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Further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upgrade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fully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exploit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HL-LHC</a:t>
                </a: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Peaking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luminosity: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1.0</m:t>
                        </m:r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~</m:t>
                        </m:r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1.5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34</m:t>
                        </m:r>
                      </m:sup>
                    </m:sSup>
                    <m:r>
                      <a:rPr lang="zh-CN" alt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c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5~8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times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higher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than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Run3</a:t>
                </a: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Aiming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300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fb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One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order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magnitude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higher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than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now.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New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opportunities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quarkonium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physics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98E23D2-8CBB-7351-3D05-0B0D613CD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52" y="2276159"/>
                <a:ext cx="12055348" cy="46612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图片 15">
            <a:extLst>
              <a:ext uri="{FF2B5EF4-FFF2-40B4-BE49-F238E27FC236}">
                <a16:creationId xmlns:a16="http://schemas.microsoft.com/office/drawing/2014/main" id="{AD0F7190-4575-2143-EAC4-59A26E3FF6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511" y="2805477"/>
            <a:ext cx="6029325" cy="216800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CB543D8-00C4-DF4B-6236-DD8B008AB1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4455" y="2888950"/>
            <a:ext cx="4431845" cy="2210396"/>
          </a:xfrm>
          <a:prstGeom prst="rect">
            <a:avLst/>
          </a:prstGeom>
        </p:spPr>
      </p:pic>
      <p:cxnSp>
        <p:nvCxnSpPr>
          <p:cNvPr id="18" name="直线箭头连接符 17">
            <a:extLst>
              <a:ext uri="{FF2B5EF4-FFF2-40B4-BE49-F238E27FC236}">
                <a16:creationId xmlns:a16="http://schemas.microsoft.com/office/drawing/2014/main" id="{D4D7F10B-509B-CC8E-ABA9-949B1703BE92}"/>
              </a:ext>
            </a:extLst>
          </p:cNvPr>
          <p:cNvCxnSpPr>
            <a:cxnSpLocks/>
          </p:cNvCxnSpPr>
          <p:nvPr/>
        </p:nvCxnSpPr>
        <p:spPr>
          <a:xfrm flipV="1">
            <a:off x="5535458" y="2065600"/>
            <a:ext cx="0" cy="1942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:a16="http://schemas.microsoft.com/office/drawing/2014/main" id="{68F851AD-C97D-8D44-0CA3-BFAB1779C8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6502" y="2065600"/>
            <a:ext cx="363688" cy="36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68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B621A-2371-18E1-C834-4D555BF23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2F25FBB-A4CD-DA37-A4C4-F5151FB1F94E}"/>
              </a:ext>
            </a:extLst>
          </p:cNvPr>
          <p:cNvSpPr/>
          <p:nvPr/>
        </p:nvSpPr>
        <p:spPr>
          <a:xfrm>
            <a:off x="136652" y="105208"/>
            <a:ext cx="44902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II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5E7F08-A9BE-0138-1BEA-9B60103B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33E90C3-8495-A001-4497-6A90D75FFF47}"/>
              </a:ext>
            </a:extLst>
          </p:cNvPr>
          <p:cNvSpPr/>
          <p:nvPr/>
        </p:nvSpPr>
        <p:spPr>
          <a:xfrm>
            <a:off x="7315200" y="5320145"/>
            <a:ext cx="3890356" cy="5070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5C425DD-C38B-ED4E-10C7-30D43AD85E9F}"/>
              </a:ext>
            </a:extLst>
          </p:cNvPr>
          <p:cNvSpPr txBox="1"/>
          <p:nvPr/>
        </p:nvSpPr>
        <p:spPr>
          <a:xfrm>
            <a:off x="8563495" y="1180428"/>
            <a:ext cx="31754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432FF"/>
                </a:solidFill>
              </a:rPr>
              <a:t>LHCb-TDR-026</a:t>
            </a:r>
            <a:r>
              <a:rPr lang="zh-CN" altLang="en-US" sz="1200" dirty="0">
                <a:solidFill>
                  <a:srgbClr val="0432FF"/>
                </a:solidFill>
              </a:rPr>
              <a:t> </a:t>
            </a:r>
            <a:r>
              <a:rPr lang="en-US" altLang="zh-CN" sz="1200" dirty="0">
                <a:solidFill>
                  <a:srgbClr val="0432FF"/>
                </a:solidFill>
              </a:rPr>
              <a:t>(U2</a:t>
            </a:r>
            <a:r>
              <a:rPr lang="zh-CN" altLang="en-US" sz="1200" dirty="0">
                <a:solidFill>
                  <a:srgbClr val="0432FF"/>
                </a:solidFill>
              </a:rPr>
              <a:t> </a:t>
            </a:r>
            <a:r>
              <a:rPr lang="en-US" altLang="zh-CN" sz="1200" dirty="0">
                <a:solidFill>
                  <a:srgbClr val="0432FF"/>
                </a:solidFill>
              </a:rPr>
              <a:t>scoping</a:t>
            </a:r>
            <a:r>
              <a:rPr lang="zh-CN" altLang="en-US" sz="1200" dirty="0">
                <a:solidFill>
                  <a:srgbClr val="0432FF"/>
                </a:solidFill>
              </a:rPr>
              <a:t> </a:t>
            </a:r>
            <a:r>
              <a:rPr lang="en-US" altLang="zh-CN" sz="1200" dirty="0">
                <a:solidFill>
                  <a:srgbClr val="0432FF"/>
                </a:solidFill>
              </a:rPr>
              <a:t>document)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6CDA16C-36F1-6C58-BF1F-D0FF1BEBC642}"/>
              </a:ext>
            </a:extLst>
          </p:cNvPr>
          <p:cNvSpPr txBox="1"/>
          <p:nvPr/>
        </p:nvSpPr>
        <p:spPr>
          <a:xfrm>
            <a:off x="136652" y="945721"/>
            <a:ext cx="12055348" cy="4661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Major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challenge: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Extremely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pile-ups,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40</a:t>
            </a:r>
            <a:r>
              <a:rPr lang="zh-CN" alt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visible</a:t>
            </a:r>
            <a:r>
              <a:rPr lang="zh-CN" alt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collisions</a:t>
            </a:r>
            <a:r>
              <a:rPr lang="zh-CN" alt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per</a:t>
            </a:r>
            <a:r>
              <a:rPr lang="zh-CN" alt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event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Time</a:t>
            </a:r>
            <a:r>
              <a:rPr lang="zh-CN" alt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necessary.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Provided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440E584F-D827-78E0-827D-D6933D066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572" y="2046305"/>
            <a:ext cx="4034427" cy="339063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D8FEED90-BFEB-B8E6-8285-463124B973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6129" y="4401151"/>
            <a:ext cx="2649503" cy="202374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51E74AE-B672-216C-D541-465764BDB8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476" y="4381440"/>
            <a:ext cx="3209924" cy="206316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19F3D64-AFBF-F588-8FE6-4D3A772672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0894" y="2521565"/>
            <a:ext cx="3466864" cy="14869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47C5BCC-DD27-DF8E-89AB-1B7284A2A9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1359" y="2521565"/>
            <a:ext cx="3451626" cy="1486982"/>
          </a:xfrm>
          <a:prstGeom prst="rect">
            <a:avLst/>
          </a:prstGeom>
        </p:spPr>
      </p:pic>
      <p:cxnSp>
        <p:nvCxnSpPr>
          <p:cNvPr id="21" name="直线箭头连接符 20">
            <a:extLst>
              <a:ext uri="{FF2B5EF4-FFF2-40B4-BE49-F238E27FC236}">
                <a16:creationId xmlns:a16="http://schemas.microsoft.com/office/drawing/2014/main" id="{4898273C-F2A9-4657-97B4-A15C97E58C7C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7897758" y="3265056"/>
            <a:ext cx="74360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EF2E1FDB-7E98-FF22-6045-73594D5C47B7}"/>
              </a:ext>
            </a:extLst>
          </p:cNvPr>
          <p:cNvSpPr txBox="1"/>
          <p:nvPr/>
        </p:nvSpPr>
        <p:spPr>
          <a:xfrm>
            <a:off x="7897758" y="2818330"/>
            <a:ext cx="8842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100" dirty="0">
                <a:solidFill>
                  <a:srgbClr val="0000FF"/>
                </a:solidFill>
              </a:rPr>
              <a:t>30ps</a:t>
            </a:r>
            <a:r>
              <a:rPr kumimoji="1" lang="zh-CN" altLang="en-US" sz="1100" dirty="0">
                <a:solidFill>
                  <a:srgbClr val="0000FF"/>
                </a:solidFill>
              </a:rPr>
              <a:t> </a:t>
            </a:r>
            <a:r>
              <a:rPr kumimoji="1" lang="en-US" altLang="zh-CN" sz="1100" dirty="0">
                <a:solidFill>
                  <a:srgbClr val="0000FF"/>
                </a:solidFill>
              </a:rPr>
              <a:t>time</a:t>
            </a:r>
            <a:r>
              <a:rPr kumimoji="1" lang="zh-CN" altLang="en-US" sz="1100" dirty="0">
                <a:solidFill>
                  <a:srgbClr val="0000FF"/>
                </a:solidFill>
              </a:rPr>
              <a:t> </a:t>
            </a:r>
            <a:r>
              <a:rPr kumimoji="1" lang="en-US" altLang="zh-CN" sz="1100" dirty="0">
                <a:solidFill>
                  <a:srgbClr val="0000FF"/>
                </a:solidFill>
              </a:rPr>
              <a:t>window</a:t>
            </a:r>
            <a:endParaRPr kumimoji="1" lang="zh-CN" altLang="en-US" sz="1100" dirty="0">
              <a:solidFill>
                <a:srgbClr val="0000FF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C1FE9117-4E3B-F955-8F91-7D376A93B02F}"/>
              </a:ext>
            </a:extLst>
          </p:cNvPr>
          <p:cNvSpPr txBox="1"/>
          <p:nvPr/>
        </p:nvSpPr>
        <p:spPr>
          <a:xfrm>
            <a:off x="136652" y="5443697"/>
            <a:ext cx="12055348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subdetectors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upgraded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subdetectors: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Station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TORCH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Tracking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low-momentum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562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B4ACD-9657-D928-63C9-4CC3E3C61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1F057B-A8BF-4F88-E841-B20F5C18C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kumimoji="1" lang="en-US" altLang="zh-CN" dirty="0"/>
              <a:t>Opportunities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Quarkonium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production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AA2E79-F978-7114-0935-24BBF2909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284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E1E30-5F70-EAE0-1737-ACC16345B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7E64F48B-BA70-87D1-2421-9598AEF1B0BB}"/>
                  </a:ext>
                </a:extLst>
              </p:cNvPr>
              <p:cNvSpPr/>
              <p:nvPr/>
            </p:nvSpPr>
            <p:spPr>
              <a:xfrm>
                <a:off x="136652" y="105208"/>
                <a:ext cx="11874020" cy="7670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Production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&amp;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polarization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measurement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𝝌</m:t>
                        </m:r>
                      </m:e>
                      <m:sub>
                        <m:r>
                          <a:rPr lang="en-US" altLang="zh-CN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𝒄</m:t>
                        </m:r>
                        <m:r>
                          <a:rPr lang="en-US" altLang="zh-CN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altLang="zh-CN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𝒃</m:t>
                        </m:r>
                        <m:r>
                          <a:rPr lang="en-US" altLang="zh-CN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states</a:t>
                </a:r>
                <a:endParaRPr lang="zh-CN" altLang="en-US" sz="4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7E64F48B-BA70-87D1-2421-9598AEF1B0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52" y="105208"/>
                <a:ext cx="11874020" cy="767069"/>
              </a:xfrm>
              <a:prstGeom prst="rect">
                <a:avLst/>
              </a:prstGeom>
              <a:blipFill>
                <a:blip r:embed="rId2"/>
                <a:stretch>
                  <a:fillRect l="-1816" t="-13115" r="-855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E50F11E-63C0-4D86-ABD5-F8FEFEC9D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14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530D0D0-9E76-617A-D101-1E8A4CA664CC}"/>
                  </a:ext>
                </a:extLst>
              </p:cNvPr>
              <p:cNvSpPr txBox="1"/>
              <p:nvPr/>
            </p:nvSpPr>
            <p:spPr>
              <a:xfrm>
                <a:off x="169782" y="1017418"/>
                <a:ext cx="12022218" cy="4230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Study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production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mechanism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𝑏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itself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&amp;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understand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feed-down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Υ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production</a:t>
                </a: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High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-branching-fraction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channel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𝑏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d>
                      <m:d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Υ</m:t>
                        </m:r>
                      </m:e>
                    </m:d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</m:oMath>
                </a14:m>
                <a:r>
                  <a:rPr lang="zh-CN" altLang="en-US" sz="2000" dirty="0">
                    <a:solidFill>
                      <a:schemeClr val="tx1"/>
                    </a:solidFill>
                    <a:latin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suffers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from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limited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resolution</a:t>
                </a:r>
                <a:endParaRPr lang="en-US" altLang="zh-CN" sz="2000" dirty="0">
                  <a:solidFill>
                    <a:schemeClr val="tx1"/>
                  </a:solidFill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𝑏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d>
                      <m:d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Υ</m:t>
                        </m:r>
                      </m:e>
                    </m:d>
                    <m:sSup>
                      <m:sSup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background-free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environment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good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resolution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altLang="zh-CN" sz="20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Small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branching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fraction,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which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luminosity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upgrade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could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compensate</a:t>
                </a:r>
                <a:endParaRPr lang="en-US" altLang="zh-CN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530D0D0-9E76-617A-D101-1E8A4CA664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782" y="1017418"/>
                <a:ext cx="12022218" cy="42308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4058009E-AEA1-7926-D16C-D79F300B78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9307" y="3491870"/>
            <a:ext cx="3322295" cy="33337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C212202-9499-4992-8A70-4198E4353249}"/>
              </a:ext>
            </a:extLst>
          </p:cNvPr>
          <p:cNvSpPr txBox="1"/>
          <p:nvPr/>
        </p:nvSpPr>
        <p:spPr>
          <a:xfrm>
            <a:off x="694364" y="6301622"/>
            <a:ext cx="18758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0" u="none" strike="noStrike" dirty="0">
                <a:solidFill>
                  <a:srgbClr val="0432FF"/>
                </a:solidFill>
                <a:effectLst/>
                <a:latin typeface="-apple-system"/>
              </a:rPr>
              <a:t>PRL</a:t>
            </a:r>
            <a:r>
              <a:rPr lang="zh-CN" altLang="en-US" sz="1200" b="0" u="none" strike="noStrike" dirty="0">
                <a:solidFill>
                  <a:srgbClr val="0432FF"/>
                </a:solidFill>
                <a:effectLst/>
                <a:latin typeface="-apple-system"/>
              </a:rPr>
              <a:t> </a:t>
            </a:r>
            <a:r>
              <a:rPr lang="en-GB" altLang="zh-CN" sz="1200" b="0" u="none" strike="noStrike" dirty="0">
                <a:solidFill>
                  <a:srgbClr val="0432FF"/>
                </a:solidFill>
                <a:effectLst/>
                <a:latin typeface="-apple-system"/>
              </a:rPr>
              <a:t>119 (2017) 22, 221801 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76ACC4F-7C02-7E11-887B-404BEFAE1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6545" y="3491870"/>
            <a:ext cx="3817665" cy="326092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7651E53-55B1-FB03-FD79-54BE44731467}"/>
              </a:ext>
            </a:extLst>
          </p:cNvPr>
          <p:cNvSpPr txBox="1"/>
          <p:nvPr/>
        </p:nvSpPr>
        <p:spPr>
          <a:xfrm>
            <a:off x="5250832" y="6440121"/>
            <a:ext cx="14207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200" b="0" u="none" strike="noStrike" dirty="0">
                <a:solidFill>
                  <a:srgbClr val="0432FF"/>
                </a:solidFill>
                <a:effectLst/>
                <a:latin typeface="-apple-system"/>
              </a:rPr>
              <a:t>JHEP 10 (2024) 122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6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0E64B-37E6-7F9C-8C23-345A2A32C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77722FC2-ADBF-02C7-7944-865A1E1D79C5}"/>
                  </a:ext>
                </a:extLst>
              </p:cNvPr>
              <p:cNvSpPr/>
              <p:nvPr/>
            </p:nvSpPr>
            <p:spPr>
              <a:xfrm>
                <a:off x="136652" y="105208"/>
                <a:ext cx="8702703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𝜼</m:t>
                        </m:r>
                      </m:e>
                      <m:sub>
                        <m:r>
                          <a:rPr lang="en-US" altLang="zh-CN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meson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production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measurement</a:t>
                </a:r>
                <a:endParaRPr lang="zh-CN" altLang="en-US" sz="4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77722FC2-ADBF-02C7-7944-865A1E1D79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52" y="105208"/>
                <a:ext cx="8702703" cy="707886"/>
              </a:xfrm>
              <a:prstGeom prst="rect">
                <a:avLst/>
              </a:prstGeom>
              <a:blipFill>
                <a:blip r:embed="rId2"/>
                <a:stretch>
                  <a:fillRect l="-2478" t="-14286" r="-1603" b="-3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3D76B9-414B-50E7-EE62-C42D9B285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15</a:t>
            </a:fld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41AF23-651F-02A8-CA07-BC75CE83797D}"/>
                  </a:ext>
                </a:extLst>
              </p:cNvPr>
              <p:cNvSpPr txBox="1"/>
              <p:nvPr/>
            </p:nvSpPr>
            <p:spPr>
              <a:xfrm>
                <a:off x="169782" y="1017418"/>
                <a:ext cx="12022218" cy="4291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LHCb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latest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measurement: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2018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data,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measure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production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(1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𝑆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&amp;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upper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limit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(2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𝑆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8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Run3-4: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𝜼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</m:sSub>
                    <m:r>
                      <a:rPr lang="en-US" altLang="zh-CN" sz="20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b="1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𝚲</m:t>
                    </m:r>
                    <m:acc>
                      <m:accPr>
                        <m:chr m:val="̅"/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altLang="zh-CN" sz="2000" b="1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𝚲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benefit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from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long-lived</a:t>
                </a:r>
                <a:r>
                  <a:rPr lang="zh-CN" alt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triggers</a:t>
                </a: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(1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𝑆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improved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precision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accessible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low-</a:t>
                </a:r>
                <a:r>
                  <a:rPr lang="en-US" altLang="zh-CN" sz="2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</a:t>
                </a:r>
                <a:r>
                  <a:rPr lang="en-US" altLang="zh-CN" sz="2000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region</a:t>
                </a: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41AF23-651F-02A8-CA07-BC75CE837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782" y="1017418"/>
                <a:ext cx="12022218" cy="4291175"/>
              </a:xfrm>
              <a:prstGeom prst="rect">
                <a:avLst/>
              </a:prstGeom>
              <a:blipFill>
                <a:blip r:embed="rId4"/>
                <a:stretch>
                  <a:fillRect b="-1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CE9A678E-A9E9-E8D0-ECC0-9A649620CA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597" y="1809929"/>
            <a:ext cx="7056374" cy="242224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E770AD4-42D8-421D-A132-822F7D9C487B}"/>
              </a:ext>
            </a:extLst>
          </p:cNvPr>
          <p:cNvSpPr txBox="1"/>
          <p:nvPr/>
        </p:nvSpPr>
        <p:spPr>
          <a:xfrm>
            <a:off x="7952014" y="1809929"/>
            <a:ext cx="2993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432FF"/>
                </a:solidFill>
              </a:rPr>
              <a:t>EPJC</a:t>
            </a:r>
            <a:r>
              <a:rPr lang="zh-CN" altLang="en-US" sz="1600" dirty="0">
                <a:solidFill>
                  <a:srgbClr val="0432FF"/>
                </a:solidFill>
              </a:rPr>
              <a:t> </a:t>
            </a:r>
            <a:r>
              <a:rPr lang="en-US" altLang="zh-CN" sz="1600" dirty="0">
                <a:solidFill>
                  <a:srgbClr val="0432FF"/>
                </a:solidFill>
              </a:rPr>
              <a:t>84 (2024) 12, 1274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4DE337A-0212-F0C6-03F0-727735248981}"/>
                  </a:ext>
                </a:extLst>
              </p:cNvPr>
              <p:cNvSpPr txBox="1"/>
              <p:nvPr/>
            </p:nvSpPr>
            <p:spPr>
              <a:xfrm>
                <a:off x="7447786" y="2622716"/>
                <a:ext cx="437061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dirty="0">
                    <a:solidFill>
                      <a:srgbClr val="FF0000"/>
                    </a:solidFill>
                  </a:rPr>
                  <a:t>Tight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 err="1">
                    <a:solidFill>
                      <a:srgbClr val="FF0000"/>
                    </a:solidFill>
                  </a:rPr>
                  <a:t>p</a:t>
                </a:r>
                <a:r>
                  <a:rPr kumimoji="1" lang="en-US" altLang="zh-CN" baseline="-25000" dirty="0" err="1">
                    <a:solidFill>
                      <a:srgbClr val="FF0000"/>
                    </a:solidFill>
                  </a:rPr>
                  <a:t>T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cut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in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kumimoji="1"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trigger</a:t>
                </a:r>
              </a:p>
              <a:p>
                <a:endParaRPr kumimoji="1" lang="en-US" altLang="zh-CN" dirty="0">
                  <a:solidFill>
                    <a:srgbClr val="FF0000"/>
                  </a:solidFill>
                </a:endParaRPr>
              </a:p>
              <a:p>
                <a:r>
                  <a:rPr kumimoji="1" lang="en-US" altLang="zh-CN" dirty="0">
                    <a:solidFill>
                      <a:srgbClr val="FF0000"/>
                    </a:solidFill>
                  </a:rPr>
                  <a:t>Low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statistics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in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low-</a:t>
                </a:r>
                <a:r>
                  <a:rPr kumimoji="1" lang="en-US" altLang="zh-CN" dirty="0" err="1">
                    <a:solidFill>
                      <a:srgbClr val="FF0000"/>
                    </a:solidFill>
                  </a:rPr>
                  <a:t>p</a:t>
                </a:r>
                <a:r>
                  <a:rPr kumimoji="1" lang="en-US" altLang="zh-CN" baseline="-25000" dirty="0" err="1">
                    <a:solidFill>
                      <a:srgbClr val="FF0000"/>
                    </a:solidFill>
                  </a:rPr>
                  <a:t>T</a:t>
                </a:r>
                <a:r>
                  <a:rPr kumimoji="1"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region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4DE337A-0212-F0C6-03F0-727735248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786" y="2622716"/>
                <a:ext cx="4370615" cy="923330"/>
              </a:xfrm>
              <a:prstGeom prst="rect">
                <a:avLst/>
              </a:prstGeom>
              <a:blipFill>
                <a:blip r:embed="rId6"/>
                <a:stretch>
                  <a:fillRect l="-1159" t="-2703" b="-94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28024283-D555-8241-68BE-9DC8FA484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3285" y="4343732"/>
            <a:ext cx="3805280" cy="234054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8BA78600-3904-F67D-D21D-449CDD6A4EEE}"/>
              </a:ext>
            </a:extLst>
          </p:cNvPr>
          <p:cNvSpPr txBox="1"/>
          <p:nvPr/>
        </p:nvSpPr>
        <p:spPr>
          <a:xfrm>
            <a:off x="7474899" y="6505165"/>
            <a:ext cx="29935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432FF"/>
                </a:solidFill>
              </a:rPr>
              <a:t>LHCb-FIGURE-2024-035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8226B84-9A6B-8F0D-F4EE-441EA7DADD83}"/>
              </a:ext>
            </a:extLst>
          </p:cNvPr>
          <p:cNvSpPr txBox="1"/>
          <p:nvPr/>
        </p:nvSpPr>
        <p:spPr>
          <a:xfrm>
            <a:off x="10181144" y="5218423"/>
            <a:ext cx="1148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From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HLT1</a:t>
            </a:r>
            <a:endParaRPr kumimoji="1"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7AD4DCE-EC1A-069F-5C66-B4C5CEFA43F2}"/>
                  </a:ext>
                </a:extLst>
              </p:cNvPr>
              <p:cNvSpPr txBox="1"/>
              <p:nvPr/>
            </p:nvSpPr>
            <p:spPr>
              <a:xfrm>
                <a:off x="169782" y="5252425"/>
                <a:ext cx="7117027" cy="967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(2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𝑆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target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first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observation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prompt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production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cross-section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measurement</a:t>
                </a: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7AD4DCE-EC1A-069F-5C66-B4C5CEFA4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782" y="5252425"/>
                <a:ext cx="7117027" cy="967957"/>
              </a:xfrm>
              <a:prstGeom prst="rect">
                <a:avLst/>
              </a:prstGeom>
              <a:blipFill>
                <a:blip r:embed="rId8"/>
                <a:stretch>
                  <a:fillRect b="-103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5298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F3483-7EA1-7028-4A55-CE460E95C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8485EC1D-0597-EC6D-FA34-9EA1F6C94D67}"/>
              </a:ext>
            </a:extLst>
          </p:cNvPr>
          <p:cNvGrpSpPr/>
          <p:nvPr/>
        </p:nvGrpSpPr>
        <p:grpSpPr>
          <a:xfrm>
            <a:off x="3800600" y="2641628"/>
            <a:ext cx="3905206" cy="2842847"/>
            <a:chOff x="3800600" y="2641628"/>
            <a:chExt cx="3905206" cy="2842847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C306B808-9EAA-1361-FD1D-1A91C41C0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00600" y="2641628"/>
              <a:ext cx="3905206" cy="2842847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2506872E-B308-A286-55D4-EC3444CF7670}"/>
                </a:ext>
              </a:extLst>
            </p:cNvPr>
            <p:cNvSpPr/>
            <p:nvPr/>
          </p:nvSpPr>
          <p:spPr>
            <a:xfrm>
              <a:off x="4501492" y="2799844"/>
              <a:ext cx="272809" cy="339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249A297-C36B-3CD0-9B35-B77B6012D861}"/>
              </a:ext>
            </a:extLst>
          </p:cNvPr>
          <p:cNvGrpSpPr/>
          <p:nvPr/>
        </p:nvGrpSpPr>
        <p:grpSpPr>
          <a:xfrm>
            <a:off x="8009320" y="2641628"/>
            <a:ext cx="3973336" cy="2842847"/>
            <a:chOff x="8009320" y="2641628"/>
            <a:chExt cx="3973336" cy="2842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6067EF3C-557B-4614-61AF-3D111F941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09320" y="2641628"/>
              <a:ext cx="3973336" cy="2842847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32A55A01-4828-A69E-7DA1-DA029176089D}"/>
                </a:ext>
              </a:extLst>
            </p:cNvPr>
            <p:cNvSpPr/>
            <p:nvPr/>
          </p:nvSpPr>
          <p:spPr>
            <a:xfrm>
              <a:off x="8769605" y="2807936"/>
              <a:ext cx="374395" cy="339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CF6D94E0-6585-F74C-A8C7-8E4C4C2AA34C}"/>
              </a:ext>
            </a:extLst>
          </p:cNvPr>
          <p:cNvSpPr/>
          <p:nvPr/>
        </p:nvSpPr>
        <p:spPr>
          <a:xfrm>
            <a:off x="136652" y="105208"/>
            <a:ext cx="85268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Double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quarkonia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associate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23A8585-E8B9-19F1-6405-E511C4CF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16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C4EA203-309D-F42C-86EA-E09DB2D6FD9B}"/>
                  </a:ext>
                </a:extLst>
              </p:cNvPr>
              <p:cNvSpPr txBox="1"/>
              <p:nvPr/>
            </p:nvSpPr>
            <p:spPr>
              <a:xfrm>
                <a:off x="169782" y="1017418"/>
                <a:ext cx="12022218" cy="5768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Blip>
                    <a:blip r:embed="rId4"/>
                  </a:buBlip>
                </a:pP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Two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mechanisms: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Single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Parton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Scattering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(SPS)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Double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Parton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Scattering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(DPS)</a:t>
                </a: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SPS: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Golden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channel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probe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gluon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TMDs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&amp;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provide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new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tests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NRQCD</a:t>
                </a: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DPS: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reveal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profile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correlations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partons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inside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protons</a:t>
                </a: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Run3: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improved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precision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di-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differential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measurement</a:t>
                </a:r>
              </a:p>
              <a:p>
                <a:pPr marL="742950" lvl="1" indent="-285750">
                  <a:lnSpc>
                    <a:spcPct val="150000"/>
                  </a:lnSpc>
                  <a:buBlip>
                    <a:blip r:embed="rId4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Upgrade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II: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extend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differential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measurements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other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combinations: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d>
                      <m:d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Υ</m:t>
                    </m:r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……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C4EA203-309D-F42C-86EA-E09DB2D6FD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782" y="1017418"/>
                <a:ext cx="12022218" cy="5768502"/>
              </a:xfrm>
              <a:prstGeom prst="rect">
                <a:avLst/>
              </a:prstGeom>
              <a:blipFill>
                <a:blip r:embed="rId5"/>
                <a:stretch>
                  <a:fillRect b="-8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830AA167-81DC-4FF8-FFC6-6459D0DCD2CA}"/>
                  </a:ext>
                </a:extLst>
              </p:cNvPr>
              <p:cNvSpPr txBox="1"/>
              <p:nvPr/>
            </p:nvSpPr>
            <p:spPr>
              <a:xfrm>
                <a:off x="4501492" y="4570548"/>
                <a:ext cx="84388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kumimoji="1" lang="zh-CN" altLang="en-US" sz="1400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830AA167-81DC-4FF8-FFC6-6459D0DCD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492" y="4570548"/>
                <a:ext cx="843885" cy="215444"/>
              </a:xfrm>
              <a:prstGeom prst="rect">
                <a:avLst/>
              </a:prstGeom>
              <a:blipFill>
                <a:blip r:embed="rId6"/>
                <a:stretch>
                  <a:fillRect l="-5970" t="-5882" r="-7463" b="-352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7C8BD83-99D7-2C22-05BB-2429DF2DC74D}"/>
                  </a:ext>
                </a:extLst>
              </p:cNvPr>
              <p:cNvSpPr txBox="1"/>
              <p:nvPr/>
            </p:nvSpPr>
            <p:spPr>
              <a:xfrm>
                <a:off x="10449955" y="3847607"/>
                <a:ext cx="101989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(2</m:t>
                      </m:r>
                      <m:r>
                        <m:rPr>
                          <m:sty m:val="p"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zh-CN" altLang="en-US" sz="1400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7C8BD83-99D7-2C22-05BB-2429DF2DC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9955" y="3847607"/>
                <a:ext cx="1019895" cy="215444"/>
              </a:xfrm>
              <a:prstGeom prst="rect">
                <a:avLst/>
              </a:prstGeom>
              <a:blipFill>
                <a:blip r:embed="rId8"/>
                <a:stretch>
                  <a:fillRect l="-4878" r="-4878" b="-263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文本框 17">
            <a:extLst>
              <a:ext uri="{FF2B5EF4-FFF2-40B4-BE49-F238E27FC236}">
                <a16:creationId xmlns:a16="http://schemas.microsoft.com/office/drawing/2014/main" id="{8E0CCC82-026E-3EB8-D06E-0727CDCEAA73}"/>
              </a:ext>
            </a:extLst>
          </p:cNvPr>
          <p:cNvSpPr txBox="1"/>
          <p:nvPr/>
        </p:nvSpPr>
        <p:spPr>
          <a:xfrm>
            <a:off x="8438645" y="5330586"/>
            <a:ext cx="17717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432FF"/>
                </a:solidFill>
              </a:rPr>
              <a:t>JHEP 05 (2024) 259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E338C939-CD22-A451-2CE7-35E0EC067506}"/>
              </a:ext>
            </a:extLst>
          </p:cNvPr>
          <p:cNvSpPr txBox="1"/>
          <p:nvPr/>
        </p:nvSpPr>
        <p:spPr>
          <a:xfrm>
            <a:off x="3573668" y="5330585"/>
            <a:ext cx="17717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432FF"/>
                </a:solidFill>
              </a:rPr>
              <a:t>JHEP 03 (2024) 088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121CE73-D30A-5D35-46BE-AA261971C6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97" y="2624126"/>
            <a:ext cx="3370940" cy="31310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BC56597-7EA6-B619-82AE-54E0186404A1}"/>
                  </a:ext>
                </a:extLst>
              </p:cNvPr>
              <p:cNvSpPr txBox="1"/>
              <p:nvPr/>
            </p:nvSpPr>
            <p:spPr>
              <a:xfrm>
                <a:off x="2236675" y="4570548"/>
                <a:ext cx="84388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kumimoji="1" lang="zh-CN" altLang="en-US" sz="14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BC56597-7EA6-B619-82AE-54E0186404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675" y="4570548"/>
                <a:ext cx="843885" cy="215444"/>
              </a:xfrm>
              <a:prstGeom prst="rect">
                <a:avLst/>
              </a:prstGeom>
              <a:blipFill>
                <a:blip r:embed="rId10"/>
                <a:stretch>
                  <a:fillRect l="-5970" t="-5882" r="-5970" b="-352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9688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CB666-C5FB-383D-E388-C5E298D0C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13E385-63F5-778A-B231-72FB9184E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6218"/>
            <a:ext cx="12192000" cy="1325563"/>
          </a:xfrm>
        </p:spPr>
        <p:txBody>
          <a:bodyPr/>
          <a:lstStyle/>
          <a:p>
            <a:pPr algn="ctr"/>
            <a:r>
              <a:rPr kumimoji="1" lang="en-US" altLang="zh-CN" dirty="0"/>
              <a:t>Opportunities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Quarkonium(-like)</a:t>
            </a:r>
            <a:r>
              <a:rPr kumimoji="1" lang="zh-CN" altLang="en-US" dirty="0"/>
              <a:t> </a:t>
            </a:r>
            <a:r>
              <a:rPr kumimoji="1" lang="en-US" altLang="zh-CN" dirty="0"/>
              <a:t>spectroscopy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7781D3F-59E9-E677-19A8-9FB624BA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280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A0FF6-4A6E-C4E4-98B0-20E893D1F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49C6D2A-7477-3916-93B5-6A5D4E67A59E}"/>
              </a:ext>
            </a:extLst>
          </p:cNvPr>
          <p:cNvSpPr/>
          <p:nvPr/>
        </p:nvSpPr>
        <p:spPr>
          <a:xfrm>
            <a:off x="136652" y="105208"/>
            <a:ext cx="104936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modes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hidden-charm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pentaquarks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115342-6B38-3B73-897A-F154BC690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E557D6-A2FF-0DC0-A7AE-314C03C75D81}"/>
              </a:ext>
            </a:extLst>
          </p:cNvPr>
          <p:cNvSpPr txBox="1"/>
          <p:nvPr/>
        </p:nvSpPr>
        <p:spPr>
          <a:xfrm>
            <a:off x="169782" y="1017418"/>
            <a:ext cx="12022218" cy="5584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Nature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hidden-charm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pentaquarks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debating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Measuring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decays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patterns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provides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valuable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inputs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distinguish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theory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models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performed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Run1-2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evidence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seen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yet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dataset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more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precise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performed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58659F4-D853-6EFD-496D-E6FA2BBBD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31" y="2665222"/>
            <a:ext cx="5497285" cy="257731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3970B8F-713A-DF7D-1961-0CDE3CA5D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0965" y="2812747"/>
            <a:ext cx="6321473" cy="22759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0474D34-33DD-54A6-198C-3C525B111448}"/>
                  </a:ext>
                </a:extLst>
              </p:cNvPr>
              <p:cNvSpPr txBox="1"/>
              <p:nvPr/>
            </p:nvSpPr>
            <p:spPr>
              <a:xfrm>
                <a:off x="1302739" y="2107591"/>
                <a:ext cx="4194546" cy="382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dirty="0"/>
                  <a:t>Pentaquark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search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in</a:t>
                </a:r>
                <a:r>
                  <a:rPr kumimoji="1" lang="zh-CN" alt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kumimoji="1"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kumimoji="1" lang="en-US" altLang="zh-CN" b="1" i="1" smtClean="0">
                        <a:latin typeface="Cambria Math" panose="02040503050406030204" pitchFamily="18" charset="0"/>
                      </a:rPr>
                      <m:t>𝒑</m:t>
                    </m:r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decay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0474D34-33DD-54A6-198C-3C525B111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739" y="2107591"/>
                <a:ext cx="4194546" cy="382028"/>
              </a:xfrm>
              <a:prstGeom prst="rect">
                <a:avLst/>
              </a:prstGeom>
              <a:blipFill>
                <a:blip r:embed="rId5"/>
                <a:stretch>
                  <a:fillRect l="-1208" t="-6667" r="-906" b="-3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6573127D-61FC-FE54-6BB7-214991021071}"/>
                  </a:ext>
                </a:extLst>
              </p:cNvPr>
              <p:cNvSpPr txBox="1"/>
              <p:nvPr/>
            </p:nvSpPr>
            <p:spPr>
              <a:xfrm>
                <a:off x="6672945" y="2107591"/>
                <a:ext cx="4723409" cy="382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dirty="0"/>
                  <a:t>Pentaquark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search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in</a:t>
                </a:r>
                <a:r>
                  <a:rPr kumimoji="1" lang="zh-CN" alt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kumimoji="1"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kumimoji="1" lang="en-US" altLang="zh-CN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kumimoji="1" lang="en-US" altLang="zh-CN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sSup>
                      <m:s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decay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6573127D-61FC-FE54-6BB7-2149910210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945" y="2107591"/>
                <a:ext cx="4723409" cy="382028"/>
              </a:xfrm>
              <a:prstGeom prst="rect">
                <a:avLst/>
              </a:prstGeom>
              <a:blipFill>
                <a:blip r:embed="rId6"/>
                <a:stretch>
                  <a:fillRect l="-1072" t="-6667" r="-268" b="-3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25">
            <a:extLst>
              <a:ext uri="{FF2B5EF4-FFF2-40B4-BE49-F238E27FC236}">
                <a16:creationId xmlns:a16="http://schemas.microsoft.com/office/drawing/2014/main" id="{F56C53A1-053E-E471-7F22-3AD0FD5F5E86}"/>
              </a:ext>
            </a:extLst>
          </p:cNvPr>
          <p:cNvSpPr txBox="1"/>
          <p:nvPr/>
        </p:nvSpPr>
        <p:spPr>
          <a:xfrm>
            <a:off x="3675366" y="5344703"/>
            <a:ext cx="18219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CC"/>
                </a:solidFill>
                <a:effectLst/>
                <a:latin typeface="Calibri" panose="020F0502020204030204" pitchFamily="34" charset="0"/>
              </a:rPr>
              <a:t>PRD 102 (2020) 112012 </a:t>
            </a:r>
            <a:endParaRPr lang="en-GB" sz="1200" dirty="0">
              <a:effectLst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BAC010F-7E59-BAF5-6E11-0FBD68049089}"/>
              </a:ext>
            </a:extLst>
          </p:cNvPr>
          <p:cNvSpPr txBox="1"/>
          <p:nvPr/>
        </p:nvSpPr>
        <p:spPr>
          <a:xfrm>
            <a:off x="8161724" y="5344703"/>
            <a:ext cx="212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000FF"/>
                </a:solidFill>
              </a:rPr>
              <a:t>PRD 112 (2025) 5, 052013 </a:t>
            </a:r>
            <a:endParaRPr lang="zh-CN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25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AFC9E-6CDC-028E-8F78-7131E5CC3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CC62E64F-61C2-7742-10AB-8438616191C0}"/>
                  </a:ext>
                </a:extLst>
              </p:cNvPr>
              <p:cNvSpPr/>
              <p:nvPr/>
            </p:nvSpPr>
            <p:spPr>
              <a:xfrm>
                <a:off x="136652" y="105208"/>
                <a:ext cx="7552260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Exotic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hadrons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4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𝜸</m:t>
                    </m:r>
                  </m:oMath>
                </a14:m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final</a:t>
                </a:r>
                <a:r>
                  <a:rPr lang="zh-CN" altLang="en-US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state</a:t>
                </a:r>
                <a:endParaRPr lang="zh-CN" altLang="en-US" sz="4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CC62E64F-61C2-7742-10AB-8438616191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52" y="105208"/>
                <a:ext cx="7552260" cy="707886"/>
              </a:xfrm>
              <a:prstGeom prst="rect">
                <a:avLst/>
              </a:prstGeom>
              <a:blipFill>
                <a:blip r:embed="rId2"/>
                <a:stretch>
                  <a:fillRect l="-2852" t="-14286" r="-1846" b="-3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52A0FD0-6BB7-259A-1947-3A5D4E38A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19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89F4F47-45DB-0D92-A197-015A4DAF45F7}"/>
                  </a:ext>
                </a:extLst>
              </p:cNvPr>
              <p:cNvSpPr txBox="1"/>
              <p:nvPr/>
            </p:nvSpPr>
            <p:spPr>
              <a:xfrm>
                <a:off x="82694" y="1017418"/>
                <a:ext cx="11162250" cy="5676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Search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hidden-charm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exotic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hadrons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decaying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into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zh-CN" alt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zh-CN" alt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𝜂</m:t>
                    </m:r>
                  </m:oMath>
                </a14:m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......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altLang="zh-CN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𝜓𝛾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𝜂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𝛾𝛾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……</m:t>
                    </m:r>
                  </m:oMath>
                </a14:m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Statistical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precision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limited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by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reconstruction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efficiency</a:t>
                </a: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Example: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rich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exotic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contributions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𝜓𝜙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possible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contributions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similar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decays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𝜂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……</a:t>
                </a: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lnSpc>
                    <a:spcPct val="150000"/>
                  </a:lnSpc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Several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hints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seen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Run1-2,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more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precise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investigation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Upgrade</a:t>
                </a:r>
                <a:r>
                  <a:rPr lang="zh-CN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dataset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89F4F47-45DB-0D92-A197-015A4DAF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4" y="1017418"/>
                <a:ext cx="11162250" cy="5676939"/>
              </a:xfrm>
              <a:prstGeom prst="rect">
                <a:avLst/>
              </a:prstGeom>
              <a:blipFill>
                <a:blip r:embed="rId4"/>
                <a:stretch>
                  <a:fillRect b="-6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0D3090F4-85A3-A9AA-5337-65F03E2D99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7257" y="3430319"/>
            <a:ext cx="3526971" cy="285688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9ED23C4-98DA-BB2D-5440-58727F876E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9818" y="3430318"/>
            <a:ext cx="3526971" cy="2858233"/>
          </a:xfrm>
          <a:prstGeom prst="rect">
            <a:avLst/>
          </a:prstGeom>
        </p:spPr>
      </p:pic>
      <p:sp>
        <p:nvSpPr>
          <p:cNvPr id="8" name="TextBox 25">
            <a:extLst>
              <a:ext uri="{FF2B5EF4-FFF2-40B4-BE49-F238E27FC236}">
                <a16:creationId xmlns:a16="http://schemas.microsoft.com/office/drawing/2014/main" id="{F4427E23-C217-6FD0-214F-19CC52C79381}"/>
              </a:ext>
            </a:extLst>
          </p:cNvPr>
          <p:cNvSpPr txBox="1"/>
          <p:nvPr/>
        </p:nvSpPr>
        <p:spPr>
          <a:xfrm>
            <a:off x="984252" y="5563583"/>
            <a:ext cx="1821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432FF"/>
                </a:solidFill>
                <a:effectLst/>
              </a:rPr>
              <a:t>JHEP</a:t>
            </a:r>
            <a:r>
              <a:rPr lang="zh-CN" altLang="en-US" sz="1400" dirty="0">
                <a:solidFill>
                  <a:srgbClr val="0432FF"/>
                </a:solidFill>
                <a:effectLst/>
              </a:rPr>
              <a:t> </a:t>
            </a:r>
            <a:r>
              <a:rPr lang="en-US" altLang="zh-CN" sz="1400" dirty="0">
                <a:solidFill>
                  <a:srgbClr val="0432FF"/>
                </a:solidFill>
                <a:effectLst/>
              </a:rPr>
              <a:t>04(2022)046</a:t>
            </a:r>
            <a:endParaRPr lang="en-GB" sz="1400" dirty="0">
              <a:solidFill>
                <a:srgbClr val="0432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4072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2419C8-AA4E-F8D1-D78B-19C707C2B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LHCb</a:t>
            </a:r>
            <a:r>
              <a:rPr kumimoji="1" lang="zh-CN" altLang="en-US" dirty="0"/>
              <a:t> </a:t>
            </a:r>
            <a:r>
              <a:rPr kumimoji="1" lang="en-US" altLang="zh-CN" dirty="0"/>
              <a:t>experiment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its</a:t>
            </a:r>
            <a:r>
              <a:rPr kumimoji="1" lang="zh-CN" altLang="en-US" dirty="0"/>
              <a:t> </a:t>
            </a:r>
            <a:r>
              <a:rPr kumimoji="1" lang="en-US" altLang="zh-CN" dirty="0"/>
              <a:t>upgrade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5CB3EA4-D813-3C7D-5960-64A09940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902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8402B-13EF-B65B-4257-231CF4D19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D4189B2-8424-A29E-2622-1E74413CC252}"/>
              </a:ext>
            </a:extLst>
          </p:cNvPr>
          <p:cNvSpPr/>
          <p:nvPr/>
        </p:nvSpPr>
        <p:spPr>
          <a:xfrm>
            <a:off x="136652" y="105208"/>
            <a:ext cx="25074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76F4D81-80F1-58F2-B105-F9620F1F9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6408752-9B8B-510D-EAE6-784D38BE3C6F}"/>
              </a:ext>
            </a:extLst>
          </p:cNvPr>
          <p:cNvSpPr txBox="1"/>
          <p:nvPr/>
        </p:nvSpPr>
        <p:spPr>
          <a:xfrm>
            <a:off x="136652" y="2216047"/>
            <a:ext cx="12189988" cy="373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Fruitful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Quarkonium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Run1-2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Exciting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prospects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Available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Run3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dataset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has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&gt;2X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luminosity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Run1-2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Gearing up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Run4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II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Unprecedentedly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large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sample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size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brings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opportunities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Quarkonium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Further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understand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quarkonium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mechanisms,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validate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NRQCD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……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Search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exotic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hadrons,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probe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nature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known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exotic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hadrons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……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8573301-30A6-076C-4BCF-5B70383B0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48" y="1048706"/>
            <a:ext cx="10193796" cy="116734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721B023-494F-818A-6E7A-799E0987E333}"/>
              </a:ext>
            </a:extLst>
          </p:cNvPr>
          <p:cNvSpPr txBox="1"/>
          <p:nvPr/>
        </p:nvSpPr>
        <p:spPr>
          <a:xfrm>
            <a:off x="6606989" y="5584661"/>
            <a:ext cx="51122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FF0000"/>
                </a:solidFill>
              </a:rPr>
              <a:t>Thank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you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for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your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attention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!</a:t>
            </a:r>
          </a:p>
          <a:p>
            <a:r>
              <a:rPr kumimoji="1" lang="en-US" altLang="zh-CN" sz="2400" dirty="0">
                <a:solidFill>
                  <a:srgbClr val="FF0000"/>
                </a:solidFill>
              </a:rPr>
              <a:t>	Any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questions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or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comments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?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1239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F333D-89FB-97F2-1071-3C1EBED8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kumimoji="1" lang="en-US" altLang="zh-CN" dirty="0"/>
              <a:t>Back</a:t>
            </a:r>
            <a:r>
              <a:rPr kumimoji="1" lang="zh-CN" altLang="en-US" dirty="0"/>
              <a:t> </a:t>
            </a:r>
            <a:r>
              <a:rPr kumimoji="1" lang="en-US" altLang="zh-CN" dirty="0"/>
              <a:t>Up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E3ACD0D-CFA1-CF1F-F52B-7DFA9EEA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878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55B35-3763-5D3F-38AB-993001CA8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C97A7ED-67BB-B16B-89A0-E5FE46772284}"/>
              </a:ext>
            </a:extLst>
          </p:cNvPr>
          <p:cNvSpPr/>
          <p:nvPr/>
        </p:nvSpPr>
        <p:spPr>
          <a:xfrm>
            <a:off x="136652" y="105208"/>
            <a:ext cx="7522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Quarkonia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collisions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97C5C64-74EC-C5B4-6CEA-9277F23AC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74020B1-7992-DBEB-329F-3702618631CF}"/>
              </a:ext>
            </a:extLst>
          </p:cNvPr>
          <p:cNvSpPr txBox="1"/>
          <p:nvPr/>
        </p:nvSpPr>
        <p:spPr>
          <a:xfrm>
            <a:off x="169782" y="1017418"/>
            <a:ext cx="12022218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Quarkonia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suppression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probe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QGP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formation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Run3: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has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collected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PbPb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NeNe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OO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collision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datasets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Luminosity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Run2;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various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sizes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zh-CN" alt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0" dirty="0">
                <a:latin typeface="Calibri" panose="020F0502020204030204" pitchFamily="34" charset="0"/>
                <a:cs typeface="Calibri" panose="020F0502020204030204" pitchFamily="34" charset="0"/>
              </a:rPr>
              <a:t>geometries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thus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effects</a:t>
            </a:r>
            <a:endParaRPr lang="en-US" altLang="zh-CN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3EE4F83-6648-5ADF-9102-34B51489E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462" y="4355671"/>
            <a:ext cx="3048465" cy="228800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CE600283-5EAE-39FE-80D5-ED4282DB0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0261" y="4350391"/>
            <a:ext cx="3048464" cy="228800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44FF3F8-0D59-0BE3-F7EE-C84106A871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67769" y="4140007"/>
            <a:ext cx="2018777" cy="268696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CB7BDD95-E3B8-05E8-FAD4-1AAD220A65BB}"/>
              </a:ext>
            </a:extLst>
          </p:cNvPr>
          <p:cNvSpPr txBox="1"/>
          <p:nvPr/>
        </p:nvSpPr>
        <p:spPr>
          <a:xfrm>
            <a:off x="7629165" y="4166323"/>
            <a:ext cx="29935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432FF"/>
                </a:solidFill>
              </a:rPr>
              <a:t>LHCb-FIGURE-2025-017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F660C06-4E1B-9F66-8651-19411A2A2C10}"/>
              </a:ext>
            </a:extLst>
          </p:cNvPr>
          <p:cNvSpPr txBox="1"/>
          <p:nvPr/>
        </p:nvSpPr>
        <p:spPr>
          <a:xfrm>
            <a:off x="-10750" y="4261877"/>
            <a:ext cx="29935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432FF"/>
                </a:solidFill>
              </a:rPr>
              <a:t>LHCb-FIGURE-2025-004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47518B7-47A5-615C-F316-9378A77477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878" y="1648998"/>
            <a:ext cx="3503177" cy="1695415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A390459E-C9CB-5DAD-3F03-12A4725C7253}"/>
              </a:ext>
            </a:extLst>
          </p:cNvPr>
          <p:cNvSpPr txBox="1"/>
          <p:nvPr/>
        </p:nvSpPr>
        <p:spPr>
          <a:xfrm>
            <a:off x="1324173" y="2234787"/>
            <a:ext cx="9305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>
                <a:solidFill>
                  <a:srgbClr val="FF0000"/>
                </a:solidFill>
              </a:rPr>
              <a:t>QGP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temperature</a:t>
            </a:r>
            <a:endParaRPr kumimoji="1" lang="zh-CN" altLang="en-US" sz="1050" dirty="0">
              <a:solidFill>
                <a:srgbClr val="FF0000"/>
              </a:solidFill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2F32A987-CF8E-766A-C516-CDFEDA468A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7243" y="1118917"/>
            <a:ext cx="3346234" cy="2582225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D0DB0B84-EF6E-EB5F-1E01-BC1ED3E39BF3}"/>
              </a:ext>
            </a:extLst>
          </p:cNvPr>
          <p:cNvSpPr txBox="1"/>
          <p:nvPr/>
        </p:nvSpPr>
        <p:spPr>
          <a:xfrm>
            <a:off x="6723133" y="1635004"/>
            <a:ext cx="17717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432FF"/>
                </a:solidFill>
              </a:rPr>
              <a:t>JHEP 07 (2025) 235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9EF225B-1815-342B-3553-AE88005D0853}"/>
              </a:ext>
            </a:extLst>
          </p:cNvPr>
          <p:cNvSpPr txBox="1"/>
          <p:nvPr/>
        </p:nvSpPr>
        <p:spPr>
          <a:xfrm>
            <a:off x="10236424" y="1788892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Run2</a:t>
            </a:r>
            <a:r>
              <a:rPr kumimoji="1" lang="zh-CN" altLang="en-US" sz="1200" dirty="0"/>
              <a:t> </a:t>
            </a:r>
            <a:r>
              <a:rPr kumimoji="1" lang="en-US" altLang="zh-CN" sz="1200" dirty="0" err="1"/>
              <a:t>PbPb</a:t>
            </a:r>
            <a:endParaRPr kumimoji="1" lang="zh-CN" altLang="en-US" sz="1200" dirty="0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780A4110-BD7C-DE84-4B0C-98C7572E4B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2821" y="4502533"/>
            <a:ext cx="2738617" cy="2004780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78B09B90-4330-7E71-AE86-58C75EEA40AC}"/>
              </a:ext>
            </a:extLst>
          </p:cNvPr>
          <p:cNvSpPr txBox="1"/>
          <p:nvPr/>
        </p:nvSpPr>
        <p:spPr>
          <a:xfrm>
            <a:off x="3512499" y="4222590"/>
            <a:ext cx="29935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432FF"/>
                </a:solidFill>
              </a:rPr>
              <a:t>LHCb-FIGURE-2025-012</a:t>
            </a:r>
          </a:p>
        </p:txBody>
      </p:sp>
    </p:spTree>
    <p:extLst>
      <p:ext uri="{BB962C8B-B14F-4D97-AF65-F5344CB8AC3E}">
        <p14:creationId xmlns:p14="http://schemas.microsoft.com/office/powerpoint/2010/main" val="3410459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EB7E7-B039-6772-B11F-1576D6AA75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EF0572B-4177-67AE-4552-F3CD75D88EBE}"/>
              </a:ext>
            </a:extLst>
          </p:cNvPr>
          <p:cNvSpPr/>
          <p:nvPr/>
        </p:nvSpPr>
        <p:spPr>
          <a:xfrm>
            <a:off x="136652" y="105208"/>
            <a:ext cx="72619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Quarkonia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SMOG2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DE3FDF9-291C-02F0-0DEC-DAFC31E4F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3E7C8F6-32BF-1916-320B-2E380CC88869}"/>
              </a:ext>
            </a:extLst>
          </p:cNvPr>
          <p:cNvSpPr txBox="1"/>
          <p:nvPr/>
        </p:nvSpPr>
        <p:spPr>
          <a:xfrm>
            <a:off x="169782" y="1017418"/>
            <a:ext cx="12022218" cy="6175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SMOG2: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injected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20cm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storage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installed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upstream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interaction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point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Making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fixed-target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experiment.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Unique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kinematic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region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accessible</a:t>
            </a: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Unprecedentedly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large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sample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collision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collected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zh-CN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2024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E0301CA-19B5-D716-DC83-874FBAA0F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29" y="2100287"/>
            <a:ext cx="2037399" cy="145380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F0E1CDF-1D93-6728-BA7F-473E2C6B0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1339" y="1948940"/>
            <a:ext cx="3858254" cy="175649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82A0C0B-3672-5C2C-2D83-2825683A78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4586" y="1865099"/>
            <a:ext cx="2515540" cy="200410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A770FC1-D8F5-A519-A4DA-C2C439BA6D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57" y="4319613"/>
            <a:ext cx="3393141" cy="228004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12DD0F5-89E6-C0BA-31F9-AEA44CFAD9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4076" y="4258234"/>
            <a:ext cx="3802928" cy="234142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261DFDA-BA4D-4C1C-0329-9858D3E2675F}"/>
              </a:ext>
            </a:extLst>
          </p:cNvPr>
          <p:cNvSpPr txBox="1"/>
          <p:nvPr/>
        </p:nvSpPr>
        <p:spPr>
          <a:xfrm>
            <a:off x="7398576" y="5123727"/>
            <a:ext cx="25155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432FF"/>
                </a:solidFill>
              </a:rPr>
              <a:t>LHCb-FIGURE-2024-023</a:t>
            </a:r>
          </a:p>
        </p:txBody>
      </p:sp>
    </p:spTree>
    <p:extLst>
      <p:ext uri="{BB962C8B-B14F-4D97-AF65-F5344CB8AC3E}">
        <p14:creationId xmlns:p14="http://schemas.microsoft.com/office/powerpoint/2010/main" val="218965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1DEFB-9772-23FE-571E-58AF158A3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A728BC1-5A2E-560B-49F1-79D16D623838}"/>
              </a:ext>
            </a:extLst>
          </p:cNvPr>
          <p:cNvSpPr/>
          <p:nvPr/>
        </p:nvSpPr>
        <p:spPr>
          <a:xfrm>
            <a:off x="136652" y="105208"/>
            <a:ext cx="66945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(Run1-2)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D85DD52-DA69-F512-C7A6-2AC0216AC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4ADA026-9385-2D4F-AEF8-7D3CF93A899C}"/>
              </a:ext>
            </a:extLst>
          </p:cNvPr>
          <p:cNvSpPr txBox="1"/>
          <p:nvPr/>
        </p:nvSpPr>
        <p:spPr>
          <a:xfrm>
            <a:off x="136652" y="945721"/>
            <a:ext cx="12055348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Single-arm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forward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spectrometer,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optimized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reconstructing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heavy-flavor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signals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63479B46-76A1-1157-25DA-A1A83B866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972" y="1611533"/>
            <a:ext cx="6825343" cy="3896492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537E4CE9-789B-0DD9-3DCC-CF984862E97D}"/>
              </a:ext>
            </a:extLst>
          </p:cNvPr>
          <p:cNvSpPr/>
          <p:nvPr/>
        </p:nvSpPr>
        <p:spPr>
          <a:xfrm>
            <a:off x="2383972" y="2947461"/>
            <a:ext cx="827315" cy="957943"/>
          </a:xfrm>
          <a:prstGeom prst="rect">
            <a:avLst/>
          </a:prstGeom>
          <a:noFill/>
          <a:ln w="38100">
            <a:solidFill>
              <a:srgbClr val="0432FF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5" name="直线箭头连接符 24">
            <a:extLst>
              <a:ext uri="{FF2B5EF4-FFF2-40B4-BE49-F238E27FC236}">
                <a16:creationId xmlns:a16="http://schemas.microsoft.com/office/drawing/2014/main" id="{24514A26-5BFD-BEB9-9654-68A18EF8A51F}"/>
              </a:ext>
            </a:extLst>
          </p:cNvPr>
          <p:cNvCxnSpPr/>
          <p:nvPr/>
        </p:nvCxnSpPr>
        <p:spPr>
          <a:xfrm flipH="1">
            <a:off x="1763487" y="3905404"/>
            <a:ext cx="783771" cy="631371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F6A80BE6-7FA8-157D-2C6C-374F96713CFD}"/>
              </a:ext>
            </a:extLst>
          </p:cNvPr>
          <p:cNvSpPr txBox="1"/>
          <p:nvPr/>
        </p:nvSpPr>
        <p:spPr>
          <a:xfrm>
            <a:off x="0" y="4536775"/>
            <a:ext cx="27323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Vertex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b="1" dirty="0">
                <a:solidFill>
                  <a:srgbClr val="0000FF"/>
                </a:solidFill>
              </a:rPr>
              <a:t>Locator: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endParaRPr kumimoji="1" lang="en-US" altLang="zh-CN" b="1" dirty="0">
              <a:solidFill>
                <a:srgbClr val="0000FF"/>
              </a:solidFill>
            </a:endParaRPr>
          </a:p>
          <a:p>
            <a:r>
              <a:rPr kumimoji="1" lang="en-US" altLang="zh-CN" dirty="0"/>
              <a:t>High</a:t>
            </a:r>
            <a:r>
              <a:rPr kumimoji="1" lang="zh-CN" altLang="en-US" dirty="0"/>
              <a:t> </a:t>
            </a:r>
            <a:r>
              <a:rPr kumimoji="1" lang="en-US" altLang="zh-CN" dirty="0"/>
              <a:t>precision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vertexing;</a:t>
            </a:r>
            <a:r>
              <a:rPr kumimoji="1" lang="zh-CN" altLang="en-US" dirty="0"/>
              <a:t> </a:t>
            </a:r>
            <a:r>
              <a:rPr kumimoji="1" lang="en-US" altLang="zh-CN" dirty="0"/>
              <a:t>separate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production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decay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vertices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weakly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decaying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b/c</a:t>
            </a:r>
            <a:r>
              <a:rPr kumimoji="1" lang="zh-CN" altLang="en-US" dirty="0"/>
              <a:t> </a:t>
            </a:r>
            <a:r>
              <a:rPr kumimoji="1" lang="en-US" altLang="zh-CN" dirty="0"/>
              <a:t>hadrons</a:t>
            </a:r>
            <a:endParaRPr kumimoji="1" lang="zh-CN" altLang="en-US" dirty="0"/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id="{07A91AD4-3405-3173-D9FA-4C0AAB825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427" y="6097097"/>
            <a:ext cx="2267093" cy="366485"/>
          </a:xfrm>
          <a:prstGeom prst="rect">
            <a:avLst/>
          </a:prstGeom>
        </p:spPr>
      </p:pic>
      <p:sp>
        <p:nvSpPr>
          <p:cNvPr id="52" name="矩形 51">
            <a:extLst>
              <a:ext uri="{FF2B5EF4-FFF2-40B4-BE49-F238E27FC236}">
                <a16:creationId xmlns:a16="http://schemas.microsoft.com/office/drawing/2014/main" id="{D72ABB7C-26D5-BAF2-927D-202CD07258F0}"/>
              </a:ext>
            </a:extLst>
          </p:cNvPr>
          <p:cNvSpPr/>
          <p:nvPr/>
        </p:nvSpPr>
        <p:spPr>
          <a:xfrm>
            <a:off x="3584263" y="2978226"/>
            <a:ext cx="326573" cy="9617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B53D52E1-CF7F-4CD2-D382-38AC21289460}"/>
              </a:ext>
            </a:extLst>
          </p:cNvPr>
          <p:cNvSpPr/>
          <p:nvPr/>
        </p:nvSpPr>
        <p:spPr>
          <a:xfrm>
            <a:off x="4917621" y="2630711"/>
            <a:ext cx="487137" cy="175623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56" name="直线箭头连接符 55">
            <a:extLst>
              <a:ext uri="{FF2B5EF4-FFF2-40B4-BE49-F238E27FC236}">
                <a16:creationId xmlns:a16="http://schemas.microsoft.com/office/drawing/2014/main" id="{CC7FFE88-97BC-EB92-4622-3DC823E60AF8}"/>
              </a:ext>
            </a:extLst>
          </p:cNvPr>
          <p:cNvCxnSpPr>
            <a:cxnSpLocks/>
            <a:stCxn id="52" idx="0"/>
          </p:cNvCxnSpPr>
          <p:nvPr/>
        </p:nvCxnSpPr>
        <p:spPr>
          <a:xfrm flipH="1" flipV="1">
            <a:off x="2748641" y="1993069"/>
            <a:ext cx="998909" cy="98515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线箭头连接符 58">
            <a:extLst>
              <a:ext uri="{FF2B5EF4-FFF2-40B4-BE49-F238E27FC236}">
                <a16:creationId xmlns:a16="http://schemas.microsoft.com/office/drawing/2014/main" id="{56985CEB-0C17-6983-066E-7220EBCBD9DB}"/>
              </a:ext>
            </a:extLst>
          </p:cNvPr>
          <p:cNvCxnSpPr>
            <a:cxnSpLocks/>
            <a:stCxn id="53" idx="0"/>
          </p:cNvCxnSpPr>
          <p:nvPr/>
        </p:nvCxnSpPr>
        <p:spPr>
          <a:xfrm flipH="1" flipV="1">
            <a:off x="2848405" y="1873590"/>
            <a:ext cx="2312785" cy="75712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>
            <a:extLst>
              <a:ext uri="{FF2B5EF4-FFF2-40B4-BE49-F238E27FC236}">
                <a16:creationId xmlns:a16="http://schemas.microsoft.com/office/drawing/2014/main" id="{FEB1D684-0CF1-24F2-3AF8-143C8AB4ECF6}"/>
              </a:ext>
            </a:extLst>
          </p:cNvPr>
          <p:cNvSpPr txBox="1"/>
          <p:nvPr/>
        </p:nvSpPr>
        <p:spPr>
          <a:xfrm>
            <a:off x="259754" y="1674179"/>
            <a:ext cx="27323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chemeClr val="accent6">
                    <a:lumMod val="75000"/>
                  </a:schemeClr>
                </a:solidFill>
              </a:rPr>
              <a:t>Tracking</a:t>
            </a:r>
            <a:r>
              <a:rPr kumimoji="1" lang="zh-CN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kumimoji="1" lang="en-US" altLang="zh-CN" b="1" dirty="0">
                <a:solidFill>
                  <a:schemeClr val="accent6">
                    <a:lumMod val="75000"/>
                  </a:schemeClr>
                </a:solidFill>
              </a:rPr>
              <a:t>system:</a:t>
            </a:r>
          </a:p>
          <a:p>
            <a:r>
              <a:rPr kumimoji="1" lang="en-US" altLang="zh-CN" dirty="0"/>
              <a:t>Efficient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tracking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charged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particle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precise</a:t>
            </a:r>
            <a:r>
              <a:rPr kumimoji="1" lang="zh-CN" altLang="en-US" dirty="0"/>
              <a:t> </a:t>
            </a:r>
            <a:r>
              <a:rPr kumimoji="1" lang="en-US" altLang="zh-CN" dirty="0"/>
              <a:t>momentum</a:t>
            </a:r>
            <a:r>
              <a:rPr kumimoji="1" lang="zh-CN" altLang="en-US" dirty="0"/>
              <a:t> </a:t>
            </a:r>
            <a:r>
              <a:rPr kumimoji="1" lang="en-US" altLang="zh-CN" dirty="0"/>
              <a:t>measurement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BFA1130A-A33F-1A8F-15E7-BB6916478FD1}"/>
                  </a:ext>
                </a:extLst>
              </p:cNvPr>
              <p:cNvSpPr txBox="1"/>
              <p:nvPr/>
            </p:nvSpPr>
            <p:spPr>
              <a:xfrm>
                <a:off x="563492" y="3136017"/>
                <a:ext cx="10899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kumimoji="1" lang="zh-CN" alt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kumimoji="1" lang="zh-CN" alt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1%</m:t>
                      </m:r>
                    </m:oMath>
                  </m:oMathPara>
                </a14:m>
                <a:endParaRPr kumimoji="1" lang="zh-CN" altLang="en-US" sz="1400" dirty="0"/>
              </a:p>
            </p:txBody>
          </p:sp>
        </mc:Choice>
        <mc:Fallback xmlns=""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BFA1130A-A33F-1A8F-15E7-BB6916478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492" y="3136017"/>
                <a:ext cx="1089914" cy="307777"/>
              </a:xfrm>
              <a:prstGeom prst="rect">
                <a:avLst/>
              </a:prstGeom>
              <a:blipFill>
                <a:blip r:embed="rId7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矩形 64">
            <a:extLst>
              <a:ext uri="{FF2B5EF4-FFF2-40B4-BE49-F238E27FC236}">
                <a16:creationId xmlns:a16="http://schemas.microsoft.com/office/drawing/2014/main" id="{074150BE-235D-C959-DBCB-9F8EBD115EEA}"/>
              </a:ext>
            </a:extLst>
          </p:cNvPr>
          <p:cNvSpPr/>
          <p:nvPr/>
        </p:nvSpPr>
        <p:spPr>
          <a:xfrm>
            <a:off x="563492" y="3136017"/>
            <a:ext cx="1089914" cy="31838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5A171A45-EEFF-2AFE-E101-591D281814F6}"/>
              </a:ext>
            </a:extLst>
          </p:cNvPr>
          <p:cNvSpPr txBox="1"/>
          <p:nvPr/>
        </p:nvSpPr>
        <p:spPr>
          <a:xfrm>
            <a:off x="9381342" y="4134004"/>
            <a:ext cx="23596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00FF"/>
                </a:solidFill>
              </a:rPr>
              <a:t>JINST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3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(2008)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S08005,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endParaRPr lang="en-US" altLang="zh-CN" sz="1400" dirty="0">
              <a:solidFill>
                <a:srgbClr val="0000FF"/>
              </a:solidFill>
            </a:endParaRPr>
          </a:p>
          <a:p>
            <a:r>
              <a:rPr lang="en-US" altLang="zh-CN" sz="1400" dirty="0">
                <a:solidFill>
                  <a:srgbClr val="0000FF"/>
                </a:solidFill>
              </a:rPr>
              <a:t>IJMPA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30:07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(2015)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1530022</a:t>
            </a:r>
            <a:endParaRPr lang="zh-CN" alt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962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78A73-AD0F-A295-FB8E-EF32B66EC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A7C2939-C57B-C8EA-0B95-0F3CD43A8081}"/>
              </a:ext>
            </a:extLst>
          </p:cNvPr>
          <p:cNvSpPr/>
          <p:nvPr/>
        </p:nvSpPr>
        <p:spPr>
          <a:xfrm>
            <a:off x="136652" y="105208"/>
            <a:ext cx="66945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(Run1-2)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F457775-A6BD-76C9-8C4F-68C109FB1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0661F0A-7372-9AF0-192B-7379ADE9075C}"/>
              </a:ext>
            </a:extLst>
          </p:cNvPr>
          <p:cNvSpPr txBox="1"/>
          <p:nvPr/>
        </p:nvSpPr>
        <p:spPr>
          <a:xfrm>
            <a:off x="136652" y="945721"/>
            <a:ext cx="12055348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Single-arm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forward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spectrometer,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optimized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reconstructing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heavy-flavor</a:t>
            </a:r>
            <a:r>
              <a:rPr lang="zh-C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signals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1D73187D-4824-E167-8549-D0BDB1830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972" y="1611533"/>
            <a:ext cx="6825343" cy="3896492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id="{20A76266-666C-49C9-8F06-7BBB59061E4E}"/>
              </a:ext>
            </a:extLst>
          </p:cNvPr>
          <p:cNvSpPr/>
          <p:nvPr/>
        </p:nvSpPr>
        <p:spPr>
          <a:xfrm>
            <a:off x="3222174" y="2784175"/>
            <a:ext cx="354796" cy="134982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A0BCB50E-E3A5-F1B9-77F8-E41B3CE2256E}"/>
              </a:ext>
            </a:extLst>
          </p:cNvPr>
          <p:cNvSpPr/>
          <p:nvPr/>
        </p:nvSpPr>
        <p:spPr>
          <a:xfrm>
            <a:off x="5404758" y="2370518"/>
            <a:ext cx="549729" cy="2242457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9" name="直线箭头连接符 28">
            <a:extLst>
              <a:ext uri="{FF2B5EF4-FFF2-40B4-BE49-F238E27FC236}">
                <a16:creationId xmlns:a16="http://schemas.microsoft.com/office/drawing/2014/main" id="{3DCC8B25-205D-2E0A-C865-99DCA08A66AE}"/>
              </a:ext>
            </a:extLst>
          </p:cNvPr>
          <p:cNvCxnSpPr>
            <a:cxnSpLocks/>
          </p:cNvCxnSpPr>
          <p:nvPr/>
        </p:nvCxnSpPr>
        <p:spPr>
          <a:xfrm>
            <a:off x="3461657" y="4123118"/>
            <a:ext cx="789213" cy="148045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线箭头连接符 31">
            <a:extLst>
              <a:ext uri="{FF2B5EF4-FFF2-40B4-BE49-F238E27FC236}">
                <a16:creationId xmlns:a16="http://schemas.microsoft.com/office/drawing/2014/main" id="{4515625E-EFAC-1919-8F5B-E402CA554BD2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4484917" y="4612975"/>
            <a:ext cx="1194706" cy="9906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2BAE0FFC-9DDF-BEF9-0F97-8C85C82EDB0E}"/>
              </a:ext>
            </a:extLst>
          </p:cNvPr>
          <p:cNvSpPr txBox="1"/>
          <p:nvPr/>
        </p:nvSpPr>
        <p:spPr>
          <a:xfrm>
            <a:off x="2797631" y="5579179"/>
            <a:ext cx="3962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chemeClr val="accent2">
                    <a:lumMod val="75000"/>
                  </a:schemeClr>
                </a:solidFill>
              </a:rPr>
              <a:t>Cherenkov</a:t>
            </a:r>
            <a:r>
              <a:rPr kumimoji="1" lang="zh-CN" altLang="en-US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kumimoji="1" lang="en-US" altLang="zh-CN" b="1" dirty="0">
                <a:solidFill>
                  <a:schemeClr val="accent2">
                    <a:lumMod val="75000"/>
                  </a:schemeClr>
                </a:solidFill>
              </a:rPr>
              <a:t>detector:</a:t>
            </a:r>
          </a:p>
          <a:p>
            <a:r>
              <a:rPr kumimoji="1" lang="en-US" altLang="zh-CN" dirty="0"/>
              <a:t>Efficient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charged</a:t>
            </a:r>
            <a:r>
              <a:rPr kumimoji="1" lang="zh-CN" altLang="en-US" dirty="0"/>
              <a:t> </a:t>
            </a:r>
            <a:r>
              <a:rPr kumimoji="1" lang="en-US" altLang="zh-CN" dirty="0"/>
              <a:t>hadron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identification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25C64599-FF1B-0A44-5EFD-1DDA161963F3}"/>
              </a:ext>
            </a:extLst>
          </p:cNvPr>
          <p:cNvSpPr/>
          <p:nvPr/>
        </p:nvSpPr>
        <p:spPr>
          <a:xfrm>
            <a:off x="5952054" y="2414661"/>
            <a:ext cx="280019" cy="212211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E16C7A06-9A7D-D2D7-4E76-180F532226F3}"/>
              </a:ext>
            </a:extLst>
          </p:cNvPr>
          <p:cNvSpPr/>
          <p:nvPr/>
        </p:nvSpPr>
        <p:spPr>
          <a:xfrm>
            <a:off x="6712548" y="2080860"/>
            <a:ext cx="1266681" cy="286125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8" name="直线箭头连接符 37">
            <a:extLst>
              <a:ext uri="{FF2B5EF4-FFF2-40B4-BE49-F238E27FC236}">
                <a16:creationId xmlns:a16="http://schemas.microsoft.com/office/drawing/2014/main" id="{AB33AC2A-362B-E569-A2D9-71D51542170C}"/>
              </a:ext>
            </a:extLst>
          </p:cNvPr>
          <p:cNvCxnSpPr>
            <a:cxnSpLocks/>
          </p:cNvCxnSpPr>
          <p:nvPr/>
        </p:nvCxnSpPr>
        <p:spPr>
          <a:xfrm>
            <a:off x="6063345" y="4536775"/>
            <a:ext cx="1099455" cy="10680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线箭头连接符 39">
            <a:extLst>
              <a:ext uri="{FF2B5EF4-FFF2-40B4-BE49-F238E27FC236}">
                <a16:creationId xmlns:a16="http://schemas.microsoft.com/office/drawing/2014/main" id="{8357A12C-2020-0CBA-D0AB-B7CBC0C081C9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7345889" y="4942114"/>
            <a:ext cx="72727" cy="7488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7334CB77-97C5-7ABA-A55C-579606A08A80}"/>
              </a:ext>
            </a:extLst>
          </p:cNvPr>
          <p:cNvSpPr txBox="1"/>
          <p:nvPr/>
        </p:nvSpPr>
        <p:spPr>
          <a:xfrm>
            <a:off x="6759567" y="5582077"/>
            <a:ext cx="4322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Muon</a:t>
            </a:r>
            <a:r>
              <a:rPr kumimoji="1" lang="zh-CN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</a:rPr>
              <a:t>system</a:t>
            </a:r>
            <a:r>
              <a:rPr kumimoji="1" lang="zh-CN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</a:rPr>
              <a:t>(M1-M5):</a:t>
            </a:r>
          </a:p>
          <a:p>
            <a:r>
              <a:rPr kumimoji="1" lang="en-US" altLang="zh-CN" dirty="0"/>
              <a:t>Efficiency</a:t>
            </a:r>
            <a:r>
              <a:rPr kumimoji="1" lang="zh-CN" altLang="en-US" dirty="0"/>
              <a:t> </a:t>
            </a:r>
            <a:r>
              <a:rPr kumimoji="1" lang="en-US" altLang="zh-CN" dirty="0"/>
              <a:t>muon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identification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</a:t>
            </a:r>
          </a:p>
        </p:txBody>
      </p:sp>
      <p:pic>
        <p:nvPicPr>
          <p:cNvPr id="50" name="图片 49">
            <a:extLst>
              <a:ext uri="{FF2B5EF4-FFF2-40B4-BE49-F238E27FC236}">
                <a16:creationId xmlns:a16="http://schemas.microsoft.com/office/drawing/2014/main" id="{D3AC23D6-174A-4573-3540-0E7EFF735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969" y="6191410"/>
            <a:ext cx="1978479" cy="545507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59FCFBC7-A292-67E8-30A0-11D2921E4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9386" y="6220167"/>
            <a:ext cx="2202145" cy="516749"/>
          </a:xfrm>
          <a:prstGeom prst="rect">
            <a:avLst/>
          </a:prstGeom>
        </p:spPr>
      </p:pic>
      <p:cxnSp>
        <p:nvCxnSpPr>
          <p:cNvPr id="67" name="肘形连接符 66">
            <a:extLst>
              <a:ext uri="{FF2B5EF4-FFF2-40B4-BE49-F238E27FC236}">
                <a16:creationId xmlns:a16="http://schemas.microsoft.com/office/drawing/2014/main" id="{217E63F3-D649-EB56-B2B9-22EE25F592C0}"/>
              </a:ext>
            </a:extLst>
          </p:cNvPr>
          <p:cNvCxnSpPr>
            <a:cxnSpLocks/>
          </p:cNvCxnSpPr>
          <p:nvPr/>
        </p:nvCxnSpPr>
        <p:spPr>
          <a:xfrm flipV="1">
            <a:off x="6498771" y="1667351"/>
            <a:ext cx="2598287" cy="859327"/>
          </a:xfrm>
          <a:prstGeom prst="bentConnector3">
            <a:avLst>
              <a:gd name="adj1" fmla="val -275"/>
            </a:avLst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>
            <a:extLst>
              <a:ext uri="{FF2B5EF4-FFF2-40B4-BE49-F238E27FC236}">
                <a16:creationId xmlns:a16="http://schemas.microsoft.com/office/drawing/2014/main" id="{7BD31E0B-EC3A-7B9E-3C08-037C1BB0EE0A}"/>
              </a:ext>
            </a:extLst>
          </p:cNvPr>
          <p:cNvSpPr txBox="1"/>
          <p:nvPr/>
        </p:nvSpPr>
        <p:spPr>
          <a:xfrm>
            <a:off x="9180739" y="1558456"/>
            <a:ext cx="2732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00B0F0"/>
                </a:solidFill>
              </a:rPr>
              <a:t>Calorimeters:</a:t>
            </a:r>
          </a:p>
          <a:p>
            <a:r>
              <a:rPr kumimoji="1" lang="en-US" altLang="zh-CN" dirty="0"/>
              <a:t>Reconstructing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neutral</a:t>
            </a:r>
            <a:r>
              <a:rPr kumimoji="1" lang="zh-CN" altLang="en-US" dirty="0"/>
              <a:t> </a:t>
            </a:r>
            <a:r>
              <a:rPr kumimoji="1" lang="en-US" altLang="zh-CN" dirty="0"/>
              <a:t>objects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2F040056-759F-5970-40E3-2CB3E4D597B0}"/>
                  </a:ext>
                </a:extLst>
              </p:cNvPr>
              <p:cNvSpPr txBox="1"/>
              <p:nvPr/>
            </p:nvSpPr>
            <p:spPr>
              <a:xfrm>
                <a:off x="9288165" y="2523984"/>
                <a:ext cx="2150076" cy="331757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kumimoji="1"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~10%</m:t>
                      </m:r>
                      <m:r>
                        <m:rPr>
                          <m:lit/>
                        </m:rP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kumimoji="1"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1" lang="en-US" altLang="zh-CN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rad>
                      <m:r>
                        <a:rPr kumimoji="1" lang="en-US" altLang="zh-CN" sz="1400" b="0" i="1" smtClean="0">
                          <a:latin typeface="Cambria Math" panose="02040503050406030204" pitchFamily="18" charset="0"/>
                        </a:rPr>
                        <m:t>⊕1%</m:t>
                      </m:r>
                    </m:oMath>
                  </m:oMathPara>
                </a14:m>
                <a:endParaRPr kumimoji="1" lang="zh-CN" altLang="en-US" sz="1400" dirty="0"/>
              </a:p>
            </p:txBody>
          </p:sp>
        </mc:Choice>
        <mc:Fallback xmlns=""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BCE1319B-3B90-402C-7DD4-CF925D23D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165" y="2523984"/>
                <a:ext cx="2150076" cy="331757"/>
              </a:xfrm>
              <a:prstGeom prst="rect">
                <a:avLst/>
              </a:prstGeom>
              <a:blipFill>
                <a:blip r:embed="rId8"/>
                <a:stretch>
                  <a:fillRect b="-7143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文本框 75">
            <a:extLst>
              <a:ext uri="{FF2B5EF4-FFF2-40B4-BE49-F238E27FC236}">
                <a16:creationId xmlns:a16="http://schemas.microsoft.com/office/drawing/2014/main" id="{25AED7FF-76C9-6BF5-33FD-284E2A92CB55}"/>
              </a:ext>
            </a:extLst>
          </p:cNvPr>
          <p:cNvSpPr txBox="1"/>
          <p:nvPr/>
        </p:nvSpPr>
        <p:spPr>
          <a:xfrm>
            <a:off x="9381342" y="4134004"/>
            <a:ext cx="23596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00FF"/>
                </a:solidFill>
              </a:rPr>
              <a:t>JINST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3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(2008)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S08005,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endParaRPr lang="en-US" altLang="zh-CN" sz="1400" dirty="0">
              <a:solidFill>
                <a:srgbClr val="0000FF"/>
              </a:solidFill>
            </a:endParaRPr>
          </a:p>
          <a:p>
            <a:r>
              <a:rPr lang="en-US" altLang="zh-CN" sz="1400" dirty="0">
                <a:solidFill>
                  <a:srgbClr val="0000FF"/>
                </a:solidFill>
              </a:rPr>
              <a:t>IJMPA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30:07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(2015)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1530022</a:t>
            </a:r>
            <a:endParaRPr lang="zh-CN" alt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19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5E29A-8BB0-D967-C232-A5C6D3E03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1274795-FFB8-407B-8970-8A7BBA5E60CA}"/>
              </a:ext>
            </a:extLst>
          </p:cNvPr>
          <p:cNvSpPr/>
          <p:nvPr/>
        </p:nvSpPr>
        <p:spPr>
          <a:xfrm>
            <a:off x="136652" y="105208"/>
            <a:ext cx="88719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Quarkonia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Run1-2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6CADA3-082D-1E53-7557-2D81A7A04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9702836-5C5C-0898-0745-7CE99E514FDC}"/>
              </a:ext>
            </a:extLst>
          </p:cNvPr>
          <p:cNvSpPr txBox="1"/>
          <p:nvPr/>
        </p:nvSpPr>
        <p:spPr>
          <a:xfrm>
            <a:off x="136652" y="945721"/>
            <a:ext cx="12055348" cy="5021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Quarkonia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 production at various types of systems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Spectroscopy studies of </a:t>
            </a:r>
            <a:r>
              <a:rPr lang="en-US" altLang="zh-CN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Quarkonia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(-like) hadrons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endParaRPr lang="en-US" altLang="zh-C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A4F68FE9-BDB3-2E36-E452-0D4393520D14}"/>
              </a:ext>
            </a:extLst>
          </p:cNvPr>
          <p:cNvGrpSpPr/>
          <p:nvPr/>
        </p:nvGrpSpPr>
        <p:grpSpPr>
          <a:xfrm>
            <a:off x="510429" y="1430213"/>
            <a:ext cx="3301157" cy="2324491"/>
            <a:chOff x="1052639" y="1358458"/>
            <a:chExt cx="3588920" cy="2527118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B6E52F57-2193-736C-3459-CE3325280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2639" y="1618407"/>
              <a:ext cx="3588920" cy="2267169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C70A7779-7401-25E7-97E8-F8F6E04FE116}"/>
                </a:ext>
              </a:extLst>
            </p:cNvPr>
            <p:cNvSpPr txBox="1"/>
            <p:nvPr/>
          </p:nvSpPr>
          <p:spPr>
            <a:xfrm>
              <a:off x="2744000" y="1358458"/>
              <a:ext cx="161758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altLang="zh-CN" sz="1200" b="0" u="none" strike="noStrike" dirty="0">
                  <a:solidFill>
                    <a:srgbClr val="0432FF"/>
                  </a:solidFill>
                  <a:effectLst/>
                  <a:latin typeface="-apple-system"/>
                </a:rPr>
                <a:t>JHEP 07 (2018) 134</a:t>
              </a:r>
              <a:endParaRPr lang="zh-CN" altLang="en-US" sz="1200" dirty="0">
                <a:solidFill>
                  <a:srgbClr val="0432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635DF03F-8586-8536-CBD3-EB0A59E25D59}"/>
                    </a:ext>
                  </a:extLst>
                </p:cNvPr>
                <p:cNvSpPr txBox="1"/>
                <p:nvPr/>
              </p:nvSpPr>
              <p:spPr>
                <a:xfrm>
                  <a:off x="2969632" y="2737097"/>
                  <a:ext cx="96225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sz="1100" b="0" i="1" smtClean="0">
                            <a:latin typeface="Cambria Math" panose="02040503050406030204" pitchFamily="18" charset="0"/>
                          </a:rPr>
                          <m:t>𝑝𝑝</m:t>
                        </m:r>
                        <m:r>
                          <a:rPr kumimoji="1" lang="en-US" altLang="zh-CN" sz="1100" b="0" i="1" smtClean="0">
                            <a:latin typeface="Cambria Math" panose="02040503050406030204" pitchFamily="18" charset="0"/>
                          </a:rPr>
                          <m:t> @ 13</m:t>
                        </m:r>
                        <m:r>
                          <m:rPr>
                            <m:sty m:val="p"/>
                          </m:rPr>
                          <a:rPr kumimoji="1" lang="en-US" altLang="zh-CN" sz="1100" b="0" i="1" smtClean="0">
                            <a:latin typeface="Cambria Math" panose="02040503050406030204" pitchFamily="18" charset="0"/>
                          </a:rPr>
                          <m:t>TeV</m:t>
                        </m:r>
                      </m:oMath>
                    </m:oMathPara>
                  </a14:m>
                  <a:endParaRPr kumimoji="1" lang="zh-CN" altLang="en-US" sz="1100" dirty="0"/>
                </a:p>
              </p:txBody>
            </p:sp>
          </mc:Choice>
          <mc:Fallback xmlns="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635DF03F-8586-8536-CBD3-EB0A59E25D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69632" y="2737097"/>
                  <a:ext cx="962251" cy="261610"/>
                </a:xfrm>
                <a:prstGeom prst="rect">
                  <a:avLst/>
                </a:prstGeom>
                <a:blipFill>
                  <a:blip r:embed="rId4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2E618650-202A-BC9E-5911-07DD051EA04D}"/>
              </a:ext>
            </a:extLst>
          </p:cNvPr>
          <p:cNvGrpSpPr/>
          <p:nvPr/>
        </p:nvGrpSpPr>
        <p:grpSpPr>
          <a:xfrm>
            <a:off x="4321905" y="1464506"/>
            <a:ext cx="3018959" cy="2290198"/>
            <a:chOff x="5557546" y="1385684"/>
            <a:chExt cx="3430349" cy="2602281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28EF6BC5-C095-D245-2839-287A3BB99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57546" y="1618407"/>
              <a:ext cx="3430349" cy="23695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EC0D0EE4-38B1-539E-3F24-949383C8931E}"/>
                </a:ext>
              </a:extLst>
            </p:cNvPr>
            <p:cNvSpPr txBox="1"/>
            <p:nvPr/>
          </p:nvSpPr>
          <p:spPr>
            <a:xfrm>
              <a:off x="6930498" y="1385684"/>
              <a:ext cx="2057396" cy="297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altLang="zh-CN" sz="1100" b="0" u="none" strike="noStrike" dirty="0">
                  <a:solidFill>
                    <a:srgbClr val="0432FF"/>
                  </a:solidFill>
                  <a:effectLst/>
                  <a:latin typeface="-apple-system"/>
                </a:rPr>
                <a:t>PRL 132 (2024) 10, 102302</a:t>
              </a:r>
              <a:endParaRPr lang="zh-CN" altLang="en-US" sz="1100" dirty="0">
                <a:solidFill>
                  <a:srgbClr val="0432FF"/>
                </a:solidFill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id="{18A54802-0F07-60C2-8642-7C4BB732CC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1076" y="1669320"/>
            <a:ext cx="2846567" cy="217439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E8A1DC9-EF95-37F4-A9CB-E2BF54C71ABA}"/>
              </a:ext>
            </a:extLst>
          </p:cNvPr>
          <p:cNvSpPr txBox="1"/>
          <p:nvPr/>
        </p:nvSpPr>
        <p:spPr>
          <a:xfrm>
            <a:off x="9170679" y="1464506"/>
            <a:ext cx="16028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200" b="0" u="none" strike="noStrike" dirty="0">
                <a:solidFill>
                  <a:srgbClr val="0432FF"/>
                </a:solidFill>
                <a:effectLst/>
                <a:latin typeface="-apple-system"/>
              </a:rPr>
              <a:t>EPJC 83 (2023) 7, 625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6335EDE3-033F-8634-1539-0995EF4CA8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436" y="4350774"/>
            <a:ext cx="2782560" cy="239215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10999110-48CD-2EAF-631C-F687F59AD500}"/>
              </a:ext>
            </a:extLst>
          </p:cNvPr>
          <p:cNvSpPr txBox="1"/>
          <p:nvPr/>
        </p:nvSpPr>
        <p:spPr>
          <a:xfrm>
            <a:off x="2125352" y="4139962"/>
            <a:ext cx="14878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200" b="0" u="none" strike="noStrike" dirty="0">
                <a:solidFill>
                  <a:srgbClr val="0432FF"/>
                </a:solidFill>
                <a:effectLst/>
                <a:latin typeface="-apple-system"/>
              </a:rPr>
              <a:t>JHEP 10 (2024) 122</a:t>
            </a:r>
            <a:endParaRPr lang="zh-CN" altLang="en-US" sz="1200" dirty="0">
              <a:solidFill>
                <a:srgbClr val="0432FF"/>
              </a:solidFill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4D294092-7C09-C5E2-1203-2EB7C81D00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3155" y="4405130"/>
            <a:ext cx="3583363" cy="231677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A94594DC-2465-9729-A871-7D74FE7A9B9C}"/>
              </a:ext>
            </a:extLst>
          </p:cNvPr>
          <p:cNvSpPr txBox="1"/>
          <p:nvPr/>
        </p:nvSpPr>
        <p:spPr>
          <a:xfrm>
            <a:off x="4967022" y="4201764"/>
            <a:ext cx="26403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err="1">
                <a:solidFill>
                  <a:srgbClr val="0432FF"/>
                </a:solidFill>
                <a:latin typeface="-apple-system"/>
              </a:rPr>
              <a:t>Sci.Bull</a:t>
            </a:r>
            <a:r>
              <a:rPr lang="en-US" altLang="zh-CN" sz="1200" dirty="0">
                <a:solidFill>
                  <a:srgbClr val="0432FF"/>
                </a:solidFill>
                <a:latin typeface="-apple-system"/>
              </a:rPr>
              <a:t>. 65 (2020) 23, 1983-1993</a:t>
            </a:r>
            <a:endParaRPr lang="zh-CN" altLang="en-US" sz="1200" dirty="0">
              <a:solidFill>
                <a:srgbClr val="0432FF"/>
              </a:solidFill>
              <a:latin typeface="-apple-system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BFAF369B-3FF1-59E2-9393-0CDFC42795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0476" y="4385431"/>
            <a:ext cx="3191254" cy="2392151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0DBF677D-B521-43C9-22B8-CDE0C2244CC1}"/>
              </a:ext>
            </a:extLst>
          </p:cNvPr>
          <p:cNvSpPr txBox="1"/>
          <p:nvPr/>
        </p:nvSpPr>
        <p:spPr>
          <a:xfrm>
            <a:off x="8765684" y="4182692"/>
            <a:ext cx="21631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0432FF"/>
                </a:solidFill>
                <a:latin typeface="-apple-system"/>
              </a:rPr>
              <a:t>JHEP 11 (2024) 121</a:t>
            </a:r>
            <a:endParaRPr lang="zh-CN" altLang="en-US" sz="1200" dirty="0">
              <a:solidFill>
                <a:srgbClr val="0432FF"/>
              </a:solidFill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1397132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37052-E256-9C38-824C-24C1C5F33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12A1C92-04F3-3D46-D168-43F288C1FABF}"/>
              </a:ext>
            </a:extLst>
          </p:cNvPr>
          <p:cNvSpPr/>
          <p:nvPr/>
        </p:nvSpPr>
        <p:spPr>
          <a:xfrm>
            <a:off x="136652" y="105208"/>
            <a:ext cx="9808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Limitations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collection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7DD6AC1-6ED8-546F-52FB-3E1D55ADC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6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DCFDF5B-FE5F-4223-A06B-874D009D49A9}"/>
                  </a:ext>
                </a:extLst>
              </p:cNvPr>
              <p:cNvSpPr txBox="1"/>
              <p:nvPr/>
            </p:nvSpPr>
            <p:spPr>
              <a:xfrm>
                <a:off x="136652" y="945721"/>
                <a:ext cx="12055348" cy="3820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sample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limited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~2</m:t>
                    </m:r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fb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year</a:t>
                </a: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endParaRPr lang="en-US" altLang="zh-CN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Blip>
                    <a:blip r:embed="rId3"/>
                  </a:buBlip>
                </a:pP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Limited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L0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efficiency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decays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hadronic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final</a:t>
                </a:r>
                <a:r>
                  <a:rPr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state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DCFDF5B-FE5F-4223-A06B-874D009D4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52" y="945721"/>
                <a:ext cx="12055348" cy="3820726"/>
              </a:xfrm>
              <a:prstGeom prst="rect">
                <a:avLst/>
              </a:prstGeom>
              <a:blipFill>
                <a:blip r:embed="rId4"/>
                <a:stretch>
                  <a:fillRect b="-1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4A3EC671-108F-157E-52FE-D0C47E06A2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949" y="1596094"/>
            <a:ext cx="3637535" cy="242110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C66C10B-72B3-2907-796E-B0CD181722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0470" y="1596094"/>
            <a:ext cx="3723211" cy="242110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6154916-C58B-B507-E837-888878B25D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761" y="4741673"/>
            <a:ext cx="5275333" cy="112671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B17A3BD-4C10-C49A-B0CE-28562368AB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16169" y="4017200"/>
            <a:ext cx="3208878" cy="28408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68EFA7B7-9916-1104-A94B-180B8FF5198C}"/>
              </a:ext>
            </a:extLst>
          </p:cNvPr>
          <p:cNvSpPr txBox="1"/>
          <p:nvPr/>
        </p:nvSpPr>
        <p:spPr>
          <a:xfrm>
            <a:off x="781801" y="6001302"/>
            <a:ext cx="6280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/>
              <a:t>Hadronic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hardware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trigger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saturates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fast</a:t>
            </a:r>
          </a:p>
          <a:p>
            <a:r>
              <a:rPr kumimoji="1" lang="en-US" altLang="zh-CN" sz="2000" dirty="0"/>
              <a:t>Would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show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stopper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for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high-</a:t>
            </a:r>
            <a:r>
              <a:rPr kumimoji="1" lang="en-US" altLang="zh-CN" sz="2000" dirty="0" err="1"/>
              <a:t>lumi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operation</a:t>
            </a:r>
            <a:endParaRPr kumimoji="1"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3917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5D3FF-AAF6-4509-8C08-34A1516D6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DCBDE56-7D37-7DF9-89D3-92E1E116B1E9}"/>
              </a:ext>
            </a:extLst>
          </p:cNvPr>
          <p:cNvSpPr/>
          <p:nvPr/>
        </p:nvSpPr>
        <p:spPr>
          <a:xfrm>
            <a:off x="136652" y="105208"/>
            <a:ext cx="4354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D506370-8334-4140-6BC6-C6A57C4D1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9E5392E-6BF7-6145-81A8-B84EAB041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48" y="1048706"/>
            <a:ext cx="10193796" cy="1167341"/>
          </a:xfrm>
          <a:prstGeom prst="rect">
            <a:avLst/>
          </a:prstGeom>
        </p:spPr>
      </p:pic>
      <p:cxnSp>
        <p:nvCxnSpPr>
          <p:cNvPr id="7" name="直线箭头连接符 6">
            <a:extLst>
              <a:ext uri="{FF2B5EF4-FFF2-40B4-BE49-F238E27FC236}">
                <a16:creationId xmlns:a16="http://schemas.microsoft.com/office/drawing/2014/main" id="{79F1327C-6FD4-D8F6-1F56-02D47D5F1D05}"/>
              </a:ext>
            </a:extLst>
          </p:cNvPr>
          <p:cNvCxnSpPr>
            <a:cxnSpLocks/>
          </p:cNvCxnSpPr>
          <p:nvPr/>
        </p:nvCxnSpPr>
        <p:spPr>
          <a:xfrm flipV="1">
            <a:off x="5478308" y="2112021"/>
            <a:ext cx="0" cy="1942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id="{13CCECD4-5ED3-89C7-8F08-F71F018E9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402" y="2209125"/>
            <a:ext cx="363688" cy="366935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07809FA8-ADFF-757A-37F2-BA7589960939}"/>
              </a:ext>
            </a:extLst>
          </p:cNvPr>
          <p:cNvGrpSpPr/>
          <p:nvPr/>
        </p:nvGrpSpPr>
        <p:grpSpPr>
          <a:xfrm>
            <a:off x="562198" y="2670373"/>
            <a:ext cx="5984249" cy="4187627"/>
            <a:chOff x="300581" y="2902025"/>
            <a:chExt cx="5581927" cy="3906091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7902EE07-4A59-7B64-1696-EF63983D2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7670" y="2902025"/>
              <a:ext cx="5494838" cy="3906091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4060D87C-244D-FDDB-CC5E-E9CF8BDD6677}"/>
                </a:ext>
              </a:extLst>
            </p:cNvPr>
            <p:cNvSpPr/>
            <p:nvPr/>
          </p:nvSpPr>
          <p:spPr>
            <a:xfrm>
              <a:off x="300581" y="2902025"/>
              <a:ext cx="1822131" cy="4027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D960B3-7BD0-DDB5-984F-8660DB7ECAF1}"/>
                  </a:ext>
                </a:extLst>
              </p:cNvPr>
              <p:cNvSpPr txBox="1"/>
              <p:nvPr/>
            </p:nvSpPr>
            <p:spPr>
              <a:xfrm>
                <a:off x="6894413" y="3445707"/>
                <a:ext cx="4784443" cy="2868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/>
                  <a:t>Installation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during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2019-2021;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Commissioning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during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2022-2023;</a:t>
                </a:r>
              </a:p>
              <a:p>
                <a:r>
                  <a:rPr kumimoji="1" lang="en-US" altLang="zh-CN" b="1" dirty="0"/>
                  <a:t>Achieved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designed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performance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in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2024</a:t>
                </a:r>
                <a:r>
                  <a:rPr kumimoji="1" lang="zh-CN" altLang="en-US" b="1" dirty="0"/>
                  <a:t> </a:t>
                </a:r>
                <a:endParaRPr kumimoji="1" lang="en-US" altLang="zh-CN" b="1" dirty="0"/>
              </a:p>
              <a:p>
                <a:endParaRPr kumimoji="1" lang="en-US" altLang="zh-CN" b="1" dirty="0"/>
              </a:p>
              <a:p>
                <a:r>
                  <a:rPr kumimoji="1" lang="en-US" altLang="zh-CN" b="1" dirty="0"/>
                  <a:t>New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detectors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for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tracking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system</a:t>
                </a:r>
              </a:p>
              <a:p>
                <a:r>
                  <a:rPr kumimoji="1" lang="en-US" altLang="zh-CN" b="1" dirty="0"/>
                  <a:t>Pixel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VELO,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UT,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 err="1"/>
                  <a:t>SciFi</a:t>
                </a:r>
                <a:endParaRPr kumimoji="1" lang="en-US" altLang="zh-CN" b="1" dirty="0"/>
              </a:p>
              <a:p>
                <a:endParaRPr kumimoji="1" lang="en-US" altLang="zh-CN" b="1" dirty="0"/>
              </a:p>
              <a:p>
                <a:r>
                  <a:rPr kumimoji="1" lang="en-US" altLang="zh-CN" b="1" dirty="0"/>
                  <a:t>New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readout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systems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for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all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subdetectors</a:t>
                </a:r>
              </a:p>
              <a:p>
                <a:endParaRPr kumimoji="1" lang="en-US" altLang="zh-CN" b="1" dirty="0"/>
              </a:p>
              <a:p>
                <a14:m>
                  <m:oMath xmlns:m="http://schemas.openxmlformats.org/officeDocument/2006/math"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𝟑𝟑</m:t>
                        </m:r>
                      </m:sup>
                    </m:sSup>
                    <m:r>
                      <a:rPr kumimoji="1" lang="zh-CN" alt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p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kumimoji="1" lang="en-US" altLang="zh-CN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roughly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X5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than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Run2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D960B3-7BD0-DDB5-984F-8660DB7EC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413" y="3445707"/>
                <a:ext cx="4784443" cy="2868542"/>
              </a:xfrm>
              <a:prstGeom prst="rect">
                <a:avLst/>
              </a:prstGeom>
              <a:blipFill>
                <a:blip r:embed="rId5"/>
                <a:stretch>
                  <a:fillRect l="-794" t="-881" b="-2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4410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C31A1-C280-72E4-3652-695746EFA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E39B774-EBF6-B7D6-1992-25E5D82A3DF4}"/>
              </a:ext>
            </a:extLst>
          </p:cNvPr>
          <p:cNvSpPr/>
          <p:nvPr/>
        </p:nvSpPr>
        <p:spPr>
          <a:xfrm>
            <a:off x="136652" y="105208"/>
            <a:ext cx="4354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B4D6472-EB1A-28CD-ED85-517F6CF18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92556FD-6D63-CD6B-EFE9-39F4EB979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48" y="1048706"/>
            <a:ext cx="10193796" cy="1167341"/>
          </a:xfrm>
          <a:prstGeom prst="rect">
            <a:avLst/>
          </a:prstGeom>
        </p:spPr>
      </p:pic>
      <p:cxnSp>
        <p:nvCxnSpPr>
          <p:cNvPr id="7" name="直线箭头连接符 6">
            <a:extLst>
              <a:ext uri="{FF2B5EF4-FFF2-40B4-BE49-F238E27FC236}">
                <a16:creationId xmlns:a16="http://schemas.microsoft.com/office/drawing/2014/main" id="{BD33BB73-C3ED-1C1B-444B-D902451257F7}"/>
              </a:ext>
            </a:extLst>
          </p:cNvPr>
          <p:cNvCxnSpPr>
            <a:cxnSpLocks/>
          </p:cNvCxnSpPr>
          <p:nvPr/>
        </p:nvCxnSpPr>
        <p:spPr>
          <a:xfrm flipV="1">
            <a:off x="5478308" y="2112021"/>
            <a:ext cx="0" cy="1942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id="{C01FCD46-2F67-0E6E-AEBD-082720DB2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402" y="2209125"/>
            <a:ext cx="363688" cy="3669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9F73C04-5081-21F5-8851-46A279463831}"/>
                  </a:ext>
                </a:extLst>
              </p:cNvPr>
              <p:cNvSpPr txBox="1"/>
              <p:nvPr/>
            </p:nvSpPr>
            <p:spPr>
              <a:xfrm>
                <a:off x="6894413" y="3445707"/>
                <a:ext cx="4784443" cy="2868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/>
                  <a:t>Installation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during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2019-2021;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Commissioning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during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2022-2023;</a:t>
                </a:r>
              </a:p>
              <a:p>
                <a:r>
                  <a:rPr kumimoji="1" lang="en-US" altLang="zh-CN" b="1" dirty="0"/>
                  <a:t>Achieved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designed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performance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in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2024</a:t>
                </a:r>
                <a:r>
                  <a:rPr kumimoji="1" lang="zh-CN" altLang="en-US" b="1" dirty="0"/>
                  <a:t> </a:t>
                </a:r>
                <a:endParaRPr kumimoji="1" lang="en-US" altLang="zh-CN" b="1" dirty="0"/>
              </a:p>
              <a:p>
                <a:endParaRPr kumimoji="1" lang="en-US" altLang="zh-CN" b="1" dirty="0"/>
              </a:p>
              <a:p>
                <a:r>
                  <a:rPr kumimoji="1" lang="en-US" altLang="zh-CN" b="1" dirty="0"/>
                  <a:t>New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detectors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for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tracking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system</a:t>
                </a:r>
              </a:p>
              <a:p>
                <a:r>
                  <a:rPr kumimoji="1" lang="en-US" altLang="zh-CN" b="1" dirty="0"/>
                  <a:t>Pixel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VELO,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UT,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 err="1"/>
                  <a:t>SciFi</a:t>
                </a:r>
                <a:endParaRPr kumimoji="1" lang="en-US" altLang="zh-CN" b="1" dirty="0"/>
              </a:p>
              <a:p>
                <a:endParaRPr kumimoji="1" lang="en-US" altLang="zh-CN" b="1" dirty="0"/>
              </a:p>
              <a:p>
                <a:r>
                  <a:rPr kumimoji="1" lang="en-US" altLang="zh-CN" b="1" dirty="0"/>
                  <a:t>New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readout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systems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for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all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subdetectors</a:t>
                </a:r>
              </a:p>
              <a:p>
                <a:endParaRPr kumimoji="1" lang="en-US" altLang="zh-CN" b="1" dirty="0"/>
              </a:p>
              <a:p>
                <a14:m>
                  <m:oMath xmlns:m="http://schemas.openxmlformats.org/officeDocument/2006/math"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𝟑𝟑</m:t>
                        </m:r>
                      </m:sup>
                    </m:sSup>
                    <m:r>
                      <a:rPr kumimoji="1" lang="zh-CN" alt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p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kumimoji="1" lang="en-US" altLang="zh-CN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roughly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X5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than</a:t>
                </a:r>
                <a:r>
                  <a:rPr kumimoji="1" lang="zh-CN" altLang="en-US" b="1" dirty="0"/>
                  <a:t> </a:t>
                </a:r>
                <a:r>
                  <a:rPr kumimoji="1" lang="en-US" altLang="zh-CN" b="1" dirty="0"/>
                  <a:t>Run2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9F73C04-5081-21F5-8851-46A2794638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413" y="3445707"/>
                <a:ext cx="4784443" cy="2868542"/>
              </a:xfrm>
              <a:prstGeom prst="rect">
                <a:avLst/>
              </a:prstGeom>
              <a:blipFill>
                <a:blip r:embed="rId4"/>
                <a:stretch>
                  <a:fillRect l="-794" t="-881" b="-2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F7E1EC30-0681-CA6E-8AB6-C71952AA82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076" y="3013866"/>
            <a:ext cx="4637232" cy="37322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6C1BA43-EDC9-E008-B38E-BDF9ADBC0415}"/>
                  </a:ext>
                </a:extLst>
              </p:cNvPr>
              <p:cNvSpPr txBox="1"/>
              <p:nvPr/>
            </p:nvSpPr>
            <p:spPr>
              <a:xfrm>
                <a:off x="3687394" y="6414238"/>
                <a:ext cx="26178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600" dirty="0">
                    <a:solidFill>
                      <a:srgbClr val="FF0000"/>
                    </a:solidFill>
                  </a:rPr>
                  <a:t>Run</a:t>
                </a:r>
                <a:r>
                  <a:rPr kumimoji="1" lang="zh-CN" altLang="en-US" sz="1600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sz="1600" dirty="0">
                    <a:solidFill>
                      <a:srgbClr val="FF0000"/>
                    </a:solidFill>
                  </a:rPr>
                  <a:t>3:</a:t>
                </a:r>
                <a:r>
                  <a:rPr kumimoji="1" lang="zh-CN" altLang="en-US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&gt;22</m:t>
                    </m:r>
                    <m:r>
                      <a:rPr kumimoji="1" lang="zh-CN" alt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kumimoji="1"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1" lang="en-US" altLang="zh-CN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fb</m:t>
                        </m:r>
                      </m:e>
                      <m:sup>
                        <m:r>
                          <a:rPr kumimoji="1"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kumimoji="1" lang="zh-CN" altLang="en-US" sz="1600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sz="1600" dirty="0">
                    <a:solidFill>
                      <a:srgbClr val="FF0000"/>
                    </a:solidFill>
                  </a:rPr>
                  <a:t>collected</a:t>
                </a:r>
                <a:r>
                  <a:rPr kumimoji="1" lang="zh-CN" altLang="en-US" sz="1600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zh-CN" sz="1600" dirty="0">
                    <a:solidFill>
                      <a:srgbClr val="FF0000"/>
                    </a:solidFill>
                  </a:rPr>
                  <a:t>!</a:t>
                </a:r>
                <a:endParaRPr kumimoji="1"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6C1BA43-EDC9-E008-B38E-BDF9ADBC0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7394" y="6414238"/>
                <a:ext cx="2617833" cy="338554"/>
              </a:xfrm>
              <a:prstGeom prst="rect">
                <a:avLst/>
              </a:prstGeom>
              <a:blipFill>
                <a:blip r:embed="rId6"/>
                <a:stretch>
                  <a:fillRect l="-966" t="-3571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5091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9558B-C6E1-A7EB-6923-4B1DC8FFB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id="{F336D7F3-266E-1992-6708-A94F83B25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408" y="2399295"/>
            <a:ext cx="9551132" cy="408426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77BAEA44-CEE9-795D-B036-A21CFA235EBF}"/>
              </a:ext>
            </a:extLst>
          </p:cNvPr>
          <p:cNvSpPr/>
          <p:nvPr/>
        </p:nvSpPr>
        <p:spPr>
          <a:xfrm>
            <a:off x="136652" y="105208"/>
            <a:ext cx="4354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zh-CN" alt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zh-CN" alt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A84BA4-F16F-BC02-4B25-8F6C16C6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6CB2-FC29-43E5-A5AF-A67ACD19D9AC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4359BB7-A783-3511-D895-A64F5C307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48" y="1048706"/>
            <a:ext cx="10193796" cy="1167341"/>
          </a:xfrm>
          <a:prstGeom prst="rect">
            <a:avLst/>
          </a:prstGeom>
        </p:spPr>
      </p:pic>
      <p:cxnSp>
        <p:nvCxnSpPr>
          <p:cNvPr id="7" name="直线箭头连接符 6">
            <a:extLst>
              <a:ext uri="{FF2B5EF4-FFF2-40B4-BE49-F238E27FC236}">
                <a16:creationId xmlns:a16="http://schemas.microsoft.com/office/drawing/2014/main" id="{B90E2D00-2C44-D1C6-F9C0-61E1370FD80A}"/>
              </a:ext>
            </a:extLst>
          </p:cNvPr>
          <p:cNvCxnSpPr>
            <a:cxnSpLocks/>
          </p:cNvCxnSpPr>
          <p:nvPr/>
        </p:nvCxnSpPr>
        <p:spPr>
          <a:xfrm flipV="1">
            <a:off x="5478308" y="2112021"/>
            <a:ext cx="0" cy="1942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id="{922A41DD-F8DE-CE07-8F8D-409E7FC02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8402" y="2209125"/>
            <a:ext cx="363688" cy="366935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id="{D4AD26EE-B5F1-038B-1C22-ED875B9890F7}"/>
              </a:ext>
            </a:extLst>
          </p:cNvPr>
          <p:cNvSpPr txBox="1"/>
          <p:nvPr/>
        </p:nvSpPr>
        <p:spPr>
          <a:xfrm>
            <a:off x="3199170" y="6483556"/>
            <a:ext cx="699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</a:rPr>
              <a:t>First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purely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software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trigger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in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HEP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&amp;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First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software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trigger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on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GPUs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!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6" name="直线箭头连接符 5">
            <a:extLst>
              <a:ext uri="{FF2B5EF4-FFF2-40B4-BE49-F238E27FC236}">
                <a16:creationId xmlns:a16="http://schemas.microsoft.com/office/drawing/2014/main" id="{8D262388-8450-BB16-35A0-4FDFE9A63B67}"/>
              </a:ext>
            </a:extLst>
          </p:cNvPr>
          <p:cNvCxnSpPr>
            <a:cxnSpLocks/>
          </p:cNvCxnSpPr>
          <p:nvPr/>
        </p:nvCxnSpPr>
        <p:spPr>
          <a:xfrm flipV="1">
            <a:off x="763929" y="5011837"/>
            <a:ext cx="0" cy="5671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A1DB4E21-A270-A20E-0F6E-E39EF7C25A3D}"/>
              </a:ext>
            </a:extLst>
          </p:cNvPr>
          <p:cNvCxnSpPr/>
          <p:nvPr/>
        </p:nvCxnSpPr>
        <p:spPr>
          <a:xfrm>
            <a:off x="775504" y="5567422"/>
            <a:ext cx="88188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9F18A1D2-7689-D3DF-7473-CA7460C7DBA7}"/>
              </a:ext>
            </a:extLst>
          </p:cNvPr>
          <p:cNvSpPr txBox="1"/>
          <p:nvPr/>
        </p:nvSpPr>
        <p:spPr>
          <a:xfrm>
            <a:off x="-36619" y="3950717"/>
            <a:ext cx="2322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</a:rPr>
              <a:t>Trigger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efficiency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for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hadronic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decays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X2 compared to Run2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22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432FF"/>
        </a:solidFill>
        <a:ln>
          <a:solidFill>
            <a:srgbClr val="0000FF"/>
          </a:solidFill>
        </a:ln>
        <a:effectLst>
          <a:softEdge rad="127000"/>
        </a:effectLst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59378</TotalTime>
  <Words>1233</Words>
  <Application>Microsoft Macintosh PowerPoint</Application>
  <PresentationFormat>宽屏</PresentationFormat>
  <Paragraphs>268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-apple-system</vt:lpstr>
      <vt:lpstr>等线</vt:lpstr>
      <vt:lpstr>等线 Light</vt:lpstr>
      <vt:lpstr>Arial</vt:lpstr>
      <vt:lpstr>Calibri</vt:lpstr>
      <vt:lpstr>Cambria Math</vt:lpstr>
      <vt:lpstr>Wingdings</vt:lpstr>
      <vt:lpstr>Office 主题​​</vt:lpstr>
      <vt:lpstr>PowerPoint 演示文稿</vt:lpstr>
      <vt:lpstr>The LHCb experiment and its upgrade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Opportunities of Quarkonium production</vt:lpstr>
      <vt:lpstr>PowerPoint 演示文稿</vt:lpstr>
      <vt:lpstr>PowerPoint 演示文稿</vt:lpstr>
      <vt:lpstr>PowerPoint 演示文稿</vt:lpstr>
      <vt:lpstr>Opportunities of Quarkonium(-like) spectroscopy</vt:lpstr>
      <vt:lpstr>PowerPoint 演示文稿</vt:lpstr>
      <vt:lpstr>PowerPoint 演示文稿</vt:lpstr>
      <vt:lpstr>PowerPoint 演示文稿</vt:lpstr>
      <vt:lpstr>Back Up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Yuhao</dc:creator>
  <cp:lastModifiedBy>Mengzhen Wang</cp:lastModifiedBy>
  <cp:revision>216</cp:revision>
  <cp:lastPrinted>2025-11-12T08:43:52Z</cp:lastPrinted>
  <dcterms:created xsi:type="dcterms:W3CDTF">2024-05-31T05:17:51Z</dcterms:created>
  <dcterms:modified xsi:type="dcterms:W3CDTF">2025-11-21T09:14:44Z</dcterms:modified>
</cp:coreProperties>
</file>