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96" r:id="rId2"/>
    <p:sldId id="381" r:id="rId3"/>
    <p:sldId id="378" r:id="rId4"/>
    <p:sldId id="351" r:id="rId5"/>
    <p:sldId id="379" r:id="rId6"/>
    <p:sldId id="380" r:id="rId7"/>
    <p:sldId id="382" r:id="rId8"/>
    <p:sldId id="384" r:id="rId9"/>
    <p:sldId id="38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300"/>
    <a:srgbClr val="2F2F2F"/>
    <a:srgbClr val="F2F9FB"/>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0"/>
    <p:restoredTop sz="94686"/>
  </p:normalViewPr>
  <p:slideViewPr>
    <p:cSldViewPr snapToGrid="0" snapToObjects="1">
      <p:cViewPr varScale="1">
        <p:scale>
          <a:sx n="123" d="100"/>
          <a:sy n="123" d="100"/>
        </p:scale>
        <p:origin x="1256"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55" d="100"/>
          <a:sy n="155" d="100"/>
        </p:scale>
        <p:origin x="567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4/15/25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405302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98521-EB10-D0D3-EF15-582929ADFC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33FD03-E972-FE94-4224-E4657F123A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E6109E-0A0E-1FF4-39B1-159802CA0038}"/>
              </a:ext>
            </a:extLst>
          </p:cNvPr>
          <p:cNvSpPr>
            <a:spLocks noGrp="1"/>
          </p:cNvSpPr>
          <p:nvPr>
            <p:ph type="body" idx="1"/>
          </p:nvPr>
        </p:nvSpPr>
        <p:spPr/>
        <p:txBody>
          <a:bodyPr/>
          <a:lstStyle/>
          <a:p>
            <a:endParaRPr lang="fr-CH" dirty="0"/>
          </a:p>
        </p:txBody>
      </p:sp>
      <p:sp>
        <p:nvSpPr>
          <p:cNvPr id="4" name="Slide Number Placeholder 3">
            <a:extLst>
              <a:ext uri="{FF2B5EF4-FFF2-40B4-BE49-F238E27FC236}">
                <a16:creationId xmlns:a16="http://schemas.microsoft.com/office/drawing/2014/main" id="{FDBB269B-197B-7C85-AABC-624387E5141A}"/>
              </a:ext>
            </a:extLst>
          </p:cNvPr>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431996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D5213C-69F7-4D93-77B5-F6B0732B9C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1322B9-1737-CC1C-C389-2A8D40596D0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AA40B8-A568-D1B4-C29F-6ADFB7D1D189}"/>
              </a:ext>
            </a:extLst>
          </p:cNvPr>
          <p:cNvSpPr>
            <a:spLocks noGrp="1"/>
          </p:cNvSpPr>
          <p:nvPr>
            <p:ph type="body" idx="1"/>
          </p:nvPr>
        </p:nvSpPr>
        <p:spPr/>
        <p:txBody>
          <a:bodyPr/>
          <a:lstStyle/>
          <a:p>
            <a:endParaRPr lang="fr-CH" dirty="0"/>
          </a:p>
        </p:txBody>
      </p:sp>
      <p:sp>
        <p:nvSpPr>
          <p:cNvPr id="4" name="Slide Number Placeholder 3">
            <a:extLst>
              <a:ext uri="{FF2B5EF4-FFF2-40B4-BE49-F238E27FC236}">
                <a16:creationId xmlns:a16="http://schemas.microsoft.com/office/drawing/2014/main" id="{F23409E7-511B-FAF0-CBA3-1DC002792EAC}"/>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890375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28352"/>
            <a:ext cx="6024562" cy="636535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850D585-0ABF-9B43-8694-8AFB2BF6AD92}" type="datetime3">
              <a:rPr lang="de-CH" smtClean="0"/>
              <a:t>15/04/2025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A5595D3-32BA-D842-BCAD-ABCBFADEF466}" type="datetime3">
              <a:rPr lang="de-CH" smtClean="0"/>
              <a:t>15/04/2025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BEFF5FD-C560-BD47-AF51-753F53BB7D9E}" type="datetime3">
              <a:rPr lang="de-CH" smtClean="0"/>
              <a:t>15/04/2025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56CC9B9C-7A8A-2B4F-9E36-FA3308071327}" type="datetime3">
              <a:rPr lang="de-CH" smtClean="0"/>
              <a:t>15/04/2025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7099104-C620-4743-9C03-95A3C625FF49}" type="datetime3">
              <a:rPr lang="de-CH" smtClean="0"/>
              <a:t>15/04/2025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D.Larini / PEAB Q1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17D05DE-9F9D-C847-BD0C-7A281CDD2AB7}" type="datetime3">
              <a:rPr lang="de-CH" smtClean="0"/>
              <a:t>15/04/2025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D.Larini / PEAB Q1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EC0893A-6486-DD45-8A5B-24164C34E383}" type="datetime3">
              <a:rPr lang="de-CH" smtClean="0"/>
              <a:t>15/04/2025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97830B74-91A2-D447-A523-831B4B526EB5}" type="datetime3">
              <a:rPr lang="de-CH" smtClean="0"/>
              <a:t>15/04/2025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525DA59F-2BF7-FE48-AFA0-E2732F20FBB4}" type="datetime3">
              <a:rPr lang="de-CH" smtClean="0"/>
              <a:t>15/04/2025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D.Larini / PEAB Q1 </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5D15743E-CF30-8E49-97AC-62AF7EC2958E}" type="datetime3">
              <a:rPr lang="de-CH" smtClean="0"/>
              <a:t>15/04/2025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D.Larini / PEAB Q1 </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4925946" y="6445933"/>
            <a:ext cx="1773923" cy="365125"/>
          </a:xfrm>
        </p:spPr>
        <p:txBody>
          <a:bodyPr/>
          <a:lstStyle/>
          <a:p>
            <a:fld id="{1138F573-77DB-8440-B6E4-785016C2861C}" type="datetime3">
              <a:rPr lang="de-CH" smtClean="0"/>
              <a:t>15/04/2025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a:xfrm>
            <a:off x="1145352" y="6445933"/>
            <a:ext cx="3601152" cy="365125"/>
          </a:xfrm>
        </p:spPr>
        <p:txBody>
          <a:bodyPr/>
          <a:lstStyle/>
          <a:p>
            <a:r>
              <a:rPr lang="en-US"/>
              <a:t>D.Larini / PEAB Q1 </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9194984" y="6492875"/>
            <a:ext cx="681254" cy="365125"/>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122F201D-233F-BE44-825C-341431EFDAD4}" type="datetime3">
              <a:rPr lang="de-CH" smtClean="0"/>
              <a:t>15/04/2025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D.Larini / PEAB Q1 </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B69A5F3-EF12-8C46-A686-F3F94ED27161}" type="datetime3">
              <a:rPr lang="de-CH" smtClean="0"/>
              <a:t>15/04/2025</a:t>
            </a:fld>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0A1F920-DB19-AE46-9494-D334E447FE54}" type="datetime3">
              <a:rPr lang="de-CH" smtClean="0"/>
              <a:t>15/04/2025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pPr>
              <a:spcAft>
                <a:spcPts val="600"/>
              </a:spcAft>
            </a:pPr>
            <a:r>
              <a:rPr lang="en-US"/>
              <a:t>D.Larini / PEAB Q1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Date Placeholder 1">
            <a:extLst>
              <a:ext uri="{FF2B5EF4-FFF2-40B4-BE49-F238E27FC236}">
                <a16:creationId xmlns:a16="http://schemas.microsoft.com/office/drawing/2014/main" id="{F4898322-7766-08E9-61D7-9508553573D2}"/>
              </a:ext>
            </a:extLst>
          </p:cNvPr>
          <p:cNvSpPr>
            <a:spLocks noGrp="1"/>
          </p:cNvSpPr>
          <p:nvPr>
            <p:ph type="dt" sz="half" idx="14"/>
          </p:nvPr>
        </p:nvSpPr>
        <p:spPr/>
        <p:txBody>
          <a:bodyPr/>
          <a:lstStyle/>
          <a:p>
            <a:fld id="{A2305BAC-9B69-4A42-9664-03793D2BF746}" type="datetime3">
              <a:rPr lang="de-CH" smtClean="0"/>
              <a:t>15/04/2025</a:t>
            </a:fld>
            <a:endParaRPr lang="en-US" dirty="0"/>
          </a:p>
        </p:txBody>
      </p:sp>
      <p:sp>
        <p:nvSpPr>
          <p:cNvPr id="3" name="Footer Placeholder 2">
            <a:extLst>
              <a:ext uri="{FF2B5EF4-FFF2-40B4-BE49-F238E27FC236}">
                <a16:creationId xmlns:a16="http://schemas.microsoft.com/office/drawing/2014/main" id="{870B305D-6F9B-27BD-9CC8-BA412A2D28CD}"/>
              </a:ext>
            </a:extLst>
          </p:cNvPr>
          <p:cNvSpPr>
            <a:spLocks noGrp="1"/>
          </p:cNvSpPr>
          <p:nvPr>
            <p:ph type="ftr" sz="quarter" idx="15"/>
          </p:nvPr>
        </p:nvSpPr>
        <p:spPr/>
        <p:txBody>
          <a:bodyPr/>
          <a:lstStyle/>
          <a:p>
            <a:r>
              <a:rPr lang="en-US"/>
              <a:t>D.Larini / PEAB Q1 </a:t>
            </a:r>
            <a:endParaRPr lang="en-US" dirty="0"/>
          </a:p>
        </p:txBody>
      </p:sp>
      <p:sp>
        <p:nvSpPr>
          <p:cNvPr id="5" name="Slide Number Placeholder 4">
            <a:extLst>
              <a:ext uri="{FF2B5EF4-FFF2-40B4-BE49-F238E27FC236}">
                <a16:creationId xmlns:a16="http://schemas.microsoft.com/office/drawing/2014/main" id="{532F2F9E-F7DC-90DF-F212-BD2651065303}"/>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9017"/>
            <a:ext cx="4116387" cy="6400199"/>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EBB3C40-6A75-554C-93BF-4A7FEC6EF871}" type="datetime3">
              <a:rPr lang="de-CH" smtClean="0"/>
              <a:t>15/04/2025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D.Larini / PEAB Q1 </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DB5B4CCF-7927-7D44-A4A0-1A09D3E5A78B}" type="datetime3">
              <a:rPr lang="de-CH" smtClean="0"/>
              <a:t>15/04/2025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D.Larini / PEAB Q1 </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3C8324BC-8A39-E840-8DF8-CBF5DC675D83}" type="datetime3">
              <a:rPr lang="de-CH" smtClean="0"/>
              <a:t>15/04/2025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D.Larini / PEAB Q1 </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A73F0975-ECC4-E44C-8086-9626A72D2BF3}"/>
              </a:ext>
            </a:extLst>
          </p:cNvPr>
          <p:cNvPicPr>
            <a:picLocks noChangeAspect="1"/>
          </p:cNvPicPr>
          <p:nvPr userDrawn="1"/>
        </p:nvPicPr>
        <p:blipFill>
          <a:blip r:embed="rId23"/>
          <a:stretch>
            <a:fillRect/>
          </a:stretch>
        </p:blipFill>
        <p:spPr>
          <a:xfrm>
            <a:off x="407988" y="6312113"/>
            <a:ext cx="11457945" cy="538799"/>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5240055" y="6424669"/>
            <a:ext cx="1773923" cy="365125"/>
          </a:xfrm>
          <a:prstGeom prst="rect">
            <a:avLst/>
          </a:prstGeom>
        </p:spPr>
        <p:txBody>
          <a:bodyPr vert="horz" lIns="0" tIns="0" rIns="0" bIns="0" rtlCol="0" anchor="ctr"/>
          <a:lstStyle>
            <a:lvl1pPr algn="ctr">
              <a:defRPr sz="750">
                <a:solidFill>
                  <a:schemeClr val="tx1"/>
                </a:solidFill>
              </a:defRPr>
            </a:lvl1pPr>
          </a:lstStyle>
          <a:p>
            <a:fld id="{DFAC3E4C-6EA6-3D49-9786-6A78DBA51B37}" type="datetime3">
              <a:rPr lang="de-CH" smtClean="0"/>
              <a:t>15/04/2025</a:t>
            </a:fld>
            <a:endParaRPr lang="en-US" dirty="0"/>
          </a:p>
        </p:txBody>
      </p:sp>
      <p:sp>
        <p:nvSpPr>
          <p:cNvPr id="6" name="Slide Number Placeholder 5"/>
          <p:cNvSpPr>
            <a:spLocks noGrp="1"/>
          </p:cNvSpPr>
          <p:nvPr>
            <p:ph type="sldNum" sz="quarter" idx="4"/>
          </p:nvPr>
        </p:nvSpPr>
        <p:spPr>
          <a:xfrm>
            <a:off x="7279299" y="6422750"/>
            <a:ext cx="619322" cy="365125"/>
          </a:xfrm>
          <a:prstGeom prst="rect">
            <a:avLst/>
          </a:prstGeom>
        </p:spPr>
        <p:txBody>
          <a:bodyPr vert="horz" lIns="0" tIns="0" rIns="0" bIns="0" rtlCol="0" anchor="ctr"/>
          <a:lstStyle>
            <a:lvl1pPr algn="r">
              <a:defRPr sz="7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368056" y="6424669"/>
            <a:ext cx="3769336" cy="365125"/>
          </a:xfrm>
          <a:prstGeom prst="rect">
            <a:avLst/>
          </a:prstGeom>
        </p:spPr>
        <p:txBody>
          <a:bodyPr vert="horz" lIns="0" tIns="0" rIns="0" bIns="0" rtlCol="0" anchor="ctr"/>
          <a:lstStyle>
            <a:lvl1pPr algn="l">
              <a:defRPr sz="900">
                <a:solidFill>
                  <a:schemeClr val="tx1"/>
                </a:solidFill>
              </a:defRPr>
            </a:lvl1pPr>
          </a:lstStyle>
          <a:p>
            <a:r>
              <a:rPr lang="en-US"/>
              <a:t>D.Larini / PEAB Q1 </a:t>
            </a:r>
            <a:endParaRPr lang="en-US" dirty="0"/>
          </a:p>
        </p:txBody>
      </p: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69" y="6437364"/>
            <a:ext cx="368563" cy="363317"/>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3974" userDrawn="1">
          <p15:clr>
            <a:srgbClr val="F26B43"/>
          </p15:clr>
        </p15:guide>
        <p15:guide id="17" pos="6312" userDrawn="1">
          <p15:clr>
            <a:srgbClr val="F26B43"/>
          </p15:clr>
        </p15:guide>
        <p15:guide id="18" pos="6221" userDrawn="1">
          <p15:clr>
            <a:srgbClr val="F26B43"/>
          </p15:clr>
        </p15:guide>
        <p15:guide id="19" orient="horz" pos="415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hyperlink" Target="https://en.wikipedia.org/wiki/University_of_Geneva" TargetMode="External"/><Relationship Id="rId5" Type="http://schemas.openxmlformats.org/officeDocument/2006/relationships/hyperlink" Target="https://en.wikipedia.org/wiki/Professor" TargetMode="External"/><Relationship Id="rId4" Type="http://schemas.openxmlformats.org/officeDocument/2006/relationships/hyperlink" Target="https://en.wikipedia.org/wiki/Physicis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429001"/>
            <a:ext cx="11376025" cy="533400"/>
          </a:xfrm>
        </p:spPr>
        <p:txBody>
          <a:bodyPr/>
          <a:lstStyle/>
          <a:p>
            <a:pPr algn="ctr"/>
            <a:r>
              <a:rPr lang="en-US" sz="2800" b="0" dirty="0"/>
              <a:t>Sparks! Coordination Meeting</a:t>
            </a:r>
            <a:br>
              <a:rPr lang="en-US" sz="2800" b="0" dirty="0"/>
            </a:br>
            <a:r>
              <a:rPr lang="en-US" sz="2800" b="0" dirty="0"/>
              <a:t>16 April 2025</a:t>
            </a:r>
            <a:endParaRPr lang="en-GB" sz="2800" b="0" dirty="0"/>
          </a:p>
        </p:txBody>
      </p:sp>
      <p:pic>
        <p:nvPicPr>
          <p:cNvPr id="3" name="Picture 2" descr="A purple background with white text&#10;&#10;Description automatically generated">
            <a:extLst>
              <a:ext uri="{FF2B5EF4-FFF2-40B4-BE49-F238E27FC236}">
                <a16:creationId xmlns:a16="http://schemas.microsoft.com/office/drawing/2014/main" id="{010A0AF7-EA9B-2B0E-9E53-1862660E6C73}"/>
              </a:ext>
            </a:extLst>
          </p:cNvPr>
          <p:cNvPicPr>
            <a:picLocks noChangeAspect="1"/>
          </p:cNvPicPr>
          <p:nvPr/>
        </p:nvPicPr>
        <p:blipFill rotWithShape="1">
          <a:blip r:embed="rId2">
            <a:extLst>
              <a:ext uri="{28A0092B-C50C-407E-A947-70E740481C1C}">
                <a14:useLocalDpi xmlns:a14="http://schemas.microsoft.com/office/drawing/2010/main" val="0"/>
              </a:ext>
            </a:extLst>
          </a:blip>
          <a:srcRect l="34024" t="33887" r="34069" b="45022"/>
          <a:stretch/>
        </p:blipFill>
        <p:spPr bwMode="auto">
          <a:xfrm>
            <a:off x="4207606" y="4361784"/>
            <a:ext cx="3776787" cy="116076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16345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58FF2-7948-D1C0-A298-FCBA983168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417F95-F4D7-FFC7-3E30-E6E2492BA6EA}"/>
              </a:ext>
            </a:extLst>
          </p:cNvPr>
          <p:cNvSpPr>
            <a:spLocks noGrp="1"/>
          </p:cNvSpPr>
          <p:nvPr>
            <p:ph type="title"/>
          </p:nvPr>
        </p:nvSpPr>
        <p:spPr>
          <a:xfrm>
            <a:off x="1504430" y="412354"/>
            <a:ext cx="8045168" cy="304139"/>
          </a:xfrm>
        </p:spPr>
        <p:txBody>
          <a:bodyPr/>
          <a:lstStyle/>
          <a:p>
            <a:pPr fontAlgn="base"/>
            <a:r>
              <a:rPr lang="en-CH" sz="2000" dirty="0">
                <a:latin typeface="+mn-lt"/>
                <a:ea typeface="+mn-ea"/>
                <a:cs typeface="+mn-cs"/>
              </a:rPr>
              <a:t>Agenda</a:t>
            </a:r>
            <a:br>
              <a:rPr lang="en-CH" sz="1800" b="0" dirty="0">
                <a:effectLst/>
                <a:latin typeface="Times New Roman" panose="02020603050405020304" pitchFamily="18" charset="0"/>
                <a:ea typeface="Times New Roman" panose="02020603050405020304" pitchFamily="18" charset="0"/>
              </a:rPr>
            </a:br>
            <a:endParaRPr lang="fr-CH" b="0" dirty="0"/>
          </a:p>
        </p:txBody>
      </p:sp>
      <p:sp>
        <p:nvSpPr>
          <p:cNvPr id="8" name="Date Placeholder 7">
            <a:extLst>
              <a:ext uri="{FF2B5EF4-FFF2-40B4-BE49-F238E27FC236}">
                <a16:creationId xmlns:a16="http://schemas.microsoft.com/office/drawing/2014/main" id="{DB4B9395-1B67-5983-7F49-D894B70CEB49}"/>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B1D4044F-65EE-AE95-FFD8-3FFD74B82A9A}"/>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90D923A7-D4FA-A4C7-059C-D4A925D6B0BC}"/>
              </a:ext>
            </a:extLst>
          </p:cNvPr>
          <p:cNvSpPr>
            <a:spLocks noGrp="1"/>
          </p:cNvSpPr>
          <p:nvPr>
            <p:ph type="sldNum" sz="quarter" idx="16"/>
          </p:nvPr>
        </p:nvSpPr>
        <p:spPr/>
        <p:txBody>
          <a:bodyPr/>
          <a:lstStyle/>
          <a:p>
            <a:fld id="{36B5EA5A-BC32-A742-B11B-8E7414D5B535}" type="slidenum">
              <a:rPr lang="en-US" smtClean="0"/>
              <a:pPr/>
              <a:t>2</a:t>
            </a:fld>
            <a:endParaRPr lang="en-US" dirty="0"/>
          </a:p>
        </p:txBody>
      </p:sp>
      <p:sp>
        <p:nvSpPr>
          <p:cNvPr id="13" name="TextBox 12">
            <a:extLst>
              <a:ext uri="{FF2B5EF4-FFF2-40B4-BE49-F238E27FC236}">
                <a16:creationId xmlns:a16="http://schemas.microsoft.com/office/drawing/2014/main" id="{99570BC9-BDF9-0F0C-4382-7CD14EA6B5CB}"/>
              </a:ext>
            </a:extLst>
          </p:cNvPr>
          <p:cNvSpPr txBox="1"/>
          <p:nvPr/>
        </p:nvSpPr>
        <p:spPr>
          <a:xfrm>
            <a:off x="1504430" y="1033475"/>
            <a:ext cx="5122718" cy="2026132"/>
          </a:xfrm>
          <a:prstGeom prst="rect">
            <a:avLst/>
          </a:prstGeom>
          <a:noFill/>
        </p:spPr>
        <p:txBody>
          <a:bodyPr wrap="square" lIns="0" tIns="0" rIns="0" bIns="0" rtlCol="0">
            <a:spAutoFit/>
          </a:bodyPr>
          <a:lstStyle/>
          <a:p>
            <a:pPr marL="342900" indent="-342900" algn="l">
              <a:lnSpc>
                <a:spcPct val="150000"/>
              </a:lnSpc>
              <a:buFont typeface="+mj-lt"/>
              <a:buAutoNum type="arabicPeriod"/>
            </a:pPr>
            <a:r>
              <a:rPr lang="en-CH" sz="1800" b="0" dirty="0">
                <a:latin typeface="+mn-lt"/>
                <a:ea typeface="+mn-ea"/>
                <a:cs typeface="+mn-cs"/>
              </a:rPr>
              <a:t>Overview presentation</a:t>
            </a:r>
          </a:p>
          <a:p>
            <a:pPr marL="342900" indent="-342900" algn="l">
              <a:lnSpc>
                <a:spcPct val="150000"/>
              </a:lnSpc>
              <a:buFont typeface="+mj-lt"/>
              <a:buAutoNum type="arabicPeriod"/>
            </a:pPr>
            <a:r>
              <a:rPr lang="en-CH" dirty="0">
                <a:solidFill>
                  <a:schemeClr val="accent5">
                    <a:lumMod val="60000"/>
                    <a:lumOff val="40000"/>
                  </a:schemeClr>
                </a:solidFill>
              </a:rPr>
              <a:t>Logistics and technical requirements</a:t>
            </a:r>
          </a:p>
          <a:p>
            <a:pPr marL="342900" indent="-342900" algn="l">
              <a:lnSpc>
                <a:spcPct val="150000"/>
              </a:lnSpc>
              <a:buFont typeface="+mj-lt"/>
              <a:buAutoNum type="arabicPeriod"/>
            </a:pPr>
            <a:r>
              <a:rPr lang="en-CH" sz="1800" b="0" dirty="0">
                <a:solidFill>
                  <a:srgbClr val="92D050"/>
                </a:solidFill>
                <a:latin typeface="+mn-lt"/>
                <a:ea typeface="+mn-ea"/>
                <a:cs typeface="+mn-cs"/>
              </a:rPr>
              <a:t>Audio-Visual</a:t>
            </a:r>
          </a:p>
          <a:p>
            <a:pPr marL="342900" indent="-342900" algn="l">
              <a:lnSpc>
                <a:spcPct val="150000"/>
              </a:lnSpc>
              <a:buFont typeface="+mj-lt"/>
              <a:buAutoNum type="arabicPeriod"/>
            </a:pPr>
            <a:r>
              <a:rPr lang="en-CH" dirty="0">
                <a:solidFill>
                  <a:srgbClr val="FFC000"/>
                </a:solidFill>
              </a:rPr>
              <a:t>Design &amp; Identity</a:t>
            </a:r>
          </a:p>
          <a:p>
            <a:pPr marL="342900" indent="-342900" algn="l">
              <a:lnSpc>
                <a:spcPct val="150000"/>
              </a:lnSpc>
              <a:buFont typeface="+mj-lt"/>
              <a:buAutoNum type="arabicPeriod"/>
            </a:pPr>
            <a:r>
              <a:rPr lang="en-CH" sz="1800" b="0" dirty="0">
                <a:solidFill>
                  <a:srgbClr val="FF0000"/>
                </a:solidFill>
                <a:latin typeface="+mn-lt"/>
                <a:ea typeface="+mn-ea"/>
                <a:cs typeface="+mn-cs"/>
              </a:rPr>
              <a:t>Communication (incl Social Media)</a:t>
            </a:r>
          </a:p>
        </p:txBody>
      </p:sp>
    </p:spTree>
    <p:extLst>
      <p:ext uri="{BB962C8B-B14F-4D97-AF65-F5344CB8AC3E}">
        <p14:creationId xmlns:p14="http://schemas.microsoft.com/office/powerpoint/2010/main" val="3428096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0A3968-DEA6-F59D-C73D-16377E4B0A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75093B-AC83-AC03-DA68-2667C614EA33}"/>
              </a:ext>
            </a:extLst>
          </p:cNvPr>
          <p:cNvSpPr>
            <a:spLocks noGrp="1"/>
          </p:cNvSpPr>
          <p:nvPr>
            <p:ph type="title"/>
          </p:nvPr>
        </p:nvSpPr>
        <p:spPr>
          <a:xfrm>
            <a:off x="967387" y="412354"/>
            <a:ext cx="8045168" cy="304139"/>
          </a:xfrm>
        </p:spPr>
        <p:txBody>
          <a:bodyPr/>
          <a:lstStyle/>
          <a:p>
            <a:pPr fontAlgn="base"/>
            <a:r>
              <a:rPr lang="en-CH" sz="2400" dirty="0">
                <a:solidFill>
                  <a:srgbClr val="FF9300"/>
                </a:solidFill>
                <a:latin typeface="+mn-lt"/>
                <a:ea typeface="+mn-ea"/>
                <a:cs typeface="+mn-cs"/>
              </a:rPr>
              <a:t>Sparks! 2025 </a:t>
            </a:r>
            <a:r>
              <a:rPr lang="en-CH" sz="2000" b="0" dirty="0">
                <a:latin typeface="+mn-lt"/>
                <a:ea typeface="+mn-ea"/>
                <a:cs typeface="+mn-cs"/>
              </a:rPr>
              <a:t>19 June</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6" name="TextBox 5">
            <a:extLst>
              <a:ext uri="{FF2B5EF4-FFF2-40B4-BE49-F238E27FC236}">
                <a16:creationId xmlns:a16="http://schemas.microsoft.com/office/drawing/2014/main" id="{C17216F1-C36F-F5E9-8C31-7318F78523DA}"/>
              </a:ext>
            </a:extLst>
          </p:cNvPr>
          <p:cNvSpPr txBox="1"/>
          <p:nvPr/>
        </p:nvSpPr>
        <p:spPr>
          <a:xfrm>
            <a:off x="967385" y="1028257"/>
            <a:ext cx="3729305" cy="1005596"/>
          </a:xfrm>
          <a:prstGeom prst="rect">
            <a:avLst/>
          </a:prstGeom>
          <a:noFill/>
        </p:spPr>
        <p:txBody>
          <a:bodyPr wrap="square" lIns="0" tIns="0" rIns="0" bIns="0" rtlCol="0">
            <a:spAutoFit/>
          </a:bodyPr>
          <a:lstStyle/>
          <a:p>
            <a:pPr fontAlgn="base"/>
            <a:r>
              <a:rPr lang="en-GB" sz="1600" b="1" dirty="0">
                <a:solidFill>
                  <a:srgbClr val="FF9300"/>
                </a:solidFill>
                <a:effectLst/>
                <a:latin typeface="Arial" panose="020B0604020202020204" pitchFamily="34" charset="0"/>
                <a:ea typeface="Times New Roman" panose="02020603050405020304" pitchFamily="18" charset="0"/>
              </a:rPr>
              <a:t>Sparks! Internal Forum</a:t>
            </a:r>
            <a:endParaRPr lang="en-CH" sz="1600" b="1" dirty="0">
              <a:solidFill>
                <a:srgbClr val="FF9300"/>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13:00 – 15:30</a:t>
            </a:r>
            <a:endParaRPr lang="en-CH" sz="1600" dirty="0">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Globe of Science and Innovation</a:t>
            </a:r>
            <a:endParaRPr lang="en-CH" sz="1600" dirty="0">
              <a:effectLst/>
              <a:latin typeface="Times New Roman" panose="02020603050405020304" pitchFamily="18" charset="0"/>
              <a:ea typeface="Times New Roman" panose="02020603050405020304" pitchFamily="18" charset="0"/>
            </a:endParaRPr>
          </a:p>
          <a:p>
            <a:pPr algn="just">
              <a:lnSpc>
                <a:spcPct val="115000"/>
              </a:lnSpc>
            </a:pPr>
            <a:r>
              <a:rPr lang="en-CH" sz="1600" b="1" kern="0" dirty="0">
                <a:solidFill>
                  <a:srgbClr val="2F5496"/>
                </a:solidFill>
                <a:effectLst/>
                <a:latin typeface="Arial" panose="020B0604020202020204" pitchFamily="34" charset="0"/>
                <a:ea typeface="Times New Roman" panose="02020603050405020304" pitchFamily="18" charset="0"/>
                <a:cs typeface="Times New Roman" panose="02020603050405020304" pitchFamily="18" charset="0"/>
              </a:rPr>
              <a:t>Quantum Technology Initiative Forum</a:t>
            </a:r>
            <a:endParaRPr lang="en-CH" sz="16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3" name="Picture 2" descr="A purple background with white text&#10;&#10;Description automatically generated">
            <a:extLst>
              <a:ext uri="{FF2B5EF4-FFF2-40B4-BE49-F238E27FC236}">
                <a16:creationId xmlns:a16="http://schemas.microsoft.com/office/drawing/2014/main" id="{406A486E-FEEF-15EC-AF91-0FB320563B46}"/>
              </a:ext>
            </a:extLst>
          </p:cNvPr>
          <p:cNvPicPr>
            <a:picLocks noChangeAspect="1"/>
          </p:cNvPicPr>
          <p:nvPr/>
        </p:nvPicPr>
        <p:blipFill rotWithShape="1">
          <a:blip r:embed="rId2">
            <a:extLst>
              <a:ext uri="{28A0092B-C50C-407E-A947-70E740481C1C}">
                <a14:useLocalDpi xmlns:a14="http://schemas.microsoft.com/office/drawing/2010/main" val="0"/>
              </a:ext>
            </a:extLst>
          </a:blip>
          <a:srcRect l="34024" t="33887" r="34069" b="45022"/>
          <a:stretch/>
        </p:blipFill>
        <p:spPr bwMode="auto">
          <a:xfrm>
            <a:off x="9636009" y="298855"/>
            <a:ext cx="2076865" cy="638306"/>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9E56EBCD-11DB-1CBE-E09B-8886A57D9E49}"/>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2BF1E094-E726-A181-C892-177D10988578}"/>
              </a:ext>
            </a:extLst>
          </p:cNvPr>
          <p:cNvSpPr>
            <a:spLocks noGrp="1"/>
          </p:cNvSpPr>
          <p:nvPr>
            <p:ph type="ftr" sz="quarter" idx="15"/>
          </p:nvPr>
        </p:nvSpPr>
        <p:spPr/>
        <p:txBody>
          <a:bodyPr/>
          <a:lstStyle/>
          <a:p>
            <a:r>
              <a:rPr lang="en-US" dirty="0" err="1"/>
              <a:t>D.Larini</a:t>
            </a:r>
            <a:endParaRPr lang="en-US" dirty="0"/>
          </a:p>
        </p:txBody>
      </p:sp>
      <p:sp>
        <p:nvSpPr>
          <p:cNvPr id="10" name="Slide Number Placeholder 9">
            <a:extLst>
              <a:ext uri="{FF2B5EF4-FFF2-40B4-BE49-F238E27FC236}">
                <a16:creationId xmlns:a16="http://schemas.microsoft.com/office/drawing/2014/main" id="{CC1455D3-C9E9-AB03-0C4F-4CF0C1055C71}"/>
              </a:ext>
            </a:extLst>
          </p:cNvPr>
          <p:cNvSpPr>
            <a:spLocks noGrp="1"/>
          </p:cNvSpPr>
          <p:nvPr>
            <p:ph type="sldNum" sz="quarter" idx="16"/>
          </p:nvPr>
        </p:nvSpPr>
        <p:spPr/>
        <p:txBody>
          <a:bodyPr/>
          <a:lstStyle/>
          <a:p>
            <a:fld id="{36B5EA5A-BC32-A742-B11B-8E7414D5B535}" type="slidenum">
              <a:rPr lang="en-US" smtClean="0"/>
              <a:pPr/>
              <a:t>3</a:t>
            </a:fld>
            <a:endParaRPr lang="en-US" dirty="0"/>
          </a:p>
        </p:txBody>
      </p:sp>
      <p:sp>
        <p:nvSpPr>
          <p:cNvPr id="4" name="TextBox 3">
            <a:extLst>
              <a:ext uri="{FF2B5EF4-FFF2-40B4-BE49-F238E27FC236}">
                <a16:creationId xmlns:a16="http://schemas.microsoft.com/office/drawing/2014/main" id="{299A6401-D728-92A7-A486-860DA4CB0803}"/>
              </a:ext>
            </a:extLst>
          </p:cNvPr>
          <p:cNvSpPr txBox="1"/>
          <p:nvPr/>
        </p:nvSpPr>
        <p:spPr>
          <a:xfrm>
            <a:off x="967385" y="2345617"/>
            <a:ext cx="3802041" cy="1005596"/>
          </a:xfrm>
          <a:prstGeom prst="rect">
            <a:avLst/>
          </a:prstGeom>
          <a:noFill/>
        </p:spPr>
        <p:txBody>
          <a:bodyPr wrap="square" lIns="0" tIns="0" rIns="0" bIns="0" rtlCol="0">
            <a:spAutoFit/>
          </a:bodyPr>
          <a:lstStyle/>
          <a:p>
            <a:pPr fontAlgn="base"/>
            <a:r>
              <a:rPr lang="en-GB" sz="1600" b="1" dirty="0">
                <a:solidFill>
                  <a:srgbClr val="FF9300"/>
                </a:solidFill>
                <a:effectLst/>
                <a:latin typeface="Arial" panose="020B0604020202020204" pitchFamily="34" charset="0"/>
                <a:ea typeface="Times New Roman" panose="02020603050405020304" pitchFamily="18" charset="0"/>
              </a:rPr>
              <a:t>Sparks! connect</a:t>
            </a:r>
            <a:endParaRPr lang="en-CH" sz="1600" b="1" dirty="0">
              <a:solidFill>
                <a:srgbClr val="FF9300"/>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16:00 – 18:30</a:t>
            </a:r>
            <a:endParaRPr lang="en-CH" sz="1600" dirty="0">
              <a:effectLst/>
              <a:latin typeface="Times New Roman" panose="02020603050405020304" pitchFamily="18" charset="0"/>
              <a:ea typeface="Times New Roman" panose="02020603050405020304" pitchFamily="18" charset="0"/>
            </a:endParaRPr>
          </a:p>
          <a:p>
            <a:pPr fontAlgn="base"/>
            <a:r>
              <a:rPr lang="en-GB" sz="1600" dirty="0" err="1">
                <a:solidFill>
                  <a:srgbClr val="2F5496"/>
                </a:solidFill>
                <a:effectLst/>
                <a:latin typeface="Arial" panose="020B0604020202020204" pitchFamily="34" charset="0"/>
                <a:ea typeface="Times New Roman" panose="02020603050405020304" pitchFamily="18" charset="0"/>
              </a:rPr>
              <a:t>IdeaSquare</a:t>
            </a:r>
            <a:endParaRPr lang="en-CH" sz="1600" dirty="0">
              <a:effectLst/>
              <a:latin typeface="Times New Roman" panose="02020603050405020304" pitchFamily="18" charset="0"/>
              <a:ea typeface="Times New Roman" panose="02020603050405020304" pitchFamily="18" charset="0"/>
            </a:endParaRPr>
          </a:p>
          <a:p>
            <a:pPr>
              <a:lnSpc>
                <a:spcPct val="115000"/>
              </a:lnSpc>
            </a:pPr>
            <a:r>
              <a:rPr lang="en-GB" sz="1600" b="1" kern="0" dirty="0">
                <a:solidFill>
                  <a:srgbClr val="2F5496"/>
                </a:solidFill>
                <a:effectLst/>
                <a:latin typeface="Arial" panose="020B0604020202020204" pitchFamily="34" charset="0"/>
                <a:ea typeface="Times New Roman" panose="02020603050405020304" pitchFamily="18" charset="0"/>
                <a:cs typeface="Times New Roman" panose="02020603050405020304" pitchFamily="18" charset="0"/>
              </a:rPr>
              <a:t>CERN Innovation for Urban Futures</a:t>
            </a:r>
            <a:endParaRPr lang="en-CH"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855F5500-6E89-49FB-4676-D3AC64EE899A}"/>
              </a:ext>
            </a:extLst>
          </p:cNvPr>
          <p:cNvSpPr txBox="1"/>
          <p:nvPr/>
        </p:nvSpPr>
        <p:spPr>
          <a:xfrm>
            <a:off x="967385" y="4844858"/>
            <a:ext cx="3972674" cy="984885"/>
          </a:xfrm>
          <a:prstGeom prst="rect">
            <a:avLst/>
          </a:prstGeom>
          <a:noFill/>
        </p:spPr>
        <p:txBody>
          <a:bodyPr wrap="square" lIns="0" tIns="0" rIns="0" bIns="0" rtlCol="0">
            <a:spAutoFit/>
          </a:bodyPr>
          <a:lstStyle/>
          <a:p>
            <a:pPr fontAlgn="base"/>
            <a:r>
              <a:rPr lang="en-GB" sz="1600" b="1" dirty="0">
                <a:solidFill>
                  <a:srgbClr val="FF9300"/>
                </a:solidFill>
                <a:effectLst/>
                <a:latin typeface="Arial" panose="020B0604020202020204" pitchFamily="34" charset="0"/>
                <a:ea typeface="Times New Roman" panose="02020603050405020304" pitchFamily="18" charset="0"/>
              </a:rPr>
              <a:t>Sparks! Public Event</a:t>
            </a:r>
            <a:endParaRPr lang="en-CH" sz="1600" b="1" dirty="0">
              <a:solidFill>
                <a:srgbClr val="FF9300"/>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20:00 – 22:00</a:t>
            </a:r>
            <a:endParaRPr lang="en-CH" sz="1600" dirty="0">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Sergio Marchionne Auditorium</a:t>
            </a:r>
            <a:endParaRPr lang="en-CH" sz="1600" dirty="0">
              <a:effectLst/>
              <a:latin typeface="Times New Roman" panose="02020603050405020304" pitchFamily="18" charset="0"/>
              <a:ea typeface="Times New Roman" panose="02020603050405020304" pitchFamily="18" charset="0"/>
            </a:endParaRPr>
          </a:p>
          <a:p>
            <a:pPr fontAlgn="base"/>
            <a:r>
              <a:rPr lang="en-GB" sz="1600" b="1" dirty="0">
                <a:solidFill>
                  <a:srgbClr val="2F5496"/>
                </a:solidFill>
                <a:effectLst/>
                <a:latin typeface="Arial" panose="020B0604020202020204" pitchFamily="34" charset="0"/>
                <a:ea typeface="Times New Roman" panose="02020603050405020304" pitchFamily="18" charset="0"/>
              </a:rPr>
              <a:t>Imagining Quantum City</a:t>
            </a:r>
            <a:endParaRPr lang="en-CH" sz="1600" dirty="0">
              <a:effectLst/>
              <a:latin typeface="Times New Roman" panose="02020603050405020304" pitchFamily="18" charset="0"/>
              <a:ea typeface="Times New Roman" panose="02020603050405020304" pitchFamily="18" charset="0"/>
            </a:endParaRPr>
          </a:p>
        </p:txBody>
      </p:sp>
      <p:sp>
        <p:nvSpPr>
          <p:cNvPr id="11" name="TextBox 10">
            <a:extLst>
              <a:ext uri="{FF2B5EF4-FFF2-40B4-BE49-F238E27FC236}">
                <a16:creationId xmlns:a16="http://schemas.microsoft.com/office/drawing/2014/main" id="{08AA592F-C34D-F0FB-0143-864B151603DC}"/>
              </a:ext>
            </a:extLst>
          </p:cNvPr>
          <p:cNvSpPr txBox="1"/>
          <p:nvPr/>
        </p:nvSpPr>
        <p:spPr>
          <a:xfrm>
            <a:off x="5123285" y="1028257"/>
            <a:ext cx="4436351" cy="738664"/>
          </a:xfrm>
          <a:prstGeom prst="rect">
            <a:avLst/>
          </a:prstGeom>
          <a:noFill/>
        </p:spPr>
        <p:txBody>
          <a:bodyPr wrap="square" lIns="0" tIns="0" rIns="0" bIns="0" rtlCol="0">
            <a:spAutoFit/>
          </a:bodyPr>
          <a:lstStyle/>
          <a:p>
            <a:pPr algn="just" fontAlgn="base"/>
            <a:r>
              <a:rPr lang="en-CH" sz="1200" dirty="0">
                <a:effectLst/>
                <a:latin typeface="Arial" panose="020B0604020202020204" pitchFamily="34" charset="0"/>
                <a:ea typeface="Aptos" panose="020B0004020202020204" pitchFamily="34" charset="0"/>
              </a:rPr>
              <a:t>The aim of this event is to create awareness at CERN about the QTI and explore new areas where colleagues across the organization could engage with the initiative </a:t>
            </a:r>
          </a:p>
          <a:p>
            <a:pPr algn="just" fontAlgn="base"/>
            <a:r>
              <a:rPr lang="en-CH" sz="1200" b="1" kern="100" dirty="0">
                <a:effectLst/>
                <a:latin typeface="Arial" panose="020B0604020202020204" pitchFamily="34" charset="0"/>
                <a:ea typeface="Aptos" panose="020B0004020202020204" pitchFamily="34" charset="0"/>
                <a:cs typeface="Times New Roman" panose="02020603050405020304" pitchFamily="18" charset="0"/>
              </a:rPr>
              <a:t>Lead: QTI</a:t>
            </a:r>
            <a:endParaRPr lang="en-CH" sz="11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6AD94C51-45C0-55E0-E0F8-086701285221}"/>
              </a:ext>
            </a:extLst>
          </p:cNvPr>
          <p:cNvSpPr txBox="1"/>
          <p:nvPr/>
        </p:nvSpPr>
        <p:spPr>
          <a:xfrm>
            <a:off x="5120918" y="2345617"/>
            <a:ext cx="4436351" cy="1107996"/>
          </a:xfrm>
          <a:prstGeom prst="rect">
            <a:avLst/>
          </a:prstGeom>
          <a:noFill/>
        </p:spPr>
        <p:txBody>
          <a:bodyPr wrap="square" lIns="0" tIns="0" rIns="0" bIns="0" rtlCol="0">
            <a:spAutoFit/>
          </a:bodyPr>
          <a:lstStyle/>
          <a:p>
            <a:pPr algn="just" fontAlgn="base"/>
            <a:r>
              <a:rPr lang="en-GB" sz="1200" dirty="0">
                <a:latin typeface="Arial" panose="020B0604020202020204" pitchFamily="34" charset="0"/>
                <a:ea typeface="Aptos" panose="020B0004020202020204" pitchFamily="34" charset="0"/>
              </a:rPr>
              <a:t>T</a:t>
            </a:r>
            <a:r>
              <a:rPr lang="en-GB" sz="1200" dirty="0">
                <a:effectLst/>
                <a:latin typeface="Arial" panose="020B0604020202020204" pitchFamily="34" charset="0"/>
                <a:ea typeface="Aptos" panose="020B0004020202020204" pitchFamily="34" charset="0"/>
              </a:rPr>
              <a:t>he </a:t>
            </a:r>
            <a:r>
              <a:rPr lang="en-GB" sz="1200" i="1" dirty="0">
                <a:effectLst/>
                <a:latin typeface="Arial" panose="020B0604020202020204" pitchFamily="34" charset="0"/>
                <a:ea typeface="Aptos" panose="020B0004020202020204" pitchFamily="34" charset="0"/>
              </a:rPr>
              <a:t>Sparks! connect </a:t>
            </a:r>
            <a:r>
              <a:rPr lang="en-GB" sz="1200" dirty="0">
                <a:effectLst/>
                <a:latin typeface="Arial" panose="020B0604020202020204" pitchFamily="34" charset="0"/>
                <a:ea typeface="Aptos" panose="020B0004020202020204" pitchFamily="34" charset="0"/>
              </a:rPr>
              <a:t>workshop &amp; </a:t>
            </a:r>
            <a:r>
              <a:rPr lang="en-GB" sz="1200" dirty="0">
                <a:latin typeface="Arial" panose="020B0604020202020204" pitchFamily="34" charset="0"/>
                <a:ea typeface="Aptos" panose="020B0004020202020204" pitchFamily="34" charset="0"/>
              </a:rPr>
              <a:t>n</a:t>
            </a:r>
            <a:r>
              <a:rPr lang="en-GB" sz="1200" dirty="0">
                <a:effectLst/>
                <a:latin typeface="Arial" panose="020B0604020202020204" pitchFamily="34" charset="0"/>
                <a:ea typeface="Aptos" panose="020B0004020202020204" pitchFamily="34" charset="0"/>
              </a:rPr>
              <a:t>etworking session will host an external specialised audience in the field of urban technologies and planning, allowing them to meet CERN staff, exploring opportunities for the transfer of CERN’s technology and know-how in their fields.</a:t>
            </a:r>
            <a:endParaRPr lang="en-GB" sz="1200" dirty="0">
              <a:latin typeface="Arial" panose="020B0604020202020204" pitchFamily="34" charset="0"/>
              <a:ea typeface="Aptos" panose="020B0004020202020204" pitchFamily="34" charset="0"/>
            </a:endParaRPr>
          </a:p>
          <a:p>
            <a:pPr algn="just" fontAlgn="base"/>
            <a:r>
              <a:rPr lang="en-GB" sz="1200" b="1" dirty="0">
                <a:effectLst/>
                <a:latin typeface="Arial" panose="020B0604020202020204" pitchFamily="34" charset="0"/>
                <a:ea typeface="Aptos" panose="020B0004020202020204" pitchFamily="34" charset="0"/>
              </a:rPr>
              <a:t>Lead: KT/ECO</a:t>
            </a:r>
          </a:p>
        </p:txBody>
      </p:sp>
      <p:sp>
        <p:nvSpPr>
          <p:cNvPr id="13" name="TextBox 12">
            <a:extLst>
              <a:ext uri="{FF2B5EF4-FFF2-40B4-BE49-F238E27FC236}">
                <a16:creationId xmlns:a16="http://schemas.microsoft.com/office/drawing/2014/main" id="{D31CF549-BE46-8032-31B4-BADA625D8FF1}"/>
              </a:ext>
            </a:extLst>
          </p:cNvPr>
          <p:cNvSpPr txBox="1"/>
          <p:nvPr/>
        </p:nvSpPr>
        <p:spPr>
          <a:xfrm>
            <a:off x="5137392" y="4852125"/>
            <a:ext cx="4498617" cy="923330"/>
          </a:xfrm>
          <a:prstGeom prst="rect">
            <a:avLst/>
          </a:prstGeom>
          <a:noFill/>
        </p:spPr>
        <p:txBody>
          <a:bodyPr wrap="square" lIns="0" tIns="0" rIns="0" bIns="0" rtlCol="0">
            <a:spAutoFit/>
          </a:bodyPr>
          <a:lstStyle/>
          <a:p>
            <a:pPr algn="just" fontAlgn="base"/>
            <a:r>
              <a:rPr lang="en-CH" sz="1200" dirty="0">
                <a:latin typeface="Arial" panose="020B0604020202020204" pitchFamily="34" charset="0"/>
                <a:ea typeface="Aptos" panose="020B0004020202020204" pitchFamily="34" charset="0"/>
              </a:rPr>
              <a:t>T</a:t>
            </a:r>
            <a:r>
              <a:rPr lang="en-CH" sz="1200" dirty="0">
                <a:effectLst/>
                <a:latin typeface="Arial" panose="020B0604020202020204" pitchFamily="34" charset="0"/>
                <a:ea typeface="Aptos" panose="020B0004020202020204" pitchFamily="34" charset="0"/>
              </a:rPr>
              <a:t>he public event will take the audience through a futuristic journey to a hypothetical “Quantum City”, exploring how quantum mechanics could one day help build more sustainable and inclusive societies. </a:t>
            </a:r>
            <a:endParaRPr lang="en-CH" sz="1200" dirty="0">
              <a:latin typeface="Arial" panose="020B0604020202020204" pitchFamily="34" charset="0"/>
              <a:ea typeface="Aptos" panose="020B0004020202020204" pitchFamily="34" charset="0"/>
            </a:endParaRPr>
          </a:p>
          <a:p>
            <a:pPr algn="just" fontAlgn="base"/>
            <a:r>
              <a:rPr lang="en-CH" sz="1200" b="1" dirty="0">
                <a:effectLst/>
                <a:latin typeface="Arial" panose="020B0604020202020204" pitchFamily="34" charset="0"/>
                <a:ea typeface="Aptos" panose="020B0004020202020204" pitchFamily="34" charset="0"/>
              </a:rPr>
              <a:t>Lead: ECO/SG</a:t>
            </a:r>
            <a:endParaRPr lang="en-GB" sz="1200" b="1" dirty="0">
              <a:effectLst/>
              <a:latin typeface="Arial" panose="020B0604020202020204" pitchFamily="34" charset="0"/>
              <a:ea typeface="Aptos" panose="020B0004020202020204" pitchFamily="34" charset="0"/>
            </a:endParaRPr>
          </a:p>
        </p:txBody>
      </p:sp>
      <p:sp>
        <p:nvSpPr>
          <p:cNvPr id="7" name="TextBox 6">
            <a:extLst>
              <a:ext uri="{FF2B5EF4-FFF2-40B4-BE49-F238E27FC236}">
                <a16:creationId xmlns:a16="http://schemas.microsoft.com/office/drawing/2014/main" id="{5B1A8F77-1DF4-6269-81E3-2941A090BC4A}"/>
              </a:ext>
            </a:extLst>
          </p:cNvPr>
          <p:cNvSpPr txBox="1"/>
          <p:nvPr/>
        </p:nvSpPr>
        <p:spPr>
          <a:xfrm>
            <a:off x="967384" y="3823909"/>
            <a:ext cx="3802041" cy="738664"/>
          </a:xfrm>
          <a:prstGeom prst="rect">
            <a:avLst/>
          </a:prstGeom>
          <a:noFill/>
        </p:spPr>
        <p:txBody>
          <a:bodyPr wrap="square" lIns="0" tIns="0" rIns="0" bIns="0" rtlCol="0">
            <a:spAutoFit/>
          </a:bodyPr>
          <a:lstStyle/>
          <a:p>
            <a:pPr fontAlgn="base"/>
            <a:r>
              <a:rPr lang="en-GB" sz="1600" dirty="0">
                <a:solidFill>
                  <a:srgbClr val="FF9300"/>
                </a:solidFill>
                <a:effectLst/>
                <a:latin typeface="Arial" panose="020B0604020202020204" pitchFamily="34" charset="0"/>
                <a:ea typeface="Times New Roman" panose="02020603050405020304" pitchFamily="18" charset="0"/>
              </a:rPr>
              <a:t>Networking reception</a:t>
            </a:r>
            <a:endParaRPr lang="en-CH" sz="1600" dirty="0">
              <a:solidFill>
                <a:srgbClr val="FF9300"/>
              </a:solidFill>
              <a:effectLst/>
              <a:latin typeface="Times New Roman" panose="02020603050405020304" pitchFamily="18" charset="0"/>
              <a:ea typeface="Times New Roman" panose="02020603050405020304" pitchFamily="18" charset="0"/>
            </a:endParaRPr>
          </a:p>
          <a:p>
            <a:pPr fontAlgn="base"/>
            <a:r>
              <a:rPr lang="en-GB" sz="1600" dirty="0">
                <a:solidFill>
                  <a:srgbClr val="2F5496"/>
                </a:solidFill>
                <a:effectLst/>
                <a:latin typeface="Arial" panose="020B0604020202020204" pitchFamily="34" charset="0"/>
                <a:ea typeface="Times New Roman" panose="02020603050405020304" pitchFamily="18" charset="0"/>
              </a:rPr>
              <a:t>18:30 – 19:30</a:t>
            </a:r>
          </a:p>
          <a:p>
            <a:pPr fontAlgn="base"/>
            <a:r>
              <a:rPr lang="en-GB" sz="1600" dirty="0">
                <a:solidFill>
                  <a:srgbClr val="2F5496"/>
                </a:solidFill>
                <a:latin typeface="Arial" panose="020B0604020202020204" pitchFamily="34" charset="0"/>
                <a:ea typeface="Times New Roman" panose="02020603050405020304" pitchFamily="18" charset="0"/>
              </a:rPr>
              <a:t>TBD</a:t>
            </a:r>
            <a:endParaRPr lang="en-CH" sz="1600" dirty="0">
              <a:effectLst/>
              <a:latin typeface="Times New Roman" panose="02020603050405020304" pitchFamily="18" charset="0"/>
              <a:ea typeface="Times New Roman" panose="02020603050405020304" pitchFamily="18" charset="0"/>
            </a:endParaRPr>
          </a:p>
        </p:txBody>
      </p:sp>
      <p:sp>
        <p:nvSpPr>
          <p:cNvPr id="14" name="TextBox 13">
            <a:extLst>
              <a:ext uri="{FF2B5EF4-FFF2-40B4-BE49-F238E27FC236}">
                <a16:creationId xmlns:a16="http://schemas.microsoft.com/office/drawing/2014/main" id="{818A76EC-BD8D-346C-57C7-03F635C25E43}"/>
              </a:ext>
            </a:extLst>
          </p:cNvPr>
          <p:cNvSpPr txBox="1"/>
          <p:nvPr/>
        </p:nvSpPr>
        <p:spPr>
          <a:xfrm>
            <a:off x="5120918" y="3823909"/>
            <a:ext cx="4436351" cy="738664"/>
          </a:xfrm>
          <a:prstGeom prst="rect">
            <a:avLst/>
          </a:prstGeom>
          <a:noFill/>
        </p:spPr>
        <p:txBody>
          <a:bodyPr wrap="square" lIns="0" tIns="0" rIns="0" bIns="0" rtlCol="0">
            <a:spAutoFit/>
          </a:bodyPr>
          <a:lstStyle/>
          <a:p>
            <a:pPr algn="just" fontAlgn="base"/>
            <a:r>
              <a:rPr lang="en-CH" sz="1200" dirty="0">
                <a:latin typeface="Arial" panose="020B0604020202020204" pitchFamily="34" charset="0"/>
                <a:ea typeface="Aptos" panose="020B0004020202020204" pitchFamily="34" charset="0"/>
              </a:rPr>
              <a:t>Networking reception for the attendees of the Internal Forum, Sparks! connect and the public event speakers (50-70 people)</a:t>
            </a:r>
            <a:endParaRPr lang="en-CH" sz="1200" dirty="0">
              <a:effectLst/>
              <a:latin typeface="Arial" panose="020B0604020202020204" pitchFamily="34" charset="0"/>
              <a:ea typeface="Aptos" panose="020B0004020202020204" pitchFamily="34" charset="0"/>
            </a:endParaRPr>
          </a:p>
          <a:p>
            <a:pPr algn="just" fontAlgn="base"/>
            <a:r>
              <a:rPr lang="en-CH" sz="1200" b="1" dirty="0">
                <a:effectLst/>
                <a:latin typeface="Arial" panose="020B0604020202020204" pitchFamily="34" charset="0"/>
                <a:ea typeface="Aptos" panose="020B0004020202020204" pitchFamily="34" charset="0"/>
              </a:rPr>
              <a:t>Lead: ECO/SG</a:t>
            </a:r>
            <a:endParaRPr lang="en-GB" sz="1200" b="1" dirty="0">
              <a:effectLst/>
              <a:latin typeface="Arial" panose="020B0604020202020204" pitchFamily="34" charset="0"/>
              <a:ea typeface="Aptos" panose="020B0004020202020204" pitchFamily="34" charset="0"/>
            </a:endParaRPr>
          </a:p>
          <a:p>
            <a:pPr algn="just" fontAlgn="base"/>
            <a:endParaRPr lang="en-CH" sz="1200" dirty="0">
              <a:latin typeface="Arial" panose="020B0604020202020204" pitchFamily="34" charset="0"/>
              <a:ea typeface="Aptos" panose="020B0004020202020204" pitchFamily="34" charset="0"/>
            </a:endParaRPr>
          </a:p>
        </p:txBody>
      </p:sp>
    </p:spTree>
    <p:extLst>
      <p:ext uri="{BB962C8B-B14F-4D97-AF65-F5344CB8AC3E}">
        <p14:creationId xmlns:p14="http://schemas.microsoft.com/office/powerpoint/2010/main" val="641652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1649B-E45B-136E-DBCB-49F99FAFD4D5}"/>
              </a:ext>
            </a:extLst>
          </p:cNvPr>
          <p:cNvSpPr>
            <a:spLocks noGrp="1"/>
          </p:cNvSpPr>
          <p:nvPr>
            <p:ph type="title"/>
          </p:nvPr>
        </p:nvSpPr>
        <p:spPr>
          <a:xfrm>
            <a:off x="967387" y="412354"/>
            <a:ext cx="8045168" cy="304139"/>
          </a:xfrm>
        </p:spPr>
        <p:txBody>
          <a:bodyPr/>
          <a:lstStyle/>
          <a:p>
            <a:pPr fontAlgn="base"/>
            <a:r>
              <a:rPr lang="en-CH" sz="2000" dirty="0">
                <a:latin typeface="+mn-lt"/>
                <a:ea typeface="+mn-ea"/>
                <a:cs typeface="+mn-cs"/>
              </a:rPr>
              <a:t>Imagining Quantum City </a:t>
            </a:r>
            <a:r>
              <a:rPr lang="en-CH" sz="2000" b="0" dirty="0">
                <a:latin typeface="+mn-lt"/>
                <a:ea typeface="+mn-ea"/>
                <a:cs typeface="+mn-cs"/>
              </a:rPr>
              <a:t>Sparks! Public Event</a:t>
            </a:r>
            <a:br>
              <a:rPr lang="en-CH" sz="1800" dirty="0">
                <a:effectLst/>
                <a:latin typeface="Times New Roman" panose="02020603050405020304" pitchFamily="18" charset="0"/>
                <a:ea typeface="Times New Roman" panose="02020603050405020304" pitchFamily="18" charset="0"/>
              </a:rPr>
            </a:br>
            <a:endParaRPr lang="fr-CH" dirty="0"/>
          </a:p>
        </p:txBody>
      </p:sp>
      <p:sp>
        <p:nvSpPr>
          <p:cNvPr id="6" name="TextBox 5">
            <a:extLst>
              <a:ext uri="{FF2B5EF4-FFF2-40B4-BE49-F238E27FC236}">
                <a16:creationId xmlns:a16="http://schemas.microsoft.com/office/drawing/2014/main" id="{B24EC299-29D8-85F8-D4B8-142769BC3CDF}"/>
              </a:ext>
            </a:extLst>
          </p:cNvPr>
          <p:cNvSpPr txBox="1"/>
          <p:nvPr/>
        </p:nvSpPr>
        <p:spPr>
          <a:xfrm>
            <a:off x="967387" y="1168825"/>
            <a:ext cx="7520397" cy="646331"/>
          </a:xfrm>
          <a:prstGeom prst="rect">
            <a:avLst/>
          </a:prstGeom>
          <a:noFill/>
        </p:spPr>
        <p:txBody>
          <a:bodyPr wrap="square" lIns="0" tIns="0" rIns="0" bIns="0" rtlCol="0">
            <a:spAutoFit/>
          </a:bodyPr>
          <a:lstStyle/>
          <a:p>
            <a:pPr algn="l"/>
            <a:r>
              <a:rPr lang="en-CH" sz="1400" i="1" dirty="0">
                <a:effectLst/>
                <a:latin typeface="Arial" panose="020B0604020202020204" pitchFamily="34" charset="0"/>
                <a:ea typeface="Aptos" panose="020B0004020202020204" pitchFamily="34" charset="0"/>
              </a:rPr>
              <a:t>Throughout history, cities have always served as clusters of innovation. In this spirit, this event will take you through a futuristic journey to a hypothetical “Quantum City”, exploring how quantum mechanics could one day help build more sustainable and inclusive societies. </a:t>
            </a:r>
            <a:r>
              <a:rPr lang="en-CH" sz="1100" i="1" dirty="0">
                <a:effectLst/>
              </a:rPr>
              <a:t> </a:t>
            </a:r>
            <a:endParaRPr lang="fr-CH" sz="1400" i="1" dirty="0"/>
          </a:p>
        </p:txBody>
      </p:sp>
      <p:pic>
        <p:nvPicPr>
          <p:cNvPr id="3" name="Picture 2" descr="A purple background with white text&#10;&#10;Description automatically generated">
            <a:extLst>
              <a:ext uri="{FF2B5EF4-FFF2-40B4-BE49-F238E27FC236}">
                <a16:creationId xmlns:a16="http://schemas.microsoft.com/office/drawing/2014/main" id="{662F6DD6-D8BE-0806-772C-EEF37B42F76B}"/>
              </a:ext>
            </a:extLst>
          </p:cNvPr>
          <p:cNvPicPr>
            <a:picLocks noChangeAspect="1"/>
          </p:cNvPicPr>
          <p:nvPr/>
        </p:nvPicPr>
        <p:blipFill rotWithShape="1">
          <a:blip r:embed="rId2">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C3ADF881-4142-5BA7-362C-ABA23863FAF3}"/>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117F1189-1D86-2CB4-9C76-E0A038148255}"/>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55566448-DADC-ED3A-55B0-299919E585A7}"/>
              </a:ext>
            </a:extLst>
          </p:cNvPr>
          <p:cNvSpPr>
            <a:spLocks noGrp="1"/>
          </p:cNvSpPr>
          <p:nvPr>
            <p:ph type="sldNum" sz="quarter" idx="16"/>
          </p:nvPr>
        </p:nvSpPr>
        <p:spPr/>
        <p:txBody>
          <a:bodyPr/>
          <a:lstStyle/>
          <a:p>
            <a:fld id="{36B5EA5A-BC32-A742-B11B-8E7414D5B535}" type="slidenum">
              <a:rPr lang="en-US" smtClean="0"/>
              <a:pPr/>
              <a:t>4</a:t>
            </a:fld>
            <a:endParaRPr lang="en-US" dirty="0"/>
          </a:p>
        </p:txBody>
      </p:sp>
      <p:pic>
        <p:nvPicPr>
          <p:cNvPr id="5" name="Picture 4" descr="A landscape of a city with a river and trees&#10;&#10;AI-generated content may be incorrect.">
            <a:extLst>
              <a:ext uri="{FF2B5EF4-FFF2-40B4-BE49-F238E27FC236}">
                <a16:creationId xmlns:a16="http://schemas.microsoft.com/office/drawing/2014/main" id="{F9C2793D-5D16-982F-18D1-6E99EC22F7D0}"/>
              </a:ext>
            </a:extLst>
          </p:cNvPr>
          <p:cNvPicPr>
            <a:picLocks noChangeAspect="1"/>
          </p:cNvPicPr>
          <p:nvPr/>
        </p:nvPicPr>
        <p:blipFill>
          <a:blip r:embed="rId3"/>
          <a:srcRect l="28949" r="35229"/>
          <a:stretch/>
        </p:blipFill>
        <p:spPr>
          <a:xfrm>
            <a:off x="8852101" y="1168825"/>
            <a:ext cx="2875383" cy="4816224"/>
          </a:xfrm>
          <a:prstGeom prst="rect">
            <a:avLst/>
          </a:prstGeom>
          <a:ln>
            <a:solidFill>
              <a:schemeClr val="accent1"/>
            </a:solidFill>
          </a:ln>
        </p:spPr>
      </p:pic>
      <p:graphicFrame>
        <p:nvGraphicFramePr>
          <p:cNvPr id="11" name="Table 10">
            <a:extLst>
              <a:ext uri="{FF2B5EF4-FFF2-40B4-BE49-F238E27FC236}">
                <a16:creationId xmlns:a16="http://schemas.microsoft.com/office/drawing/2014/main" id="{E563C91F-BDD6-9EC3-523E-63D71764DA20}"/>
              </a:ext>
            </a:extLst>
          </p:cNvPr>
          <p:cNvGraphicFramePr>
            <a:graphicFrameLocks noGrp="1"/>
          </p:cNvGraphicFramePr>
          <p:nvPr>
            <p:extLst>
              <p:ext uri="{D42A27DB-BD31-4B8C-83A1-F6EECF244321}">
                <p14:modId xmlns:p14="http://schemas.microsoft.com/office/powerpoint/2010/main" val="3327809329"/>
              </p:ext>
            </p:extLst>
          </p:nvPr>
        </p:nvGraphicFramePr>
        <p:xfrm>
          <a:off x="967387" y="2246946"/>
          <a:ext cx="7339285" cy="3047302"/>
        </p:xfrm>
        <a:graphic>
          <a:graphicData uri="http://schemas.openxmlformats.org/drawingml/2006/table">
            <a:tbl>
              <a:tblPr firstRow="1" firstCol="1" bandRow="1">
                <a:tableStyleId>{2D5ABB26-0587-4C30-8999-92F81FD0307C}</a:tableStyleId>
              </a:tblPr>
              <a:tblGrid>
                <a:gridCol w="2456734">
                  <a:extLst>
                    <a:ext uri="{9D8B030D-6E8A-4147-A177-3AD203B41FA5}">
                      <a16:colId xmlns:a16="http://schemas.microsoft.com/office/drawing/2014/main" val="925852309"/>
                    </a:ext>
                  </a:extLst>
                </a:gridCol>
                <a:gridCol w="4882551">
                  <a:extLst>
                    <a:ext uri="{9D8B030D-6E8A-4147-A177-3AD203B41FA5}">
                      <a16:colId xmlns:a16="http://schemas.microsoft.com/office/drawing/2014/main" val="2887871018"/>
                    </a:ext>
                  </a:extLst>
                </a:gridCol>
              </a:tblGrid>
              <a:tr h="214370">
                <a:tc>
                  <a:txBody>
                    <a:bodyPr/>
                    <a:lstStyle/>
                    <a:p>
                      <a:pPr algn="l">
                        <a:lnSpc>
                          <a:spcPct val="115000"/>
                        </a:lnSpc>
                      </a:pPr>
                      <a:r>
                        <a:rPr lang="fr-CH" sz="1200" b="1" kern="100" dirty="0">
                          <a:effectLst/>
                        </a:rPr>
                        <a:t>Chris </a:t>
                      </a:r>
                      <a:r>
                        <a:rPr lang="fr-CH" sz="1200" b="1" kern="100" dirty="0" err="1">
                          <a:effectLst/>
                        </a:rPr>
                        <a:t>Luebkeman</a:t>
                      </a:r>
                      <a:r>
                        <a:rPr lang="fr-CH" sz="1200" b="1" kern="100" dirty="0">
                          <a:effectLst/>
                        </a:rPr>
                        <a:t> </a:t>
                      </a:r>
                      <a:r>
                        <a:rPr lang="fr-CH" sz="1200" b="0" kern="100" dirty="0">
                          <a:effectLst/>
                        </a:rPr>
                        <a:t>(</a:t>
                      </a:r>
                      <a:r>
                        <a:rPr lang="fr-CH" sz="1200" b="0" kern="100" dirty="0" err="1">
                          <a:effectLst/>
                        </a:rPr>
                        <a:t>moderator</a:t>
                      </a:r>
                      <a:r>
                        <a:rPr lang="fr-CH" sz="1200" b="0" kern="100" dirty="0">
                          <a:effectLst/>
                        </a:rPr>
                        <a:t>)</a:t>
                      </a:r>
                      <a:endParaRPr lang="en-CH" sz="1200" b="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Futurist, head of Strategic Foresight Hub of ETH Zürich</a:t>
                      </a:r>
                      <a:r>
                        <a:rPr lang="en-CH" sz="1200" dirty="0">
                          <a:effectLst/>
                        </a:rPr>
                        <a:t>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30431120"/>
                  </a:ext>
                </a:extLst>
              </a:tr>
              <a:tr h="0">
                <a:tc>
                  <a:txBody>
                    <a:bodyPr/>
                    <a:lstStyle/>
                    <a:p>
                      <a:pPr algn="just">
                        <a:lnSpc>
                          <a:spcPct val="115000"/>
                        </a:lnSpc>
                      </a:pPr>
                      <a:r>
                        <a:rPr lang="en-GB" sz="1200" b="1" kern="100" dirty="0">
                          <a:effectLst/>
                        </a:rPr>
                        <a:t>Carlo Ratti</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Architect, professor at MIT (</a:t>
                      </a:r>
                      <a:r>
                        <a:rPr lang="en-GB" sz="1200" kern="1200" dirty="0" err="1">
                          <a:solidFill>
                            <a:schemeClr val="tx1"/>
                          </a:solidFill>
                          <a:effectLst/>
                        </a:rPr>
                        <a:t>Senseable</a:t>
                      </a:r>
                      <a:r>
                        <a:rPr lang="en-GB" sz="1200" kern="1200" dirty="0">
                          <a:solidFill>
                            <a:schemeClr val="tx1"/>
                          </a:solidFill>
                          <a:effectLst/>
                        </a:rPr>
                        <a:t> City Lab), Curator of the 19th Venice Biennale of Architecture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76795290"/>
                  </a:ext>
                </a:extLst>
              </a:tr>
              <a:tr h="0">
                <a:tc>
                  <a:txBody>
                    <a:bodyPr/>
                    <a:lstStyle/>
                    <a:p>
                      <a:pPr algn="just">
                        <a:lnSpc>
                          <a:spcPct val="115000"/>
                        </a:lnSpc>
                      </a:pPr>
                      <a:r>
                        <a:rPr lang="en-GB" sz="1200" b="1" kern="100" dirty="0">
                          <a:effectLst/>
                        </a:rPr>
                        <a:t>Nicolas Gisin</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u="none" strike="noStrike" kern="1200" dirty="0">
                          <a:solidFill>
                            <a:schemeClr val="tx1"/>
                          </a:solidFill>
                          <a:effectLst/>
                          <a:hlinkClick r:id="rId4" tooltip="Physicist"/>
                        </a:rPr>
                        <a:t>Physicist</a:t>
                      </a:r>
                      <a:r>
                        <a:rPr lang="en-GB" sz="1200" kern="1200" dirty="0">
                          <a:solidFill>
                            <a:schemeClr val="tx1"/>
                          </a:solidFill>
                          <a:effectLst/>
                        </a:rPr>
                        <a:t> and </a:t>
                      </a:r>
                      <a:r>
                        <a:rPr lang="en-GB" sz="1200" u="none" strike="noStrike" kern="1200" dirty="0">
                          <a:solidFill>
                            <a:schemeClr val="tx1"/>
                          </a:solidFill>
                          <a:effectLst/>
                          <a:hlinkClick r:id="rId5" tooltip="Professor"/>
                        </a:rPr>
                        <a:t>professor</a:t>
                      </a:r>
                      <a:r>
                        <a:rPr lang="en-GB" sz="1200" kern="1200" dirty="0">
                          <a:solidFill>
                            <a:schemeClr val="tx1"/>
                          </a:solidFill>
                          <a:effectLst/>
                        </a:rPr>
                        <a:t> at the </a:t>
                      </a:r>
                      <a:r>
                        <a:rPr lang="en-GB" sz="1200" u="none" strike="noStrike" kern="1200" dirty="0">
                          <a:solidFill>
                            <a:schemeClr val="tx1"/>
                          </a:solidFill>
                          <a:effectLst/>
                          <a:hlinkClick r:id="rId6" tooltip="University of Geneva"/>
                        </a:rPr>
                        <a:t>University of Geneva</a:t>
                      </a:r>
                      <a:r>
                        <a:rPr lang="en-GB" sz="1200" u="none" strike="noStrike" kern="1200" dirty="0">
                          <a:solidFill>
                            <a:schemeClr val="tx1"/>
                          </a:solidFill>
                          <a:effectLst/>
                        </a:rPr>
                        <a:t>, founder of ID </a:t>
                      </a:r>
                      <a:r>
                        <a:rPr lang="en-GB" sz="1200" u="none" strike="noStrike" kern="1200" dirty="0" err="1">
                          <a:solidFill>
                            <a:schemeClr val="tx1"/>
                          </a:solidFill>
                          <a:effectLst/>
                        </a:rPr>
                        <a:t>Quantique</a:t>
                      </a:r>
                      <a:endParaRPr lang="en-GB" sz="1200" u="none" strike="noStrike" kern="1200" dirty="0">
                        <a:solidFill>
                          <a:schemeClr val="tx1"/>
                        </a:solidFill>
                        <a:effectLst/>
                      </a:endParaRP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6481338"/>
                  </a:ext>
                </a:extLst>
              </a:tr>
              <a:tr h="0">
                <a:tc>
                  <a:txBody>
                    <a:bodyPr/>
                    <a:lstStyle/>
                    <a:p>
                      <a:pPr algn="just">
                        <a:lnSpc>
                          <a:spcPct val="115000"/>
                        </a:lnSpc>
                      </a:pPr>
                      <a:r>
                        <a:rPr lang="en-GB" sz="1200" b="1" kern="100" dirty="0">
                          <a:effectLst/>
                        </a:rPr>
                        <a:t>Johanna Sepúlveda</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l">
                        <a:lnSpc>
                          <a:spcPct val="115000"/>
                        </a:lnSpc>
                      </a:pPr>
                      <a:r>
                        <a:rPr lang="en-GB" sz="1200" kern="1200" dirty="0">
                          <a:solidFill>
                            <a:schemeClr val="tx1"/>
                          </a:solidFill>
                          <a:effectLst/>
                        </a:rPr>
                        <a:t>Vice-chair,</a:t>
                      </a:r>
                      <a:r>
                        <a:rPr lang="en-GB" sz="1200" b="1" kern="1200" dirty="0">
                          <a:solidFill>
                            <a:schemeClr val="tx1"/>
                          </a:solidFill>
                          <a:effectLst/>
                        </a:rPr>
                        <a:t> </a:t>
                      </a:r>
                      <a:r>
                        <a:rPr lang="en-GB" sz="1200" kern="1200" dirty="0">
                          <a:solidFill>
                            <a:schemeClr val="tx1"/>
                          </a:solidFill>
                          <a:effectLst/>
                        </a:rPr>
                        <a:t>EU Quantum Flagship Strategic Board, Senior Expert on Quantum Secured Communications at Airbus</a:t>
                      </a:r>
                      <a:r>
                        <a:rPr lang="en-CH" sz="1200" dirty="0">
                          <a:effectLst/>
                        </a:rPr>
                        <a:t> </a:t>
                      </a:r>
                    </a:p>
                    <a:p>
                      <a:pPr algn="l">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23115500"/>
                  </a:ext>
                </a:extLst>
              </a:tr>
              <a:tr h="0">
                <a:tc>
                  <a:txBody>
                    <a:bodyPr/>
                    <a:lstStyle/>
                    <a:p>
                      <a:pPr>
                        <a:lnSpc>
                          <a:spcPct val="115000"/>
                        </a:lnSpc>
                      </a:pPr>
                      <a:r>
                        <a:rPr lang="en-CH" sz="1200" b="1" kern="100" dirty="0">
                          <a:effectLst/>
                        </a:rPr>
                        <a:t>Sabrina Maniscalco</a:t>
                      </a:r>
                    </a:p>
                    <a:p>
                      <a:pPr algn="just">
                        <a:lnSpc>
                          <a:spcPct val="115000"/>
                        </a:lnSpc>
                      </a:pPr>
                      <a:r>
                        <a:rPr lang="en-GB" sz="1200" kern="100" dirty="0">
                          <a:effectLst/>
                        </a:rPr>
                        <a:t> </a:t>
                      </a: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GB" sz="1200" kern="1200" dirty="0">
                          <a:solidFill>
                            <a:schemeClr val="tx1"/>
                          </a:solidFill>
                          <a:effectLst/>
                        </a:rPr>
                        <a:t>Professor of Quantum Information, Computing and Logic at the University of Helsinki, CEO and co-founder of </a:t>
                      </a:r>
                      <a:r>
                        <a:rPr lang="en-GB" sz="1200" kern="1200" dirty="0" err="1">
                          <a:solidFill>
                            <a:schemeClr val="tx1"/>
                          </a:solidFill>
                          <a:effectLst/>
                        </a:rPr>
                        <a:t>Algorithmiq</a:t>
                      </a:r>
                      <a:r>
                        <a:rPr lang="en-CH" sz="1200" dirty="0">
                          <a:effectLst/>
                        </a:rPr>
                        <a:t> </a:t>
                      </a:r>
                    </a:p>
                    <a:p>
                      <a:pPr algn="just">
                        <a:lnSpc>
                          <a:spcPct val="115000"/>
                        </a:lnSpc>
                      </a:pP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7845072"/>
                  </a:ext>
                </a:extLst>
              </a:tr>
              <a:tr h="0">
                <a:tc>
                  <a:txBody>
                    <a:bodyPr/>
                    <a:lstStyle/>
                    <a:p>
                      <a:pPr algn="just">
                        <a:lnSpc>
                          <a:spcPct val="115000"/>
                        </a:lnSpc>
                      </a:pPr>
                      <a:r>
                        <a:rPr lang="en-GB" sz="1200" b="1" kern="100" dirty="0">
                          <a:effectLst/>
                        </a:rPr>
                        <a:t>CERN Management TBD</a:t>
                      </a:r>
                      <a:endParaRPr lang="en-CH" sz="1200" b="1" kern="100" dirty="0">
                        <a:effectLst/>
                        <a:latin typeface="+mn-lt"/>
                        <a:ea typeface="Aptos" panose="020B0004020202020204" pitchFamily="34" charset="0"/>
                        <a:cs typeface="Times New Roman" panose="02020603050405020304" pitchFamily="18" charset="0"/>
                      </a:endParaRPr>
                    </a:p>
                  </a:txBody>
                  <a:tcPr marL="68580" marR="68580" marT="0" marB="0"/>
                </a:tc>
                <a:tc>
                  <a:txBody>
                    <a:bodyPr/>
                    <a:lstStyle/>
                    <a:p>
                      <a:pPr algn="just">
                        <a:lnSpc>
                          <a:spcPct val="115000"/>
                        </a:lnSpc>
                      </a:pPr>
                      <a:r>
                        <a:rPr lang="en-CH" sz="1200" kern="100" dirty="0">
                          <a:effectLst/>
                        </a:rPr>
                        <a:t>Presenting the CERN perspective in 3 time capsules TBD</a:t>
                      </a:r>
                      <a:endParaRPr lang="en-CH" sz="1200" kern="100" dirty="0">
                        <a:effectLst/>
                        <a:latin typeface="+mn-lt"/>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892289"/>
                  </a:ext>
                </a:extLst>
              </a:tr>
            </a:tbl>
          </a:graphicData>
        </a:graphic>
      </p:graphicFrame>
    </p:spTree>
    <p:extLst>
      <p:ext uri="{BB962C8B-B14F-4D97-AF65-F5344CB8AC3E}">
        <p14:creationId xmlns:p14="http://schemas.microsoft.com/office/powerpoint/2010/main" val="3608029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83EAC-996D-BB0F-EA26-CFFA138DA9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6C07CC-5ADC-49AF-591E-A45B5D425ABF}"/>
              </a:ext>
            </a:extLst>
          </p:cNvPr>
          <p:cNvSpPr>
            <a:spLocks noGrp="1"/>
          </p:cNvSpPr>
          <p:nvPr>
            <p:ph type="title"/>
          </p:nvPr>
        </p:nvSpPr>
        <p:spPr>
          <a:xfrm>
            <a:off x="1504430" y="412354"/>
            <a:ext cx="8045168" cy="304139"/>
          </a:xfrm>
        </p:spPr>
        <p:txBody>
          <a:bodyPr/>
          <a:lstStyle/>
          <a:p>
            <a:pPr fontAlgn="base"/>
            <a:r>
              <a:rPr lang="en-CH" sz="2000" dirty="0">
                <a:latin typeface="+mn-lt"/>
                <a:ea typeface="+mn-ea"/>
                <a:cs typeface="+mn-cs"/>
              </a:rPr>
              <a:t>Imagining Quantum City </a:t>
            </a:r>
            <a:r>
              <a:rPr lang="en-CH" sz="2000" b="0" dirty="0">
                <a:latin typeface="+mn-lt"/>
                <a:ea typeface="+mn-ea"/>
                <a:cs typeface="+mn-cs"/>
              </a:rPr>
              <a:t>Sparks! Public Event</a:t>
            </a:r>
            <a:br>
              <a:rPr lang="en-CH" sz="1800" dirty="0">
                <a:effectLst/>
                <a:latin typeface="Times New Roman" panose="02020603050405020304" pitchFamily="18" charset="0"/>
                <a:ea typeface="Times New Roman" panose="02020603050405020304" pitchFamily="18" charset="0"/>
              </a:rPr>
            </a:br>
            <a:endParaRPr lang="fr-CH" dirty="0"/>
          </a:p>
        </p:txBody>
      </p:sp>
      <p:pic>
        <p:nvPicPr>
          <p:cNvPr id="3" name="Picture 2" descr="A purple background with white text&#10;&#10;Description automatically generated">
            <a:extLst>
              <a:ext uri="{FF2B5EF4-FFF2-40B4-BE49-F238E27FC236}">
                <a16:creationId xmlns:a16="http://schemas.microsoft.com/office/drawing/2014/main" id="{B6446D5E-3C39-2363-5DC8-0056E6C06AC5}"/>
              </a:ext>
            </a:extLst>
          </p:cNvPr>
          <p:cNvPicPr>
            <a:picLocks noChangeAspect="1"/>
          </p:cNvPicPr>
          <p:nvPr/>
        </p:nvPicPr>
        <p:blipFill rotWithShape="1">
          <a:blip r:embed="rId2">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B697740B-BC14-75A6-5275-CCF6BA8B32A2}"/>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D3EB6686-B8FF-8A5B-153B-D229434C619A}"/>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DADAB737-AFA6-12EB-BFF1-AAA59CEABBBB}"/>
              </a:ext>
            </a:extLst>
          </p:cNvPr>
          <p:cNvSpPr>
            <a:spLocks noGrp="1"/>
          </p:cNvSpPr>
          <p:nvPr>
            <p:ph type="sldNum" sz="quarter" idx="16"/>
          </p:nvPr>
        </p:nvSpPr>
        <p:spPr/>
        <p:txBody>
          <a:bodyPr/>
          <a:lstStyle/>
          <a:p>
            <a:fld id="{36B5EA5A-BC32-A742-B11B-8E7414D5B535}" type="slidenum">
              <a:rPr lang="en-US" smtClean="0"/>
              <a:pPr/>
              <a:t>5</a:t>
            </a:fld>
            <a:endParaRPr lang="en-US" dirty="0"/>
          </a:p>
        </p:txBody>
      </p:sp>
      <p:pic>
        <p:nvPicPr>
          <p:cNvPr id="5" name="Picture 4" descr="A landscape of a city with a river and trees&#10;&#10;AI-generated content may be incorrect.">
            <a:extLst>
              <a:ext uri="{FF2B5EF4-FFF2-40B4-BE49-F238E27FC236}">
                <a16:creationId xmlns:a16="http://schemas.microsoft.com/office/drawing/2014/main" id="{F6559374-C76B-071B-4135-9A0348B4044C}"/>
              </a:ext>
            </a:extLst>
          </p:cNvPr>
          <p:cNvPicPr>
            <a:picLocks noChangeAspect="1"/>
          </p:cNvPicPr>
          <p:nvPr/>
        </p:nvPicPr>
        <p:blipFill>
          <a:blip r:embed="rId3"/>
          <a:srcRect l="28949" r="35229"/>
          <a:stretch/>
        </p:blipFill>
        <p:spPr>
          <a:xfrm>
            <a:off x="8852101" y="1168825"/>
            <a:ext cx="2875383" cy="4816224"/>
          </a:xfrm>
          <a:prstGeom prst="rect">
            <a:avLst/>
          </a:prstGeom>
          <a:ln>
            <a:solidFill>
              <a:schemeClr val="accent1"/>
            </a:solidFill>
          </a:ln>
        </p:spPr>
      </p:pic>
      <p:graphicFrame>
        <p:nvGraphicFramePr>
          <p:cNvPr id="7" name="Table 6">
            <a:extLst>
              <a:ext uri="{FF2B5EF4-FFF2-40B4-BE49-F238E27FC236}">
                <a16:creationId xmlns:a16="http://schemas.microsoft.com/office/drawing/2014/main" id="{E84F46D4-A623-1F0D-C782-F73F219C4F29}"/>
              </a:ext>
            </a:extLst>
          </p:cNvPr>
          <p:cNvGraphicFramePr>
            <a:graphicFrameLocks noGrp="1"/>
          </p:cNvGraphicFramePr>
          <p:nvPr>
            <p:extLst>
              <p:ext uri="{D42A27DB-BD31-4B8C-83A1-F6EECF244321}">
                <p14:modId xmlns:p14="http://schemas.microsoft.com/office/powerpoint/2010/main" val="179079398"/>
              </p:ext>
            </p:extLst>
          </p:nvPr>
        </p:nvGraphicFramePr>
        <p:xfrm>
          <a:off x="1504430" y="1168825"/>
          <a:ext cx="5509548" cy="4558029"/>
        </p:xfrm>
        <a:graphic>
          <a:graphicData uri="http://schemas.openxmlformats.org/drawingml/2006/table">
            <a:tbl>
              <a:tblPr firstRow="1" firstCol="1" bandRow="1"/>
              <a:tblGrid>
                <a:gridCol w="999894">
                  <a:extLst>
                    <a:ext uri="{9D8B030D-6E8A-4147-A177-3AD203B41FA5}">
                      <a16:colId xmlns:a16="http://schemas.microsoft.com/office/drawing/2014/main" val="3066778525"/>
                    </a:ext>
                  </a:extLst>
                </a:gridCol>
                <a:gridCol w="2699320">
                  <a:extLst>
                    <a:ext uri="{9D8B030D-6E8A-4147-A177-3AD203B41FA5}">
                      <a16:colId xmlns:a16="http://schemas.microsoft.com/office/drawing/2014/main" val="1360950289"/>
                    </a:ext>
                  </a:extLst>
                </a:gridCol>
                <a:gridCol w="1810334">
                  <a:extLst>
                    <a:ext uri="{9D8B030D-6E8A-4147-A177-3AD203B41FA5}">
                      <a16:colId xmlns:a16="http://schemas.microsoft.com/office/drawing/2014/main" val="2642916952"/>
                    </a:ext>
                  </a:extLst>
                </a:gridCol>
              </a:tblGrid>
              <a:tr h="0">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20:00</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Opening remarks</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fr-CH" sz="1400" kern="100" dirty="0">
                          <a:effectLst/>
                          <a:latin typeface="Arial" panose="020B0604020202020204" pitchFamily="34" charset="0"/>
                          <a:ea typeface="Aptos" panose="020B0004020202020204" pitchFamily="34" charset="0"/>
                          <a:cs typeface="Times New Roman" panose="02020603050405020304" pitchFamily="18" charset="0"/>
                        </a:rPr>
                        <a:t>Charlotte </a:t>
                      </a:r>
                      <a:r>
                        <a:rPr lang="fr-CH" sz="1400" kern="100" dirty="0" err="1">
                          <a:effectLst/>
                          <a:latin typeface="Arial" panose="020B0604020202020204" pitchFamily="34" charset="0"/>
                          <a:ea typeface="Aptos" panose="020B0004020202020204" pitchFamily="34" charset="0"/>
                          <a:cs typeface="Times New Roman" panose="02020603050405020304" pitchFamily="18" charset="0"/>
                        </a:rPr>
                        <a:t>Warakaulle</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24261426"/>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20:05</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Introduction</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fr-CH" sz="1400" kern="100">
                          <a:effectLst/>
                          <a:latin typeface="Arial" panose="020B0604020202020204" pitchFamily="34" charset="0"/>
                          <a:ea typeface="Aptos" panose="020B0004020202020204" pitchFamily="34" charset="0"/>
                          <a:cs typeface="Times New Roman" panose="02020603050405020304" pitchFamily="18" charset="0"/>
                        </a:rPr>
                        <a:t>Chris Luebkeman (Moderator)</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85751159"/>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20:10</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Setting the scene: Technology in the City of tomorrow</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Carlo Ratti</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8527582"/>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20:30</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Introduction to quantum technologies </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Nicolas Gisin</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0900588"/>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20:45</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fr-CH" sz="1400" kern="100" dirty="0">
                          <a:solidFill>
                            <a:schemeClr val="tx1"/>
                          </a:solidFill>
                          <a:effectLst/>
                          <a:latin typeface="Arial" panose="020B0604020202020204" pitchFamily="34" charset="0"/>
                          <a:ea typeface="Aptos" panose="020B0004020202020204" pitchFamily="34" charset="0"/>
                          <a:cs typeface="Times New Roman" panose="02020603050405020304" pitchFamily="18" charset="0"/>
                        </a:rPr>
                        <a:t>Quantum communication for </a:t>
                      </a:r>
                      <a:r>
                        <a:rPr lang="fr-CH" sz="1400" kern="100" dirty="0" err="1">
                          <a:solidFill>
                            <a:schemeClr val="tx1"/>
                          </a:solidFill>
                          <a:effectLst/>
                          <a:latin typeface="Arial" panose="020B0604020202020204" pitchFamily="34" charset="0"/>
                          <a:ea typeface="Aptos" panose="020B0004020202020204" pitchFamily="34" charset="0"/>
                          <a:cs typeface="Times New Roman" panose="02020603050405020304" pitchFamily="18" charset="0"/>
                        </a:rPr>
                        <a:t>cities</a:t>
                      </a:r>
                      <a:endParaRPr lang="en-CH" sz="14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Johanna Sepúlveda</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32852279"/>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21:00</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Quantum computing for cities</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CH" sz="1400" kern="100">
                          <a:effectLst/>
                          <a:latin typeface="Arial" panose="020B0604020202020204" pitchFamily="34" charset="0"/>
                          <a:ea typeface="Aptos" panose="020B0004020202020204" pitchFamily="34" charset="0"/>
                          <a:cs typeface="Times New Roman" panose="02020603050405020304" pitchFamily="18" charset="0"/>
                        </a:rPr>
                        <a:t>Sabrina Maniscalco</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 </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7998350"/>
                  </a:ext>
                </a:extLst>
              </a:tr>
              <a:tr h="644038">
                <a:tc>
                  <a:txBody>
                    <a:bodyPr/>
                    <a:lstStyle/>
                    <a:p>
                      <a:pPr algn="l">
                        <a:lnSpc>
                          <a:spcPct val="115000"/>
                        </a:lnSpc>
                      </a:pPr>
                      <a:r>
                        <a:rPr lang="en-GB" sz="1400" kern="100">
                          <a:effectLst/>
                          <a:latin typeface="Arial" panose="020B0604020202020204" pitchFamily="34" charset="0"/>
                          <a:ea typeface="Aptos" panose="020B0004020202020204" pitchFamily="34" charset="0"/>
                          <a:cs typeface="Times New Roman" panose="02020603050405020304" pitchFamily="18" charset="0"/>
                        </a:rPr>
                        <a:t>21:15</a:t>
                      </a:r>
                      <a:endParaRPr lang="en-CH" sz="14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Discussion (panel) including interventions from the audience</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All </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19276924"/>
                  </a:ext>
                </a:extLst>
              </a:tr>
              <a:tr h="0">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21:50</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Q&amp;A</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All</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3892876"/>
                  </a:ext>
                </a:extLst>
              </a:tr>
              <a:tr h="206317">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22:00</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latin typeface="Arial" panose="020B0604020202020204" pitchFamily="34" charset="0"/>
                          <a:ea typeface="Aptos" panose="020B0004020202020204" pitchFamily="34" charset="0"/>
                          <a:cs typeface="Times New Roman" panose="02020603050405020304" pitchFamily="18" charset="0"/>
                        </a:rPr>
                        <a:t>End</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a:lnSpc>
                          <a:spcPct val="115000"/>
                        </a:lnSpc>
                      </a:pPr>
                      <a:r>
                        <a:rPr lang="en-GB" sz="1400" kern="100" dirty="0">
                          <a:effectLst/>
                          <a:highlight>
                            <a:srgbClr val="FFFF00"/>
                          </a:highlight>
                          <a:latin typeface="Arial" panose="020B0604020202020204" pitchFamily="34" charset="0"/>
                          <a:ea typeface="Aptos" panose="020B0004020202020204" pitchFamily="34" charset="0"/>
                          <a:cs typeface="Times New Roman" panose="02020603050405020304" pitchFamily="18" charset="0"/>
                        </a:rPr>
                        <a:t> </a:t>
                      </a:r>
                      <a:endParaRPr lang="en-CH" sz="14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79793550"/>
                  </a:ext>
                </a:extLst>
              </a:tr>
            </a:tbl>
          </a:graphicData>
        </a:graphic>
      </p:graphicFrame>
    </p:spTree>
    <p:extLst>
      <p:ext uri="{BB962C8B-B14F-4D97-AF65-F5344CB8AC3E}">
        <p14:creationId xmlns:p14="http://schemas.microsoft.com/office/powerpoint/2010/main" val="3790562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5ECA0-5936-F922-9722-5A58182443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B4510B-8904-C55C-3257-5A5965FF4EC3}"/>
              </a:ext>
            </a:extLst>
          </p:cNvPr>
          <p:cNvSpPr>
            <a:spLocks noGrp="1"/>
          </p:cNvSpPr>
          <p:nvPr>
            <p:ph type="title"/>
          </p:nvPr>
        </p:nvSpPr>
        <p:spPr>
          <a:xfrm>
            <a:off x="1504430" y="412354"/>
            <a:ext cx="8045168" cy="304139"/>
          </a:xfrm>
        </p:spPr>
        <p:txBody>
          <a:bodyPr/>
          <a:lstStyle/>
          <a:p>
            <a:pPr fontAlgn="base"/>
            <a:r>
              <a:rPr lang="en-CH" sz="2000" dirty="0">
                <a:solidFill>
                  <a:schemeClr val="accent5">
                    <a:lumMod val="60000"/>
                    <a:lumOff val="40000"/>
                  </a:schemeClr>
                </a:solidFill>
                <a:latin typeface="+mn-lt"/>
                <a:ea typeface="+mn-ea"/>
                <a:cs typeface="+mn-cs"/>
              </a:rPr>
              <a:t>Logistics and Technical requirements</a:t>
            </a:r>
            <a:br>
              <a:rPr lang="en-CH" sz="2000" dirty="0">
                <a:latin typeface="+mn-lt"/>
                <a:ea typeface="+mn-ea"/>
                <a:cs typeface="+mn-cs"/>
              </a:rPr>
            </a:br>
            <a:br>
              <a:rPr lang="en-CH" sz="2000" dirty="0">
                <a:solidFill>
                  <a:schemeClr val="accent5">
                    <a:lumMod val="60000"/>
                    <a:lumOff val="40000"/>
                  </a:schemeClr>
                </a:solidFill>
                <a:latin typeface="+mn-lt"/>
                <a:ea typeface="+mn-ea"/>
                <a:cs typeface="+mn-cs"/>
              </a:rPr>
            </a:br>
            <a:br>
              <a:rPr lang="en-CH" sz="2000" b="0" dirty="0">
                <a:latin typeface="+mn-lt"/>
                <a:ea typeface="+mn-ea"/>
                <a:cs typeface="+mn-cs"/>
              </a:rPr>
            </a:br>
            <a:br>
              <a:rPr lang="en-CH" sz="1800" b="0" dirty="0">
                <a:effectLst/>
                <a:latin typeface="Times New Roman" panose="02020603050405020304" pitchFamily="18" charset="0"/>
                <a:ea typeface="Times New Roman" panose="02020603050405020304" pitchFamily="18" charset="0"/>
              </a:rPr>
            </a:br>
            <a:endParaRPr lang="fr-CH" b="0" dirty="0"/>
          </a:p>
        </p:txBody>
      </p:sp>
      <p:pic>
        <p:nvPicPr>
          <p:cNvPr id="3" name="Picture 2" descr="A purple background with white text&#10;&#10;Description automatically generated">
            <a:extLst>
              <a:ext uri="{FF2B5EF4-FFF2-40B4-BE49-F238E27FC236}">
                <a16:creationId xmlns:a16="http://schemas.microsoft.com/office/drawing/2014/main" id="{5D37D19F-62A8-034E-E1AD-9B06CB10E978}"/>
              </a:ext>
            </a:extLst>
          </p:cNvPr>
          <p:cNvPicPr>
            <a:picLocks noChangeAspect="1"/>
          </p:cNvPicPr>
          <p:nvPr/>
        </p:nvPicPr>
        <p:blipFill rotWithShape="1">
          <a:blip r:embed="rId2">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61006ACD-02B7-E8CA-F44A-4732816D77AC}"/>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8BCEE8F4-E9E7-FC24-9BDE-057734048DD3}"/>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81229904-7ADA-6CBE-0D92-6008D8718710}"/>
              </a:ext>
            </a:extLst>
          </p:cNvPr>
          <p:cNvSpPr>
            <a:spLocks noGrp="1"/>
          </p:cNvSpPr>
          <p:nvPr>
            <p:ph type="sldNum" sz="quarter" idx="16"/>
          </p:nvPr>
        </p:nvSpPr>
        <p:spPr/>
        <p:txBody>
          <a:bodyPr/>
          <a:lstStyle/>
          <a:p>
            <a:fld id="{36B5EA5A-BC32-A742-B11B-8E7414D5B535}" type="slidenum">
              <a:rPr lang="en-US" smtClean="0"/>
              <a:pPr/>
              <a:t>6</a:t>
            </a:fld>
            <a:endParaRPr lang="en-US" dirty="0"/>
          </a:p>
        </p:txBody>
      </p:sp>
      <p:pic>
        <p:nvPicPr>
          <p:cNvPr id="6" name="Picture 5" descr="A screen shot of a stage&#10;&#10;AI-generated content may be incorrect.">
            <a:extLst>
              <a:ext uri="{FF2B5EF4-FFF2-40B4-BE49-F238E27FC236}">
                <a16:creationId xmlns:a16="http://schemas.microsoft.com/office/drawing/2014/main" id="{0A08DD2B-D0AE-2BD0-5C14-614A21047F12}"/>
              </a:ext>
            </a:extLst>
          </p:cNvPr>
          <p:cNvPicPr>
            <a:picLocks noChangeAspect="1"/>
          </p:cNvPicPr>
          <p:nvPr/>
        </p:nvPicPr>
        <p:blipFill>
          <a:blip r:embed="rId3"/>
          <a:srcRect l="10939" t="4595" r="4866" b="12396"/>
          <a:stretch/>
        </p:blipFill>
        <p:spPr>
          <a:xfrm>
            <a:off x="8236508" y="4177146"/>
            <a:ext cx="3490976" cy="1716739"/>
          </a:xfrm>
          <a:prstGeom prst="rect">
            <a:avLst/>
          </a:prstGeom>
        </p:spPr>
      </p:pic>
      <p:pic>
        <p:nvPicPr>
          <p:cNvPr id="12" name="Picture 11" descr="A sign with cars driving on the road&#10;&#10;AI-generated content may be incorrect.">
            <a:extLst>
              <a:ext uri="{FF2B5EF4-FFF2-40B4-BE49-F238E27FC236}">
                <a16:creationId xmlns:a16="http://schemas.microsoft.com/office/drawing/2014/main" id="{850960B2-CA3E-D8F6-90DF-9AD999C2F390}"/>
              </a:ext>
            </a:extLst>
          </p:cNvPr>
          <p:cNvPicPr>
            <a:picLocks noChangeAspect="1"/>
          </p:cNvPicPr>
          <p:nvPr/>
        </p:nvPicPr>
        <p:blipFill>
          <a:blip r:embed="rId4"/>
          <a:stretch>
            <a:fillRect/>
          </a:stretch>
        </p:blipFill>
        <p:spPr>
          <a:xfrm>
            <a:off x="8236509" y="1590371"/>
            <a:ext cx="3490976" cy="2165075"/>
          </a:xfrm>
          <a:prstGeom prst="rect">
            <a:avLst/>
          </a:prstGeom>
        </p:spPr>
      </p:pic>
      <p:sp>
        <p:nvSpPr>
          <p:cNvPr id="13" name="TextBox 12">
            <a:extLst>
              <a:ext uri="{FF2B5EF4-FFF2-40B4-BE49-F238E27FC236}">
                <a16:creationId xmlns:a16="http://schemas.microsoft.com/office/drawing/2014/main" id="{2A5C3342-EC06-1B1F-1CE8-DEC2DC55F203}"/>
              </a:ext>
            </a:extLst>
          </p:cNvPr>
          <p:cNvSpPr txBox="1"/>
          <p:nvPr/>
        </p:nvSpPr>
        <p:spPr>
          <a:xfrm>
            <a:off x="1504430" y="877611"/>
            <a:ext cx="5122718" cy="3272627"/>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CH" sz="1800" b="0" dirty="0">
                <a:latin typeface="+mn-lt"/>
                <a:ea typeface="+mn-ea"/>
                <a:cs typeface="+mn-cs"/>
              </a:rPr>
              <a:t>Networking reception at 18h30: location?</a:t>
            </a:r>
          </a:p>
          <a:p>
            <a:pPr marL="285750" indent="-285750" algn="l">
              <a:lnSpc>
                <a:spcPct val="150000"/>
              </a:lnSpc>
              <a:buFont typeface="Arial" panose="020B0604020202020204" pitchFamily="34" charset="0"/>
              <a:buChar char="•"/>
            </a:pPr>
            <a:r>
              <a:rPr lang="en-CH" sz="1800" b="0" dirty="0">
                <a:latin typeface="+mn-lt"/>
                <a:ea typeface="+mn-ea"/>
                <a:cs typeface="+mn-cs"/>
              </a:rPr>
              <a:t>Confirm rehearsals times</a:t>
            </a:r>
          </a:p>
          <a:p>
            <a:pPr marL="285750" indent="-285750" algn="l">
              <a:lnSpc>
                <a:spcPct val="150000"/>
              </a:lnSpc>
              <a:buFont typeface="Arial" panose="020B0604020202020204" pitchFamily="34" charset="0"/>
              <a:buChar char="•"/>
            </a:pPr>
            <a:r>
              <a:rPr lang="en-CH" sz="1800" b="0" dirty="0">
                <a:latin typeface="+mn-lt"/>
                <a:ea typeface="+mn-ea"/>
                <a:cs typeface="+mn-cs"/>
              </a:rPr>
              <a:t>Backdrop on stage</a:t>
            </a:r>
          </a:p>
          <a:p>
            <a:pPr marL="285750" indent="-285750" algn="l">
              <a:lnSpc>
                <a:spcPct val="150000"/>
              </a:lnSpc>
              <a:buFont typeface="Arial" panose="020B0604020202020204" pitchFamily="34" charset="0"/>
              <a:buChar char="•"/>
            </a:pPr>
            <a:r>
              <a:rPr lang="en-CH" dirty="0"/>
              <a:t>Stage furniture</a:t>
            </a:r>
            <a:endParaRPr lang="en-CH" sz="1800" b="0" dirty="0">
              <a:latin typeface="+mn-lt"/>
              <a:ea typeface="+mn-ea"/>
              <a:cs typeface="+mn-cs"/>
            </a:endParaRPr>
          </a:p>
          <a:p>
            <a:pPr marL="285750" indent="-285750" algn="l">
              <a:lnSpc>
                <a:spcPct val="150000"/>
              </a:lnSpc>
              <a:buFont typeface="Arial" panose="020B0604020202020204" pitchFamily="34" charset="0"/>
              <a:buChar char="•"/>
            </a:pPr>
            <a:r>
              <a:rPr lang="en-CH" dirty="0"/>
              <a:t>Lights and sound</a:t>
            </a:r>
          </a:p>
          <a:p>
            <a:pPr marL="285750" indent="-285750" algn="l">
              <a:lnSpc>
                <a:spcPct val="150000"/>
              </a:lnSpc>
              <a:buFont typeface="Arial" panose="020B0604020202020204" pitchFamily="34" charset="0"/>
              <a:buChar char="•"/>
            </a:pPr>
            <a:r>
              <a:rPr lang="en-CH" dirty="0"/>
              <a:t>Indico: special conditions?</a:t>
            </a:r>
          </a:p>
          <a:p>
            <a:pPr marL="742950" lvl="1" indent="-285750">
              <a:lnSpc>
                <a:spcPct val="150000"/>
              </a:lnSpc>
              <a:buFont typeface="Arial" panose="020B0604020202020204" pitchFamily="34" charset="0"/>
              <a:buChar char="•"/>
            </a:pPr>
            <a:r>
              <a:rPr lang="en-CH" dirty="0"/>
              <a:t>Sparks! connect</a:t>
            </a:r>
          </a:p>
          <a:p>
            <a:pPr marL="742950" lvl="1" indent="-285750">
              <a:lnSpc>
                <a:spcPct val="150000"/>
              </a:lnSpc>
              <a:buFont typeface="Arial" panose="020B0604020202020204" pitchFamily="34" charset="0"/>
              <a:buChar char="•"/>
            </a:pPr>
            <a:r>
              <a:rPr lang="en-CH" dirty="0"/>
              <a:t>Live Stream</a:t>
            </a:r>
            <a:endParaRPr lang="fr-CH" dirty="0"/>
          </a:p>
        </p:txBody>
      </p:sp>
    </p:spTree>
    <p:extLst>
      <p:ext uri="{BB962C8B-B14F-4D97-AF65-F5344CB8AC3E}">
        <p14:creationId xmlns:p14="http://schemas.microsoft.com/office/powerpoint/2010/main" val="695870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C9E75-DB5D-4F0C-FDD7-A514CD9499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BCF700-07E9-BD1F-33A5-715EDEDC8EB2}"/>
              </a:ext>
            </a:extLst>
          </p:cNvPr>
          <p:cNvSpPr>
            <a:spLocks noGrp="1"/>
          </p:cNvSpPr>
          <p:nvPr>
            <p:ph type="title"/>
          </p:nvPr>
        </p:nvSpPr>
        <p:spPr>
          <a:xfrm>
            <a:off x="1504430" y="412354"/>
            <a:ext cx="8045168" cy="304139"/>
          </a:xfrm>
        </p:spPr>
        <p:txBody>
          <a:bodyPr/>
          <a:lstStyle/>
          <a:p>
            <a:pPr fontAlgn="base"/>
            <a:r>
              <a:rPr lang="en-CH" sz="2000" dirty="0">
                <a:solidFill>
                  <a:srgbClr val="92D050"/>
                </a:solidFill>
                <a:latin typeface="+mn-lt"/>
                <a:ea typeface="+mn-ea"/>
                <a:cs typeface="+mn-cs"/>
              </a:rPr>
              <a:t>Audio-Visual</a:t>
            </a:r>
            <a:br>
              <a:rPr lang="en-CH" sz="2000" dirty="0">
                <a:latin typeface="+mn-lt"/>
                <a:ea typeface="+mn-ea"/>
                <a:cs typeface="+mn-cs"/>
              </a:rPr>
            </a:br>
            <a:br>
              <a:rPr lang="en-CH" sz="2000" dirty="0">
                <a:solidFill>
                  <a:schemeClr val="accent5">
                    <a:lumMod val="60000"/>
                    <a:lumOff val="40000"/>
                  </a:schemeClr>
                </a:solidFill>
                <a:latin typeface="+mn-lt"/>
                <a:ea typeface="+mn-ea"/>
                <a:cs typeface="+mn-cs"/>
              </a:rPr>
            </a:br>
            <a:br>
              <a:rPr lang="en-CH" sz="2000" b="0" dirty="0">
                <a:latin typeface="+mn-lt"/>
                <a:ea typeface="+mn-ea"/>
                <a:cs typeface="+mn-cs"/>
              </a:rPr>
            </a:br>
            <a:br>
              <a:rPr lang="en-CH" sz="1800" b="0" dirty="0">
                <a:effectLst/>
                <a:latin typeface="Times New Roman" panose="02020603050405020304" pitchFamily="18" charset="0"/>
                <a:ea typeface="Times New Roman" panose="02020603050405020304" pitchFamily="18" charset="0"/>
              </a:rPr>
            </a:br>
            <a:endParaRPr lang="fr-CH" b="0" dirty="0"/>
          </a:p>
        </p:txBody>
      </p:sp>
      <p:pic>
        <p:nvPicPr>
          <p:cNvPr id="3" name="Picture 2" descr="A purple background with white text&#10;&#10;Description automatically generated">
            <a:extLst>
              <a:ext uri="{FF2B5EF4-FFF2-40B4-BE49-F238E27FC236}">
                <a16:creationId xmlns:a16="http://schemas.microsoft.com/office/drawing/2014/main" id="{6FE13DBF-ECA8-87B5-FA30-6C8E68F75DC1}"/>
              </a:ext>
            </a:extLst>
          </p:cNvPr>
          <p:cNvPicPr>
            <a:picLocks noChangeAspect="1"/>
          </p:cNvPicPr>
          <p:nvPr/>
        </p:nvPicPr>
        <p:blipFill rotWithShape="1">
          <a:blip r:embed="rId3">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75BD0E1A-104F-DBD3-2306-F3AFDAB4631E}"/>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C8251507-F396-E8C6-8256-B2EF34B86B72}"/>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28430A93-BCF2-E53A-39CD-D560F21CC9C1}"/>
              </a:ext>
            </a:extLst>
          </p:cNvPr>
          <p:cNvSpPr>
            <a:spLocks noGrp="1"/>
          </p:cNvSpPr>
          <p:nvPr>
            <p:ph type="sldNum" sz="quarter" idx="16"/>
          </p:nvPr>
        </p:nvSpPr>
        <p:spPr/>
        <p:txBody>
          <a:bodyPr/>
          <a:lstStyle/>
          <a:p>
            <a:fld id="{36B5EA5A-BC32-A742-B11B-8E7414D5B535}" type="slidenum">
              <a:rPr lang="en-US" smtClean="0"/>
              <a:pPr/>
              <a:t>7</a:t>
            </a:fld>
            <a:endParaRPr lang="en-US" dirty="0"/>
          </a:p>
        </p:txBody>
      </p:sp>
      <p:sp>
        <p:nvSpPr>
          <p:cNvPr id="13" name="TextBox 12">
            <a:extLst>
              <a:ext uri="{FF2B5EF4-FFF2-40B4-BE49-F238E27FC236}">
                <a16:creationId xmlns:a16="http://schemas.microsoft.com/office/drawing/2014/main" id="{97C22EE8-F464-D8EF-E285-931D1F048E36}"/>
              </a:ext>
            </a:extLst>
          </p:cNvPr>
          <p:cNvSpPr txBox="1"/>
          <p:nvPr/>
        </p:nvSpPr>
        <p:spPr>
          <a:xfrm>
            <a:off x="1504430" y="877611"/>
            <a:ext cx="5904288" cy="2026132"/>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CH" sz="1800" b="0" dirty="0">
                <a:latin typeface="+mn-lt"/>
                <a:ea typeface="+mn-ea"/>
                <a:cs typeface="+mn-cs"/>
              </a:rPr>
              <a:t>Live stream: </a:t>
            </a:r>
          </a:p>
          <a:p>
            <a:pPr marL="742950" lvl="1" indent="-285750">
              <a:lnSpc>
                <a:spcPct val="150000"/>
              </a:lnSpc>
              <a:buFont typeface="Arial" panose="020B0604020202020204" pitchFamily="34" charset="0"/>
              <a:buChar char="•"/>
            </a:pPr>
            <a:r>
              <a:rPr lang="en-CH" dirty="0"/>
              <a:t>T</a:t>
            </a:r>
            <a:r>
              <a:rPr lang="en-CH" b="0" dirty="0">
                <a:latin typeface="+mn-lt"/>
                <a:ea typeface="+mn-ea"/>
                <a:cs typeface="+mn-cs"/>
              </a:rPr>
              <a:t>echnical requirement check</a:t>
            </a:r>
          </a:p>
          <a:p>
            <a:pPr marL="742950" lvl="1" indent="-285750">
              <a:lnSpc>
                <a:spcPct val="150000"/>
              </a:lnSpc>
              <a:buFont typeface="Arial" panose="020B0604020202020204" pitchFamily="34" charset="0"/>
              <a:buChar char="•"/>
            </a:pPr>
            <a:r>
              <a:rPr lang="en-CH" dirty="0"/>
              <a:t>confirm with SG if backdrop is ok</a:t>
            </a:r>
          </a:p>
          <a:p>
            <a:pPr marL="285750" indent="-285750" algn="l">
              <a:lnSpc>
                <a:spcPct val="150000"/>
              </a:lnSpc>
              <a:buFont typeface="Arial" panose="020B0604020202020204" pitchFamily="34" charset="0"/>
              <a:buChar char="•"/>
            </a:pPr>
            <a:r>
              <a:rPr lang="en-CH" dirty="0"/>
              <a:t>Screens on the side of the room as teleprompter</a:t>
            </a:r>
          </a:p>
          <a:p>
            <a:pPr marL="285750" indent="-285750" algn="l">
              <a:lnSpc>
                <a:spcPct val="150000"/>
              </a:lnSpc>
              <a:buFont typeface="Arial" panose="020B0604020202020204" pitchFamily="34" charset="0"/>
              <a:buChar char="•"/>
            </a:pPr>
            <a:r>
              <a:rPr lang="en-CH" dirty="0"/>
              <a:t>Synch with live stream platforms</a:t>
            </a:r>
            <a:endParaRPr lang="fr-CH" dirty="0"/>
          </a:p>
        </p:txBody>
      </p:sp>
    </p:spTree>
    <p:extLst>
      <p:ext uri="{BB962C8B-B14F-4D97-AF65-F5344CB8AC3E}">
        <p14:creationId xmlns:p14="http://schemas.microsoft.com/office/powerpoint/2010/main" val="851402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F413A-5DAD-1F21-2CA7-3D76AF2DDF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29C49D-8813-1C4D-D1AB-1929C1924CDE}"/>
              </a:ext>
            </a:extLst>
          </p:cNvPr>
          <p:cNvSpPr>
            <a:spLocks noGrp="1"/>
          </p:cNvSpPr>
          <p:nvPr>
            <p:ph type="title"/>
          </p:nvPr>
        </p:nvSpPr>
        <p:spPr>
          <a:xfrm>
            <a:off x="1504430" y="412354"/>
            <a:ext cx="8045168" cy="304139"/>
          </a:xfrm>
        </p:spPr>
        <p:txBody>
          <a:bodyPr/>
          <a:lstStyle/>
          <a:p>
            <a:pPr fontAlgn="base"/>
            <a:r>
              <a:rPr lang="en-CH" sz="2000" dirty="0">
                <a:solidFill>
                  <a:srgbClr val="FFC000"/>
                </a:solidFill>
              </a:rPr>
              <a:t>Design &amp; Identity</a:t>
            </a:r>
            <a:br>
              <a:rPr lang="en-CH" sz="1100" dirty="0">
                <a:solidFill>
                  <a:srgbClr val="FFC000"/>
                </a:solidFill>
              </a:rPr>
            </a:br>
            <a:br>
              <a:rPr lang="en-CH" sz="2000" dirty="0">
                <a:latin typeface="+mn-lt"/>
                <a:ea typeface="+mn-ea"/>
                <a:cs typeface="+mn-cs"/>
              </a:rPr>
            </a:br>
            <a:br>
              <a:rPr lang="en-CH" sz="2000" dirty="0">
                <a:solidFill>
                  <a:schemeClr val="accent5">
                    <a:lumMod val="60000"/>
                    <a:lumOff val="40000"/>
                  </a:schemeClr>
                </a:solidFill>
                <a:latin typeface="+mn-lt"/>
                <a:ea typeface="+mn-ea"/>
                <a:cs typeface="+mn-cs"/>
              </a:rPr>
            </a:br>
            <a:br>
              <a:rPr lang="en-CH" sz="2000" b="0" dirty="0">
                <a:latin typeface="+mn-lt"/>
                <a:ea typeface="+mn-ea"/>
                <a:cs typeface="+mn-cs"/>
              </a:rPr>
            </a:br>
            <a:br>
              <a:rPr lang="en-CH" sz="1800" b="0" dirty="0">
                <a:effectLst/>
                <a:latin typeface="Times New Roman" panose="02020603050405020304" pitchFamily="18" charset="0"/>
                <a:ea typeface="Times New Roman" panose="02020603050405020304" pitchFamily="18" charset="0"/>
              </a:rPr>
            </a:br>
            <a:endParaRPr lang="fr-CH" b="0" dirty="0"/>
          </a:p>
        </p:txBody>
      </p:sp>
      <p:pic>
        <p:nvPicPr>
          <p:cNvPr id="3" name="Picture 2" descr="A purple background with white text&#10;&#10;Description automatically generated">
            <a:extLst>
              <a:ext uri="{FF2B5EF4-FFF2-40B4-BE49-F238E27FC236}">
                <a16:creationId xmlns:a16="http://schemas.microsoft.com/office/drawing/2014/main" id="{080F2094-D8B1-3937-E1D5-EEC2BC2143EA}"/>
              </a:ext>
            </a:extLst>
          </p:cNvPr>
          <p:cNvPicPr>
            <a:picLocks noChangeAspect="1"/>
          </p:cNvPicPr>
          <p:nvPr/>
        </p:nvPicPr>
        <p:blipFill rotWithShape="1">
          <a:blip r:embed="rId3">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B75FC19E-B660-663B-E6BB-A08F40F37C2C}"/>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364088C3-2820-32A6-CF9F-49E506653833}"/>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DB71297E-EA8C-4BD3-C13A-AEF6A989738A}"/>
              </a:ext>
            </a:extLst>
          </p:cNvPr>
          <p:cNvSpPr>
            <a:spLocks noGrp="1"/>
          </p:cNvSpPr>
          <p:nvPr>
            <p:ph type="sldNum" sz="quarter" idx="16"/>
          </p:nvPr>
        </p:nvSpPr>
        <p:spPr/>
        <p:txBody>
          <a:bodyPr/>
          <a:lstStyle/>
          <a:p>
            <a:fld id="{36B5EA5A-BC32-A742-B11B-8E7414D5B535}" type="slidenum">
              <a:rPr lang="en-US" smtClean="0"/>
              <a:pPr/>
              <a:t>8</a:t>
            </a:fld>
            <a:endParaRPr lang="en-US" dirty="0"/>
          </a:p>
        </p:txBody>
      </p:sp>
      <p:sp>
        <p:nvSpPr>
          <p:cNvPr id="13" name="TextBox 12">
            <a:extLst>
              <a:ext uri="{FF2B5EF4-FFF2-40B4-BE49-F238E27FC236}">
                <a16:creationId xmlns:a16="http://schemas.microsoft.com/office/drawing/2014/main" id="{660F8457-933D-8671-7745-5958E2BA5D71}"/>
              </a:ext>
            </a:extLst>
          </p:cNvPr>
          <p:cNvSpPr txBox="1"/>
          <p:nvPr/>
        </p:nvSpPr>
        <p:spPr>
          <a:xfrm>
            <a:off x="1504430" y="877611"/>
            <a:ext cx="5904288" cy="1610634"/>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CH" sz="1800" b="0" dirty="0">
                <a:latin typeface="+mn-lt"/>
                <a:ea typeface="+mn-ea"/>
                <a:cs typeface="+mn-cs"/>
              </a:rPr>
              <a:t>Sparks Visual Identity &amp; theme</a:t>
            </a:r>
          </a:p>
          <a:p>
            <a:pPr marL="285750" indent="-285750" algn="l">
              <a:lnSpc>
                <a:spcPct val="150000"/>
              </a:lnSpc>
              <a:buFont typeface="Arial" panose="020B0604020202020204" pitchFamily="34" charset="0"/>
              <a:buChar char="•"/>
            </a:pPr>
            <a:r>
              <a:rPr lang="en-CH" dirty="0"/>
              <a:t>Animations</a:t>
            </a:r>
          </a:p>
          <a:p>
            <a:pPr marL="285750" indent="-285750" algn="l">
              <a:lnSpc>
                <a:spcPct val="150000"/>
              </a:lnSpc>
              <a:buFont typeface="Arial" panose="020B0604020202020204" pitchFamily="34" charset="0"/>
              <a:buChar char="•"/>
            </a:pPr>
            <a:r>
              <a:rPr lang="en-CH" dirty="0"/>
              <a:t>Finalise poster</a:t>
            </a:r>
          </a:p>
          <a:p>
            <a:pPr marL="285750" indent="-285750" algn="l">
              <a:lnSpc>
                <a:spcPct val="150000"/>
              </a:lnSpc>
              <a:buFont typeface="Arial" panose="020B0604020202020204" pitchFamily="34" charset="0"/>
              <a:buChar char="•"/>
            </a:pPr>
            <a:r>
              <a:rPr lang="en-CH" dirty="0"/>
              <a:t>Other formats?</a:t>
            </a:r>
          </a:p>
        </p:txBody>
      </p:sp>
    </p:spTree>
    <p:extLst>
      <p:ext uri="{BB962C8B-B14F-4D97-AF65-F5344CB8AC3E}">
        <p14:creationId xmlns:p14="http://schemas.microsoft.com/office/powerpoint/2010/main" val="3901236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B071FF-0764-5C29-7F49-69D14CDA1A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367A460-572D-34F4-A168-F2A1B5E4B77B}"/>
              </a:ext>
            </a:extLst>
          </p:cNvPr>
          <p:cNvSpPr>
            <a:spLocks noGrp="1"/>
          </p:cNvSpPr>
          <p:nvPr>
            <p:ph type="title"/>
          </p:nvPr>
        </p:nvSpPr>
        <p:spPr>
          <a:xfrm>
            <a:off x="1504430" y="412354"/>
            <a:ext cx="8045168" cy="304139"/>
          </a:xfrm>
        </p:spPr>
        <p:txBody>
          <a:bodyPr/>
          <a:lstStyle/>
          <a:p>
            <a:pPr fontAlgn="base"/>
            <a:r>
              <a:rPr lang="en-CH" sz="2000" dirty="0">
                <a:solidFill>
                  <a:srgbClr val="FF0000"/>
                </a:solidFill>
                <a:latin typeface="+mn-lt"/>
                <a:ea typeface="+mn-ea"/>
                <a:cs typeface="+mn-cs"/>
              </a:rPr>
              <a:t>Communication</a:t>
            </a:r>
            <a:br>
              <a:rPr lang="en-CH" sz="2000" dirty="0">
                <a:solidFill>
                  <a:schemeClr val="accent5">
                    <a:lumMod val="60000"/>
                    <a:lumOff val="40000"/>
                  </a:schemeClr>
                </a:solidFill>
                <a:latin typeface="+mn-lt"/>
                <a:ea typeface="+mn-ea"/>
                <a:cs typeface="+mn-cs"/>
              </a:rPr>
            </a:br>
            <a:br>
              <a:rPr lang="en-CH" sz="2000" b="0" dirty="0">
                <a:latin typeface="+mn-lt"/>
                <a:ea typeface="+mn-ea"/>
                <a:cs typeface="+mn-cs"/>
              </a:rPr>
            </a:br>
            <a:br>
              <a:rPr lang="en-CH" sz="1800" b="0" dirty="0">
                <a:effectLst/>
                <a:latin typeface="Times New Roman" panose="02020603050405020304" pitchFamily="18" charset="0"/>
                <a:ea typeface="Times New Roman" panose="02020603050405020304" pitchFamily="18" charset="0"/>
              </a:rPr>
            </a:br>
            <a:endParaRPr lang="fr-CH" b="0" dirty="0"/>
          </a:p>
        </p:txBody>
      </p:sp>
      <p:pic>
        <p:nvPicPr>
          <p:cNvPr id="3" name="Picture 2" descr="A purple background with white text&#10;&#10;Description automatically generated">
            <a:extLst>
              <a:ext uri="{FF2B5EF4-FFF2-40B4-BE49-F238E27FC236}">
                <a16:creationId xmlns:a16="http://schemas.microsoft.com/office/drawing/2014/main" id="{5E5C2686-B337-C41B-04A5-5FC4BEE04445}"/>
              </a:ext>
            </a:extLst>
          </p:cNvPr>
          <p:cNvPicPr>
            <a:picLocks noChangeAspect="1"/>
          </p:cNvPicPr>
          <p:nvPr/>
        </p:nvPicPr>
        <p:blipFill rotWithShape="1">
          <a:blip r:embed="rId3">
            <a:extLst>
              <a:ext uri="{28A0092B-C50C-407E-A947-70E740481C1C}">
                <a14:useLocalDpi xmlns:a14="http://schemas.microsoft.com/office/drawing/2010/main" val="0"/>
              </a:ext>
            </a:extLst>
          </a:blip>
          <a:srcRect l="33464" t="32457" r="33284" b="34857"/>
          <a:stretch/>
        </p:blipFill>
        <p:spPr bwMode="auto">
          <a:xfrm>
            <a:off x="10226979" y="373593"/>
            <a:ext cx="1500505" cy="685800"/>
          </a:xfrm>
          <a:prstGeom prst="rect">
            <a:avLst/>
          </a:prstGeom>
          <a:noFill/>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E338206B-DFA8-BC57-6CE9-928CE4C2960A}"/>
              </a:ext>
            </a:extLst>
          </p:cNvPr>
          <p:cNvSpPr>
            <a:spLocks noGrp="1"/>
          </p:cNvSpPr>
          <p:nvPr>
            <p:ph type="dt" sz="half" idx="14"/>
          </p:nvPr>
        </p:nvSpPr>
        <p:spPr/>
        <p:txBody>
          <a:bodyPr/>
          <a:lstStyle/>
          <a:p>
            <a:fld id="{302E8BE7-8E41-1B4B-A4E4-28B9325A32F4}" type="datetime3">
              <a:rPr lang="de-CH" smtClean="0"/>
              <a:t>15/04/2025</a:t>
            </a:fld>
            <a:endParaRPr lang="en-US" dirty="0"/>
          </a:p>
        </p:txBody>
      </p:sp>
      <p:sp>
        <p:nvSpPr>
          <p:cNvPr id="9" name="Footer Placeholder 8">
            <a:extLst>
              <a:ext uri="{FF2B5EF4-FFF2-40B4-BE49-F238E27FC236}">
                <a16:creationId xmlns:a16="http://schemas.microsoft.com/office/drawing/2014/main" id="{1D0D4425-D1DB-52FA-EB0E-01AB5FA2C214}"/>
              </a:ext>
            </a:extLst>
          </p:cNvPr>
          <p:cNvSpPr>
            <a:spLocks noGrp="1"/>
          </p:cNvSpPr>
          <p:nvPr>
            <p:ph type="ftr" sz="quarter" idx="15"/>
          </p:nvPr>
        </p:nvSpPr>
        <p:spPr/>
        <p:txBody>
          <a:bodyPr/>
          <a:lstStyle/>
          <a:p>
            <a:r>
              <a:rPr lang="en-US" dirty="0" err="1"/>
              <a:t>D.Larini</a:t>
            </a:r>
            <a:r>
              <a:rPr lang="en-US" dirty="0"/>
              <a:t> </a:t>
            </a:r>
          </a:p>
        </p:txBody>
      </p:sp>
      <p:sp>
        <p:nvSpPr>
          <p:cNvPr id="10" name="Slide Number Placeholder 9">
            <a:extLst>
              <a:ext uri="{FF2B5EF4-FFF2-40B4-BE49-F238E27FC236}">
                <a16:creationId xmlns:a16="http://schemas.microsoft.com/office/drawing/2014/main" id="{C6847512-4C94-87F5-7797-0375B2F79BDD}"/>
              </a:ext>
            </a:extLst>
          </p:cNvPr>
          <p:cNvSpPr>
            <a:spLocks noGrp="1"/>
          </p:cNvSpPr>
          <p:nvPr>
            <p:ph type="sldNum" sz="quarter" idx="16"/>
          </p:nvPr>
        </p:nvSpPr>
        <p:spPr/>
        <p:txBody>
          <a:bodyPr/>
          <a:lstStyle/>
          <a:p>
            <a:fld id="{36B5EA5A-BC32-A742-B11B-8E7414D5B535}" type="slidenum">
              <a:rPr lang="en-US" smtClean="0"/>
              <a:pPr/>
              <a:t>9</a:t>
            </a:fld>
            <a:endParaRPr lang="en-US" dirty="0"/>
          </a:p>
        </p:txBody>
      </p:sp>
      <p:sp>
        <p:nvSpPr>
          <p:cNvPr id="13" name="TextBox 12">
            <a:extLst>
              <a:ext uri="{FF2B5EF4-FFF2-40B4-BE49-F238E27FC236}">
                <a16:creationId xmlns:a16="http://schemas.microsoft.com/office/drawing/2014/main" id="{0E9D7DE3-1C44-8A51-853C-3586B3B362A0}"/>
              </a:ext>
            </a:extLst>
          </p:cNvPr>
          <p:cNvSpPr txBox="1"/>
          <p:nvPr/>
        </p:nvSpPr>
        <p:spPr>
          <a:xfrm>
            <a:off x="1504430" y="877611"/>
            <a:ext cx="5904288" cy="5350119"/>
          </a:xfrm>
          <a:prstGeom prst="rect">
            <a:avLst/>
          </a:prstGeom>
          <a:noFill/>
        </p:spPr>
        <p:txBody>
          <a:bodyPr wrap="square" lIns="0" tIns="0" rIns="0" bIns="0" rtlCol="0">
            <a:spAutoFit/>
          </a:bodyPr>
          <a:lstStyle/>
          <a:p>
            <a:pPr marL="285750" indent="-285750" algn="l">
              <a:lnSpc>
                <a:spcPct val="150000"/>
              </a:lnSpc>
              <a:buFont typeface="Arial" panose="020B0604020202020204" pitchFamily="34" charset="0"/>
              <a:buChar char="•"/>
            </a:pPr>
            <a:r>
              <a:rPr lang="en-CH" sz="1800" b="0" dirty="0">
                <a:latin typeface="+mn-lt"/>
                <a:ea typeface="+mn-ea"/>
                <a:cs typeface="+mn-cs"/>
              </a:rPr>
              <a:t>To receive next week: Key messages from management</a:t>
            </a:r>
          </a:p>
          <a:p>
            <a:pPr marL="285750" indent="-285750" algn="l">
              <a:lnSpc>
                <a:spcPct val="150000"/>
              </a:lnSpc>
              <a:buFont typeface="Arial" panose="020B0604020202020204" pitchFamily="34" charset="0"/>
              <a:buChar char="•"/>
            </a:pPr>
            <a:r>
              <a:rPr lang="en-CH" sz="1800" b="0" dirty="0">
                <a:latin typeface="+mn-lt"/>
                <a:ea typeface="+mn-ea"/>
                <a:cs typeface="+mn-cs"/>
              </a:rPr>
              <a:t>Social Media Activity: plans?</a:t>
            </a:r>
          </a:p>
          <a:p>
            <a:pPr marL="285750" indent="-285750" algn="l">
              <a:lnSpc>
                <a:spcPct val="150000"/>
              </a:lnSpc>
              <a:buFont typeface="Arial" panose="020B0604020202020204" pitchFamily="34" charset="0"/>
              <a:buChar char="•"/>
            </a:pPr>
            <a:r>
              <a:rPr lang="en-CH" dirty="0"/>
              <a:t>Align Communication activities with external partners (incl: Carlo Ratti)</a:t>
            </a:r>
          </a:p>
          <a:p>
            <a:pPr marL="285750" indent="-285750" algn="l">
              <a:lnSpc>
                <a:spcPct val="150000"/>
              </a:lnSpc>
              <a:buFont typeface="Arial" panose="020B0604020202020204" pitchFamily="34" charset="0"/>
              <a:buChar char="•"/>
            </a:pPr>
            <a:r>
              <a:rPr lang="en-CH" dirty="0"/>
              <a:t>Align communication activities </a:t>
            </a:r>
            <a:r>
              <a:rPr lang="en-GB" dirty="0" err="1"/>
              <a:t>wi</a:t>
            </a:r>
            <a:r>
              <a:rPr lang="en-CH" dirty="0"/>
              <a:t>th internal partners (QTI, C&amp;SF, etc)</a:t>
            </a:r>
          </a:p>
          <a:p>
            <a:pPr marL="285750" indent="-285750" algn="l">
              <a:lnSpc>
                <a:spcPct val="150000"/>
              </a:lnSpc>
              <a:buFont typeface="Arial" panose="020B0604020202020204" pitchFamily="34" charset="0"/>
              <a:buChar char="•"/>
            </a:pPr>
            <a:r>
              <a:rPr lang="en-CH" sz="1800" b="0" dirty="0">
                <a:latin typeface="+mn-lt"/>
                <a:ea typeface="+mn-ea"/>
                <a:cs typeface="+mn-cs"/>
              </a:rPr>
              <a:t>Involvement of Press office? </a:t>
            </a:r>
          </a:p>
          <a:p>
            <a:pPr marL="285750" indent="-285750" algn="l">
              <a:lnSpc>
                <a:spcPct val="150000"/>
              </a:lnSpc>
              <a:buFont typeface="Arial" panose="020B0604020202020204" pitchFamily="34" charset="0"/>
              <a:buChar char="•"/>
            </a:pPr>
            <a:r>
              <a:rPr lang="en-CH" dirty="0"/>
              <a:t>Synch with live stream platform</a:t>
            </a:r>
          </a:p>
          <a:p>
            <a:pPr marL="285750" indent="-285750" algn="l">
              <a:lnSpc>
                <a:spcPct val="150000"/>
              </a:lnSpc>
              <a:buFont typeface="Arial" panose="020B0604020202020204" pitchFamily="34" charset="0"/>
              <a:buChar char="•"/>
            </a:pPr>
            <a:r>
              <a:rPr lang="en-CH" dirty="0"/>
              <a:t>Communication budget of Sparks!: how to maximise?</a:t>
            </a:r>
          </a:p>
          <a:p>
            <a:pPr marL="285750" indent="-285750">
              <a:lnSpc>
                <a:spcPct val="150000"/>
              </a:lnSpc>
              <a:buFont typeface="Arial" panose="020B0604020202020204" pitchFamily="34" charset="0"/>
              <a:buChar char="•"/>
            </a:pPr>
            <a:r>
              <a:rPr lang="en-CH" dirty="0"/>
              <a:t>Website</a:t>
            </a:r>
          </a:p>
          <a:p>
            <a:pPr marL="285750" indent="-285750" algn="l">
              <a:lnSpc>
                <a:spcPct val="150000"/>
              </a:lnSpc>
              <a:buFont typeface="Arial" panose="020B0604020202020204" pitchFamily="34" charset="0"/>
              <a:buChar char="•"/>
            </a:pPr>
            <a:r>
              <a:rPr lang="en-CH" sz="1800" b="0" dirty="0">
                <a:latin typeface="+mn-lt"/>
                <a:ea typeface="+mn-ea"/>
                <a:cs typeface="+mn-cs"/>
              </a:rPr>
              <a:t>Other activities? </a:t>
            </a:r>
          </a:p>
          <a:p>
            <a:pPr marL="285750" indent="-285750" algn="l">
              <a:lnSpc>
                <a:spcPct val="150000"/>
              </a:lnSpc>
              <a:buFont typeface="Arial" panose="020B0604020202020204" pitchFamily="34" charset="0"/>
              <a:buChar char="•"/>
            </a:pPr>
            <a:endParaRPr lang="fr-CH" dirty="0"/>
          </a:p>
        </p:txBody>
      </p:sp>
    </p:spTree>
    <p:extLst>
      <p:ext uri="{BB962C8B-B14F-4D97-AF65-F5344CB8AC3E}">
        <p14:creationId xmlns:p14="http://schemas.microsoft.com/office/powerpoint/2010/main" val="1429111318"/>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IR_template  presentation.potx" id="{ED0CFC14-E614-6647-9CE1-6475111B166A}" vid="{421B573E-B94D-464A-8DFE-42673B0FBA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6246</TotalTime>
  <Words>655</Words>
  <Application>Microsoft Macintosh PowerPoint</Application>
  <PresentationFormat>Widescreen</PresentationFormat>
  <Paragraphs>132</Paragraphs>
  <Slides>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Aptos</vt:lpstr>
      <vt:lpstr>Arial</vt:lpstr>
      <vt:lpstr>Calibri</vt:lpstr>
      <vt:lpstr>Times New Roman</vt:lpstr>
      <vt:lpstr>Office Theme</vt:lpstr>
      <vt:lpstr>Sparks! Coordination Meeting 16 April 2025</vt:lpstr>
      <vt:lpstr>Agenda </vt:lpstr>
      <vt:lpstr>Sparks! 2025 19 June </vt:lpstr>
      <vt:lpstr>Imagining Quantum City Sparks! Public Event </vt:lpstr>
      <vt:lpstr>Imagining Quantum City Sparks! Public Event </vt:lpstr>
      <vt:lpstr>Logistics and Technical requirements    </vt:lpstr>
      <vt:lpstr>Audio-Visual    </vt:lpstr>
      <vt:lpstr>Design &amp; Identity     </vt:lpstr>
      <vt:lpstr>Communication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Dante Larini</dc:creator>
  <cp:lastModifiedBy>Dante Larini</cp:lastModifiedBy>
  <cp:revision>48</cp:revision>
  <dcterms:created xsi:type="dcterms:W3CDTF">2024-08-30T13:04:26Z</dcterms:created>
  <dcterms:modified xsi:type="dcterms:W3CDTF">2025-04-15T20:38:47Z</dcterms:modified>
</cp:coreProperties>
</file>