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60" r:id="rId1"/>
  </p:sldMasterIdLst>
  <p:notesMasterIdLst>
    <p:notesMasterId r:id="rId31"/>
  </p:notesMasterIdLst>
  <p:sldIdLst>
    <p:sldId id="257" r:id="rId2"/>
    <p:sldId id="347" r:id="rId3"/>
    <p:sldId id="373" r:id="rId4"/>
    <p:sldId id="375" r:id="rId5"/>
    <p:sldId id="378" r:id="rId6"/>
    <p:sldId id="380" r:id="rId7"/>
    <p:sldId id="395" r:id="rId8"/>
    <p:sldId id="382" r:id="rId9"/>
    <p:sldId id="397" r:id="rId10"/>
    <p:sldId id="391" r:id="rId11"/>
    <p:sldId id="354" r:id="rId12"/>
    <p:sldId id="379" r:id="rId13"/>
    <p:sldId id="389" r:id="rId14"/>
    <p:sldId id="398" r:id="rId15"/>
    <p:sldId id="349" r:id="rId16"/>
    <p:sldId id="363" r:id="rId17"/>
    <p:sldId id="364" r:id="rId18"/>
    <p:sldId id="392" r:id="rId19"/>
    <p:sldId id="393" r:id="rId20"/>
    <p:sldId id="390" r:id="rId21"/>
    <p:sldId id="365" r:id="rId22"/>
    <p:sldId id="388" r:id="rId23"/>
    <p:sldId id="367" r:id="rId24"/>
    <p:sldId id="369" r:id="rId25"/>
    <p:sldId id="384" r:id="rId26"/>
    <p:sldId id="370" r:id="rId27"/>
    <p:sldId id="371" r:id="rId28"/>
    <p:sldId id="396" r:id="rId29"/>
    <p:sldId id="372" r:id="rId3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20"/>
    <p:restoredTop sz="94638"/>
  </p:normalViewPr>
  <p:slideViewPr>
    <p:cSldViewPr snapToGrid="0">
      <p:cViewPr varScale="1">
        <p:scale>
          <a:sx n="108" d="100"/>
          <a:sy n="108" d="100"/>
        </p:scale>
        <p:origin x="232" y="4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9T22:26:10.4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2456 0 24575,'-2'14'0,"-2"3"0,-2 6 0,-5 5 0,-3 3 0,-7 3 0,-6 2 0,-5 1 0,-7 6 0,-3 2 0,-7 5 0,-11 8 0,-8 3 0,31-27 0,-2 1 0,0 2 0,1 0 0,1 0 0,1 0 0,0 1 0,0 1 0,-34 32 0,34-36 0,-1 0 0,-1-1 0,0-1 0,-39 28 0,3-4 0,7-9 0,3-5 0,5-4 0,1 0 0,-5 3 0,0 0 0,0 0 0,5-4 0,5-5 0,3-4 0,2-1 0,-1 2 0,0-1 0,-1 0 0,3-3 0,5-5 0,4-2 0,2-3 0,2-3 0,2-1 0,2-2 0,3-1 0,1 0 0,0 0 0,0 1 0,0 0 0,2-2 0,2-1 0,3-2 0,2-1 0,1 0 0,2-2 0,1 1 0,0-1 0,1 0 0,-1 0 0,-1 0 0,1 0 0,2 0 0,5-1 0,2 0 0,2-1 0,0 0 0,-2 0 0,0 0 0,1 0 0,0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9-19T22:26:12.967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168 1 24575,'-7'9'0,"-2"3"0,-4 2 0,-1 1 0,0-2 0,2-2 0,2-2 0,1-2 0,2 0 0,-1 0 0,0 0 0,1 0 0,1-1 0,1-1 0,0 1 0,0 0 0,-1 1 0,-1 0 0,1 0 0,1-3 0,3-1 0,0 0 0,2-3 0,5 2 0,6 1 0,10 3 0,8 7 0,9 4 0,4 3 0,1-1 0,-1-3 0,-4-3 0,-5-3 0,-5-3 0,-6-2 0,-7-2 0,-3 1 0,-1 0 0,0 0 0,-1 2 0,1 1 0,1 2 0,3 1 0,-1-1 0,-4-3 0,-5-3 0,-3-2 0,-3 0 0,0-1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D98A5-B4B2-104D-BB6D-26D2D1A86C84}" type="datetimeFigureOut">
              <a:rPr lang="en-US" smtClean="0"/>
              <a:t>5/1/25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AF3B62-2C20-4044-B481-1E4D235A23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68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Victor Hess (1912)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F3B62-2C20-4044-B481-1E4D235A23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1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Paul Villard (1900)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AF3B62-2C20-4044-B481-1E4D235A23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043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D3DFC-7015-0448-8151-09BCB4C9E4D6}" type="datetime1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90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A96A42-2C66-0747-AFCA-1434608F0622}" type="datetime1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79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45125-5D98-6F45-B759-409051C2B377}" type="datetime1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935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BDBA98-929D-B245-A078-87FEF29D666C}" type="datetime1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15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shade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shade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shade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shade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45D56-C2FF-9843-8805-C1BBA8DB836D}" type="datetime1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30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89F18-C0A6-DD4F-AD47-0FA8639AF1CE}" type="datetime1">
              <a:rPr lang="en-US" smtClean="0"/>
              <a:t>5/1/25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408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A941A-EB15-3B4E-BC0B-71FB03090081}" type="datetime1">
              <a:rPr lang="en-US" smtClean="0"/>
              <a:t>5/1/25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786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DE9B0-0681-4B46-B9EE-3960C9B5D4B5}" type="datetime1">
              <a:rPr lang="en-US" smtClean="0"/>
              <a:t>5/1/25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40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51412-295A-B142-9A05-190A6F5DC17C}" type="datetime1">
              <a:rPr lang="en-US" smtClean="0"/>
              <a:t>5/1/25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35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AE9AE0-035A-374C-BC64-2EB7BE7A4F13}" type="datetime1">
              <a:rPr lang="en-US" smtClean="0"/>
              <a:t>5/1/25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472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CC335-EC49-BA43-8958-E0E9F1324AAE}" type="datetime1">
              <a:rPr lang="en-US" smtClean="0"/>
              <a:t>5/1/25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15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F17F6E52-6F5B-8A48-8074-55502DC37AE5}" type="datetime1">
              <a:rPr lang="en-US" smtClean="0"/>
              <a:t>5/1/25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shade val="82000"/>
                  </a:schemeClr>
                </a:solidFill>
              </a:defRPr>
            </a:lvl1pPr>
          </a:lstStyle>
          <a:p>
            <a:fld id="{46D0B616-FC1A-2041-B50C-E1CA23CB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2218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pdf/2206.07032" TargetMode="External"/><Relationship Id="rId4" Type="http://schemas.openxmlformats.org/officeDocument/2006/relationships/hyperlink" Target="https://arxiv.org/pdf/2308.1280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109.10841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1.gi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1807.08794" TargetMode="External"/><Relationship Id="rId5" Type="http://schemas.openxmlformats.org/officeDocument/2006/relationships/hyperlink" Target="https://arxiv.org/abs/2211.09972" TargetMode="Externa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pdf/2310.20681" TargetMode="External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customXml" Target="../ink/ink2.xml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0" Type="http://schemas.openxmlformats.org/officeDocument/2006/relationships/hyperlink" Target="https://arxiv.org/pdf/1504.04855" TargetMode="External"/><Relationship Id="rId4" Type="http://schemas.openxmlformats.org/officeDocument/2006/relationships/customXml" Target="../ink/ink1.xml"/><Relationship Id="rId9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emf"/><Relationship Id="rId4" Type="http://schemas.openxmlformats.org/officeDocument/2006/relationships/hyperlink" Target="https://arxiv.org/abs/2212.00737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arxiv.org/abs/2212.00737" TargetMode="Externa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8.jpeg"/><Relationship Id="rId4" Type="http://schemas.openxmlformats.org/officeDocument/2006/relationships/hyperlink" Target="https://arxiv.org/abs/2503.19960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hep-ph/9907423" TargetMode="External"/><Relationship Id="rId3" Type="http://schemas.openxmlformats.org/officeDocument/2006/relationships/image" Target="../media/image60.emf"/><Relationship Id="rId7" Type="http://schemas.openxmlformats.org/officeDocument/2006/relationships/image" Target="../media/image62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312.17315" TargetMode="External"/><Relationship Id="rId5" Type="http://schemas.openxmlformats.org/officeDocument/2006/relationships/image" Target="../media/image61.emf"/><Relationship Id="rId4" Type="http://schemas.openxmlformats.org/officeDocument/2006/relationships/hyperlink" Target="https://arxiv.org/abs/0906.554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gif"/><Relationship Id="rId4" Type="http://schemas.openxmlformats.org/officeDocument/2006/relationships/hyperlink" Target="https://svs.gsfc.nasa.gov/12949#media_group_326264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305.10327" TargetMode="External"/><Relationship Id="rId3" Type="http://schemas.openxmlformats.org/officeDocument/2006/relationships/image" Target="../media/image68.emf"/><Relationship Id="rId7" Type="http://schemas.openxmlformats.org/officeDocument/2006/relationships/hyperlink" Target="https://arxiv.org/abs/2305.01002" TargetMode="External"/><Relationship Id="rId2" Type="http://schemas.openxmlformats.org/officeDocument/2006/relationships/image" Target="../media/image67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109.10364" TargetMode="External"/><Relationship Id="rId5" Type="http://schemas.openxmlformats.org/officeDocument/2006/relationships/hyperlink" Target="https://arxiv.org/abs/2003.09768" TargetMode="External"/><Relationship Id="rId4" Type="http://schemas.openxmlformats.org/officeDocument/2006/relationships/hyperlink" Target="https://arxiv.org/abs/1909.01278" TargetMode="External"/><Relationship Id="rId9" Type="http://schemas.openxmlformats.org/officeDocument/2006/relationships/image" Target="../media/image6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7" Type="http://schemas.openxmlformats.org/officeDocument/2006/relationships/image" Target="../media/image72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amon.psu.edu/" TargetMode="External"/><Relationship Id="rId5" Type="http://schemas.openxmlformats.org/officeDocument/2006/relationships/hyperlink" Target="https://snews2.org/" TargetMode="External"/><Relationship Id="rId4" Type="http://schemas.openxmlformats.org/officeDocument/2006/relationships/hyperlink" Target="https://arxiv.org/abs/2305.01002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cajohare.github.io/AxionLimits/" TargetMode="External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pdf/2110.0690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ulti-messenger astrophysics">
            <a:extLst>
              <a:ext uri="{FF2B5EF4-FFF2-40B4-BE49-F238E27FC236}">
                <a16:creationId xmlns:a16="http://schemas.microsoft.com/office/drawing/2014/main" id="{0195662A-F4CA-B8A2-6EB7-1305A3290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46" y="-15470"/>
            <a:ext cx="11874307" cy="6773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3028" y="1162413"/>
            <a:ext cx="11625942" cy="1470025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Multi-Messenger Astronomy </a:t>
            </a:r>
            <a:br>
              <a:rPr lang="en-US" b="1" dirty="0">
                <a:solidFill>
                  <a:srgbClr val="FFFF00"/>
                </a:solidFill>
              </a:rPr>
            </a:br>
            <a:r>
              <a:rPr lang="en-US" b="1" dirty="0">
                <a:solidFill>
                  <a:srgbClr val="FFFF00"/>
                </a:solidFill>
              </a:rPr>
              <a:t>in the Era of Future Accelerators</a:t>
            </a:r>
            <a:endParaRPr lang="en-US" sz="4000" b="1" i="1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0212" y="3200400"/>
            <a:ext cx="7340339" cy="3536731"/>
          </a:xfrm>
        </p:spPr>
        <p:txBody>
          <a:bodyPr>
            <a:normAutofit lnSpcReduction="10000"/>
          </a:bodyPr>
          <a:lstStyle/>
          <a:p>
            <a:r>
              <a:rPr lang="en-US" sz="2800" b="1" dirty="0" err="1">
                <a:solidFill>
                  <a:schemeClr val="tx1">
                    <a:lumMod val="95000"/>
                  </a:schemeClr>
                </a:solidFill>
              </a:rPr>
              <a:t>Bhupal</a:t>
            </a:r>
            <a:r>
              <a:rPr lang="en-US" sz="2800" b="1" dirty="0">
                <a:solidFill>
                  <a:schemeClr val="tx1">
                    <a:lumMod val="95000"/>
                  </a:schemeClr>
                </a:solidFill>
              </a:rPr>
              <a:t> Dev</a:t>
            </a:r>
          </a:p>
          <a:p>
            <a:r>
              <a:rPr lang="en-US" sz="2800" b="1" i="1" dirty="0">
                <a:solidFill>
                  <a:schemeClr val="bg2">
                    <a:lumMod val="10000"/>
                    <a:lumOff val="90000"/>
                  </a:schemeClr>
                </a:solidFill>
              </a:rPr>
              <a:t>Washington University in St. Louis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Corfu2025 Workshop on Future Accelerators</a:t>
            </a:r>
          </a:p>
          <a:p>
            <a:r>
              <a:rPr lang="en-US" sz="28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Corfu, Greece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May 1, 2025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9759" y="20825"/>
            <a:ext cx="3193616" cy="8591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785F83-E767-7F0F-FC3F-7B25A5C96F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24" y="20825"/>
            <a:ext cx="1260890" cy="837526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AAA2840-0EFC-A3D7-C54E-84F1AB3F5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1492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1FEE0-CCCE-9230-53E3-0606189C85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46045"/>
          </a:xfrm>
        </p:spPr>
        <p:txBody>
          <a:bodyPr/>
          <a:lstStyle/>
          <a:p>
            <a:pPr algn="ctr"/>
            <a:r>
              <a:rPr lang="en-US" dirty="0"/>
              <a:t>Neutrinos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5D41916-B382-FB6F-DA77-68D928CB4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10</a:t>
            </a:fld>
            <a:endParaRPr lang="en-US" dirty="0"/>
          </a:p>
        </p:txBody>
      </p:sp>
      <p:pic>
        <p:nvPicPr>
          <p:cNvPr id="1026" name="Picture 2" descr="1: Predicted neutrino flux from different natural sources. | Download  Scientific Diagram">
            <a:extLst>
              <a:ext uri="{FF2B5EF4-FFF2-40B4-BE49-F238E27FC236}">
                <a16:creationId xmlns:a16="http://schemas.microsoft.com/office/drawing/2014/main" id="{D46C9E4D-DAB6-47D4-5162-8634FC81A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4" y="852953"/>
            <a:ext cx="6525986" cy="5152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C8BCF7F-BD2D-067F-E9AA-85D341A319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7003863" y="469796"/>
            <a:ext cx="2592729" cy="335529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028" name="Picture 4" descr="Understanding and visualizing the statistical analysis of SN1987A neutrino  data | The European Physical Journal C">
            <a:extLst>
              <a:ext uri="{FF2B5EF4-FFF2-40B4-BE49-F238E27FC236}">
                <a16:creationId xmlns:a16="http://schemas.microsoft.com/office/drawing/2014/main" id="{30CAA54D-C2B0-C6A0-18E8-A0186F15EC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4178" y="3656773"/>
            <a:ext cx="3393720" cy="23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E0775B-7FEA-1ABB-C583-048C79ADAE47}"/>
              </a:ext>
            </a:extLst>
          </p:cNvPr>
          <p:cNvSpPr txBox="1"/>
          <p:nvPr/>
        </p:nvSpPr>
        <p:spPr>
          <a:xfrm>
            <a:off x="10067504" y="1263490"/>
            <a:ext cx="18659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Played a key role in the discovery of neutrino oscillations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98D422-50EE-5D88-19E2-41A29DB8D77C}"/>
              </a:ext>
            </a:extLst>
          </p:cNvPr>
          <p:cNvSpPr txBox="1"/>
          <p:nvPr/>
        </p:nvSpPr>
        <p:spPr>
          <a:xfrm>
            <a:off x="10185796" y="3842795"/>
            <a:ext cx="17476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Improved supernova modeling;  </a:t>
            </a:r>
          </a:p>
          <a:p>
            <a:r>
              <a:rPr lang="en-US" sz="2000" dirty="0"/>
              <a:t>Constraints on light BSM physics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5549FF-37F4-7B65-74AA-D6F19E382802}"/>
              </a:ext>
            </a:extLst>
          </p:cNvPr>
          <p:cNvSpPr txBox="1"/>
          <p:nvPr/>
        </p:nvSpPr>
        <p:spPr>
          <a:xfrm>
            <a:off x="8869880" y="43442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SN1987A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B1447F-C1B2-500B-0397-8E22A584B44F}"/>
              </a:ext>
            </a:extLst>
          </p:cNvPr>
          <p:cNvSpPr txBox="1"/>
          <p:nvPr/>
        </p:nvSpPr>
        <p:spPr>
          <a:xfrm>
            <a:off x="7543796" y="1165516"/>
            <a:ext cx="1584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Solar neutrino</a:t>
            </a:r>
          </a:p>
        </p:txBody>
      </p:sp>
    </p:spTree>
    <p:extLst>
      <p:ext uri="{BB962C8B-B14F-4D97-AF65-F5344CB8AC3E}">
        <p14:creationId xmlns:p14="http://schemas.microsoft.com/office/powerpoint/2010/main" val="2391516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7DE2E-05A2-CF22-0A25-D3BAE729D2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840" y="452667"/>
            <a:ext cx="8229600" cy="743643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High-Energy Astrophysical Neutrinos 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4FAF86-8CDC-D6DC-3BDD-4F19579D8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FE0F-3FCF-8C46-99B1-54B88A9F6A31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BE385A-650D-5ABA-855E-54962684C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30" y="970030"/>
            <a:ext cx="11842739" cy="3840888"/>
          </a:xfrm>
          <a:prstGeom prst="rect">
            <a:avLst/>
          </a:prstGeom>
        </p:spPr>
      </p:pic>
      <p:pic>
        <p:nvPicPr>
          <p:cNvPr id="6148" name="Picture 4" descr="Starburst galaxy - Wikipedia">
            <a:extLst>
              <a:ext uri="{FF2B5EF4-FFF2-40B4-BE49-F238E27FC236}">
                <a16:creationId xmlns:a16="http://schemas.microsoft.com/office/drawing/2014/main" id="{625A8C26-F535-53CC-E4D8-6C97B8C8ED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024129"/>
            <a:ext cx="3427033" cy="3411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What are gamma-ray bursts? | Space">
            <a:extLst>
              <a:ext uri="{FF2B5EF4-FFF2-40B4-BE49-F238E27FC236}">
                <a16:creationId xmlns:a16="http://schemas.microsoft.com/office/drawing/2014/main" id="{8C7C389C-F36C-F557-C197-E42986D37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6392" y="4178740"/>
            <a:ext cx="3431697" cy="193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102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C1AB78C2-F7CE-D776-7ED7-17A79DC43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-176742"/>
            <a:ext cx="10515600" cy="1325563"/>
          </a:xfrm>
        </p:spPr>
        <p:txBody>
          <a:bodyPr/>
          <a:lstStyle/>
          <a:p>
            <a:pPr algn="ctr"/>
            <a:r>
              <a:rPr lang="en-US" sz="4400" dirty="0"/>
              <a:t>Multi-Messenger Connection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6552499-C96C-4D2C-EAE7-AB2420D3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12</a:t>
            </a:fld>
            <a:endParaRPr lang="en-US"/>
          </a:p>
        </p:txBody>
      </p:sp>
      <p:pic>
        <p:nvPicPr>
          <p:cNvPr id="4" name="Picture 2" descr="Multi-Messenger Connection in High-Energy Neutrino Astronomy">
            <a:extLst>
              <a:ext uri="{FF2B5EF4-FFF2-40B4-BE49-F238E27FC236}">
                <a16:creationId xmlns:a16="http://schemas.microsoft.com/office/drawing/2014/main" id="{0BE7A029-FB6D-B9E7-C034-9E8054010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808038"/>
            <a:ext cx="12192000" cy="591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7F5A42D-E9E8-26D2-AA3C-CEA9CD07B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7690" y="22578"/>
            <a:ext cx="1551531" cy="1475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818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51B77C8-ED44-0C9C-AC35-5F78F5E10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99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Gravitational Waves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7C5BF9-4765-1335-EC43-0231A2B24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6D0B616-FC1A-2041-B50C-E1CA23CB0F10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7D706FC-E9D0-8B01-4D62-3DC0F7F94F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68173"/>
            <a:ext cx="12220095" cy="34686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59B491D-0B7B-90D4-AA28-70828CAF4CA5}"/>
              </a:ext>
            </a:extLst>
          </p:cNvPr>
          <p:cNvSpPr txBox="1"/>
          <p:nvPr/>
        </p:nvSpPr>
        <p:spPr>
          <a:xfrm>
            <a:off x="2069038" y="4782483"/>
            <a:ext cx="844737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Can be used to probe early-Universe cosmology, e.g. 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cosmological phase transitions, topological defects, inflation, (p)reheating.</a:t>
            </a:r>
          </a:p>
          <a:p>
            <a:pPr algn="ctr"/>
            <a:endParaRPr lang="en-US" sz="2000" dirty="0">
              <a:solidFill>
                <a:srgbClr val="FFFF00"/>
              </a:solidFill>
            </a:endParaRPr>
          </a:p>
          <a:p>
            <a:pPr algn="ctr"/>
            <a:endParaRPr lang="en-US" sz="2000" dirty="0">
              <a:solidFill>
                <a:srgbClr val="FFFF00"/>
              </a:solidFill>
            </a:endParaRPr>
          </a:p>
          <a:p>
            <a:pPr algn="ctr"/>
            <a:r>
              <a:rPr lang="en-US" sz="2000" dirty="0"/>
              <a:t>See talk by Graham White</a:t>
            </a:r>
          </a:p>
        </p:txBody>
      </p:sp>
    </p:spTree>
    <p:extLst>
      <p:ext uri="{BB962C8B-B14F-4D97-AF65-F5344CB8AC3E}">
        <p14:creationId xmlns:p14="http://schemas.microsoft.com/office/powerpoint/2010/main" val="277663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9FE24-74A7-3B91-AB0C-64B68DE7CC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7205"/>
            <a:ext cx="10515600" cy="728889"/>
          </a:xfrm>
        </p:spPr>
        <p:txBody>
          <a:bodyPr/>
          <a:lstStyle/>
          <a:p>
            <a:pPr algn="ctr"/>
            <a:r>
              <a:rPr lang="en-US" dirty="0"/>
              <a:t>Gravitational Wave versus Future Collider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E750636-4432-6ABA-6760-E0792BA6C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2AE792-2502-CFE9-FA2A-0B2DABB846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8317" y="1004683"/>
            <a:ext cx="5845083" cy="53516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2F317ED-7DCE-B0BA-0E93-B6C48851C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1004683"/>
            <a:ext cx="5274129" cy="536094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2276F2-2C97-C517-2E98-D5A3217E36BF}"/>
              </a:ext>
            </a:extLst>
          </p:cNvPr>
          <p:cNvSpPr txBox="1"/>
          <p:nvPr/>
        </p:nvSpPr>
        <p:spPr>
          <a:xfrm>
            <a:off x="1926773" y="4555672"/>
            <a:ext cx="23186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Already ruling out new parameter space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81A7C5-4F8E-5838-ADB4-599CD5C6BA8B}"/>
              </a:ext>
            </a:extLst>
          </p:cNvPr>
          <p:cNvSpPr txBox="1"/>
          <p:nvPr/>
        </p:nvSpPr>
        <p:spPr>
          <a:xfrm>
            <a:off x="6585865" y="6432624"/>
            <a:ext cx="4408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Dasgupta, BD, Han, Padhan, Wang, Xie,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  <a:hlinkClick r:id="rId4"/>
              </a:rPr>
              <a:t>2308.12804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Helvetica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24FDF8-9223-D62A-C3F3-D7779AD7EC8F}"/>
              </a:ext>
            </a:extLst>
          </p:cNvPr>
          <p:cNvSpPr txBox="1"/>
          <p:nvPr/>
        </p:nvSpPr>
        <p:spPr>
          <a:xfrm>
            <a:off x="838200" y="6429193"/>
            <a:ext cx="4044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Dasgupta, BD, Ghoshal, Mazumdar, </a:t>
            </a:r>
            <a:r>
              <a:rPr lang="en-US" sz="14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Helvetica" pitchFamily="2" charset="0"/>
                <a:hlinkClick r:id="rId5"/>
              </a:rPr>
              <a:t>2206.07032</a:t>
            </a:r>
            <a:endParaRPr lang="en-US" sz="1400" dirty="0"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17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CD80-1AB9-5B7A-BDD4-742875608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92983"/>
            <a:ext cx="10515600" cy="81053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 New Era of </a:t>
            </a:r>
            <a:r>
              <a:rPr lang="en-US" sz="4000" dirty="0">
                <a:solidFill>
                  <a:srgbClr val="FFFF00"/>
                </a:solidFill>
              </a:rPr>
              <a:t>Multi-Messenger</a:t>
            </a:r>
            <a:r>
              <a:rPr lang="en-US" sz="4000" dirty="0"/>
              <a:t> Astronomy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95711E-2214-7EDB-1FAA-217B9448E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0757" y="981193"/>
            <a:ext cx="9200759" cy="56059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8A4A8E-101A-4748-C0BD-A56E374F29AE}"/>
              </a:ext>
            </a:extLst>
          </p:cNvPr>
          <p:cNvSpPr txBox="1"/>
          <p:nvPr/>
        </p:nvSpPr>
        <p:spPr>
          <a:xfrm>
            <a:off x="2813253" y="1204920"/>
            <a:ext cx="13131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2109.10841</a:t>
            </a:r>
            <a:endParaRPr lang="en-US" sz="1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FF5EF-89B2-22A9-31B1-2299EE7F6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BF2630-087D-3F21-D6E1-E0557B6CA759}"/>
              </a:ext>
            </a:extLst>
          </p:cNvPr>
          <p:cNvSpPr txBox="1"/>
          <p:nvPr/>
        </p:nvSpPr>
        <p:spPr>
          <a:xfrm>
            <a:off x="779260" y="6125517"/>
            <a:ext cx="10633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New opportunities for new physics searches, often complementary to the existing probes.</a:t>
            </a:r>
          </a:p>
        </p:txBody>
      </p:sp>
    </p:spTree>
    <p:extLst>
      <p:ext uri="{BB962C8B-B14F-4D97-AF65-F5344CB8AC3E}">
        <p14:creationId xmlns:p14="http://schemas.microsoft.com/office/powerpoint/2010/main" val="1034542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C80446-B6DE-3A4E-5CDD-D8A90F4B9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0174" y="107743"/>
            <a:ext cx="10515600" cy="787814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Multi-Messenger Neutrino Astronomy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BA1110F-C6BC-9934-E502-1E3CC9DC2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 descr="A diagram of a planet&#10;&#10;Description automatically generated">
            <a:extLst>
              <a:ext uri="{FF2B5EF4-FFF2-40B4-BE49-F238E27FC236}">
                <a16:creationId xmlns:a16="http://schemas.microsoft.com/office/drawing/2014/main" id="{A80344D5-296B-1573-70B6-A9894C2BD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52" y="924339"/>
            <a:ext cx="6505829" cy="272691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D392702-1432-8B18-1239-FDA2FC5E31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8851" y="2983622"/>
            <a:ext cx="5383697" cy="33727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0E35B6-5B0A-D603-D783-AAD113E1D5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15" y="3970375"/>
            <a:ext cx="6520292" cy="9373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B9F2005-25D2-E191-9F8B-E0AF136B5143}"/>
              </a:ext>
            </a:extLst>
          </p:cNvPr>
          <p:cNvSpPr txBox="1"/>
          <p:nvPr/>
        </p:nvSpPr>
        <p:spPr>
          <a:xfrm>
            <a:off x="565342" y="5392620"/>
            <a:ext cx="5176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IceCube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Collaboration, </a:t>
            </a:r>
            <a:r>
              <a:rPr lang="en-US" sz="20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2211.09972</a:t>
            </a:r>
            <a:r>
              <a:rPr lang="en-US" sz="2000" b="0" i="0" u="none" strike="noStrike" dirty="0">
                <a:effectLst/>
                <a:latin typeface="-apple-system"/>
              </a:rPr>
              <a:t> 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 (Science);</a:t>
            </a:r>
          </a:p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NimbusRomNo9L"/>
              </a:rPr>
              <a:t>                                             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NimbusRomNo9L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1807.08794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  <a:latin typeface="NimbusRomNo9L"/>
              </a:rPr>
              <a:t> (Science).</a:t>
            </a:r>
          </a:p>
        </p:txBody>
      </p:sp>
      <p:pic>
        <p:nvPicPr>
          <p:cNvPr id="4" name="Picture 3" descr="Neutrinos Linked With Cosmic Source for the First Time | Quanta Magazine">
            <a:extLst>
              <a:ext uri="{FF2B5EF4-FFF2-40B4-BE49-F238E27FC236}">
                <a16:creationId xmlns:a16="http://schemas.microsoft.com/office/drawing/2014/main" id="{9375C285-6E5A-8031-A878-ABF66D8E8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3908" y="895557"/>
            <a:ext cx="2680678" cy="201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346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091626-3AED-B8F8-926D-52129D4EC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9330"/>
            <a:ext cx="10515600" cy="5492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Probing the Nature of Neutrino Mass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941214-2770-787D-CCBB-6A024674C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56F265-40DD-AF60-BA85-80D900E82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403" y="862237"/>
            <a:ext cx="1922635" cy="2151664"/>
          </a:xfrm>
          <a:prstGeom prst="rect">
            <a:avLst/>
          </a:prstGeom>
        </p:spPr>
      </p:pic>
      <p:pic>
        <p:nvPicPr>
          <p:cNvPr id="6" name="Picture 5" descr="A diagram of a graph&#10;&#10;AI-generated content may be incorrect.">
            <a:extLst>
              <a:ext uri="{FF2B5EF4-FFF2-40B4-BE49-F238E27FC236}">
                <a16:creationId xmlns:a16="http://schemas.microsoft.com/office/drawing/2014/main" id="{C8401CDA-96FD-8737-06B7-269BA85C06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8771" y="862236"/>
            <a:ext cx="6162826" cy="5859239"/>
          </a:xfrm>
          <a:prstGeom prst="rect">
            <a:avLst/>
          </a:prstGeom>
        </p:spPr>
      </p:pic>
      <p:pic>
        <p:nvPicPr>
          <p:cNvPr id="1026" name="Picture 2" descr="Neutrinos vs no-neutrinos | Legend">
            <a:extLst>
              <a:ext uri="{FF2B5EF4-FFF2-40B4-BE49-F238E27FC236}">
                <a16:creationId xmlns:a16="http://schemas.microsoft.com/office/drawing/2014/main" id="{D36C97DA-BBD8-4D68-0DA5-4A34984A45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8" y="3077533"/>
            <a:ext cx="4462037" cy="2231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DAE06F-036C-361A-FDE3-A36427EDD93F}"/>
              </a:ext>
            </a:extLst>
          </p:cNvPr>
          <p:cNvSpPr txBox="1"/>
          <p:nvPr/>
        </p:nvSpPr>
        <p:spPr>
          <a:xfrm>
            <a:off x="4872941" y="6413698"/>
            <a:ext cx="11384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3"/>
                </a:solidFill>
                <a:hlinkClick r:id="rId5"/>
              </a:rPr>
              <a:t>2310.20681</a:t>
            </a:r>
            <a:endParaRPr lang="en-US" sz="1400" dirty="0">
              <a:solidFill>
                <a:schemeClr val="accent3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63CE39-CC93-414A-791D-72ECE8D06DE3}"/>
              </a:ext>
            </a:extLst>
          </p:cNvPr>
          <p:cNvSpPr txBox="1"/>
          <p:nvPr/>
        </p:nvSpPr>
        <p:spPr>
          <a:xfrm>
            <a:off x="1260403" y="5477732"/>
            <a:ext cx="241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What if no signal here?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2F68E37-6C61-D85B-BC0C-5603A2BB216C}"/>
              </a:ext>
            </a:extLst>
          </p:cNvPr>
          <p:cNvSpPr txBox="1"/>
          <p:nvPr/>
        </p:nvSpPr>
        <p:spPr>
          <a:xfrm>
            <a:off x="745430" y="5987018"/>
            <a:ext cx="3844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LNV at colliders is a great alternative.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920895-919F-1F4A-B06C-F3A793C7D615}"/>
              </a:ext>
            </a:extLst>
          </p:cNvPr>
          <p:cNvSpPr txBox="1"/>
          <p:nvPr/>
        </p:nvSpPr>
        <p:spPr>
          <a:xfrm>
            <a:off x="1232469" y="6382920"/>
            <a:ext cx="2878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 talk by Stefan </a:t>
            </a:r>
            <a:r>
              <a:rPr lang="en-US" dirty="0" err="1"/>
              <a:t>Antusch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1944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B0313-DD21-4179-1885-C18EFE8DA0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766300"/>
          </a:xfrm>
        </p:spPr>
        <p:txBody>
          <a:bodyPr/>
          <a:lstStyle/>
          <a:p>
            <a:r>
              <a:rPr lang="en-US" dirty="0"/>
              <a:t>Another Possibility: Pseudo-Dirac Neutrinos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411F49E-58E4-2532-778E-EB1941547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C3F7B2-1031-D585-20B1-2BB86F6AD8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907" y="5046155"/>
            <a:ext cx="9794294" cy="1838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9CEFFC-E593-D54B-FF39-D5ACAE8E01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908" y="837509"/>
            <a:ext cx="9794294" cy="269873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F0941-E0DD-B74F-5C6C-00655D421C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907" y="3487785"/>
            <a:ext cx="9794294" cy="162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2509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AF723-4AA7-3282-2CCC-4B46C5D8C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4028" y="136525"/>
            <a:ext cx="10515600" cy="52068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Need Astrophysical Baselines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C699FE9-2A27-2108-EED4-145E1A3EC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19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21AB7C-79B9-7878-7A51-19E2C18602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2061" y="657209"/>
            <a:ext cx="8967878" cy="60816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6F4E9B6-4472-6FDF-4CCC-12CA8F19E4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6729" y="657209"/>
            <a:ext cx="5363017" cy="369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872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C11A7-2659-2E64-A5D3-DB2D1561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79428"/>
            <a:ext cx="8229600" cy="752778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Search for New Physics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2C8236-2150-1714-D531-BFD4E330CB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8444" y="822521"/>
            <a:ext cx="2929341" cy="29293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ACF0C56-6AAF-B7A0-15F2-7C43E8BE7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6366" y="3757854"/>
            <a:ext cx="5168686" cy="30898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B84A57-3B86-50B1-11B3-2B10BD0BC39F}"/>
              </a:ext>
            </a:extLst>
          </p:cNvPr>
          <p:cNvSpPr txBox="1"/>
          <p:nvPr/>
        </p:nvSpPr>
        <p:spPr>
          <a:xfrm>
            <a:off x="3266366" y="6598364"/>
            <a:ext cx="32800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rgbClr val="00B050"/>
                </a:solidFill>
              </a:rPr>
              <a:t>Figure adapted from R. </a:t>
            </a:r>
            <a:r>
              <a:rPr lang="en-US" sz="1000" dirty="0" err="1">
                <a:solidFill>
                  <a:srgbClr val="00B050"/>
                </a:solidFill>
              </a:rPr>
              <a:t>Sundrum’s</a:t>
            </a:r>
            <a:r>
              <a:rPr lang="en-US" sz="1000" dirty="0">
                <a:solidFill>
                  <a:srgbClr val="00B050"/>
                </a:solidFill>
              </a:rPr>
              <a:t> talk at Snowmass ‘22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4ED581F-D651-4995-6EC2-1314EDEFEA69}"/>
              </a:ext>
            </a:extLst>
          </p:cNvPr>
          <p:cNvGrpSpPr/>
          <p:nvPr/>
        </p:nvGrpSpPr>
        <p:grpSpPr>
          <a:xfrm>
            <a:off x="8284064" y="3409083"/>
            <a:ext cx="905400" cy="714240"/>
            <a:chOff x="6760064" y="3409083"/>
            <a:chExt cx="905400" cy="714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8" name="Ink 7">
                  <a:extLst>
                    <a:ext uri="{FF2B5EF4-FFF2-40B4-BE49-F238E27FC236}">
                      <a16:creationId xmlns:a16="http://schemas.microsoft.com/office/drawing/2014/main" id="{9EF95CE9-49F5-0003-753A-26C3C60D9DD0}"/>
                    </a:ext>
                  </a:extLst>
                </p14:cNvPr>
                <p14:cNvContentPartPr/>
                <p14:nvPr/>
              </p14:nvContentPartPr>
              <p14:xfrm>
                <a:off x="6780944" y="3409083"/>
                <a:ext cx="884520" cy="655200"/>
              </p14:xfrm>
            </p:contentPart>
          </mc:Choice>
          <mc:Fallback xmlns="">
            <p:pic>
              <p:nvPicPr>
                <p:cNvPr id="8" name="Ink 7">
                  <a:extLst>
                    <a:ext uri="{FF2B5EF4-FFF2-40B4-BE49-F238E27FC236}">
                      <a16:creationId xmlns:a16="http://schemas.microsoft.com/office/drawing/2014/main" id="{9EF95CE9-49F5-0003-753A-26C3C60D9DD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771944" y="3400083"/>
                  <a:ext cx="902160" cy="672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9" name="Ink 8">
                  <a:extLst>
                    <a:ext uri="{FF2B5EF4-FFF2-40B4-BE49-F238E27FC236}">
                      <a16:creationId xmlns:a16="http://schemas.microsoft.com/office/drawing/2014/main" id="{4CBF2A16-4C04-BBFB-7059-4A663BAB65B2}"/>
                    </a:ext>
                  </a:extLst>
                </p14:cNvPr>
                <p14:cNvContentPartPr/>
                <p14:nvPr/>
              </p14:nvContentPartPr>
              <p14:xfrm>
                <a:off x="6760064" y="3989763"/>
                <a:ext cx="173160" cy="133560"/>
              </p14:xfrm>
            </p:contentPart>
          </mc:Choice>
          <mc:Fallback xmlns="">
            <p:pic>
              <p:nvPicPr>
                <p:cNvPr id="9" name="Ink 8">
                  <a:extLst>
                    <a:ext uri="{FF2B5EF4-FFF2-40B4-BE49-F238E27FC236}">
                      <a16:creationId xmlns:a16="http://schemas.microsoft.com/office/drawing/2014/main" id="{4CBF2A16-4C04-BBFB-7059-4A663BAB65B2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751424" y="3981123"/>
                  <a:ext cx="190800" cy="1512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925E6C-EA57-C4A2-BFF7-1A076A930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07FE0F-3FCF-8C46-99B1-54B88A9F6A31}" type="slidenum">
              <a:rPr lang="en-US" smtClean="0"/>
              <a:t>2</a:t>
            </a:fld>
            <a:endParaRPr lang="en-US"/>
          </a:p>
        </p:txBody>
      </p:sp>
      <p:pic>
        <p:nvPicPr>
          <p:cNvPr id="11" name="Picture 10" descr="A diagram of a diagram of a physical and chemical reaction&#10;&#10;AI-generated content may be incorrect.">
            <a:extLst>
              <a:ext uri="{FF2B5EF4-FFF2-40B4-BE49-F238E27FC236}">
                <a16:creationId xmlns:a16="http://schemas.microsoft.com/office/drawing/2014/main" id="{E18886DE-E112-183A-423B-99051E52D2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38853" y="669493"/>
            <a:ext cx="5007578" cy="300322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4D0359D-C256-1236-02FC-773F7059B609}"/>
              </a:ext>
            </a:extLst>
          </p:cNvPr>
          <p:cNvSpPr txBox="1"/>
          <p:nvPr/>
        </p:nvSpPr>
        <p:spPr>
          <a:xfrm rot="16200000">
            <a:off x="439510" y="2197745"/>
            <a:ext cx="1664882" cy="307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arXiv:</a:t>
            </a:r>
            <a:r>
              <a:rPr lang="en-US" sz="1400" dirty="0">
                <a:hlinkClick r:id="rId10"/>
              </a:rPr>
              <a:t>1504.04855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49447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64E39EC-9C22-06AB-8AF1-53E66372C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8682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 New Probe of Pseudo-Dirac Neutrinos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812065-E383-7C31-4C66-89B1308B8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20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29107F-0624-9A42-F74E-0FF811C869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2612" y="1018368"/>
            <a:ext cx="5902038" cy="406664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37AE22-7898-F369-4812-9B3EB3DF7D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361" y="5224335"/>
            <a:ext cx="9671514" cy="153797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9A672C-3F77-7B5F-ED8C-2DB0EC9C44B3}"/>
              </a:ext>
            </a:extLst>
          </p:cNvPr>
          <p:cNvSpPr txBox="1"/>
          <p:nvPr/>
        </p:nvSpPr>
        <p:spPr>
          <a:xfrm>
            <a:off x="207350" y="4912882"/>
            <a:ext cx="66095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Carloni, Martinez-Soler, Arguelles, Babu, BD, </a:t>
            </a:r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2212.00737</a:t>
            </a:r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</a:t>
            </a:r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F9D634-F291-899E-1349-5654C0BD35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87638"/>
            <a:ext cx="5961990" cy="3324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71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9FAD6-BA10-2332-6259-A95907CFF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028" y="136525"/>
            <a:ext cx="11141765" cy="681797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First </a:t>
            </a:r>
            <a:r>
              <a:rPr lang="en-US" sz="4000" dirty="0" err="1"/>
              <a:t>IceCube</a:t>
            </a:r>
            <a:r>
              <a:rPr lang="en-US" sz="4000" dirty="0"/>
              <a:t> Constraints on Pseudo-Dirac Neutrinos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7BA450-ECDD-54F7-073F-FCECC0A0F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D56F76-E71A-8B70-D585-F66AD6D833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304" y="795380"/>
            <a:ext cx="5694845" cy="556097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EB6D50-2C49-489C-E504-67B19DF75F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51" y="910810"/>
            <a:ext cx="6257060" cy="11859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A39CF6-A77E-9F17-9EAE-BB1E77E888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2230" y="2189278"/>
            <a:ext cx="4191489" cy="41670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5662986-8852-F9D6-157B-D0EE8E748416}"/>
              </a:ext>
            </a:extLst>
          </p:cNvPr>
          <p:cNvSpPr txBox="1"/>
          <p:nvPr/>
        </p:nvSpPr>
        <p:spPr>
          <a:xfrm>
            <a:off x="3122543" y="6488281"/>
            <a:ext cx="660952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Carloni, Martinez-Soler, Arguelles, Babu, BD, </a:t>
            </a:r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2212.00737</a:t>
            </a:r>
            <a:r>
              <a:rPr lang="en-US" sz="1600" b="0" i="0" u="none" strike="noStrike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-apple-system"/>
              </a:rPr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00875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F354F-76A5-9204-9AC2-51B251A9F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6"/>
            <a:ext cx="10515600" cy="1052754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Hint of </a:t>
            </a:r>
            <a:r>
              <a:rPr lang="en-US" i="1" dirty="0"/>
              <a:t>Pseudo (or Quasi)-Dirac Neutrinos</a:t>
            </a:r>
            <a:r>
              <a:rPr lang="en-US" dirty="0"/>
              <a:t>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AD129B-2F2F-1F1B-C825-E2895FF00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22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1FA6352-7509-7788-D675-9A48F7823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85" y="1046209"/>
            <a:ext cx="5424407" cy="524800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40DD121-8357-7748-0F2E-2E1E48C067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1787" y="1046209"/>
            <a:ext cx="5976893" cy="52480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42A1B84-D464-37A8-1159-CA721D44D3D0}"/>
              </a:ext>
            </a:extLst>
          </p:cNvPr>
          <p:cNvSpPr txBox="1"/>
          <p:nvPr/>
        </p:nvSpPr>
        <p:spPr>
          <a:xfrm>
            <a:off x="225431" y="6371277"/>
            <a:ext cx="5043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Carloni, Porto, Arguelles, BD, Jana, </a:t>
            </a:r>
            <a:r>
              <a:rPr lang="en-US" b="0" i="0" u="none" strike="noStrike" dirty="0">
                <a:effectLst/>
                <a:latin typeface="Lucida Grande" panose="020B0600040502020204" pitchFamily="34" charset="0"/>
                <a:hlinkClick r:id="rId4"/>
              </a:rPr>
              <a:t>2503.19960</a:t>
            </a:r>
            <a:endParaRPr lang="en-US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62E7136-D704-4A54-910F-63D21257907A}"/>
              </a:ext>
            </a:extLst>
          </p:cNvPr>
          <p:cNvSpPr txBox="1"/>
          <p:nvPr/>
        </p:nvSpPr>
        <p:spPr>
          <a:xfrm>
            <a:off x="6850715" y="6385668"/>
            <a:ext cx="342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Quasi-Dirac neutrinos (</a:t>
            </a:r>
            <a:r>
              <a:rPr lang="en-US" b="1" dirty="0" err="1">
                <a:solidFill>
                  <a:srgbClr val="FFFF00"/>
                </a:solidFill>
              </a:rPr>
              <a:t>Qdinos</a:t>
            </a:r>
            <a:r>
              <a:rPr lang="en-US" b="1" dirty="0">
                <a:solidFill>
                  <a:srgbClr val="FFFF00"/>
                </a:solidFill>
              </a:rPr>
              <a:t>)</a:t>
            </a:r>
          </a:p>
        </p:txBody>
      </p:sp>
      <p:pic>
        <p:nvPicPr>
          <p:cNvPr id="1026" name="Picture 2" descr="Kawaii Dinosaur Vector Art, Icons, and ...">
            <a:extLst>
              <a:ext uri="{FF2B5EF4-FFF2-40B4-BE49-F238E27FC236}">
                <a16:creationId xmlns:a16="http://schemas.microsoft.com/office/drawing/2014/main" id="{74A02A93-6AEB-5FF6-AA30-68031106ED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286" y="5459201"/>
            <a:ext cx="1398799" cy="1398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175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1B8338-1EA8-E78D-7167-BBCD86613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878"/>
            <a:ext cx="10515600" cy="66854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Hidden Neutrino Sources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85CD71-109F-E926-24FA-D1B7CE1944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B86955-A2A0-F484-6884-37119E78F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2304" y="1151530"/>
            <a:ext cx="4881142" cy="42787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1281369-BCD7-8E35-2299-9E71160445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461" y="865239"/>
            <a:ext cx="9589126" cy="4711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B611E1-E79C-EECF-5F92-EDB67795078C}"/>
              </a:ext>
            </a:extLst>
          </p:cNvPr>
          <p:cNvSpPr txBox="1"/>
          <p:nvPr/>
        </p:nvSpPr>
        <p:spPr>
          <a:xfrm>
            <a:off x="149597" y="5293572"/>
            <a:ext cx="4214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Roughly one in four AGNs is Compton thick.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Maybe the reason why most of the HEN sources are unknown. 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A98DAF1-E5B1-0DBF-8B6D-55D8544266A7}"/>
              </a:ext>
            </a:extLst>
          </p:cNvPr>
          <p:cNvSpPr txBox="1"/>
          <p:nvPr/>
        </p:nvSpPr>
        <p:spPr>
          <a:xfrm>
            <a:off x="1089637" y="1598287"/>
            <a:ext cx="30893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Malizia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 </a:t>
            </a:r>
            <a:r>
              <a:rPr lang="en-US" sz="1600" i="1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et al.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0906.5544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 (MNRAS) </a:t>
            </a:r>
            <a:endParaRPr lang="en-US" sz="1600" dirty="0"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82BE02-FCCC-2A65-8F43-A098C74DDE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2806" y="1535603"/>
            <a:ext cx="7437159" cy="298338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46AE49-8630-5913-6010-E8236E933F45}"/>
              </a:ext>
            </a:extLst>
          </p:cNvPr>
          <p:cNvSpPr txBox="1"/>
          <p:nvPr/>
        </p:nvSpPr>
        <p:spPr>
          <a:xfrm>
            <a:off x="4724234" y="4608148"/>
            <a:ext cx="6657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Resonant flavor conversion, analogous to the supernova case.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A66E64-69BE-5B77-6CC2-B474C462FA57}"/>
              </a:ext>
            </a:extLst>
          </p:cNvPr>
          <p:cNvSpPr txBox="1"/>
          <p:nvPr/>
        </p:nvSpPr>
        <p:spPr>
          <a:xfrm>
            <a:off x="8092931" y="1547206"/>
            <a:ext cx="290057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BD, Jana, Porto, </a:t>
            </a:r>
            <a:r>
              <a:rPr lang="en-US" sz="1600" b="0" i="0" u="none" strike="noStrike" dirty="0">
                <a:solidFill>
                  <a:schemeClr val="accent6">
                    <a:lumMod val="50000"/>
                  </a:schemeClr>
                </a:solidFill>
                <a:effectLst/>
                <a:latin typeface="-apple-system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2312.17315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AB6B2BC-DD7E-BDC0-ABC7-35EB81A7B6C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35299" y="5039849"/>
            <a:ext cx="3267621" cy="84325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88D6DAD-AE6D-EBAC-AD82-DE137B68B63A}"/>
              </a:ext>
            </a:extLst>
          </p:cNvPr>
          <p:cNvSpPr txBox="1"/>
          <p:nvPr/>
        </p:nvSpPr>
        <p:spPr>
          <a:xfrm>
            <a:off x="9102920" y="5430318"/>
            <a:ext cx="27507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Dighe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, Smirnov,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9907423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NimbusRomNo9L"/>
              </a:rPr>
              <a:t> (PRD) </a:t>
            </a:r>
            <a:endParaRPr lang="en-US" sz="1600" dirty="0"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8545FD-0C2A-B592-FD2B-6F1A65A0C773}"/>
              </a:ext>
            </a:extLst>
          </p:cNvPr>
          <p:cNvSpPr txBox="1"/>
          <p:nvPr/>
        </p:nvSpPr>
        <p:spPr>
          <a:xfrm>
            <a:off x="4263968" y="5909125"/>
            <a:ext cx="7128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FFFF00"/>
                </a:solidFill>
              </a:rPr>
              <a:t>Only</a:t>
            </a:r>
            <a:r>
              <a:rPr lang="en-US" sz="2000" dirty="0">
                <a:solidFill>
                  <a:srgbClr val="FFFF00"/>
                </a:solidFill>
              </a:rPr>
              <a:t> way to probe heavily Compton-thick AGNs which are neutrino bright, but with no electromagnetic counterparts.</a:t>
            </a:r>
          </a:p>
        </p:txBody>
      </p:sp>
    </p:spTree>
    <p:extLst>
      <p:ext uri="{BB962C8B-B14F-4D97-AF65-F5344CB8AC3E}">
        <p14:creationId xmlns:p14="http://schemas.microsoft.com/office/powerpoint/2010/main" val="992195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5" grpId="0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5B5C0-FAD2-3A94-D2A1-33FBFBE1D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743" y="136526"/>
            <a:ext cx="11128513" cy="989910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GW170817: Another Multi-Messenger Frontier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C8CE12F-6E98-8D7B-0D32-5DA55B5D7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B5C30A-3E0F-D9DA-31B3-CB5D623FC7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65" y="1020683"/>
            <a:ext cx="5867413" cy="412115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F0BFBC-8B33-01CC-2C6C-A735088D5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2065" y="2960235"/>
            <a:ext cx="5293415" cy="383423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A7BD3E-B0B8-BDC6-4670-E4D85337CBAE}"/>
              </a:ext>
            </a:extLst>
          </p:cNvPr>
          <p:cNvSpPr txBox="1"/>
          <p:nvPr/>
        </p:nvSpPr>
        <p:spPr>
          <a:xfrm>
            <a:off x="56065" y="6169581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Animation</a:t>
            </a:r>
            <a:endParaRPr lang="en-US" dirty="0"/>
          </a:p>
        </p:txBody>
      </p:sp>
      <p:pic>
        <p:nvPicPr>
          <p:cNvPr id="6" name="Picture 2" descr="Bayesian Inference for Gravitational Waves From Binary Neutron Star Mergers  in 3G Observatories">
            <a:extLst>
              <a:ext uri="{FF2B5EF4-FFF2-40B4-BE49-F238E27FC236}">
                <a16:creationId xmlns:a16="http://schemas.microsoft.com/office/drawing/2014/main" id="{4F00FDBA-FD42-3C10-DA3D-01AF7DDEE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7495" y="1005000"/>
            <a:ext cx="3346209" cy="1882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1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BE9053B-2798-A2FA-FD41-48E90A6609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25</a:t>
            </a:fld>
            <a:endParaRPr lang="en-US"/>
          </a:p>
        </p:txBody>
      </p:sp>
      <p:pic>
        <p:nvPicPr>
          <p:cNvPr id="10242" name="Picture 2" descr="Multi-messenger Astronomy | SpringerLink">
            <a:extLst>
              <a:ext uri="{FF2B5EF4-FFF2-40B4-BE49-F238E27FC236}">
                <a16:creationId xmlns:a16="http://schemas.microsoft.com/office/drawing/2014/main" id="{31A8A780-6BAA-62BD-1AB9-8D2EB3EA7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7316" y="0"/>
            <a:ext cx="91573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1096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B9E09-71E4-B592-C969-BFCB23054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936901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Axion Searches with NS Mergers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ED2948-6AF3-28FA-3C6D-59CEC6CAF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08232-8F49-8AF6-1CED-6A070DFC8E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7584" y="1002521"/>
            <a:ext cx="5627202" cy="7851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3491F05-A9E8-4F83-EB59-227C5D4EE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7584" y="2010327"/>
            <a:ext cx="6152017" cy="473392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B7BC35-C534-514E-E582-6915F50474D3}"/>
              </a:ext>
            </a:extLst>
          </p:cNvPr>
          <p:cNvSpPr txBox="1"/>
          <p:nvPr/>
        </p:nvSpPr>
        <p:spPr>
          <a:xfrm>
            <a:off x="69575" y="5153917"/>
            <a:ext cx="301999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Aptos" panose="020B0004020202020204" pitchFamily="34" charset="0"/>
              </a:rPr>
              <a:t>Dietrich, Clough,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1909.01278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</a:rPr>
              <a:t> 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Aptos" panose="020B0004020202020204" pitchFamily="34" charset="0"/>
              </a:rPr>
              <a:t>(PRD); 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CMR9"/>
              </a:rPr>
              <a:t>Harris, Fortin, Sinha, Alford,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2003.09768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CMTT9"/>
              </a:rPr>
              <a:t>  (JCAP)</a:t>
            </a:r>
            <a:endParaRPr lang="en-US" sz="1600" dirty="0">
              <a:solidFill>
                <a:schemeClr val="accent6">
                  <a:lumMod val="20000"/>
                  <a:lumOff val="80000"/>
                </a:schemeClr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825080-26A8-009C-5E1E-9DE71379C824}"/>
              </a:ext>
            </a:extLst>
          </p:cNvPr>
          <p:cNvSpPr txBox="1"/>
          <p:nvPr/>
        </p:nvSpPr>
        <p:spPr>
          <a:xfrm>
            <a:off x="967409" y="2059332"/>
            <a:ext cx="1683026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CMR10"/>
              </a:rPr>
              <a:t>Fiorillo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MR7"/>
              </a:rPr>
              <a:t>, </a:t>
            </a:r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CMR10"/>
              </a:rPr>
              <a:t>Iocco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  <a:latin typeface="CMR10"/>
              </a:rPr>
              <a:t>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2109.10364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</a:rPr>
              <a:t> (PRD)</a:t>
            </a:r>
            <a:endParaRPr lang="en-US" sz="1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F86045-8F56-630C-C471-967BE9DBFA1C}"/>
              </a:ext>
            </a:extLst>
          </p:cNvPr>
          <p:cNvSpPr txBox="1"/>
          <p:nvPr/>
        </p:nvSpPr>
        <p:spPr>
          <a:xfrm>
            <a:off x="8942581" y="5153917"/>
            <a:ext cx="313745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BD, Fortin, Harris, Sinha, Zhang,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2305.01002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</a:rPr>
              <a:t>  (PRL);</a:t>
            </a:r>
          </a:p>
          <a:p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Diamond, </a:t>
            </a:r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Fiorillo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Marques-Tavares, </a:t>
            </a:r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Tamborra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600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Vitagliano</a:t>
            </a:r>
            <a:r>
              <a:rPr lang="en-US" sz="16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, 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2305.10327</a:t>
            </a:r>
            <a:r>
              <a:rPr lang="en-US" sz="1600" b="0" i="0" u="none" strike="noStrike" dirty="0">
                <a:solidFill>
                  <a:schemeClr val="accent6">
                    <a:lumMod val="20000"/>
                    <a:lumOff val="80000"/>
                  </a:schemeClr>
                </a:solidFill>
                <a:effectLst/>
                <a:latin typeface="-apple-system"/>
              </a:rPr>
              <a:t> (PRL)</a:t>
            </a:r>
            <a:endParaRPr lang="en-US" sz="16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D42E2F0-CF51-BF3B-8304-6A33B63FAA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16748" y="2059332"/>
            <a:ext cx="3137451" cy="299591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02296CD-8BA7-F7EA-9C76-088E1F8155B5}"/>
              </a:ext>
            </a:extLst>
          </p:cNvPr>
          <p:cNvSpPr txBox="1"/>
          <p:nvPr/>
        </p:nvSpPr>
        <p:spPr>
          <a:xfrm>
            <a:off x="8907096" y="1659222"/>
            <a:ext cx="33567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Multi-messenger connection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EEFC56-CC32-512D-2298-9B24F1AA0693}"/>
              </a:ext>
            </a:extLst>
          </p:cNvPr>
          <p:cNvSpPr txBox="1"/>
          <p:nvPr/>
        </p:nvSpPr>
        <p:spPr>
          <a:xfrm>
            <a:off x="313385" y="6108024"/>
            <a:ext cx="1976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Negligible effect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C99271-DF83-8889-2271-925E21FEB4C5}"/>
              </a:ext>
            </a:extLst>
          </p:cNvPr>
          <p:cNvSpPr txBox="1"/>
          <p:nvPr/>
        </p:nvSpPr>
        <p:spPr>
          <a:xfrm>
            <a:off x="360019" y="2682280"/>
            <a:ext cx="2347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For small ALP mass</a:t>
            </a:r>
          </a:p>
          <a:p>
            <a:pPr algn="ctr"/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(below </a:t>
            </a:r>
            <a:r>
              <a:rPr lang="en-US" sz="2000" dirty="0" err="1">
                <a:solidFill>
                  <a:schemeClr val="accent4">
                    <a:lumMod val="20000"/>
                    <a:lumOff val="80000"/>
                  </a:schemeClr>
                </a:solidFill>
              </a:rPr>
              <a:t>neV</a:t>
            </a:r>
            <a:r>
              <a:rPr lang="en-US" sz="20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03544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4" grpId="0"/>
      <p:bldP spid="1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CB837-2101-EE70-B8C5-214525E49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221"/>
            <a:ext cx="10515600" cy="748058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Supernova versus NS Merger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EBAF62-434A-09DF-3A25-74048639C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C5921F1-159E-1A13-9A11-88CC4E6B5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8052" y="1279957"/>
            <a:ext cx="4253948" cy="1304219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E61E453E-27DB-7D5B-464E-5FC9B5E8D5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826756"/>
            <a:ext cx="7729631" cy="56807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F1EEBC-B102-56B9-A589-9176497AA363}"/>
              </a:ext>
            </a:extLst>
          </p:cNvPr>
          <p:cNvSpPr txBox="1"/>
          <p:nvPr/>
        </p:nvSpPr>
        <p:spPr>
          <a:xfrm>
            <a:off x="114300" y="5922705"/>
            <a:ext cx="377687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BD, Fortin, Harris, Sinha, Zhang, </a:t>
            </a:r>
            <a:r>
              <a:rPr lang="en-US" sz="1600" b="0" i="0" u="none" strike="noStrike" dirty="0">
                <a:solidFill>
                  <a:schemeClr val="accent6">
                    <a:lumMod val="50000"/>
                  </a:schemeClr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2305.01002</a:t>
            </a:r>
            <a:r>
              <a:rPr lang="en-US" sz="1600" b="0" i="0" u="none" strike="noStrike" dirty="0">
                <a:solidFill>
                  <a:schemeClr val="accent6">
                    <a:lumMod val="50000"/>
                  </a:schemeClr>
                </a:solidFill>
                <a:effectLst/>
                <a:latin typeface="-apple-system"/>
              </a:rPr>
              <a:t>  (PRL)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7641DD-F86E-CBB2-C150-4DFF911CD88C}"/>
              </a:ext>
            </a:extLst>
          </p:cNvPr>
          <p:cNvSpPr txBox="1"/>
          <p:nvPr/>
        </p:nvSpPr>
        <p:spPr>
          <a:xfrm>
            <a:off x="8385271" y="909562"/>
            <a:ext cx="3359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Supernova                       </a:t>
            </a:r>
            <a:r>
              <a:rPr lang="en-US" dirty="0">
                <a:solidFill>
                  <a:srgbClr val="FFFF00"/>
                </a:solidFill>
              </a:rPr>
              <a:t>NS merger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32BBC1-F24C-F93C-15B3-8A4EF7163B34}"/>
              </a:ext>
            </a:extLst>
          </p:cNvPr>
          <p:cNvSpPr txBox="1"/>
          <p:nvPr/>
        </p:nvSpPr>
        <p:spPr>
          <a:xfrm>
            <a:off x="8194801" y="2796497"/>
            <a:ext cx="386387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</a:t>
            </a:r>
            <a:r>
              <a:rPr lang="en-US" baseline="-25000" dirty="0" err="1"/>
              <a:t>core</a:t>
            </a:r>
            <a:r>
              <a:rPr lang="en-US" dirty="0"/>
              <a:t>: 30 MeV vs </a:t>
            </a:r>
            <a:r>
              <a:rPr lang="en-US" dirty="0">
                <a:solidFill>
                  <a:srgbClr val="FFFF00"/>
                </a:solidFill>
              </a:rPr>
              <a:t>40-100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Distance: 51 kpc vs </a:t>
            </a:r>
            <a:r>
              <a:rPr lang="en-US" dirty="0">
                <a:solidFill>
                  <a:srgbClr val="FFFF00"/>
                </a:solidFill>
              </a:rPr>
              <a:t>40 Mpc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Rate: ~1/50 yr vs </a:t>
            </a:r>
            <a:r>
              <a:rPr lang="en-US" sz="1800" dirty="0">
                <a:solidFill>
                  <a:srgbClr val="FFFF00"/>
                </a:solidFill>
              </a:rPr>
              <a:t>10-1700/Gpc</a:t>
            </a:r>
            <a:r>
              <a:rPr lang="en-US" sz="1800" baseline="30000" dirty="0">
                <a:solidFill>
                  <a:srgbClr val="FFFF00"/>
                </a:solidFill>
              </a:rPr>
              <a:t>3 </a:t>
            </a:r>
            <a:r>
              <a:rPr lang="en-US" sz="1800" dirty="0">
                <a:solidFill>
                  <a:srgbClr val="FFFF00"/>
                </a:solidFill>
              </a:rPr>
              <a:t>/yr.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Multi-messenger: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Timing info: </a:t>
            </a:r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SNEWS</a:t>
            </a:r>
            <a:r>
              <a:rPr lang="en-US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and </a:t>
            </a:r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AMON</a:t>
            </a:r>
            <a:r>
              <a:rPr lang="en-US" sz="1800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/</a:t>
            </a:r>
            <a:endParaRPr lang="en-US" sz="1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0CA3A5D-E502-B705-5F20-2BE8027725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374917" y="4435912"/>
            <a:ext cx="1560332" cy="38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1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CD8F3-368E-96E6-4569-FF1DD836F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189038"/>
          </a:xfrm>
        </p:spPr>
        <p:txBody>
          <a:bodyPr/>
          <a:lstStyle/>
          <a:p>
            <a:pPr algn="ctr"/>
            <a:r>
              <a:rPr lang="en-US" dirty="0"/>
              <a:t>Comparison with Collider Constraints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20BA74-D699-C9E8-A9B1-8E4733F312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28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529427C-AC3F-F2ED-D29F-DBAEBD19A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8415" y="1009216"/>
            <a:ext cx="8426904" cy="5712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C0BB2B-3010-A94B-620A-5716B27E5B28}"/>
              </a:ext>
            </a:extLst>
          </p:cNvPr>
          <p:cNvSpPr txBox="1"/>
          <p:nvPr/>
        </p:nvSpPr>
        <p:spPr>
          <a:xfrm rot="16200000">
            <a:off x="-716240" y="3588027"/>
            <a:ext cx="4576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</a:t>
            </a:r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cajohare.github.io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AxionLimits</a:t>
            </a:r>
            <a:r>
              <a:rPr lang="en-US" dirty="0">
                <a:hlinkClick r:id="rId3"/>
              </a:rPr>
              <a:t>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6614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319" name="Rectangle 13318">
            <a:extLst>
              <a:ext uri="{FF2B5EF4-FFF2-40B4-BE49-F238E27FC236}">
                <a16:creationId xmlns:a16="http://schemas.microsoft.com/office/drawing/2014/main" id="{B6FACB3C-9069-4791-BC5C-0DB7CD19B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21" name="Rectangle 13320">
            <a:extLst>
              <a:ext uri="{FF2B5EF4-FFF2-40B4-BE49-F238E27FC236}">
                <a16:creationId xmlns:a16="http://schemas.microsoft.com/office/drawing/2014/main" id="{71F2038E-D777-4B76-81DD-DD13EE91B9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84B487-1ECE-050A-3F0F-5858473D7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672" y="802955"/>
            <a:ext cx="4766330" cy="1454051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chemeClr val="tx2"/>
                </a:solidFill>
              </a:rPr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82B2F0-5969-38F7-8499-4D543D9926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547" y="1928911"/>
            <a:ext cx="5077349" cy="3353476"/>
          </a:xfrm>
        </p:spPr>
        <p:txBody>
          <a:bodyPr anchor="t">
            <a:no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An exciting era of Multi-messenger Astronomy.</a:t>
            </a:r>
          </a:p>
          <a:p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Great for </a:t>
            </a:r>
            <a:r>
              <a:rPr lang="en-US" sz="2000" i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both</a:t>
            </a:r>
            <a:r>
              <a:rPr lang="en-US" sz="2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Astrophysics and Particle Physics.</a:t>
            </a:r>
          </a:p>
          <a:p>
            <a:r>
              <a:rPr lang="en-US" sz="2000" dirty="0" err="1">
                <a:solidFill>
                  <a:schemeClr val="accent2">
                    <a:lumMod val="20000"/>
                    <a:lumOff val="80000"/>
                  </a:schemeClr>
                </a:solidFill>
              </a:rPr>
              <a:t>Halzen’s</a:t>
            </a:r>
            <a:r>
              <a:rPr lang="en-US" sz="2000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 “event of a lifetime” (simultaneous observation of EM, CR, neutrino and GW) just around the corner?</a:t>
            </a:r>
          </a:p>
          <a:p>
            <a:r>
              <a:rPr lang="en-US" sz="2000" dirty="0">
                <a:solidFill>
                  <a:schemeClr val="tx2"/>
                </a:solidFill>
              </a:rPr>
              <a:t>New windows into the (opaque) Universe.</a:t>
            </a:r>
          </a:p>
          <a:p>
            <a:r>
              <a:rPr lang="en-US" sz="2000" dirty="0">
                <a:solidFill>
                  <a:schemeClr val="tx2"/>
                </a:solidFill>
              </a:rPr>
              <a:t>New opportunities for (B)SM physics.</a:t>
            </a:r>
          </a:p>
          <a:p>
            <a:r>
              <a:rPr lang="en-US" sz="2000" dirty="0">
                <a:solidFill>
                  <a:schemeClr val="tx2"/>
                </a:solidFill>
              </a:rPr>
              <a:t>Complementary to accelerator probes.</a:t>
            </a:r>
          </a:p>
          <a:p>
            <a:endParaRPr lang="en-US" sz="2000" dirty="0">
              <a:solidFill>
                <a:schemeClr val="tx2"/>
              </a:solidFill>
            </a:endParaRPr>
          </a:p>
        </p:txBody>
      </p:sp>
      <p:grpSp>
        <p:nvGrpSpPr>
          <p:cNvPr id="13323" name="Group 13322">
            <a:extLst>
              <a:ext uri="{FF2B5EF4-FFF2-40B4-BE49-F238E27FC236}">
                <a16:creationId xmlns:a16="http://schemas.microsoft.com/office/drawing/2014/main" id="{DD354807-230F-4402-B1B9-F733A8F1F1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818240" y="-16714"/>
            <a:ext cx="6373761" cy="6874714"/>
            <a:chOff x="5818240" y="-1"/>
            <a:chExt cx="6373761" cy="6874714"/>
          </a:xfrm>
        </p:grpSpPr>
        <p:sp>
          <p:nvSpPr>
            <p:cNvPr id="13324" name="Freeform: Shape 13323">
              <a:extLst>
                <a:ext uri="{FF2B5EF4-FFF2-40B4-BE49-F238E27FC236}">
                  <a16:creationId xmlns:a16="http://schemas.microsoft.com/office/drawing/2014/main" id="{BF5A6F4A-CE87-4D5C-9382-8167967CE8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18240" y="-1"/>
              <a:ext cx="6373761" cy="6874714"/>
            </a:xfrm>
            <a:custGeom>
              <a:avLst/>
              <a:gdLst>
                <a:gd name="connsiteX0" fmla="*/ 6373761 w 6373761"/>
                <a:gd name="connsiteY0" fmla="*/ 5771297 h 6874714"/>
                <a:gd name="connsiteX1" fmla="*/ 6373761 w 6373761"/>
                <a:gd name="connsiteY1" fmla="*/ 6247960 h 6874714"/>
                <a:gd name="connsiteX2" fmla="*/ 6235932 w 6373761"/>
                <a:gd name="connsiteY2" fmla="*/ 6361930 h 6874714"/>
                <a:gd name="connsiteX3" fmla="*/ 5960375 w 6373761"/>
                <a:gd name="connsiteY3" fmla="*/ 6587489 h 6874714"/>
                <a:gd name="connsiteX4" fmla="*/ 5822907 w 6373761"/>
                <a:gd name="connsiteY4" fmla="*/ 6701871 h 6874714"/>
                <a:gd name="connsiteX5" fmla="*/ 5681115 w 6373761"/>
                <a:gd name="connsiteY5" fmla="*/ 6816896 h 6874714"/>
                <a:gd name="connsiteX6" fmla="*/ 5604096 w 6373761"/>
                <a:gd name="connsiteY6" fmla="*/ 6874714 h 6874714"/>
                <a:gd name="connsiteX7" fmla="*/ 4878485 w 6373761"/>
                <a:gd name="connsiteY7" fmla="*/ 6874714 h 6874714"/>
                <a:gd name="connsiteX8" fmla="*/ 5006014 w 6373761"/>
                <a:gd name="connsiteY8" fmla="*/ 6800200 h 6874714"/>
                <a:gd name="connsiteX9" fmla="*/ 5149855 w 6373761"/>
                <a:gd name="connsiteY9" fmla="*/ 6707667 h 6874714"/>
                <a:gd name="connsiteX10" fmla="*/ 5431866 w 6373761"/>
                <a:gd name="connsiteY10" fmla="*/ 6506210 h 6874714"/>
                <a:gd name="connsiteX11" fmla="*/ 5571036 w 6373761"/>
                <a:gd name="connsiteY11" fmla="*/ 6399557 h 6874714"/>
                <a:gd name="connsiteX12" fmla="*/ 5711649 w 6373761"/>
                <a:gd name="connsiteY12" fmla="*/ 6288912 h 6874714"/>
                <a:gd name="connsiteX13" fmla="*/ 6276589 w 6373761"/>
                <a:gd name="connsiteY13" fmla="*/ 5852379 h 6874714"/>
                <a:gd name="connsiteX14" fmla="*/ 3975975 w 6373761"/>
                <a:gd name="connsiteY14" fmla="*/ 263 h 6874714"/>
                <a:gd name="connsiteX15" fmla="*/ 4350473 w 6373761"/>
                <a:gd name="connsiteY15" fmla="*/ 24963 h 6874714"/>
                <a:gd name="connsiteX16" fmla="*/ 5077909 w 6373761"/>
                <a:gd name="connsiteY16" fmla="*/ 189450 h 6874714"/>
                <a:gd name="connsiteX17" fmla="*/ 5746507 w 6373761"/>
                <a:gd name="connsiteY17" fmla="*/ 505804 h 6874714"/>
                <a:gd name="connsiteX18" fmla="*/ 6322456 w 6373761"/>
                <a:gd name="connsiteY18" fmla="*/ 956633 h 6874714"/>
                <a:gd name="connsiteX19" fmla="*/ 6373761 w 6373761"/>
                <a:gd name="connsiteY19" fmla="*/ 1011863 h 6874714"/>
                <a:gd name="connsiteX20" fmla="*/ 6373761 w 6373761"/>
                <a:gd name="connsiteY20" fmla="*/ 1185075 h 6874714"/>
                <a:gd name="connsiteX21" fmla="*/ 6359489 w 6373761"/>
                <a:gd name="connsiteY21" fmla="*/ 1169497 h 6874714"/>
                <a:gd name="connsiteX22" fmla="*/ 6233869 w 6373761"/>
                <a:gd name="connsiteY22" fmla="*/ 1047442 h 6874714"/>
                <a:gd name="connsiteX23" fmla="*/ 5961423 w 6373761"/>
                <a:gd name="connsiteY23" fmla="*/ 827953 h 6874714"/>
                <a:gd name="connsiteX24" fmla="*/ 5663555 w 6373761"/>
                <a:gd name="connsiteY24" fmla="*/ 645304 h 6874714"/>
                <a:gd name="connsiteX25" fmla="*/ 5013827 w 6373761"/>
                <a:gd name="connsiteY25" fmla="*/ 397863 h 6874714"/>
                <a:gd name="connsiteX26" fmla="*/ 4327409 w 6373761"/>
                <a:gd name="connsiteY26" fmla="*/ 302545 h 6874714"/>
                <a:gd name="connsiteX27" fmla="*/ 3639939 w 6373761"/>
                <a:gd name="connsiteY27" fmla="*/ 338868 h 6874714"/>
                <a:gd name="connsiteX28" fmla="*/ 3302495 w 6373761"/>
                <a:gd name="connsiteY28" fmla="*/ 403659 h 6874714"/>
                <a:gd name="connsiteX29" fmla="*/ 2971604 w 6373761"/>
                <a:gd name="connsiteY29" fmla="*/ 496273 h 6874714"/>
                <a:gd name="connsiteX30" fmla="*/ 2648706 w 6373761"/>
                <a:gd name="connsiteY30" fmla="*/ 614389 h 6874714"/>
                <a:gd name="connsiteX31" fmla="*/ 2335374 w 6373761"/>
                <a:gd name="connsiteY31" fmla="*/ 757109 h 6874714"/>
                <a:gd name="connsiteX32" fmla="*/ 1741342 w 6373761"/>
                <a:gd name="connsiteY32" fmla="*/ 1107725 h 6874714"/>
                <a:gd name="connsiteX33" fmla="*/ 1600861 w 6373761"/>
                <a:gd name="connsiteY33" fmla="*/ 1208710 h 6874714"/>
                <a:gd name="connsiteX34" fmla="*/ 1531799 w 6373761"/>
                <a:gd name="connsiteY34" fmla="*/ 1260879 h 6874714"/>
                <a:gd name="connsiteX35" fmla="*/ 1463655 w 6373761"/>
                <a:gd name="connsiteY35" fmla="*/ 1314333 h 6874714"/>
                <a:gd name="connsiteX36" fmla="*/ 1200777 w 6373761"/>
                <a:gd name="connsiteY36" fmla="*/ 1541166 h 6874714"/>
                <a:gd name="connsiteX37" fmla="*/ 731501 w 6373761"/>
                <a:gd name="connsiteY37" fmla="*/ 2055754 h 6874714"/>
                <a:gd name="connsiteX38" fmla="*/ 531393 w 6373761"/>
                <a:gd name="connsiteY38" fmla="*/ 2342739 h 6874714"/>
                <a:gd name="connsiteX39" fmla="*/ 361033 w 6373761"/>
                <a:gd name="connsiteY39" fmla="*/ 2649046 h 6874714"/>
                <a:gd name="connsiteX40" fmla="*/ 323292 w 6373761"/>
                <a:gd name="connsiteY40" fmla="*/ 2728263 h 6874714"/>
                <a:gd name="connsiteX41" fmla="*/ 304945 w 6373761"/>
                <a:gd name="connsiteY41" fmla="*/ 2768193 h 6874714"/>
                <a:gd name="connsiteX42" fmla="*/ 287516 w 6373761"/>
                <a:gd name="connsiteY42" fmla="*/ 2808510 h 6874714"/>
                <a:gd name="connsiteX43" fmla="*/ 254230 w 6373761"/>
                <a:gd name="connsiteY43" fmla="*/ 2889788 h 6874714"/>
                <a:gd name="connsiteX44" fmla="*/ 223042 w 6373761"/>
                <a:gd name="connsiteY44" fmla="*/ 2971968 h 6874714"/>
                <a:gd name="connsiteX45" fmla="*/ 121611 w 6373761"/>
                <a:gd name="connsiteY45" fmla="*/ 3308544 h 6874714"/>
                <a:gd name="connsiteX46" fmla="*/ 39314 w 6373761"/>
                <a:gd name="connsiteY46" fmla="*/ 4005912 h 6874714"/>
                <a:gd name="connsiteX47" fmla="*/ 73910 w 6373761"/>
                <a:gd name="connsiteY47" fmla="*/ 4354081 h 6874714"/>
                <a:gd name="connsiteX48" fmla="*/ 179534 w 6373761"/>
                <a:gd name="connsiteY48" fmla="*/ 4687050 h 6874714"/>
                <a:gd name="connsiteX49" fmla="*/ 215964 w 6373761"/>
                <a:gd name="connsiteY49" fmla="*/ 4766654 h 6874714"/>
                <a:gd name="connsiteX50" fmla="*/ 256457 w 6373761"/>
                <a:gd name="connsiteY50" fmla="*/ 4844455 h 6874714"/>
                <a:gd name="connsiteX51" fmla="*/ 346225 w 6373761"/>
                <a:gd name="connsiteY51" fmla="*/ 4995290 h 6874714"/>
                <a:gd name="connsiteX52" fmla="*/ 445296 w 6373761"/>
                <a:gd name="connsiteY52" fmla="*/ 5140971 h 6874714"/>
                <a:gd name="connsiteX53" fmla="*/ 551443 w 6373761"/>
                <a:gd name="connsiteY53" fmla="*/ 5282531 h 6874714"/>
                <a:gd name="connsiteX54" fmla="*/ 772387 w 6373761"/>
                <a:gd name="connsiteY54" fmla="*/ 5562561 h 6874714"/>
                <a:gd name="connsiteX55" fmla="*/ 882858 w 6373761"/>
                <a:gd name="connsiteY55" fmla="*/ 5704507 h 6874714"/>
                <a:gd name="connsiteX56" fmla="*/ 990316 w 6373761"/>
                <a:gd name="connsiteY56" fmla="*/ 5848258 h 6874714"/>
                <a:gd name="connsiteX57" fmla="*/ 1097774 w 6373761"/>
                <a:gd name="connsiteY57" fmla="*/ 5987114 h 6874714"/>
                <a:gd name="connsiteX58" fmla="*/ 1210080 w 6373761"/>
                <a:gd name="connsiteY58" fmla="*/ 6121203 h 6874714"/>
                <a:gd name="connsiteX59" fmla="*/ 1448192 w 6373761"/>
                <a:gd name="connsiteY59" fmla="*/ 6374054 h 6874714"/>
                <a:gd name="connsiteX60" fmla="*/ 1982991 w 6373761"/>
                <a:gd name="connsiteY60" fmla="*/ 6796158 h 6874714"/>
                <a:gd name="connsiteX61" fmla="*/ 2118475 w 6373761"/>
                <a:gd name="connsiteY61" fmla="*/ 6874714 h 6874714"/>
                <a:gd name="connsiteX62" fmla="*/ 1569874 w 6373761"/>
                <a:gd name="connsiteY62" fmla="*/ 6874714 h 6874714"/>
                <a:gd name="connsiteX63" fmla="*/ 1507802 w 6373761"/>
                <a:gd name="connsiteY63" fmla="*/ 6817815 h 6874714"/>
                <a:gd name="connsiteX64" fmla="*/ 1256865 w 6373761"/>
                <a:gd name="connsiteY64" fmla="*/ 6543437 h 6874714"/>
                <a:gd name="connsiteX65" fmla="*/ 1038410 w 6373761"/>
                <a:gd name="connsiteY65" fmla="*/ 6248722 h 6874714"/>
                <a:gd name="connsiteX66" fmla="*/ 845380 w 6373761"/>
                <a:gd name="connsiteY66" fmla="*/ 5941386 h 6874714"/>
                <a:gd name="connsiteX67" fmla="*/ 755351 w 6373761"/>
                <a:gd name="connsiteY67" fmla="*/ 5788877 h 6874714"/>
                <a:gd name="connsiteX68" fmla="*/ 661784 w 6373761"/>
                <a:gd name="connsiteY68" fmla="*/ 5638944 h 6874714"/>
                <a:gd name="connsiteX69" fmla="*/ 466525 w 6373761"/>
                <a:gd name="connsiteY69" fmla="*/ 5340366 h 6874714"/>
                <a:gd name="connsiteX70" fmla="*/ 370992 w 6373761"/>
                <a:gd name="connsiteY70" fmla="*/ 5188502 h 6874714"/>
                <a:gd name="connsiteX71" fmla="*/ 280046 w 6373761"/>
                <a:gd name="connsiteY71" fmla="*/ 5033287 h 6874714"/>
                <a:gd name="connsiteX72" fmla="*/ 126853 w 6373761"/>
                <a:gd name="connsiteY72" fmla="*/ 4707660 h 6874714"/>
                <a:gd name="connsiteX73" fmla="*/ 30272 w 6373761"/>
                <a:gd name="connsiteY73" fmla="*/ 4362068 h 6874714"/>
                <a:gd name="connsiteX74" fmla="*/ 0 w 6373761"/>
                <a:gd name="connsiteY74" fmla="*/ 4005912 h 6874714"/>
                <a:gd name="connsiteX75" fmla="*/ 270480 w 6373761"/>
                <a:gd name="connsiteY75" fmla="*/ 2610532 h 6874714"/>
                <a:gd name="connsiteX76" fmla="*/ 415942 w 6373761"/>
                <a:gd name="connsiteY76" fmla="*/ 2280526 h 6874714"/>
                <a:gd name="connsiteX77" fmla="*/ 590102 w 6373761"/>
                <a:gd name="connsiteY77" fmla="*/ 1962626 h 6874714"/>
                <a:gd name="connsiteX78" fmla="*/ 1020719 w 6373761"/>
                <a:gd name="connsiteY78" fmla="*/ 1373070 h 6874714"/>
                <a:gd name="connsiteX79" fmla="*/ 1275080 w 6373761"/>
                <a:gd name="connsiteY79" fmla="*/ 1107081 h 6874714"/>
                <a:gd name="connsiteX80" fmla="*/ 1342437 w 6373761"/>
                <a:gd name="connsiteY80" fmla="*/ 1043965 h 6874714"/>
                <a:gd name="connsiteX81" fmla="*/ 1411106 w 6373761"/>
                <a:gd name="connsiteY81" fmla="*/ 982138 h 6874714"/>
                <a:gd name="connsiteX82" fmla="*/ 1553029 w 6373761"/>
                <a:gd name="connsiteY82" fmla="*/ 863376 h 6874714"/>
                <a:gd name="connsiteX83" fmla="*/ 2173401 w 6373761"/>
                <a:gd name="connsiteY83" fmla="*/ 454409 h 6874714"/>
                <a:gd name="connsiteX84" fmla="*/ 3599708 w 6373761"/>
                <a:gd name="connsiteY84" fmla="*/ 16332 h 6874714"/>
                <a:gd name="connsiteX85" fmla="*/ 3975975 w 6373761"/>
                <a:gd name="connsiteY85" fmla="*/ 263 h 6874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373761" h="6874714">
                  <a:moveTo>
                    <a:pt x="6373761" y="5771297"/>
                  </a:moveTo>
                  <a:lnTo>
                    <a:pt x="6373761" y="6247960"/>
                  </a:lnTo>
                  <a:lnTo>
                    <a:pt x="6235932" y="6361930"/>
                  </a:lnTo>
                  <a:cubicBezTo>
                    <a:pt x="6143250" y="6437460"/>
                    <a:pt x="6051059" y="6512200"/>
                    <a:pt x="5960375" y="6587489"/>
                  </a:cubicBezTo>
                  <a:lnTo>
                    <a:pt x="5822907" y="6701871"/>
                  </a:lnTo>
                  <a:cubicBezTo>
                    <a:pt x="5776123" y="6740385"/>
                    <a:pt x="5729079" y="6778899"/>
                    <a:pt x="5681115" y="6816896"/>
                  </a:cubicBezTo>
                  <a:lnTo>
                    <a:pt x="5604096" y="6874714"/>
                  </a:lnTo>
                  <a:lnTo>
                    <a:pt x="4878485" y="6874714"/>
                  </a:lnTo>
                  <a:lnTo>
                    <a:pt x="5006014" y="6800200"/>
                  </a:lnTo>
                  <a:cubicBezTo>
                    <a:pt x="5054354" y="6770429"/>
                    <a:pt x="5102285" y="6739483"/>
                    <a:pt x="5149855" y="6707667"/>
                  </a:cubicBezTo>
                  <a:cubicBezTo>
                    <a:pt x="5244993" y="6643906"/>
                    <a:pt x="5338561" y="6576025"/>
                    <a:pt x="5431866" y="6506210"/>
                  </a:cubicBezTo>
                  <a:cubicBezTo>
                    <a:pt x="5478386" y="6471304"/>
                    <a:pt x="5524777" y="6435495"/>
                    <a:pt x="5571036" y="6399557"/>
                  </a:cubicBezTo>
                  <a:lnTo>
                    <a:pt x="5711649" y="6288912"/>
                  </a:lnTo>
                  <a:cubicBezTo>
                    <a:pt x="5902059" y="6140395"/>
                    <a:pt x="6093257" y="5998320"/>
                    <a:pt x="6276589" y="5852379"/>
                  </a:cubicBezTo>
                  <a:close/>
                  <a:moveTo>
                    <a:pt x="3975975" y="263"/>
                  </a:moveTo>
                  <a:cubicBezTo>
                    <a:pt x="4101550" y="1809"/>
                    <a:pt x="4226830" y="10149"/>
                    <a:pt x="4350473" y="24963"/>
                  </a:cubicBezTo>
                  <a:cubicBezTo>
                    <a:pt x="4598149" y="54846"/>
                    <a:pt x="4842943" y="108687"/>
                    <a:pt x="5077909" y="189450"/>
                  </a:cubicBezTo>
                  <a:cubicBezTo>
                    <a:pt x="5312876" y="269955"/>
                    <a:pt x="5537357" y="376867"/>
                    <a:pt x="5746507" y="505804"/>
                  </a:cubicBezTo>
                  <a:cubicBezTo>
                    <a:pt x="5955527" y="634999"/>
                    <a:pt x="6148688" y="786864"/>
                    <a:pt x="6322456" y="956633"/>
                  </a:cubicBezTo>
                  <a:lnTo>
                    <a:pt x="6373761" y="1011863"/>
                  </a:lnTo>
                  <a:lnTo>
                    <a:pt x="6373761" y="1185075"/>
                  </a:lnTo>
                  <a:lnTo>
                    <a:pt x="6359489" y="1169497"/>
                  </a:lnTo>
                  <a:cubicBezTo>
                    <a:pt x="6318811" y="1127602"/>
                    <a:pt x="6276917" y="1086890"/>
                    <a:pt x="6233869" y="1047442"/>
                  </a:cubicBezTo>
                  <a:cubicBezTo>
                    <a:pt x="6147509" y="968870"/>
                    <a:pt x="6056431" y="895448"/>
                    <a:pt x="5961423" y="827953"/>
                  </a:cubicBezTo>
                  <a:cubicBezTo>
                    <a:pt x="5865891" y="761102"/>
                    <a:pt x="5766688" y="699403"/>
                    <a:pt x="5663555" y="645304"/>
                  </a:cubicBezTo>
                  <a:cubicBezTo>
                    <a:pt x="5457943" y="535816"/>
                    <a:pt x="5238703" y="453894"/>
                    <a:pt x="5013827" y="397863"/>
                  </a:cubicBezTo>
                  <a:cubicBezTo>
                    <a:pt x="4788953" y="341703"/>
                    <a:pt x="4558442" y="310917"/>
                    <a:pt x="4327409" y="302545"/>
                  </a:cubicBezTo>
                  <a:cubicBezTo>
                    <a:pt x="4096111" y="293012"/>
                    <a:pt x="3867174" y="305893"/>
                    <a:pt x="3639939" y="338868"/>
                  </a:cubicBezTo>
                  <a:cubicBezTo>
                    <a:pt x="3526585" y="355999"/>
                    <a:pt x="3413885" y="377254"/>
                    <a:pt x="3302495" y="403659"/>
                  </a:cubicBezTo>
                  <a:cubicBezTo>
                    <a:pt x="3191107" y="430451"/>
                    <a:pt x="3080634" y="460978"/>
                    <a:pt x="2971604" y="496273"/>
                  </a:cubicBezTo>
                  <a:cubicBezTo>
                    <a:pt x="2862573" y="531437"/>
                    <a:pt x="2754854" y="570852"/>
                    <a:pt x="2648706" y="614389"/>
                  </a:cubicBezTo>
                  <a:cubicBezTo>
                    <a:pt x="2542690" y="658056"/>
                    <a:pt x="2438114" y="705714"/>
                    <a:pt x="2335374" y="757109"/>
                  </a:cubicBezTo>
                  <a:cubicBezTo>
                    <a:pt x="2129894" y="859769"/>
                    <a:pt x="1931228" y="976855"/>
                    <a:pt x="1741342" y="1107725"/>
                  </a:cubicBezTo>
                  <a:cubicBezTo>
                    <a:pt x="1694035" y="1140571"/>
                    <a:pt x="1646858" y="1173933"/>
                    <a:pt x="1600861" y="1208710"/>
                  </a:cubicBezTo>
                  <a:cubicBezTo>
                    <a:pt x="1577535" y="1225713"/>
                    <a:pt x="1554732" y="1243361"/>
                    <a:pt x="1531799" y="1260879"/>
                  </a:cubicBezTo>
                  <a:cubicBezTo>
                    <a:pt x="1508735" y="1278267"/>
                    <a:pt x="1486064" y="1296171"/>
                    <a:pt x="1463655" y="1314333"/>
                  </a:cubicBezTo>
                  <a:cubicBezTo>
                    <a:pt x="1373627" y="1386853"/>
                    <a:pt x="1285564" y="1462077"/>
                    <a:pt x="1200777" y="1541166"/>
                  </a:cubicBezTo>
                  <a:cubicBezTo>
                    <a:pt x="1030810" y="1698827"/>
                    <a:pt x="873161" y="1870785"/>
                    <a:pt x="731501" y="2055754"/>
                  </a:cubicBezTo>
                  <a:cubicBezTo>
                    <a:pt x="660734" y="2148239"/>
                    <a:pt x="593771" y="2243944"/>
                    <a:pt x="531393" y="2342739"/>
                  </a:cubicBezTo>
                  <a:cubicBezTo>
                    <a:pt x="470063" y="2442050"/>
                    <a:pt x="412140" y="2543810"/>
                    <a:pt x="361033" y="2649046"/>
                  </a:cubicBezTo>
                  <a:cubicBezTo>
                    <a:pt x="347798" y="2675194"/>
                    <a:pt x="335479" y="2701728"/>
                    <a:pt x="323292" y="2728263"/>
                  </a:cubicBezTo>
                  <a:lnTo>
                    <a:pt x="304945" y="2768193"/>
                  </a:lnTo>
                  <a:lnTo>
                    <a:pt x="287516" y="2808510"/>
                  </a:lnTo>
                  <a:cubicBezTo>
                    <a:pt x="276115" y="2835432"/>
                    <a:pt x="264583" y="2862352"/>
                    <a:pt x="254230" y="2889788"/>
                  </a:cubicBezTo>
                  <a:cubicBezTo>
                    <a:pt x="243877" y="2917224"/>
                    <a:pt x="232477" y="2944274"/>
                    <a:pt x="223042" y="2971968"/>
                  </a:cubicBezTo>
                  <a:cubicBezTo>
                    <a:pt x="182679" y="3081970"/>
                    <a:pt x="148475" y="3194291"/>
                    <a:pt x="121611" y="3308544"/>
                  </a:cubicBezTo>
                  <a:cubicBezTo>
                    <a:pt x="67096" y="3536534"/>
                    <a:pt x="39183" y="3771224"/>
                    <a:pt x="39314" y="4005912"/>
                  </a:cubicBezTo>
                  <a:cubicBezTo>
                    <a:pt x="39969" y="4122871"/>
                    <a:pt x="51109" y="4239571"/>
                    <a:pt x="73910" y="4354081"/>
                  </a:cubicBezTo>
                  <a:cubicBezTo>
                    <a:pt x="97892" y="4468334"/>
                    <a:pt x="132619" y="4580140"/>
                    <a:pt x="179534" y="4687050"/>
                  </a:cubicBezTo>
                  <a:cubicBezTo>
                    <a:pt x="190673" y="4713972"/>
                    <a:pt x="203647" y="4740249"/>
                    <a:pt x="215964" y="4766654"/>
                  </a:cubicBezTo>
                  <a:cubicBezTo>
                    <a:pt x="229332" y="4792674"/>
                    <a:pt x="242043" y="4818950"/>
                    <a:pt x="256457" y="4844455"/>
                  </a:cubicBezTo>
                  <a:cubicBezTo>
                    <a:pt x="283978" y="4895978"/>
                    <a:pt x="314642" y="4945956"/>
                    <a:pt x="346225" y="4995290"/>
                  </a:cubicBezTo>
                  <a:cubicBezTo>
                    <a:pt x="377676" y="5044752"/>
                    <a:pt x="411355" y="5092926"/>
                    <a:pt x="445296" y="5140971"/>
                  </a:cubicBezTo>
                  <a:cubicBezTo>
                    <a:pt x="479760" y="5188630"/>
                    <a:pt x="515537" y="5235645"/>
                    <a:pt x="551443" y="5282531"/>
                  </a:cubicBezTo>
                  <a:cubicBezTo>
                    <a:pt x="623387" y="5376434"/>
                    <a:pt x="698608" y="5468402"/>
                    <a:pt x="772387" y="5562561"/>
                  </a:cubicBezTo>
                  <a:cubicBezTo>
                    <a:pt x="809472" y="5609448"/>
                    <a:pt x="846428" y="5656719"/>
                    <a:pt x="882858" y="5704507"/>
                  </a:cubicBezTo>
                  <a:cubicBezTo>
                    <a:pt x="919159" y="5751909"/>
                    <a:pt x="955196" y="5802273"/>
                    <a:pt x="990316" y="5848258"/>
                  </a:cubicBezTo>
                  <a:cubicBezTo>
                    <a:pt x="1025175" y="5895402"/>
                    <a:pt x="1061736" y="5941129"/>
                    <a:pt x="1097774" y="5987114"/>
                  </a:cubicBezTo>
                  <a:cubicBezTo>
                    <a:pt x="1134860" y="6032326"/>
                    <a:pt x="1171684" y="6077536"/>
                    <a:pt x="1210080" y="6121203"/>
                  </a:cubicBezTo>
                  <a:cubicBezTo>
                    <a:pt x="1286350" y="6209051"/>
                    <a:pt x="1365632" y="6293677"/>
                    <a:pt x="1448192" y="6374054"/>
                  </a:cubicBezTo>
                  <a:cubicBezTo>
                    <a:pt x="1613572" y="6534420"/>
                    <a:pt x="1792057" y="6677526"/>
                    <a:pt x="1982991" y="6796158"/>
                  </a:cubicBezTo>
                  <a:lnTo>
                    <a:pt x="2118475" y="6874714"/>
                  </a:lnTo>
                  <a:lnTo>
                    <a:pt x="1569874" y="6874714"/>
                  </a:lnTo>
                  <a:lnTo>
                    <a:pt x="1507802" y="6817815"/>
                  </a:lnTo>
                  <a:cubicBezTo>
                    <a:pt x="1418412" y="6730595"/>
                    <a:pt x="1334903" y="6638562"/>
                    <a:pt x="1256865" y="6543437"/>
                  </a:cubicBezTo>
                  <a:cubicBezTo>
                    <a:pt x="1179155" y="6447861"/>
                    <a:pt x="1106817" y="6349194"/>
                    <a:pt x="1038410" y="6248722"/>
                  </a:cubicBezTo>
                  <a:cubicBezTo>
                    <a:pt x="969873" y="6148253"/>
                    <a:pt x="905922" y="6045592"/>
                    <a:pt x="845380" y="5941386"/>
                  </a:cubicBezTo>
                  <a:cubicBezTo>
                    <a:pt x="814453" y="5888704"/>
                    <a:pt x="786147" y="5839370"/>
                    <a:pt x="755351" y="5788877"/>
                  </a:cubicBezTo>
                  <a:cubicBezTo>
                    <a:pt x="724817" y="5738771"/>
                    <a:pt x="693760" y="5688665"/>
                    <a:pt x="661784" y="5638944"/>
                  </a:cubicBezTo>
                  <a:lnTo>
                    <a:pt x="466525" y="5340366"/>
                  </a:lnTo>
                  <a:cubicBezTo>
                    <a:pt x="434156" y="5290131"/>
                    <a:pt x="402181" y="5239639"/>
                    <a:pt x="370992" y="5188502"/>
                  </a:cubicBezTo>
                  <a:cubicBezTo>
                    <a:pt x="339803" y="5137364"/>
                    <a:pt x="308876" y="5086099"/>
                    <a:pt x="280046" y="5033287"/>
                  </a:cubicBezTo>
                  <a:cubicBezTo>
                    <a:pt x="222255" y="4928179"/>
                    <a:pt x="169181" y="4819982"/>
                    <a:pt x="126853" y="4707660"/>
                  </a:cubicBezTo>
                  <a:cubicBezTo>
                    <a:pt x="83739" y="4595725"/>
                    <a:pt x="51764" y="4479670"/>
                    <a:pt x="30272" y="4362068"/>
                  </a:cubicBezTo>
                  <a:cubicBezTo>
                    <a:pt x="9698" y="4244466"/>
                    <a:pt x="0" y="4125060"/>
                    <a:pt x="0" y="4005912"/>
                  </a:cubicBezTo>
                  <a:cubicBezTo>
                    <a:pt x="1704" y="3530867"/>
                    <a:pt x="95140" y="3057110"/>
                    <a:pt x="270480" y="2610532"/>
                  </a:cubicBezTo>
                  <a:cubicBezTo>
                    <a:pt x="314511" y="2498984"/>
                    <a:pt x="362212" y="2388466"/>
                    <a:pt x="415942" y="2280526"/>
                  </a:cubicBezTo>
                  <a:cubicBezTo>
                    <a:pt x="468884" y="2172197"/>
                    <a:pt x="527199" y="2066188"/>
                    <a:pt x="590102" y="1962626"/>
                  </a:cubicBezTo>
                  <a:cubicBezTo>
                    <a:pt x="716037" y="1755631"/>
                    <a:pt x="859794" y="1557653"/>
                    <a:pt x="1020719" y="1373070"/>
                  </a:cubicBezTo>
                  <a:cubicBezTo>
                    <a:pt x="1101575" y="1281101"/>
                    <a:pt x="1185969" y="1191838"/>
                    <a:pt x="1275080" y="1107081"/>
                  </a:cubicBezTo>
                  <a:cubicBezTo>
                    <a:pt x="1297227" y="1085699"/>
                    <a:pt x="1319504" y="1064575"/>
                    <a:pt x="1342437" y="1043965"/>
                  </a:cubicBezTo>
                  <a:cubicBezTo>
                    <a:pt x="1365240" y="1023226"/>
                    <a:pt x="1387648" y="1002102"/>
                    <a:pt x="1411106" y="982138"/>
                  </a:cubicBezTo>
                  <a:cubicBezTo>
                    <a:pt x="1457497" y="941563"/>
                    <a:pt x="1505065" y="902276"/>
                    <a:pt x="1553029" y="863376"/>
                  </a:cubicBezTo>
                  <a:cubicBezTo>
                    <a:pt x="1745798" y="708806"/>
                    <a:pt x="1954030" y="571882"/>
                    <a:pt x="2173401" y="454409"/>
                  </a:cubicBezTo>
                  <a:cubicBezTo>
                    <a:pt x="2612013" y="219334"/>
                    <a:pt x="3099505" y="65666"/>
                    <a:pt x="3599708" y="16332"/>
                  </a:cubicBezTo>
                  <a:cubicBezTo>
                    <a:pt x="3724530" y="3966"/>
                    <a:pt x="3850400" y="-1283"/>
                    <a:pt x="3975975" y="26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5" name="Freeform: Shape 13324">
              <a:extLst>
                <a:ext uri="{FF2B5EF4-FFF2-40B4-BE49-F238E27FC236}">
                  <a16:creationId xmlns:a16="http://schemas.microsoft.com/office/drawing/2014/main" id="{61023DD2-2E6F-4419-B404-80F08460BE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65276" y="313387"/>
              <a:ext cx="6326724" cy="6561326"/>
            </a:xfrm>
            <a:custGeom>
              <a:avLst/>
              <a:gdLst>
                <a:gd name="connsiteX0" fmla="*/ 6326724 w 6326724"/>
                <a:gd name="connsiteY0" fmla="*/ 5020808 h 6561326"/>
                <a:gd name="connsiteX1" fmla="*/ 6326724 w 6326724"/>
                <a:gd name="connsiteY1" fmla="*/ 5698632 h 6561326"/>
                <a:gd name="connsiteX2" fmla="*/ 6067438 w 6326724"/>
                <a:gd name="connsiteY2" fmla="*/ 5902509 h 6561326"/>
                <a:gd name="connsiteX3" fmla="*/ 5799974 w 6326724"/>
                <a:gd name="connsiteY3" fmla="*/ 6102017 h 6561326"/>
                <a:gd name="connsiteX4" fmla="*/ 5665258 w 6326724"/>
                <a:gd name="connsiteY4" fmla="*/ 6202100 h 6561326"/>
                <a:gd name="connsiteX5" fmla="*/ 5526873 w 6326724"/>
                <a:gd name="connsiteY5" fmla="*/ 6302828 h 6561326"/>
                <a:gd name="connsiteX6" fmla="*/ 5385080 w 6326724"/>
                <a:gd name="connsiteY6" fmla="*/ 6402268 h 6561326"/>
                <a:gd name="connsiteX7" fmla="*/ 5238833 w 6326724"/>
                <a:gd name="connsiteY7" fmla="*/ 6498875 h 6561326"/>
                <a:gd name="connsiteX8" fmla="*/ 5138040 w 6326724"/>
                <a:gd name="connsiteY8" fmla="*/ 6561326 h 6561326"/>
                <a:gd name="connsiteX9" fmla="*/ 3946072 w 6326724"/>
                <a:gd name="connsiteY9" fmla="*/ 6561326 h 6561326"/>
                <a:gd name="connsiteX10" fmla="*/ 3976009 w 6326724"/>
                <a:gd name="connsiteY10" fmla="*/ 6555242 h 6561326"/>
                <a:gd name="connsiteX11" fmla="*/ 4404855 w 6326724"/>
                <a:gd name="connsiteY11" fmla="*/ 6399048 h 6561326"/>
                <a:gd name="connsiteX12" fmla="*/ 4938868 w 6326724"/>
                <a:gd name="connsiteY12" fmla="*/ 6072132 h 6561326"/>
                <a:gd name="connsiteX13" fmla="*/ 5068342 w 6326724"/>
                <a:gd name="connsiteY13" fmla="*/ 5976042 h 6561326"/>
                <a:gd name="connsiteX14" fmla="*/ 5197816 w 6326724"/>
                <a:gd name="connsiteY14" fmla="*/ 5876730 h 6561326"/>
                <a:gd name="connsiteX15" fmla="*/ 5460039 w 6326724"/>
                <a:gd name="connsiteY15" fmla="*/ 5670637 h 6561326"/>
                <a:gd name="connsiteX16" fmla="*/ 5999033 w 6326724"/>
                <a:gd name="connsiteY16" fmla="*/ 5271718 h 6561326"/>
                <a:gd name="connsiteX17" fmla="*/ 6258766 w 6326724"/>
                <a:gd name="connsiteY17" fmla="*/ 5077603 h 6561326"/>
                <a:gd name="connsiteX18" fmla="*/ 4139342 w 6326724"/>
                <a:gd name="connsiteY18" fmla="*/ 440 h 6561326"/>
                <a:gd name="connsiteX19" fmla="*/ 4315744 w 6326724"/>
                <a:gd name="connsiteY19" fmla="*/ 6808 h 6561326"/>
                <a:gd name="connsiteX20" fmla="*/ 5015400 w 6326724"/>
                <a:gd name="connsiteY20" fmla="*/ 113591 h 6561326"/>
                <a:gd name="connsiteX21" fmla="*/ 5681114 w 6326724"/>
                <a:gd name="connsiteY21" fmla="*/ 361418 h 6561326"/>
                <a:gd name="connsiteX22" fmla="*/ 6270952 w 6326724"/>
                <a:gd name="connsiteY22" fmla="*/ 755441 h 6561326"/>
                <a:gd name="connsiteX23" fmla="*/ 6326724 w 6326724"/>
                <a:gd name="connsiteY23" fmla="*/ 807432 h 6561326"/>
                <a:gd name="connsiteX24" fmla="*/ 6326724 w 6326724"/>
                <a:gd name="connsiteY24" fmla="*/ 1231565 h 6561326"/>
                <a:gd name="connsiteX25" fmla="*/ 6302093 w 6326724"/>
                <a:gd name="connsiteY25" fmla="*/ 1203002 h 6561326"/>
                <a:gd name="connsiteX26" fmla="*/ 6066914 w 6326724"/>
                <a:gd name="connsiteY26" fmla="*/ 989616 h 6561326"/>
                <a:gd name="connsiteX27" fmla="*/ 5533688 w 6326724"/>
                <a:gd name="connsiteY27" fmla="*/ 647242 h 6561326"/>
                <a:gd name="connsiteX28" fmla="*/ 4933626 w 6326724"/>
                <a:gd name="connsiteY28" fmla="*/ 432262 h 6561326"/>
                <a:gd name="connsiteX29" fmla="*/ 4296873 w 6326724"/>
                <a:gd name="connsiteY29" fmla="*/ 343126 h 6561326"/>
                <a:gd name="connsiteX30" fmla="*/ 3651602 w 6326724"/>
                <a:gd name="connsiteY30" fmla="*/ 365797 h 6561326"/>
                <a:gd name="connsiteX31" fmla="*/ 3018256 w 6326724"/>
                <a:gd name="connsiteY31" fmla="*/ 496666 h 6561326"/>
                <a:gd name="connsiteX32" fmla="*/ 2412429 w 6326724"/>
                <a:gd name="connsiteY32" fmla="*/ 724399 h 6561326"/>
                <a:gd name="connsiteX33" fmla="*/ 1329857 w 6326724"/>
                <a:gd name="connsiteY33" fmla="*/ 1424086 h 6561326"/>
                <a:gd name="connsiteX34" fmla="*/ 887314 w 6326724"/>
                <a:gd name="connsiteY34" fmla="*/ 1891015 h 6561326"/>
                <a:gd name="connsiteX35" fmla="*/ 537420 w 6326724"/>
                <a:gd name="connsiteY35" fmla="*/ 2427245 h 6561326"/>
                <a:gd name="connsiteX36" fmla="*/ 299965 w 6326724"/>
                <a:gd name="connsiteY36" fmla="*/ 3020021 h 6561326"/>
                <a:gd name="connsiteX37" fmla="*/ 213606 w 6326724"/>
                <a:gd name="connsiteY37" fmla="*/ 3651953 h 6561326"/>
                <a:gd name="connsiteX38" fmla="*/ 250036 w 6326724"/>
                <a:gd name="connsiteY38" fmla="*/ 3961352 h 6561326"/>
                <a:gd name="connsiteX39" fmla="*/ 357625 w 6326724"/>
                <a:gd name="connsiteY39" fmla="*/ 4250783 h 6561326"/>
                <a:gd name="connsiteX40" fmla="*/ 432715 w 6326724"/>
                <a:gd name="connsiteY40" fmla="*/ 4387063 h 6561326"/>
                <a:gd name="connsiteX41" fmla="*/ 518943 w 6326724"/>
                <a:gd name="connsiteY41" fmla="*/ 4518962 h 6561326"/>
                <a:gd name="connsiteX42" fmla="*/ 718133 w 6326724"/>
                <a:gd name="connsiteY42" fmla="*/ 4773874 h 6561326"/>
                <a:gd name="connsiteX43" fmla="*/ 933704 w 6326724"/>
                <a:gd name="connsiteY43" fmla="*/ 5030717 h 6561326"/>
                <a:gd name="connsiteX44" fmla="*/ 1040900 w 6326724"/>
                <a:gd name="connsiteY44" fmla="*/ 5164806 h 6561326"/>
                <a:gd name="connsiteX45" fmla="*/ 1092401 w 6326724"/>
                <a:gd name="connsiteY45" fmla="*/ 5230628 h 6561326"/>
                <a:gd name="connsiteX46" fmla="*/ 1142854 w 6326724"/>
                <a:gd name="connsiteY46" fmla="*/ 5293615 h 6561326"/>
                <a:gd name="connsiteX47" fmla="*/ 1576354 w 6326724"/>
                <a:gd name="connsiteY47" fmla="*/ 5759128 h 6561326"/>
                <a:gd name="connsiteX48" fmla="*/ 1806865 w 6326724"/>
                <a:gd name="connsiteY48" fmla="*/ 5968571 h 6561326"/>
                <a:gd name="connsiteX49" fmla="*/ 2048253 w 6326724"/>
                <a:gd name="connsiteY49" fmla="*/ 6161654 h 6561326"/>
                <a:gd name="connsiteX50" fmla="*/ 2587506 w 6326724"/>
                <a:gd name="connsiteY50" fmla="*/ 6467059 h 6561326"/>
                <a:gd name="connsiteX51" fmla="*/ 2889176 w 6326724"/>
                <a:gd name="connsiteY51" fmla="*/ 6553360 h 6561326"/>
                <a:gd name="connsiteX52" fmla="*/ 2929698 w 6326724"/>
                <a:gd name="connsiteY52" fmla="*/ 6561326 h 6561326"/>
                <a:gd name="connsiteX53" fmla="*/ 1816374 w 6326724"/>
                <a:gd name="connsiteY53" fmla="*/ 6561326 h 6561326"/>
                <a:gd name="connsiteX54" fmla="*/ 1787601 w 6326724"/>
                <a:gd name="connsiteY54" fmla="*/ 6545761 h 6561326"/>
                <a:gd name="connsiteX55" fmla="*/ 1225544 w 6326724"/>
                <a:gd name="connsiteY55" fmla="*/ 6094158 h 6561326"/>
                <a:gd name="connsiteX56" fmla="*/ 997654 w 6326724"/>
                <a:gd name="connsiteY56" fmla="*/ 5822374 h 6561326"/>
                <a:gd name="connsiteX57" fmla="*/ 798596 w 6326724"/>
                <a:gd name="connsiteY57" fmla="*/ 5534615 h 6561326"/>
                <a:gd name="connsiteX58" fmla="*/ 752075 w 6326724"/>
                <a:gd name="connsiteY58" fmla="*/ 5461324 h 6561326"/>
                <a:gd name="connsiteX59" fmla="*/ 707650 w 6326724"/>
                <a:gd name="connsiteY59" fmla="*/ 5390221 h 6561326"/>
                <a:gd name="connsiteX60" fmla="*/ 619980 w 6326724"/>
                <a:gd name="connsiteY60" fmla="*/ 5252396 h 6561326"/>
                <a:gd name="connsiteX61" fmla="*/ 438349 w 6326724"/>
                <a:gd name="connsiteY61" fmla="*/ 4970822 h 6561326"/>
                <a:gd name="connsiteX62" fmla="*/ 261044 w 6326724"/>
                <a:gd name="connsiteY62" fmla="*/ 4673145 h 6561326"/>
                <a:gd name="connsiteX63" fmla="*/ 181107 w 6326724"/>
                <a:gd name="connsiteY63" fmla="*/ 4515356 h 6561326"/>
                <a:gd name="connsiteX64" fmla="*/ 113224 w 6326724"/>
                <a:gd name="connsiteY64" fmla="*/ 4350223 h 6561326"/>
                <a:gd name="connsiteX65" fmla="*/ 61199 w 6326724"/>
                <a:gd name="connsiteY65" fmla="*/ 4178908 h 6561326"/>
                <a:gd name="connsiteX66" fmla="*/ 41804 w 6326724"/>
                <a:gd name="connsiteY66" fmla="*/ 4091577 h 6561326"/>
                <a:gd name="connsiteX67" fmla="*/ 33287 w 6326724"/>
                <a:gd name="connsiteY67" fmla="*/ 4047781 h 6561326"/>
                <a:gd name="connsiteX68" fmla="*/ 26209 w 6326724"/>
                <a:gd name="connsiteY68" fmla="*/ 4003858 h 6561326"/>
                <a:gd name="connsiteX69" fmla="*/ 0 w 6326724"/>
                <a:gd name="connsiteY69" fmla="*/ 3651953 h 6561326"/>
                <a:gd name="connsiteX70" fmla="*/ 72731 w 6326724"/>
                <a:gd name="connsiteY70" fmla="*/ 2966307 h 6561326"/>
                <a:gd name="connsiteX71" fmla="*/ 291316 w 6326724"/>
                <a:gd name="connsiteY71" fmla="*/ 2309385 h 6561326"/>
                <a:gd name="connsiteX72" fmla="*/ 1110878 w 6326724"/>
                <a:gd name="connsiteY72" fmla="*/ 1193776 h 6561326"/>
                <a:gd name="connsiteX73" fmla="*/ 1654327 w 6326724"/>
                <a:gd name="connsiteY73" fmla="*/ 756730 h 6561326"/>
                <a:gd name="connsiteX74" fmla="*/ 2261727 w 6326724"/>
                <a:gd name="connsiteY74" fmla="*/ 409720 h 6561326"/>
                <a:gd name="connsiteX75" fmla="*/ 3610060 w 6326724"/>
                <a:gd name="connsiteY75" fmla="*/ 27032 h 6561326"/>
                <a:gd name="connsiteX76" fmla="*/ 4139342 w 6326724"/>
                <a:gd name="connsiteY76" fmla="*/ 440 h 6561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</a:cxnLst>
              <a:rect l="l" t="t" r="r" b="b"/>
              <a:pathLst>
                <a:path w="6326724" h="6561326">
                  <a:moveTo>
                    <a:pt x="6326724" y="5020808"/>
                  </a:moveTo>
                  <a:lnTo>
                    <a:pt x="6326724" y="5698632"/>
                  </a:lnTo>
                  <a:lnTo>
                    <a:pt x="6067438" y="5902509"/>
                  </a:lnTo>
                  <a:cubicBezTo>
                    <a:pt x="5977868" y="5970407"/>
                    <a:pt x="5888364" y="6036453"/>
                    <a:pt x="5799974" y="6102017"/>
                  </a:cubicBezTo>
                  <a:lnTo>
                    <a:pt x="5665258" y="6202100"/>
                  </a:lnTo>
                  <a:cubicBezTo>
                    <a:pt x="5619654" y="6235719"/>
                    <a:pt x="5573656" y="6269596"/>
                    <a:pt x="5526873" y="6302828"/>
                  </a:cubicBezTo>
                  <a:cubicBezTo>
                    <a:pt x="5480220" y="6336189"/>
                    <a:pt x="5433044" y="6369423"/>
                    <a:pt x="5385080" y="6402268"/>
                  </a:cubicBezTo>
                  <a:cubicBezTo>
                    <a:pt x="5336988" y="6434857"/>
                    <a:pt x="5288500" y="6467187"/>
                    <a:pt x="5238833" y="6498875"/>
                  </a:cubicBezTo>
                  <a:lnTo>
                    <a:pt x="5138040" y="6561326"/>
                  </a:lnTo>
                  <a:lnTo>
                    <a:pt x="3946072" y="6561326"/>
                  </a:lnTo>
                  <a:lnTo>
                    <a:pt x="3976009" y="6555242"/>
                  </a:lnTo>
                  <a:cubicBezTo>
                    <a:pt x="4123712" y="6519227"/>
                    <a:pt x="4266863" y="6466383"/>
                    <a:pt x="4404855" y="6399048"/>
                  </a:cubicBezTo>
                  <a:cubicBezTo>
                    <a:pt x="4589500" y="6310299"/>
                    <a:pt x="4765232" y="6196690"/>
                    <a:pt x="4938868" y="6072132"/>
                  </a:cubicBezTo>
                  <a:cubicBezTo>
                    <a:pt x="4982245" y="6041089"/>
                    <a:pt x="5025359" y="6008630"/>
                    <a:pt x="5068342" y="5976042"/>
                  </a:cubicBezTo>
                  <a:cubicBezTo>
                    <a:pt x="5111588" y="5943453"/>
                    <a:pt x="5154702" y="5910349"/>
                    <a:pt x="5197816" y="5876730"/>
                  </a:cubicBezTo>
                  <a:lnTo>
                    <a:pt x="5460039" y="5670637"/>
                  </a:lnTo>
                  <a:cubicBezTo>
                    <a:pt x="5639966" y="5530365"/>
                    <a:pt x="5821596" y="5399753"/>
                    <a:pt x="5999033" y="5271718"/>
                  </a:cubicBezTo>
                  <a:cubicBezTo>
                    <a:pt x="6087686" y="5207700"/>
                    <a:pt x="6174667" y="5143360"/>
                    <a:pt x="6258766" y="5077603"/>
                  </a:cubicBezTo>
                  <a:close/>
                  <a:moveTo>
                    <a:pt x="4139342" y="440"/>
                  </a:moveTo>
                  <a:cubicBezTo>
                    <a:pt x="4198237" y="1301"/>
                    <a:pt x="4257068" y="3427"/>
                    <a:pt x="4315744" y="6808"/>
                  </a:cubicBezTo>
                  <a:cubicBezTo>
                    <a:pt x="4550841" y="20849"/>
                    <a:pt x="4785806" y="55240"/>
                    <a:pt x="5015400" y="113591"/>
                  </a:cubicBezTo>
                  <a:cubicBezTo>
                    <a:pt x="5244992" y="171812"/>
                    <a:pt x="5469212" y="254249"/>
                    <a:pt x="5681114" y="361418"/>
                  </a:cubicBezTo>
                  <a:cubicBezTo>
                    <a:pt x="5892754" y="468586"/>
                    <a:pt x="6093124" y="599584"/>
                    <a:pt x="6270952" y="755441"/>
                  </a:cubicBezTo>
                  <a:lnTo>
                    <a:pt x="6326724" y="807432"/>
                  </a:lnTo>
                  <a:lnTo>
                    <a:pt x="6326724" y="1231565"/>
                  </a:lnTo>
                  <a:lnTo>
                    <a:pt x="6302093" y="1203002"/>
                  </a:lnTo>
                  <a:cubicBezTo>
                    <a:pt x="6227937" y="1127247"/>
                    <a:pt x="6149211" y="1056081"/>
                    <a:pt x="6066914" y="989616"/>
                  </a:cubicBezTo>
                  <a:cubicBezTo>
                    <a:pt x="5902714" y="856299"/>
                    <a:pt x="5724360" y="740371"/>
                    <a:pt x="5533688" y="647242"/>
                  </a:cubicBezTo>
                  <a:cubicBezTo>
                    <a:pt x="5343146" y="553857"/>
                    <a:pt x="5141466" y="482239"/>
                    <a:pt x="4933626" y="432262"/>
                  </a:cubicBezTo>
                  <a:cubicBezTo>
                    <a:pt x="4725788" y="382156"/>
                    <a:pt x="4512182" y="353303"/>
                    <a:pt x="4296873" y="343126"/>
                  </a:cubicBezTo>
                  <a:cubicBezTo>
                    <a:pt x="4081172" y="332435"/>
                    <a:pt x="3865732" y="339520"/>
                    <a:pt x="3651602" y="365797"/>
                  </a:cubicBezTo>
                  <a:cubicBezTo>
                    <a:pt x="3437604" y="392202"/>
                    <a:pt x="3225572" y="436384"/>
                    <a:pt x="3018256" y="496666"/>
                  </a:cubicBezTo>
                  <a:cubicBezTo>
                    <a:pt x="2810809" y="556691"/>
                    <a:pt x="2608474" y="634362"/>
                    <a:pt x="2412429" y="724399"/>
                  </a:cubicBezTo>
                  <a:cubicBezTo>
                    <a:pt x="2019160" y="902541"/>
                    <a:pt x="1651969" y="1138775"/>
                    <a:pt x="1329857" y="1424086"/>
                  </a:cubicBezTo>
                  <a:cubicBezTo>
                    <a:pt x="1169326" y="1567192"/>
                    <a:pt x="1020588" y="1723307"/>
                    <a:pt x="887314" y="1891015"/>
                  </a:cubicBezTo>
                  <a:cubicBezTo>
                    <a:pt x="753778" y="2058466"/>
                    <a:pt x="635967" y="2238026"/>
                    <a:pt x="537420" y="2427245"/>
                  </a:cubicBezTo>
                  <a:cubicBezTo>
                    <a:pt x="438874" y="2616335"/>
                    <a:pt x="356839" y="2814313"/>
                    <a:pt x="299965" y="3020021"/>
                  </a:cubicBezTo>
                  <a:cubicBezTo>
                    <a:pt x="242961" y="3225212"/>
                    <a:pt x="213474" y="3438518"/>
                    <a:pt x="213606" y="3651953"/>
                  </a:cubicBezTo>
                  <a:cubicBezTo>
                    <a:pt x="214785" y="3756804"/>
                    <a:pt x="225269" y="3860881"/>
                    <a:pt x="250036" y="3961352"/>
                  </a:cubicBezTo>
                  <a:cubicBezTo>
                    <a:pt x="274412" y="4061950"/>
                    <a:pt x="312284" y="4158171"/>
                    <a:pt x="357625" y="4250783"/>
                  </a:cubicBezTo>
                  <a:cubicBezTo>
                    <a:pt x="380558" y="4297025"/>
                    <a:pt x="405982" y="4342366"/>
                    <a:pt x="432715" y="4387063"/>
                  </a:cubicBezTo>
                  <a:cubicBezTo>
                    <a:pt x="459841" y="4431630"/>
                    <a:pt x="488803" y="4475554"/>
                    <a:pt x="518943" y="4518962"/>
                  </a:cubicBezTo>
                  <a:cubicBezTo>
                    <a:pt x="580011" y="4605521"/>
                    <a:pt x="647893" y="4689504"/>
                    <a:pt x="718133" y="4773874"/>
                  </a:cubicBezTo>
                  <a:cubicBezTo>
                    <a:pt x="788374" y="4858372"/>
                    <a:pt x="861760" y="4942871"/>
                    <a:pt x="933704" y="5030717"/>
                  </a:cubicBezTo>
                  <a:cubicBezTo>
                    <a:pt x="969742" y="5074512"/>
                    <a:pt x="1005387" y="5119337"/>
                    <a:pt x="1040900" y="5164806"/>
                  </a:cubicBezTo>
                  <a:lnTo>
                    <a:pt x="1092401" y="5230628"/>
                  </a:lnTo>
                  <a:cubicBezTo>
                    <a:pt x="1109306" y="5251624"/>
                    <a:pt x="1125425" y="5273135"/>
                    <a:pt x="1142854" y="5293615"/>
                  </a:cubicBezTo>
                  <a:cubicBezTo>
                    <a:pt x="1278880" y="5460293"/>
                    <a:pt x="1426438" y="5613704"/>
                    <a:pt x="1576354" y="5759128"/>
                  </a:cubicBezTo>
                  <a:cubicBezTo>
                    <a:pt x="1651706" y="5831519"/>
                    <a:pt x="1728368" y="5901461"/>
                    <a:pt x="1806865" y="5968571"/>
                  </a:cubicBezTo>
                  <a:cubicBezTo>
                    <a:pt x="1885362" y="6035680"/>
                    <a:pt x="1965299" y="6100599"/>
                    <a:pt x="2048253" y="6161654"/>
                  </a:cubicBezTo>
                  <a:cubicBezTo>
                    <a:pt x="2213502" y="6284022"/>
                    <a:pt x="2391724" y="6393380"/>
                    <a:pt x="2587506" y="6467059"/>
                  </a:cubicBezTo>
                  <a:cubicBezTo>
                    <a:pt x="2685137" y="6503898"/>
                    <a:pt x="2786304" y="6532106"/>
                    <a:pt x="2889176" y="6553360"/>
                  </a:cubicBezTo>
                  <a:lnTo>
                    <a:pt x="2929698" y="6561326"/>
                  </a:lnTo>
                  <a:lnTo>
                    <a:pt x="1816374" y="6561326"/>
                  </a:lnTo>
                  <a:lnTo>
                    <a:pt x="1787601" y="6545761"/>
                  </a:lnTo>
                  <a:cubicBezTo>
                    <a:pt x="1577272" y="6422749"/>
                    <a:pt x="1389483" y="6266761"/>
                    <a:pt x="1225544" y="6094158"/>
                  </a:cubicBezTo>
                  <a:cubicBezTo>
                    <a:pt x="1143116" y="6007986"/>
                    <a:pt x="1068158" y="5916274"/>
                    <a:pt x="997654" y="5822374"/>
                  </a:cubicBezTo>
                  <a:cubicBezTo>
                    <a:pt x="927546" y="5728086"/>
                    <a:pt x="860842" y="5632381"/>
                    <a:pt x="798596" y="5534615"/>
                  </a:cubicBezTo>
                  <a:cubicBezTo>
                    <a:pt x="782608" y="5510399"/>
                    <a:pt x="767537" y="5485797"/>
                    <a:pt x="752075" y="5461324"/>
                  </a:cubicBezTo>
                  <a:lnTo>
                    <a:pt x="707650" y="5390221"/>
                  </a:lnTo>
                  <a:cubicBezTo>
                    <a:pt x="679213" y="5344237"/>
                    <a:pt x="649728" y="5298638"/>
                    <a:pt x="619980" y="5252396"/>
                  </a:cubicBezTo>
                  <a:lnTo>
                    <a:pt x="438349" y="4970822"/>
                  </a:lnTo>
                  <a:cubicBezTo>
                    <a:pt x="377413" y="4874860"/>
                    <a:pt x="317263" y="4776064"/>
                    <a:pt x="261044" y="4673145"/>
                  </a:cubicBezTo>
                  <a:cubicBezTo>
                    <a:pt x="233000" y="4621622"/>
                    <a:pt x="205874" y="4569197"/>
                    <a:pt x="181107" y="4515356"/>
                  </a:cubicBezTo>
                  <a:cubicBezTo>
                    <a:pt x="156470" y="4461385"/>
                    <a:pt x="133537" y="4406385"/>
                    <a:pt x="113224" y="4350223"/>
                  </a:cubicBezTo>
                  <a:cubicBezTo>
                    <a:pt x="93305" y="4293934"/>
                    <a:pt x="75614" y="4236872"/>
                    <a:pt x="61199" y="4178908"/>
                  </a:cubicBezTo>
                  <a:cubicBezTo>
                    <a:pt x="54385" y="4149927"/>
                    <a:pt x="47440" y="4120815"/>
                    <a:pt x="41804" y="4091577"/>
                  </a:cubicBezTo>
                  <a:lnTo>
                    <a:pt x="33287" y="4047781"/>
                  </a:lnTo>
                  <a:lnTo>
                    <a:pt x="26209" y="4003858"/>
                  </a:lnTo>
                  <a:cubicBezTo>
                    <a:pt x="7732" y="3886643"/>
                    <a:pt x="0" y="3768783"/>
                    <a:pt x="0" y="3651953"/>
                  </a:cubicBezTo>
                  <a:cubicBezTo>
                    <a:pt x="524" y="3422031"/>
                    <a:pt x="25030" y="3192109"/>
                    <a:pt x="72731" y="2966307"/>
                  </a:cubicBezTo>
                  <a:cubicBezTo>
                    <a:pt x="120301" y="2740634"/>
                    <a:pt x="193163" y="2519343"/>
                    <a:pt x="291316" y="2309385"/>
                  </a:cubicBezTo>
                  <a:cubicBezTo>
                    <a:pt x="488540" y="1889469"/>
                    <a:pt x="774352" y="1513736"/>
                    <a:pt x="1110878" y="1193776"/>
                  </a:cubicBezTo>
                  <a:cubicBezTo>
                    <a:pt x="1279535" y="1033797"/>
                    <a:pt x="1461821" y="887856"/>
                    <a:pt x="1654327" y="756730"/>
                  </a:cubicBezTo>
                  <a:cubicBezTo>
                    <a:pt x="1847096" y="625732"/>
                    <a:pt x="2049956" y="509031"/>
                    <a:pt x="2261727" y="409720"/>
                  </a:cubicBezTo>
                  <a:cubicBezTo>
                    <a:pt x="2685792" y="212515"/>
                    <a:pt x="3142357" y="82162"/>
                    <a:pt x="3610060" y="27032"/>
                  </a:cubicBezTo>
                  <a:cubicBezTo>
                    <a:pt x="3785399" y="6647"/>
                    <a:pt x="3962657" y="-2144"/>
                    <a:pt x="4139342" y="44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6" name="Freeform: Shape 13325">
              <a:extLst>
                <a:ext uri="{FF2B5EF4-FFF2-40B4-BE49-F238E27FC236}">
                  <a16:creationId xmlns:a16="http://schemas.microsoft.com/office/drawing/2014/main" id="{BC4A6C98-F96E-4587-B01F-A9B01BBFAD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1866928 h 6521594"/>
                <a:gd name="connsiteX4" fmla="*/ 6212358 w 6321679"/>
                <a:gd name="connsiteY4" fmla="*/ 1689281 h 6521594"/>
                <a:gd name="connsiteX5" fmla="*/ 6049880 w 6321679"/>
                <a:gd name="connsiteY5" fmla="*/ 1477173 h 6521594"/>
                <a:gd name="connsiteX6" fmla="*/ 5248663 w 6321679"/>
                <a:gd name="connsiteY6" fmla="*/ 869327 h 6521594"/>
                <a:gd name="connsiteX7" fmla="*/ 4150102 w 6321679"/>
                <a:gd name="connsiteY7" fmla="*/ 644042 h 6521594"/>
                <a:gd name="connsiteX8" fmla="*/ 2867946 w 6321679"/>
                <a:gd name="connsiteY8" fmla="*/ 886459 h 6521594"/>
                <a:gd name="connsiteX9" fmla="*/ 1728892 w 6321679"/>
                <a:gd name="connsiteY9" fmla="*/ 1552397 h 6521594"/>
                <a:gd name="connsiteX10" fmla="*/ 941043 w 6321679"/>
                <a:gd name="connsiteY10" fmla="*/ 2512664 h 6521594"/>
                <a:gd name="connsiteX11" fmla="*/ 655362 w 6321679"/>
                <a:gd name="connsiteY11" fmla="*/ 3630204 h 6521594"/>
                <a:gd name="connsiteX12" fmla="*/ 1128177 w 6321679"/>
                <a:gd name="connsiteY12" fmla="*/ 4667883 h 6521594"/>
                <a:gd name="connsiteX13" fmla="*/ 1366419 w 6321679"/>
                <a:gd name="connsiteY13" fmla="*/ 4997246 h 6521594"/>
                <a:gd name="connsiteX14" fmla="*/ 3601937 w 6321679"/>
                <a:gd name="connsiteY14" fmla="*/ 6284685 h 6521594"/>
                <a:gd name="connsiteX15" fmla="*/ 5298985 w 6321679"/>
                <a:gd name="connsiteY15" fmla="*/ 5492643 h 6521594"/>
                <a:gd name="connsiteX16" fmla="*/ 5505513 w 6321679"/>
                <a:gd name="connsiteY16" fmla="*/ 5335367 h 6521594"/>
                <a:gd name="connsiteX17" fmla="*/ 6252618 w 6321679"/>
                <a:gd name="connsiteY17" fmla="*/ 4722492 h 6521594"/>
                <a:gd name="connsiteX18" fmla="*/ 6321679 w 6321679"/>
                <a:gd name="connsiteY18" fmla="*/ 4651477 h 6521594"/>
                <a:gd name="connsiteX19" fmla="*/ 6321679 w 6321679"/>
                <a:gd name="connsiteY19" fmla="*/ 5523097 h 6521594"/>
                <a:gd name="connsiteX20" fmla="*/ 6024428 w 6321679"/>
                <a:gd name="connsiteY20" fmla="*/ 5754969 h 6521594"/>
                <a:gd name="connsiteX21" fmla="*/ 5702345 w 6321679"/>
                <a:gd name="connsiteY21" fmla="*/ 6000018 h 6521594"/>
                <a:gd name="connsiteX22" fmla="*/ 4988380 w 6321679"/>
                <a:gd name="connsiteY22" fmla="*/ 6506549 h 6521594"/>
                <a:gd name="connsiteX23" fmla="*/ 4961490 w 6321679"/>
                <a:gd name="connsiteY23" fmla="*/ 6521594 h 6521594"/>
                <a:gd name="connsiteX24" fmla="*/ 2011326 w 6321679"/>
                <a:gd name="connsiteY24" fmla="*/ 6521594 h 6521594"/>
                <a:gd name="connsiteX25" fmla="*/ 1982893 w 6321679"/>
                <a:gd name="connsiteY25" fmla="*/ 6505768 h 6521594"/>
                <a:gd name="connsiteX26" fmla="*/ 824149 w 6321679"/>
                <a:gd name="connsiteY26" fmla="*/ 5358682 h 6521594"/>
                <a:gd name="connsiteX27" fmla="*/ 0 w 6321679"/>
                <a:gd name="connsiteY27" fmla="*/ 3630075 h 6521594"/>
                <a:gd name="connsiteX28" fmla="*/ 4150102 w 6321679"/>
                <a:gd name="connsiteY28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1866928"/>
                  </a:lnTo>
                  <a:lnTo>
                    <a:pt x="6212358" y="1689281"/>
                  </a:lnTo>
                  <a:cubicBezTo>
                    <a:pt x="6161484" y="1615222"/>
                    <a:pt x="6107295" y="1544427"/>
                    <a:pt x="6049880" y="1477173"/>
                  </a:cubicBezTo>
                  <a:cubicBezTo>
                    <a:pt x="5825135" y="1214018"/>
                    <a:pt x="5555573" y="1009470"/>
                    <a:pt x="5248663" y="869327"/>
                  </a:cubicBezTo>
                  <a:cubicBezTo>
                    <a:pt x="4921178" y="719909"/>
                    <a:pt x="4551627" y="644042"/>
                    <a:pt x="4150102" y="644042"/>
                  </a:cubicBezTo>
                  <a:cubicBezTo>
                    <a:pt x="3724203" y="644042"/>
                    <a:pt x="3292799" y="725448"/>
                    <a:pt x="2867946" y="886459"/>
                  </a:cubicBezTo>
                  <a:cubicBezTo>
                    <a:pt x="2454234" y="1042832"/>
                    <a:pt x="2060440" y="1273141"/>
                    <a:pt x="1728892" y="1552397"/>
                  </a:cubicBezTo>
                  <a:cubicBezTo>
                    <a:pt x="1391580" y="1836419"/>
                    <a:pt x="1126473" y="2159600"/>
                    <a:pt x="941043" y="2512664"/>
                  </a:cubicBezTo>
                  <a:cubicBezTo>
                    <a:pt x="751551" y="2873583"/>
                    <a:pt x="655362" y="3249575"/>
                    <a:pt x="655362" y="3630204"/>
                  </a:cubicBezTo>
                  <a:cubicBezTo>
                    <a:pt x="655362" y="4013537"/>
                    <a:pt x="808817" y="4237405"/>
                    <a:pt x="1128177" y="4667883"/>
                  </a:cubicBezTo>
                  <a:cubicBezTo>
                    <a:pt x="1205232" y="4771702"/>
                    <a:pt x="1284908" y="4879129"/>
                    <a:pt x="1366419" y="4997246"/>
                  </a:cubicBezTo>
                  <a:cubicBezTo>
                    <a:pt x="1989282" y="5899677"/>
                    <a:pt x="2657880" y="6284685"/>
                    <a:pt x="3601937" y="6284685"/>
                  </a:cubicBezTo>
                  <a:cubicBezTo>
                    <a:pt x="4221523" y="6284685"/>
                    <a:pt x="4676122" y="5971036"/>
                    <a:pt x="5298985" y="5492643"/>
                  </a:cubicBezTo>
                  <a:cubicBezTo>
                    <a:pt x="5368571" y="5439187"/>
                    <a:pt x="5438156" y="5386375"/>
                    <a:pt x="5505513" y="5335367"/>
                  </a:cubicBezTo>
                  <a:cubicBezTo>
                    <a:pt x="5779335" y="5127761"/>
                    <a:pt x="6041730" y="4928776"/>
                    <a:pt x="6252618" y="4722492"/>
                  </a:cubicBezTo>
                  <a:lnTo>
                    <a:pt x="6321679" y="4651477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27" name="Freeform: Shape 13326">
              <a:extLst>
                <a:ext uri="{FF2B5EF4-FFF2-40B4-BE49-F238E27FC236}">
                  <a16:creationId xmlns:a16="http://schemas.microsoft.com/office/drawing/2014/main" id="{A66409EC-9CC3-482A-A4A5-54ED092B3F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870322" y="353119"/>
              <a:ext cx="6321679" cy="6521594"/>
            </a:xfrm>
            <a:custGeom>
              <a:avLst/>
              <a:gdLst>
                <a:gd name="connsiteX0" fmla="*/ 4150102 w 6321679"/>
                <a:gd name="connsiteY0" fmla="*/ 0 h 6521594"/>
                <a:gd name="connsiteX1" fmla="*/ 6083891 w 6321679"/>
                <a:gd name="connsiteY1" fmla="*/ 619943 h 6521594"/>
                <a:gd name="connsiteX2" fmla="*/ 6321679 w 6321679"/>
                <a:gd name="connsiteY2" fmla="*/ 822247 h 6521594"/>
                <a:gd name="connsiteX3" fmla="*/ 6321679 w 6321679"/>
                <a:gd name="connsiteY3" fmla="*/ 2150195 h 6521594"/>
                <a:gd name="connsiteX4" fmla="*/ 6241288 w 6321679"/>
                <a:gd name="connsiteY4" fmla="*/ 1985338 h 6521594"/>
                <a:gd name="connsiteX5" fmla="*/ 5949367 w 6321679"/>
                <a:gd name="connsiteY5" fmla="*/ 1559997 h 6521594"/>
                <a:gd name="connsiteX6" fmla="*/ 5193362 w 6321679"/>
                <a:gd name="connsiteY6" fmla="*/ 986156 h 6521594"/>
                <a:gd name="connsiteX7" fmla="*/ 4150102 w 6321679"/>
                <a:gd name="connsiteY7" fmla="*/ 772850 h 6521594"/>
                <a:gd name="connsiteX8" fmla="*/ 2914861 w 6321679"/>
                <a:gd name="connsiteY8" fmla="*/ 1006637 h 6521594"/>
                <a:gd name="connsiteX9" fmla="*/ 1814073 w 6321679"/>
                <a:gd name="connsiteY9" fmla="*/ 1650163 h 6521594"/>
                <a:gd name="connsiteX10" fmla="*/ 1057412 w 6321679"/>
                <a:gd name="connsiteY10" fmla="*/ 2571657 h 6521594"/>
                <a:gd name="connsiteX11" fmla="*/ 786277 w 6321679"/>
                <a:gd name="connsiteY11" fmla="*/ 3630204 h 6521594"/>
                <a:gd name="connsiteX12" fmla="*/ 1233931 w 6321679"/>
                <a:gd name="connsiteY12" fmla="*/ 4592016 h 6521594"/>
                <a:gd name="connsiteX13" fmla="*/ 1474795 w 6321679"/>
                <a:gd name="connsiteY13" fmla="*/ 4924985 h 6521594"/>
                <a:gd name="connsiteX14" fmla="*/ 2393691 w 6321679"/>
                <a:gd name="connsiteY14" fmla="*/ 5846995 h 6521594"/>
                <a:gd name="connsiteX15" fmla="*/ 3601805 w 6321679"/>
                <a:gd name="connsiteY15" fmla="*/ 6155876 h 6521594"/>
                <a:gd name="connsiteX16" fmla="*/ 4378909 w 6321679"/>
                <a:gd name="connsiteY16" fmla="*/ 5959186 h 6521594"/>
                <a:gd name="connsiteX17" fmla="*/ 5218129 w 6321679"/>
                <a:gd name="connsiteY17" fmla="*/ 5391271 h 6521594"/>
                <a:gd name="connsiteX18" fmla="*/ 5425313 w 6321679"/>
                <a:gd name="connsiteY18" fmla="*/ 5233481 h 6521594"/>
                <a:gd name="connsiteX19" fmla="*/ 6254366 w 6321679"/>
                <a:gd name="connsiteY19" fmla="*/ 4534301 h 6521594"/>
                <a:gd name="connsiteX20" fmla="*/ 6321679 w 6321679"/>
                <a:gd name="connsiteY20" fmla="*/ 4456641 h 6521594"/>
                <a:gd name="connsiteX21" fmla="*/ 6321679 w 6321679"/>
                <a:gd name="connsiteY21" fmla="*/ 5523097 h 6521594"/>
                <a:gd name="connsiteX22" fmla="*/ 6024428 w 6321679"/>
                <a:gd name="connsiteY22" fmla="*/ 5754969 h 6521594"/>
                <a:gd name="connsiteX23" fmla="*/ 5702345 w 6321679"/>
                <a:gd name="connsiteY23" fmla="*/ 6000018 h 6521594"/>
                <a:gd name="connsiteX24" fmla="*/ 4988380 w 6321679"/>
                <a:gd name="connsiteY24" fmla="*/ 6506549 h 6521594"/>
                <a:gd name="connsiteX25" fmla="*/ 4961490 w 6321679"/>
                <a:gd name="connsiteY25" fmla="*/ 6521594 h 6521594"/>
                <a:gd name="connsiteX26" fmla="*/ 2011326 w 6321679"/>
                <a:gd name="connsiteY26" fmla="*/ 6521594 h 6521594"/>
                <a:gd name="connsiteX27" fmla="*/ 1982893 w 6321679"/>
                <a:gd name="connsiteY27" fmla="*/ 6505768 h 6521594"/>
                <a:gd name="connsiteX28" fmla="*/ 824149 w 6321679"/>
                <a:gd name="connsiteY28" fmla="*/ 5358682 h 6521594"/>
                <a:gd name="connsiteX29" fmla="*/ 0 w 6321679"/>
                <a:gd name="connsiteY29" fmla="*/ 3630075 h 6521594"/>
                <a:gd name="connsiteX30" fmla="*/ 4150102 w 6321679"/>
                <a:gd name="connsiteY30" fmla="*/ 0 h 6521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321679" h="6521594">
                  <a:moveTo>
                    <a:pt x="4150102" y="0"/>
                  </a:moveTo>
                  <a:cubicBezTo>
                    <a:pt x="4918148" y="0"/>
                    <a:pt x="5569597" y="228540"/>
                    <a:pt x="6083891" y="619943"/>
                  </a:cubicBezTo>
                  <a:lnTo>
                    <a:pt x="6321679" y="822247"/>
                  </a:lnTo>
                  <a:lnTo>
                    <a:pt x="6321679" y="2150195"/>
                  </a:lnTo>
                  <a:lnTo>
                    <a:pt x="6241288" y="1985338"/>
                  </a:lnTo>
                  <a:cubicBezTo>
                    <a:pt x="6156788" y="1831195"/>
                    <a:pt x="6059249" y="1688709"/>
                    <a:pt x="5949367" y="1559997"/>
                  </a:cubicBezTo>
                  <a:cubicBezTo>
                    <a:pt x="5737073" y="1311397"/>
                    <a:pt x="5482843" y="1118314"/>
                    <a:pt x="5193362" y="986156"/>
                  </a:cubicBezTo>
                  <a:cubicBezTo>
                    <a:pt x="4883437" y="844596"/>
                    <a:pt x="4532365" y="772850"/>
                    <a:pt x="4150102" y="772850"/>
                  </a:cubicBezTo>
                  <a:cubicBezTo>
                    <a:pt x="3746218" y="772850"/>
                    <a:pt x="3319008" y="853613"/>
                    <a:pt x="2914861" y="1006637"/>
                  </a:cubicBezTo>
                  <a:cubicBezTo>
                    <a:pt x="2515039" y="1157857"/>
                    <a:pt x="2134350" y="1380438"/>
                    <a:pt x="1814073" y="1650163"/>
                  </a:cubicBezTo>
                  <a:cubicBezTo>
                    <a:pt x="1494190" y="1919502"/>
                    <a:pt x="1232622" y="2238173"/>
                    <a:pt x="1057412" y="2571657"/>
                  </a:cubicBezTo>
                  <a:cubicBezTo>
                    <a:pt x="877486" y="2914158"/>
                    <a:pt x="786277" y="3270313"/>
                    <a:pt x="786277" y="3630204"/>
                  </a:cubicBezTo>
                  <a:cubicBezTo>
                    <a:pt x="786277" y="3974121"/>
                    <a:pt x="923483" y="4173646"/>
                    <a:pt x="1233931" y="4592016"/>
                  </a:cubicBezTo>
                  <a:cubicBezTo>
                    <a:pt x="1311641" y="4696736"/>
                    <a:pt x="1391972" y="4805064"/>
                    <a:pt x="1474795" y="4924985"/>
                  </a:cubicBezTo>
                  <a:cubicBezTo>
                    <a:pt x="1767682" y="5349278"/>
                    <a:pt x="2068172" y="5650948"/>
                    <a:pt x="2393691" y="5846995"/>
                  </a:cubicBezTo>
                  <a:cubicBezTo>
                    <a:pt x="2738735" y="6054891"/>
                    <a:pt x="3133971" y="6155876"/>
                    <a:pt x="3601805" y="6155876"/>
                  </a:cubicBezTo>
                  <a:cubicBezTo>
                    <a:pt x="3867305" y="6155876"/>
                    <a:pt x="4114196" y="6093405"/>
                    <a:pt x="4378909" y="5959186"/>
                  </a:cubicBezTo>
                  <a:cubicBezTo>
                    <a:pt x="4650699" y="5821362"/>
                    <a:pt x="4919737" y="5620421"/>
                    <a:pt x="5218129" y="5391271"/>
                  </a:cubicBezTo>
                  <a:cubicBezTo>
                    <a:pt x="5288107" y="5337558"/>
                    <a:pt x="5357824" y="5284617"/>
                    <a:pt x="5425313" y="5233481"/>
                  </a:cubicBezTo>
                  <a:cubicBezTo>
                    <a:pt x="5739037" y="4995556"/>
                    <a:pt x="6037512" y="4769168"/>
                    <a:pt x="6254366" y="4534301"/>
                  </a:cubicBezTo>
                  <a:lnTo>
                    <a:pt x="6321679" y="4456641"/>
                  </a:lnTo>
                  <a:lnTo>
                    <a:pt x="6321679" y="5523097"/>
                  </a:lnTo>
                  <a:lnTo>
                    <a:pt x="6024428" y="5754969"/>
                  </a:lnTo>
                  <a:cubicBezTo>
                    <a:pt x="5918395" y="5835747"/>
                    <a:pt x="5810491" y="5916953"/>
                    <a:pt x="5702345" y="6000018"/>
                  </a:cubicBezTo>
                  <a:cubicBezTo>
                    <a:pt x="5466020" y="6181541"/>
                    <a:pt x="5232938" y="6357503"/>
                    <a:pt x="4988380" y="6506549"/>
                  </a:cubicBezTo>
                  <a:lnTo>
                    <a:pt x="4961490" y="6521594"/>
                  </a:lnTo>
                  <a:lnTo>
                    <a:pt x="2011326" y="6521594"/>
                  </a:lnTo>
                  <a:lnTo>
                    <a:pt x="1982893" y="6505768"/>
                  </a:lnTo>
                  <a:cubicBezTo>
                    <a:pt x="1531799" y="6233999"/>
                    <a:pt x="1157400" y="5841520"/>
                    <a:pt x="824149" y="5358682"/>
                  </a:cubicBezTo>
                  <a:cubicBezTo>
                    <a:pt x="424196" y="4779302"/>
                    <a:pt x="0" y="4381929"/>
                    <a:pt x="0" y="3630075"/>
                  </a:cubicBezTo>
                  <a:cubicBezTo>
                    <a:pt x="0" y="1625174"/>
                    <a:pt x="2089794" y="0"/>
                    <a:pt x="4150102" y="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314" name="Picture 2" descr="AMONGlobe">
            <a:extLst>
              <a:ext uri="{FF2B5EF4-FFF2-40B4-BE49-F238E27FC236}">
                <a16:creationId xmlns:a16="http://schemas.microsoft.com/office/drawing/2014/main" id="{DA13D016-AEBD-9227-BAB7-16039507C8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7896" y="1508760"/>
            <a:ext cx="6642728" cy="370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20CD62-9803-0CE7-CC9B-115D59614A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6D0B616-FC1A-2041-B50C-E1CA23CB0F10}" type="slidenum">
              <a:rPr lang="en-US" smtClean="0"/>
              <a:pPr>
                <a:spcAft>
                  <a:spcPts val="600"/>
                </a:spcAft>
              </a:pPr>
              <a:t>29</a:t>
            </a:fld>
            <a:endParaRPr lang="en-US"/>
          </a:p>
        </p:txBody>
      </p:sp>
      <p:pic>
        <p:nvPicPr>
          <p:cNvPr id="13316" name="Picture 4" descr="AMON">
            <a:extLst>
              <a:ext uri="{FF2B5EF4-FFF2-40B4-BE49-F238E27FC236}">
                <a16:creationId xmlns:a16="http://schemas.microsoft.com/office/drawing/2014/main" id="{9A0B7CF0-AB2F-1D7E-6B95-C9C581A366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0548" y="601966"/>
            <a:ext cx="3880104" cy="87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close up of a news&#10;&#10;AI-generated content may be incorrect.">
            <a:extLst>
              <a:ext uri="{FF2B5EF4-FFF2-40B4-BE49-F238E27FC236}">
                <a16:creationId xmlns:a16="http://schemas.microsoft.com/office/drawing/2014/main" id="{C81A3BCB-BA91-1EAB-8F05-167054403F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8950" y="5282387"/>
            <a:ext cx="3848100" cy="109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130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B655B-6E9F-EA95-5C0F-8917A4C96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" y="136526"/>
            <a:ext cx="11932920" cy="55715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Optical Astronomy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D8EEE6-206A-B3BF-77AB-C4485E079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B4FF568-15D0-DF75-9DFF-B3B9519549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557676"/>
            <a:ext cx="9505269" cy="6300323"/>
          </a:xfrm>
          <a:prstGeom prst="rect">
            <a:avLst/>
          </a:prstGeom>
        </p:spPr>
      </p:pic>
      <p:pic>
        <p:nvPicPr>
          <p:cNvPr id="4098" name="Picture 2" descr="undefined">
            <a:extLst>
              <a:ext uri="{FF2B5EF4-FFF2-40B4-BE49-F238E27FC236}">
                <a16:creationId xmlns:a16="http://schemas.microsoft.com/office/drawing/2014/main" id="{9A3887D9-BCA8-AF4E-CE8C-D7C4708117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4681" y="21242"/>
            <a:ext cx="2619727" cy="1471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ow Galileo changed the way we look at ...">
            <a:extLst>
              <a:ext uri="{FF2B5EF4-FFF2-40B4-BE49-F238E27FC236}">
                <a16:creationId xmlns:a16="http://schemas.microsoft.com/office/drawing/2014/main" id="{8750DB4F-CACC-D4DB-20D2-5D95EE592C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7403" y="4120117"/>
            <a:ext cx="2273300" cy="171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522F7E9-F085-109D-BA60-6E5EE42A84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726" y="21242"/>
            <a:ext cx="2176040" cy="8341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C41ACE-FE6A-90F2-16A2-EE49AD1F46D6}"/>
              </a:ext>
            </a:extLst>
          </p:cNvPr>
          <p:cNvSpPr txBox="1"/>
          <p:nvPr/>
        </p:nvSpPr>
        <p:spPr>
          <a:xfrm>
            <a:off x="2210766" y="2351262"/>
            <a:ext cx="4320663" cy="923330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5"/>
                </a:solidFill>
              </a:rPr>
              <a:t>Led to profound discoveries relevant for particle physics, e.g. expansion of the Universe and existence of Dark Matter.</a:t>
            </a:r>
          </a:p>
        </p:txBody>
      </p:sp>
    </p:spTree>
    <p:extLst>
      <p:ext uri="{BB962C8B-B14F-4D97-AF65-F5344CB8AC3E}">
        <p14:creationId xmlns:p14="http://schemas.microsoft.com/office/powerpoint/2010/main" val="99017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79F33D-20FD-A485-ED31-1CEB79147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866457"/>
          </a:xfrm>
        </p:spPr>
        <p:txBody>
          <a:bodyPr/>
          <a:lstStyle/>
          <a:p>
            <a:pPr algn="ctr"/>
            <a:r>
              <a:rPr lang="en-US" dirty="0"/>
              <a:t>Multi-Wavelength Astronomy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885BE95-4B46-7867-89D3-E4D8A775FB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F18C61-884F-186A-1BB7-032D1E099F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22" y="1508190"/>
            <a:ext cx="6040012" cy="41796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428601-DD2A-8B4B-6C80-BDD0501F7B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706" y="1463391"/>
            <a:ext cx="5606582" cy="44852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7D01FE-7E4C-3946-53A5-A2D4E7D2DABF}"/>
              </a:ext>
            </a:extLst>
          </p:cNvPr>
          <p:cNvSpPr txBox="1"/>
          <p:nvPr/>
        </p:nvSpPr>
        <p:spPr>
          <a:xfrm>
            <a:off x="6371706" y="1510118"/>
            <a:ext cx="60997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effectLst/>
                <a:latin typeface="Calibri" panose="020F0502020204030204" pitchFamily="34" charset="0"/>
              </a:rPr>
              <a:t>Centaurus A galaxy (NGC 5128) </a:t>
            </a:r>
            <a:endParaRPr lang="en-US" sz="1200" dirty="0"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BF33E4-657A-9E2C-DB30-142BCE009FFE}"/>
              </a:ext>
            </a:extLst>
          </p:cNvPr>
          <p:cNvSpPr txBox="1"/>
          <p:nvPr/>
        </p:nvSpPr>
        <p:spPr>
          <a:xfrm>
            <a:off x="1" y="5948656"/>
            <a:ext cx="60400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FF00"/>
                </a:solidFill>
              </a:rPr>
              <a:t>Led to the discovery of 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</a:rPr>
              <a:t>CMB and precision cosmology.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67AF096-AF04-69D0-CE80-6B14573B02DE}"/>
              </a:ext>
            </a:extLst>
          </p:cNvPr>
          <p:cNvSpPr txBox="1"/>
          <p:nvPr/>
        </p:nvSpPr>
        <p:spPr>
          <a:xfrm>
            <a:off x="7458075" y="6109322"/>
            <a:ext cx="64906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Helvetica" pitchFamily="2" charset="0"/>
              </a:rPr>
              <a:t>more than just the sum of parts</a:t>
            </a:r>
          </a:p>
        </p:txBody>
      </p:sp>
    </p:spTree>
    <p:extLst>
      <p:ext uri="{BB962C8B-B14F-4D97-AF65-F5344CB8AC3E}">
        <p14:creationId xmlns:p14="http://schemas.microsoft.com/office/powerpoint/2010/main" val="578786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78382-0A46-C8F1-2388-F29CC9313C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845"/>
            <a:ext cx="10515600" cy="732155"/>
          </a:xfrm>
        </p:spPr>
        <p:txBody>
          <a:bodyPr/>
          <a:lstStyle/>
          <a:p>
            <a:pPr algn="ctr"/>
            <a:r>
              <a:rPr lang="en-US" dirty="0"/>
              <a:t>Multi-Messenger Astronomy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DF26AFF-4033-C151-9FED-32C8013B2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5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BFDB14-C9E3-D18C-2C70-967937C5AB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88" y="2953794"/>
            <a:ext cx="7002966" cy="375436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07F5185-C07C-22AB-B755-C249DB6A4505}"/>
              </a:ext>
            </a:extLst>
          </p:cNvPr>
          <p:cNvSpPr txBox="1"/>
          <p:nvPr/>
        </p:nvSpPr>
        <p:spPr>
          <a:xfrm>
            <a:off x="7662977" y="3656039"/>
            <a:ext cx="3949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Opens a whole new window into the Universe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79981C7D-D95B-59D7-859E-178DB61BAF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214" y="664273"/>
            <a:ext cx="3969834" cy="2230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DD96A4-6E46-EDF5-C9E1-EED2E5011A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1574" y="634121"/>
            <a:ext cx="3949700" cy="22606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4149A7E-3BB9-CC27-F9E2-39F54DDD3E9D}"/>
              </a:ext>
            </a:extLst>
          </p:cNvPr>
          <p:cNvSpPr txBox="1"/>
          <p:nvPr/>
        </p:nvSpPr>
        <p:spPr>
          <a:xfrm>
            <a:off x="7744912" y="4832855"/>
            <a:ext cx="447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Enables new discoveries  relevant to both Astrophysics and Particle Physics.   </a:t>
            </a:r>
          </a:p>
        </p:txBody>
      </p:sp>
    </p:spTree>
    <p:extLst>
      <p:ext uri="{BB962C8B-B14F-4D97-AF65-F5344CB8AC3E}">
        <p14:creationId xmlns:p14="http://schemas.microsoft.com/office/powerpoint/2010/main" val="3461938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454BEC-4B25-1199-7011-6FF4A1053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3403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Cosmic Rays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DAF0C2-B3FA-CD3B-D4CA-868C7DB0E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6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F8A266-A3D5-1D0F-6D1F-732782C0C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98" y="1234440"/>
            <a:ext cx="6016402" cy="438912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43BD6F-2833-32A5-4A86-5538138AAD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3640" y="1234440"/>
            <a:ext cx="5816477" cy="4389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204F63-F5FE-A014-7DDF-F4F6503D9C92}"/>
              </a:ext>
            </a:extLst>
          </p:cNvPr>
          <p:cNvSpPr txBox="1"/>
          <p:nvPr/>
        </p:nvSpPr>
        <p:spPr>
          <a:xfrm>
            <a:off x="7456372" y="5805289"/>
            <a:ext cx="377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 not directly point to their source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5D18D4-2661-F320-467B-B3A8FD225114}"/>
              </a:ext>
            </a:extLst>
          </p:cNvPr>
          <p:cNvSpPr txBox="1"/>
          <p:nvPr/>
        </p:nvSpPr>
        <p:spPr>
          <a:xfrm>
            <a:off x="496712" y="5774174"/>
            <a:ext cx="53970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Origin of high-energy cosmic rays is largely unknown.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A8CF4E-D383-5973-9269-180D13CAC41B}"/>
              </a:ext>
            </a:extLst>
          </p:cNvPr>
          <p:cNvSpPr txBox="1"/>
          <p:nvPr/>
        </p:nvSpPr>
        <p:spPr>
          <a:xfrm>
            <a:off x="2110483" y="6325235"/>
            <a:ext cx="8306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Future accelerator-based facilities can shed some light on the cosmic ray mystery.</a:t>
            </a:r>
          </a:p>
        </p:txBody>
      </p:sp>
    </p:spTree>
    <p:extLst>
      <p:ext uri="{BB962C8B-B14F-4D97-AF65-F5344CB8AC3E}">
        <p14:creationId xmlns:p14="http://schemas.microsoft.com/office/powerpoint/2010/main" val="842140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E3DD0EC-FDE4-4DCB-DAC4-6B311C0DE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497"/>
            <a:ext cx="10515600" cy="73025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Understanding Cosmic Ray Muon Puzzle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ED57C64-9970-41B2-E89B-4DA92DFDB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4153AC-6782-81E8-10BB-57CD0AD8388A}"/>
              </a:ext>
            </a:extLst>
          </p:cNvPr>
          <p:cNvSpPr txBox="1"/>
          <p:nvPr/>
        </p:nvSpPr>
        <p:spPr>
          <a:xfrm rot="16200000">
            <a:off x="-427207" y="3504746"/>
            <a:ext cx="2802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Slide from Felix Kling’s talk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25E7D6-093A-AE84-918C-AB17874EA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5058" y="837747"/>
            <a:ext cx="9901883" cy="5883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7577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2DE2AF-28CF-D933-73D4-EF5D40227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793115"/>
          </a:xfrm>
        </p:spPr>
        <p:txBody>
          <a:bodyPr/>
          <a:lstStyle/>
          <a:p>
            <a:pPr algn="ctr"/>
            <a:r>
              <a:rPr lang="en-US" dirty="0"/>
              <a:t>Gamma Rays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DE1DD1E-D744-8D41-A1A4-8017663A6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BB09BBA-81E9-4B78-B007-8C6D2D7567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63" y="1050218"/>
            <a:ext cx="7044582" cy="47575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36CABD-A224-0844-08E3-8C8412C689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3932" y="1965326"/>
            <a:ext cx="4743605" cy="322565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A9B90D8-C105-C03D-0579-5F7D28304B98}"/>
              </a:ext>
            </a:extLst>
          </p:cNvPr>
          <p:cNvSpPr txBox="1"/>
          <p:nvPr/>
        </p:nvSpPr>
        <p:spPr>
          <a:xfrm>
            <a:off x="7716811" y="5358165"/>
            <a:ext cx="4530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Do not expect extragalactic gamma rays beyond ~50 TeV.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583535-C49D-3E36-F368-EB5A26B3C15C}"/>
              </a:ext>
            </a:extLst>
          </p:cNvPr>
          <p:cNvSpPr txBox="1"/>
          <p:nvPr/>
        </p:nvSpPr>
        <p:spPr>
          <a:xfrm>
            <a:off x="333299" y="6002407"/>
            <a:ext cx="68041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Gamma-ray astronomy provides some of the most stringent indirect detection limits on Dark Matter annihilation/decay.</a:t>
            </a:r>
          </a:p>
        </p:txBody>
      </p:sp>
    </p:spTree>
    <p:extLst>
      <p:ext uri="{BB962C8B-B14F-4D97-AF65-F5344CB8AC3E}">
        <p14:creationId xmlns:p14="http://schemas.microsoft.com/office/powerpoint/2010/main" val="373350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AC75B-00DA-B3EB-8F49-05D734DF4E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9990" y="244333"/>
            <a:ext cx="11223171" cy="64724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Direct, Indirect vs Collider Constraints on Dark Matter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0BD41F-0F3C-EBF8-BF6B-A996AA811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0B616-FC1A-2041-B50C-E1CA23CB0F10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2" descr="Indirect Detection Methods · ESCAPE Virtual Research Environment">
            <a:extLst>
              <a:ext uri="{FF2B5EF4-FFF2-40B4-BE49-F238E27FC236}">
                <a16:creationId xmlns:a16="http://schemas.microsoft.com/office/drawing/2014/main" id="{2107FF43-F782-0EED-2B0A-C37E014888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868" y="1012372"/>
            <a:ext cx="2496318" cy="2353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71D79A-39F6-48F1-314B-48ECC231D6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8954" y="4279847"/>
            <a:ext cx="2864482" cy="25087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308545-2976-73E7-D989-F95AB9FAB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793" y="1150791"/>
            <a:ext cx="6851650" cy="56214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6F9BCE-DD82-A378-86D9-DF0F64B171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9990" y="3486228"/>
            <a:ext cx="2857500" cy="7112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08AE5ED-7B8D-8B6D-1FAF-ED6A2C595CFF}"/>
              </a:ext>
            </a:extLst>
          </p:cNvPr>
          <p:cNvSpPr txBox="1"/>
          <p:nvPr/>
        </p:nvSpPr>
        <p:spPr>
          <a:xfrm>
            <a:off x="4202793" y="6419217"/>
            <a:ext cx="29064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Kundu, Guha, Das, BD,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hlinkClick r:id="rId6"/>
              </a:rPr>
              <a:t>2110.06903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91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538D9D"/>
      </a:hlink>
      <a:folHlink>
        <a:srgbClr val="A5738E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3A418E6B-C5F0-4B95-8D77-61E3EF3B5D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1620</TotalTime>
  <Words>764</Words>
  <Application>Microsoft Macintosh PowerPoint</Application>
  <PresentationFormat>Widescreen</PresentationFormat>
  <Paragraphs>144</Paragraphs>
  <Slides>29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42" baseType="lpstr">
      <vt:lpstr>CMTT9</vt:lpstr>
      <vt:lpstr>CMR7</vt:lpstr>
      <vt:lpstr>-apple-system</vt:lpstr>
      <vt:lpstr>Helvetica</vt:lpstr>
      <vt:lpstr>NimbusRomNo9L</vt:lpstr>
      <vt:lpstr>Lucida Grande</vt:lpstr>
      <vt:lpstr>Aptos Display</vt:lpstr>
      <vt:lpstr>CMR9</vt:lpstr>
      <vt:lpstr>CMR10</vt:lpstr>
      <vt:lpstr>Calibri</vt:lpstr>
      <vt:lpstr>Aptos</vt:lpstr>
      <vt:lpstr>Arial</vt:lpstr>
      <vt:lpstr>Office Theme</vt:lpstr>
      <vt:lpstr>Multi-Messenger Astronomy  in the Era of Future Accelerators</vt:lpstr>
      <vt:lpstr>Search for New Physics</vt:lpstr>
      <vt:lpstr>Optical Astronomy</vt:lpstr>
      <vt:lpstr>Multi-Wavelength Astronomy</vt:lpstr>
      <vt:lpstr>Multi-Messenger Astronomy</vt:lpstr>
      <vt:lpstr>Cosmic Rays</vt:lpstr>
      <vt:lpstr>Understanding Cosmic Ray Muon Puzzle</vt:lpstr>
      <vt:lpstr>Gamma Rays</vt:lpstr>
      <vt:lpstr>Direct, Indirect vs Collider Constraints on Dark Matter</vt:lpstr>
      <vt:lpstr>Neutrinos</vt:lpstr>
      <vt:lpstr>High-Energy Astrophysical Neutrinos  </vt:lpstr>
      <vt:lpstr>Multi-Messenger Connection</vt:lpstr>
      <vt:lpstr>Gravitational Waves</vt:lpstr>
      <vt:lpstr>Gravitational Wave versus Future Collider </vt:lpstr>
      <vt:lpstr>A New Era of Multi-Messenger Astronomy</vt:lpstr>
      <vt:lpstr>Multi-Messenger Neutrino Astronomy</vt:lpstr>
      <vt:lpstr>Probing the Nature of Neutrino Mass</vt:lpstr>
      <vt:lpstr>Another Possibility: Pseudo-Dirac Neutrinos</vt:lpstr>
      <vt:lpstr>Need Astrophysical Baselines</vt:lpstr>
      <vt:lpstr>A New Probe of Pseudo-Dirac Neutrinos</vt:lpstr>
      <vt:lpstr>First IceCube Constraints on Pseudo-Dirac Neutrinos</vt:lpstr>
      <vt:lpstr>Hint of Pseudo (or Quasi)-Dirac Neutrinos?</vt:lpstr>
      <vt:lpstr>Hidden Neutrino Sources</vt:lpstr>
      <vt:lpstr>GW170817: Another Multi-Messenger Frontier</vt:lpstr>
      <vt:lpstr>PowerPoint Presentation</vt:lpstr>
      <vt:lpstr>Axion Searches with NS Mergers</vt:lpstr>
      <vt:lpstr>Supernova versus NS Merger</vt:lpstr>
      <vt:lpstr>Comparison with Collider Constraints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New Era of Multi-Messenger Astrophysics</dc:title>
  <dc:creator>Dev, Bhupal</dc:creator>
  <cp:lastModifiedBy>Dev, Bhupal</cp:lastModifiedBy>
  <cp:revision>159</cp:revision>
  <dcterms:created xsi:type="dcterms:W3CDTF">2024-10-14T21:59:52Z</dcterms:created>
  <dcterms:modified xsi:type="dcterms:W3CDTF">2025-05-01T06:40:09Z</dcterms:modified>
</cp:coreProperties>
</file>