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31" r:id="rId2"/>
    <p:sldMasterId id="2147483776" r:id="rId3"/>
    <p:sldMasterId id="2147483985" r:id="rId4"/>
    <p:sldMasterId id="2147483997" r:id="rId5"/>
    <p:sldMasterId id="2147484009" r:id="rId6"/>
    <p:sldMasterId id="2147484021" r:id="rId7"/>
  </p:sldMasterIdLst>
  <p:notesMasterIdLst>
    <p:notesMasterId r:id="rId72"/>
  </p:notesMasterIdLst>
  <p:sldIdLst>
    <p:sldId id="1276" r:id="rId8"/>
    <p:sldId id="2027" r:id="rId9"/>
    <p:sldId id="2916" r:id="rId10"/>
    <p:sldId id="2917" r:id="rId11"/>
    <p:sldId id="2918" r:id="rId12"/>
    <p:sldId id="4555" r:id="rId13"/>
    <p:sldId id="2919" r:id="rId14"/>
    <p:sldId id="2920" r:id="rId15"/>
    <p:sldId id="2921" r:id="rId16"/>
    <p:sldId id="2754" r:id="rId17"/>
    <p:sldId id="4641" r:id="rId18"/>
    <p:sldId id="4646" r:id="rId19"/>
    <p:sldId id="4661" r:id="rId20"/>
    <p:sldId id="4642" r:id="rId21"/>
    <p:sldId id="4660" r:id="rId22"/>
    <p:sldId id="4673" r:id="rId23"/>
    <p:sldId id="4584" r:id="rId24"/>
    <p:sldId id="4658" r:id="rId25"/>
    <p:sldId id="4687" r:id="rId26"/>
    <p:sldId id="4674" r:id="rId27"/>
    <p:sldId id="4547" r:id="rId28"/>
    <p:sldId id="4651" r:id="rId29"/>
    <p:sldId id="4616" r:id="rId30"/>
    <p:sldId id="519" r:id="rId31"/>
    <p:sldId id="4659" r:id="rId32"/>
    <p:sldId id="4686" r:id="rId33"/>
    <p:sldId id="4676" r:id="rId34"/>
    <p:sldId id="4668" r:id="rId35"/>
    <p:sldId id="4702" r:id="rId36"/>
    <p:sldId id="4703" r:id="rId37"/>
    <p:sldId id="4689" r:id="rId38"/>
    <p:sldId id="2868" r:id="rId39"/>
    <p:sldId id="4692" r:id="rId40"/>
    <p:sldId id="4690" r:id="rId41"/>
    <p:sldId id="4691" r:id="rId42"/>
    <p:sldId id="4699" r:id="rId43"/>
    <p:sldId id="4700" r:id="rId44"/>
    <p:sldId id="4701" r:id="rId45"/>
    <p:sldId id="2873" r:id="rId46"/>
    <p:sldId id="2892" r:id="rId47"/>
    <p:sldId id="2894" r:id="rId48"/>
    <p:sldId id="2896" r:id="rId49"/>
    <p:sldId id="2900" r:id="rId50"/>
    <p:sldId id="2901" r:id="rId51"/>
    <p:sldId id="2902" r:id="rId52"/>
    <p:sldId id="2903" r:id="rId53"/>
    <p:sldId id="2904" r:id="rId54"/>
    <p:sldId id="2905" r:id="rId55"/>
    <p:sldId id="2906" r:id="rId56"/>
    <p:sldId id="2899" r:id="rId57"/>
    <p:sldId id="4704" r:id="rId58"/>
    <p:sldId id="4705" r:id="rId59"/>
    <p:sldId id="4627" r:id="rId60"/>
    <p:sldId id="4706" r:id="rId61"/>
    <p:sldId id="2925" r:id="rId62"/>
    <p:sldId id="4688" r:id="rId63"/>
    <p:sldId id="2922" r:id="rId64"/>
    <p:sldId id="4665" r:id="rId65"/>
    <p:sldId id="4695" r:id="rId66"/>
    <p:sldId id="4693" r:id="rId67"/>
    <p:sldId id="4694" r:id="rId68"/>
    <p:sldId id="4696" r:id="rId69"/>
    <p:sldId id="4697" r:id="rId70"/>
    <p:sldId id="4698"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1CD209E-C1F6-FDE1-ADFB-DCE54A2EA469}" name="Kieran Geiger" initials="KG" userId="S::kieran.geiger@cern.ch::9c5d2c5c-ad0a-4dcc-9e66-d276384c36f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FFCC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09" autoAdjust="0"/>
    <p:restoredTop sz="94660"/>
  </p:normalViewPr>
  <p:slideViewPr>
    <p:cSldViewPr snapToGrid="0" showGuides="1">
      <p:cViewPr varScale="1">
        <p:scale>
          <a:sx n="115" d="100"/>
          <a:sy n="115" d="100"/>
        </p:scale>
        <p:origin x="296" y="208"/>
      </p:cViewPr>
      <p:guideLst>
        <p:guide orient="horz" pos="2160"/>
        <p:guide pos="3840"/>
      </p:guideLst>
    </p:cSldViewPr>
  </p:slideViewPr>
  <p:notesTextViewPr>
    <p:cViewPr>
      <p:scale>
        <a:sx n="1" d="1"/>
        <a:sy n="1" d="1"/>
      </p:scale>
      <p:origin x="0" y="0"/>
    </p:cViewPr>
  </p:notesTextViewPr>
  <p:notesViewPr>
    <p:cSldViewPr snapToGrid="0" showGuides="1">
      <p:cViewPr varScale="1">
        <p:scale>
          <a:sx n="93" d="100"/>
          <a:sy n="93" d="100"/>
        </p:scale>
        <p:origin x="3784" y="21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16" Type="http://schemas.openxmlformats.org/officeDocument/2006/relationships/slide" Target="slides/slide9.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microsoft.com/office/2018/10/relationships/authors" Target="authors.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4.xml"/><Relationship Id="rId2" Type="http://schemas.openxmlformats.org/officeDocument/2006/relationships/slideMaster" Target="slideMasters/slideMaster2.xml"/><Relationship Id="rId29" Type="http://schemas.openxmlformats.org/officeDocument/2006/relationships/slide" Target="slides/slide2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F4AD99-C5DB-4D41-9F61-1FDBB7E4DE4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62A4B50B-075E-47D7-8296-F51915A233A9}">
      <dgm:prSet phldrT="[Text]" custT="1"/>
      <dgm:spPr/>
      <dgm:t>
        <a:bodyPr/>
        <a:lstStyle/>
        <a:p>
          <a:r>
            <a:rPr lang="en-GB" sz="2000" dirty="0">
              <a:solidFill>
                <a:srgbClr val="FFFF00"/>
              </a:solidFill>
            </a:rPr>
            <a:t>Magnet concepts under consideration</a:t>
          </a:r>
        </a:p>
      </dgm:t>
    </dgm:pt>
    <dgm:pt modelId="{495AB849-E395-4F14-BF12-28EE43C369BE}" type="parTrans" cxnId="{EEE00F1A-971A-45F5-82BD-AF7A20ED15C7}">
      <dgm:prSet/>
      <dgm:spPr/>
      <dgm:t>
        <a:bodyPr/>
        <a:lstStyle/>
        <a:p>
          <a:endParaRPr lang="en-GB"/>
        </a:p>
      </dgm:t>
    </dgm:pt>
    <dgm:pt modelId="{43F370AE-3350-4C90-8F79-CDF0825F651D}" type="sibTrans" cxnId="{EEE00F1A-971A-45F5-82BD-AF7A20ED15C7}">
      <dgm:prSet/>
      <dgm:spPr/>
      <dgm:t>
        <a:bodyPr/>
        <a:lstStyle/>
        <a:p>
          <a:endParaRPr lang="en-GB"/>
        </a:p>
      </dgm:t>
    </dgm:pt>
    <dgm:pt modelId="{43CBFB4F-8319-477A-9B56-D282B1E58AB6}">
      <dgm:prSet phldrT="[Text]" custT="1"/>
      <dgm:spPr>
        <a:solidFill>
          <a:schemeClr val="tx1">
            <a:lumMod val="60000"/>
            <a:lumOff val="40000"/>
          </a:schemeClr>
        </a:solidFill>
      </dgm:spPr>
      <dgm:t>
        <a:bodyPr/>
        <a:lstStyle/>
        <a:p>
          <a:r>
            <a:rPr lang="en-GB" sz="2000" dirty="0">
              <a:solidFill>
                <a:srgbClr val="FFFF00"/>
              </a:solidFill>
            </a:rPr>
            <a:t>Electromagnets</a:t>
          </a:r>
        </a:p>
      </dgm:t>
    </dgm:pt>
    <dgm:pt modelId="{29594A30-A6CD-403D-8867-ECFBE22A3AC0}" type="parTrans" cxnId="{60EE69C3-C061-4D38-AD56-ED0FBA43DBBF}">
      <dgm:prSet/>
      <dgm:spPr/>
      <dgm:t>
        <a:bodyPr/>
        <a:lstStyle/>
        <a:p>
          <a:endParaRPr lang="en-GB"/>
        </a:p>
      </dgm:t>
    </dgm:pt>
    <dgm:pt modelId="{59B5E7E1-F135-492A-9F42-FB7FADDF2293}" type="sibTrans" cxnId="{60EE69C3-C061-4D38-AD56-ED0FBA43DBBF}">
      <dgm:prSet/>
      <dgm:spPr/>
      <dgm:t>
        <a:bodyPr/>
        <a:lstStyle/>
        <a:p>
          <a:endParaRPr lang="en-GB"/>
        </a:p>
      </dgm:t>
    </dgm:pt>
    <dgm:pt modelId="{C1D47D1E-66D2-413A-AD18-8CD6E3FF7875}">
      <dgm:prSet phldrT="[Text]" custT="1"/>
      <dgm:spPr>
        <a:solidFill>
          <a:schemeClr val="tx1">
            <a:lumMod val="60000"/>
            <a:lumOff val="40000"/>
          </a:schemeClr>
        </a:solidFill>
      </dgm:spPr>
      <dgm:t>
        <a:bodyPr/>
        <a:lstStyle/>
        <a:p>
          <a:r>
            <a:rPr lang="en-GB" sz="2000" dirty="0">
              <a:solidFill>
                <a:srgbClr val="FFFF00"/>
              </a:solidFill>
            </a:rPr>
            <a:t>Permanent magnets</a:t>
          </a:r>
        </a:p>
      </dgm:t>
    </dgm:pt>
    <dgm:pt modelId="{759D9C36-11B9-4554-8482-E982DE74B477}" type="parTrans" cxnId="{BB299904-89ED-4530-A2E8-3E9860138D29}">
      <dgm:prSet/>
      <dgm:spPr/>
      <dgm:t>
        <a:bodyPr/>
        <a:lstStyle/>
        <a:p>
          <a:endParaRPr lang="en-GB"/>
        </a:p>
      </dgm:t>
    </dgm:pt>
    <dgm:pt modelId="{8E994424-52BA-4817-B2F6-787532402A80}" type="sibTrans" cxnId="{BB299904-89ED-4530-A2E8-3E9860138D29}">
      <dgm:prSet/>
      <dgm:spPr/>
      <dgm:t>
        <a:bodyPr/>
        <a:lstStyle/>
        <a:p>
          <a:endParaRPr lang="en-GB"/>
        </a:p>
      </dgm:t>
    </dgm:pt>
    <dgm:pt modelId="{9E64ED33-3F28-4A3E-90FC-0B87C34099DA}">
      <dgm:prSet phldrT="[Text]" custT="1"/>
      <dgm:spPr>
        <a:solidFill>
          <a:schemeClr val="tx1">
            <a:lumMod val="40000"/>
            <a:lumOff val="60000"/>
          </a:schemeClr>
        </a:solidFill>
      </dgm:spPr>
      <dgm:t>
        <a:bodyPr/>
        <a:lstStyle/>
        <a:p>
          <a:r>
            <a:rPr lang="en-GB" sz="2000" dirty="0">
              <a:solidFill>
                <a:srgbClr val="FFFF00"/>
              </a:solidFill>
            </a:rPr>
            <a:t>Iron dominated</a:t>
          </a:r>
        </a:p>
      </dgm:t>
    </dgm:pt>
    <dgm:pt modelId="{34C7B4A9-C705-4A2F-B4EA-675C3F435014}" type="parTrans" cxnId="{71C4D8BF-6100-4B66-B4B0-B53E76BFBEE8}">
      <dgm:prSet/>
      <dgm:spPr/>
      <dgm:t>
        <a:bodyPr/>
        <a:lstStyle/>
        <a:p>
          <a:endParaRPr lang="en-GB"/>
        </a:p>
      </dgm:t>
    </dgm:pt>
    <dgm:pt modelId="{04798A06-4F01-4FE2-9716-B762724B7D2E}" type="sibTrans" cxnId="{71C4D8BF-6100-4B66-B4B0-B53E76BFBEE8}">
      <dgm:prSet/>
      <dgm:spPr/>
      <dgm:t>
        <a:bodyPr/>
        <a:lstStyle/>
        <a:p>
          <a:endParaRPr lang="en-GB"/>
        </a:p>
      </dgm:t>
    </dgm:pt>
    <dgm:pt modelId="{7AED4F74-7E14-47E5-933E-24512052B32A}">
      <dgm:prSet phldrT="[Text]" custT="1"/>
      <dgm:spPr>
        <a:solidFill>
          <a:schemeClr val="tx1">
            <a:lumMod val="40000"/>
            <a:lumOff val="60000"/>
          </a:schemeClr>
        </a:solidFill>
      </dgm:spPr>
      <dgm:t>
        <a:bodyPr/>
        <a:lstStyle/>
        <a:p>
          <a:r>
            <a:rPr lang="en-GB" sz="2000" dirty="0">
              <a:solidFill>
                <a:srgbClr val="FFFF00"/>
              </a:solidFill>
            </a:rPr>
            <a:t>Iron dominated</a:t>
          </a:r>
        </a:p>
      </dgm:t>
    </dgm:pt>
    <dgm:pt modelId="{F7D36556-AA6B-455E-9008-713A1CCB636C}" type="parTrans" cxnId="{6FBEF474-C2DA-49FF-8104-8B8DF76E26A3}">
      <dgm:prSet/>
      <dgm:spPr/>
      <dgm:t>
        <a:bodyPr/>
        <a:lstStyle/>
        <a:p>
          <a:endParaRPr lang="en-GB"/>
        </a:p>
      </dgm:t>
    </dgm:pt>
    <dgm:pt modelId="{67884620-E469-43D3-918A-94CDA3458F2B}" type="sibTrans" cxnId="{6FBEF474-C2DA-49FF-8104-8B8DF76E26A3}">
      <dgm:prSet/>
      <dgm:spPr/>
      <dgm:t>
        <a:bodyPr/>
        <a:lstStyle/>
        <a:p>
          <a:endParaRPr lang="en-GB"/>
        </a:p>
      </dgm:t>
    </dgm:pt>
    <dgm:pt modelId="{A9076775-6603-434F-B67D-B702463F4C72}">
      <dgm:prSet phldrT="[Text]" custT="1"/>
      <dgm:spPr>
        <a:solidFill>
          <a:schemeClr val="accent1">
            <a:lumMod val="20000"/>
            <a:lumOff val="80000"/>
          </a:schemeClr>
        </a:solidFill>
      </dgm:spPr>
      <dgm:t>
        <a:bodyPr/>
        <a:lstStyle/>
        <a:p>
          <a:r>
            <a:rPr lang="en-GB" sz="2000" dirty="0">
              <a:solidFill>
                <a:srgbClr val="FFFF00"/>
              </a:solidFill>
            </a:rPr>
            <a:t>Shimmed Halbach</a:t>
          </a:r>
        </a:p>
      </dgm:t>
    </dgm:pt>
    <dgm:pt modelId="{8172ABF7-413A-45A2-AEF9-7896CF2E3BD9}" type="parTrans" cxnId="{73912B1D-9DF1-4428-86F9-8D4904CE887B}">
      <dgm:prSet/>
      <dgm:spPr/>
      <dgm:t>
        <a:bodyPr/>
        <a:lstStyle/>
        <a:p>
          <a:endParaRPr lang="en-GB"/>
        </a:p>
      </dgm:t>
    </dgm:pt>
    <dgm:pt modelId="{F1EF0583-C6E2-48E0-9D01-AD4EB8A80FF9}" type="sibTrans" cxnId="{73912B1D-9DF1-4428-86F9-8D4904CE887B}">
      <dgm:prSet/>
      <dgm:spPr/>
      <dgm:t>
        <a:bodyPr/>
        <a:lstStyle/>
        <a:p>
          <a:endParaRPr lang="en-GB"/>
        </a:p>
      </dgm:t>
    </dgm:pt>
    <dgm:pt modelId="{2A5FA4E6-87EC-4B5A-98C5-5CD1DABC4CB3}" type="pres">
      <dgm:prSet presAssocID="{93F4AD99-C5DB-4D41-9F61-1FDBB7E4DE43}" presName="hierChild1" presStyleCnt="0">
        <dgm:presLayoutVars>
          <dgm:orgChart val="1"/>
          <dgm:chPref val="1"/>
          <dgm:dir/>
          <dgm:animOne val="branch"/>
          <dgm:animLvl val="lvl"/>
          <dgm:resizeHandles/>
        </dgm:presLayoutVars>
      </dgm:prSet>
      <dgm:spPr/>
    </dgm:pt>
    <dgm:pt modelId="{7F432693-BE3A-4042-A700-2842A1AF591D}" type="pres">
      <dgm:prSet presAssocID="{62A4B50B-075E-47D7-8296-F51915A233A9}" presName="hierRoot1" presStyleCnt="0">
        <dgm:presLayoutVars>
          <dgm:hierBranch val="init"/>
        </dgm:presLayoutVars>
      </dgm:prSet>
      <dgm:spPr/>
    </dgm:pt>
    <dgm:pt modelId="{A74E9284-A235-44AE-A31B-30B4B01F8C29}" type="pres">
      <dgm:prSet presAssocID="{62A4B50B-075E-47D7-8296-F51915A233A9}" presName="rootComposite1" presStyleCnt="0"/>
      <dgm:spPr/>
    </dgm:pt>
    <dgm:pt modelId="{ECBD8F24-BED9-4090-9C95-A7BAAE159FB3}" type="pres">
      <dgm:prSet presAssocID="{62A4B50B-075E-47D7-8296-F51915A233A9}" presName="rootText1" presStyleLbl="node0" presStyleIdx="0" presStyleCnt="1" custScaleX="149269" custScaleY="54148">
        <dgm:presLayoutVars>
          <dgm:chPref val="3"/>
        </dgm:presLayoutVars>
      </dgm:prSet>
      <dgm:spPr/>
    </dgm:pt>
    <dgm:pt modelId="{C3F8E028-6524-4EB2-B85E-EC7796CE2121}" type="pres">
      <dgm:prSet presAssocID="{62A4B50B-075E-47D7-8296-F51915A233A9}" presName="rootConnector1" presStyleLbl="node1" presStyleIdx="0" presStyleCnt="0"/>
      <dgm:spPr/>
    </dgm:pt>
    <dgm:pt modelId="{600C462C-0428-4B61-9382-96544E48E7AA}" type="pres">
      <dgm:prSet presAssocID="{62A4B50B-075E-47D7-8296-F51915A233A9}" presName="hierChild2" presStyleCnt="0"/>
      <dgm:spPr/>
    </dgm:pt>
    <dgm:pt modelId="{66E7ECDE-5F96-4F7C-B0AD-7DFB6B119D64}" type="pres">
      <dgm:prSet presAssocID="{29594A30-A6CD-403D-8867-ECFBE22A3AC0}" presName="Name37" presStyleLbl="parChTrans1D2" presStyleIdx="0" presStyleCnt="2"/>
      <dgm:spPr/>
    </dgm:pt>
    <dgm:pt modelId="{8D5B5694-A78F-4393-BF2A-939805B27B02}" type="pres">
      <dgm:prSet presAssocID="{43CBFB4F-8319-477A-9B56-D282B1E58AB6}" presName="hierRoot2" presStyleCnt="0">
        <dgm:presLayoutVars>
          <dgm:hierBranch val="init"/>
        </dgm:presLayoutVars>
      </dgm:prSet>
      <dgm:spPr/>
    </dgm:pt>
    <dgm:pt modelId="{94B65613-A780-44F1-8005-64B7811E4CBD}" type="pres">
      <dgm:prSet presAssocID="{43CBFB4F-8319-477A-9B56-D282B1E58AB6}" presName="rootComposite" presStyleCnt="0"/>
      <dgm:spPr/>
    </dgm:pt>
    <dgm:pt modelId="{24DA09FC-2BE4-462A-AD72-60718B0B6BB7}" type="pres">
      <dgm:prSet presAssocID="{43CBFB4F-8319-477A-9B56-D282B1E58AB6}" presName="rootText" presStyleLbl="node2" presStyleIdx="0" presStyleCnt="2">
        <dgm:presLayoutVars>
          <dgm:chPref val="3"/>
        </dgm:presLayoutVars>
      </dgm:prSet>
      <dgm:spPr/>
    </dgm:pt>
    <dgm:pt modelId="{E2B11F70-F7BF-43FF-BD36-C921EE7DF872}" type="pres">
      <dgm:prSet presAssocID="{43CBFB4F-8319-477A-9B56-D282B1E58AB6}" presName="rootConnector" presStyleLbl="node2" presStyleIdx="0" presStyleCnt="2"/>
      <dgm:spPr/>
    </dgm:pt>
    <dgm:pt modelId="{9DA1C0AE-E826-41F3-8942-3DAC38DA24AA}" type="pres">
      <dgm:prSet presAssocID="{43CBFB4F-8319-477A-9B56-D282B1E58AB6}" presName="hierChild4" presStyleCnt="0"/>
      <dgm:spPr/>
    </dgm:pt>
    <dgm:pt modelId="{A3F9BDC9-334E-4065-93F3-CF23B5F03B95}" type="pres">
      <dgm:prSet presAssocID="{F7D36556-AA6B-455E-9008-713A1CCB636C}" presName="Name37" presStyleLbl="parChTrans1D3" presStyleIdx="0" presStyleCnt="3"/>
      <dgm:spPr/>
    </dgm:pt>
    <dgm:pt modelId="{B4DE8B67-68E6-4315-8FEB-5F8741D3A00D}" type="pres">
      <dgm:prSet presAssocID="{7AED4F74-7E14-47E5-933E-24512052B32A}" presName="hierRoot2" presStyleCnt="0">
        <dgm:presLayoutVars>
          <dgm:hierBranch val="init"/>
        </dgm:presLayoutVars>
      </dgm:prSet>
      <dgm:spPr/>
    </dgm:pt>
    <dgm:pt modelId="{DE609710-8FBC-402A-A38A-8CF50FCC7292}" type="pres">
      <dgm:prSet presAssocID="{7AED4F74-7E14-47E5-933E-24512052B32A}" presName="rootComposite" presStyleCnt="0"/>
      <dgm:spPr/>
    </dgm:pt>
    <dgm:pt modelId="{390DE740-E826-48C4-BC2E-52F365BAB8E0}" type="pres">
      <dgm:prSet presAssocID="{7AED4F74-7E14-47E5-933E-24512052B32A}" presName="rootText" presStyleLbl="node3" presStyleIdx="0" presStyleCnt="3">
        <dgm:presLayoutVars>
          <dgm:chPref val="3"/>
        </dgm:presLayoutVars>
      </dgm:prSet>
      <dgm:spPr/>
    </dgm:pt>
    <dgm:pt modelId="{2A983F3E-5A3C-4AFA-A98A-21C79036E351}" type="pres">
      <dgm:prSet presAssocID="{7AED4F74-7E14-47E5-933E-24512052B32A}" presName="rootConnector" presStyleLbl="node3" presStyleIdx="0" presStyleCnt="3"/>
      <dgm:spPr/>
    </dgm:pt>
    <dgm:pt modelId="{66B09472-0EC9-4E7F-9039-C1B377718D4C}" type="pres">
      <dgm:prSet presAssocID="{7AED4F74-7E14-47E5-933E-24512052B32A}" presName="hierChild4" presStyleCnt="0"/>
      <dgm:spPr/>
    </dgm:pt>
    <dgm:pt modelId="{49BAA943-7532-451C-95EF-DA37D0AF6244}" type="pres">
      <dgm:prSet presAssocID="{7AED4F74-7E14-47E5-933E-24512052B32A}" presName="hierChild5" presStyleCnt="0"/>
      <dgm:spPr/>
    </dgm:pt>
    <dgm:pt modelId="{DA9ABCC9-E89B-4C3D-9674-B24F36593F1C}" type="pres">
      <dgm:prSet presAssocID="{43CBFB4F-8319-477A-9B56-D282B1E58AB6}" presName="hierChild5" presStyleCnt="0"/>
      <dgm:spPr/>
    </dgm:pt>
    <dgm:pt modelId="{402CD8E2-41C0-45DF-ACEA-58FECDA087E7}" type="pres">
      <dgm:prSet presAssocID="{759D9C36-11B9-4554-8482-E982DE74B477}" presName="Name37" presStyleLbl="parChTrans1D2" presStyleIdx="1" presStyleCnt="2"/>
      <dgm:spPr/>
    </dgm:pt>
    <dgm:pt modelId="{8ACA4AA7-8961-40F7-890E-0213E59F30E8}" type="pres">
      <dgm:prSet presAssocID="{C1D47D1E-66D2-413A-AD18-8CD6E3FF7875}" presName="hierRoot2" presStyleCnt="0">
        <dgm:presLayoutVars>
          <dgm:hierBranch val="init"/>
        </dgm:presLayoutVars>
      </dgm:prSet>
      <dgm:spPr/>
    </dgm:pt>
    <dgm:pt modelId="{47B0118C-68D0-47F9-9AFA-7F85A617E658}" type="pres">
      <dgm:prSet presAssocID="{C1D47D1E-66D2-413A-AD18-8CD6E3FF7875}" presName="rootComposite" presStyleCnt="0"/>
      <dgm:spPr/>
    </dgm:pt>
    <dgm:pt modelId="{5B107C74-D635-4CD6-8AC5-29E64B35CD8C}" type="pres">
      <dgm:prSet presAssocID="{C1D47D1E-66D2-413A-AD18-8CD6E3FF7875}" presName="rootText" presStyleLbl="node2" presStyleIdx="1" presStyleCnt="2">
        <dgm:presLayoutVars>
          <dgm:chPref val="3"/>
        </dgm:presLayoutVars>
      </dgm:prSet>
      <dgm:spPr/>
    </dgm:pt>
    <dgm:pt modelId="{5F8066BB-512D-4FE3-AE44-79AA8062C417}" type="pres">
      <dgm:prSet presAssocID="{C1D47D1E-66D2-413A-AD18-8CD6E3FF7875}" presName="rootConnector" presStyleLbl="node2" presStyleIdx="1" presStyleCnt="2"/>
      <dgm:spPr/>
    </dgm:pt>
    <dgm:pt modelId="{99A32D73-9B0A-43C5-A4E5-9969A73D28BD}" type="pres">
      <dgm:prSet presAssocID="{C1D47D1E-66D2-413A-AD18-8CD6E3FF7875}" presName="hierChild4" presStyleCnt="0"/>
      <dgm:spPr/>
    </dgm:pt>
    <dgm:pt modelId="{37DF73A9-ABA3-4191-944C-91806648947E}" type="pres">
      <dgm:prSet presAssocID="{34C7B4A9-C705-4A2F-B4EA-675C3F435014}" presName="Name37" presStyleLbl="parChTrans1D3" presStyleIdx="1" presStyleCnt="3"/>
      <dgm:spPr/>
    </dgm:pt>
    <dgm:pt modelId="{A5F68167-014F-4160-80B2-4DC91364F30C}" type="pres">
      <dgm:prSet presAssocID="{9E64ED33-3F28-4A3E-90FC-0B87C34099DA}" presName="hierRoot2" presStyleCnt="0">
        <dgm:presLayoutVars>
          <dgm:hierBranch val="init"/>
        </dgm:presLayoutVars>
      </dgm:prSet>
      <dgm:spPr/>
    </dgm:pt>
    <dgm:pt modelId="{6C5A9F92-47BD-4635-B82D-D7AD774A0A88}" type="pres">
      <dgm:prSet presAssocID="{9E64ED33-3F28-4A3E-90FC-0B87C34099DA}" presName="rootComposite" presStyleCnt="0"/>
      <dgm:spPr/>
    </dgm:pt>
    <dgm:pt modelId="{CA195402-C0BB-4C2C-B12C-F37A5023F5BF}" type="pres">
      <dgm:prSet presAssocID="{9E64ED33-3F28-4A3E-90FC-0B87C34099DA}" presName="rootText" presStyleLbl="node3" presStyleIdx="1" presStyleCnt="3">
        <dgm:presLayoutVars>
          <dgm:chPref val="3"/>
        </dgm:presLayoutVars>
      </dgm:prSet>
      <dgm:spPr/>
    </dgm:pt>
    <dgm:pt modelId="{2CE45BFA-9038-4819-80F4-82CFDEC3ECBA}" type="pres">
      <dgm:prSet presAssocID="{9E64ED33-3F28-4A3E-90FC-0B87C34099DA}" presName="rootConnector" presStyleLbl="node3" presStyleIdx="1" presStyleCnt="3"/>
      <dgm:spPr/>
    </dgm:pt>
    <dgm:pt modelId="{FE604B60-0ACC-498B-8065-4D421FC5B81F}" type="pres">
      <dgm:prSet presAssocID="{9E64ED33-3F28-4A3E-90FC-0B87C34099DA}" presName="hierChild4" presStyleCnt="0"/>
      <dgm:spPr/>
    </dgm:pt>
    <dgm:pt modelId="{DED3D0BB-39C1-499B-B1DC-E05A30D1DEC0}" type="pres">
      <dgm:prSet presAssocID="{9E64ED33-3F28-4A3E-90FC-0B87C34099DA}" presName="hierChild5" presStyleCnt="0"/>
      <dgm:spPr/>
    </dgm:pt>
    <dgm:pt modelId="{987CE69D-B710-452D-BF9F-4C4C5BA1BEF2}" type="pres">
      <dgm:prSet presAssocID="{8172ABF7-413A-45A2-AEF9-7896CF2E3BD9}" presName="Name37" presStyleLbl="parChTrans1D3" presStyleIdx="2" presStyleCnt="3"/>
      <dgm:spPr/>
    </dgm:pt>
    <dgm:pt modelId="{E60C2EFD-1850-4D94-A4B4-4F2FB5F358D5}" type="pres">
      <dgm:prSet presAssocID="{A9076775-6603-434F-B67D-B702463F4C72}" presName="hierRoot2" presStyleCnt="0">
        <dgm:presLayoutVars>
          <dgm:hierBranch val="init"/>
        </dgm:presLayoutVars>
      </dgm:prSet>
      <dgm:spPr/>
    </dgm:pt>
    <dgm:pt modelId="{BF7352CC-9DDA-4A3A-A3D4-B29D80FC50D9}" type="pres">
      <dgm:prSet presAssocID="{A9076775-6603-434F-B67D-B702463F4C72}" presName="rootComposite" presStyleCnt="0"/>
      <dgm:spPr/>
    </dgm:pt>
    <dgm:pt modelId="{F2BFF7D0-5440-479A-B50C-1E5FCF947EF7}" type="pres">
      <dgm:prSet presAssocID="{A9076775-6603-434F-B67D-B702463F4C72}" presName="rootText" presStyleLbl="node3" presStyleIdx="2" presStyleCnt="3">
        <dgm:presLayoutVars>
          <dgm:chPref val="3"/>
        </dgm:presLayoutVars>
      </dgm:prSet>
      <dgm:spPr/>
    </dgm:pt>
    <dgm:pt modelId="{42018627-0951-4B91-B8CF-8871BD67E31D}" type="pres">
      <dgm:prSet presAssocID="{A9076775-6603-434F-B67D-B702463F4C72}" presName="rootConnector" presStyleLbl="node3" presStyleIdx="2" presStyleCnt="3"/>
      <dgm:spPr/>
    </dgm:pt>
    <dgm:pt modelId="{016289FE-764C-4430-AB44-F8B0D46AB69F}" type="pres">
      <dgm:prSet presAssocID="{A9076775-6603-434F-B67D-B702463F4C72}" presName="hierChild4" presStyleCnt="0"/>
      <dgm:spPr/>
    </dgm:pt>
    <dgm:pt modelId="{1B432114-01C9-400C-8D14-72213E02A235}" type="pres">
      <dgm:prSet presAssocID="{A9076775-6603-434F-B67D-B702463F4C72}" presName="hierChild5" presStyleCnt="0"/>
      <dgm:spPr/>
    </dgm:pt>
    <dgm:pt modelId="{03400676-5B5D-496A-AD27-2F43DD58C555}" type="pres">
      <dgm:prSet presAssocID="{C1D47D1E-66D2-413A-AD18-8CD6E3FF7875}" presName="hierChild5" presStyleCnt="0"/>
      <dgm:spPr/>
    </dgm:pt>
    <dgm:pt modelId="{5C0CA491-86E8-4B90-8F5B-A3AEC5A0628E}" type="pres">
      <dgm:prSet presAssocID="{62A4B50B-075E-47D7-8296-F51915A233A9}" presName="hierChild3" presStyleCnt="0"/>
      <dgm:spPr/>
    </dgm:pt>
  </dgm:ptLst>
  <dgm:cxnLst>
    <dgm:cxn modelId="{BB299904-89ED-4530-A2E8-3E9860138D29}" srcId="{62A4B50B-075E-47D7-8296-F51915A233A9}" destId="{C1D47D1E-66D2-413A-AD18-8CD6E3FF7875}" srcOrd="1" destOrd="0" parTransId="{759D9C36-11B9-4554-8482-E982DE74B477}" sibTransId="{8E994424-52BA-4817-B2F6-787532402A80}"/>
    <dgm:cxn modelId="{48D18E0F-A4A8-412F-A888-50A992C7C17C}" type="presOf" srcId="{43CBFB4F-8319-477A-9B56-D282B1E58AB6}" destId="{E2B11F70-F7BF-43FF-BD36-C921EE7DF872}" srcOrd="1" destOrd="0" presId="urn:microsoft.com/office/officeart/2005/8/layout/orgChart1"/>
    <dgm:cxn modelId="{59273316-F1A1-4837-80DB-7952047281F1}" type="presOf" srcId="{62A4B50B-075E-47D7-8296-F51915A233A9}" destId="{ECBD8F24-BED9-4090-9C95-A7BAAE159FB3}" srcOrd="0" destOrd="0" presId="urn:microsoft.com/office/officeart/2005/8/layout/orgChart1"/>
    <dgm:cxn modelId="{EEE00F1A-971A-45F5-82BD-AF7A20ED15C7}" srcId="{93F4AD99-C5DB-4D41-9F61-1FDBB7E4DE43}" destId="{62A4B50B-075E-47D7-8296-F51915A233A9}" srcOrd="0" destOrd="0" parTransId="{495AB849-E395-4F14-BF12-28EE43C369BE}" sibTransId="{43F370AE-3350-4C90-8F79-CDF0825F651D}"/>
    <dgm:cxn modelId="{73912B1D-9DF1-4428-86F9-8D4904CE887B}" srcId="{C1D47D1E-66D2-413A-AD18-8CD6E3FF7875}" destId="{A9076775-6603-434F-B67D-B702463F4C72}" srcOrd="1" destOrd="0" parTransId="{8172ABF7-413A-45A2-AEF9-7896CF2E3BD9}" sibTransId="{F1EF0583-C6E2-48E0-9D01-AD4EB8A80FF9}"/>
    <dgm:cxn modelId="{5271A733-F2DD-4596-A8A9-6716CF0FFD0A}" type="presOf" srcId="{8172ABF7-413A-45A2-AEF9-7896CF2E3BD9}" destId="{987CE69D-B710-452D-BF9F-4C4C5BA1BEF2}" srcOrd="0" destOrd="0" presId="urn:microsoft.com/office/officeart/2005/8/layout/orgChart1"/>
    <dgm:cxn modelId="{E3F89236-FC82-463E-A78D-31C9DF668CA6}" type="presOf" srcId="{759D9C36-11B9-4554-8482-E982DE74B477}" destId="{402CD8E2-41C0-45DF-ACEA-58FECDA087E7}" srcOrd="0" destOrd="0" presId="urn:microsoft.com/office/officeart/2005/8/layout/orgChart1"/>
    <dgm:cxn modelId="{FB9BC242-2CA5-45AB-9ADE-AAD72BD9FCA5}" type="presOf" srcId="{C1D47D1E-66D2-413A-AD18-8CD6E3FF7875}" destId="{5F8066BB-512D-4FE3-AE44-79AA8062C417}" srcOrd="1" destOrd="0" presId="urn:microsoft.com/office/officeart/2005/8/layout/orgChart1"/>
    <dgm:cxn modelId="{6C94B145-4981-4D3B-A9D7-A7197CFAF395}" type="presOf" srcId="{29594A30-A6CD-403D-8867-ECFBE22A3AC0}" destId="{66E7ECDE-5F96-4F7C-B0AD-7DFB6B119D64}" srcOrd="0" destOrd="0" presId="urn:microsoft.com/office/officeart/2005/8/layout/orgChart1"/>
    <dgm:cxn modelId="{1F00B64A-E9E7-470E-990A-F1697B48294C}" type="presOf" srcId="{A9076775-6603-434F-B67D-B702463F4C72}" destId="{42018627-0951-4B91-B8CF-8871BD67E31D}" srcOrd="1" destOrd="0" presId="urn:microsoft.com/office/officeart/2005/8/layout/orgChart1"/>
    <dgm:cxn modelId="{5E74BE5F-4AEA-4C34-BF70-1054A249440E}" type="presOf" srcId="{9E64ED33-3F28-4A3E-90FC-0B87C34099DA}" destId="{CA195402-C0BB-4C2C-B12C-F37A5023F5BF}" srcOrd="0" destOrd="0" presId="urn:microsoft.com/office/officeart/2005/8/layout/orgChart1"/>
    <dgm:cxn modelId="{665E3B6F-4260-4C3C-BDD3-A70F8B27E58C}" type="presOf" srcId="{93F4AD99-C5DB-4D41-9F61-1FDBB7E4DE43}" destId="{2A5FA4E6-87EC-4B5A-98C5-5CD1DABC4CB3}" srcOrd="0" destOrd="0" presId="urn:microsoft.com/office/officeart/2005/8/layout/orgChart1"/>
    <dgm:cxn modelId="{6FBEF474-C2DA-49FF-8104-8B8DF76E26A3}" srcId="{43CBFB4F-8319-477A-9B56-D282B1E58AB6}" destId="{7AED4F74-7E14-47E5-933E-24512052B32A}" srcOrd="0" destOrd="0" parTransId="{F7D36556-AA6B-455E-9008-713A1CCB636C}" sibTransId="{67884620-E469-43D3-918A-94CDA3458F2B}"/>
    <dgm:cxn modelId="{B816A27A-7E53-4CEB-9B98-DAC73FB42ED0}" type="presOf" srcId="{C1D47D1E-66D2-413A-AD18-8CD6E3FF7875}" destId="{5B107C74-D635-4CD6-8AC5-29E64B35CD8C}" srcOrd="0" destOrd="0" presId="urn:microsoft.com/office/officeart/2005/8/layout/orgChart1"/>
    <dgm:cxn modelId="{FE91418F-D6A2-4E39-B2DB-C15A387BD4C8}" type="presOf" srcId="{43CBFB4F-8319-477A-9B56-D282B1E58AB6}" destId="{24DA09FC-2BE4-462A-AD72-60718B0B6BB7}" srcOrd="0" destOrd="0" presId="urn:microsoft.com/office/officeart/2005/8/layout/orgChart1"/>
    <dgm:cxn modelId="{69A2819F-460A-41F5-8944-2DFAF8B2130F}" type="presOf" srcId="{9E64ED33-3F28-4A3E-90FC-0B87C34099DA}" destId="{2CE45BFA-9038-4819-80F4-82CFDEC3ECBA}" srcOrd="1" destOrd="0" presId="urn:microsoft.com/office/officeart/2005/8/layout/orgChart1"/>
    <dgm:cxn modelId="{43DAEEB8-DFC5-4394-A4D6-B8761FF7B939}" type="presOf" srcId="{34C7B4A9-C705-4A2F-B4EA-675C3F435014}" destId="{37DF73A9-ABA3-4191-944C-91806648947E}" srcOrd="0" destOrd="0" presId="urn:microsoft.com/office/officeart/2005/8/layout/orgChart1"/>
    <dgm:cxn modelId="{71C4D8BF-6100-4B66-B4B0-B53E76BFBEE8}" srcId="{C1D47D1E-66D2-413A-AD18-8CD6E3FF7875}" destId="{9E64ED33-3F28-4A3E-90FC-0B87C34099DA}" srcOrd="0" destOrd="0" parTransId="{34C7B4A9-C705-4A2F-B4EA-675C3F435014}" sibTransId="{04798A06-4F01-4FE2-9716-B762724B7D2E}"/>
    <dgm:cxn modelId="{60EE69C3-C061-4D38-AD56-ED0FBA43DBBF}" srcId="{62A4B50B-075E-47D7-8296-F51915A233A9}" destId="{43CBFB4F-8319-477A-9B56-D282B1E58AB6}" srcOrd="0" destOrd="0" parTransId="{29594A30-A6CD-403D-8867-ECFBE22A3AC0}" sibTransId="{59B5E7E1-F135-492A-9F42-FB7FADDF2293}"/>
    <dgm:cxn modelId="{1B6D7CC6-D9ED-4084-801A-2BD89F603B73}" type="presOf" srcId="{A9076775-6603-434F-B67D-B702463F4C72}" destId="{F2BFF7D0-5440-479A-B50C-1E5FCF947EF7}" srcOrd="0" destOrd="0" presId="urn:microsoft.com/office/officeart/2005/8/layout/orgChart1"/>
    <dgm:cxn modelId="{779322D1-7461-49A8-B927-CFB2F580E0CE}" type="presOf" srcId="{7AED4F74-7E14-47E5-933E-24512052B32A}" destId="{2A983F3E-5A3C-4AFA-A98A-21C79036E351}" srcOrd="1" destOrd="0" presId="urn:microsoft.com/office/officeart/2005/8/layout/orgChart1"/>
    <dgm:cxn modelId="{0F49EAD5-525C-4F78-80F7-02CED45B1B9B}" type="presOf" srcId="{7AED4F74-7E14-47E5-933E-24512052B32A}" destId="{390DE740-E826-48C4-BC2E-52F365BAB8E0}" srcOrd="0" destOrd="0" presId="urn:microsoft.com/office/officeart/2005/8/layout/orgChart1"/>
    <dgm:cxn modelId="{544E26F4-DAFB-46E9-A8E2-7519FA6ACF5B}" type="presOf" srcId="{62A4B50B-075E-47D7-8296-F51915A233A9}" destId="{C3F8E028-6524-4EB2-B85E-EC7796CE2121}" srcOrd="1" destOrd="0" presId="urn:microsoft.com/office/officeart/2005/8/layout/orgChart1"/>
    <dgm:cxn modelId="{7B6E58FB-089D-4316-B01C-052B33703FF7}" type="presOf" srcId="{F7D36556-AA6B-455E-9008-713A1CCB636C}" destId="{A3F9BDC9-334E-4065-93F3-CF23B5F03B95}" srcOrd="0" destOrd="0" presId="urn:microsoft.com/office/officeart/2005/8/layout/orgChart1"/>
    <dgm:cxn modelId="{91C760B6-E3C9-4348-BA7B-4E87591C4703}" type="presParOf" srcId="{2A5FA4E6-87EC-4B5A-98C5-5CD1DABC4CB3}" destId="{7F432693-BE3A-4042-A700-2842A1AF591D}" srcOrd="0" destOrd="0" presId="urn:microsoft.com/office/officeart/2005/8/layout/orgChart1"/>
    <dgm:cxn modelId="{7AA83024-84BD-4606-B98A-7FC82B2E203E}" type="presParOf" srcId="{7F432693-BE3A-4042-A700-2842A1AF591D}" destId="{A74E9284-A235-44AE-A31B-30B4B01F8C29}" srcOrd="0" destOrd="0" presId="urn:microsoft.com/office/officeart/2005/8/layout/orgChart1"/>
    <dgm:cxn modelId="{92D4B1E9-8AB7-4E0E-B9D9-40684AE5B189}" type="presParOf" srcId="{A74E9284-A235-44AE-A31B-30B4B01F8C29}" destId="{ECBD8F24-BED9-4090-9C95-A7BAAE159FB3}" srcOrd="0" destOrd="0" presId="urn:microsoft.com/office/officeart/2005/8/layout/orgChart1"/>
    <dgm:cxn modelId="{7CD9E82A-ACE4-471F-9906-A61FE5A9A9E5}" type="presParOf" srcId="{A74E9284-A235-44AE-A31B-30B4B01F8C29}" destId="{C3F8E028-6524-4EB2-B85E-EC7796CE2121}" srcOrd="1" destOrd="0" presId="urn:microsoft.com/office/officeart/2005/8/layout/orgChart1"/>
    <dgm:cxn modelId="{9F7BB4DA-D00C-4C69-99F7-F8E53F67A87D}" type="presParOf" srcId="{7F432693-BE3A-4042-A700-2842A1AF591D}" destId="{600C462C-0428-4B61-9382-96544E48E7AA}" srcOrd="1" destOrd="0" presId="urn:microsoft.com/office/officeart/2005/8/layout/orgChart1"/>
    <dgm:cxn modelId="{4A8FAAD0-F899-4BD9-ADC1-4503E589176A}" type="presParOf" srcId="{600C462C-0428-4B61-9382-96544E48E7AA}" destId="{66E7ECDE-5F96-4F7C-B0AD-7DFB6B119D64}" srcOrd="0" destOrd="0" presId="urn:microsoft.com/office/officeart/2005/8/layout/orgChart1"/>
    <dgm:cxn modelId="{66E25016-E61F-4394-A6AA-03F0D3780B8B}" type="presParOf" srcId="{600C462C-0428-4B61-9382-96544E48E7AA}" destId="{8D5B5694-A78F-4393-BF2A-939805B27B02}" srcOrd="1" destOrd="0" presId="urn:microsoft.com/office/officeart/2005/8/layout/orgChart1"/>
    <dgm:cxn modelId="{A6B9E86C-C551-4E30-97DE-831C83CC7845}" type="presParOf" srcId="{8D5B5694-A78F-4393-BF2A-939805B27B02}" destId="{94B65613-A780-44F1-8005-64B7811E4CBD}" srcOrd="0" destOrd="0" presId="urn:microsoft.com/office/officeart/2005/8/layout/orgChart1"/>
    <dgm:cxn modelId="{EC130310-0B01-401C-AA9B-C1BBC548DD33}" type="presParOf" srcId="{94B65613-A780-44F1-8005-64B7811E4CBD}" destId="{24DA09FC-2BE4-462A-AD72-60718B0B6BB7}" srcOrd="0" destOrd="0" presId="urn:microsoft.com/office/officeart/2005/8/layout/orgChart1"/>
    <dgm:cxn modelId="{4C58B67D-AE7F-4B36-B200-1B0039D4FECD}" type="presParOf" srcId="{94B65613-A780-44F1-8005-64B7811E4CBD}" destId="{E2B11F70-F7BF-43FF-BD36-C921EE7DF872}" srcOrd="1" destOrd="0" presId="urn:microsoft.com/office/officeart/2005/8/layout/orgChart1"/>
    <dgm:cxn modelId="{85ECCD7C-010C-40D1-AA8B-535602CCB00F}" type="presParOf" srcId="{8D5B5694-A78F-4393-BF2A-939805B27B02}" destId="{9DA1C0AE-E826-41F3-8942-3DAC38DA24AA}" srcOrd="1" destOrd="0" presId="urn:microsoft.com/office/officeart/2005/8/layout/orgChart1"/>
    <dgm:cxn modelId="{38B79F24-16CC-4F4A-9720-04EBD9F71833}" type="presParOf" srcId="{9DA1C0AE-E826-41F3-8942-3DAC38DA24AA}" destId="{A3F9BDC9-334E-4065-93F3-CF23B5F03B95}" srcOrd="0" destOrd="0" presId="urn:microsoft.com/office/officeart/2005/8/layout/orgChart1"/>
    <dgm:cxn modelId="{323C7783-F1D2-4E80-A8D5-0C62783322D3}" type="presParOf" srcId="{9DA1C0AE-E826-41F3-8942-3DAC38DA24AA}" destId="{B4DE8B67-68E6-4315-8FEB-5F8741D3A00D}" srcOrd="1" destOrd="0" presId="urn:microsoft.com/office/officeart/2005/8/layout/orgChart1"/>
    <dgm:cxn modelId="{6518A001-E334-417F-AEC5-78A4EE200B98}" type="presParOf" srcId="{B4DE8B67-68E6-4315-8FEB-5F8741D3A00D}" destId="{DE609710-8FBC-402A-A38A-8CF50FCC7292}" srcOrd="0" destOrd="0" presId="urn:microsoft.com/office/officeart/2005/8/layout/orgChart1"/>
    <dgm:cxn modelId="{9BF90B73-3772-4A9E-AB17-016E0117AB11}" type="presParOf" srcId="{DE609710-8FBC-402A-A38A-8CF50FCC7292}" destId="{390DE740-E826-48C4-BC2E-52F365BAB8E0}" srcOrd="0" destOrd="0" presId="urn:microsoft.com/office/officeart/2005/8/layout/orgChart1"/>
    <dgm:cxn modelId="{E92A2CFA-C096-4E51-B0EF-E2CE3A3FC6FF}" type="presParOf" srcId="{DE609710-8FBC-402A-A38A-8CF50FCC7292}" destId="{2A983F3E-5A3C-4AFA-A98A-21C79036E351}" srcOrd="1" destOrd="0" presId="urn:microsoft.com/office/officeart/2005/8/layout/orgChart1"/>
    <dgm:cxn modelId="{3658FA43-868C-485C-9F39-19D22DD20289}" type="presParOf" srcId="{B4DE8B67-68E6-4315-8FEB-5F8741D3A00D}" destId="{66B09472-0EC9-4E7F-9039-C1B377718D4C}" srcOrd="1" destOrd="0" presId="urn:microsoft.com/office/officeart/2005/8/layout/orgChart1"/>
    <dgm:cxn modelId="{B7296B50-DD34-4D27-95E0-C3312D3B6CFE}" type="presParOf" srcId="{B4DE8B67-68E6-4315-8FEB-5F8741D3A00D}" destId="{49BAA943-7532-451C-95EF-DA37D0AF6244}" srcOrd="2" destOrd="0" presId="urn:microsoft.com/office/officeart/2005/8/layout/orgChart1"/>
    <dgm:cxn modelId="{70B68675-9F68-4853-AF7D-A0D68E333B1D}" type="presParOf" srcId="{8D5B5694-A78F-4393-BF2A-939805B27B02}" destId="{DA9ABCC9-E89B-4C3D-9674-B24F36593F1C}" srcOrd="2" destOrd="0" presId="urn:microsoft.com/office/officeart/2005/8/layout/orgChart1"/>
    <dgm:cxn modelId="{B7468D26-BDB7-4C38-A7DA-FB5935CF59AD}" type="presParOf" srcId="{600C462C-0428-4B61-9382-96544E48E7AA}" destId="{402CD8E2-41C0-45DF-ACEA-58FECDA087E7}" srcOrd="2" destOrd="0" presId="urn:microsoft.com/office/officeart/2005/8/layout/orgChart1"/>
    <dgm:cxn modelId="{BB05B80F-A6EC-4395-806C-4DBAEA422DE6}" type="presParOf" srcId="{600C462C-0428-4B61-9382-96544E48E7AA}" destId="{8ACA4AA7-8961-40F7-890E-0213E59F30E8}" srcOrd="3" destOrd="0" presId="urn:microsoft.com/office/officeart/2005/8/layout/orgChart1"/>
    <dgm:cxn modelId="{32D33DF2-716F-4654-ACB3-45DC70D589CB}" type="presParOf" srcId="{8ACA4AA7-8961-40F7-890E-0213E59F30E8}" destId="{47B0118C-68D0-47F9-9AFA-7F85A617E658}" srcOrd="0" destOrd="0" presId="urn:microsoft.com/office/officeart/2005/8/layout/orgChart1"/>
    <dgm:cxn modelId="{D119CDE3-A3AC-46F7-B69B-BC56A45F3FEF}" type="presParOf" srcId="{47B0118C-68D0-47F9-9AFA-7F85A617E658}" destId="{5B107C74-D635-4CD6-8AC5-29E64B35CD8C}" srcOrd="0" destOrd="0" presId="urn:microsoft.com/office/officeart/2005/8/layout/orgChart1"/>
    <dgm:cxn modelId="{F5883E91-CBAA-43FF-8ACC-FBBF376649E9}" type="presParOf" srcId="{47B0118C-68D0-47F9-9AFA-7F85A617E658}" destId="{5F8066BB-512D-4FE3-AE44-79AA8062C417}" srcOrd="1" destOrd="0" presId="urn:microsoft.com/office/officeart/2005/8/layout/orgChart1"/>
    <dgm:cxn modelId="{D2ED0089-E68B-4840-9063-5423100FB672}" type="presParOf" srcId="{8ACA4AA7-8961-40F7-890E-0213E59F30E8}" destId="{99A32D73-9B0A-43C5-A4E5-9969A73D28BD}" srcOrd="1" destOrd="0" presId="urn:microsoft.com/office/officeart/2005/8/layout/orgChart1"/>
    <dgm:cxn modelId="{2AE0FA10-92D1-45B5-9923-ADB640535BFD}" type="presParOf" srcId="{99A32D73-9B0A-43C5-A4E5-9969A73D28BD}" destId="{37DF73A9-ABA3-4191-944C-91806648947E}" srcOrd="0" destOrd="0" presId="urn:microsoft.com/office/officeart/2005/8/layout/orgChart1"/>
    <dgm:cxn modelId="{22CD945D-C2E3-4EE8-91EC-CC37BB94479B}" type="presParOf" srcId="{99A32D73-9B0A-43C5-A4E5-9969A73D28BD}" destId="{A5F68167-014F-4160-80B2-4DC91364F30C}" srcOrd="1" destOrd="0" presId="urn:microsoft.com/office/officeart/2005/8/layout/orgChart1"/>
    <dgm:cxn modelId="{D0B42A02-FB01-4CC9-A55C-F94B8211A045}" type="presParOf" srcId="{A5F68167-014F-4160-80B2-4DC91364F30C}" destId="{6C5A9F92-47BD-4635-B82D-D7AD774A0A88}" srcOrd="0" destOrd="0" presId="urn:microsoft.com/office/officeart/2005/8/layout/orgChart1"/>
    <dgm:cxn modelId="{4DD44636-9ADD-4512-B7D7-CF9D59463799}" type="presParOf" srcId="{6C5A9F92-47BD-4635-B82D-D7AD774A0A88}" destId="{CA195402-C0BB-4C2C-B12C-F37A5023F5BF}" srcOrd="0" destOrd="0" presId="urn:microsoft.com/office/officeart/2005/8/layout/orgChart1"/>
    <dgm:cxn modelId="{CE25B6FC-EC09-4BF0-9FCB-B6F65629806F}" type="presParOf" srcId="{6C5A9F92-47BD-4635-B82D-D7AD774A0A88}" destId="{2CE45BFA-9038-4819-80F4-82CFDEC3ECBA}" srcOrd="1" destOrd="0" presId="urn:microsoft.com/office/officeart/2005/8/layout/orgChart1"/>
    <dgm:cxn modelId="{E0B8FB13-74D1-4F07-9493-567043E52542}" type="presParOf" srcId="{A5F68167-014F-4160-80B2-4DC91364F30C}" destId="{FE604B60-0ACC-498B-8065-4D421FC5B81F}" srcOrd="1" destOrd="0" presId="urn:microsoft.com/office/officeart/2005/8/layout/orgChart1"/>
    <dgm:cxn modelId="{999888F8-9BC0-410B-B5AC-28947D32AC29}" type="presParOf" srcId="{A5F68167-014F-4160-80B2-4DC91364F30C}" destId="{DED3D0BB-39C1-499B-B1DC-E05A30D1DEC0}" srcOrd="2" destOrd="0" presId="urn:microsoft.com/office/officeart/2005/8/layout/orgChart1"/>
    <dgm:cxn modelId="{9FD874C8-0070-4538-8BED-7004FC866FBC}" type="presParOf" srcId="{99A32D73-9B0A-43C5-A4E5-9969A73D28BD}" destId="{987CE69D-B710-452D-BF9F-4C4C5BA1BEF2}" srcOrd="2" destOrd="0" presId="urn:microsoft.com/office/officeart/2005/8/layout/orgChart1"/>
    <dgm:cxn modelId="{1D1F0796-64CD-4BF2-A77D-74F066CA0299}" type="presParOf" srcId="{99A32D73-9B0A-43C5-A4E5-9969A73D28BD}" destId="{E60C2EFD-1850-4D94-A4B4-4F2FB5F358D5}" srcOrd="3" destOrd="0" presId="urn:microsoft.com/office/officeart/2005/8/layout/orgChart1"/>
    <dgm:cxn modelId="{279EE8D1-ED47-4C3C-A360-2457E2F743F9}" type="presParOf" srcId="{E60C2EFD-1850-4D94-A4B4-4F2FB5F358D5}" destId="{BF7352CC-9DDA-4A3A-A3D4-B29D80FC50D9}" srcOrd="0" destOrd="0" presId="urn:microsoft.com/office/officeart/2005/8/layout/orgChart1"/>
    <dgm:cxn modelId="{36CCB53C-C6CA-4D79-B916-639631581DD0}" type="presParOf" srcId="{BF7352CC-9DDA-4A3A-A3D4-B29D80FC50D9}" destId="{F2BFF7D0-5440-479A-B50C-1E5FCF947EF7}" srcOrd="0" destOrd="0" presId="urn:microsoft.com/office/officeart/2005/8/layout/orgChart1"/>
    <dgm:cxn modelId="{BD9D962C-E8C7-4989-B27E-40B9763C3010}" type="presParOf" srcId="{BF7352CC-9DDA-4A3A-A3D4-B29D80FC50D9}" destId="{42018627-0951-4B91-B8CF-8871BD67E31D}" srcOrd="1" destOrd="0" presId="urn:microsoft.com/office/officeart/2005/8/layout/orgChart1"/>
    <dgm:cxn modelId="{19EB60DC-2D7E-40E0-821E-C54A6516EDE7}" type="presParOf" srcId="{E60C2EFD-1850-4D94-A4B4-4F2FB5F358D5}" destId="{016289FE-764C-4430-AB44-F8B0D46AB69F}" srcOrd="1" destOrd="0" presId="urn:microsoft.com/office/officeart/2005/8/layout/orgChart1"/>
    <dgm:cxn modelId="{522A6DF0-39A4-45BB-8367-166895C999D2}" type="presParOf" srcId="{E60C2EFD-1850-4D94-A4B4-4F2FB5F358D5}" destId="{1B432114-01C9-400C-8D14-72213E02A235}" srcOrd="2" destOrd="0" presId="urn:microsoft.com/office/officeart/2005/8/layout/orgChart1"/>
    <dgm:cxn modelId="{12BA111A-328F-4616-ACF0-2CD6EAD2B4D9}" type="presParOf" srcId="{8ACA4AA7-8961-40F7-890E-0213E59F30E8}" destId="{03400676-5B5D-496A-AD27-2F43DD58C555}" srcOrd="2" destOrd="0" presId="urn:microsoft.com/office/officeart/2005/8/layout/orgChart1"/>
    <dgm:cxn modelId="{B798210F-DEAA-4CF9-A5BA-5B691A7FD117}" type="presParOf" srcId="{7F432693-BE3A-4042-A700-2842A1AF591D}" destId="{5C0CA491-86E8-4B90-8F5B-A3AEC5A0628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CE69D-B710-452D-BF9F-4C4C5BA1BEF2}">
      <dsp:nvSpPr>
        <dsp:cNvPr id="0" name=""/>
        <dsp:cNvSpPr/>
      </dsp:nvSpPr>
      <dsp:spPr>
        <a:xfrm>
          <a:off x="2691787" y="2258048"/>
          <a:ext cx="308212" cy="2404060"/>
        </a:xfrm>
        <a:custGeom>
          <a:avLst/>
          <a:gdLst/>
          <a:ahLst/>
          <a:cxnLst/>
          <a:rect l="0" t="0" r="0" b="0"/>
          <a:pathLst>
            <a:path>
              <a:moveTo>
                <a:pt x="0" y="0"/>
              </a:moveTo>
              <a:lnTo>
                <a:pt x="0" y="2404060"/>
              </a:lnTo>
              <a:lnTo>
                <a:pt x="308212" y="240406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DF73A9-ABA3-4191-944C-91806648947E}">
      <dsp:nvSpPr>
        <dsp:cNvPr id="0" name=""/>
        <dsp:cNvSpPr/>
      </dsp:nvSpPr>
      <dsp:spPr>
        <a:xfrm>
          <a:off x="2691787" y="2258048"/>
          <a:ext cx="308212" cy="945186"/>
        </a:xfrm>
        <a:custGeom>
          <a:avLst/>
          <a:gdLst/>
          <a:ahLst/>
          <a:cxnLst/>
          <a:rect l="0" t="0" r="0" b="0"/>
          <a:pathLst>
            <a:path>
              <a:moveTo>
                <a:pt x="0" y="0"/>
              </a:moveTo>
              <a:lnTo>
                <a:pt x="0" y="945186"/>
              </a:lnTo>
              <a:lnTo>
                <a:pt x="308212" y="94518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2CD8E2-41C0-45DF-ACEA-58FECDA087E7}">
      <dsp:nvSpPr>
        <dsp:cNvPr id="0" name=""/>
        <dsp:cNvSpPr/>
      </dsp:nvSpPr>
      <dsp:spPr>
        <a:xfrm>
          <a:off x="2270562" y="799174"/>
          <a:ext cx="1243125" cy="431497"/>
        </a:xfrm>
        <a:custGeom>
          <a:avLst/>
          <a:gdLst/>
          <a:ahLst/>
          <a:cxnLst/>
          <a:rect l="0" t="0" r="0" b="0"/>
          <a:pathLst>
            <a:path>
              <a:moveTo>
                <a:pt x="0" y="0"/>
              </a:moveTo>
              <a:lnTo>
                <a:pt x="0" y="215748"/>
              </a:lnTo>
              <a:lnTo>
                <a:pt x="1243125" y="215748"/>
              </a:lnTo>
              <a:lnTo>
                <a:pt x="1243125" y="4314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3F9BDC9-334E-4065-93F3-CF23B5F03B95}">
      <dsp:nvSpPr>
        <dsp:cNvPr id="0" name=""/>
        <dsp:cNvSpPr/>
      </dsp:nvSpPr>
      <dsp:spPr>
        <a:xfrm>
          <a:off x="205536" y="2258048"/>
          <a:ext cx="308212" cy="945186"/>
        </a:xfrm>
        <a:custGeom>
          <a:avLst/>
          <a:gdLst/>
          <a:ahLst/>
          <a:cxnLst/>
          <a:rect l="0" t="0" r="0" b="0"/>
          <a:pathLst>
            <a:path>
              <a:moveTo>
                <a:pt x="0" y="0"/>
              </a:moveTo>
              <a:lnTo>
                <a:pt x="0" y="945186"/>
              </a:lnTo>
              <a:lnTo>
                <a:pt x="308212" y="94518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6E7ECDE-5F96-4F7C-B0AD-7DFB6B119D64}">
      <dsp:nvSpPr>
        <dsp:cNvPr id="0" name=""/>
        <dsp:cNvSpPr/>
      </dsp:nvSpPr>
      <dsp:spPr>
        <a:xfrm>
          <a:off x="1027437" y="799174"/>
          <a:ext cx="1243125" cy="431497"/>
        </a:xfrm>
        <a:custGeom>
          <a:avLst/>
          <a:gdLst/>
          <a:ahLst/>
          <a:cxnLst/>
          <a:rect l="0" t="0" r="0" b="0"/>
          <a:pathLst>
            <a:path>
              <a:moveTo>
                <a:pt x="1243125" y="0"/>
              </a:moveTo>
              <a:lnTo>
                <a:pt x="1243125" y="215748"/>
              </a:lnTo>
              <a:lnTo>
                <a:pt x="0" y="215748"/>
              </a:lnTo>
              <a:lnTo>
                <a:pt x="0" y="4314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BD8F24-BED9-4090-9C95-A7BAAE159FB3}">
      <dsp:nvSpPr>
        <dsp:cNvPr id="0" name=""/>
        <dsp:cNvSpPr/>
      </dsp:nvSpPr>
      <dsp:spPr>
        <a:xfrm>
          <a:off x="737008" y="242870"/>
          <a:ext cx="3067108" cy="5563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00"/>
              </a:solidFill>
            </a:rPr>
            <a:t>Magnet concepts under consideration</a:t>
          </a:r>
        </a:p>
      </dsp:txBody>
      <dsp:txXfrm>
        <a:off x="737008" y="242870"/>
        <a:ext cx="3067108" cy="556303"/>
      </dsp:txXfrm>
    </dsp:sp>
    <dsp:sp modelId="{24DA09FC-2BE4-462A-AD72-60718B0B6BB7}">
      <dsp:nvSpPr>
        <dsp:cNvPr id="0" name=""/>
        <dsp:cNvSpPr/>
      </dsp:nvSpPr>
      <dsp:spPr>
        <a:xfrm>
          <a:off x="61" y="1230672"/>
          <a:ext cx="2054752" cy="1027376"/>
        </a:xfrm>
        <a:prstGeom prst="rect">
          <a:avLst/>
        </a:prstGeom>
        <a:solidFill>
          <a:schemeClr val="tx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00"/>
              </a:solidFill>
            </a:rPr>
            <a:t>Electromagnets</a:t>
          </a:r>
        </a:p>
      </dsp:txBody>
      <dsp:txXfrm>
        <a:off x="61" y="1230672"/>
        <a:ext cx="2054752" cy="1027376"/>
      </dsp:txXfrm>
    </dsp:sp>
    <dsp:sp modelId="{390DE740-E826-48C4-BC2E-52F365BAB8E0}">
      <dsp:nvSpPr>
        <dsp:cNvPr id="0" name=""/>
        <dsp:cNvSpPr/>
      </dsp:nvSpPr>
      <dsp:spPr>
        <a:xfrm>
          <a:off x="513749" y="2689546"/>
          <a:ext cx="2054752" cy="1027376"/>
        </a:xfrm>
        <a:prstGeom prst="rect">
          <a:avLst/>
        </a:prstGeom>
        <a:solidFill>
          <a:schemeClr val="tx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00"/>
              </a:solidFill>
            </a:rPr>
            <a:t>Iron dominated</a:t>
          </a:r>
        </a:p>
      </dsp:txBody>
      <dsp:txXfrm>
        <a:off x="513749" y="2689546"/>
        <a:ext cx="2054752" cy="1027376"/>
      </dsp:txXfrm>
    </dsp:sp>
    <dsp:sp modelId="{5B107C74-D635-4CD6-8AC5-29E64B35CD8C}">
      <dsp:nvSpPr>
        <dsp:cNvPr id="0" name=""/>
        <dsp:cNvSpPr/>
      </dsp:nvSpPr>
      <dsp:spPr>
        <a:xfrm>
          <a:off x="2486311" y="1230672"/>
          <a:ext cx="2054752" cy="1027376"/>
        </a:xfrm>
        <a:prstGeom prst="rect">
          <a:avLst/>
        </a:prstGeom>
        <a:solidFill>
          <a:schemeClr val="tx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00"/>
              </a:solidFill>
            </a:rPr>
            <a:t>Permanent magnets</a:t>
          </a:r>
        </a:p>
      </dsp:txBody>
      <dsp:txXfrm>
        <a:off x="2486311" y="1230672"/>
        <a:ext cx="2054752" cy="1027376"/>
      </dsp:txXfrm>
    </dsp:sp>
    <dsp:sp modelId="{CA195402-C0BB-4C2C-B12C-F37A5023F5BF}">
      <dsp:nvSpPr>
        <dsp:cNvPr id="0" name=""/>
        <dsp:cNvSpPr/>
      </dsp:nvSpPr>
      <dsp:spPr>
        <a:xfrm>
          <a:off x="3000000" y="2689546"/>
          <a:ext cx="2054752" cy="1027376"/>
        </a:xfrm>
        <a:prstGeom prst="rect">
          <a:avLst/>
        </a:prstGeom>
        <a:solidFill>
          <a:schemeClr val="tx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00"/>
              </a:solidFill>
            </a:rPr>
            <a:t>Iron dominated</a:t>
          </a:r>
        </a:p>
      </dsp:txBody>
      <dsp:txXfrm>
        <a:off x="3000000" y="2689546"/>
        <a:ext cx="2054752" cy="1027376"/>
      </dsp:txXfrm>
    </dsp:sp>
    <dsp:sp modelId="{F2BFF7D0-5440-479A-B50C-1E5FCF947EF7}">
      <dsp:nvSpPr>
        <dsp:cNvPr id="0" name=""/>
        <dsp:cNvSpPr/>
      </dsp:nvSpPr>
      <dsp:spPr>
        <a:xfrm>
          <a:off x="3000000" y="4148420"/>
          <a:ext cx="2054752" cy="1027376"/>
        </a:xfrm>
        <a:prstGeom prst="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FFFF00"/>
              </a:solidFill>
            </a:rPr>
            <a:t>Shimmed Halbach</a:t>
          </a:r>
        </a:p>
      </dsp:txBody>
      <dsp:txXfrm>
        <a:off x="3000000" y="4148420"/>
        <a:ext cx="2054752" cy="102737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89E89B-FDC1-463F-959A-708A153A98A7}" type="datetimeFigureOut">
              <a:rPr lang="en-GB" smtClean="0"/>
              <a:t>27/04/2025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527B26-B394-4B6D-B69D-A0937BBFF552}" type="slidenum">
              <a:rPr lang="en-GB" smtClean="0"/>
              <a:t>‹#›</a:t>
            </a:fld>
            <a:endParaRPr lang="en-GB"/>
          </a:p>
        </p:txBody>
      </p:sp>
    </p:spTree>
    <p:extLst>
      <p:ext uri="{BB962C8B-B14F-4D97-AF65-F5344CB8AC3E}">
        <p14:creationId xmlns:p14="http://schemas.microsoft.com/office/powerpoint/2010/main" val="2390952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334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5pPr>
            <a:lvl6pPr marL="2425496"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6pPr>
            <a:lvl7pPr marL="2866496"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7pPr>
            <a:lvl8pPr marL="3307495"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8pPr>
            <a:lvl9pPr marL="3748494" indent="-220500" defTabSz="440999" eaLnBrk="0" fontAlgn="base" hangingPunct="0">
              <a:spcBef>
                <a:spcPct val="30000"/>
              </a:spcBef>
              <a:spcAft>
                <a:spcPct val="0"/>
              </a:spcAft>
              <a:buClr>
                <a:srgbClr val="000000"/>
              </a:buClr>
              <a:buSzPct val="100000"/>
              <a:buFont typeface="Times New Roman" panose="02020603050405020304" pitchFamily="18" charset="0"/>
              <a:tabLst>
                <a:tab pos="440999" algn="l"/>
                <a:tab pos="881998" algn="l"/>
                <a:tab pos="1322998" algn="l"/>
                <a:tab pos="1763997" algn="l"/>
                <a:tab pos="2204997" algn="l"/>
                <a:tab pos="2645996" algn="l"/>
              </a:tabLst>
              <a:defRPr sz="1100">
                <a:solidFill>
                  <a:srgbClr val="000000"/>
                </a:solidFill>
                <a:latin typeface="Times New Roman" panose="02020603050405020304" pitchFamily="18" charset="0"/>
              </a:defRPr>
            </a:lvl9pPr>
          </a:lstStyle>
          <a:p>
            <a:pPr defTabSz="881998">
              <a:spcBef>
                <a:spcPct val="0"/>
              </a:spcBef>
              <a:buClrTx/>
              <a:defRPr/>
            </a:pPr>
            <a:fld id="{A3518953-E347-4627-8DB3-12FB50EACE85}" type="slidenum">
              <a:rPr lang="en-US" altLang="en-US">
                <a:latin typeface="Arial" panose="020B0604020202020204" pitchFamily="34" charset="0"/>
                <a:ea typeface="DejaVu Sans"/>
                <a:cs typeface="DejaVu Sans"/>
              </a:rPr>
              <a:pPr defTabSz="881998">
                <a:spcBef>
                  <a:spcPct val="0"/>
                </a:spcBef>
                <a:buClrTx/>
                <a:defRPr/>
              </a:pPr>
              <a:t>10</a:t>
            </a:fld>
            <a:endParaRPr lang="en-US" altLang="en-US">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466725" y="741363"/>
            <a:ext cx="6503988" cy="36576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44328" y="4633788"/>
            <a:ext cx="5950054" cy="4390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200" tIns="44100" rIns="88200" bIns="44100" anchor="ctr"/>
          <a:lstStyle/>
          <a:p>
            <a:pPr defTabSz="881998">
              <a:lnSpc>
                <a:spcPct val="93000"/>
              </a:lnSpc>
              <a:buClr>
                <a:srgbClr val="000000"/>
              </a:buClr>
              <a:buSzPct val="100000"/>
              <a:defRPr/>
            </a:pPr>
            <a:endParaRPr lang="en-US" altLang="en-US" sz="1700">
              <a:solidFill>
                <a:prstClr val="black"/>
              </a:solidFill>
              <a:latin typeface="Calibri"/>
            </a:endParaRPr>
          </a:p>
        </p:txBody>
      </p:sp>
    </p:spTree>
    <p:extLst>
      <p:ext uri="{BB962C8B-B14F-4D97-AF65-F5344CB8AC3E}">
        <p14:creationId xmlns:p14="http://schemas.microsoft.com/office/powerpoint/2010/main" val="2757309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5pPr>
            <a:lvl6pPr marL="2444503"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6pPr>
            <a:lvl7pPr marL="2888957"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7pPr>
            <a:lvl8pPr marL="3333412"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8pPr>
            <a:lvl9pPr marL="3777868"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9pPr>
          </a:lstStyle>
          <a:p>
            <a:pPr defTabSz="888910">
              <a:spcBef>
                <a:spcPct val="0"/>
              </a:spcBef>
              <a:buClrTx/>
              <a:defRPr/>
            </a:pPr>
            <a:fld id="{66D6A5A0-806E-4E21-A59A-4D6E0AB8A473}" type="slidenum">
              <a:rPr lang="en-US" altLang="en-US">
                <a:latin typeface="Arial" panose="020B0604020202020204" pitchFamily="34" charset="0"/>
                <a:ea typeface="DejaVu Sans"/>
                <a:cs typeface="DejaVu Sans"/>
              </a:rPr>
              <a:pPr defTabSz="888910">
                <a:spcBef>
                  <a:spcPct val="0"/>
                </a:spcBef>
                <a:buClrTx/>
                <a:defRPr/>
              </a:pPr>
              <a:t>18</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50900" y="693738"/>
            <a:ext cx="6105525" cy="34337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81226" y="4347703"/>
            <a:ext cx="6245027" cy="41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891" tIns="44446" rIns="88891" bIns="44446" anchor="ctr"/>
          <a:lstStyle/>
          <a:p>
            <a:pPr defTabSz="888910">
              <a:lnSpc>
                <a:spcPct val="93000"/>
              </a:lnSpc>
              <a:buClr>
                <a:srgbClr val="000000"/>
              </a:buClr>
              <a:buSzPct val="100000"/>
              <a:defRPr/>
            </a:pPr>
            <a:endParaRPr lang="en-US" altLang="en-US" sz="1700">
              <a:solidFill>
                <a:srgbClr val="FFFFFF"/>
              </a:solidFill>
              <a:latin typeface="Calibri"/>
            </a:endParaRPr>
          </a:p>
        </p:txBody>
      </p:sp>
    </p:spTree>
    <p:extLst>
      <p:ext uri="{BB962C8B-B14F-4D97-AF65-F5344CB8AC3E}">
        <p14:creationId xmlns:p14="http://schemas.microsoft.com/office/powerpoint/2010/main" val="1524635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8EF8ED-D78B-43C7-85AD-3D59B92ACF13}" type="slidenum">
              <a:rPr lang="en-GB" smtClean="0"/>
              <a:t>24</a:t>
            </a:fld>
            <a:endParaRPr lang="en-GB"/>
          </a:p>
        </p:txBody>
      </p:sp>
    </p:spTree>
    <p:extLst>
      <p:ext uri="{BB962C8B-B14F-4D97-AF65-F5344CB8AC3E}">
        <p14:creationId xmlns:p14="http://schemas.microsoft.com/office/powerpoint/2010/main" val="2300821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27/04/2025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996535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27/04/2025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60625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27/04/2025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757881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92969213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6967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464448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321078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531052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2186668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06475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11307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27/04/2025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93612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334496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63954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438629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279243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8785080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353133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9431614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5583635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254091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2137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27/04/2025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363673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58755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1"/>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37573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0517122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2"/>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400"/>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8"/>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96198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2"/>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400"/>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8"/>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1"/>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93168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27/04/2025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3398492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5815393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375626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27307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4887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27/04/2025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974538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005401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2511985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898668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75515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5758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6315895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8317319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7069339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733103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3B1FFAB9-5D5F-4BB5-8816-8175C22B56E7}"/>
              </a:ext>
            </a:extLst>
          </p:cNvPr>
          <p:cNvSpPr txBox="1"/>
          <p:nvPr userDrawn="1"/>
        </p:nvSpPr>
        <p:spPr>
          <a:xfrm>
            <a:off x="907434" y="6273662"/>
            <a:ext cx="6197663" cy="553998"/>
          </a:xfrm>
          <a:prstGeom prst="rect">
            <a:avLst/>
          </a:prstGeom>
          <a:noFill/>
        </p:spPr>
        <p:txBody>
          <a:bodyPr wrap="square" rtlCol="0">
            <a:spAutoFit/>
          </a:bodyPr>
          <a:lstStyle/>
          <a:p>
            <a:r>
              <a:rPr lang="en-GB" sz="1000" b="1" dirty="0">
                <a:solidFill>
                  <a:schemeClr val="bg1"/>
                </a:solidFill>
              </a:rPr>
              <a:t>Integrated Future Circular Collider programme (ee / </a:t>
            </a:r>
            <a:r>
              <a:rPr lang="en-GB" sz="1000" b="1" dirty="0" err="1">
                <a:solidFill>
                  <a:schemeClr val="bg1"/>
                </a:solidFill>
              </a:rPr>
              <a:t>hh</a:t>
            </a:r>
            <a:r>
              <a:rPr lang="en-GB" sz="1000" b="1" dirty="0">
                <a:solidFill>
                  <a:schemeClr val="bg1"/>
                </a:solidFill>
              </a:rPr>
              <a:t>)</a:t>
            </a:r>
            <a:br>
              <a:rPr lang="en-GB" sz="1000" b="1" dirty="0">
                <a:solidFill>
                  <a:schemeClr val="bg1"/>
                </a:solidFill>
              </a:rPr>
            </a:br>
            <a:r>
              <a:rPr lang="en-US" sz="1000" b="0" dirty="0">
                <a:solidFill>
                  <a:schemeClr val="bg1"/>
                </a:solidFill>
              </a:rPr>
              <a:t>Massimo Giovannozzi</a:t>
            </a:r>
          </a:p>
          <a:p>
            <a:r>
              <a:rPr lang="en-GB" sz="1000" b="0" baseline="0" dirty="0">
                <a:solidFill>
                  <a:schemeClr val="bg1"/>
                </a:solidFill>
              </a:rPr>
              <a:t>Corfu2025 Workshop on Future Accelerators, 28 April 2025</a:t>
            </a:r>
            <a:endParaRPr lang="en-GB" sz="1000" b="0" dirty="0">
              <a:solidFill>
                <a:schemeClr val="bg1"/>
              </a:solidFill>
            </a:endParaRPr>
          </a:p>
        </p:txBody>
      </p:sp>
    </p:spTree>
    <p:extLst>
      <p:ext uri="{BB962C8B-B14F-4D97-AF65-F5344CB8AC3E}">
        <p14:creationId xmlns:p14="http://schemas.microsoft.com/office/powerpoint/2010/main" val="296108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27/04/2025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3507909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21320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1667849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1561028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34858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41560688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885743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2519361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5326364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8364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78188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27/04/2025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6711000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0470650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10208948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4820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619706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028828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44257069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91923383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0294980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4/27/25</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pic>
        <p:nvPicPr>
          <p:cNvPr id="7" name="Picture 6">
            <a:extLst>
              <a:ext uri="{FF2B5EF4-FFF2-40B4-BE49-F238E27FC236}">
                <a16:creationId xmlns:a16="http://schemas.microsoft.com/office/drawing/2014/main" id="{04DE0AFE-0BD5-4313-A78B-CA05B2E019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9D9A41C0-B6B0-4A40-8914-01CAEC75D037}"/>
              </a:ext>
            </a:extLst>
          </p:cNvPr>
          <p:cNvSpPr txBox="1"/>
          <p:nvPr userDrawn="1"/>
        </p:nvSpPr>
        <p:spPr>
          <a:xfrm>
            <a:off x="907434" y="6273662"/>
            <a:ext cx="6197663" cy="553998"/>
          </a:xfrm>
          <a:prstGeom prst="rect">
            <a:avLst/>
          </a:prstGeom>
          <a:noFill/>
        </p:spPr>
        <p:txBody>
          <a:bodyPr wrap="square" rtlCol="0">
            <a:spAutoFit/>
          </a:bodyPr>
          <a:lstStyle/>
          <a:p>
            <a:r>
              <a:rPr lang="en-GB" sz="1000" b="1" dirty="0">
                <a:solidFill>
                  <a:schemeClr val="bg1"/>
                </a:solidFill>
              </a:rPr>
              <a:t>Integrated Future Circular Collider programme (ee / </a:t>
            </a:r>
            <a:r>
              <a:rPr lang="en-GB" sz="1000" b="1" dirty="0" err="1">
                <a:solidFill>
                  <a:schemeClr val="bg1"/>
                </a:solidFill>
              </a:rPr>
              <a:t>hh</a:t>
            </a:r>
            <a:r>
              <a:rPr lang="en-GB" sz="1000" b="1" dirty="0">
                <a:solidFill>
                  <a:schemeClr val="bg1"/>
                </a:solidFill>
              </a:rPr>
              <a:t>)</a:t>
            </a:r>
            <a:br>
              <a:rPr lang="en-GB" sz="1000" b="1" dirty="0">
                <a:solidFill>
                  <a:schemeClr val="bg1"/>
                </a:solidFill>
              </a:rPr>
            </a:br>
            <a:r>
              <a:rPr lang="en-US" sz="1000" b="0" dirty="0">
                <a:solidFill>
                  <a:schemeClr val="bg1"/>
                </a:solidFill>
              </a:rPr>
              <a:t>Massimo Giovannozzi</a:t>
            </a:r>
          </a:p>
          <a:p>
            <a:r>
              <a:rPr lang="en-GB" sz="1000" b="0" baseline="0" dirty="0">
                <a:solidFill>
                  <a:schemeClr val="bg1"/>
                </a:solidFill>
              </a:rPr>
              <a:t>Corfu2025 Workshop on Future Accelerators, 28 April 2025</a:t>
            </a:r>
            <a:endParaRPr lang="en-GB" sz="1000" b="0" dirty="0">
              <a:solidFill>
                <a:schemeClr val="bg1"/>
              </a:solidFill>
            </a:endParaRPr>
          </a:p>
        </p:txBody>
      </p:sp>
    </p:spTree>
    <p:extLst>
      <p:ext uri="{BB962C8B-B14F-4D97-AF65-F5344CB8AC3E}">
        <p14:creationId xmlns:p14="http://schemas.microsoft.com/office/powerpoint/2010/main" val="38477315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155785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27/04/2025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5730439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869175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9735678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4829575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6032247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6960172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179522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3222038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156824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4031866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56747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27/04/2025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449118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27/04/2025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573777914"/>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image" Target="../media/image1.png"/><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heme" Target="../theme/theme3.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4.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6.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7.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8.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6.pn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5207980"/>
      </p:ext>
    </p:extLst>
  </p:cSld>
  <p:clrMap bg1="lt1" tx1="dk1" bg2="lt2" tx2="dk2" accent1="accent1" accent2="accent2" accent3="accent3" accent4="accent4" accent5="accent5" accent6="accent6" hlink="hlink" folHlink="folHlink"/>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D3CB2-CB46-4D73-9AF3-8191DEA4D6E1}" type="datetimeFigureOut">
              <a:rPr lang="en-GB" smtClean="0"/>
              <a:t>27/04/2025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484613552"/>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a:solidFill>
            <a:srgbClr val="0C377B"/>
          </a:solidFill>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Box 5">
            <a:extLst>
              <a:ext uri="{FF2B5EF4-FFF2-40B4-BE49-F238E27FC236}">
                <a16:creationId xmlns:a16="http://schemas.microsoft.com/office/drawing/2014/main" id="{1FAB4C41-D365-4CFD-BDFD-354C7B60A56A}"/>
              </a:ext>
            </a:extLst>
          </p:cNvPr>
          <p:cNvSpPr txBox="1"/>
          <p:nvPr userDrawn="1"/>
        </p:nvSpPr>
        <p:spPr>
          <a:xfrm>
            <a:off x="1041337" y="6324600"/>
            <a:ext cx="6197663" cy="553998"/>
          </a:xfrm>
          <a:prstGeom prst="rect">
            <a:avLst/>
          </a:prstGeom>
          <a:noFill/>
        </p:spPr>
        <p:txBody>
          <a:bodyPr wrap="square" rtlCol="0">
            <a:spAutoFit/>
          </a:bodyPr>
          <a:lstStyle/>
          <a:p>
            <a:r>
              <a:rPr lang="en-GB" sz="1000" b="1" dirty="0">
                <a:solidFill>
                  <a:schemeClr val="bg1"/>
                </a:solidFill>
              </a:rPr>
              <a:t>Integrated Future Circular Collider programme (ee / </a:t>
            </a:r>
            <a:r>
              <a:rPr lang="en-GB" sz="1000" b="1" dirty="0" err="1">
                <a:solidFill>
                  <a:schemeClr val="bg1"/>
                </a:solidFill>
              </a:rPr>
              <a:t>hh</a:t>
            </a:r>
            <a:r>
              <a:rPr lang="en-GB" sz="1000" b="1" dirty="0">
                <a:solidFill>
                  <a:schemeClr val="bg1"/>
                </a:solidFill>
              </a:rPr>
              <a:t>)</a:t>
            </a:r>
            <a:br>
              <a:rPr lang="en-GB" sz="1000" b="1" dirty="0">
                <a:solidFill>
                  <a:schemeClr val="bg1"/>
                </a:solidFill>
              </a:rPr>
            </a:br>
            <a:r>
              <a:rPr lang="en-US" sz="1000" b="0" dirty="0">
                <a:solidFill>
                  <a:schemeClr val="bg1"/>
                </a:solidFill>
              </a:rPr>
              <a:t>Massimo Giovannozzi</a:t>
            </a:r>
          </a:p>
          <a:p>
            <a:r>
              <a:rPr lang="en-GB" sz="1000" b="0" baseline="0" dirty="0">
                <a:solidFill>
                  <a:schemeClr val="bg1"/>
                </a:solidFill>
              </a:rPr>
              <a:t>Corfu2025 Workshop on Future Accelerators, 28 April 2025</a:t>
            </a:r>
            <a:endParaRPr lang="en-GB" sz="1000" b="0" dirty="0">
              <a:solidFill>
                <a:schemeClr val="bg1"/>
              </a:solidFill>
            </a:endParaRPr>
          </a:p>
        </p:txBody>
      </p:sp>
    </p:spTree>
    <p:extLst>
      <p:ext uri="{BB962C8B-B14F-4D97-AF65-F5344CB8AC3E}">
        <p14:creationId xmlns:p14="http://schemas.microsoft.com/office/powerpoint/2010/main" val="1277611108"/>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 id="2147483796" r:id="rId20"/>
    <p:sldLayoutId id="2147483797" r:id="rId21"/>
    <p:sldLayoutId id="2147483801" r:id="rId22"/>
    <p:sldLayoutId id="2147483802" r:id="rId23"/>
    <p:sldLayoutId id="2147484033" r:id="rId24"/>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219864195"/>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605060417"/>
      </p:ext>
    </p:extLst>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173831158"/>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2022-05-16</a:t>
            </a:r>
          </a:p>
        </p:txBody>
      </p:sp>
    </p:spTree>
    <p:extLst>
      <p:ext uri="{BB962C8B-B14F-4D97-AF65-F5344CB8AC3E}">
        <p14:creationId xmlns:p14="http://schemas.microsoft.com/office/powerpoint/2010/main" val="390398564"/>
      </p:ext>
    </p:extLst>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emf"/><Relationship Id="rId7" Type="http://schemas.openxmlformats.org/officeDocument/2006/relationships/image" Target="../media/image14.png"/><Relationship Id="rId12" Type="http://schemas.openxmlformats.org/officeDocument/2006/relationships/hyperlink" Target="http://cern.ch/fcc"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197445/contributions/5034859/attachments/2510649/4315140/spc-e-1183-Rev2-c-e-3654-Rev2_FCC_Mid_Term_Review.pdf" TargetMode="External"/><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hyperlink" Target="http://cds.cern.ch/record/2928793" TargetMode="External"/><Relationship Id="rId7" Type="http://schemas.openxmlformats.org/officeDocument/2006/relationships/image" Target="../media/image35.png"/><Relationship Id="rId2" Type="http://schemas.openxmlformats.org/officeDocument/2006/relationships/hyperlink" Target="https://cds.cern.ch/record/2928193" TargetMode="External"/><Relationship Id="rId1" Type="http://schemas.openxmlformats.org/officeDocument/2006/relationships/slideLayout" Target="../slideLayouts/slideLayout31.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5.emf"/><Relationship Id="rId3" Type="http://schemas.openxmlformats.org/officeDocument/2006/relationships/image" Target="../media/image37.png"/><Relationship Id="rId7" Type="http://schemas.openxmlformats.org/officeDocument/2006/relationships/image" Target="../media/image40.png"/><Relationship Id="rId12" Type="http://schemas.openxmlformats.org/officeDocument/2006/relationships/image" Target="../media/image44.png"/><Relationship Id="rId2" Type="http://schemas.openxmlformats.org/officeDocument/2006/relationships/image" Target="../media/image19.png"/><Relationship Id="rId1" Type="http://schemas.openxmlformats.org/officeDocument/2006/relationships/slideLayout" Target="../slideLayouts/slideLayout31.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39.png"/><Relationship Id="rId10" Type="http://schemas.openxmlformats.org/officeDocument/2006/relationships/image" Target="../media/image43.png"/><Relationship Id="rId4" Type="http://schemas.openxmlformats.org/officeDocument/2006/relationships/image" Target="../media/image38.svg"/><Relationship Id="rId9" Type="http://schemas.openxmlformats.org/officeDocument/2006/relationships/image" Target="../media/image42.sv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6.png"/><Relationship Id="rId1" Type="http://schemas.openxmlformats.org/officeDocument/2006/relationships/slideLayout" Target="../slideLayouts/slideLayout31.xml"/><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3.png"/><Relationship Id="rId2" Type="http://schemas.openxmlformats.org/officeDocument/2006/relationships/notesSlide" Target="../notesSlides/notesSlide3.xml"/><Relationship Id="rId1" Type="http://schemas.openxmlformats.org/officeDocument/2006/relationships/slideLayout" Target="../slideLayouts/slideLayout3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9.png"/><Relationship Id="rId1" Type="http://schemas.openxmlformats.org/officeDocument/2006/relationships/slideLayout" Target="../slideLayouts/slideLayout35.xml"/><Relationship Id="rId5" Type="http://schemas.openxmlformats.org/officeDocument/2006/relationships/image" Target="../media/image65.jpeg"/><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9.png"/><Relationship Id="rId1" Type="http://schemas.openxmlformats.org/officeDocument/2006/relationships/slideLayout" Target="../slideLayouts/slideLayout31.xml"/><Relationship Id="rId5" Type="http://schemas.openxmlformats.org/officeDocument/2006/relationships/image" Target="../media/image68.png"/><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19.png"/><Relationship Id="rId9" Type="http://schemas.openxmlformats.org/officeDocument/2006/relationships/image" Target="../media/image75.png"/></Relationships>
</file>

<file path=ppt/slides/_rels/slide2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78.png"/></Relationships>
</file>

<file path=ppt/slides/_rels/slide2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jpeg"/></Relationships>
</file>

<file path=ppt/slides/_rels/slide2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84.png"/></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86.png"/></Relationships>
</file>

<file path=ppt/slides/_rels/slide3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88.emf"/></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90.png"/></Relationships>
</file>

<file path=ppt/slides/_rels/slide3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3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19.png"/><Relationship Id="rId1" Type="http://schemas.openxmlformats.org/officeDocument/2006/relationships/slideLayout" Target="../slideLayouts/slideLayout31.xml"/><Relationship Id="rId5" Type="http://schemas.openxmlformats.org/officeDocument/2006/relationships/image" Target="../media/image98.png"/><Relationship Id="rId4" Type="http://schemas.openxmlformats.org/officeDocument/2006/relationships/image" Target="../media/image97.png"/></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440.png"/><Relationship Id="rId5" Type="http://schemas.openxmlformats.org/officeDocument/2006/relationships/image" Target="../media/image102.emf"/><Relationship Id="rId4" Type="http://schemas.openxmlformats.org/officeDocument/2006/relationships/image" Target="../media/image101.emf"/></Relationships>
</file>

<file path=ppt/slides/_rels/slide4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04.png"/></Relationships>
</file>

<file path=ppt/slides/_rels/slide43.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9.png"/><Relationship Id="rId1" Type="http://schemas.openxmlformats.org/officeDocument/2006/relationships/slideLayout" Target="../slideLayouts/slideLayout31.xml"/><Relationship Id="rId5" Type="http://schemas.openxmlformats.org/officeDocument/2006/relationships/image" Target="../media/image108.png"/><Relationship Id="rId4" Type="http://schemas.openxmlformats.org/officeDocument/2006/relationships/image" Target="../media/image107.jpeg"/></Relationships>
</file>

<file path=ppt/slides/_rels/slide4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12.png"/></Relationships>
</file>

<file path=ppt/slides/_rels/slide47.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9.png"/><Relationship Id="rId1" Type="http://schemas.openxmlformats.org/officeDocument/2006/relationships/slideLayout" Target="../slideLayouts/slideLayout31.xml"/><Relationship Id="rId5" Type="http://schemas.openxmlformats.org/officeDocument/2006/relationships/image" Target="../media/image115.png"/><Relationship Id="rId4" Type="http://schemas.openxmlformats.org/officeDocument/2006/relationships/image" Target="../media/image114.jpeg"/></Relationships>
</file>

<file path=ppt/slides/_rels/slide4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17.png"/></Relationships>
</file>

<file path=ppt/slides/_rels/slide4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19.emf"/></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0.png"/><Relationship Id="rId1" Type="http://schemas.openxmlformats.org/officeDocument/2006/relationships/slideLayout" Target="../slideLayouts/slideLayout31.xml"/></Relationships>
</file>

<file path=ppt/slides/_rels/slide5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31.xml"/><Relationship Id="rId4" Type="http://schemas.openxmlformats.org/officeDocument/2006/relationships/image" Target="../media/image19.png"/></Relationships>
</file>

<file path=ppt/slides/_rels/slide5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24.png"/></Relationships>
</file>

<file path=ppt/slides/_rels/slide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55.xml.rels><?xml version="1.0" encoding="UTF-8" standalone="yes"?>
<Relationships xmlns="http://schemas.openxmlformats.org/package/2006/relationships"><Relationship Id="rId3" Type="http://schemas.openxmlformats.org/officeDocument/2006/relationships/image" Target="../media/image125.jpg"/><Relationship Id="rId2" Type="http://schemas.openxmlformats.org/officeDocument/2006/relationships/image" Target="../media/image19.png"/><Relationship Id="rId1" Type="http://schemas.openxmlformats.org/officeDocument/2006/relationships/slideLayout" Target="../slideLayouts/slideLayout6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5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jpeg"/></Relationships>
</file>

<file path=ppt/slides/_rels/slide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31.xml"/><Relationship Id="rId5" Type="http://schemas.openxmlformats.org/officeDocument/2006/relationships/image" Target="../media/image23.PNG"/><Relationship Id="rId4" Type="http://schemas.openxmlformats.org/officeDocument/2006/relationships/image" Target="../media/image22.jpg"/></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s>
</file>

<file path=ppt/slides/_rels/slide6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30.png"/></Relationships>
</file>

<file path=ppt/slides/_rels/slide6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34.png"/></Relationships>
</file>

<file path=ppt/slides/_rels/slide63.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36.png"/></Relationships>
</file>

<file path=ppt/slides/_rels/slide6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138.png"/></Relationships>
</file>

<file path=ppt/slides/_rels/slide7.xml.rels><?xml version="1.0" encoding="UTF-8" standalone="yes"?>
<Relationships xmlns="http://schemas.openxmlformats.org/package/2006/relationships"><Relationship Id="rId8" Type="http://schemas.openxmlformats.org/officeDocument/2006/relationships/image" Target="../media/image24.tiff"/><Relationship Id="rId3" Type="http://schemas.openxmlformats.org/officeDocument/2006/relationships/hyperlink" Target="https://link.springer.com/article/10.1140/epjst/e2019-900045-4" TargetMode="External"/><Relationship Id="rId7" Type="http://schemas.openxmlformats.org/officeDocument/2006/relationships/image" Target="../media/image19.png"/><Relationship Id="rId2" Type="http://schemas.openxmlformats.org/officeDocument/2006/relationships/hyperlink" Target="https://link.springer.com/article/10.1140/epjc/s10052-019-6904-3" TargetMode="External"/><Relationship Id="rId1" Type="http://schemas.openxmlformats.org/officeDocument/2006/relationships/slideLayout" Target="../slideLayouts/slideLayout31.xml"/><Relationship Id="rId6" Type="http://schemas.openxmlformats.org/officeDocument/2006/relationships/hyperlink" Target="http://fcc-cdr.web.cern.ch/" TargetMode="External"/><Relationship Id="rId11" Type="http://schemas.openxmlformats.org/officeDocument/2006/relationships/image" Target="../media/image27.png"/><Relationship Id="rId5" Type="http://schemas.openxmlformats.org/officeDocument/2006/relationships/hyperlink" Target="https://link.springer.com/article/10.1140/epjst/e2019-900088-6" TargetMode="External"/><Relationship Id="rId10" Type="http://schemas.openxmlformats.org/officeDocument/2006/relationships/image" Target="../media/image26.png"/><Relationship Id="rId4" Type="http://schemas.openxmlformats.org/officeDocument/2006/relationships/hyperlink" Target="https://link.springer.com/article/10.1140/epjst/e2019-900087-0" TargetMode="External"/><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0.png"/><Relationship Id="rId1" Type="http://schemas.openxmlformats.org/officeDocument/2006/relationships/slideLayout" Target="../slideLayouts/slideLayout3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9.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c 9"/>
          <p:cNvSpPr/>
          <p:nvPr/>
        </p:nvSpPr>
        <p:spPr>
          <a:xfrm>
            <a:off x="583469" y="4094589"/>
            <a:ext cx="6030464" cy="1358292"/>
          </a:xfrm>
          <a:prstGeom prst="arc">
            <a:avLst>
              <a:gd name="adj1" fmla="val 11568746"/>
              <a:gd name="adj2" fmla="val 488561"/>
            </a:avLst>
          </a:prstGeom>
          <a:noFill/>
          <a:ln w="38100" cap="flat" cmpd="sng" algn="ctr">
            <a:solidFill>
              <a:schemeClr val="bg1"/>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mn-cs"/>
            </a:endParaRPr>
          </a:p>
        </p:txBody>
      </p:sp>
      <p:grpSp>
        <p:nvGrpSpPr>
          <p:cNvPr id="19" name="Group 18"/>
          <p:cNvGrpSpPr/>
          <p:nvPr/>
        </p:nvGrpSpPr>
        <p:grpSpPr>
          <a:xfrm>
            <a:off x="-884862" y="0"/>
            <a:ext cx="16992592" cy="6858000"/>
            <a:chOff x="786608" y="-54911"/>
            <a:chExt cx="12644785" cy="6917447"/>
          </a:xfrm>
        </p:grpSpPr>
        <p:pic>
          <p:nvPicPr>
            <p:cNvPr id="6" name="Picture 5"/>
            <p:cNvPicPr>
              <a:picLocks noChangeAspect="1"/>
            </p:cNvPicPr>
            <p:nvPr/>
          </p:nvPicPr>
          <p:blipFill>
            <a:blip r:embed="rId3"/>
            <a:stretch>
              <a:fillRect/>
            </a:stretch>
          </p:blipFill>
          <p:spPr>
            <a:xfrm>
              <a:off x="1434218" y="-54911"/>
              <a:ext cx="9171384" cy="6917447"/>
            </a:xfrm>
            <a:prstGeom prst="rect">
              <a:avLst/>
            </a:prstGeom>
            <a:ln>
              <a:noFill/>
            </a:ln>
            <a:effectLst/>
          </p:spPr>
        </p:pic>
        <p:sp>
          <p:nvSpPr>
            <p:cNvPr id="7" name="Oval 6"/>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Oval 7"/>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23" name="Arc 22"/>
            <p:cNvSpPr/>
            <p:nvPr/>
          </p:nvSpPr>
          <p:spPr>
            <a:xfrm>
              <a:off x="3352800" y="3011602"/>
              <a:ext cx="10078593" cy="1638687"/>
            </a:xfrm>
            <a:prstGeom prst="arc">
              <a:avLst>
                <a:gd name="adj1" fmla="val 776254"/>
                <a:gd name="adj2" fmla="val 11036784"/>
              </a:avLst>
            </a:prstGeom>
            <a:ln w="28575" cap="rnd" cmpd="sng">
              <a:solidFill>
                <a:srgbClr val="FFFF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5" name="Arc 24"/>
            <p:cNvSpPr/>
            <p:nvPr/>
          </p:nvSpPr>
          <p:spPr>
            <a:xfrm rot="10800000">
              <a:off x="786608" y="4073016"/>
              <a:ext cx="5667832" cy="1362322"/>
            </a:xfrm>
            <a:prstGeom prst="arc">
              <a:avLst>
                <a:gd name="adj1" fmla="val 413169"/>
                <a:gd name="adj2" fmla="val 11745777"/>
              </a:avLst>
            </a:prstGeom>
            <a:ln w="28575" cap="rnd" cmpd="sng">
              <a:solidFill>
                <a:schemeClr val="accent2"/>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sp>
        <p:nvSpPr>
          <p:cNvPr id="31" name="TextBox 30"/>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FFFF00"/>
                </a:solidFill>
                <a:effectLst/>
                <a:uLnTx/>
                <a:uFillTx/>
                <a:latin typeface="Arial"/>
                <a:ea typeface="+mn-ea"/>
                <a:cs typeface="+mn-cs"/>
              </a:rPr>
              <a:t>FCC</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32" name="TextBox 31"/>
          <p:cNvSpPr txBox="1"/>
          <p:nvPr/>
        </p:nvSpPr>
        <p:spPr>
          <a:xfrm>
            <a:off x="6698324" y="4090748"/>
            <a:ext cx="65151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50"/>
                </a:solidFill>
                <a:effectLst/>
                <a:uLnTx/>
                <a:uFillTx/>
                <a:latin typeface="Arial"/>
                <a:ea typeface="+mn-ea"/>
                <a:cs typeface="+mn-cs"/>
              </a:rPr>
              <a:t>PS</a:t>
            </a:r>
            <a:endParaRPr kumimoji="0" lang="en-GB" sz="2400" b="0" i="0" u="none" strike="noStrike" kern="1200" cap="none" spc="0" normalizeH="0" baseline="0" noProof="0" dirty="0">
              <a:ln>
                <a:noFill/>
              </a:ln>
              <a:solidFill>
                <a:srgbClr val="00B050"/>
              </a:solidFill>
              <a:effectLst/>
              <a:uLnTx/>
              <a:uFillTx/>
              <a:latin typeface="Arial"/>
              <a:ea typeface="+mn-ea"/>
              <a:cs typeface="+mn-cs"/>
            </a:endParaRPr>
          </a:p>
        </p:txBody>
      </p:sp>
      <p:sp>
        <p:nvSpPr>
          <p:cNvPr id="33" name="TextBox 32"/>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F0"/>
                </a:solidFill>
                <a:effectLst/>
                <a:uLnTx/>
                <a:uFillTx/>
                <a:latin typeface="Arial"/>
                <a:ea typeface="+mn-ea"/>
                <a:cs typeface="+mn-cs"/>
              </a:rPr>
              <a:t>SPS</a:t>
            </a:r>
            <a:endParaRPr kumimoji="0" lang="en-GB" sz="2400" b="0" i="0" u="none" strike="noStrike" kern="1200" cap="none" spc="0" normalizeH="0" baseline="0" noProof="0" dirty="0">
              <a:ln>
                <a:noFill/>
              </a:ln>
              <a:solidFill>
                <a:srgbClr val="00B0F0"/>
              </a:solidFill>
              <a:effectLst/>
              <a:uLnTx/>
              <a:uFillTx/>
              <a:latin typeface="Arial"/>
              <a:ea typeface="+mn-ea"/>
              <a:cs typeface="+mn-cs"/>
            </a:endParaRPr>
          </a:p>
        </p:txBody>
      </p:sp>
      <p:sp>
        <p:nvSpPr>
          <p:cNvPr id="34" name="TextBox 33"/>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ED7D31"/>
                </a:solidFill>
                <a:effectLst/>
                <a:uLnTx/>
                <a:uFillTx/>
                <a:latin typeface="Arial"/>
                <a:ea typeface="+mn-ea"/>
                <a:cs typeface="+mn-cs"/>
              </a:rPr>
              <a:t>LHC</a:t>
            </a:r>
            <a:endParaRPr kumimoji="0" lang="en-GB" sz="2400" b="0" i="0" u="none" strike="noStrike" kern="1200" cap="none" spc="0" normalizeH="0" baseline="0" noProof="0" dirty="0">
              <a:ln>
                <a:noFill/>
              </a:ln>
              <a:solidFill>
                <a:srgbClr val="ED7D31"/>
              </a:solidFill>
              <a:effectLst/>
              <a:uLnTx/>
              <a:uFillTx/>
              <a:latin typeface="Arial"/>
              <a:ea typeface="+mn-ea"/>
              <a:cs typeface="+mn-cs"/>
            </a:endParaRPr>
          </a:p>
        </p:txBody>
      </p:sp>
      <p:sp>
        <p:nvSpPr>
          <p:cNvPr id="28" name="TextBox 27"/>
          <p:cNvSpPr txBox="1"/>
          <p:nvPr/>
        </p:nvSpPr>
        <p:spPr>
          <a:xfrm>
            <a:off x="147618" y="26389"/>
            <a:ext cx="11925367"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Integrated Future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Circular</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Collider</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programme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ee</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hh</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a:t>
            </a:r>
            <a:endParaRPr kumimoji="0" lang="de-DE" sz="5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TextBox 34"/>
          <p:cNvSpPr txBox="1"/>
          <p:nvPr/>
        </p:nvSpPr>
        <p:spPr>
          <a:xfrm>
            <a:off x="400921" y="1641198"/>
            <a:ext cx="11379534" cy="1754326"/>
          </a:xfrm>
          <a:prstGeom prst="rect">
            <a:avLst/>
          </a:prstGeom>
          <a:noFill/>
        </p:spPr>
        <p:txBody>
          <a:bodyPr wrap="square" rtlCol="0">
            <a:spAutoFit/>
          </a:bodyPr>
          <a:lstStyle/>
          <a:p>
            <a:pPr marR="0" lvl="0" algn="ctr"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Massimo Giovannozzi</a:t>
            </a:r>
          </a:p>
          <a:p>
            <a:pPr marR="0" lvl="0" algn="ctr"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CERN, BE Department </a:t>
            </a:r>
          </a:p>
          <a:p>
            <a:pPr marR="0" lvl="0" algn="ctr"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Corfu2025 Workshop on Future Accelerators, 28 April 2025</a:t>
            </a:r>
            <a:endParaRPr kumimoji="0" lang="en-GB" sz="36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9144000"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Work supported by the </a:t>
            </a:r>
            <a:r>
              <a:rPr kumimoji="0" lang="en-US" sz="1200" b="1" i="1" u="none" strike="noStrike" kern="0" cap="none" spc="0" normalizeH="0" baseline="0" noProof="0" dirty="0">
                <a:ln>
                  <a:noFill/>
                </a:ln>
                <a:solidFill>
                  <a:srgbClr val="0000CC"/>
                </a:solidFill>
                <a:effectLst/>
                <a:uLnTx/>
                <a:uFillTx/>
                <a:latin typeface="Calibri" panose="020F0502020204030204"/>
                <a:ea typeface="+mn-ea"/>
                <a:cs typeface="+mn-cs"/>
              </a:rPr>
              <a:t>European Commission </a:t>
            </a: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under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the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HORIZON 2020 projects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EuroCirCol</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654305;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EASITrain</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grant agreement no. 764879;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ARIES</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730871,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FCCIS</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951754, and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E-JADE,</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contract no. 645479</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2608" y="6158120"/>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390438" y="5517232"/>
            <a:ext cx="11466117"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98391" y="5572343"/>
            <a:ext cx="1551182" cy="648723"/>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9549" y="5560631"/>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2283" y="5572343"/>
            <a:ext cx="983594" cy="640080"/>
          </a:xfrm>
          <a:prstGeom prst="rect">
            <a:avLst/>
          </a:prstGeom>
        </p:spPr>
      </p:pic>
      <p:pic>
        <p:nvPicPr>
          <p:cNvPr id="50" name="Picture 49">
            <a:extLst>
              <a:ext uri="{FF2B5EF4-FFF2-40B4-BE49-F238E27FC236}">
                <a16:creationId xmlns:a16="http://schemas.microsoft.com/office/drawing/2014/main" id="{D5B0FEDA-D1C1-463A-95BF-B7DAC8FE278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905" t="11250" r="6225" b="10001"/>
          <a:stretch/>
        </p:blipFill>
        <p:spPr>
          <a:xfrm>
            <a:off x="4972751" y="5565974"/>
            <a:ext cx="993246" cy="640080"/>
          </a:xfrm>
          <a:prstGeom prst="rect">
            <a:avLst/>
          </a:prstGeom>
          <a:solidFill>
            <a:schemeClr val="bg1"/>
          </a:solidFill>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9">
            <a:extLst>
              <a:ext uri="{28A0092B-C50C-407E-A947-70E740481C1C}">
                <a14:useLocalDpi xmlns:a14="http://schemas.microsoft.com/office/drawing/2010/main" val="0"/>
              </a:ext>
            </a:extLst>
          </a:blip>
          <a:srcRect l="23997" t="16876" r="24262" b="24372"/>
          <a:stretch/>
        </p:blipFill>
        <p:spPr>
          <a:xfrm>
            <a:off x="8205751" y="554567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74313" y="5550094"/>
            <a:ext cx="1807908" cy="640080"/>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1"/>
          <a:stretch>
            <a:fillRect/>
          </a:stretch>
        </p:blipFill>
        <p:spPr>
          <a:xfrm>
            <a:off x="11028209" y="5641821"/>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8902481" y="5736403"/>
            <a:ext cx="2043893" cy="400110"/>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2"/>
              </a:rPr>
              <a:t>http://cern.ch/fcc</a:t>
            </a:r>
            <a:endParaRPr kumimoji="0" lang="en-GB" sz="20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2356372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A73DF6-3828-4943-B3CE-95D1DA6203D1}"/>
              </a:ext>
            </a:extLst>
          </p:cNvPr>
          <p:cNvSpPr txBox="1"/>
          <p:nvPr/>
        </p:nvSpPr>
        <p:spPr>
          <a:xfrm>
            <a:off x="108066" y="612844"/>
            <a:ext cx="12056726" cy="504753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demonstration of the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geological, technical, environmental and administrative feasibility of the tunnel and surface areas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optimisation of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placement and layout of the ring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related infrastructure;</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pursuit,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together with the Host States, of the preparatory administrative processes required for a potential project approval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to identify and remove any showstopper; </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optimisation of the design of the colliders and their injector chains, supported by R&amp;D to develop the needed key technologies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elaboration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sustainable operational model for the colliders and experiments in terms of human and financial resource needs,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environmental aspects and energy efficiency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development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consolidated cost estimate,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the</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 funding and organisational models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needed to enable the project’s technical design completion, implementation and operation;</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identification of substantial resources from outside CERN’s budget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the implementation of the first stage of a possible future project (tunnel and FCC-</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consolidation of the physics case and detector concepts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both colliders.</a:t>
            </a: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7587" name="TextBox 1">
            <a:extLst>
              <a:ext uri="{FF2B5EF4-FFF2-40B4-BE49-F238E27FC236}">
                <a16:creationId xmlns:a16="http://schemas.microsoft.com/office/drawing/2014/main" id="{4E0D01A0-8170-4512-86E1-F16B167E0822}"/>
              </a:ext>
            </a:extLst>
          </p:cNvPr>
          <p:cNvSpPr txBox="1">
            <a:spLocks noChangeArrowheads="1"/>
          </p:cNvSpPr>
          <p:nvPr/>
        </p:nvSpPr>
        <p:spPr bwMode="auto">
          <a:xfrm>
            <a:off x="2169426" y="5713229"/>
            <a:ext cx="7875618" cy="400110"/>
          </a:xfrm>
          <a:prstGeom prst="rect">
            <a:avLst/>
          </a:prstGeom>
          <a:solidFill>
            <a:srgbClr val="FFFF00"/>
          </a:solidFill>
          <a:ln w="9525">
            <a:solidFill>
              <a:srgbClr val="000000"/>
            </a:solid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Results summarised in a </a:t>
            </a:r>
            <a:r>
              <a:rPr kumimoji="0" lang="en-GB" altLang="en-GB" sz="2000" b="1" i="0" u="none" strike="noStrike" kern="1200" cap="none" spc="0" normalizeH="0" baseline="0" noProof="0" dirty="0">
                <a:ln>
                  <a:noFill/>
                </a:ln>
                <a:solidFill>
                  <a:srgbClr val="0432FF"/>
                </a:solidFill>
                <a:effectLst/>
                <a:uLnTx/>
                <a:uFillTx/>
                <a:latin typeface="Calibri" panose="020F0502020204030204"/>
                <a:ea typeface="+mn-ea"/>
                <a:cs typeface="+mn-cs"/>
                <a:sym typeface="Wingdings" panose="05000000000000000000" pitchFamily="2" charset="2"/>
              </a:rPr>
              <a:t>Feasibility Study Report </a:t>
            </a: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released in March 2025</a:t>
            </a:r>
            <a:endPar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a:t>
            </a:r>
            <a:r>
              <a:rPr kumimoji="0" lang="en-GB" altLang="en-GB" sz="28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 Feasibility Study (2021-2025): high-level objectives</a:t>
            </a: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Tree>
    <p:extLst>
      <p:ext uri="{BB962C8B-B14F-4D97-AF65-F5344CB8AC3E}">
        <p14:creationId xmlns:p14="http://schemas.microsoft.com/office/powerpoint/2010/main" val="32414624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Feasibility Study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Mid-Term Review passed!</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A43132E-8C5D-AA93-33FE-8F498AA20830}"/>
              </a:ext>
            </a:extLst>
          </p:cNvPr>
          <p:cNvSpPr txBox="1"/>
          <p:nvPr/>
        </p:nvSpPr>
        <p:spPr>
          <a:xfrm>
            <a:off x="263352" y="914336"/>
            <a:ext cx="9428863" cy="49244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0432FF"/>
                </a:solidFill>
                <a:effectLst/>
                <a:uLnTx/>
                <a:uFillTx/>
                <a:latin typeface="Arial"/>
                <a:ea typeface="+mn-ea"/>
                <a:cs typeface="+mn-cs"/>
              </a:rPr>
              <a:t>The goal of the FCC FS mid-term review is to assess the progress of the Study towards the final report.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Deliverables approved by the Council in September 2022:</a:t>
            </a:r>
          </a:p>
        </p:txBody>
      </p:sp>
      <p:sp>
        <p:nvSpPr>
          <p:cNvPr id="4" name="TextBox 3">
            <a:extLst>
              <a:ext uri="{FF2B5EF4-FFF2-40B4-BE49-F238E27FC236}">
                <a16:creationId xmlns:a16="http://schemas.microsoft.com/office/drawing/2014/main" id="{B30818B2-D8E1-6413-CFB9-1FA37502213F}"/>
              </a:ext>
            </a:extLst>
          </p:cNvPr>
          <p:cNvSpPr txBox="1"/>
          <p:nvPr/>
        </p:nvSpPr>
        <p:spPr>
          <a:xfrm>
            <a:off x="47328" y="1430908"/>
            <a:ext cx="12164869"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F2F2F"/>
                </a:solidFill>
                <a:effectLst/>
                <a:uLnTx/>
                <a:uFillTx/>
                <a:latin typeface="Arial"/>
                <a:ea typeface="+mn-ea"/>
                <a:cs typeface="+mn-cs"/>
                <a:hlinkClick r:id="rId3"/>
              </a:rPr>
              <a:t>https://indico.cern.ch/event/1197445/contributions/5034859/attachments/2510649/4315140/spc-e-1183-Rev2-c-e-3654-Rev2_FCC_Mid_Term_Review.pdf</a:t>
            </a:r>
            <a:endParaRPr kumimoji="0" lang="en-GB" sz="14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2D84335A-3756-61ED-052F-4D3F794F018A}"/>
              </a:ext>
            </a:extLst>
          </p:cNvPr>
          <p:cNvGrpSpPr/>
          <p:nvPr/>
        </p:nvGrpSpPr>
        <p:grpSpPr>
          <a:xfrm>
            <a:off x="197654" y="4589742"/>
            <a:ext cx="4511824" cy="1512168"/>
            <a:chOff x="0" y="4653136"/>
            <a:chExt cx="4511824" cy="1512168"/>
          </a:xfrm>
        </p:grpSpPr>
        <p:sp>
          <p:nvSpPr>
            <p:cNvPr id="8" name="Rectangle 7">
              <a:extLst>
                <a:ext uri="{FF2B5EF4-FFF2-40B4-BE49-F238E27FC236}">
                  <a16:creationId xmlns:a16="http://schemas.microsoft.com/office/drawing/2014/main" id="{04B9F54A-F27A-BD1A-5F6E-1D98EBF7C518}"/>
                </a:ext>
              </a:extLst>
            </p:cNvPr>
            <p:cNvSpPr/>
            <p:nvPr/>
          </p:nvSpPr>
          <p:spPr>
            <a:xfrm>
              <a:off x="0" y="4653136"/>
              <a:ext cx="4511824" cy="1512168"/>
            </a:xfrm>
            <a:prstGeom prst="rect">
              <a:avLst/>
            </a:prstGeom>
            <a:solidFill>
              <a:srgbClr val="929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E46792BC-4F92-67EC-9CA8-A416B790C885}"/>
                </a:ext>
              </a:extLst>
            </p:cNvPr>
            <p:cNvSpPr txBox="1"/>
            <p:nvPr/>
          </p:nvSpPr>
          <p:spPr>
            <a:xfrm>
              <a:off x="166337" y="4790182"/>
              <a:ext cx="4281621"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Documents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Mid-term report </a:t>
              </a:r>
              <a:r>
                <a:rPr kumimoji="0" lang="en-CH" sz="1500" b="0" i="0" u="none" strike="noStrike" kern="1200" cap="none" spc="0" normalizeH="0" baseline="0" noProof="0" dirty="0">
                  <a:ln>
                    <a:noFill/>
                  </a:ln>
                  <a:solidFill>
                    <a:srgbClr val="2F2F2F"/>
                  </a:solidFill>
                  <a:effectLst/>
                  <a:uLnTx/>
                  <a:uFillTx/>
                  <a:latin typeface="Arial"/>
                  <a:ea typeface="+mn-ea"/>
                  <a:cs typeface="+mn-cs"/>
                </a:rPr>
                <a:t>(all deliverables except D7)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Executive Summary of mid-term report</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Updated cost assessment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Funding model </a:t>
              </a:r>
              <a:r>
                <a:rPr kumimoji="0" lang="en-CH" sz="1500" b="0" i="0" u="none" strike="noStrike" kern="1200" cap="none" spc="0" normalizeH="0" baseline="0" noProof="0" dirty="0">
                  <a:ln>
                    <a:noFill/>
                  </a:ln>
                  <a:solidFill>
                    <a:srgbClr val="2F2F2F"/>
                  </a:solidFill>
                  <a:effectLst/>
                  <a:uLnTx/>
                  <a:uFillTx/>
                  <a:latin typeface="Arial"/>
                  <a:ea typeface="+mn-ea"/>
                  <a:cs typeface="+mn-cs"/>
                </a:rPr>
                <a:t>(D7)</a:t>
              </a:r>
            </a:p>
          </p:txBody>
        </p:sp>
      </p:grpSp>
      <p:grpSp>
        <p:nvGrpSpPr>
          <p:cNvPr id="10" name="Group 9">
            <a:extLst>
              <a:ext uri="{FF2B5EF4-FFF2-40B4-BE49-F238E27FC236}">
                <a16:creationId xmlns:a16="http://schemas.microsoft.com/office/drawing/2014/main" id="{04701C7F-40B6-29FC-DB44-F719CD981D2A}"/>
              </a:ext>
            </a:extLst>
          </p:cNvPr>
          <p:cNvGrpSpPr/>
          <p:nvPr/>
        </p:nvGrpSpPr>
        <p:grpSpPr>
          <a:xfrm>
            <a:off x="4878174" y="4589742"/>
            <a:ext cx="7272808" cy="1530751"/>
            <a:chOff x="4799856" y="4737630"/>
            <a:chExt cx="7272808" cy="1530751"/>
          </a:xfrm>
        </p:grpSpPr>
        <p:sp>
          <p:nvSpPr>
            <p:cNvPr id="11" name="Rectangle 10">
              <a:extLst>
                <a:ext uri="{FF2B5EF4-FFF2-40B4-BE49-F238E27FC236}">
                  <a16:creationId xmlns:a16="http://schemas.microsoft.com/office/drawing/2014/main" id="{CD80BA4B-107A-8BB8-401E-E0E1244E6078}"/>
                </a:ext>
              </a:extLst>
            </p:cNvPr>
            <p:cNvSpPr/>
            <p:nvPr/>
          </p:nvSpPr>
          <p:spPr>
            <a:xfrm>
              <a:off x="4799856" y="4737630"/>
              <a:ext cx="7272808" cy="1530751"/>
            </a:xfrm>
            <a:prstGeom prst="rect">
              <a:avLst/>
            </a:prstGeom>
            <a:solidFill>
              <a:srgbClr val="9411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1EEC57D5-F2C7-2C9C-B833-5A40B829FB10}"/>
                </a:ext>
              </a:extLst>
            </p:cNvPr>
            <p:cNvSpPr txBox="1"/>
            <p:nvPr/>
          </p:nvSpPr>
          <p:spPr>
            <a:xfrm>
              <a:off x="4984694" y="4869160"/>
              <a:ext cx="6871946" cy="1231106"/>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Review</a:t>
              </a:r>
              <a:r>
                <a:rPr kumimoji="0" lang="en-CH" sz="1600" b="0" i="0" u="none" strike="noStrike" kern="1200" cap="none" spc="0" normalizeH="0" baseline="0" noProof="0" dirty="0">
                  <a:ln>
                    <a:noFill/>
                  </a:ln>
                  <a:solidFill>
                    <a:srgbClr val="2F2F2F"/>
                  </a:solidFill>
                  <a:effectLst/>
                  <a:uLnTx/>
                  <a:uFillTx/>
                  <a:latin typeface="Arial"/>
                  <a:ea typeface="+mn-ea"/>
                  <a:cs typeface="+mn-cs"/>
                </a:rPr>
                <a:t> process: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Oct 2023: Scientific Advisory Committee </a:t>
              </a:r>
              <a:r>
                <a:rPr kumimoji="0" lang="en-CH" sz="1500" b="0" i="0" u="none" strike="noStrike" kern="1200" cap="none" spc="0" normalizeH="0" baseline="0" noProof="0" dirty="0">
                  <a:ln>
                    <a:noFill/>
                  </a:ln>
                  <a:solidFill>
                    <a:srgbClr val="2F2F2F"/>
                  </a:solidFill>
                  <a:effectLst/>
                  <a:uLnTx/>
                  <a:uFillTx/>
                  <a:latin typeface="Arial"/>
                  <a:ea typeface="+mn-ea"/>
                  <a:cs typeface="+mn-cs"/>
                </a:rPr>
                <a:t>(scientific and technical aspects)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and Cost Review Panel </a:t>
              </a:r>
              <a:r>
                <a:rPr kumimoji="0" lang="en-CH" sz="1500" b="0" i="0" u="none" strike="noStrike" kern="1200" cap="none" spc="0" normalizeH="0" baseline="0" noProof="0" dirty="0">
                  <a:ln>
                    <a:noFill/>
                  </a:ln>
                  <a:solidFill>
                    <a:srgbClr val="2F2F2F"/>
                  </a:solidFill>
                  <a:effectLst/>
                  <a:uLnTx/>
                  <a:uFillTx/>
                  <a:latin typeface="Arial"/>
                  <a:ea typeface="+mn-ea"/>
                  <a:cs typeface="+mn-cs"/>
                </a:rPr>
                <a:t>(ad hoc committee; cost and financial aspects)</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Nov 2023: SPC and FC</a:t>
              </a:r>
            </a:p>
            <a:p>
              <a:pPr marL="285750" indent="-285750">
                <a:buFont typeface="Wingdings" pitchFamily="2" charset="2"/>
                <a:buChar char="q"/>
                <a:defRPr/>
              </a:pPr>
              <a:r>
                <a:rPr lang="en-CH" sz="1600" dirty="0">
                  <a:solidFill>
                    <a:srgbClr val="2F2F2F"/>
                  </a:solidFill>
                  <a:latin typeface="Arial"/>
                </a:rPr>
                <a:t>2 Feb 2024: Council</a:t>
              </a:r>
            </a:p>
          </p:txBody>
        </p:sp>
      </p:grpSp>
      <p:sp>
        <p:nvSpPr>
          <p:cNvPr id="13" name="TextBox 12">
            <a:extLst>
              <a:ext uri="{FF2B5EF4-FFF2-40B4-BE49-F238E27FC236}">
                <a16:creationId xmlns:a16="http://schemas.microsoft.com/office/drawing/2014/main" id="{CA939E56-A3F9-69A6-712C-3DEC55F737D3}"/>
              </a:ext>
            </a:extLst>
          </p:cNvPr>
          <p:cNvSpPr txBox="1"/>
          <p:nvPr/>
        </p:nvSpPr>
        <p:spPr>
          <a:xfrm>
            <a:off x="9376690" y="3436742"/>
            <a:ext cx="2607496" cy="9848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941100"/>
                </a:solidFill>
                <a:effectLst/>
                <a:uLnTx/>
                <a:uFillTx/>
                <a:latin typeface="Arial"/>
                <a:ea typeface="+mn-ea"/>
                <a:cs typeface="+mn-cs"/>
              </a:rPr>
              <a:t>Many thanks to the SAC</a:t>
            </a:r>
            <a:r>
              <a:rPr kumimoji="0" lang="en-US" sz="1600" b="0" i="0" u="none" strike="noStrike" kern="1200" cap="none" spc="0" normalizeH="0" baseline="0" noProof="0" dirty="0">
                <a:ln>
                  <a:noFill/>
                </a:ln>
                <a:solidFill>
                  <a:srgbClr val="941100"/>
                </a:solidFill>
                <a:effectLst/>
                <a:uLnTx/>
                <a:uFillTx/>
                <a:latin typeface="Arial"/>
                <a:ea typeface="+mn-ea"/>
                <a:cs typeface="+mn-cs"/>
              </a:rPr>
              <a:t>,</a:t>
            </a:r>
            <a:r>
              <a:rPr kumimoji="0" lang="en-CH" sz="1600" b="0" i="0" u="none" strike="noStrike" kern="1200" cap="none" spc="0" normalizeH="0" baseline="0" noProof="0" dirty="0">
                <a:ln>
                  <a:noFill/>
                </a:ln>
                <a:solidFill>
                  <a:srgbClr val="941100"/>
                </a:solidFill>
                <a:effectLst/>
                <a:uLnTx/>
                <a:uFillTx/>
                <a:latin typeface="Arial"/>
                <a:ea typeface="+mn-ea"/>
                <a:cs typeface="+mn-cs"/>
              </a:rPr>
              <a:t> CRP</a:t>
            </a:r>
            <a:r>
              <a:rPr kumimoji="0" lang="en-US" sz="1600" b="0" i="0" u="none" strike="noStrike" kern="1200" cap="none" spc="0" normalizeH="0" baseline="0" noProof="0" dirty="0">
                <a:ln>
                  <a:noFill/>
                </a:ln>
                <a:solidFill>
                  <a:srgbClr val="941100"/>
                </a:solidFill>
                <a:effectLst/>
                <a:uLnTx/>
                <a:uFillTx/>
                <a:latin typeface="Arial"/>
                <a:ea typeface="+mn-ea"/>
                <a:cs typeface="+mn-cs"/>
              </a:rPr>
              <a:t>, SPC, FC and the Council </a:t>
            </a:r>
            <a:r>
              <a:rPr kumimoji="0" lang="en-CH" sz="1600" b="0" i="0" u="none" strike="noStrike" kern="1200" cap="none" spc="0" normalizeH="0" baseline="0" noProof="0" dirty="0">
                <a:ln>
                  <a:noFill/>
                </a:ln>
                <a:solidFill>
                  <a:srgbClr val="941100"/>
                </a:solidFill>
                <a:effectLst/>
                <a:uLnTx/>
                <a:uFillTx/>
                <a:latin typeface="Arial"/>
                <a:ea typeface="+mn-ea"/>
                <a:cs typeface="+mn-cs"/>
              </a:rPr>
              <a:t>for the very useful </a:t>
            </a:r>
            <a:r>
              <a:rPr kumimoji="0" lang="en-GB" sz="1600" b="0" i="0" u="none" strike="noStrike" kern="1200" cap="none" spc="0" normalizeH="0" baseline="0" noProof="0" dirty="0">
                <a:ln>
                  <a:noFill/>
                </a:ln>
                <a:solidFill>
                  <a:srgbClr val="941100"/>
                </a:solidFill>
                <a:effectLst/>
                <a:uLnTx/>
                <a:uFillTx/>
                <a:latin typeface="Arial"/>
                <a:ea typeface="+mn-ea"/>
                <a:cs typeface="+mn-cs"/>
              </a:rPr>
              <a:t>r</a:t>
            </a:r>
            <a:r>
              <a:rPr kumimoji="0" lang="en-CH" sz="1600" b="0" i="0" u="none" strike="noStrike" kern="1200" cap="none" spc="0" normalizeH="0" baseline="0" noProof="0" dirty="0">
                <a:ln>
                  <a:noFill/>
                </a:ln>
                <a:solidFill>
                  <a:srgbClr val="941100"/>
                </a:solidFill>
                <a:effectLst/>
                <a:uLnTx/>
                <a:uFillTx/>
                <a:latin typeface="Arial"/>
                <a:ea typeface="+mn-ea"/>
                <a:cs typeface="+mn-cs"/>
              </a:rPr>
              <a:t>eviews!</a:t>
            </a:r>
          </a:p>
        </p:txBody>
      </p:sp>
      <p:grpSp>
        <p:nvGrpSpPr>
          <p:cNvPr id="14" name="Group 13">
            <a:extLst>
              <a:ext uri="{FF2B5EF4-FFF2-40B4-BE49-F238E27FC236}">
                <a16:creationId xmlns:a16="http://schemas.microsoft.com/office/drawing/2014/main" id="{240CD064-67E8-6A0D-1AE8-F1617D62FDD2}"/>
              </a:ext>
            </a:extLst>
          </p:cNvPr>
          <p:cNvGrpSpPr/>
          <p:nvPr/>
        </p:nvGrpSpPr>
        <p:grpSpPr>
          <a:xfrm>
            <a:off x="207814" y="1775331"/>
            <a:ext cx="6336704" cy="2570222"/>
            <a:chOff x="1343473" y="1899995"/>
            <a:chExt cx="6336704" cy="2570222"/>
          </a:xfrm>
        </p:grpSpPr>
        <p:sp>
          <p:nvSpPr>
            <p:cNvPr id="15" name="Rectangle 14">
              <a:extLst>
                <a:ext uri="{FF2B5EF4-FFF2-40B4-BE49-F238E27FC236}">
                  <a16:creationId xmlns:a16="http://schemas.microsoft.com/office/drawing/2014/main" id="{2E41E08E-35F7-5414-009C-FA744E822E81}"/>
                </a:ext>
              </a:extLst>
            </p:cNvPr>
            <p:cNvSpPr/>
            <p:nvPr/>
          </p:nvSpPr>
          <p:spPr>
            <a:xfrm>
              <a:off x="1343473" y="1899995"/>
              <a:ext cx="6336704" cy="2570222"/>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6598191F-265C-D13D-48E6-5116BD0F38EE}"/>
                </a:ext>
              </a:extLst>
            </p:cNvPr>
            <p:cNvSpPr txBox="1"/>
            <p:nvPr/>
          </p:nvSpPr>
          <p:spPr>
            <a:xfrm>
              <a:off x="1559496" y="2047780"/>
              <a:ext cx="5943935" cy="2215991"/>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2F2F2F"/>
                  </a:solidFill>
                  <a:effectLst/>
                  <a:uLnTx/>
                  <a:uFillTx/>
                  <a:latin typeface="Arial"/>
                  <a:ea typeface="+mn-ea"/>
                  <a:cs typeface="+mn-cs"/>
                </a:rPr>
                <a:t> Deliverables</a:t>
              </a:r>
              <a:r>
                <a:rPr kumimoji="0" lang="en-CH" sz="1600" b="0" i="0" u="none" strike="noStrike" kern="1200" cap="none" spc="0" normalizeH="0" baseline="0" noProof="0" dirty="0">
                  <a:ln>
                    <a:noFill/>
                  </a:ln>
                  <a:solidFill>
                    <a:srgbClr val="2F2F2F"/>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D1 : Definition of the baseline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D2 : Civil engineering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2F2F2F"/>
                  </a:solidFill>
                  <a:effectLst/>
                  <a:uLnTx/>
                  <a:uFillTx/>
                  <a:latin typeface="Arial"/>
                  <a:ea typeface="+mn-ea"/>
                  <a:cs typeface="+mn-cs"/>
                </a:rPr>
                <a:t> D3 : </a:t>
              </a:r>
              <a:r>
                <a:rPr kumimoji="0" lang="en-GB" sz="1600" b="0" i="0" u="none" strike="noStrike" kern="1200" cap="none" spc="0" normalizeH="0" baseline="0" noProof="0" dirty="0">
                  <a:ln>
                    <a:noFill/>
                  </a:ln>
                  <a:solidFill>
                    <a:srgbClr val="2F2F2F"/>
                  </a:solidFill>
                  <a:effectLst/>
                  <a:uLnTx/>
                  <a:uFillTx/>
                  <a:latin typeface="Arial"/>
                  <a:ea typeface="+mn-ea"/>
                  <a:cs typeface="+mn-cs"/>
                </a:rPr>
                <a:t>Processes and implementation studies with the Host States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D4 : Technical infrastructure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D5 :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ee</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D6:  FCC-</a:t>
              </a:r>
              <a:r>
                <a:rPr kumimoji="0" lang="en-GB" sz="1600" b="0" i="0" u="none" strike="noStrike" kern="1200" cap="none" spc="0" normalizeH="0" baseline="0" noProof="0" dirty="0" err="1">
                  <a:ln>
                    <a:noFill/>
                  </a:ln>
                  <a:solidFill>
                    <a:srgbClr val="2F2F2F"/>
                  </a:solidFill>
                  <a:effectLst/>
                  <a:uLnTx/>
                  <a:uFillTx/>
                  <a:latin typeface="Arial"/>
                  <a:ea typeface="+mn-ea"/>
                  <a:cs typeface="+mn-cs"/>
                </a:rPr>
                <a:t>hh</a:t>
              </a:r>
              <a:r>
                <a:rPr kumimoji="0" lang="en-GB" sz="1600" b="0" i="0" u="none" strike="noStrike" kern="1200" cap="none" spc="0" normalizeH="0" baseline="0" noProof="0" dirty="0">
                  <a:ln>
                    <a:noFill/>
                  </a:ln>
                  <a:solidFill>
                    <a:srgbClr val="2F2F2F"/>
                  </a:solidFill>
                  <a:effectLst/>
                  <a:uLnTx/>
                  <a:uFillTx/>
                  <a:latin typeface="Arial"/>
                  <a:ea typeface="+mn-ea"/>
                  <a:cs typeface="+mn-cs"/>
                </a:rPr>
                <a:t> accelerator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D7:  Project cost and financial feasibility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 D8:  Physics, experiments and detectors</a:t>
              </a:r>
            </a:p>
          </p:txBody>
        </p:sp>
      </p:grpSp>
      <p:pic>
        <p:nvPicPr>
          <p:cNvPr id="17" name="Google Shape;148;p25">
            <a:extLst>
              <a:ext uri="{FF2B5EF4-FFF2-40B4-BE49-F238E27FC236}">
                <a16:creationId xmlns:a16="http://schemas.microsoft.com/office/drawing/2014/main" id="{6D1D8DD8-CC81-9CB5-43DD-98B9A87D1C0E}"/>
              </a:ext>
            </a:extLst>
          </p:cNvPr>
          <p:cNvPicPr preferRelativeResize="0">
            <a:picLocks noChangeAspect="1"/>
          </p:cNvPicPr>
          <p:nvPr/>
        </p:nvPicPr>
        <p:blipFill rotWithShape="1">
          <a:blip r:embed="rId4">
            <a:alphaModFix/>
          </a:blip>
          <a:srcRect l="8986" t="2087" r="10391" b="6142"/>
          <a:stretch/>
        </p:blipFill>
        <p:spPr>
          <a:xfrm>
            <a:off x="6778198" y="1663366"/>
            <a:ext cx="2252438" cy="2839624"/>
          </a:xfrm>
          <a:prstGeom prst="rect">
            <a:avLst/>
          </a:prstGeom>
          <a:noFill/>
          <a:ln w="12700">
            <a:solidFill>
              <a:schemeClr val="tx1"/>
            </a:solidFill>
          </a:ln>
        </p:spPr>
      </p:pic>
      <p:sp>
        <p:nvSpPr>
          <p:cNvPr id="18" name="Google Shape;141;p25">
            <a:extLst>
              <a:ext uri="{FF2B5EF4-FFF2-40B4-BE49-F238E27FC236}">
                <a16:creationId xmlns:a16="http://schemas.microsoft.com/office/drawing/2014/main" id="{07B1E7B0-C7E4-6730-17D2-ADF506BC1853}"/>
              </a:ext>
            </a:extLst>
          </p:cNvPr>
          <p:cNvSpPr txBox="1"/>
          <p:nvPr/>
        </p:nvSpPr>
        <p:spPr>
          <a:xfrm>
            <a:off x="9264316" y="1607811"/>
            <a:ext cx="2594800" cy="1295899"/>
          </a:xfrm>
          <a:prstGeom prst="rect">
            <a:avLst/>
          </a:prstGeom>
          <a:noFill/>
          <a:ln>
            <a:noFill/>
          </a:ln>
        </p:spPr>
        <p:txBody>
          <a:bodyPr spcFirstLastPara="1" wrap="square" lIns="121900" tIns="121900" rIns="121900" bIns="121900" anchor="t" anchorCtr="0">
            <a:noAutofit/>
          </a:bodyPr>
          <a:lstStyle/>
          <a:p>
            <a:r>
              <a:rPr lang="en" b="1" dirty="0">
                <a:solidFill>
                  <a:schemeClr val="dk1"/>
                </a:solidFill>
              </a:rPr>
              <a:t>Full Report </a:t>
            </a:r>
            <a:endParaRPr b="1" dirty="0">
              <a:solidFill>
                <a:schemeClr val="dk1"/>
              </a:solidFill>
            </a:endParaRPr>
          </a:p>
          <a:p>
            <a:r>
              <a:rPr lang="en" sz="1500" dirty="0">
                <a:solidFill>
                  <a:srgbClr val="202124"/>
                </a:solidFill>
                <a:highlight>
                  <a:srgbClr val="FFFFFF"/>
                </a:highlight>
              </a:rPr>
              <a:t>8 Chapters/Deliverables </a:t>
            </a:r>
            <a:endParaRPr sz="1500" dirty="0">
              <a:solidFill>
                <a:srgbClr val="202124"/>
              </a:solidFill>
              <a:highlight>
                <a:srgbClr val="FFFFFF"/>
              </a:highlight>
            </a:endParaRPr>
          </a:p>
          <a:p>
            <a:r>
              <a:rPr lang="en" sz="1500" dirty="0">
                <a:solidFill>
                  <a:srgbClr val="202124"/>
                </a:solidFill>
                <a:highlight>
                  <a:srgbClr val="FFFFFF"/>
                </a:highlight>
              </a:rPr>
              <a:t>~ 700 pp document</a:t>
            </a:r>
            <a:endParaRPr sz="1500" dirty="0">
              <a:solidFill>
                <a:srgbClr val="202124"/>
              </a:solidFill>
              <a:highlight>
                <a:srgbClr val="FFFFFF"/>
              </a:highlight>
            </a:endParaRPr>
          </a:p>
          <a:p>
            <a:r>
              <a:rPr lang="en" sz="1500" dirty="0">
                <a:solidFill>
                  <a:srgbClr val="202124"/>
                </a:solidFill>
                <a:highlight>
                  <a:srgbClr val="FFFFFF"/>
                </a:highlight>
              </a:rPr>
              <a:t>~ 16 editors</a:t>
            </a:r>
            <a:endParaRPr sz="1500" dirty="0">
              <a:solidFill>
                <a:srgbClr val="202124"/>
              </a:solidFill>
              <a:highlight>
                <a:srgbClr val="FFFFFF"/>
              </a:highlight>
            </a:endParaRPr>
          </a:p>
          <a:p>
            <a:r>
              <a:rPr lang="en" sz="1500" dirty="0">
                <a:solidFill>
                  <a:srgbClr val="202124"/>
                </a:solidFill>
                <a:highlight>
                  <a:srgbClr val="FFFFFF"/>
                </a:highlight>
              </a:rPr>
              <a:t>~ 500 contributors</a:t>
            </a:r>
            <a:endParaRPr sz="1500" dirty="0">
              <a:solidFill>
                <a:srgbClr val="202124"/>
              </a:solidFill>
              <a:highlight>
                <a:srgbClr val="FFFFFF"/>
              </a:highlight>
            </a:endParaRPr>
          </a:p>
          <a:p>
            <a:endParaRPr dirty="0">
              <a:solidFill>
                <a:srgbClr val="202124"/>
              </a:solidFill>
              <a:highlight>
                <a:srgbClr val="FFFFFF"/>
              </a:highlight>
            </a:endParaRPr>
          </a:p>
        </p:txBody>
      </p:sp>
      <p:sp>
        <p:nvSpPr>
          <p:cNvPr id="3" name="TextBox 2">
            <a:extLst>
              <a:ext uri="{FF2B5EF4-FFF2-40B4-BE49-F238E27FC236}">
                <a16:creationId xmlns:a16="http://schemas.microsoft.com/office/drawing/2014/main" id="{71B4ADDA-1CA5-0F63-18FC-491EAC0CF55D}"/>
              </a:ext>
            </a:extLst>
          </p:cNvPr>
          <p:cNvSpPr txBox="1"/>
          <p:nvPr/>
        </p:nvSpPr>
        <p:spPr>
          <a:xfrm>
            <a:off x="7936714" y="6245486"/>
            <a:ext cx="4176143" cy="527067"/>
          </a:xfrm>
          <a:prstGeom prst="rect">
            <a:avLst/>
          </a:prstGeom>
          <a:solidFill>
            <a:srgbClr val="0000CC"/>
          </a:solidFill>
        </p:spPr>
        <p:txBody>
          <a:bodyPr wrap="none" rtlCol="0">
            <a:spAutoFit/>
          </a:bodyPr>
          <a:lstStyle/>
          <a:p>
            <a:pPr algn="ctr">
              <a:lnSpc>
                <a:spcPts val="3700"/>
              </a:lnSpc>
            </a:pPr>
            <a:r>
              <a:rPr lang="en-US" sz="2400" b="1" dirty="0">
                <a:solidFill>
                  <a:srgbClr val="FFFF00"/>
                </a:solidFill>
                <a:latin typeface="Calibri" panose="020F0502020204030204" pitchFamily="34" charset="0"/>
                <a:ea typeface="Calibri" panose="020F0502020204030204" pitchFamily="34" charset="0"/>
                <a:cs typeface="Calibri" panose="020F0502020204030204" pitchFamily="34" charset="0"/>
              </a:rPr>
              <a:t>→</a:t>
            </a:r>
            <a:r>
              <a:rPr lang="en-US" sz="2400" b="1" dirty="0">
                <a:solidFill>
                  <a:srgbClr val="FFFF00"/>
                </a:solidFill>
              </a:rPr>
              <a:t>70-80 recommendations </a:t>
            </a:r>
            <a:endParaRPr lang="en-GB" sz="2400" b="1" dirty="0">
              <a:solidFill>
                <a:srgbClr val="FFFF00"/>
              </a:solidFill>
            </a:endParaRPr>
          </a:p>
        </p:txBody>
      </p:sp>
      <p:sp>
        <p:nvSpPr>
          <p:cNvPr id="19" name="TextBox 18">
            <a:extLst>
              <a:ext uri="{FF2B5EF4-FFF2-40B4-BE49-F238E27FC236}">
                <a16:creationId xmlns:a16="http://schemas.microsoft.com/office/drawing/2014/main" id="{0AFB7286-78E6-A1DA-B597-81BDAE9360BF}"/>
              </a:ext>
            </a:extLst>
          </p:cNvPr>
          <p:cNvSpPr txBox="1"/>
          <p:nvPr/>
        </p:nvSpPr>
        <p:spPr>
          <a:xfrm>
            <a:off x="587758" y="6256656"/>
            <a:ext cx="6657592" cy="518219"/>
          </a:xfrm>
          <a:prstGeom prst="rect">
            <a:avLst/>
          </a:prstGeom>
          <a:solidFill>
            <a:schemeClr val="bg1"/>
          </a:solidFill>
          <a:ln w="60325">
            <a:solidFill>
              <a:srgbClr val="FF0000"/>
            </a:solidFill>
          </a:ln>
        </p:spPr>
        <p:txBody>
          <a:bodyPr wrap="none" rtlCol="0">
            <a:spAutoFit/>
          </a:bodyPr>
          <a:lstStyle/>
          <a:p>
            <a:pPr algn="l">
              <a:lnSpc>
                <a:spcPts val="3700"/>
              </a:lnSpc>
            </a:pPr>
            <a:r>
              <a:rPr lang="en-US" sz="2400" dirty="0">
                <a:solidFill>
                  <a:srgbClr val="FF0000"/>
                </a:solidFill>
              </a:rPr>
              <a:t>All deliverables met, no technical showstoppers</a:t>
            </a:r>
            <a:endParaRPr lang="en-GB" sz="2400" dirty="0">
              <a:solidFill>
                <a:srgbClr val="FF0000"/>
              </a:solidFill>
            </a:endParaRPr>
          </a:p>
        </p:txBody>
      </p:sp>
    </p:spTree>
    <p:extLst>
      <p:ext uri="{BB962C8B-B14F-4D97-AF65-F5344CB8AC3E}">
        <p14:creationId xmlns:p14="http://schemas.microsoft.com/office/powerpoint/2010/main" val="28940534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Main goals for 2024/beginning 2025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105777" y="769347"/>
            <a:ext cx="11964837" cy="5591595"/>
          </a:xfrm>
          <a:prstGeom prst="rect">
            <a:avLst/>
          </a:prstGeom>
          <a:noFill/>
        </p:spPr>
        <p:txBody>
          <a:bodyPr wrap="square" rtlCol="0">
            <a:spAutoFit/>
          </a:bodyPr>
          <a:lstStyle/>
          <a:p>
            <a:pPr marL="457189" indent="-457189">
              <a:spcBef>
                <a:spcPts val="800"/>
              </a:spcBef>
              <a:buFont typeface="Arial" panose="020B0604020202020204" pitchFamily="34" charset="0"/>
              <a:buChar char="•"/>
            </a:pPr>
            <a:r>
              <a:rPr lang="en-US" sz="2667" b="1" dirty="0">
                <a:solidFill>
                  <a:srgbClr val="0C377B"/>
                </a:solidFill>
              </a:rPr>
              <a:t>Completion of technical work for Feasibility Study until end 2024</a:t>
            </a:r>
          </a:p>
          <a:p>
            <a:pPr marL="1066773" lvl="1" indent="-457189">
              <a:spcBef>
                <a:spcPts val="800"/>
              </a:spcBef>
              <a:buFont typeface="Arial" panose="020B0604020202020204" pitchFamily="34" charset="0"/>
              <a:buChar char="•"/>
            </a:pPr>
            <a:r>
              <a:rPr lang="en-US" sz="2400" dirty="0">
                <a:solidFill>
                  <a:srgbClr val="0C377B"/>
                </a:solidFill>
              </a:rPr>
              <a:t>Implementation of recommendations of the mid-term review </a:t>
            </a:r>
          </a:p>
          <a:p>
            <a:pPr marL="1066773" lvl="1" indent="-457189">
              <a:spcBef>
                <a:spcPts val="800"/>
              </a:spcBef>
              <a:buFont typeface="Arial" panose="020B0604020202020204" pitchFamily="34" charset="0"/>
              <a:buChar char="•"/>
            </a:pPr>
            <a:r>
              <a:rPr lang="en-US" sz="2400" dirty="0">
                <a:solidFill>
                  <a:srgbClr val="0C377B"/>
                </a:solidFill>
              </a:rPr>
              <a:t>Focus on “feasibility items” and items with important impact on cost/performance</a:t>
            </a:r>
          </a:p>
          <a:p>
            <a:pPr marL="1066773" lvl="1" indent="-457189">
              <a:spcBef>
                <a:spcPts val="800"/>
              </a:spcBef>
              <a:buFont typeface="Arial" panose="020B0604020202020204" pitchFamily="34" charset="0"/>
              <a:buChar char="•"/>
            </a:pPr>
            <a:r>
              <a:rPr lang="en-US" sz="2400" dirty="0">
                <a:solidFill>
                  <a:srgbClr val="0C377B"/>
                </a:solidFill>
              </a:rPr>
              <a:t>Develop a risk register</a:t>
            </a:r>
          </a:p>
          <a:p>
            <a:pPr marL="1066773" lvl="1" indent="-457189">
              <a:spcBef>
                <a:spcPts val="800"/>
              </a:spcBef>
              <a:buFont typeface="Arial" panose="020B0604020202020204" pitchFamily="34" charset="0"/>
              <a:buChar char="•"/>
            </a:pPr>
            <a:r>
              <a:rPr lang="en-US" sz="2400" dirty="0">
                <a:solidFill>
                  <a:srgbClr val="0C377B"/>
                </a:solidFill>
              </a:rPr>
              <a:t>Update cost estimate to reach cat 3 level on cost uncertainty (-20% / +30%).</a:t>
            </a:r>
          </a:p>
          <a:p>
            <a:pPr marL="1066773" lvl="1" indent="-457189">
              <a:spcBef>
                <a:spcPts val="800"/>
              </a:spcBef>
              <a:buFont typeface="Arial" panose="020B0604020202020204" pitchFamily="34" charset="0"/>
              <a:buChar char="•"/>
            </a:pPr>
            <a:r>
              <a:rPr lang="en-US" sz="2400" dirty="0">
                <a:solidFill>
                  <a:srgbClr val="0C377B"/>
                </a:solidFill>
              </a:rPr>
              <a:t>Further develop the funding model based on discussions with CERN Council</a:t>
            </a:r>
          </a:p>
          <a:p>
            <a:pPr marL="1066773" lvl="1" indent="-457189">
              <a:spcBef>
                <a:spcPts val="800"/>
              </a:spcBef>
              <a:buFont typeface="Arial" panose="020B0604020202020204" pitchFamily="34" charset="0"/>
              <a:buChar char="•"/>
            </a:pPr>
            <a:endParaRPr lang="en-US" sz="1000" b="1" dirty="0">
              <a:solidFill>
                <a:srgbClr val="0C377B"/>
              </a:solidFill>
            </a:endParaRPr>
          </a:p>
          <a:p>
            <a:pPr marL="457189" lvl="1" indent="-457189">
              <a:spcBef>
                <a:spcPts val="800"/>
              </a:spcBef>
              <a:buFont typeface="Arial" panose="020B0604020202020204" pitchFamily="34" charset="0"/>
              <a:buChar char="•"/>
            </a:pPr>
            <a:r>
              <a:rPr lang="en-US" sz="2667" b="1" dirty="0">
                <a:solidFill>
                  <a:srgbClr val="0C377B"/>
                </a:solidFill>
              </a:rPr>
              <a:t>Complete FS by March 2025 as input for ESPP update. </a:t>
            </a:r>
          </a:p>
          <a:p>
            <a:pPr marL="609573" indent="-457189">
              <a:spcBef>
                <a:spcPts val="800"/>
              </a:spcBef>
              <a:buFont typeface="Arial" panose="020B0604020202020204" pitchFamily="34" charset="0"/>
              <a:buChar char="•"/>
            </a:pPr>
            <a:endParaRPr lang="en-US" sz="1000" b="1" dirty="0">
              <a:solidFill>
                <a:srgbClr val="0C377B"/>
              </a:solidFill>
            </a:endParaRPr>
          </a:p>
          <a:p>
            <a:pPr marL="457189" lvl="1" indent="-457189">
              <a:spcBef>
                <a:spcPts val="800"/>
              </a:spcBef>
              <a:buFont typeface="Arial" panose="020B0604020202020204" pitchFamily="34" charset="0"/>
              <a:buChar char="•"/>
            </a:pPr>
            <a:r>
              <a:rPr lang="en-US" sz="2667" b="1" dirty="0">
                <a:solidFill>
                  <a:srgbClr val="0C377B"/>
                </a:solidFill>
              </a:rPr>
              <a:t>In parallel, continue work with host states on project definition and responsibilities, authorization procedures, excavation material strategy and regional implementation development.</a:t>
            </a:r>
          </a:p>
        </p:txBody>
      </p:sp>
    </p:spTree>
    <p:extLst>
      <p:ext uri="{BB962C8B-B14F-4D97-AF65-F5344CB8AC3E}">
        <p14:creationId xmlns:p14="http://schemas.microsoft.com/office/powerpoint/2010/main" val="17285456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C57DCA56-1F95-151E-4CC2-EE60F13969F7}"/>
              </a:ext>
            </a:extLst>
          </p:cNvPr>
          <p:cNvSpPr txBox="1"/>
          <p:nvPr/>
        </p:nvSpPr>
        <p:spPr>
          <a:xfrm>
            <a:off x="235691" y="912042"/>
            <a:ext cx="11720618" cy="5232202"/>
          </a:xfrm>
          <a:prstGeom prst="rect">
            <a:avLst/>
          </a:prstGeom>
          <a:noFill/>
        </p:spPr>
        <p:txBody>
          <a:bodyPr wrap="square">
            <a:spAutoFit/>
          </a:bodyPr>
          <a:lstStyle/>
          <a:p>
            <a:pPr marL="141317" defTabSz="877822">
              <a:buClr>
                <a:srgbClr val="0F124A"/>
              </a:buClr>
              <a:buSzPts val="1100"/>
              <a:defRPr sz="1100"/>
            </a:pPr>
            <a:r>
              <a:rPr lang="en-GB" sz="2400" b="1" u="sng" dirty="0"/>
              <a:t>Structure: 3 Volumes</a:t>
            </a:r>
          </a:p>
          <a:p>
            <a:pPr marL="438911" defTabSz="877822">
              <a:buClr>
                <a:srgbClr val="0F124A"/>
              </a:buClr>
              <a:buSzPts val="1300"/>
              <a:defRPr sz="1300" i="1"/>
            </a:pPr>
            <a:endParaRPr lang="en-GB" sz="1400" dirty="0"/>
          </a:p>
          <a:p>
            <a:pPr marL="713230" indent="-274319" defTabSz="877822">
              <a:buClr>
                <a:srgbClr val="0F124A"/>
              </a:buClr>
              <a:buSzPts val="1300"/>
              <a:buChar char="-"/>
              <a:defRPr sz="1300" i="1"/>
            </a:pPr>
            <a:r>
              <a:rPr lang="en-GB" sz="2000" b="1" dirty="0">
                <a:solidFill>
                  <a:srgbClr val="FF0000"/>
                </a:solidFill>
              </a:rPr>
              <a:t>Vol. 1: </a:t>
            </a:r>
            <a:r>
              <a:rPr lang="en-GB" sz="2000" dirty="0">
                <a:solidFill>
                  <a:srgbClr val="FF0000"/>
                </a:solidFill>
              </a:rPr>
              <a:t>Physics, Experiments and Detectors (292 pages)</a:t>
            </a:r>
          </a:p>
          <a:p>
            <a:pPr marL="713230" indent="-274319" defTabSz="877822">
              <a:buClr>
                <a:srgbClr val="0F124A"/>
              </a:buClr>
              <a:buSzPts val="1300"/>
              <a:buChar char="-"/>
              <a:defRPr sz="1300" i="1"/>
            </a:pPr>
            <a:r>
              <a:rPr lang="en-GB" sz="2000" b="1" dirty="0">
                <a:solidFill>
                  <a:srgbClr val="FF0000"/>
                </a:solidFill>
              </a:rPr>
              <a:t>CERN-FCC-PHYS-2025-0002, </a:t>
            </a:r>
            <a:r>
              <a:rPr lang="en-GB" sz="2000" b="1" dirty="0">
                <a:solidFill>
                  <a:srgbClr val="FF0000"/>
                </a:solidFill>
                <a:hlinkClick r:id="rId2"/>
              </a:rPr>
              <a:t>https://cds.cern.ch/record/2928193</a:t>
            </a:r>
            <a:endParaRPr lang="en-GB" sz="2000" b="1" dirty="0">
              <a:solidFill>
                <a:srgbClr val="FF0000"/>
              </a:solidFill>
            </a:endParaRPr>
          </a:p>
          <a:p>
            <a:pPr marL="713230" indent="-274319" defTabSz="877822">
              <a:buClr>
                <a:srgbClr val="0F124A"/>
              </a:buClr>
              <a:buSzPts val="1300"/>
              <a:buChar char="-"/>
              <a:defRPr sz="1300" i="1"/>
            </a:pPr>
            <a:endParaRPr lang="en-GB" sz="800" b="1" dirty="0"/>
          </a:p>
          <a:p>
            <a:pPr marL="713230" indent="-274319" defTabSz="877822">
              <a:buClr>
                <a:srgbClr val="0F124A"/>
              </a:buClr>
              <a:buSzPts val="1300"/>
              <a:buChar char="-"/>
              <a:defRPr sz="1300" i="1"/>
            </a:pPr>
            <a:r>
              <a:rPr lang="en-GB" sz="2000" b="1" dirty="0">
                <a:solidFill>
                  <a:srgbClr val="00B050"/>
                </a:solidFill>
              </a:rPr>
              <a:t>Vol. 2: </a:t>
            </a:r>
            <a:r>
              <a:rPr lang="en-GB" sz="2000" dirty="0">
                <a:solidFill>
                  <a:srgbClr val="00B050"/>
                </a:solidFill>
              </a:rPr>
              <a:t>Accelerators, Technical Infrastructures, and Safety (629 pages)</a:t>
            </a:r>
          </a:p>
          <a:p>
            <a:pPr marL="713230" indent="-274319" defTabSz="877822">
              <a:buClr>
                <a:srgbClr val="0F124A"/>
              </a:buClr>
              <a:buSzPts val="1300"/>
              <a:buChar char="-"/>
              <a:defRPr sz="1300" i="1"/>
            </a:pPr>
            <a:r>
              <a:rPr lang="en-GB" sz="2000" b="1" i="1" dirty="0">
                <a:solidFill>
                  <a:srgbClr val="00B050"/>
                </a:solidFill>
              </a:rPr>
              <a:t>CERN-FCC-ACC-2025-0004, </a:t>
            </a:r>
            <a:r>
              <a:rPr lang="en-GB" sz="2000" b="1" i="1" dirty="0">
                <a:solidFill>
                  <a:srgbClr val="00B050"/>
                </a:solidFill>
                <a:hlinkClick r:id="rId3"/>
              </a:rPr>
              <a:t>http://cds.cern.ch/record/2928793</a:t>
            </a:r>
            <a:endParaRPr lang="en-GB" sz="2000" b="1" i="1" dirty="0">
              <a:solidFill>
                <a:srgbClr val="00B050"/>
              </a:solidFill>
            </a:endParaRPr>
          </a:p>
          <a:p>
            <a:pPr marL="713230" indent="-274319" defTabSz="877822">
              <a:buClr>
                <a:srgbClr val="0F124A"/>
              </a:buClr>
              <a:buSzPts val="1300"/>
              <a:buChar char="-"/>
              <a:defRPr sz="1300" i="1"/>
            </a:pPr>
            <a:endParaRPr lang="en-GB" sz="800" b="1" i="1" dirty="0">
              <a:solidFill>
                <a:srgbClr val="00B050"/>
              </a:solidFill>
            </a:endParaRPr>
          </a:p>
          <a:p>
            <a:pPr marL="713230" indent="-274319" defTabSz="877822">
              <a:buClr>
                <a:srgbClr val="0F124A"/>
              </a:buClr>
              <a:buSzPts val="1300"/>
              <a:buFontTx/>
              <a:buChar char="-"/>
              <a:defRPr sz="1300" i="1"/>
            </a:pPr>
            <a:r>
              <a:rPr lang="en-GB" sz="2000" b="1" dirty="0">
                <a:solidFill>
                  <a:srgbClr val="0000CC"/>
                </a:solidFill>
              </a:rPr>
              <a:t>Vol. 3: </a:t>
            </a:r>
            <a:r>
              <a:rPr lang="en-GB" sz="2000" dirty="0">
                <a:solidFill>
                  <a:srgbClr val="0000CC"/>
                </a:solidFill>
              </a:rPr>
              <a:t>Civil Engineering, Implementation &amp; Sustainability (359 pages)</a:t>
            </a:r>
          </a:p>
          <a:p>
            <a:pPr marL="713230" indent="-274319" defTabSz="877822">
              <a:buClr>
                <a:srgbClr val="0F124A"/>
              </a:buClr>
              <a:buSzPts val="1300"/>
              <a:buFontTx/>
              <a:buChar char="-"/>
              <a:defRPr sz="1300" i="1"/>
            </a:pPr>
            <a:r>
              <a:rPr lang="en-GB" sz="2000" dirty="0">
                <a:solidFill>
                  <a:srgbClr val="0000CC"/>
                </a:solidFill>
              </a:rPr>
              <a:t> </a:t>
            </a:r>
            <a:r>
              <a:rPr lang="en-GB" sz="2000" b="1" i="1" dirty="0">
                <a:solidFill>
                  <a:srgbClr val="0000CC"/>
                </a:solidFill>
              </a:rPr>
              <a:t>CERN-FCC-ACC-2025-0003, http://</a:t>
            </a:r>
            <a:r>
              <a:rPr lang="en-GB" sz="2000" b="1" i="1" dirty="0" err="1">
                <a:solidFill>
                  <a:srgbClr val="0000CC"/>
                </a:solidFill>
              </a:rPr>
              <a:t>cds.cern.ch</a:t>
            </a:r>
            <a:r>
              <a:rPr lang="en-GB" sz="2000" b="1" i="1" dirty="0">
                <a:solidFill>
                  <a:srgbClr val="0000CC"/>
                </a:solidFill>
              </a:rPr>
              <a:t>/record/2928194</a:t>
            </a:r>
          </a:p>
          <a:p>
            <a:pPr marL="438911" defTabSz="877822">
              <a:buClr>
                <a:srgbClr val="0F124A"/>
              </a:buClr>
              <a:buSzPts val="1300"/>
              <a:defRPr sz="1300" i="1"/>
            </a:pPr>
            <a:endParaRPr lang="en" sz="2000" dirty="0"/>
          </a:p>
          <a:p>
            <a:pPr marL="713230" indent="-274319" defTabSz="877822">
              <a:buClr>
                <a:srgbClr val="0F124A"/>
              </a:buClr>
              <a:buSzPts val="1300"/>
              <a:buChar char="-"/>
              <a:defRPr sz="1300" i="1"/>
            </a:pPr>
            <a:endParaRPr lang="en" sz="2000" dirty="0"/>
          </a:p>
          <a:p>
            <a:pPr marL="438911" defTabSz="877822">
              <a:buClr>
                <a:srgbClr val="0F124A"/>
              </a:buClr>
              <a:buSzPts val="1300"/>
              <a:defRPr sz="1300" i="1"/>
            </a:pPr>
            <a:endParaRPr lang="en-GB" sz="2000" dirty="0"/>
          </a:p>
          <a:p>
            <a:pPr marL="438911" defTabSz="877822">
              <a:buClr>
                <a:srgbClr val="0F124A"/>
              </a:buClr>
              <a:buSzPts val="1300"/>
              <a:defRPr sz="1300" i="1"/>
            </a:pPr>
            <a:endParaRPr lang="en-GB" sz="2000" dirty="0"/>
          </a:p>
          <a:p>
            <a:pPr marL="438911" defTabSz="877822">
              <a:buClr>
                <a:srgbClr val="0F124A"/>
              </a:buClr>
              <a:buSzPts val="1300"/>
              <a:defRPr sz="1300" i="1"/>
            </a:pPr>
            <a:endParaRPr lang="en-GB" sz="2000" dirty="0"/>
          </a:p>
          <a:p>
            <a:pPr marL="438911" defTabSz="877822">
              <a:buClr>
                <a:srgbClr val="0F124A"/>
              </a:buClr>
              <a:buSzPts val="1300"/>
              <a:defRPr sz="1300" i="1"/>
            </a:pPr>
            <a:endParaRPr lang="en-GB" sz="2000" dirty="0"/>
          </a:p>
          <a:p>
            <a:pPr marL="438911" defTabSz="877822">
              <a:buClr>
                <a:srgbClr val="0F124A"/>
              </a:buClr>
              <a:buSzPts val="1300"/>
              <a:defRPr sz="1300" i="1"/>
            </a:pPr>
            <a:endParaRPr lang="en-GB" sz="2000" b="1" dirty="0"/>
          </a:p>
          <a:p>
            <a:pPr marL="438911" defTabSz="877822">
              <a:buClr>
                <a:srgbClr val="0F124A"/>
              </a:buClr>
              <a:buSzPts val="1300"/>
              <a:defRPr sz="1300" i="1"/>
            </a:pPr>
            <a:r>
              <a:rPr lang="en-GB" sz="2000" b="1" dirty="0"/>
              <a:t>I</a:t>
            </a:r>
            <a:r>
              <a:rPr lang="en" sz="2000" b="1" dirty="0"/>
              <a:t>n addition documentation on Cost Estimate – Funding Models</a:t>
            </a:r>
            <a:endParaRPr lang="en-GB" sz="2000" b="1" dirty="0"/>
          </a:p>
        </p:txBody>
      </p:sp>
      <p:sp>
        <p:nvSpPr>
          <p:cNvPr id="2" name="Slide Number Placeholder 1">
            <a:extLst>
              <a:ext uri="{FF2B5EF4-FFF2-40B4-BE49-F238E27FC236}">
                <a16:creationId xmlns:a16="http://schemas.microsoft.com/office/drawing/2014/main" id="{73AD5D05-378E-3BE7-F862-6A485AACD098}"/>
              </a:ext>
            </a:extLst>
          </p:cNvPr>
          <p:cNvSpPr>
            <a:spLocks noGrp="1"/>
          </p:cNvSpPr>
          <p:nvPr>
            <p:ph type="sldNum" sz="quarter" idx="10"/>
          </p:nvPr>
        </p:nvSpPr>
        <p:spPr>
          <a:xfrm>
            <a:off x="11660401" y="126621"/>
            <a:ext cx="385972" cy="226761"/>
          </a:xfrm>
          <a:prstGeom prst="rect">
            <a:avLst/>
          </a:prstGeom>
        </p:spPr>
        <p:txBody>
          <a:bodyPr vert="horz" wrap="none" lIns="91440" tIns="45720" rIns="91440" bIns="45720" rtlCol="0" anchor="ctr">
            <a:noAutofit/>
          </a:bodyPr>
          <a:lstStyle>
            <a:defPPr>
              <a:defRPr lang="en-US"/>
            </a:defPPr>
            <a:lvl1pPr marL="0" algn="r" defTabSz="914400" rtl="0" eaLnBrk="1" latinLnBrk="0" hangingPunct="1">
              <a:lnSpc>
                <a:spcPts val="1651"/>
              </a:lnSpc>
              <a:defRPr sz="1067"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8A1DFE4-5FC5-43BD-BB7E-75EAD82B965F}" type="slidenum">
              <a:rPr lang="en-US" smtClean="0"/>
              <a:pPr/>
              <a:t>13</a:t>
            </a:fld>
            <a:endParaRPr lang="en-US" noProof="0" dirty="0"/>
          </a:p>
        </p:txBody>
      </p:sp>
      <p:sp>
        <p:nvSpPr>
          <p:cNvPr id="5" name="Title 1">
            <a:extLst>
              <a:ext uri="{FF2B5EF4-FFF2-40B4-BE49-F238E27FC236}">
                <a16:creationId xmlns:a16="http://schemas.microsoft.com/office/drawing/2014/main" id="{C26E7AAF-81AE-BD4F-76DC-53425E2930D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Feasibility Study Report by March 2025 </a:t>
            </a:r>
          </a:p>
        </p:txBody>
      </p:sp>
      <p:pic>
        <p:nvPicPr>
          <p:cNvPr id="6" name="Picture 5" descr="A picture containing icon&#10;&#10;Description automatically generated">
            <a:extLst>
              <a:ext uri="{FF2B5EF4-FFF2-40B4-BE49-F238E27FC236}">
                <a16:creationId xmlns:a16="http://schemas.microsoft.com/office/drawing/2014/main" id="{81517FDC-CF62-A4AD-02D0-1BF03710A1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Box 14">
            <a:extLst>
              <a:ext uri="{FF2B5EF4-FFF2-40B4-BE49-F238E27FC236}">
                <a16:creationId xmlns:a16="http://schemas.microsoft.com/office/drawing/2014/main" id="{9ECEFB02-A41B-ADA2-DE38-83E894E1DBDC}"/>
              </a:ext>
            </a:extLst>
          </p:cNvPr>
          <p:cNvSpPr txBox="1"/>
          <p:nvPr/>
        </p:nvSpPr>
        <p:spPr>
          <a:xfrm>
            <a:off x="1104497" y="4311463"/>
            <a:ext cx="9969396" cy="506614"/>
          </a:xfrm>
          <a:prstGeom prst="rect">
            <a:avLst/>
          </a:prstGeom>
          <a:noFill/>
        </p:spPr>
        <p:txBody>
          <a:bodyPr wrap="none" rtlCol="0">
            <a:spAutoFit/>
          </a:bodyPr>
          <a:lstStyle/>
          <a:p>
            <a:pPr algn="l">
              <a:lnSpc>
                <a:spcPts val="3700"/>
              </a:lnSpc>
            </a:pPr>
            <a:r>
              <a:rPr lang="en-US" sz="2000" dirty="0"/>
              <a:t>to be prepared with Overleaf &amp; published by EPJ (Springer-Nature) – FCCIS members</a:t>
            </a:r>
            <a:endParaRPr lang="en-GB" sz="2000" dirty="0"/>
          </a:p>
        </p:txBody>
      </p:sp>
      <p:sp>
        <p:nvSpPr>
          <p:cNvPr id="16" name="TextBox 15">
            <a:extLst>
              <a:ext uri="{FF2B5EF4-FFF2-40B4-BE49-F238E27FC236}">
                <a16:creationId xmlns:a16="http://schemas.microsoft.com/office/drawing/2014/main" id="{D2DBB7F6-DE8C-4F0F-F427-2FC1514E6D8A}"/>
              </a:ext>
            </a:extLst>
          </p:cNvPr>
          <p:cNvSpPr txBox="1"/>
          <p:nvPr/>
        </p:nvSpPr>
        <p:spPr>
          <a:xfrm>
            <a:off x="1068430" y="3769086"/>
            <a:ext cx="10091224" cy="529953"/>
          </a:xfrm>
          <a:prstGeom prst="rect">
            <a:avLst/>
          </a:prstGeom>
          <a:solidFill>
            <a:schemeClr val="accent6">
              <a:lumMod val="75000"/>
              <a:lumOff val="25000"/>
            </a:schemeClr>
          </a:solidFill>
        </p:spPr>
        <p:txBody>
          <a:bodyPr wrap="none" rtlCol="0">
            <a:spAutoFit/>
          </a:bodyPr>
          <a:lstStyle/>
          <a:p>
            <a:pPr algn="l">
              <a:lnSpc>
                <a:spcPts val="3700"/>
              </a:lnSpc>
            </a:pPr>
            <a:r>
              <a:rPr lang="en-US" sz="2800" b="1" dirty="0">
                <a:solidFill>
                  <a:srgbClr val="FFFF00"/>
                </a:solidFill>
              </a:rPr>
              <a:t>Input for Update of European Strategy for Particle Physics</a:t>
            </a:r>
            <a:endParaRPr lang="en-GB" sz="2800" b="1" dirty="0">
              <a:solidFill>
                <a:srgbClr val="FFFF00"/>
              </a:solidFill>
            </a:endParaRPr>
          </a:p>
        </p:txBody>
      </p:sp>
      <p:pic>
        <p:nvPicPr>
          <p:cNvPr id="17" name="Picture 16">
            <a:extLst>
              <a:ext uri="{FF2B5EF4-FFF2-40B4-BE49-F238E27FC236}">
                <a16:creationId xmlns:a16="http://schemas.microsoft.com/office/drawing/2014/main" id="{1C0DF544-8E05-BBB2-FB0C-A60664D2C229}"/>
              </a:ext>
            </a:extLst>
          </p:cNvPr>
          <p:cNvPicPr>
            <a:picLocks noChangeAspect="1"/>
          </p:cNvPicPr>
          <p:nvPr/>
        </p:nvPicPr>
        <p:blipFill>
          <a:blip r:embed="rId5"/>
          <a:stretch>
            <a:fillRect/>
          </a:stretch>
        </p:blipFill>
        <p:spPr>
          <a:xfrm>
            <a:off x="2241229" y="4804508"/>
            <a:ext cx="2250872" cy="744519"/>
          </a:xfrm>
          <a:prstGeom prst="rect">
            <a:avLst/>
          </a:prstGeom>
        </p:spPr>
      </p:pic>
      <p:pic>
        <p:nvPicPr>
          <p:cNvPr id="1026" name="Picture 2" descr="Publish agreement with Springer Nature ...">
            <a:extLst>
              <a:ext uri="{FF2B5EF4-FFF2-40B4-BE49-F238E27FC236}">
                <a16:creationId xmlns:a16="http://schemas.microsoft.com/office/drawing/2014/main" id="{7CF40230-9B94-B1D0-94BD-E5690F32CEA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72706" y="4845050"/>
            <a:ext cx="1571625" cy="7808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uropean Physical Journal - Wikipedia">
            <a:extLst>
              <a:ext uri="{FF2B5EF4-FFF2-40B4-BE49-F238E27FC236}">
                <a16:creationId xmlns:a16="http://schemas.microsoft.com/office/drawing/2014/main" id="{42C06699-098F-8FD5-2E1B-A64D7240AC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59694" y="4839626"/>
            <a:ext cx="1283059" cy="77963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A black background with a black square&#10;&#10;Description automatically generated with medium confidence">
            <a:extLst>
              <a:ext uri="{FF2B5EF4-FFF2-40B4-BE49-F238E27FC236}">
                <a16:creationId xmlns:a16="http://schemas.microsoft.com/office/drawing/2014/main" id="{2C650F5F-8550-22E1-2239-A70F24A0934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39106" y="4863086"/>
            <a:ext cx="2242326" cy="793883"/>
          </a:xfrm>
          <a:prstGeom prst="rect">
            <a:avLst/>
          </a:prstGeom>
        </p:spPr>
      </p:pic>
    </p:spTree>
    <p:extLst>
      <p:ext uri="{BB962C8B-B14F-4D97-AF65-F5344CB8AC3E}">
        <p14:creationId xmlns:p14="http://schemas.microsoft.com/office/powerpoint/2010/main" val="21475863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Pre-TDR phase from April 2025 until end 2027</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336433" y="950301"/>
            <a:ext cx="11688792" cy="5786199"/>
          </a:xfrm>
          <a:prstGeom prst="rect">
            <a:avLst/>
          </a:prstGeom>
          <a:noFill/>
        </p:spPr>
        <p:txBody>
          <a:bodyPr wrap="square" rtlCol="0">
            <a:spAutoFit/>
          </a:bodyPr>
          <a:lstStyle/>
          <a:p>
            <a:pPr>
              <a:spcBef>
                <a:spcPts val="1800"/>
              </a:spcBef>
            </a:pPr>
            <a:r>
              <a:rPr lang="fr-FR" sz="2400" dirty="0">
                <a:solidFill>
                  <a:srgbClr val="0C377B"/>
                </a:solidFill>
              </a:rPr>
              <a:t>Main goal </a:t>
            </a:r>
            <a:r>
              <a:rPr lang="fr-FR" sz="2400" dirty="0" err="1">
                <a:solidFill>
                  <a:srgbClr val="0C377B"/>
                </a:solidFill>
              </a:rPr>
              <a:t>is</a:t>
            </a:r>
            <a:r>
              <a:rPr lang="fr-FR" sz="2400" dirty="0">
                <a:solidFill>
                  <a:srgbClr val="0C377B"/>
                </a:solidFill>
              </a:rPr>
              <a:t> to </a:t>
            </a:r>
            <a:r>
              <a:rPr lang="fr-FR" sz="2400" dirty="0" err="1">
                <a:solidFill>
                  <a:srgbClr val="0C377B"/>
                </a:solidFill>
              </a:rPr>
              <a:t>provide</a:t>
            </a:r>
            <a:r>
              <a:rPr lang="fr-FR" sz="2400" dirty="0">
                <a:solidFill>
                  <a:srgbClr val="0C377B"/>
                </a:solidFill>
              </a:rPr>
              <a:t> all information to Council to </a:t>
            </a:r>
            <a:r>
              <a:rPr lang="fr-FR" sz="2400" dirty="0" err="1">
                <a:solidFill>
                  <a:srgbClr val="0C377B"/>
                </a:solidFill>
              </a:rPr>
              <a:t>allow</a:t>
            </a:r>
            <a:r>
              <a:rPr lang="fr-FR" sz="2400" dirty="0">
                <a:solidFill>
                  <a:srgbClr val="0C377B"/>
                </a:solidFill>
              </a:rPr>
              <a:t> </a:t>
            </a:r>
            <a:r>
              <a:rPr lang="fr-FR" sz="2400" dirty="0" err="1">
                <a:solidFill>
                  <a:srgbClr val="0C377B"/>
                </a:solidFill>
              </a:rPr>
              <a:t>taking</a:t>
            </a:r>
            <a:r>
              <a:rPr lang="fr-FR" sz="2400" dirty="0">
                <a:solidFill>
                  <a:srgbClr val="0C377B"/>
                </a:solidFill>
              </a:rPr>
              <a:t> a </a:t>
            </a:r>
            <a:r>
              <a:rPr lang="fr-FR" sz="2400" dirty="0" err="1">
                <a:solidFill>
                  <a:srgbClr val="0C377B"/>
                </a:solidFill>
              </a:rPr>
              <a:t>decision</a:t>
            </a:r>
            <a:r>
              <a:rPr lang="fr-FR" sz="2400" dirty="0">
                <a:solidFill>
                  <a:srgbClr val="0C377B"/>
                </a:solidFill>
              </a:rPr>
              <a:t> on the </a:t>
            </a:r>
            <a:r>
              <a:rPr lang="fr-FR" sz="2400" dirty="0" err="1">
                <a:solidFill>
                  <a:srgbClr val="0C377B"/>
                </a:solidFill>
              </a:rPr>
              <a:t>project</a:t>
            </a:r>
            <a:r>
              <a:rPr lang="fr-FR" sz="2400" dirty="0">
                <a:solidFill>
                  <a:srgbClr val="0C377B"/>
                </a:solidFill>
              </a:rPr>
              <a:t> </a:t>
            </a:r>
            <a:r>
              <a:rPr lang="en-GB" sz="2400" b="1" dirty="0">
                <a:solidFill>
                  <a:srgbClr val="0C377B"/>
                </a:solidFill>
              </a:rPr>
              <a:t>by end of 2027 or early 2028</a:t>
            </a:r>
          </a:p>
          <a:p>
            <a:pPr marL="609573" indent="-457189">
              <a:spcBef>
                <a:spcPts val="800"/>
              </a:spcBef>
              <a:buFont typeface="Arial" panose="020B0604020202020204" pitchFamily="34" charset="0"/>
              <a:buChar char="•"/>
            </a:pPr>
            <a:endParaRPr lang="en-GB" sz="1100" dirty="0">
              <a:solidFill>
                <a:srgbClr val="0C377B"/>
              </a:solidFill>
            </a:endParaRPr>
          </a:p>
          <a:p>
            <a:pPr marL="609573" indent="-457189">
              <a:spcBef>
                <a:spcPts val="800"/>
              </a:spcBef>
              <a:buFont typeface="Arial" panose="020B0604020202020204" pitchFamily="34" charset="0"/>
              <a:buChar char="•"/>
            </a:pPr>
            <a:r>
              <a:rPr lang="en-GB" sz="2200" dirty="0">
                <a:solidFill>
                  <a:srgbClr val="0C377B"/>
                </a:solidFill>
              </a:rPr>
              <a:t>Further develop the civil engineering and the technical design of all major systems and components, so as to provide a </a:t>
            </a:r>
            <a:r>
              <a:rPr lang="en-GB" sz="2200" b="1" dirty="0">
                <a:solidFill>
                  <a:srgbClr val="0C377B"/>
                </a:solidFill>
              </a:rPr>
              <a:t>more detailed cost estimate </a:t>
            </a:r>
            <a:r>
              <a:rPr lang="en-GB" sz="2200" dirty="0">
                <a:solidFill>
                  <a:srgbClr val="0C377B"/>
                </a:solidFill>
              </a:rPr>
              <a:t>with reduced uncertainties</a:t>
            </a:r>
            <a:endParaRPr lang="fr-FR" sz="2200" dirty="0">
              <a:solidFill>
                <a:srgbClr val="0C377B"/>
              </a:solidFill>
            </a:endParaRPr>
          </a:p>
          <a:p>
            <a:pPr marL="609573" indent="-457189">
              <a:spcBef>
                <a:spcPts val="800"/>
              </a:spcBef>
              <a:buFont typeface="Arial" panose="020B0604020202020204" pitchFamily="34" charset="0"/>
              <a:buChar char="•"/>
            </a:pPr>
            <a:r>
              <a:rPr lang="fr-FR" sz="2200" dirty="0">
                <a:solidFill>
                  <a:srgbClr val="0C377B"/>
                </a:solidFill>
              </a:rPr>
              <a:t>Continuation of </a:t>
            </a:r>
            <a:r>
              <a:rPr lang="fr-FR" sz="2200" b="1" dirty="0" err="1">
                <a:solidFill>
                  <a:srgbClr val="0C377B"/>
                </a:solidFill>
              </a:rPr>
              <a:t>technical</a:t>
            </a:r>
            <a:r>
              <a:rPr lang="fr-FR" sz="2200" b="1" dirty="0">
                <a:solidFill>
                  <a:srgbClr val="0C377B"/>
                </a:solidFill>
              </a:rPr>
              <a:t> R&amp;D </a:t>
            </a:r>
            <a:r>
              <a:rPr lang="fr-FR" sz="2200" b="1" dirty="0" err="1">
                <a:solidFill>
                  <a:srgbClr val="0C377B"/>
                </a:solidFill>
              </a:rPr>
              <a:t>activities</a:t>
            </a:r>
            <a:endParaRPr lang="fr-FR" sz="2200" dirty="0">
              <a:solidFill>
                <a:srgbClr val="0C377B"/>
              </a:solidFill>
            </a:endParaRPr>
          </a:p>
          <a:p>
            <a:pPr marL="609573" indent="-457189">
              <a:spcBef>
                <a:spcPts val="800"/>
              </a:spcBef>
              <a:buFont typeface="Arial" panose="020B0604020202020204" pitchFamily="34" charset="0"/>
              <a:buChar char="•"/>
            </a:pPr>
            <a:r>
              <a:rPr lang="en-US" sz="2200" dirty="0">
                <a:solidFill>
                  <a:srgbClr val="0C377B"/>
                </a:solidFill>
              </a:rPr>
              <a:t>Work with host states on </a:t>
            </a:r>
            <a:r>
              <a:rPr lang="en-US" sz="2200" b="1" dirty="0">
                <a:solidFill>
                  <a:srgbClr val="0C377B"/>
                </a:solidFill>
              </a:rPr>
              <a:t>regional implementation development </a:t>
            </a:r>
            <a:r>
              <a:rPr lang="en-US" sz="2200" dirty="0">
                <a:solidFill>
                  <a:srgbClr val="0C377B"/>
                </a:solidFill>
              </a:rPr>
              <a:t>and </a:t>
            </a:r>
            <a:r>
              <a:rPr lang="en-US" sz="2200" b="1" dirty="0">
                <a:solidFill>
                  <a:srgbClr val="0C377B"/>
                </a:solidFill>
              </a:rPr>
              <a:t>authorization process definition to enable l</a:t>
            </a:r>
            <a:r>
              <a:rPr lang="fr-FR" sz="2200" b="1" dirty="0" err="1">
                <a:solidFill>
                  <a:srgbClr val="0C377B"/>
                </a:solidFill>
              </a:rPr>
              <a:t>aunch</a:t>
            </a:r>
            <a:r>
              <a:rPr lang="fr-FR" sz="2200" b="1" dirty="0">
                <a:solidFill>
                  <a:srgbClr val="0C377B"/>
                </a:solidFill>
              </a:rPr>
              <a:t> of </a:t>
            </a:r>
            <a:r>
              <a:rPr lang="fr-FR" sz="2200" b="1" dirty="0" err="1">
                <a:solidFill>
                  <a:srgbClr val="0C377B"/>
                </a:solidFill>
              </a:rPr>
              <a:t>environmental</a:t>
            </a:r>
            <a:r>
              <a:rPr lang="fr-FR" sz="2200" b="1" dirty="0">
                <a:solidFill>
                  <a:srgbClr val="0C377B"/>
                </a:solidFill>
              </a:rPr>
              <a:t> impact </a:t>
            </a:r>
            <a:r>
              <a:rPr lang="fr-FR" sz="2200" b="1" dirty="0" err="1">
                <a:solidFill>
                  <a:srgbClr val="0C377B"/>
                </a:solidFill>
              </a:rPr>
              <a:t>study</a:t>
            </a:r>
            <a:r>
              <a:rPr lang="fr-FR" sz="2200" b="1" dirty="0">
                <a:solidFill>
                  <a:srgbClr val="0C377B"/>
                </a:solidFill>
              </a:rPr>
              <a:t> in 2026</a:t>
            </a:r>
          </a:p>
          <a:p>
            <a:pPr marL="609573" indent="-457189">
              <a:spcBef>
                <a:spcPts val="800"/>
              </a:spcBef>
              <a:buFont typeface="Arial" panose="020B0604020202020204" pitchFamily="34" charset="0"/>
              <a:buChar char="•"/>
            </a:pPr>
            <a:r>
              <a:rPr lang="fr-FR" sz="2200" dirty="0">
                <a:solidFill>
                  <a:srgbClr val="0C377B"/>
                </a:solidFill>
              </a:rPr>
              <a:t>Continuation of site investigations and </a:t>
            </a:r>
            <a:r>
              <a:rPr lang="fr-FR" sz="2200" dirty="0" err="1">
                <a:solidFill>
                  <a:srgbClr val="0C377B"/>
                </a:solidFill>
              </a:rPr>
              <a:t>perform</a:t>
            </a:r>
            <a:r>
              <a:rPr lang="fr-FR" sz="2200" dirty="0">
                <a:solidFill>
                  <a:srgbClr val="0C377B"/>
                </a:solidFill>
              </a:rPr>
              <a:t> an </a:t>
            </a:r>
            <a:r>
              <a:rPr lang="fr-FR" sz="2200" b="1" dirty="0" err="1">
                <a:solidFill>
                  <a:srgbClr val="0C377B"/>
                </a:solidFill>
              </a:rPr>
              <a:t>overall</a:t>
            </a:r>
            <a:r>
              <a:rPr lang="fr-FR" sz="2200" b="1" dirty="0">
                <a:solidFill>
                  <a:srgbClr val="0C377B"/>
                </a:solidFill>
              </a:rPr>
              <a:t> </a:t>
            </a:r>
            <a:r>
              <a:rPr lang="fr-FR" sz="2200" b="1" dirty="0" err="1">
                <a:solidFill>
                  <a:srgbClr val="0C377B"/>
                </a:solidFill>
              </a:rPr>
              <a:t>integration</a:t>
            </a:r>
            <a:r>
              <a:rPr lang="fr-FR" sz="2200" b="1" dirty="0">
                <a:solidFill>
                  <a:srgbClr val="0C377B"/>
                </a:solidFill>
              </a:rPr>
              <a:t> </a:t>
            </a:r>
            <a:r>
              <a:rPr lang="fr-FR" sz="2200" b="1" dirty="0" err="1">
                <a:solidFill>
                  <a:srgbClr val="0C377B"/>
                </a:solidFill>
              </a:rPr>
              <a:t>study</a:t>
            </a:r>
            <a:r>
              <a:rPr lang="fr-FR" sz="2200" b="1" dirty="0">
                <a:solidFill>
                  <a:srgbClr val="0C377B"/>
                </a:solidFill>
              </a:rPr>
              <a:t> to </a:t>
            </a:r>
            <a:r>
              <a:rPr lang="fr-FR" sz="2200" b="1" dirty="0" err="1">
                <a:solidFill>
                  <a:srgbClr val="0C377B"/>
                </a:solidFill>
              </a:rPr>
              <a:t>specify</a:t>
            </a:r>
            <a:r>
              <a:rPr lang="fr-FR" sz="2200" b="1" dirty="0">
                <a:solidFill>
                  <a:srgbClr val="0C377B"/>
                </a:solidFill>
              </a:rPr>
              <a:t> </a:t>
            </a:r>
            <a:r>
              <a:rPr lang="fr-FR" sz="2200" b="1" dirty="0" err="1">
                <a:solidFill>
                  <a:srgbClr val="0C377B"/>
                </a:solidFill>
              </a:rPr>
              <a:t>requirements</a:t>
            </a:r>
            <a:r>
              <a:rPr lang="fr-FR" sz="2200" b="1" dirty="0">
                <a:solidFill>
                  <a:srgbClr val="0C377B"/>
                </a:solidFill>
              </a:rPr>
              <a:t> of </a:t>
            </a:r>
            <a:r>
              <a:rPr lang="fr-FR" sz="2200" b="1" dirty="0" err="1">
                <a:solidFill>
                  <a:srgbClr val="0C377B"/>
                </a:solidFill>
              </a:rPr>
              <a:t>technical</a:t>
            </a:r>
            <a:r>
              <a:rPr lang="fr-FR" sz="2200" b="1" dirty="0">
                <a:solidFill>
                  <a:srgbClr val="0C377B"/>
                </a:solidFill>
              </a:rPr>
              <a:t> infrastructure, </a:t>
            </a:r>
            <a:r>
              <a:rPr lang="fr-FR" sz="2200" b="1" dirty="0" err="1">
                <a:solidFill>
                  <a:srgbClr val="0C377B"/>
                </a:solidFill>
              </a:rPr>
              <a:t>accelerators</a:t>
            </a:r>
            <a:r>
              <a:rPr lang="fr-FR" sz="2200" b="1" dirty="0">
                <a:solidFill>
                  <a:srgbClr val="0C377B"/>
                </a:solidFill>
              </a:rPr>
              <a:t> and detectors </a:t>
            </a:r>
          </a:p>
          <a:p>
            <a:pPr marL="952484" lvl="1" indent="-342900">
              <a:spcBef>
                <a:spcPts val="800"/>
              </a:spcBef>
              <a:buFont typeface="Wingdings" panose="05000000000000000000" pitchFamily="2" charset="2"/>
              <a:buChar char="à"/>
            </a:pPr>
            <a:r>
              <a:rPr lang="fr-FR" sz="2200" b="1" dirty="0">
                <a:solidFill>
                  <a:schemeClr val="accent5"/>
                </a:solidFill>
                <a:sym typeface="Wingdings" panose="05000000000000000000" pitchFamily="2" charset="2"/>
              </a:rPr>
              <a:t>Provision of input for</a:t>
            </a:r>
            <a:r>
              <a:rPr lang="fr-FR" sz="2200" b="1" dirty="0">
                <a:solidFill>
                  <a:schemeClr val="accent5"/>
                </a:solidFill>
              </a:rPr>
              <a:t> civil engineering design if the </a:t>
            </a:r>
            <a:r>
              <a:rPr lang="fr-FR" sz="2200" b="1" dirty="0" err="1">
                <a:solidFill>
                  <a:schemeClr val="accent5"/>
                </a:solidFill>
              </a:rPr>
              <a:t>project</a:t>
            </a:r>
            <a:r>
              <a:rPr lang="fr-FR" sz="2200" b="1" dirty="0">
                <a:solidFill>
                  <a:schemeClr val="accent5"/>
                </a:solidFill>
              </a:rPr>
              <a:t> </a:t>
            </a:r>
            <a:r>
              <a:rPr lang="fr-FR" sz="2200" b="1" dirty="0" err="1">
                <a:solidFill>
                  <a:schemeClr val="accent5"/>
                </a:solidFill>
              </a:rPr>
              <a:t>goes</a:t>
            </a:r>
            <a:r>
              <a:rPr lang="fr-FR" sz="2200" b="1" dirty="0">
                <a:solidFill>
                  <a:schemeClr val="accent5"/>
                </a:solidFill>
              </a:rPr>
              <a:t> </a:t>
            </a:r>
            <a:r>
              <a:rPr lang="fr-FR" sz="2200" b="1" dirty="0" err="1">
                <a:solidFill>
                  <a:schemeClr val="accent5"/>
                </a:solidFill>
              </a:rPr>
              <a:t>ahead</a:t>
            </a:r>
            <a:r>
              <a:rPr lang="fr-FR" sz="2200" b="1" dirty="0">
                <a:solidFill>
                  <a:schemeClr val="accent5"/>
                </a:solidFill>
              </a:rPr>
              <a:t>.</a:t>
            </a:r>
          </a:p>
          <a:p>
            <a:pPr marL="952484" lvl="1" indent="-342900">
              <a:spcBef>
                <a:spcPts val="800"/>
              </a:spcBef>
              <a:buFont typeface="Wingdings" panose="05000000000000000000" pitchFamily="2" charset="2"/>
              <a:buChar char="à"/>
            </a:pPr>
            <a:endParaRPr lang="fr-FR" sz="900" b="1" dirty="0">
              <a:solidFill>
                <a:schemeClr val="accent5"/>
              </a:solidFill>
            </a:endParaRPr>
          </a:p>
          <a:p>
            <a:pPr marL="152384">
              <a:spcBef>
                <a:spcPts val="800"/>
              </a:spcBef>
            </a:pPr>
            <a:r>
              <a:rPr lang="en-GB" sz="2400" dirty="0">
                <a:solidFill>
                  <a:srgbClr val="0C377B"/>
                </a:solidFill>
                <a:sym typeface="Wingdings" panose="05000000000000000000" pitchFamily="2" charset="2"/>
              </a:rPr>
              <a:t> </a:t>
            </a:r>
            <a:r>
              <a:rPr lang="en-GB" sz="2400" dirty="0">
                <a:solidFill>
                  <a:srgbClr val="0C377B"/>
                </a:solidFill>
              </a:rPr>
              <a:t>Work with international partners to define roles and work packages</a:t>
            </a:r>
            <a:endParaRPr lang="fr-FR" sz="2400" dirty="0">
              <a:solidFill>
                <a:srgbClr val="0C377B"/>
              </a:solidFill>
            </a:endParaRPr>
          </a:p>
          <a:p>
            <a:pPr marL="1066773" lvl="1" indent="-457189">
              <a:spcBef>
                <a:spcPts val="800"/>
              </a:spcBef>
              <a:buFont typeface="Arial" panose="020B0604020202020204" pitchFamily="34" charset="0"/>
              <a:buChar char="•"/>
            </a:pPr>
            <a:endParaRPr lang="en-US" sz="2000" dirty="0">
              <a:solidFill>
                <a:srgbClr val="0C377B"/>
              </a:solidFill>
            </a:endParaRPr>
          </a:p>
        </p:txBody>
      </p:sp>
    </p:spTree>
    <p:extLst>
      <p:ext uri="{BB962C8B-B14F-4D97-AF65-F5344CB8AC3E}">
        <p14:creationId xmlns:p14="http://schemas.microsoft.com/office/powerpoint/2010/main" val="26822196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5AE7A82-05A5-43F9-A20B-07A3BA495A64}" type="datetimeFigureOut">
              <a:rPr lang="en-GB" smtClean="0"/>
              <a:pPr/>
              <a:t>27/04/2025</a:t>
            </a:fld>
            <a:endParaRPr lang="en-US" noProof="0" dirty="0"/>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Expected</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lang="en-US" dirty="0"/>
              <a:t>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until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extLst>
              <p:ext uri="{D42A27DB-BD31-4B8C-83A1-F6EECF244321}">
                <p14:modId xmlns:p14="http://schemas.microsoft.com/office/powerpoint/2010/main" val="2946279999"/>
              </p:ext>
            </p:extLst>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rgbClr val="0C377B"/>
                </a:solidFill>
                <a:latin typeface="Century Gothic" panose="020B0502020202020204" pitchFamily="34" charset="0"/>
              </a:rPr>
              <a:t>engineering design </a:t>
            </a:r>
            <a:r>
              <a:rPr lang="en-US" sz="1600" kern="0" dirty="0">
                <a:solidFill>
                  <a:srgbClr val="0C377B"/>
                </a:solidFill>
                <a:latin typeface="Century Gothic" panose="020B0502020202020204" pitchFamily="34" charset="0"/>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34397605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16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4-fold symmetry  </a:t>
            </a:r>
            <a:endParaRPr lang="root" altLang="root" sz="1600" b="1" dirty="0">
              <a:solidFill>
                <a:srgbClr val="008F00"/>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96208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Regional implementation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0048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5822257" y="6151267"/>
            <a:ext cx="5600235" cy="707886"/>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AD056769-DE6D-2479-4EC4-69E8238FA7B3}"/>
              </a:ext>
            </a:extLst>
          </p:cNvPr>
          <p:cNvPicPr>
            <a:picLocks noChangeAspect="1"/>
          </p:cNvPicPr>
          <p:nvPr/>
        </p:nvPicPr>
        <p:blipFill>
          <a:blip r:embed="rId3"/>
          <a:stretch>
            <a:fillRect/>
          </a:stretch>
        </p:blipFill>
        <p:spPr>
          <a:xfrm>
            <a:off x="10254046" y="5455544"/>
            <a:ext cx="1860597" cy="691761"/>
          </a:xfrm>
          <a:prstGeom prst="rect">
            <a:avLst/>
          </a:prstGeom>
        </p:spPr>
      </p:pic>
      <p:sp>
        <p:nvSpPr>
          <p:cNvPr id="11" name="TextBox 10">
            <a:extLst>
              <a:ext uri="{FF2B5EF4-FFF2-40B4-BE49-F238E27FC236}">
                <a16:creationId xmlns:a16="http://schemas.microsoft.com/office/drawing/2014/main" id="{4E3E11E0-D8BE-BC1B-B0CA-7AF29D3F7838}"/>
              </a:ext>
            </a:extLst>
          </p:cNvPr>
          <p:cNvSpPr txBox="1"/>
          <p:nvPr/>
        </p:nvSpPr>
        <p:spPr>
          <a:xfrm>
            <a:off x="7492582" y="2751084"/>
            <a:ext cx="219488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i="0" u="none" strike="noStrike" kern="1200" cap="none" spc="0" normalizeH="0" baseline="0" noProof="0" dirty="0" err="1">
                <a:ln>
                  <a:noFill/>
                </a:ln>
                <a:solidFill>
                  <a:srgbClr val="0C377B"/>
                </a:solidFill>
                <a:effectLst/>
                <a:uLnTx/>
                <a:uFillTx/>
                <a:latin typeface="Calibri" panose="020F0502020204030204"/>
                <a:ea typeface="+mn-ea"/>
                <a:cs typeface="+mn-cs"/>
              </a:rPr>
              <a:t>Status</a:t>
            </a:r>
            <a:r>
              <a:rPr kumimoji="0" lang="fr-FR" sz="2000" i="0" u="none" strike="noStrike" kern="1200" cap="none" spc="0" normalizeH="0" baseline="0" noProof="0" dirty="0">
                <a:ln>
                  <a:noFill/>
                </a:ln>
                <a:solidFill>
                  <a:srgbClr val="0C377B"/>
                </a:solidFill>
                <a:effectLst/>
                <a:uLnTx/>
                <a:uFillTx/>
                <a:latin typeface="Calibri" panose="020F0502020204030204"/>
                <a:ea typeface="+mn-ea"/>
                <a:cs typeface="+mn-cs"/>
              </a:rPr>
              <a:t> 1 June 2024</a:t>
            </a:r>
            <a:endParaRPr kumimoji="0" lang="en-CH" sz="200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3"/>
            <a:ext cx="5702994" cy="5344860"/>
          </a:xfrm>
          <a:prstGeom prst="rect">
            <a:avLst/>
          </a:prstGeom>
          <a:solidFill>
            <a:schemeClr val="bg1"/>
          </a:solidFill>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Detailed work with municipalities and host states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land plots for surface sites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lang="en-US" sz="2000" b="0" dirty="0">
                <a:solidFill>
                  <a:srgbClr val="0C377B"/>
                </a:solidFill>
                <a:latin typeface="Calibri" panose="020F0502020204030204"/>
                <a:cs typeface="Calibri"/>
                <a:sym typeface="Helvetica"/>
              </a:rPr>
              <a:t>understand specific aspects for design</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lang="en-US" sz="2000" b="0" dirty="0" err="1">
                <a:solidFill>
                  <a:srgbClr val="0C377B"/>
                </a:solidFill>
                <a:latin typeface="Calibri" panose="020F0502020204030204"/>
                <a:cs typeface="Calibri"/>
                <a:sym typeface="Helvetica"/>
              </a:rPr>
              <a:t>i</a:t>
            </a:r>
            <a:r>
              <a:rPr kumimoji="0" lang="en-US" sz="2000" b="0" i="0" u="none" strike="noStrike" kern="1200" cap="none" spc="0" normalizeH="0" baseline="0" noProof="0" dirty="0" err="1">
                <a:ln>
                  <a:noFill/>
                </a:ln>
                <a:solidFill>
                  <a:srgbClr val="0C377B"/>
                </a:solidFill>
                <a:effectLst/>
                <a:uLnTx/>
                <a:uFillTx/>
                <a:latin typeface="Calibri" panose="020F0502020204030204"/>
                <a:ea typeface="+mn-ea"/>
                <a:cs typeface="Calibri"/>
                <a:sym typeface="Helvetica"/>
              </a:rPr>
              <a:t>dentify</a:t>
            </a: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 opportunities (waste heat, tec.)</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reserve land plots until project decision</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pic>
        <p:nvPicPr>
          <p:cNvPr id="8" name="Picture 7">
            <a:extLst>
              <a:ext uri="{FF2B5EF4-FFF2-40B4-BE49-F238E27FC236}">
                <a16:creationId xmlns:a16="http://schemas.microsoft.com/office/drawing/2014/main" id="{FBFFC117-05D4-6CB4-E182-5B1FCA2282D6}"/>
              </a:ext>
            </a:extLst>
          </p:cNvPr>
          <p:cNvPicPr>
            <a:picLocks noChangeAspect="1"/>
          </p:cNvPicPr>
          <p:nvPr/>
        </p:nvPicPr>
        <p:blipFill>
          <a:blip r:embed="rId4"/>
          <a:stretch>
            <a:fillRect/>
          </a:stretch>
        </p:blipFill>
        <p:spPr>
          <a:xfrm>
            <a:off x="5501871" y="761363"/>
            <a:ext cx="6678161" cy="5347747"/>
          </a:xfrm>
          <a:prstGeom prst="rect">
            <a:avLst/>
          </a:prstGeom>
        </p:spPr>
      </p:pic>
    </p:spTree>
    <p:extLst>
      <p:ext uri="{BB962C8B-B14F-4D97-AF65-F5344CB8AC3E}">
        <p14:creationId xmlns:p14="http://schemas.microsoft.com/office/powerpoint/2010/main" val="40185881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First series of site investigations</a:t>
            </a:r>
            <a:endParaRPr lang="en-GB" altLang="en-GB" dirty="0"/>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9175" y="777731"/>
            <a:ext cx="6461323" cy="6043237"/>
          </a:xfrm>
          <a:prstGeom prst="rect">
            <a:avLst/>
          </a:prstGeom>
        </p:spPr>
      </p:pic>
      <p:pic>
        <p:nvPicPr>
          <p:cNvPr id="3" name="Picture 2">
            <a:extLst>
              <a:ext uri="{FF2B5EF4-FFF2-40B4-BE49-F238E27FC236}">
                <a16:creationId xmlns:a16="http://schemas.microsoft.com/office/drawing/2014/main" id="{3BC15F3F-83B0-92B7-BD4D-6B6A422F14F5}"/>
              </a:ext>
            </a:extLst>
          </p:cNvPr>
          <p:cNvPicPr>
            <a:picLocks noChangeAspect="1"/>
          </p:cNvPicPr>
          <p:nvPr/>
        </p:nvPicPr>
        <p:blipFill rotWithShape="1">
          <a:blip r:embed="rId5"/>
          <a:srcRect l="1133" t="9786" r="557" b="20529"/>
          <a:stretch/>
        </p:blipFill>
        <p:spPr>
          <a:xfrm>
            <a:off x="5475758" y="5406503"/>
            <a:ext cx="6716242" cy="1414465"/>
          </a:xfrm>
          <a:prstGeom prst="rect">
            <a:avLst/>
          </a:prstGeom>
          <a:ln w="12700">
            <a:solidFill>
              <a:schemeClr val="tx1"/>
            </a:solidFill>
          </a:ln>
        </p:spPr>
      </p:pic>
      <p:sp>
        <p:nvSpPr>
          <p:cNvPr id="7" name="TextBox 6">
            <a:extLst>
              <a:ext uri="{FF2B5EF4-FFF2-40B4-BE49-F238E27FC236}">
                <a16:creationId xmlns:a16="http://schemas.microsoft.com/office/drawing/2014/main" id="{0DB1EE93-8F0A-1978-3604-C0AA1534C581}"/>
              </a:ext>
            </a:extLst>
          </p:cNvPr>
          <p:cNvSpPr txBox="1"/>
          <p:nvPr/>
        </p:nvSpPr>
        <p:spPr>
          <a:xfrm>
            <a:off x="6588079" y="812066"/>
            <a:ext cx="5496339" cy="2369880"/>
          </a:xfrm>
          <a:prstGeom prst="rect">
            <a:avLst/>
          </a:prstGeom>
          <a:noFill/>
        </p:spPr>
        <p:txBody>
          <a:bodyPr wrap="square" rtlCol="0">
            <a:spAutoFit/>
          </a:bodyPr>
          <a:lstStyle/>
          <a:p>
            <a:pPr marR="0" lvl="0" algn="l" defTabSz="457200" rtl="0" eaLnBrk="1" fontAlgn="auto" latinLnBrk="0" hangingPunct="1">
              <a:spcBef>
                <a:spcPts val="0"/>
              </a:spcBef>
              <a:spcAft>
                <a:spcPts val="600"/>
              </a:spcAft>
              <a:buClrTx/>
              <a:buSzTx/>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endParaRPr lang="en-GB" sz="2400" b="1" dirty="0">
              <a:solidFill>
                <a:srgbClr val="0C377B"/>
              </a:solidFill>
              <a:latin typeface="Arial"/>
              <a:sym typeface="Wingdings" panose="05000000000000000000" pitchFamily="2" charset="2"/>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000" b="0" dirty="0">
                <a:solidFill>
                  <a:srgbClr val="0C377B"/>
                </a:solidFill>
              </a:rPr>
              <a:t>Molasse layer vs moraines/</a:t>
            </a:r>
            <a:r>
              <a:rPr lang="fr-FR" sz="2000" b="0" dirty="0" err="1">
                <a:solidFill>
                  <a:srgbClr val="0C377B"/>
                </a:solidFill>
              </a:rPr>
              <a:t>limestone</a:t>
            </a:r>
            <a:endParaRPr lang="fr-FR" sz="2000" dirty="0">
              <a:solidFill>
                <a:srgbClr val="0C377B"/>
              </a:solidFill>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000" b="0" dirty="0">
                <a:solidFill>
                  <a:srgbClr val="0C377B"/>
                </a:solidFill>
              </a:rPr>
              <a:t>~30 </a:t>
            </a:r>
            <a:r>
              <a:rPr lang="fr-FR" sz="2000" b="0" dirty="0" err="1">
                <a:solidFill>
                  <a:srgbClr val="0C377B"/>
                </a:solidFill>
              </a:rPr>
              <a:t>drillings</a:t>
            </a:r>
            <a:r>
              <a:rPr lang="fr-FR" sz="2000" b="0" dirty="0">
                <a:solidFill>
                  <a:srgbClr val="0C377B"/>
                </a:solidFill>
              </a:rPr>
              <a:t> and ~100 km </a:t>
            </a:r>
            <a:r>
              <a:rPr lang="fr-FR" sz="2000" b="0" dirty="0" err="1">
                <a:solidFill>
                  <a:srgbClr val="0C377B"/>
                </a:solidFill>
              </a:rPr>
              <a:t>seismic</a:t>
            </a:r>
            <a:r>
              <a:rPr lang="fr-FR" sz="2000" b="0" dirty="0">
                <a:solidFill>
                  <a:srgbClr val="0C377B"/>
                </a:solidFill>
              </a:rPr>
              <a:t> </a:t>
            </a:r>
            <a:r>
              <a:rPr lang="fr-FR" sz="2000" b="0" dirty="0" err="1">
                <a:solidFill>
                  <a:srgbClr val="0C377B"/>
                </a:solidFill>
              </a:rPr>
              <a:t>lines</a:t>
            </a:r>
            <a:endParaRPr lang="fr-FR" sz="2000" b="0" dirty="0">
              <a:solidFill>
                <a:srgbClr val="0C377B"/>
              </a:solidFill>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000" b="0" dirty="0" err="1">
                <a:solidFill>
                  <a:srgbClr val="0C377B"/>
                </a:solidFill>
              </a:rPr>
              <a:t>Started</a:t>
            </a:r>
            <a:r>
              <a:rPr lang="fr-FR" sz="2000" b="0" dirty="0">
                <a:solidFill>
                  <a:srgbClr val="0C377B"/>
                </a:solidFill>
              </a:rPr>
              <a:t> in July 2024</a:t>
            </a:r>
          </a:p>
          <a:p>
            <a:pPr marR="0" lvl="0" algn="l" defTabSz="457200" rtl="0" eaLnBrk="1" fontAlgn="auto" latinLnBrk="0" hangingPunct="1">
              <a:spcBef>
                <a:spcPts val="0"/>
              </a:spcBef>
              <a:spcAft>
                <a:spcPts val="600"/>
              </a:spcAft>
              <a:buClrTx/>
              <a:buSzTx/>
              <a:tabLst/>
              <a:defRPr/>
            </a:pPr>
            <a:r>
              <a:rPr kumimoji="0" lang="fr-FR" sz="2000" b="1" i="0" u="none" strike="noStrike" kern="1200" cap="none" spc="0" normalizeH="0" baseline="0" noProof="0" dirty="0">
                <a:ln>
                  <a:noFill/>
                </a:ln>
                <a:solidFill>
                  <a:schemeClr val="accent5"/>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chemeClr val="accent5"/>
              </a:solidFill>
              <a:effectLst/>
              <a:uLnTx/>
              <a:uFillTx/>
              <a:latin typeface="Arial"/>
              <a:ea typeface="+mn-ea"/>
              <a:cs typeface="+mn-cs"/>
            </a:endParaRPr>
          </a:p>
        </p:txBody>
      </p:sp>
      <p:sp>
        <p:nvSpPr>
          <p:cNvPr id="8" name="TextBox 7">
            <a:extLst>
              <a:ext uri="{FF2B5EF4-FFF2-40B4-BE49-F238E27FC236}">
                <a16:creationId xmlns:a16="http://schemas.microsoft.com/office/drawing/2014/main" id="{35B0CF86-0987-50A3-3E61-825B0555FCE4}"/>
              </a:ext>
            </a:extLst>
          </p:cNvPr>
          <p:cNvSpPr txBox="1"/>
          <p:nvPr/>
        </p:nvSpPr>
        <p:spPr>
          <a:xfrm>
            <a:off x="10083361" y="4921104"/>
            <a:ext cx="1786467" cy="471539"/>
          </a:xfrm>
          <a:prstGeom prst="rect">
            <a:avLst/>
          </a:prstGeom>
          <a:noFill/>
        </p:spPr>
        <p:txBody>
          <a:bodyPr wrap="square" rtlCol="0">
            <a:spAutoFit/>
          </a:bodyPr>
          <a:lstStyle/>
          <a:p>
            <a:pPr algn="l">
              <a:lnSpc>
                <a:spcPts val="3700"/>
              </a:lnSpc>
            </a:pPr>
            <a:r>
              <a:rPr lang="en-US" sz="800" dirty="0">
                <a:solidFill>
                  <a:srgbClr val="0C377B"/>
                </a:solidFill>
              </a:rPr>
              <a:t>Drilling works on the lake</a:t>
            </a:r>
            <a:endParaRPr lang="en-GB" sz="800" dirty="0">
              <a:solidFill>
                <a:srgbClr val="0C377B"/>
              </a:solidFill>
            </a:endParaRPr>
          </a:p>
        </p:txBody>
      </p:sp>
      <p:pic>
        <p:nvPicPr>
          <p:cNvPr id="9" name="Image 3">
            <a:extLst>
              <a:ext uri="{FF2B5EF4-FFF2-40B4-BE49-F238E27FC236}">
                <a16:creationId xmlns:a16="http://schemas.microsoft.com/office/drawing/2014/main" id="{6B90DF94-A125-91EA-A3BF-92D52FE0E0CE}"/>
              </a:ext>
            </a:extLst>
          </p:cNvPr>
          <p:cNvPicPr>
            <a:picLocks noChangeAspect="1"/>
          </p:cNvPicPr>
          <p:nvPr/>
        </p:nvPicPr>
        <p:blipFill>
          <a:blip r:embed="rId6"/>
          <a:stretch>
            <a:fillRect/>
          </a:stretch>
        </p:blipFill>
        <p:spPr>
          <a:xfrm>
            <a:off x="6669070" y="3245885"/>
            <a:ext cx="2649680" cy="2126872"/>
          </a:xfrm>
          <a:prstGeom prst="rect">
            <a:avLst/>
          </a:prstGeom>
        </p:spPr>
      </p:pic>
      <p:pic>
        <p:nvPicPr>
          <p:cNvPr id="10" name="Picture 9">
            <a:extLst>
              <a:ext uri="{FF2B5EF4-FFF2-40B4-BE49-F238E27FC236}">
                <a16:creationId xmlns:a16="http://schemas.microsoft.com/office/drawing/2014/main" id="{992B436E-ECB9-78DA-DBCC-99DF179C57DE}"/>
              </a:ext>
            </a:extLst>
          </p:cNvPr>
          <p:cNvPicPr>
            <a:picLocks noChangeAspect="1"/>
          </p:cNvPicPr>
          <p:nvPr/>
        </p:nvPicPr>
        <p:blipFill>
          <a:blip r:embed="rId7"/>
          <a:stretch>
            <a:fillRect/>
          </a:stretch>
        </p:blipFill>
        <p:spPr>
          <a:xfrm>
            <a:off x="9517156" y="3227802"/>
            <a:ext cx="2536009" cy="1972238"/>
          </a:xfrm>
          <a:prstGeom prst="rect">
            <a:avLst/>
          </a:prstGeom>
        </p:spPr>
      </p:pic>
    </p:spTree>
    <p:extLst>
      <p:ext uri="{BB962C8B-B14F-4D97-AF65-F5344CB8AC3E}">
        <p14:creationId xmlns:p14="http://schemas.microsoft.com/office/powerpoint/2010/main" val="42504362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5A75A-0A10-DA80-57D0-C31A1215E333}"/>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7F87D425-E3BE-C080-1A5B-68B285512992}"/>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Total area investigated: 585 ha over 4 seasons</a:t>
            </a:r>
          </a:p>
        </p:txBody>
      </p:sp>
      <p:pic>
        <p:nvPicPr>
          <p:cNvPr id="42" name="Picture 41" descr="A picture containing icon&#10;&#10;Description automatically generated">
            <a:extLst>
              <a:ext uri="{FF2B5EF4-FFF2-40B4-BE49-F238E27FC236}">
                <a16:creationId xmlns:a16="http://schemas.microsoft.com/office/drawing/2014/main" id="{4013A8D2-53D9-471C-315C-26DF8963B0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descr="A map of a city&#10;&#10;Description automatically generated">
            <a:extLst>
              <a:ext uri="{FF2B5EF4-FFF2-40B4-BE49-F238E27FC236}">
                <a16:creationId xmlns:a16="http://schemas.microsoft.com/office/drawing/2014/main" id="{CE8D1EE8-9DE8-B6D7-E85B-3F28A44D8C4B}"/>
              </a:ext>
            </a:extLst>
          </p:cNvPr>
          <p:cNvPicPr>
            <a:picLocks noChangeAspect="1"/>
          </p:cNvPicPr>
          <p:nvPr/>
        </p:nvPicPr>
        <p:blipFill rotWithShape="1">
          <a:blip r:embed="rId3">
            <a:extLst>
              <a:ext uri="{28A0092B-C50C-407E-A947-70E740481C1C}">
                <a14:useLocalDpi xmlns:a14="http://schemas.microsoft.com/office/drawing/2010/main" val="0"/>
              </a:ext>
            </a:extLst>
          </a:blip>
          <a:srcRect l="8442" r="11130" b="16666"/>
          <a:stretch/>
        </p:blipFill>
        <p:spPr>
          <a:xfrm>
            <a:off x="211399" y="989895"/>
            <a:ext cx="2867403" cy="2880320"/>
          </a:xfrm>
          <a:prstGeom prst="rect">
            <a:avLst/>
          </a:prstGeom>
        </p:spPr>
      </p:pic>
      <p:pic>
        <p:nvPicPr>
          <p:cNvPr id="3" name="Picture 2" descr="A map with a red and yellow area&#10;&#10;Description automatically generated">
            <a:extLst>
              <a:ext uri="{FF2B5EF4-FFF2-40B4-BE49-F238E27FC236}">
                <a16:creationId xmlns:a16="http://schemas.microsoft.com/office/drawing/2014/main" id="{6123F7DB-6F62-4AE0-F14B-7F541C7F208E}"/>
              </a:ext>
            </a:extLst>
          </p:cNvPr>
          <p:cNvPicPr>
            <a:picLocks noChangeAspect="1"/>
          </p:cNvPicPr>
          <p:nvPr/>
        </p:nvPicPr>
        <p:blipFill rotWithShape="1">
          <a:blip r:embed="rId4">
            <a:extLst>
              <a:ext uri="{28A0092B-C50C-407E-A947-70E740481C1C}">
                <a14:useLocalDpi xmlns:a14="http://schemas.microsoft.com/office/drawing/2010/main" val="0"/>
              </a:ext>
            </a:extLst>
          </a:blip>
          <a:srcRect l="2716" r="3138" b="5854"/>
          <a:stretch/>
        </p:blipFill>
        <p:spPr>
          <a:xfrm>
            <a:off x="3188435" y="988325"/>
            <a:ext cx="2880320" cy="2880320"/>
          </a:xfrm>
          <a:prstGeom prst="rect">
            <a:avLst/>
          </a:prstGeom>
        </p:spPr>
      </p:pic>
      <p:pic>
        <p:nvPicPr>
          <p:cNvPr id="4" name="Picture 3" descr="A map of a city&#10;&#10;Description automatically generated">
            <a:extLst>
              <a:ext uri="{FF2B5EF4-FFF2-40B4-BE49-F238E27FC236}">
                <a16:creationId xmlns:a16="http://schemas.microsoft.com/office/drawing/2014/main" id="{6BD7AE2F-6527-CEA5-562F-16729141DE3D}"/>
              </a:ext>
            </a:extLst>
          </p:cNvPr>
          <p:cNvPicPr>
            <a:picLocks noChangeAspect="1"/>
          </p:cNvPicPr>
          <p:nvPr/>
        </p:nvPicPr>
        <p:blipFill rotWithShape="1">
          <a:blip r:embed="rId5">
            <a:extLst>
              <a:ext uri="{28A0092B-C50C-407E-A947-70E740481C1C}">
                <a14:useLocalDpi xmlns:a14="http://schemas.microsoft.com/office/drawing/2010/main" val="0"/>
              </a:ext>
            </a:extLst>
          </a:blip>
          <a:srcRect t="5854" r="6622"/>
          <a:stretch/>
        </p:blipFill>
        <p:spPr>
          <a:xfrm>
            <a:off x="6178388" y="988324"/>
            <a:ext cx="2880320" cy="2880320"/>
          </a:xfrm>
          <a:prstGeom prst="rect">
            <a:avLst/>
          </a:prstGeom>
        </p:spPr>
      </p:pic>
      <p:pic>
        <p:nvPicPr>
          <p:cNvPr id="5" name="Picture 4" descr="A map with many colored spots&#10;&#10;Description automatically generated with medium confidence">
            <a:extLst>
              <a:ext uri="{FF2B5EF4-FFF2-40B4-BE49-F238E27FC236}">
                <a16:creationId xmlns:a16="http://schemas.microsoft.com/office/drawing/2014/main" id="{73E74DBE-74CB-7500-A5A9-A57A4502A57C}"/>
              </a:ext>
            </a:extLst>
          </p:cNvPr>
          <p:cNvPicPr>
            <a:picLocks noChangeAspect="1"/>
          </p:cNvPicPr>
          <p:nvPr/>
        </p:nvPicPr>
        <p:blipFill rotWithShape="1">
          <a:blip r:embed="rId6">
            <a:extLst>
              <a:ext uri="{28A0092B-C50C-407E-A947-70E740481C1C}">
                <a14:useLocalDpi xmlns:a14="http://schemas.microsoft.com/office/drawing/2010/main" val="0"/>
              </a:ext>
            </a:extLst>
          </a:blip>
          <a:srcRect l="5646" t="5854"/>
          <a:stretch/>
        </p:blipFill>
        <p:spPr>
          <a:xfrm>
            <a:off x="9168341" y="988324"/>
            <a:ext cx="2880320" cy="2880320"/>
          </a:xfrm>
          <a:prstGeom prst="rect">
            <a:avLst/>
          </a:prstGeom>
        </p:spPr>
      </p:pic>
      <p:pic>
        <p:nvPicPr>
          <p:cNvPr id="6" name="Picture 5" descr="A map with many colored dots&#10;&#10;Description automatically generated">
            <a:extLst>
              <a:ext uri="{FF2B5EF4-FFF2-40B4-BE49-F238E27FC236}">
                <a16:creationId xmlns:a16="http://schemas.microsoft.com/office/drawing/2014/main" id="{05E3CB40-2C20-7E1B-705C-533391F0A3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8481" y="3909053"/>
            <a:ext cx="2880320" cy="2880320"/>
          </a:xfrm>
          <a:prstGeom prst="rect">
            <a:avLst/>
          </a:prstGeom>
        </p:spPr>
      </p:pic>
      <p:pic>
        <p:nvPicPr>
          <p:cNvPr id="7" name="Picture 6" descr="A map with a red and yellow area&#10;&#10;Description automatically generated with medium confidence">
            <a:extLst>
              <a:ext uri="{FF2B5EF4-FFF2-40B4-BE49-F238E27FC236}">
                <a16:creationId xmlns:a16="http://schemas.microsoft.com/office/drawing/2014/main" id="{BDD8A38C-6912-232A-CB1C-27D5CB012E6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88435" y="3909053"/>
            <a:ext cx="2880320" cy="2880320"/>
          </a:xfrm>
          <a:prstGeom prst="rect">
            <a:avLst/>
          </a:prstGeom>
        </p:spPr>
      </p:pic>
      <p:pic>
        <p:nvPicPr>
          <p:cNvPr id="8" name="Picture 7" descr="A map of a city&#10;&#10;Description automatically generated">
            <a:extLst>
              <a:ext uri="{FF2B5EF4-FFF2-40B4-BE49-F238E27FC236}">
                <a16:creationId xmlns:a16="http://schemas.microsoft.com/office/drawing/2014/main" id="{D33FFBC1-DB28-C5F1-6BCA-7C06729D0490}"/>
              </a:ext>
            </a:extLst>
          </p:cNvPr>
          <p:cNvPicPr>
            <a:picLocks noChangeAspect="1"/>
          </p:cNvPicPr>
          <p:nvPr/>
        </p:nvPicPr>
        <p:blipFill rotWithShape="1">
          <a:blip r:embed="rId9">
            <a:extLst>
              <a:ext uri="{28A0092B-C50C-407E-A947-70E740481C1C}">
                <a14:useLocalDpi xmlns:a14="http://schemas.microsoft.com/office/drawing/2010/main" val="0"/>
              </a:ext>
            </a:extLst>
          </a:blip>
          <a:srcRect t="1" b="1297"/>
          <a:stretch/>
        </p:blipFill>
        <p:spPr>
          <a:xfrm>
            <a:off x="6178389" y="3936960"/>
            <a:ext cx="2880320" cy="2852413"/>
          </a:xfrm>
          <a:prstGeom prst="rect">
            <a:avLst/>
          </a:prstGeom>
        </p:spPr>
      </p:pic>
      <p:pic>
        <p:nvPicPr>
          <p:cNvPr id="9" name="Picture 8" descr="A map of a city&#10;&#10;Description automatically generated">
            <a:extLst>
              <a:ext uri="{FF2B5EF4-FFF2-40B4-BE49-F238E27FC236}">
                <a16:creationId xmlns:a16="http://schemas.microsoft.com/office/drawing/2014/main" id="{6110C2C3-6310-6B46-0F52-EBB245D913C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68341" y="3936960"/>
            <a:ext cx="2880320" cy="2852413"/>
          </a:xfrm>
          <a:prstGeom prst="rect">
            <a:avLst/>
          </a:prstGeom>
        </p:spPr>
      </p:pic>
      <p:sp>
        <p:nvSpPr>
          <p:cNvPr id="10" name="TextBox 9">
            <a:extLst>
              <a:ext uri="{FF2B5EF4-FFF2-40B4-BE49-F238E27FC236}">
                <a16:creationId xmlns:a16="http://schemas.microsoft.com/office/drawing/2014/main" id="{32AC9AC2-9A1C-AC4A-D545-CA9CDAB707D4}"/>
              </a:ext>
            </a:extLst>
          </p:cNvPr>
          <p:cNvSpPr txBox="1"/>
          <p:nvPr/>
        </p:nvSpPr>
        <p:spPr>
          <a:xfrm>
            <a:off x="211399" y="988325"/>
            <a:ext cx="702436" cy="584775"/>
          </a:xfrm>
          <a:prstGeom prst="rect">
            <a:avLst/>
          </a:prstGeom>
          <a:noFill/>
        </p:spPr>
        <p:txBody>
          <a:bodyPr wrap="none" rtlCol="0">
            <a:spAutoFit/>
          </a:bodyPr>
          <a:lstStyle/>
          <a:p>
            <a:pPr algn="l"/>
            <a:r>
              <a:rPr lang="en-CH" sz="3200" dirty="0"/>
              <a:t>PA</a:t>
            </a:r>
          </a:p>
        </p:txBody>
      </p:sp>
      <p:sp>
        <p:nvSpPr>
          <p:cNvPr id="11" name="TextBox 10">
            <a:extLst>
              <a:ext uri="{FF2B5EF4-FFF2-40B4-BE49-F238E27FC236}">
                <a16:creationId xmlns:a16="http://schemas.microsoft.com/office/drawing/2014/main" id="{1E74E3A3-3B7C-E0C7-D116-8AC8CC0EE995}"/>
              </a:ext>
            </a:extLst>
          </p:cNvPr>
          <p:cNvSpPr txBox="1"/>
          <p:nvPr/>
        </p:nvSpPr>
        <p:spPr>
          <a:xfrm>
            <a:off x="3188435" y="987047"/>
            <a:ext cx="732893" cy="584775"/>
          </a:xfrm>
          <a:prstGeom prst="rect">
            <a:avLst/>
          </a:prstGeom>
          <a:noFill/>
        </p:spPr>
        <p:txBody>
          <a:bodyPr wrap="none" rtlCol="0">
            <a:spAutoFit/>
          </a:bodyPr>
          <a:lstStyle/>
          <a:p>
            <a:pPr algn="l"/>
            <a:r>
              <a:rPr lang="en-CH" sz="3200" dirty="0"/>
              <a:t>PB</a:t>
            </a:r>
          </a:p>
        </p:txBody>
      </p:sp>
      <p:sp>
        <p:nvSpPr>
          <p:cNvPr id="12" name="TextBox 11">
            <a:extLst>
              <a:ext uri="{FF2B5EF4-FFF2-40B4-BE49-F238E27FC236}">
                <a16:creationId xmlns:a16="http://schemas.microsoft.com/office/drawing/2014/main" id="{F9452261-432C-F9C6-8324-F89A7CDAB366}"/>
              </a:ext>
            </a:extLst>
          </p:cNvPr>
          <p:cNvSpPr txBox="1"/>
          <p:nvPr/>
        </p:nvSpPr>
        <p:spPr>
          <a:xfrm>
            <a:off x="6172394" y="985769"/>
            <a:ext cx="854517" cy="584775"/>
          </a:xfrm>
          <a:prstGeom prst="rect">
            <a:avLst/>
          </a:prstGeom>
          <a:noFill/>
        </p:spPr>
        <p:txBody>
          <a:bodyPr wrap="square" rtlCol="0">
            <a:spAutoFit/>
          </a:bodyPr>
          <a:lstStyle/>
          <a:p>
            <a:pPr algn="l"/>
            <a:r>
              <a:rPr lang="en-CH" sz="3200" dirty="0"/>
              <a:t>PD</a:t>
            </a:r>
          </a:p>
        </p:txBody>
      </p:sp>
      <p:sp>
        <p:nvSpPr>
          <p:cNvPr id="13" name="TextBox 12">
            <a:extLst>
              <a:ext uri="{FF2B5EF4-FFF2-40B4-BE49-F238E27FC236}">
                <a16:creationId xmlns:a16="http://schemas.microsoft.com/office/drawing/2014/main" id="{79305676-69CA-D44F-1DC6-4891D87D2847}"/>
              </a:ext>
            </a:extLst>
          </p:cNvPr>
          <p:cNvSpPr txBox="1"/>
          <p:nvPr/>
        </p:nvSpPr>
        <p:spPr>
          <a:xfrm>
            <a:off x="9179866" y="985769"/>
            <a:ext cx="854517" cy="584775"/>
          </a:xfrm>
          <a:prstGeom prst="rect">
            <a:avLst/>
          </a:prstGeom>
          <a:noFill/>
        </p:spPr>
        <p:txBody>
          <a:bodyPr wrap="square" rtlCol="0">
            <a:spAutoFit/>
          </a:bodyPr>
          <a:lstStyle/>
          <a:p>
            <a:pPr algn="l"/>
            <a:r>
              <a:rPr lang="en-CH" sz="3200" dirty="0"/>
              <a:t>PF</a:t>
            </a:r>
          </a:p>
        </p:txBody>
      </p:sp>
      <p:sp>
        <p:nvSpPr>
          <p:cNvPr id="14" name="TextBox 13">
            <a:extLst>
              <a:ext uri="{FF2B5EF4-FFF2-40B4-BE49-F238E27FC236}">
                <a16:creationId xmlns:a16="http://schemas.microsoft.com/office/drawing/2014/main" id="{FD22B631-6FA1-1438-F05C-D44A1930A5DD}"/>
              </a:ext>
            </a:extLst>
          </p:cNvPr>
          <p:cNvSpPr txBox="1"/>
          <p:nvPr/>
        </p:nvSpPr>
        <p:spPr>
          <a:xfrm>
            <a:off x="211399" y="3909053"/>
            <a:ext cx="854517" cy="584775"/>
          </a:xfrm>
          <a:prstGeom prst="rect">
            <a:avLst/>
          </a:prstGeom>
          <a:noFill/>
        </p:spPr>
        <p:txBody>
          <a:bodyPr wrap="square" rtlCol="0">
            <a:spAutoFit/>
          </a:bodyPr>
          <a:lstStyle/>
          <a:p>
            <a:pPr algn="l"/>
            <a:r>
              <a:rPr lang="en-CH" sz="3200" dirty="0"/>
              <a:t>PG</a:t>
            </a:r>
          </a:p>
        </p:txBody>
      </p:sp>
      <p:sp>
        <p:nvSpPr>
          <p:cNvPr id="15" name="TextBox 14">
            <a:extLst>
              <a:ext uri="{FF2B5EF4-FFF2-40B4-BE49-F238E27FC236}">
                <a16:creationId xmlns:a16="http://schemas.microsoft.com/office/drawing/2014/main" id="{781D2368-4B6A-EB8F-6340-9CDAEFC0990D}"/>
              </a:ext>
            </a:extLst>
          </p:cNvPr>
          <p:cNvSpPr txBox="1"/>
          <p:nvPr/>
        </p:nvSpPr>
        <p:spPr>
          <a:xfrm>
            <a:off x="3188434" y="3909053"/>
            <a:ext cx="854517" cy="584775"/>
          </a:xfrm>
          <a:prstGeom prst="rect">
            <a:avLst/>
          </a:prstGeom>
          <a:noFill/>
        </p:spPr>
        <p:txBody>
          <a:bodyPr wrap="square" rtlCol="0">
            <a:spAutoFit/>
          </a:bodyPr>
          <a:lstStyle/>
          <a:p>
            <a:pPr algn="l"/>
            <a:r>
              <a:rPr lang="en-CH" sz="3200" dirty="0"/>
              <a:t>PH</a:t>
            </a:r>
          </a:p>
        </p:txBody>
      </p:sp>
      <p:sp>
        <p:nvSpPr>
          <p:cNvPr id="16" name="TextBox 15">
            <a:extLst>
              <a:ext uri="{FF2B5EF4-FFF2-40B4-BE49-F238E27FC236}">
                <a16:creationId xmlns:a16="http://schemas.microsoft.com/office/drawing/2014/main" id="{F55532D1-48A1-C0DA-A492-634A34B4EBDB}"/>
              </a:ext>
            </a:extLst>
          </p:cNvPr>
          <p:cNvSpPr txBox="1"/>
          <p:nvPr/>
        </p:nvSpPr>
        <p:spPr>
          <a:xfrm>
            <a:off x="6172394" y="3934280"/>
            <a:ext cx="854517" cy="584775"/>
          </a:xfrm>
          <a:prstGeom prst="rect">
            <a:avLst/>
          </a:prstGeom>
          <a:noFill/>
        </p:spPr>
        <p:txBody>
          <a:bodyPr wrap="square" rtlCol="0">
            <a:spAutoFit/>
          </a:bodyPr>
          <a:lstStyle/>
          <a:p>
            <a:pPr algn="l"/>
            <a:r>
              <a:rPr lang="en-CH" sz="3200" dirty="0"/>
              <a:t>PJ</a:t>
            </a:r>
          </a:p>
        </p:txBody>
      </p:sp>
      <p:sp>
        <p:nvSpPr>
          <p:cNvPr id="17" name="TextBox 16">
            <a:extLst>
              <a:ext uri="{FF2B5EF4-FFF2-40B4-BE49-F238E27FC236}">
                <a16:creationId xmlns:a16="http://schemas.microsoft.com/office/drawing/2014/main" id="{96241E63-C11B-5BCE-BCEF-337AD24FE94C}"/>
              </a:ext>
            </a:extLst>
          </p:cNvPr>
          <p:cNvSpPr txBox="1"/>
          <p:nvPr/>
        </p:nvSpPr>
        <p:spPr>
          <a:xfrm>
            <a:off x="9158256" y="3934280"/>
            <a:ext cx="854517" cy="584775"/>
          </a:xfrm>
          <a:prstGeom prst="rect">
            <a:avLst/>
          </a:prstGeom>
          <a:noFill/>
        </p:spPr>
        <p:txBody>
          <a:bodyPr wrap="square" rtlCol="0">
            <a:spAutoFit/>
          </a:bodyPr>
          <a:lstStyle/>
          <a:p>
            <a:pPr algn="l"/>
            <a:r>
              <a:rPr lang="en-CH" sz="3200" dirty="0"/>
              <a:t>PL</a:t>
            </a:r>
          </a:p>
        </p:txBody>
      </p:sp>
      <p:grpSp>
        <p:nvGrpSpPr>
          <p:cNvPr id="18" name="Group 17">
            <a:extLst>
              <a:ext uri="{FF2B5EF4-FFF2-40B4-BE49-F238E27FC236}">
                <a16:creationId xmlns:a16="http://schemas.microsoft.com/office/drawing/2014/main" id="{6C79C630-0FC1-0471-80D7-4EC0E839BAB6}"/>
              </a:ext>
            </a:extLst>
          </p:cNvPr>
          <p:cNvGrpSpPr/>
          <p:nvPr/>
        </p:nvGrpSpPr>
        <p:grpSpPr>
          <a:xfrm>
            <a:off x="239349" y="1214149"/>
            <a:ext cx="6048672" cy="4895985"/>
            <a:chOff x="179512" y="910611"/>
            <a:chExt cx="4536504" cy="3671989"/>
          </a:xfrm>
        </p:grpSpPr>
        <p:pic>
          <p:nvPicPr>
            <p:cNvPr id="19" name="Picture 18" descr="A map with a purple area&#10;&#10;Description automatically generated">
              <a:extLst>
                <a:ext uri="{FF2B5EF4-FFF2-40B4-BE49-F238E27FC236}">
                  <a16:creationId xmlns:a16="http://schemas.microsoft.com/office/drawing/2014/main" id="{D28C4F2F-CC85-D558-83EE-79E0CAF30CAC}"/>
                </a:ext>
              </a:extLst>
            </p:cNvPr>
            <p:cNvPicPr>
              <a:picLocks noChangeAspect="1"/>
            </p:cNvPicPr>
            <p:nvPr/>
          </p:nvPicPr>
          <p:blipFill rotWithShape="1">
            <a:blip r:embed="rId11">
              <a:extLst>
                <a:ext uri="{28A0092B-C50C-407E-A947-70E740481C1C}">
                  <a14:useLocalDpi xmlns:a14="http://schemas.microsoft.com/office/drawing/2010/main" val="0"/>
                </a:ext>
              </a:extLst>
            </a:blip>
            <a:srcRect l="12308"/>
            <a:stretch/>
          </p:blipFill>
          <p:spPr>
            <a:xfrm>
              <a:off x="179512" y="910611"/>
              <a:ext cx="4536504" cy="3671989"/>
            </a:xfrm>
            <a:prstGeom prst="rect">
              <a:avLst/>
            </a:prstGeom>
            <a:ln>
              <a:noFill/>
            </a:ln>
            <a:effectLst>
              <a:outerShdw blurRad="292100" dist="139700" dir="2700000" algn="tl" rotWithShape="0">
                <a:srgbClr val="333333">
                  <a:alpha val="65000"/>
                </a:srgbClr>
              </a:outerShdw>
            </a:effectLst>
          </p:spPr>
        </p:pic>
        <p:sp>
          <p:nvSpPr>
            <p:cNvPr id="20" name="Title 3">
              <a:extLst>
                <a:ext uri="{FF2B5EF4-FFF2-40B4-BE49-F238E27FC236}">
                  <a16:creationId xmlns:a16="http://schemas.microsoft.com/office/drawing/2014/main" id="{58DBE0F8-8518-C43B-2567-769B6E4F546C}"/>
                </a:ext>
              </a:extLst>
            </p:cNvPr>
            <p:cNvSpPr txBox="1">
              <a:spLocks/>
            </p:cNvSpPr>
            <p:nvPr/>
          </p:nvSpPr>
          <p:spPr>
            <a:xfrm>
              <a:off x="179512" y="4150552"/>
              <a:ext cx="2808312" cy="432048"/>
            </a:xfrm>
            <a:prstGeom prst="rect">
              <a:avLst/>
            </a:prstGeom>
          </p:spPr>
          <p:txBody>
            <a:bodyPr vert="horz" lIns="121920" tIns="60960" rIns="121920" bIns="6096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pPr>
              <a:r>
                <a:rPr lang="en-CH" sz="3200" dirty="0"/>
                <a:t>… Geneva centre</a:t>
              </a:r>
            </a:p>
          </p:txBody>
        </p:sp>
      </p:grpSp>
      <p:sp>
        <p:nvSpPr>
          <p:cNvPr id="21" name="Title 3">
            <a:extLst>
              <a:ext uri="{FF2B5EF4-FFF2-40B4-BE49-F238E27FC236}">
                <a16:creationId xmlns:a16="http://schemas.microsoft.com/office/drawing/2014/main" id="{36A07D92-FD93-5B1B-8DDE-23F0EE56A83E}"/>
              </a:ext>
            </a:extLst>
          </p:cNvPr>
          <p:cNvSpPr txBox="1">
            <a:spLocks/>
          </p:cNvSpPr>
          <p:nvPr/>
        </p:nvSpPr>
        <p:spPr>
          <a:xfrm>
            <a:off x="239350" y="1200017"/>
            <a:ext cx="6048671" cy="57606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nSpc>
                <a:spcPct val="100000"/>
              </a:lnSpc>
            </a:pPr>
            <a:r>
              <a:rPr lang="en-CH" sz="3200" dirty="0"/>
              <a:t>585 ha correspond to…</a:t>
            </a:r>
          </a:p>
        </p:txBody>
      </p:sp>
    </p:spTree>
    <p:extLst>
      <p:ext uri="{BB962C8B-B14F-4D97-AF65-F5344CB8AC3E}">
        <p14:creationId xmlns:p14="http://schemas.microsoft.com/office/powerpoint/2010/main" val="12392283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0AB3A23A-C818-4599-BDA7-5B1CBD8D597E}"/>
              </a:ext>
            </a:extLst>
          </p:cNvPr>
          <p:cNvSpPr txBox="1"/>
          <p:nvPr/>
        </p:nvSpPr>
        <p:spPr>
          <a:xfrm>
            <a:off x="422276" y="1026176"/>
            <a:ext cx="9108999" cy="4431983"/>
          </a:xfrm>
          <a:prstGeom prst="rect">
            <a:avLst/>
          </a:prstGeom>
          <a:noFill/>
        </p:spPr>
        <p:txBody>
          <a:bodyPr wrap="square">
            <a:spAutoFit/>
          </a:bodyPr>
          <a:lstStyle/>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Why a hadron collider after LHC/HL-LHC</a:t>
            </a:r>
          </a:p>
          <a:p>
            <a:pPr marR="0" lvl="0" algn="l" defTabSz="457200" rtl="0" eaLnBrk="0" fontAlgn="base" latinLnBrk="0" hangingPunct="0">
              <a:lnSpc>
                <a:spcPct val="100000"/>
              </a:lnSpc>
              <a:spcBef>
                <a:spcPct val="0"/>
              </a:spcBef>
              <a:spcAft>
                <a:spcPct val="0"/>
              </a:spcAft>
              <a:buClrTx/>
              <a:buSzTx/>
              <a:tabLst/>
              <a:defRPr/>
            </a:pPr>
            <a:endPar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FCC integrated study: strategy and plans</a:t>
            </a:r>
          </a:p>
          <a:p>
            <a:pPr marR="0" lvl="0" algn="l" defTabSz="457200" rtl="0" eaLnBrk="0" fontAlgn="base" latinLnBrk="0" hangingPunct="0">
              <a:lnSpc>
                <a:spcPct val="100000"/>
              </a:lnSpc>
              <a:spcBef>
                <a:spcPct val="0"/>
              </a:spcBef>
              <a:spcAft>
                <a:spcPct val="0"/>
              </a:spcAft>
              <a:buClrTx/>
              <a:buSzTx/>
              <a:tabLst/>
              <a:defRPr/>
            </a:pPr>
            <a:endPar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Mit-term review and Feasibility Study</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lang="en-US" sz="2400" b="1" dirty="0">
              <a:solidFill>
                <a:schemeClr val="tx1">
                  <a:lumMod val="75000"/>
                </a:schemeClr>
              </a:solidFill>
              <a:latin typeface="Arial" panose="020B0604020202020204" pitchFamily="34" charset="0"/>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FCC-ee</a:t>
            </a:r>
          </a:p>
          <a:p>
            <a:pPr marR="0" lvl="0" algn="l" defTabSz="457200" rtl="0" eaLnBrk="0" fontAlgn="base" latinLnBrk="0" hangingPunct="0">
              <a:lnSpc>
                <a:spcPct val="100000"/>
              </a:lnSpc>
              <a:spcBef>
                <a:spcPct val="0"/>
              </a:spcBef>
              <a:spcAft>
                <a:spcPct val="0"/>
              </a:spcAft>
              <a:buClrTx/>
              <a:buSzTx/>
              <a:tabLs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 </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FCC-</a:t>
            </a:r>
            <a:r>
              <a:rPr kumimoji="0" lang="en-US" sz="2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hh</a:t>
            </a:r>
            <a:endPar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R="0" lvl="0" algn="l" defTabSz="457200" rtl="0" eaLnBrk="0" fontAlgn="base" latinLnBrk="0" hangingPunct="0">
              <a:lnSpc>
                <a:spcPct val="100000"/>
              </a:lnSpc>
              <a:spcBef>
                <a:spcPct val="0"/>
              </a:spcBef>
              <a:spcAft>
                <a:spcPct val="0"/>
              </a:spcAft>
              <a:buClrTx/>
              <a:buSzTx/>
              <a:tabLst/>
              <a:defRPr/>
            </a:pPr>
            <a:endPar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Outlook</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Outline</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38" name="Text Box 14">
            <a:extLst>
              <a:ext uri="{FF2B5EF4-FFF2-40B4-BE49-F238E27FC236}">
                <a16:creationId xmlns:a16="http://schemas.microsoft.com/office/drawing/2014/main" id="{102D77AD-D28A-C808-7AD7-360AAB822CA1}"/>
              </a:ext>
            </a:extLst>
          </p:cNvPr>
          <p:cNvSpPr txBox="1">
            <a:spLocks noChangeArrowheads="1"/>
          </p:cNvSpPr>
          <p:nvPr/>
        </p:nvSpPr>
        <p:spPr bwMode="auto">
          <a:xfrm>
            <a:off x="422276" y="5102255"/>
            <a:ext cx="1136173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defRPr/>
            </a:pPr>
            <a:r>
              <a:rPr lang="en-US" altLang="en-US" sz="2400" b="1" dirty="0">
                <a:solidFill>
                  <a:schemeClr val="tx1">
                    <a:lumMod val="75000"/>
                  </a:schemeClr>
                </a:solidFill>
                <a:latin typeface="Arial"/>
              </a:rPr>
              <a:t>Acknowledgements: A. Abramov, W. </a:t>
            </a:r>
            <a:r>
              <a:rPr lang="en-US" altLang="en-US" sz="2400" b="1" dirty="0" err="1">
                <a:solidFill>
                  <a:schemeClr val="tx1">
                    <a:lumMod val="75000"/>
                  </a:schemeClr>
                </a:solidFill>
                <a:latin typeface="Arial"/>
              </a:rPr>
              <a:t>Bartmann</a:t>
            </a:r>
            <a:r>
              <a:rPr lang="en-US" altLang="en-US" sz="2400" b="1" dirty="0">
                <a:solidFill>
                  <a:schemeClr val="tx1">
                    <a:lumMod val="75000"/>
                  </a:schemeClr>
                </a:solidFill>
                <a:latin typeface="Arial"/>
              </a:rPr>
              <a:t>, </a:t>
            </a:r>
            <a:r>
              <a:rPr lang="en-US" altLang="en-US" sz="2400" b="1" dirty="0">
                <a:solidFill>
                  <a:schemeClr val="tx1">
                    <a:lumMod val="60000"/>
                    <a:lumOff val="40000"/>
                  </a:schemeClr>
                </a:solidFill>
                <a:latin typeface="Arial"/>
              </a:rPr>
              <a:t>M. </a:t>
            </a:r>
            <a:r>
              <a:rPr lang="en-US" altLang="en-US" sz="2400" b="1" dirty="0" err="1">
                <a:solidFill>
                  <a:schemeClr val="tx1">
                    <a:lumMod val="60000"/>
                    <a:lumOff val="40000"/>
                  </a:schemeClr>
                </a:solidFill>
                <a:latin typeface="Arial"/>
              </a:rPr>
              <a:t>Benedikt</a:t>
            </a:r>
            <a:r>
              <a:rPr lang="en-US" altLang="en-US" sz="2400" b="1" dirty="0">
                <a:solidFill>
                  <a:schemeClr val="tx1">
                    <a:lumMod val="75000"/>
                  </a:schemeClr>
                </a:solidFill>
                <a:latin typeface="Arial"/>
              </a:rPr>
              <a:t>, J. </a:t>
            </a:r>
            <a:r>
              <a:rPr lang="en-US" altLang="en-US" sz="2400" b="1" dirty="0" err="1">
                <a:solidFill>
                  <a:schemeClr val="tx1">
                    <a:lumMod val="75000"/>
                  </a:schemeClr>
                </a:solidFill>
                <a:latin typeface="Arial"/>
              </a:rPr>
              <a:t>Borburgh</a:t>
            </a:r>
            <a:r>
              <a:rPr lang="en-US" altLang="en-US" sz="2400" b="1" dirty="0">
                <a:solidFill>
                  <a:schemeClr val="tx1">
                    <a:lumMod val="75000"/>
                  </a:schemeClr>
                </a:solidFill>
                <a:latin typeface="Arial"/>
              </a:rPr>
              <a:t>, R. Bruce, K. Geiger, B. Goddard, </a:t>
            </a:r>
            <a:r>
              <a:rPr lang="en-US" altLang="en-US" sz="2400" b="1" dirty="0">
                <a:solidFill>
                  <a:schemeClr val="tx1">
                    <a:lumMod val="60000"/>
                    <a:lumOff val="40000"/>
                  </a:schemeClr>
                </a:solidFill>
                <a:latin typeface="Arial"/>
              </a:rPr>
              <a:t>J. Gutleber</a:t>
            </a:r>
            <a:r>
              <a:rPr lang="en-US" altLang="en-US" sz="2400" b="1" dirty="0">
                <a:solidFill>
                  <a:schemeClr val="tx1">
                    <a:lumMod val="75000"/>
                  </a:schemeClr>
                </a:solidFill>
                <a:latin typeface="Arial"/>
              </a:rPr>
              <a:t>, R. Lopez, </a:t>
            </a:r>
            <a:r>
              <a:rPr lang="en-US" altLang="en-US" sz="2400" b="1" dirty="0">
                <a:solidFill>
                  <a:schemeClr val="tx1">
                    <a:lumMod val="60000"/>
                    <a:lumOff val="40000"/>
                  </a:schemeClr>
                </a:solidFill>
                <a:latin typeface="Arial"/>
              </a:rPr>
              <a:t>G. Perez </a:t>
            </a:r>
            <a:r>
              <a:rPr lang="en-US" altLang="en-US" sz="2400" b="1" dirty="0" err="1">
                <a:solidFill>
                  <a:schemeClr val="tx1">
                    <a:lumMod val="60000"/>
                    <a:lumOff val="40000"/>
                  </a:schemeClr>
                </a:solidFill>
                <a:latin typeface="Arial"/>
              </a:rPr>
              <a:t>Segurana</a:t>
            </a:r>
            <a:r>
              <a:rPr lang="en-US" altLang="en-US" sz="2400" b="1" dirty="0">
                <a:solidFill>
                  <a:schemeClr val="tx1">
                    <a:lumMod val="75000"/>
                  </a:schemeClr>
                </a:solidFill>
                <a:latin typeface="Arial"/>
              </a:rPr>
              <a:t>, T. </a:t>
            </a:r>
            <a:r>
              <a:rPr lang="en-US" altLang="en-US" sz="2400" b="1" dirty="0" err="1">
                <a:solidFill>
                  <a:schemeClr val="tx1">
                    <a:lumMod val="75000"/>
                  </a:schemeClr>
                </a:solidFill>
                <a:latin typeface="Arial"/>
              </a:rPr>
              <a:t>Risselada</a:t>
            </a:r>
            <a:r>
              <a:rPr lang="en-US" altLang="en-US" sz="2400" b="1" dirty="0">
                <a:solidFill>
                  <a:schemeClr val="tx1">
                    <a:lumMod val="75000"/>
                  </a:schemeClr>
                </a:solidFill>
                <a:latin typeface="Arial"/>
              </a:rPr>
              <a:t>, P. Thonet, E. Todesco, </a:t>
            </a:r>
            <a:r>
              <a:rPr lang="en-US" altLang="en-US" sz="2400" b="1" dirty="0">
                <a:solidFill>
                  <a:schemeClr val="tx1">
                    <a:lumMod val="60000"/>
                    <a:lumOff val="40000"/>
                  </a:schemeClr>
                </a:solidFill>
                <a:latin typeface="Arial"/>
              </a:rPr>
              <a:t>F. Zimmermann</a:t>
            </a:r>
          </a:p>
        </p:txBody>
      </p:sp>
    </p:spTree>
    <p:extLst>
      <p:ext uri="{BB962C8B-B14F-4D97-AF65-F5344CB8AC3E}">
        <p14:creationId xmlns:p14="http://schemas.microsoft.com/office/powerpoint/2010/main" val="23967344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22">
            <a:extLst>
              <a:ext uri="{FF2B5EF4-FFF2-40B4-BE49-F238E27FC236}">
                <a16:creationId xmlns:a16="http://schemas.microsoft.com/office/drawing/2014/main" id="{2843A2DE-7A8F-7603-CCBD-BD5176F2D5BC}"/>
              </a:ext>
            </a:extLst>
          </p:cNvPr>
          <p:cNvSpPr txBox="1"/>
          <p:nvPr/>
        </p:nvSpPr>
        <p:spPr>
          <a:xfrm>
            <a:off x="0" y="684000"/>
            <a:ext cx="4212000" cy="6192000"/>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First p</a:t>
            </a: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ublic information and discussion meeting at the Science Gateway on the 24th April </a:t>
            </a: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2024 </a:t>
            </a: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at CERN.</a:t>
            </a: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The meeting was organised for the local community of our Host States, France and Switzerland, in the Science Gateway. The "Progress of the feasibility study of the Future FCC circular collider" was followed by a discussion with the participants.</a:t>
            </a:r>
            <a:r>
              <a:rPr kumimoji="0" sz="2000" b="0" i="0" u="none" strike="noStrike" kern="1200" cap="none" spc="0" normalizeH="0" baseline="0" noProof="0" dirty="0">
                <a:ln>
                  <a:noFill/>
                </a:ln>
                <a:solidFill>
                  <a:srgbClr val="0C377B"/>
                </a:solidFill>
                <a:effectLst/>
                <a:uLnTx/>
                <a:uFillTx/>
                <a:latin typeface="Calibri" panose="020F0502020204030204"/>
                <a:ea typeface="+mn-ea"/>
                <a:cs typeface="+mn-cs"/>
              </a:rPr>
              <a:t> </a:t>
            </a:r>
          </a:p>
        </p:txBody>
      </p:sp>
      <p:sp>
        <p:nvSpPr>
          <p:cNvPr id="9" name="ZoneTexte 21">
            <a:extLst>
              <a:ext uri="{FF2B5EF4-FFF2-40B4-BE49-F238E27FC236}">
                <a16:creationId xmlns:a16="http://schemas.microsoft.com/office/drawing/2014/main" id="{53311CAD-EA50-F114-92A8-8B8924B99ED5}"/>
              </a:ext>
            </a:extLst>
          </p:cNvPr>
          <p:cNvSpPr txBox="1"/>
          <p:nvPr/>
        </p:nvSpPr>
        <p:spPr>
          <a:xfrm>
            <a:off x="8144121" y="684000"/>
            <a:ext cx="4064560" cy="6192000"/>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On 15 May</a:t>
            </a: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 2024</a:t>
            </a: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 RTS (Radio </a:t>
            </a:r>
            <a:r>
              <a:rPr kumimoji="0" sz="2000" b="1" i="0" u="none" strike="noStrike" kern="1200" cap="none" spc="0" normalizeH="0" baseline="0" noProof="0" dirty="0" err="1">
                <a:ln>
                  <a:noFill/>
                </a:ln>
                <a:solidFill>
                  <a:srgbClr val="0C377B"/>
                </a:solidFill>
                <a:effectLst/>
                <a:uLnTx/>
                <a:uFillTx/>
                <a:latin typeface="Calibri" panose="020F0502020204030204"/>
                <a:ea typeface="+mn-ea"/>
                <a:cs typeface="+mn-cs"/>
              </a:rPr>
              <a:t>Télévision</a:t>
            </a: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 Suisse) broadcasted a special program celebrating CERN’s 70th anniversary and hosted at CERN’s Science Gateway.</a:t>
            </a: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br>
              <a:rPr kumimoji="0" sz="1350" b="0" i="0" u="none" strike="noStrike" kern="1200" cap="none" spc="0" normalizeH="0" baseline="0" noProof="0" dirty="0">
                <a:ln>
                  <a:noFill/>
                </a:ln>
                <a:solidFill>
                  <a:srgbClr val="0C377B"/>
                </a:solidFill>
                <a:effectLst/>
                <a:uLnTx/>
                <a:uFillTx/>
                <a:latin typeface="Calibri" panose="020F0502020204030204"/>
                <a:ea typeface="+mn-ea"/>
                <a:cs typeface="+mn-cs"/>
              </a:rPr>
            </a:b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r>
              <a:rPr kumimoji="0" sz="1600" b="0" i="0" u="none" strike="noStrike" kern="1200" cap="none" spc="0" normalizeH="0" baseline="0" noProof="0" dirty="0">
                <a:ln>
                  <a:noFill/>
                </a:ln>
                <a:solidFill>
                  <a:srgbClr val="0C377B"/>
                </a:solidFill>
                <a:effectLst/>
                <a:uLnTx/>
                <a:uFillTx/>
                <a:latin typeface="Calibri" panose="020F0502020204030204"/>
                <a:ea typeface="+mn-ea"/>
                <a:cs typeface="+mn-cs"/>
              </a:rPr>
              <a:t>The event featured a comprehensive look at CERN's illustrious history, groundbreaking achievements, and future ambitions, including the </a:t>
            </a:r>
            <a:r>
              <a:rPr kumimoji="0" sz="1600" i="0" u="none" strike="noStrike" kern="1200" cap="none" spc="0" normalizeH="0" baseline="0" noProof="0" dirty="0">
                <a:ln>
                  <a:noFill/>
                </a:ln>
                <a:solidFill>
                  <a:srgbClr val="0C377B"/>
                </a:solidFill>
                <a:effectLst/>
                <a:uLnTx/>
                <a:uFillTx/>
                <a:latin typeface="Calibri" panose="020F0502020204030204"/>
                <a:ea typeface="+mn-ea"/>
                <a:cs typeface="+mn-cs"/>
              </a:rPr>
              <a:t>prominently featured Future Circular Collider (FCC) project with study experts interacting with the audience.</a:t>
            </a:r>
            <a:r>
              <a:rPr kumimoji="0" sz="1600" b="1" i="0" u="none" strike="noStrike" kern="1200" cap="none" spc="0" normalizeH="0" baseline="0" noProof="0" dirty="0">
                <a:ln>
                  <a:noFill/>
                </a:ln>
                <a:solidFill>
                  <a:srgbClr val="0C377B"/>
                </a:solidFill>
                <a:effectLst/>
                <a:uLnTx/>
                <a:uFillTx/>
                <a:latin typeface="Calibri" panose="020F0502020204030204"/>
                <a:ea typeface="+mn-ea"/>
                <a:cs typeface="+mn-cs"/>
              </a:rPr>
              <a:t> </a:t>
            </a:r>
          </a:p>
        </p:txBody>
      </p:sp>
      <p:sp>
        <p:nvSpPr>
          <p:cNvPr id="2" name="ZoneTexte 22">
            <a:extLst>
              <a:ext uri="{FF2B5EF4-FFF2-40B4-BE49-F238E27FC236}">
                <a16:creationId xmlns:a16="http://schemas.microsoft.com/office/drawing/2014/main" id="{87375F54-1421-75F3-6B5C-A87DBA7B5306}"/>
              </a:ext>
            </a:extLst>
          </p:cNvPr>
          <p:cNvSpPr txBox="1"/>
          <p:nvPr/>
        </p:nvSpPr>
        <p:spPr>
          <a:xfrm>
            <a:off x="4212000" y="815302"/>
            <a:ext cx="3971830" cy="6084000"/>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r>
              <a:rPr kumimoji="0" lang="en-GB" sz="2000" b="1" i="0" u="none" strike="noStrike" kern="1200" cap="none" spc="0" normalizeH="0" baseline="0" noProof="0" dirty="0">
                <a:ln>
                  <a:noFill/>
                </a:ln>
                <a:solidFill>
                  <a:srgbClr val="0C377B"/>
                </a:solidFill>
                <a:effectLst/>
                <a:uLnTx/>
                <a:uFillTx/>
                <a:latin typeface="Calibri" panose="020F0502020204030204"/>
                <a:ea typeface="+mn-ea"/>
                <a:cs typeface="+mn-cs"/>
              </a:rPr>
              <a:t>La Roche-sur-</a:t>
            </a:r>
            <a:r>
              <a:rPr kumimoji="0" lang="en-GB" sz="2000" b="1" i="0" u="none" strike="noStrike" kern="1200" cap="none" spc="0" normalizeH="0" baseline="0" noProof="0" dirty="0" err="1">
                <a:ln>
                  <a:noFill/>
                </a:ln>
                <a:solidFill>
                  <a:srgbClr val="0C377B"/>
                </a:solidFill>
                <a:effectLst/>
                <a:uLnTx/>
                <a:uFillTx/>
                <a:latin typeface="Calibri" panose="020F0502020204030204"/>
                <a:ea typeface="+mn-ea"/>
                <a:cs typeface="+mn-cs"/>
              </a:rPr>
              <a:t>Foron</a:t>
            </a:r>
            <a:r>
              <a:rPr lang="en-GB" sz="2000" b="1" dirty="0">
                <a:solidFill>
                  <a:srgbClr val="0C377B"/>
                </a:solidFill>
                <a:latin typeface="Calibri" panose="020F0502020204030204"/>
              </a:rPr>
              <a:t> - Haute Savoie</a:t>
            </a:r>
            <a:r>
              <a:rPr kumimoji="0" lang="en-GB" sz="2000" b="1" i="0" u="none" strike="noStrike" kern="1200" cap="none" spc="0" normalizeH="0" baseline="0" noProof="0" dirty="0">
                <a:ln>
                  <a:noFill/>
                </a:ln>
                <a:solidFill>
                  <a:srgbClr val="0C377B"/>
                </a:solidFill>
                <a:effectLst/>
                <a:uLnTx/>
                <a:uFillTx/>
                <a:latin typeface="Calibri" panose="020F0502020204030204"/>
                <a:ea typeface="+mn-ea"/>
                <a:cs typeface="+mn-cs"/>
              </a:rPr>
              <a:t> international fare April 27 to May 6 2024</a:t>
            </a: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US"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lang="en-US" sz="12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US"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US"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r>
              <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rPr>
              <a:t>CERN’s participation in the International Fair of Haute-Savoie/Mont Blanc, enhanced by the valuable help of volunteers from the FCC team, resulted in meaningful discussions with more than 2000 members of the local community on topics ranging from the required technological advancements to sustainability measures.</a:t>
            </a:r>
          </a:p>
        </p:txBody>
      </p:sp>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fr-CH" dirty="0">
                <a:latin typeface="Calibri" panose="020F0502020204030204"/>
              </a:rPr>
              <a:t>S</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tart</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of public information &amp; engagement sessions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1" name="ZoneTexte 23">
            <a:extLst>
              <a:ext uri="{FF2B5EF4-FFF2-40B4-BE49-F238E27FC236}">
                <a16:creationId xmlns:a16="http://schemas.microsoft.com/office/drawing/2014/main" id="{AC078EC3-16CA-43AE-463B-52F9A604E046}"/>
              </a:ext>
            </a:extLst>
          </p:cNvPr>
          <p:cNvSpPr txBox="1"/>
          <p:nvPr/>
        </p:nvSpPr>
        <p:spPr>
          <a:xfrm>
            <a:off x="4983923" y="4625640"/>
            <a:ext cx="3438845" cy="9954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b="1">
                <a:solidFill>
                  <a:srgbClr val="5B9BD5"/>
                </a:solidFill>
              </a:defRPr>
            </a:pPr>
            <a:br>
              <a:rPr kumimoji="0" sz="2000" i="0" u="none" strike="noStrike" kern="1200" cap="none" spc="0" normalizeH="0" baseline="0" noProof="0" dirty="0">
                <a:ln>
                  <a:noFill/>
                </a:ln>
                <a:solidFill>
                  <a:srgbClr val="0C377B"/>
                </a:solidFill>
                <a:effectLst/>
                <a:uLnTx/>
                <a:uFillTx/>
                <a:latin typeface="Calibri" panose="020F0502020204030204"/>
                <a:ea typeface="+mn-ea"/>
                <a:cs typeface="+mn-cs"/>
              </a:rPr>
            </a:br>
            <a:endParaRPr kumimoji="0" lang="en-US" sz="200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3000" b="1">
                <a:solidFill>
                  <a:srgbClr val="5B9BD5"/>
                </a:solidFill>
              </a:defRPr>
            </a:pPr>
            <a:endParaRPr lang="en-US" sz="2000" dirty="0">
              <a:solidFill>
                <a:srgbClr val="0C377B"/>
              </a:solidFill>
              <a:latin typeface="Calibri" panose="020F0502020204030204"/>
            </a:endParaRPr>
          </a:p>
        </p:txBody>
      </p:sp>
      <p:pic>
        <p:nvPicPr>
          <p:cNvPr id="12" name="Image" descr="Image">
            <a:extLst>
              <a:ext uri="{FF2B5EF4-FFF2-40B4-BE49-F238E27FC236}">
                <a16:creationId xmlns:a16="http://schemas.microsoft.com/office/drawing/2014/main" id="{4888207C-61C5-140E-266B-FB73D129B25F}"/>
              </a:ext>
            </a:extLst>
          </p:cNvPr>
          <p:cNvPicPr>
            <a:picLocks noChangeAspect="1"/>
          </p:cNvPicPr>
          <p:nvPr/>
        </p:nvPicPr>
        <p:blipFill>
          <a:blip r:embed="rId3"/>
          <a:stretch>
            <a:fillRect/>
          </a:stretch>
        </p:blipFill>
        <p:spPr>
          <a:xfrm>
            <a:off x="80769" y="1761913"/>
            <a:ext cx="4098671" cy="2732448"/>
          </a:xfrm>
          <a:prstGeom prst="rect">
            <a:avLst/>
          </a:prstGeom>
          <a:ln w="12700">
            <a:miter lim="400000"/>
          </a:ln>
        </p:spPr>
      </p:pic>
      <p:pic>
        <p:nvPicPr>
          <p:cNvPr id="13" name="Screenshot 2024-06-06 at 18.24.12.png" descr="Screenshot 2024-06-06 at 18.24.12.png">
            <a:extLst>
              <a:ext uri="{FF2B5EF4-FFF2-40B4-BE49-F238E27FC236}">
                <a16:creationId xmlns:a16="http://schemas.microsoft.com/office/drawing/2014/main" id="{D8C8A4D1-7F6F-E43A-21C7-E61A853275B6}"/>
              </a:ext>
            </a:extLst>
          </p:cNvPr>
          <p:cNvPicPr>
            <a:picLocks noChangeAspect="1"/>
          </p:cNvPicPr>
          <p:nvPr/>
        </p:nvPicPr>
        <p:blipFill>
          <a:blip r:embed="rId4"/>
          <a:stretch>
            <a:fillRect/>
          </a:stretch>
        </p:blipFill>
        <p:spPr>
          <a:xfrm>
            <a:off x="4531079" y="1755377"/>
            <a:ext cx="3215571" cy="3257332"/>
          </a:xfrm>
          <a:prstGeom prst="rect">
            <a:avLst/>
          </a:prstGeom>
          <a:ln w="12700">
            <a:solidFill>
              <a:schemeClr val="tx1"/>
            </a:solidFill>
            <a:miter lim="400000"/>
          </a:ln>
        </p:spPr>
      </p:pic>
      <p:pic>
        <p:nvPicPr>
          <p:cNvPr id="1026" name="C6E1E3D3-CD0F-4B83-A6B0-BD9AA547444A">
            <a:extLst>
              <a:ext uri="{FF2B5EF4-FFF2-40B4-BE49-F238E27FC236}">
                <a16:creationId xmlns:a16="http://schemas.microsoft.com/office/drawing/2014/main" id="{199D99A6-1DD4-0EB3-1B5B-2C0FBF5783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3830" y="2327519"/>
            <a:ext cx="3808822" cy="278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11800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err="1"/>
              <a:t>Integration</a:t>
            </a:r>
            <a:r>
              <a:rPr lang="fr-CH" dirty="0"/>
              <a:t> </a:t>
            </a:r>
            <a:r>
              <a:rPr lang="en-US" dirty="0"/>
              <a:t>with regional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mj-cs"/>
              </a:rPr>
              <a:t>infrastructures</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5544FB8B-1620-9704-3D4C-41C1632862A6}"/>
              </a:ext>
            </a:extLst>
          </p:cNvPr>
          <p:cNvPicPr>
            <a:picLocks noChangeAspect="1"/>
          </p:cNvPicPr>
          <p:nvPr/>
        </p:nvPicPr>
        <p:blipFill>
          <a:blip r:embed="rId3"/>
          <a:stretch>
            <a:fillRect/>
          </a:stretch>
        </p:blipFill>
        <p:spPr>
          <a:xfrm>
            <a:off x="28553" y="1953504"/>
            <a:ext cx="4466938" cy="4879546"/>
          </a:xfrm>
          <a:prstGeom prst="rect">
            <a:avLst/>
          </a:prstGeom>
        </p:spPr>
      </p:pic>
      <p:sp>
        <p:nvSpPr>
          <p:cNvPr id="6" name="TextBox 5">
            <a:extLst>
              <a:ext uri="{FF2B5EF4-FFF2-40B4-BE49-F238E27FC236}">
                <a16:creationId xmlns:a16="http://schemas.microsoft.com/office/drawing/2014/main" id="{EE24D11E-7877-F018-B500-F357B8287D0B}"/>
              </a:ext>
            </a:extLst>
          </p:cNvPr>
          <p:cNvSpPr txBox="1"/>
          <p:nvPr/>
        </p:nvSpPr>
        <p:spPr>
          <a:xfrm>
            <a:off x="0" y="770698"/>
            <a:ext cx="7665694" cy="1015663"/>
          </a:xfrm>
          <a:prstGeom prst="rect">
            <a:avLst/>
          </a:prstGeom>
        </p:spPr>
        <p:txBody>
          <a:bodyPr vert="horz" lIns="91440" tIns="45720" rIns="91440" bIns="45720" rtlCol="0">
            <a:noAutofit/>
          </a:bodyPr>
          <a:lstStyle>
            <a:defPPr>
              <a:defRPr lang="en-US"/>
            </a:defPPr>
            <a:lvl1pPr marL="285750" indent="-285750" defTabSz="1828800">
              <a:lnSpc>
                <a:spcPct val="100000"/>
              </a:lnSpc>
              <a:spcBef>
                <a:spcPts val="0"/>
              </a:spcBef>
              <a:spcAft>
                <a:spcPts val="600"/>
              </a:spcAft>
              <a:buFont typeface="Arial" panose="020B0604020202020204" pitchFamily="34" charset="0"/>
              <a:buChar char="•"/>
              <a:defRPr b="1">
                <a:solidFill>
                  <a:srgbClr val="0C377B"/>
                </a:solidFill>
                <a:latin typeface="Arial"/>
              </a:defRPr>
            </a:lvl1pPr>
            <a:lvl2pPr marL="0" indent="0" defTabSz="1828800">
              <a:lnSpc>
                <a:spcPts val="3700"/>
              </a:lnSpc>
              <a:spcBef>
                <a:spcPts val="0"/>
              </a:spcBef>
              <a:buFontTx/>
              <a:buNone/>
              <a:defRPr sz="3600" b="1"/>
            </a:lvl2pPr>
            <a:lvl3pPr marL="0" indent="0" defTabSz="1828800">
              <a:lnSpc>
                <a:spcPts val="3700"/>
              </a:lnSpc>
              <a:spcBef>
                <a:spcPts val="0"/>
              </a:spcBef>
              <a:buSzPct val="120000"/>
              <a:buFontTx/>
              <a:buNone/>
              <a:defRPr sz="3600" b="1"/>
            </a:lvl3pPr>
            <a:lvl4pPr marL="0" indent="0" defTabSz="1828800">
              <a:lnSpc>
                <a:spcPts val="3700"/>
              </a:lnSpc>
              <a:spcBef>
                <a:spcPts val="0"/>
              </a:spcBef>
              <a:buSzPct val="120000"/>
              <a:buFontTx/>
              <a:buNone/>
              <a:defRPr sz="3600" b="1"/>
            </a:lvl4pPr>
            <a:lvl5pPr marL="0" indent="0" defTabSz="1828800">
              <a:lnSpc>
                <a:spcPts val="3700"/>
              </a:lnSpc>
              <a:spcBef>
                <a:spcPts val="0"/>
              </a:spcBef>
              <a:buSzPct val="120000"/>
              <a:buFontTx/>
              <a:buNone/>
              <a:defRPr sz="3600" b="1"/>
            </a:lvl5pPr>
            <a:lvl6pPr marL="5029200" indent="-457200" defTabSz="1828800">
              <a:lnSpc>
                <a:spcPct val="90000"/>
              </a:lnSpc>
              <a:spcBef>
                <a:spcPts val="1000"/>
              </a:spcBef>
              <a:buFont typeface="Arial" panose="020B0604020202020204" pitchFamily="34" charset="0"/>
              <a:buChar char="•"/>
              <a:defRPr sz="3600"/>
            </a:lvl6pPr>
            <a:lvl7pPr marL="5943600" indent="-457200" defTabSz="1828800">
              <a:lnSpc>
                <a:spcPct val="90000"/>
              </a:lnSpc>
              <a:spcBef>
                <a:spcPts val="1000"/>
              </a:spcBef>
              <a:buFont typeface="Arial" panose="020B0604020202020204" pitchFamily="34" charset="0"/>
              <a:buChar char="•"/>
              <a:defRPr sz="3600"/>
            </a:lvl7pPr>
            <a:lvl8pPr marL="6858000" indent="-457200" defTabSz="1828800">
              <a:lnSpc>
                <a:spcPct val="90000"/>
              </a:lnSpc>
              <a:spcBef>
                <a:spcPts val="1000"/>
              </a:spcBef>
              <a:buFont typeface="Arial" panose="020B0604020202020204" pitchFamily="34" charset="0"/>
              <a:buChar char="•"/>
              <a:defRPr sz="3600"/>
            </a:lvl8pPr>
            <a:lvl9pPr marL="7772400" indent="-457200" defTabSz="1828800">
              <a:lnSpc>
                <a:spcPct val="90000"/>
              </a:lnSpc>
              <a:spcBef>
                <a:spcPts val="1000"/>
              </a:spcBef>
              <a:buFont typeface="Arial" panose="020B0604020202020204" pitchFamily="34" charset="0"/>
              <a:buChar char="•"/>
              <a:defRPr sz="3600"/>
            </a:lvl9pPr>
          </a:lstStyle>
          <a:p>
            <a:r>
              <a:rPr lang="en-GB" dirty="0"/>
              <a:t>Road accesses developed for all 8 surface sites</a:t>
            </a:r>
          </a:p>
          <a:p>
            <a:r>
              <a:rPr lang="en-GB" dirty="0"/>
              <a:t>Four possible highway connections defined</a:t>
            </a:r>
          </a:p>
          <a:p>
            <a:r>
              <a:rPr lang="en-GB" dirty="0">
                <a:solidFill>
                  <a:srgbClr val="FF0000"/>
                </a:solidFill>
              </a:rPr>
              <a:t>Less than 4 km of new roads required</a:t>
            </a:r>
          </a:p>
        </p:txBody>
      </p:sp>
      <p:pic>
        <p:nvPicPr>
          <p:cNvPr id="2" name="Picture 1">
            <a:extLst>
              <a:ext uri="{FF2B5EF4-FFF2-40B4-BE49-F238E27FC236}">
                <a16:creationId xmlns:a16="http://schemas.microsoft.com/office/drawing/2014/main" id="{7A8E128F-CF3A-2C0E-910A-6759E1080ADF}"/>
              </a:ext>
            </a:extLst>
          </p:cNvPr>
          <p:cNvPicPr>
            <a:picLocks noChangeAspect="1"/>
          </p:cNvPicPr>
          <p:nvPr/>
        </p:nvPicPr>
        <p:blipFill rotWithShape="1">
          <a:blip r:embed="rId4"/>
          <a:srcRect r="2589" b="2676"/>
          <a:stretch/>
        </p:blipFill>
        <p:spPr>
          <a:xfrm>
            <a:off x="7803851" y="760949"/>
            <a:ext cx="4359596" cy="3967094"/>
          </a:xfrm>
          <a:prstGeom prst="rect">
            <a:avLst/>
          </a:prstGeom>
        </p:spPr>
      </p:pic>
      <p:pic>
        <p:nvPicPr>
          <p:cNvPr id="3" name="Picture 2">
            <a:extLst>
              <a:ext uri="{FF2B5EF4-FFF2-40B4-BE49-F238E27FC236}">
                <a16:creationId xmlns:a16="http://schemas.microsoft.com/office/drawing/2014/main" id="{C11EA278-9DE9-11E8-5C4C-879DF269959B}"/>
              </a:ext>
            </a:extLst>
          </p:cNvPr>
          <p:cNvPicPr>
            <a:picLocks noChangeAspect="1"/>
          </p:cNvPicPr>
          <p:nvPr/>
        </p:nvPicPr>
        <p:blipFill rotWithShape="1">
          <a:blip r:embed="rId5"/>
          <a:srcRect l="31833" t="9025" r="16320" b="2459"/>
          <a:stretch/>
        </p:blipFill>
        <p:spPr>
          <a:xfrm>
            <a:off x="4646026" y="1971520"/>
            <a:ext cx="3183917" cy="2329833"/>
          </a:xfrm>
          <a:prstGeom prst="rect">
            <a:avLst/>
          </a:prstGeom>
        </p:spPr>
      </p:pic>
      <p:sp>
        <p:nvSpPr>
          <p:cNvPr id="12" name="Text Placeholder 2">
            <a:extLst>
              <a:ext uri="{FF2B5EF4-FFF2-40B4-BE49-F238E27FC236}">
                <a16:creationId xmlns:a16="http://schemas.microsoft.com/office/drawing/2014/main" id="{1F127B59-6532-1216-0A44-51D53F97BA6C}"/>
              </a:ext>
            </a:extLst>
          </p:cNvPr>
          <p:cNvSpPr txBox="1">
            <a:spLocks/>
          </p:cNvSpPr>
          <p:nvPr/>
        </p:nvSpPr>
        <p:spPr>
          <a:xfrm>
            <a:off x="4493559" y="4695895"/>
            <a:ext cx="7182286" cy="2162105"/>
          </a:xfrm>
          <a:prstGeom prst="rect">
            <a:avLst/>
          </a:prstGeom>
          <a:solidFill>
            <a:schemeClr val="bg1"/>
          </a:solidFill>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Electrical connection concept developed with RTE                  (French electricity  grid operator) </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Three HV supply points, two new stations &amp; CERN </a:t>
            </a:r>
            <a:r>
              <a:rPr lang="en-GB" sz="1800" dirty="0" err="1">
                <a:solidFill>
                  <a:srgbClr val="0C377B"/>
                </a:solidFill>
                <a:latin typeface="Arial"/>
              </a:rPr>
              <a:t>Prevessin</a:t>
            </a:r>
            <a:endParaRPr lang="en-GB" sz="1800" dirty="0">
              <a:solidFill>
                <a:srgbClr val="0C377B"/>
              </a:solidFill>
              <a:latin typeface="Arial"/>
            </a:endParaRPr>
          </a:p>
          <a:p>
            <a:pPr>
              <a:lnSpc>
                <a:spcPct val="100000"/>
              </a:lnSpc>
              <a:spcAft>
                <a:spcPts val="600"/>
              </a:spcAft>
            </a:pPr>
            <a:r>
              <a:rPr lang="en-GB" sz="1800" dirty="0">
                <a:solidFill>
                  <a:srgbClr val="0C377B"/>
                </a:solidFill>
                <a:latin typeface="Arial"/>
                <a:sym typeface="Wingdings" panose="05000000000000000000" pitchFamily="2" charset="2"/>
              </a:rPr>
              <a:t>     </a:t>
            </a:r>
            <a:r>
              <a:rPr lang="en-GB" sz="1800" dirty="0">
                <a:solidFill>
                  <a:srgbClr val="FF0000"/>
                </a:solidFill>
                <a:latin typeface="Arial"/>
                <a:sym typeface="Wingdings" panose="05000000000000000000" pitchFamily="2" charset="2"/>
              </a:rPr>
              <a:t> r</a:t>
            </a:r>
            <a:r>
              <a:rPr lang="en-GB" sz="1800" dirty="0">
                <a:solidFill>
                  <a:srgbClr val="FF0000"/>
                </a:solidFill>
                <a:latin typeface="Arial"/>
              </a:rPr>
              <a:t>equested loads have no significant impact on grid</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R&amp;D efforts aiming at reduction of the energy consumption of FCC-</a:t>
            </a:r>
            <a:r>
              <a:rPr lang="en-GB" sz="1800" dirty="0" err="1">
                <a:solidFill>
                  <a:srgbClr val="0C377B"/>
                </a:solidFill>
                <a:latin typeface="Arial"/>
              </a:rPr>
              <a:t>ee</a:t>
            </a:r>
            <a:r>
              <a:rPr lang="en-GB" sz="1800" dirty="0">
                <a:solidFill>
                  <a:srgbClr val="0C377B"/>
                </a:solidFill>
                <a:latin typeface="Arial"/>
              </a:rPr>
              <a:t> and FCC-</a:t>
            </a:r>
            <a:r>
              <a:rPr lang="en-GB" sz="1800" dirty="0" err="1">
                <a:solidFill>
                  <a:srgbClr val="0C377B"/>
                </a:solidFill>
                <a:latin typeface="Arial"/>
              </a:rPr>
              <a:t>hh</a:t>
            </a:r>
            <a:endParaRPr lang="en-GB" sz="1800" dirty="0">
              <a:solidFill>
                <a:srgbClr val="0C377B"/>
              </a:solidFill>
              <a:latin typeface="Arial"/>
            </a:endParaRPr>
          </a:p>
        </p:txBody>
      </p:sp>
      <p:sp>
        <p:nvSpPr>
          <p:cNvPr id="14" name="TextBox 13">
            <a:extLst>
              <a:ext uri="{FF2B5EF4-FFF2-40B4-BE49-F238E27FC236}">
                <a16:creationId xmlns:a16="http://schemas.microsoft.com/office/drawing/2014/main" id="{F7077EBA-5D7A-F137-30C1-A629ABC69364}"/>
              </a:ext>
            </a:extLst>
          </p:cNvPr>
          <p:cNvSpPr txBox="1"/>
          <p:nvPr/>
        </p:nvSpPr>
        <p:spPr>
          <a:xfrm>
            <a:off x="6303146" y="838868"/>
            <a:ext cx="2739063" cy="646331"/>
          </a:xfrm>
          <a:prstGeom prst="rect">
            <a:avLst/>
          </a:prstGeom>
          <a:noFill/>
        </p:spPr>
        <p:txBody>
          <a:bodyPr wrap="square">
            <a:spAutoFit/>
          </a:bodyPr>
          <a:lstStyle/>
          <a:p>
            <a:pPr algn="ctr"/>
            <a:r>
              <a:rPr lang="en-GB" b="1" dirty="0">
                <a:solidFill>
                  <a:srgbClr val="0C377B"/>
                </a:solidFill>
                <a:latin typeface="Arial"/>
              </a:rPr>
              <a:t>C</a:t>
            </a:r>
            <a:r>
              <a:rPr lang="en-GB" sz="1800" b="1" dirty="0">
                <a:solidFill>
                  <a:srgbClr val="0C377B"/>
                </a:solidFill>
                <a:latin typeface="Arial"/>
              </a:rPr>
              <a:t>onnections to </a:t>
            </a:r>
          </a:p>
          <a:p>
            <a:pPr algn="ctr"/>
            <a:r>
              <a:rPr lang="en-GB" sz="1800" b="1" dirty="0">
                <a:solidFill>
                  <a:srgbClr val="0C377B"/>
                </a:solidFill>
                <a:latin typeface="Arial"/>
              </a:rPr>
              <a:t>French electricity grid </a:t>
            </a:r>
            <a:endParaRPr lang="en-CH" b="1" dirty="0"/>
          </a:p>
        </p:txBody>
      </p:sp>
      <p:sp>
        <p:nvSpPr>
          <p:cNvPr id="15" name="TextBox 14">
            <a:extLst>
              <a:ext uri="{FF2B5EF4-FFF2-40B4-BE49-F238E27FC236}">
                <a16:creationId xmlns:a16="http://schemas.microsoft.com/office/drawing/2014/main" id="{CFBF3DF0-0EEA-E5FE-AC35-A9CEECA19AAF}"/>
              </a:ext>
            </a:extLst>
          </p:cNvPr>
          <p:cNvSpPr txBox="1"/>
          <p:nvPr/>
        </p:nvSpPr>
        <p:spPr>
          <a:xfrm>
            <a:off x="1235076" y="4123304"/>
            <a:ext cx="2053891" cy="646331"/>
          </a:xfrm>
          <a:prstGeom prst="rect">
            <a:avLst/>
          </a:prstGeom>
          <a:solidFill>
            <a:srgbClr val="F8F8F8">
              <a:alpha val="69804"/>
            </a:srgbClr>
          </a:solidFill>
        </p:spPr>
        <p:txBody>
          <a:bodyPr wrap="square">
            <a:spAutoFit/>
          </a:bodyPr>
          <a:lstStyle/>
          <a:p>
            <a:pPr algn="ctr"/>
            <a:r>
              <a:rPr lang="en-GB" b="1" dirty="0">
                <a:solidFill>
                  <a:srgbClr val="0C377B"/>
                </a:solidFill>
                <a:latin typeface="Arial"/>
              </a:rPr>
              <a:t>c</a:t>
            </a:r>
            <a:r>
              <a:rPr lang="en-GB" sz="1800" b="1" dirty="0">
                <a:solidFill>
                  <a:srgbClr val="0C377B"/>
                </a:solidFill>
                <a:latin typeface="Arial"/>
              </a:rPr>
              <a:t>onnections with </a:t>
            </a:r>
          </a:p>
          <a:p>
            <a:pPr algn="ctr"/>
            <a:r>
              <a:rPr lang="en-GB" sz="1800" b="1" dirty="0">
                <a:solidFill>
                  <a:srgbClr val="0C377B"/>
                </a:solidFill>
                <a:latin typeface="Arial"/>
              </a:rPr>
              <a:t>highway network</a:t>
            </a:r>
            <a:endParaRPr lang="en-CH" b="1" dirty="0"/>
          </a:p>
        </p:txBody>
      </p:sp>
    </p:spTree>
    <p:extLst>
      <p:ext uri="{BB962C8B-B14F-4D97-AF65-F5344CB8AC3E}">
        <p14:creationId xmlns:p14="http://schemas.microsoft.com/office/powerpoint/2010/main" val="22160805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4995081"/>
            <a:ext cx="5254504" cy="677011"/>
            <a:chOff x="3679391" y="5145807"/>
            <a:chExt cx="5254504" cy="689651"/>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3"/>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17991" y="5712480"/>
            <a:ext cx="7647927" cy="1154162"/>
          </a:xfrm>
          <a:prstGeom prst="rect">
            <a:avLst/>
          </a:prstGeom>
          <a:solidFill>
            <a:schemeClr val="bg1"/>
          </a:solid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dirty="0">
                <a:ln>
                  <a:noFill/>
                </a:ln>
                <a:solidFill>
                  <a:srgbClr val="0432FF"/>
                </a:solidFill>
                <a:effectLst/>
                <a:uLnTx/>
                <a:uFillTx/>
                <a:latin typeface="Arial"/>
                <a:ea typeface="+mn-ea"/>
                <a:cs typeface="+mn-cs"/>
              </a:rPr>
              <a:t> 10-50 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 70 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7983634" y="5817423"/>
            <a:ext cx="3746218" cy="692497"/>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extLst>
              <p:ext uri="{D42A27DB-BD31-4B8C-83A1-F6EECF244321}">
                <p14:modId xmlns:p14="http://schemas.microsoft.com/office/powerpoint/2010/main" val="2562006365"/>
              </p:ext>
            </p:extLst>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3240198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9"/>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defTabSz="914377">
              <a:defRPr/>
            </a:pPr>
            <a:r>
              <a:rPr lang="en-US" dirty="0"/>
              <a:t>Collider and Booster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7" cy="654292"/>
          </a:xfrm>
          <a:prstGeom prst="rect">
            <a:avLst/>
          </a:prstGeom>
        </p:spPr>
      </p:pic>
      <p:pic>
        <p:nvPicPr>
          <p:cNvPr id="35" name="Picture 34">
            <a:extLst>
              <a:ext uri="{FF2B5EF4-FFF2-40B4-BE49-F238E27FC236}">
                <a16:creationId xmlns:a16="http://schemas.microsoft.com/office/drawing/2014/main" id="{6715C3C3-25EC-9262-B202-DF378EC90F3E}"/>
              </a:ext>
            </a:extLst>
          </p:cNvPr>
          <p:cNvPicPr>
            <a:picLocks noChangeAspect="1"/>
          </p:cNvPicPr>
          <p:nvPr/>
        </p:nvPicPr>
        <p:blipFill>
          <a:blip r:embed="rId3"/>
          <a:stretch>
            <a:fillRect/>
          </a:stretch>
        </p:blipFill>
        <p:spPr>
          <a:xfrm>
            <a:off x="4796444" y="2457777"/>
            <a:ext cx="6664659" cy="4407123"/>
          </a:xfrm>
          <a:prstGeom prst="rect">
            <a:avLst/>
          </a:prstGeom>
          <a:solidFill>
            <a:schemeClr val="bg1"/>
          </a:solidFill>
        </p:spPr>
      </p:pic>
      <p:sp>
        <p:nvSpPr>
          <p:cNvPr id="36" name="TextBox 35">
            <a:extLst>
              <a:ext uri="{FF2B5EF4-FFF2-40B4-BE49-F238E27FC236}">
                <a16:creationId xmlns:a16="http://schemas.microsoft.com/office/drawing/2014/main" id="{040BC3C8-941C-2613-86EE-96003923D798}"/>
              </a:ext>
            </a:extLst>
          </p:cNvPr>
          <p:cNvSpPr txBox="1"/>
          <p:nvPr/>
        </p:nvSpPr>
        <p:spPr>
          <a:xfrm>
            <a:off x="581265" y="3137336"/>
            <a:ext cx="4148673" cy="3046988"/>
          </a:xfrm>
          <a:prstGeom prst="rect">
            <a:avLst/>
          </a:prstGeom>
          <a:noFill/>
        </p:spPr>
        <p:txBody>
          <a:bodyPr wrap="square" rtlCol="0">
            <a:spAutoFit/>
          </a:bodyPr>
          <a:lstStyle/>
          <a:p>
            <a:pPr marL="342891" indent="-342891">
              <a:buFont typeface="Wingdings" panose="05000000000000000000" pitchFamily="2" charset="2"/>
              <a:buChar char="è"/>
              <a:defRPr/>
            </a:pPr>
            <a:r>
              <a:rPr lang="en-GB" sz="2400" b="1" dirty="0">
                <a:solidFill>
                  <a:srgbClr val="0000CC"/>
                </a:solidFill>
                <a:sym typeface="Wingdings" panose="05000000000000000000" pitchFamily="2" charset="2"/>
              </a:rPr>
              <a:t>specifications for design of components and technical infrastructure </a:t>
            </a:r>
          </a:p>
          <a:p>
            <a:pPr marL="342891" indent="-342891">
              <a:buFont typeface="Wingdings" panose="05000000000000000000" pitchFamily="2" charset="2"/>
              <a:buChar char="è"/>
              <a:defRPr/>
            </a:pPr>
            <a:endParaRPr lang="en-GB" sz="2400" b="1" dirty="0">
              <a:solidFill>
                <a:srgbClr val="0000CC"/>
              </a:solidFill>
              <a:sym typeface="Wingdings" panose="05000000000000000000" pitchFamily="2" charset="2"/>
            </a:endParaRPr>
          </a:p>
          <a:p>
            <a:pPr marL="342891" indent="-342891">
              <a:buFont typeface="Wingdings" panose="05000000000000000000" pitchFamily="2" charset="2"/>
              <a:buChar char="è"/>
              <a:defRPr/>
            </a:pPr>
            <a:r>
              <a:rPr lang="en-GB" sz="2400" b="1" dirty="0">
                <a:solidFill>
                  <a:srgbClr val="0000CC"/>
                </a:solidFill>
                <a:sym typeface="Wingdings" panose="05000000000000000000" pitchFamily="2" charset="2"/>
              </a:rPr>
              <a:t>full </a:t>
            </a:r>
            <a:r>
              <a:rPr lang="en-GB" sz="2400" b="1" dirty="0">
                <a:solidFill>
                  <a:srgbClr val="0000CC"/>
                </a:solidFill>
                <a:latin typeface="Calibri" panose="020F0502020204030204"/>
                <a:sym typeface="Wingdings" panose="05000000000000000000" pitchFamily="2" charset="2"/>
              </a:rPr>
              <a:t>inventory for integration studies and requirements for civil engineering</a:t>
            </a:r>
          </a:p>
        </p:txBody>
      </p:sp>
      <p:sp>
        <p:nvSpPr>
          <p:cNvPr id="37" name="TextBox 36">
            <a:extLst>
              <a:ext uri="{FF2B5EF4-FFF2-40B4-BE49-F238E27FC236}">
                <a16:creationId xmlns:a16="http://schemas.microsoft.com/office/drawing/2014/main" id="{DFA9A238-6DDB-7DBE-4539-D29F2A53E87C}"/>
              </a:ext>
            </a:extLst>
          </p:cNvPr>
          <p:cNvSpPr txBox="1"/>
          <p:nvPr/>
        </p:nvSpPr>
        <p:spPr>
          <a:xfrm>
            <a:off x="7812020" y="3872581"/>
            <a:ext cx="697627" cy="276999"/>
          </a:xfrm>
          <a:prstGeom prst="rect">
            <a:avLst/>
          </a:prstGeom>
          <a:solidFill>
            <a:schemeClr val="accent5">
              <a:lumMod val="20000"/>
              <a:lumOff val="80000"/>
            </a:schemeClr>
          </a:solidFill>
        </p:spPr>
        <p:txBody>
          <a:bodyPr wrap="none" rtlCol="0">
            <a:spAutoFit/>
          </a:bodyPr>
          <a:lstStyle/>
          <a:p>
            <a:r>
              <a:rPr lang="en-US" sz="1200" dirty="0"/>
              <a:t>K. Oide</a:t>
            </a:r>
            <a:endParaRPr lang="en-GB" sz="1200" dirty="0"/>
          </a:p>
        </p:txBody>
      </p:sp>
      <p:sp>
        <p:nvSpPr>
          <p:cNvPr id="38" name="TextBox 37">
            <a:extLst>
              <a:ext uri="{FF2B5EF4-FFF2-40B4-BE49-F238E27FC236}">
                <a16:creationId xmlns:a16="http://schemas.microsoft.com/office/drawing/2014/main" id="{BD3C4134-A6D6-80EC-E1A1-150B0FA6B8FB}"/>
              </a:ext>
            </a:extLst>
          </p:cNvPr>
          <p:cNvSpPr txBox="1"/>
          <p:nvPr/>
        </p:nvSpPr>
        <p:spPr>
          <a:xfrm>
            <a:off x="7812019" y="6124663"/>
            <a:ext cx="1000017" cy="276999"/>
          </a:xfrm>
          <a:prstGeom prst="rect">
            <a:avLst/>
          </a:prstGeom>
          <a:solidFill>
            <a:schemeClr val="accent5">
              <a:lumMod val="20000"/>
              <a:lumOff val="80000"/>
            </a:schemeClr>
          </a:solidFill>
        </p:spPr>
        <p:txBody>
          <a:bodyPr wrap="none" rtlCol="0">
            <a:spAutoFit/>
          </a:bodyPr>
          <a:lstStyle/>
          <a:p>
            <a:r>
              <a:rPr lang="en-US" sz="1200" dirty="0"/>
              <a:t>P. Raimondi</a:t>
            </a:r>
            <a:endParaRPr lang="en-GB" sz="1200" dirty="0"/>
          </a:p>
        </p:txBody>
      </p:sp>
      <p:sp>
        <p:nvSpPr>
          <p:cNvPr id="2" name="TextBox 1">
            <a:extLst>
              <a:ext uri="{FF2B5EF4-FFF2-40B4-BE49-F238E27FC236}">
                <a16:creationId xmlns:a16="http://schemas.microsoft.com/office/drawing/2014/main" id="{C87FD750-1B08-439C-9D7C-C6AEE9EA8CD9}"/>
              </a:ext>
            </a:extLst>
          </p:cNvPr>
          <p:cNvSpPr txBox="1"/>
          <p:nvPr/>
        </p:nvSpPr>
        <p:spPr>
          <a:xfrm>
            <a:off x="292848" y="723874"/>
            <a:ext cx="11775085" cy="1938992"/>
          </a:xfrm>
          <a:prstGeom prst="rect">
            <a:avLst/>
          </a:prstGeom>
          <a:noFill/>
        </p:spPr>
        <p:txBody>
          <a:bodyPr wrap="square" rtlCol="0">
            <a:spAutoFit/>
          </a:bodyPr>
          <a:lstStyle/>
          <a:p>
            <a:r>
              <a:rPr lang="en-GB" sz="2400" b="1" dirty="0">
                <a:solidFill>
                  <a:srgbClr val="0C377B"/>
                </a:solidFill>
              </a:rPr>
              <a:t>Complete accelerator design and layout</a:t>
            </a:r>
          </a:p>
          <a:p>
            <a:pPr marL="285744" indent="-285744" defTabSz="914377">
              <a:buFont typeface="Arial" panose="020B0604020202020204" pitchFamily="34" charset="0"/>
              <a:buChar char="•"/>
              <a:defRPr/>
            </a:pPr>
            <a:r>
              <a:rPr lang="en-US" sz="2400" dirty="0">
                <a:solidFill>
                  <a:srgbClr val="0C377B"/>
                </a:solidFill>
                <a:latin typeface="Calibri" panose="020F0502020204030204"/>
              </a:rPr>
              <a:t>consolidated beam parameters throughout entire chain &amp; different operation modes</a:t>
            </a:r>
          </a:p>
          <a:p>
            <a:pPr marL="285744" indent="-285744" defTabSz="914377">
              <a:buFont typeface="Arial" panose="020B0604020202020204" pitchFamily="34" charset="0"/>
              <a:buChar char="•"/>
              <a:defRPr/>
            </a:pPr>
            <a:r>
              <a:rPr lang="en-US" sz="2400" dirty="0">
                <a:solidFill>
                  <a:srgbClr val="0C377B"/>
                </a:solidFill>
                <a:latin typeface="Calibri" panose="020F0502020204030204"/>
              </a:rPr>
              <a:t>definitive collider and booster and optics and layout</a:t>
            </a:r>
          </a:p>
          <a:p>
            <a:pPr marL="285744" indent="-285744" defTabSz="914377">
              <a:buFont typeface="Arial" panose="020B0604020202020204" pitchFamily="34" charset="0"/>
              <a:buChar char="•"/>
              <a:defRPr/>
            </a:pPr>
            <a:r>
              <a:rPr lang="en-US" sz="2400" dirty="0">
                <a:solidFill>
                  <a:srgbClr val="0C377B"/>
                </a:solidFill>
                <a:latin typeface="Calibri" panose="020F0502020204030204"/>
              </a:rPr>
              <a:t>beam-based alignment procedures, tolerances and requirements </a:t>
            </a:r>
          </a:p>
          <a:p>
            <a:pPr marL="285744" indent="-285744" defTabSz="914377">
              <a:buFont typeface="Arial" panose="020B0604020202020204" pitchFamily="34" charset="0"/>
              <a:buChar char="•"/>
              <a:defRPr/>
            </a:pPr>
            <a:r>
              <a:rPr lang="en-GB" sz="2400" dirty="0">
                <a:solidFill>
                  <a:srgbClr val="0C377B"/>
                </a:solidFill>
                <a:latin typeface="Calibri" panose="020F0502020204030204"/>
              </a:rPr>
              <a:t>complete impedance models for booster and collider rings</a:t>
            </a:r>
          </a:p>
        </p:txBody>
      </p:sp>
    </p:spTree>
    <p:extLst>
      <p:ext uri="{BB962C8B-B14F-4D97-AF65-F5344CB8AC3E}">
        <p14:creationId xmlns:p14="http://schemas.microsoft.com/office/powerpoint/2010/main" val="18051777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7F3C35D-05CB-7957-32A0-CDE01B450366}"/>
              </a:ext>
            </a:extLst>
          </p:cNvPr>
          <p:cNvPicPr>
            <a:picLocks noChangeAspect="1"/>
          </p:cNvPicPr>
          <p:nvPr/>
        </p:nvPicPr>
        <p:blipFill rotWithShape="1">
          <a:blip r:embed="rId3"/>
          <a:srcRect l="8824"/>
          <a:stretch/>
        </p:blipFill>
        <p:spPr>
          <a:xfrm>
            <a:off x="23858" y="770698"/>
            <a:ext cx="7962948" cy="2857192"/>
          </a:xfrm>
          <a:prstGeom prst="rect">
            <a:avLst/>
          </a:prstGeom>
        </p:spPr>
      </p:pic>
      <p:graphicFrame>
        <p:nvGraphicFramePr>
          <p:cNvPr id="6" name="Table 5">
            <a:extLst>
              <a:ext uri="{FF2B5EF4-FFF2-40B4-BE49-F238E27FC236}">
                <a16:creationId xmlns:a16="http://schemas.microsoft.com/office/drawing/2014/main" id="{D94CE2D4-BC73-418E-0567-F005565AB595}"/>
              </a:ext>
            </a:extLst>
          </p:cNvPr>
          <p:cNvGraphicFramePr>
            <a:graphicFrameLocks noGrp="1"/>
          </p:cNvGraphicFramePr>
          <p:nvPr>
            <p:extLst>
              <p:ext uri="{D42A27DB-BD31-4B8C-83A1-F6EECF244321}">
                <p14:modId xmlns:p14="http://schemas.microsoft.com/office/powerpoint/2010/main" val="1858169159"/>
              </p:ext>
            </p:extLst>
          </p:nvPr>
        </p:nvGraphicFramePr>
        <p:xfrm>
          <a:off x="7363900" y="1081409"/>
          <a:ext cx="4470787" cy="2107058"/>
        </p:xfrm>
        <a:graphic>
          <a:graphicData uri="http://schemas.openxmlformats.org/drawingml/2006/table">
            <a:tbl>
              <a:tblPr firstRow="1" bandRow="1">
                <a:tableStyleId>{E8034E78-7F5D-4C2E-B375-FC64B27BC917}</a:tableStyleId>
              </a:tblPr>
              <a:tblGrid>
                <a:gridCol w="572739">
                  <a:extLst>
                    <a:ext uri="{9D8B030D-6E8A-4147-A177-3AD203B41FA5}">
                      <a16:colId xmlns:a16="http://schemas.microsoft.com/office/drawing/2014/main" val="4252717736"/>
                    </a:ext>
                  </a:extLst>
                </a:gridCol>
                <a:gridCol w="1348372">
                  <a:extLst>
                    <a:ext uri="{9D8B030D-6E8A-4147-A177-3AD203B41FA5}">
                      <a16:colId xmlns:a16="http://schemas.microsoft.com/office/drawing/2014/main" val="2544991924"/>
                    </a:ext>
                  </a:extLst>
                </a:gridCol>
                <a:gridCol w="1182696">
                  <a:extLst>
                    <a:ext uri="{9D8B030D-6E8A-4147-A177-3AD203B41FA5}">
                      <a16:colId xmlns:a16="http://schemas.microsoft.com/office/drawing/2014/main" val="3221883107"/>
                    </a:ext>
                  </a:extLst>
                </a:gridCol>
                <a:gridCol w="1366980">
                  <a:extLst>
                    <a:ext uri="{9D8B030D-6E8A-4147-A177-3AD203B41FA5}">
                      <a16:colId xmlns:a16="http://schemas.microsoft.com/office/drawing/2014/main" val="2010679182"/>
                    </a:ext>
                  </a:extLst>
                </a:gridCol>
              </a:tblGrid>
              <a:tr h="617446">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8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800" dirty="0"/>
                        <a:t>Energy (GeV)</a:t>
                      </a:r>
                      <a:endParaRPr lang="en-GB" sz="18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800" dirty="0"/>
                        <a:t>Current (mA)</a:t>
                      </a:r>
                      <a:endParaRPr lang="en-GB" sz="18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800" dirty="0"/>
                        <a:t>RF voltage (GV)</a:t>
                      </a:r>
                      <a:endParaRPr lang="en-GB" sz="1800" dirty="0"/>
                    </a:p>
                  </a:txBody>
                  <a:tcPr>
                    <a:solidFill>
                      <a:schemeClr val="tx2">
                        <a:lumMod val="60000"/>
                        <a:lumOff val="40000"/>
                      </a:schemeClr>
                    </a:solidFill>
                  </a:tcPr>
                </a:tc>
                <a:extLst>
                  <a:ext uri="{0D108BD9-81ED-4DB2-BD59-A6C34878D82A}">
                    <a16:rowId xmlns:a16="http://schemas.microsoft.com/office/drawing/2014/main" val="3849403144"/>
                  </a:ext>
                </a:extLst>
              </a:tr>
              <a:tr h="369698">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Z</a:t>
                      </a:r>
                      <a:endParaRPr lang="en-GB" sz="18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45.6</a:t>
                      </a:r>
                      <a:endParaRPr lang="en-GB" sz="18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1280</a:t>
                      </a:r>
                      <a:endParaRPr lang="en-GB" sz="18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0.08</a:t>
                      </a:r>
                      <a:endParaRPr lang="en-GB" sz="1800" dirty="0"/>
                    </a:p>
                  </a:txBody>
                  <a:tcPr>
                    <a:solidFill>
                      <a:schemeClr val="tx2">
                        <a:lumMod val="20000"/>
                        <a:lumOff val="80000"/>
                      </a:schemeClr>
                    </a:solidFill>
                  </a:tcPr>
                </a:tc>
                <a:extLst>
                  <a:ext uri="{0D108BD9-81ED-4DB2-BD59-A6C34878D82A}">
                    <a16:rowId xmlns:a16="http://schemas.microsoft.com/office/drawing/2014/main" val="176597485"/>
                  </a:ext>
                </a:extLst>
              </a:tr>
              <a:tr h="352826">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W</a:t>
                      </a:r>
                      <a:endParaRPr lang="en-GB" sz="18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80</a:t>
                      </a:r>
                      <a:endParaRPr lang="en-GB" sz="18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135</a:t>
                      </a:r>
                      <a:endParaRPr lang="en-GB" sz="18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1</a:t>
                      </a:r>
                      <a:endParaRPr lang="en-GB" sz="1800" dirty="0"/>
                    </a:p>
                  </a:txBody>
                  <a:tcPr/>
                </a:tc>
                <a:extLst>
                  <a:ext uri="{0D108BD9-81ED-4DB2-BD59-A6C34878D82A}">
                    <a16:rowId xmlns:a16="http://schemas.microsoft.com/office/drawing/2014/main" val="2697709237"/>
                  </a:ext>
                </a:extLst>
              </a:tr>
              <a:tr h="352826">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800" kern="1200" dirty="0">
                          <a:solidFill>
                            <a:schemeClr val="dk1"/>
                          </a:solidFill>
                          <a:latin typeface="Calibri" panose="020F0502020204030204"/>
                          <a:ea typeface="+mn-ea"/>
                          <a:cs typeface="+mn-cs"/>
                        </a:rPr>
                        <a:t>H</a:t>
                      </a:r>
                      <a:endParaRPr lang="en-GB" sz="18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800" kern="1200" dirty="0">
                          <a:solidFill>
                            <a:schemeClr val="dk1"/>
                          </a:solidFill>
                          <a:latin typeface="Calibri" panose="020F0502020204030204"/>
                          <a:ea typeface="+mn-ea"/>
                          <a:cs typeface="+mn-cs"/>
                        </a:rPr>
                        <a:t>120</a:t>
                      </a:r>
                      <a:endParaRPr lang="en-GB" sz="18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800" kern="1200" dirty="0">
                          <a:solidFill>
                            <a:schemeClr val="dk1"/>
                          </a:solidFill>
                          <a:latin typeface="Calibri" panose="020F0502020204030204"/>
                          <a:ea typeface="+mn-ea"/>
                          <a:cs typeface="+mn-cs"/>
                        </a:rPr>
                        <a:t>26.7</a:t>
                      </a:r>
                      <a:endParaRPr lang="en-GB" sz="18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800" kern="1200" dirty="0">
                          <a:solidFill>
                            <a:schemeClr val="dk1"/>
                          </a:solidFill>
                          <a:latin typeface="Calibri" panose="020F0502020204030204"/>
                          <a:ea typeface="+mn-ea"/>
                          <a:cs typeface="+mn-cs"/>
                        </a:rPr>
                        <a:t>2.08</a:t>
                      </a:r>
                      <a:endParaRPr lang="en-GB" sz="1800" kern="1200" dirty="0">
                        <a:solidFill>
                          <a:schemeClr val="dk1"/>
                        </a:solidFill>
                        <a:latin typeface="Calibri" panose="020F0502020204030204"/>
                        <a:ea typeface="+mn-ea"/>
                        <a:cs typeface="+mn-cs"/>
                      </a:endParaRPr>
                    </a:p>
                  </a:txBody>
                  <a:tcPr>
                    <a:solidFill>
                      <a:schemeClr val="tx2">
                        <a:lumMod val="20000"/>
                        <a:lumOff val="80000"/>
                      </a:schemeClr>
                    </a:solidFill>
                  </a:tcPr>
                </a:tc>
                <a:extLst>
                  <a:ext uri="{0D108BD9-81ED-4DB2-BD59-A6C34878D82A}">
                    <a16:rowId xmlns:a16="http://schemas.microsoft.com/office/drawing/2014/main" val="57657447"/>
                  </a:ext>
                </a:extLst>
              </a:tr>
              <a:tr h="352826">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err="1"/>
                        <a:t>ttb</a:t>
                      </a:r>
                      <a:endParaRPr lang="en-GB" sz="18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182.5</a:t>
                      </a:r>
                      <a:endParaRPr lang="en-GB" sz="18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5</a:t>
                      </a:r>
                      <a:endParaRPr lang="en-GB" sz="18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800" dirty="0"/>
                        <a:t>11.67</a:t>
                      </a:r>
                      <a:endParaRPr lang="en-GB" sz="1800" dirty="0"/>
                    </a:p>
                  </a:txBody>
                  <a:tcPr/>
                </a:tc>
                <a:extLst>
                  <a:ext uri="{0D108BD9-81ED-4DB2-BD59-A6C34878D82A}">
                    <a16:rowId xmlns:a16="http://schemas.microsoft.com/office/drawing/2014/main" val="1210711549"/>
                  </a:ext>
                </a:extLst>
              </a:tr>
            </a:tbl>
          </a:graphicData>
        </a:graphic>
      </p:graphicFrame>
      <p:sp>
        <p:nvSpPr>
          <p:cNvPr id="7" name="TextBox 6">
            <a:extLst>
              <a:ext uri="{FF2B5EF4-FFF2-40B4-BE49-F238E27FC236}">
                <a16:creationId xmlns:a16="http://schemas.microsoft.com/office/drawing/2014/main" id="{A1FFF686-1DAF-9140-B70F-89EEAC0381E0}"/>
              </a:ext>
            </a:extLst>
          </p:cNvPr>
          <p:cNvSpPr txBox="1"/>
          <p:nvPr/>
        </p:nvSpPr>
        <p:spPr>
          <a:xfrm>
            <a:off x="65636" y="3970254"/>
            <a:ext cx="6003436" cy="2857192"/>
          </a:xfrm>
          <a:prstGeom prst="rect">
            <a:avLst/>
          </a:prstGeom>
          <a:solidFill>
            <a:schemeClr val="bg1"/>
          </a:solidFill>
        </p:spPr>
        <p:txBody>
          <a:bodyPr wrap="square" lIns="0" tIns="0" rIns="0" bIns="0" rtlCol="0">
            <a:spAutoFit/>
          </a:bodyPr>
          <a:lstStyle/>
          <a:p>
            <a:pPr marL="0" marR="0" lvl="0" indent="0" algn="l" defTabSz="914280" rtl="0" eaLnBrk="1" fontAlgn="auto" latinLnBrk="0" hangingPunct="1">
              <a:lnSpc>
                <a:spcPct val="15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C377B"/>
                </a:solidFill>
                <a:effectLst/>
                <a:uLnTx/>
                <a:uFillTx/>
                <a:latin typeface="Arial"/>
                <a:ea typeface="+mn-ea"/>
                <a:cs typeface="+mn-cs"/>
              </a:rPr>
              <a:t>Key technologies:</a:t>
            </a:r>
          </a:p>
          <a:p>
            <a:pPr marL="285750" marR="0" lvl="0" indent="-285750" algn="l" defTabSz="91428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dirty="0">
                <a:solidFill>
                  <a:srgbClr val="0C377B"/>
                </a:solidFill>
                <a:latin typeface="Arial"/>
              </a:rPr>
              <a:t> </a:t>
            </a:r>
            <a:r>
              <a:rPr lang="en-GB" b="1" dirty="0">
                <a:solidFill>
                  <a:srgbClr val="0C377B"/>
                </a:solidFill>
                <a:latin typeface="Arial"/>
              </a:rPr>
              <a:t>400 MHz Nb/Cu </a:t>
            </a:r>
            <a:r>
              <a:rPr lang="en-GB" dirty="0">
                <a:solidFill>
                  <a:srgbClr val="0C377B"/>
                </a:solidFill>
                <a:latin typeface="Arial"/>
              </a:rPr>
              <a:t>for collider Z, WW, (Z)H working points</a:t>
            </a:r>
          </a:p>
          <a:p>
            <a:pPr marL="285750" marR="0" lvl="0" indent="-285750" algn="l" defTabSz="91428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C377B"/>
                </a:solidFill>
                <a:effectLst/>
                <a:uLnTx/>
                <a:uFillTx/>
                <a:latin typeface="Arial"/>
                <a:ea typeface="+mn-ea"/>
                <a:cs typeface="+mn-cs"/>
              </a:rPr>
              <a:t> </a:t>
            </a:r>
            <a:r>
              <a:rPr kumimoji="0" lang="en-GB" b="1" i="0" u="none" strike="noStrike" kern="1200" cap="none" spc="0" normalizeH="0" baseline="0" noProof="0" dirty="0">
                <a:ln>
                  <a:noFill/>
                </a:ln>
                <a:solidFill>
                  <a:srgbClr val="0C377B"/>
                </a:solidFill>
                <a:effectLst/>
                <a:uLnTx/>
                <a:uFillTx/>
                <a:latin typeface="Arial"/>
                <a:ea typeface="+mn-ea"/>
                <a:cs typeface="+mn-cs"/>
              </a:rPr>
              <a:t>800 MH</a:t>
            </a:r>
            <a:r>
              <a:rPr lang="en-GB" b="1" dirty="0">
                <a:solidFill>
                  <a:srgbClr val="0C377B"/>
                </a:solidFill>
                <a:latin typeface="Arial"/>
              </a:rPr>
              <a:t>z bulk Nb </a:t>
            </a:r>
            <a:r>
              <a:rPr lang="en-GB" dirty="0">
                <a:solidFill>
                  <a:srgbClr val="0C377B"/>
                </a:solidFill>
                <a:latin typeface="Arial"/>
              </a:rPr>
              <a:t>for booster &amp; ttbar collider</a:t>
            </a:r>
          </a:p>
          <a:p>
            <a:pPr marL="285750" marR="0" lvl="0" indent="-285750" algn="l" defTabSz="91428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dirty="0">
                <a:solidFill>
                  <a:srgbClr val="0C377B"/>
                </a:solidFill>
                <a:latin typeface="Arial"/>
              </a:rPr>
              <a:t> q</a:t>
            </a:r>
            <a:r>
              <a:rPr kumimoji="0" lang="en-GB" b="0" i="0" u="none" strike="noStrike" kern="1200" cap="none" spc="0" normalizeH="0" baseline="0" noProof="0" dirty="0" err="1">
                <a:ln>
                  <a:noFill/>
                </a:ln>
                <a:solidFill>
                  <a:srgbClr val="0C377B"/>
                </a:solidFill>
                <a:effectLst/>
                <a:uLnTx/>
                <a:uFillTx/>
                <a:latin typeface="Arial"/>
                <a:ea typeface="+mn-ea"/>
                <a:cs typeface="+mn-cs"/>
              </a:rPr>
              <a:t>uasi</a:t>
            </a:r>
            <a:r>
              <a:rPr lang="en-GB" dirty="0">
                <a:solidFill>
                  <a:srgbClr val="0C377B"/>
                </a:solidFill>
                <a:latin typeface="Arial"/>
              </a:rPr>
              <a:t>-</a:t>
            </a:r>
            <a:r>
              <a:rPr kumimoji="0" lang="en-GB" b="0" i="0" u="none" strike="noStrike" kern="1200" cap="none" spc="0" normalizeH="0" baseline="0" noProof="0" dirty="0">
                <a:ln>
                  <a:noFill/>
                </a:ln>
                <a:solidFill>
                  <a:srgbClr val="0C377B"/>
                </a:solidFill>
                <a:effectLst/>
                <a:uLnTx/>
                <a:uFillTx/>
                <a:latin typeface="Arial"/>
                <a:ea typeface="+mn-ea"/>
                <a:cs typeface="+mn-cs"/>
              </a:rPr>
              <a:t>continuous evolution of machine configurations</a:t>
            </a:r>
          </a:p>
          <a:p>
            <a:pPr marL="285750" marR="0" lvl="0" indent="-285750" algn="l" defTabSz="91428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dirty="0">
                <a:solidFill>
                  <a:srgbClr val="0C377B"/>
                </a:solidFill>
                <a:latin typeface="Arial"/>
              </a:rPr>
              <a:t> long-term R&amp;D program with international partners</a:t>
            </a:r>
          </a:p>
          <a:p>
            <a:pPr marL="742950" lvl="1" indent="-285750" defTabSz="914280">
              <a:lnSpc>
                <a:spcPct val="150000"/>
              </a:lnSpc>
              <a:buFont typeface="Arial" panose="020B0604020202020204" pitchFamily="34" charset="0"/>
              <a:buChar char="•"/>
            </a:pPr>
            <a:r>
              <a:rPr lang="en-GB" dirty="0">
                <a:solidFill>
                  <a:srgbClr val="0C377B"/>
                </a:solidFill>
                <a:latin typeface="Arial"/>
              </a:rPr>
              <a:t>high </a:t>
            </a:r>
            <a:r>
              <a:rPr lang="en-GB" i="1" dirty="0">
                <a:solidFill>
                  <a:srgbClr val="0C377B"/>
                </a:solidFill>
                <a:latin typeface="Arial"/>
              </a:rPr>
              <a:t>Q</a:t>
            </a:r>
            <a:r>
              <a:rPr lang="en-GB" dirty="0">
                <a:solidFill>
                  <a:srgbClr val="0C377B"/>
                </a:solidFill>
                <a:latin typeface="Arial"/>
              </a:rPr>
              <a:t> cavities, thin film coatings (incl. Nb</a:t>
            </a:r>
            <a:r>
              <a:rPr lang="en-GB" baseline="-25000" dirty="0">
                <a:solidFill>
                  <a:srgbClr val="0C377B"/>
                </a:solidFill>
                <a:latin typeface="Arial"/>
              </a:rPr>
              <a:t>3</a:t>
            </a:r>
            <a:r>
              <a:rPr lang="en-GB" dirty="0">
                <a:solidFill>
                  <a:srgbClr val="0C377B"/>
                </a:solidFill>
                <a:latin typeface="Arial"/>
              </a:rPr>
              <a:t>Sn), cryomodules, efficient RF power sources</a:t>
            </a:r>
          </a:p>
        </p:txBody>
      </p:sp>
      <p:sp>
        <p:nvSpPr>
          <p:cNvPr id="3" name="Title 1">
            <a:extLst>
              <a:ext uri="{FF2B5EF4-FFF2-40B4-BE49-F238E27FC236}">
                <a16:creationId xmlns:a16="http://schemas.microsoft.com/office/drawing/2014/main" id="{0A038B0D-95AF-82AD-2E31-7C4D1CD8C05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fr-CH"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fr-CH" sz="3600" kern="0" dirty="0"/>
              <a:t>FCC-ee S</a:t>
            </a:r>
            <a:r>
              <a:rPr lang="en-US" sz="3600" dirty="0"/>
              <a:t>RF system</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9" name="Picture 8" descr="A picture containing icon&#10;&#10;Description automatically generated">
            <a:extLst>
              <a:ext uri="{FF2B5EF4-FFF2-40B4-BE49-F238E27FC236}">
                <a16:creationId xmlns:a16="http://schemas.microsoft.com/office/drawing/2014/main" id="{57FD779D-FF46-324B-ACAD-97A4D9DC0A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0" name="Rectangle 9">
            <a:extLst>
              <a:ext uri="{FF2B5EF4-FFF2-40B4-BE49-F238E27FC236}">
                <a16:creationId xmlns:a16="http://schemas.microsoft.com/office/drawing/2014/main" id="{91AA342F-3EF1-B8BA-F029-25BC020206D2}"/>
              </a:ext>
            </a:extLst>
          </p:cNvPr>
          <p:cNvSpPr/>
          <p:nvPr/>
        </p:nvSpPr>
        <p:spPr>
          <a:xfrm>
            <a:off x="9782272" y="3673615"/>
            <a:ext cx="504056" cy="288032"/>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200" b="1" dirty="0">
                <a:solidFill>
                  <a:srgbClr val="FFFFFF"/>
                </a:solidFill>
                <a:latin typeface="Verdana" panose="020B0604030504040204" pitchFamily="34" charset="0"/>
                <a:ea typeface="Verdana" panose="020B0604030504040204" pitchFamily="34" charset="0"/>
                <a:cs typeface="Arial" panose="020B0604020202020204" pitchFamily="34" charset="0"/>
              </a:rPr>
              <a:t>Z</a:t>
            </a:r>
            <a:endParaRPr lang="en-GB" sz="12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AAD14611-7694-F390-30CB-93DEA81656F0}"/>
              </a:ext>
            </a:extLst>
          </p:cNvPr>
          <p:cNvSpPr/>
          <p:nvPr/>
        </p:nvSpPr>
        <p:spPr>
          <a:xfrm>
            <a:off x="9767462" y="4603785"/>
            <a:ext cx="936104" cy="276999"/>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200" b="1" dirty="0">
                <a:solidFill>
                  <a:srgbClr val="FFFFFF"/>
                </a:solidFill>
                <a:latin typeface="Verdana" panose="020B0604030504040204" pitchFamily="34" charset="0"/>
                <a:ea typeface="Verdana" panose="020B0604030504040204" pitchFamily="34" charset="0"/>
                <a:cs typeface="Arial" panose="020B0604020202020204" pitchFamily="34" charset="0"/>
              </a:rPr>
              <a:t>W, H</a:t>
            </a:r>
            <a:endParaRPr lang="en-GB" sz="12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03574A94-049A-E61F-28CD-5F0843933334}"/>
              </a:ext>
            </a:extLst>
          </p:cNvPr>
          <p:cNvSpPr/>
          <p:nvPr/>
        </p:nvSpPr>
        <p:spPr>
          <a:xfrm>
            <a:off x="6712907" y="3761927"/>
            <a:ext cx="940995" cy="461665"/>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200" b="1" dirty="0" err="1">
                <a:solidFill>
                  <a:srgbClr val="FFFFFF"/>
                </a:solidFill>
                <a:latin typeface="Verdana" panose="020B0604030504040204" pitchFamily="34" charset="0"/>
                <a:ea typeface="Verdana" panose="020B0604030504040204" pitchFamily="34" charset="0"/>
                <a:cs typeface="Arial" panose="020B0604020202020204" pitchFamily="34" charset="0"/>
              </a:rPr>
              <a:t>ttbar</a:t>
            </a:r>
            <a:r>
              <a:rPr lang="fr-CH" sz="1200" b="1" dirty="0">
                <a:solidFill>
                  <a:srgbClr val="FFFFFF"/>
                </a:solidFill>
                <a:latin typeface="Verdana" panose="020B0604030504040204" pitchFamily="34" charset="0"/>
                <a:ea typeface="Verdana" panose="020B0604030504040204" pitchFamily="34" charset="0"/>
                <a:cs typeface="Arial" panose="020B0604020202020204" pitchFamily="34" charset="0"/>
              </a:rPr>
              <a:t>, </a:t>
            </a:r>
          </a:p>
          <a:p>
            <a:pPr algn="ctr" defTabSz="342900">
              <a:defRPr/>
            </a:pPr>
            <a:r>
              <a:rPr lang="fr-CH" sz="1200" b="1" dirty="0">
                <a:solidFill>
                  <a:srgbClr val="FFFFFF"/>
                </a:solidFill>
                <a:latin typeface="Verdana" panose="020B0604030504040204" pitchFamily="34" charset="0"/>
                <a:ea typeface="Verdana" panose="020B0604030504040204" pitchFamily="34" charset="0"/>
                <a:cs typeface="Arial" panose="020B0604020202020204" pitchFamily="34" charset="0"/>
              </a:rPr>
              <a:t>booster</a:t>
            </a:r>
            <a:endParaRPr lang="en-GB" sz="12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093F946F-AC20-4E38-17A7-C6C6B953DC9A}"/>
              </a:ext>
            </a:extLst>
          </p:cNvPr>
          <p:cNvPicPr>
            <a:picLocks noChangeAspect="1"/>
          </p:cNvPicPr>
          <p:nvPr/>
        </p:nvPicPr>
        <p:blipFill>
          <a:blip r:embed="rId5"/>
          <a:stretch>
            <a:fillRect/>
          </a:stretch>
        </p:blipFill>
        <p:spPr>
          <a:xfrm>
            <a:off x="10627667" y="3567099"/>
            <a:ext cx="1323914" cy="964220"/>
          </a:xfrm>
          <a:prstGeom prst="rect">
            <a:avLst/>
          </a:prstGeom>
        </p:spPr>
      </p:pic>
      <p:sp>
        <p:nvSpPr>
          <p:cNvPr id="14" name="Rectangle 13">
            <a:extLst>
              <a:ext uri="{FF2B5EF4-FFF2-40B4-BE49-F238E27FC236}">
                <a16:creationId xmlns:a16="http://schemas.microsoft.com/office/drawing/2014/main" id="{FAA0ED3D-AEA1-A6E2-5FBE-CC7AA86F34ED}"/>
              </a:ext>
            </a:extLst>
          </p:cNvPr>
          <p:cNvSpPr/>
          <p:nvPr/>
        </p:nvSpPr>
        <p:spPr>
          <a:xfrm>
            <a:off x="9252798" y="3752546"/>
            <a:ext cx="1996040" cy="830997"/>
          </a:xfrm>
          <a:prstGeom prst="rect">
            <a:avLst/>
          </a:prstGeom>
        </p:spPr>
        <p:txBody>
          <a:bodyPr wrap="square">
            <a:spAutoFit/>
          </a:bodyPr>
          <a:lstStyle/>
          <a:p>
            <a:pPr marL="742950" lvl="1" indent="-285750">
              <a:buFont typeface="Arial" panose="020B0604020202020204" pitchFamily="34" charset="0"/>
              <a:buChar char="•"/>
            </a:pPr>
            <a:endParaRPr lang="en-US" sz="1200" b="1" dirty="0">
              <a:solidFill>
                <a:prstClr val="white">
                  <a:lumMod val="50000"/>
                </a:prstClr>
              </a:solidFill>
              <a:latin typeface="Verdana" panose="020B0604030504040204" pitchFamily="34" charset="0"/>
              <a:ea typeface="Verdana" panose="020B0604030504040204" pitchFamily="34" charset="0"/>
            </a:endParaRPr>
          </a:p>
          <a:p>
            <a:pPr lvl="1"/>
            <a:r>
              <a:rPr lang="en-US" sz="1200" b="1" dirty="0">
                <a:solidFill>
                  <a:prstClr val="white">
                    <a:lumMod val="50000"/>
                  </a:prstClr>
                </a:solidFill>
                <a:latin typeface="Verdana" panose="020B0604030504040204" pitchFamily="34" charset="0"/>
                <a:ea typeface="Verdana" panose="020B0604030504040204" pitchFamily="34" charset="0"/>
              </a:rPr>
              <a:t>1-cell </a:t>
            </a:r>
          </a:p>
          <a:p>
            <a:pPr lvl="1"/>
            <a:r>
              <a:rPr lang="en-US" sz="1200" b="1" dirty="0">
                <a:solidFill>
                  <a:prstClr val="white">
                    <a:lumMod val="50000"/>
                  </a:prstClr>
                </a:solidFill>
                <a:latin typeface="Verdana" panose="020B0604030504040204" pitchFamily="34" charset="0"/>
                <a:ea typeface="Verdana" panose="020B0604030504040204" pitchFamily="34" charset="0"/>
              </a:rPr>
              <a:t>400 MHz,</a:t>
            </a:r>
          </a:p>
          <a:p>
            <a:pPr lvl="1"/>
            <a:r>
              <a:rPr lang="en-US" sz="1200" b="1" dirty="0">
                <a:solidFill>
                  <a:prstClr val="white">
                    <a:lumMod val="50000"/>
                  </a:prstClr>
                </a:solidFill>
                <a:latin typeface="Verdana" panose="020B0604030504040204" pitchFamily="34" charset="0"/>
                <a:ea typeface="Verdana" panose="020B0604030504040204" pitchFamily="34" charset="0"/>
              </a:rPr>
              <a:t>Nb/Cu</a:t>
            </a:r>
          </a:p>
        </p:txBody>
      </p:sp>
      <p:pic>
        <p:nvPicPr>
          <p:cNvPr id="15" name="Picture 14">
            <a:extLst>
              <a:ext uri="{FF2B5EF4-FFF2-40B4-BE49-F238E27FC236}">
                <a16:creationId xmlns:a16="http://schemas.microsoft.com/office/drawing/2014/main" id="{DF5BE24D-7A4E-C3CC-7E6F-9B1D96A72831}"/>
              </a:ext>
            </a:extLst>
          </p:cNvPr>
          <p:cNvPicPr>
            <a:picLocks noChangeAspect="1"/>
          </p:cNvPicPr>
          <p:nvPr/>
        </p:nvPicPr>
        <p:blipFill>
          <a:blip r:embed="rId6"/>
          <a:stretch>
            <a:fillRect/>
          </a:stretch>
        </p:blipFill>
        <p:spPr>
          <a:xfrm>
            <a:off x="10745885" y="4447514"/>
            <a:ext cx="1373209" cy="1187184"/>
          </a:xfrm>
          <a:prstGeom prst="rect">
            <a:avLst/>
          </a:prstGeom>
        </p:spPr>
      </p:pic>
      <p:sp>
        <p:nvSpPr>
          <p:cNvPr id="16" name="Rectangle 15">
            <a:extLst>
              <a:ext uri="{FF2B5EF4-FFF2-40B4-BE49-F238E27FC236}">
                <a16:creationId xmlns:a16="http://schemas.microsoft.com/office/drawing/2014/main" id="{9D6391BA-7477-F00F-CAE6-0FCEBA8E3505}"/>
              </a:ext>
            </a:extLst>
          </p:cNvPr>
          <p:cNvSpPr/>
          <p:nvPr/>
        </p:nvSpPr>
        <p:spPr>
          <a:xfrm>
            <a:off x="9265867" y="4658662"/>
            <a:ext cx="2027571" cy="830997"/>
          </a:xfrm>
          <a:prstGeom prst="rect">
            <a:avLst/>
          </a:prstGeom>
        </p:spPr>
        <p:txBody>
          <a:bodyPr wrap="square">
            <a:spAutoFit/>
          </a:bodyPr>
          <a:lstStyle/>
          <a:p>
            <a:pPr marL="742950" lvl="1" indent="-285750">
              <a:buFont typeface="Arial" panose="020B0604020202020204" pitchFamily="34" charset="0"/>
              <a:buChar char="•"/>
            </a:pPr>
            <a:endParaRPr lang="en-US" sz="1200" b="1" dirty="0">
              <a:solidFill>
                <a:prstClr val="white">
                  <a:lumMod val="50000"/>
                </a:prstClr>
              </a:solidFill>
              <a:latin typeface="Verdana" panose="020B0604030504040204" pitchFamily="34" charset="0"/>
              <a:ea typeface="Verdana" panose="020B0604030504040204" pitchFamily="34" charset="0"/>
            </a:endParaRPr>
          </a:p>
          <a:p>
            <a:pPr lvl="1"/>
            <a:r>
              <a:rPr lang="en-US" sz="1200" b="1" dirty="0">
                <a:solidFill>
                  <a:prstClr val="white">
                    <a:lumMod val="50000"/>
                  </a:prstClr>
                </a:solidFill>
                <a:latin typeface="Verdana" panose="020B0604030504040204" pitchFamily="34" charset="0"/>
                <a:ea typeface="Verdana" panose="020B0604030504040204" pitchFamily="34" charset="0"/>
              </a:rPr>
              <a:t>2-cell </a:t>
            </a:r>
          </a:p>
          <a:p>
            <a:pPr lvl="1"/>
            <a:r>
              <a:rPr lang="en-US" sz="1200" b="1" dirty="0">
                <a:solidFill>
                  <a:prstClr val="white">
                    <a:lumMod val="50000"/>
                  </a:prstClr>
                </a:solidFill>
                <a:latin typeface="Verdana" panose="020B0604030504040204" pitchFamily="34" charset="0"/>
                <a:ea typeface="Verdana" panose="020B0604030504040204" pitchFamily="34" charset="0"/>
              </a:rPr>
              <a:t>400 MHz,</a:t>
            </a:r>
          </a:p>
          <a:p>
            <a:pPr lvl="1"/>
            <a:r>
              <a:rPr lang="en-US" sz="1200" b="1" dirty="0">
                <a:solidFill>
                  <a:prstClr val="white">
                    <a:lumMod val="50000"/>
                  </a:prstClr>
                </a:solidFill>
                <a:latin typeface="Verdana" panose="020B0604030504040204" pitchFamily="34" charset="0"/>
                <a:ea typeface="Verdana" panose="020B0604030504040204" pitchFamily="34" charset="0"/>
              </a:rPr>
              <a:t>Nb/Cu</a:t>
            </a:r>
          </a:p>
        </p:txBody>
      </p:sp>
      <p:sp>
        <p:nvSpPr>
          <p:cNvPr id="18" name="Rectangle 17">
            <a:extLst>
              <a:ext uri="{FF2B5EF4-FFF2-40B4-BE49-F238E27FC236}">
                <a16:creationId xmlns:a16="http://schemas.microsoft.com/office/drawing/2014/main" id="{B1A13831-8C26-C2DF-5FA5-65D64708CB7A}"/>
              </a:ext>
            </a:extLst>
          </p:cNvPr>
          <p:cNvSpPr/>
          <p:nvPr/>
        </p:nvSpPr>
        <p:spPr>
          <a:xfrm>
            <a:off x="7245678" y="3444132"/>
            <a:ext cx="2020189" cy="830997"/>
          </a:xfrm>
          <a:prstGeom prst="rect">
            <a:avLst/>
          </a:prstGeom>
        </p:spPr>
        <p:txBody>
          <a:bodyPr wrap="square">
            <a:spAutoFit/>
          </a:bodyPr>
          <a:lstStyle/>
          <a:p>
            <a:pPr marL="742950" lvl="1" indent="-285750">
              <a:buFont typeface="Arial" panose="020B0604020202020204" pitchFamily="34" charset="0"/>
              <a:buChar char="•"/>
            </a:pPr>
            <a:endParaRPr lang="en-US" sz="1200" b="1" dirty="0">
              <a:solidFill>
                <a:prstClr val="white">
                  <a:lumMod val="50000"/>
                </a:prstClr>
              </a:solidFill>
              <a:latin typeface="Verdana" panose="020B0604030504040204" pitchFamily="34" charset="0"/>
              <a:ea typeface="Verdana" panose="020B0604030504040204" pitchFamily="34" charset="0"/>
            </a:endParaRPr>
          </a:p>
          <a:p>
            <a:pPr lvl="1"/>
            <a:r>
              <a:rPr lang="en-US" sz="1200" b="1" dirty="0">
                <a:solidFill>
                  <a:prstClr val="white">
                    <a:lumMod val="50000"/>
                  </a:prstClr>
                </a:solidFill>
                <a:latin typeface="Verdana" panose="020B0604030504040204" pitchFamily="34" charset="0"/>
                <a:ea typeface="Verdana" panose="020B0604030504040204" pitchFamily="34" charset="0"/>
              </a:rPr>
              <a:t>5-cell </a:t>
            </a:r>
          </a:p>
          <a:p>
            <a:pPr lvl="1"/>
            <a:r>
              <a:rPr lang="en-US" sz="1200" b="1" dirty="0">
                <a:solidFill>
                  <a:prstClr val="white">
                    <a:lumMod val="50000"/>
                  </a:prstClr>
                </a:solidFill>
                <a:latin typeface="Verdana" panose="020B0604030504040204" pitchFamily="34" charset="0"/>
                <a:ea typeface="Verdana" panose="020B0604030504040204" pitchFamily="34" charset="0"/>
              </a:rPr>
              <a:t>800 MHz,</a:t>
            </a:r>
          </a:p>
          <a:p>
            <a:pPr lvl="1"/>
            <a:r>
              <a:rPr lang="en-US" sz="1200" b="1" dirty="0">
                <a:solidFill>
                  <a:prstClr val="white">
                    <a:lumMod val="50000"/>
                  </a:prstClr>
                </a:solidFill>
                <a:latin typeface="Verdana" panose="020B0604030504040204" pitchFamily="34" charset="0"/>
                <a:ea typeface="Verdana" panose="020B0604030504040204" pitchFamily="34" charset="0"/>
              </a:rPr>
              <a:t>bulk Nb</a:t>
            </a:r>
          </a:p>
        </p:txBody>
      </p:sp>
      <p:sp>
        <p:nvSpPr>
          <p:cNvPr id="19" name="TextBox 18">
            <a:extLst>
              <a:ext uri="{FF2B5EF4-FFF2-40B4-BE49-F238E27FC236}">
                <a16:creationId xmlns:a16="http://schemas.microsoft.com/office/drawing/2014/main" id="{2B327992-2D13-84AE-7670-C2F3E8401AED}"/>
              </a:ext>
            </a:extLst>
          </p:cNvPr>
          <p:cNvSpPr txBox="1"/>
          <p:nvPr/>
        </p:nvSpPr>
        <p:spPr>
          <a:xfrm>
            <a:off x="5244322" y="2015656"/>
            <a:ext cx="1039067" cy="958660"/>
          </a:xfrm>
          <a:prstGeom prst="rect">
            <a:avLst/>
          </a:prstGeom>
          <a:noFill/>
        </p:spPr>
        <p:txBody>
          <a:bodyPr wrap="none" rtlCol="0">
            <a:spAutoFit/>
          </a:bodyPr>
          <a:lstStyle/>
          <a:p>
            <a:pPr>
              <a:lnSpc>
                <a:spcPct val="150000"/>
              </a:lnSpc>
            </a:pPr>
            <a:r>
              <a:rPr lang="en-US" sz="2000" dirty="0"/>
              <a:t>collider</a:t>
            </a:r>
          </a:p>
          <a:p>
            <a:pPr>
              <a:lnSpc>
                <a:spcPct val="150000"/>
              </a:lnSpc>
            </a:pPr>
            <a:r>
              <a:rPr lang="en-US" sz="2000" dirty="0"/>
              <a:t>booster</a:t>
            </a:r>
            <a:endParaRPr lang="en-GB" sz="2000" dirty="0"/>
          </a:p>
        </p:txBody>
      </p:sp>
      <p:sp>
        <p:nvSpPr>
          <p:cNvPr id="20" name="Title 1">
            <a:extLst>
              <a:ext uri="{FF2B5EF4-FFF2-40B4-BE49-F238E27FC236}">
                <a16:creationId xmlns:a16="http://schemas.microsoft.com/office/drawing/2014/main" id="{E0BA29FD-D06D-A98B-C06B-91C9D4A516BC}"/>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68580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ptos Display" panose="02110004020202020204"/>
                <a:ea typeface="+mj-ea"/>
                <a:cs typeface="+mj-cs"/>
              </a:rPr>
              <a:t>                                           FCC-ee SRF system</a:t>
            </a:r>
            <a:endParaRPr kumimoji="0" lang="en-GB" sz="1800" b="0" i="0" u="none" strike="noStrike" kern="0" cap="none" spc="0" normalizeH="0" baseline="0" noProof="0" dirty="0">
              <a:ln>
                <a:noFill/>
              </a:ln>
              <a:solidFill>
                <a:srgbClr val="0F124A"/>
              </a:solidFill>
              <a:effectLst/>
              <a:uLnTx/>
              <a:uFillTx/>
              <a:latin typeface="Aptos Display" panose="02110004020202020204"/>
              <a:ea typeface="+mj-ea"/>
              <a:cs typeface="+mj-cs"/>
            </a:endParaRPr>
          </a:p>
        </p:txBody>
      </p:sp>
      <p:pic>
        <p:nvPicPr>
          <p:cNvPr id="22" name="Picture 2" descr="Home">
            <a:extLst>
              <a:ext uri="{FF2B5EF4-FFF2-40B4-BE49-F238E27FC236}">
                <a16:creationId xmlns:a16="http://schemas.microsoft.com/office/drawing/2014/main" id="{6F6D7E42-F1F1-A7B9-6412-313E866358D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2907" y="5059080"/>
            <a:ext cx="1400175" cy="352425"/>
          </a:xfrm>
          <a:prstGeom prst="rect">
            <a:avLst/>
          </a:prstGeom>
          <a:solidFill>
            <a:sysClr val="window" lastClr="FFFFFF"/>
          </a:solidFill>
        </p:spPr>
      </p:pic>
      <p:pic>
        <p:nvPicPr>
          <p:cNvPr id="24" name="Picture 6" descr="Fermilab | Graphics Standards at Fermilab | Logo and usage">
            <a:extLst>
              <a:ext uri="{FF2B5EF4-FFF2-40B4-BE49-F238E27FC236}">
                <a16:creationId xmlns:a16="http://schemas.microsoft.com/office/drawing/2014/main" id="{1AB47C76-EE8B-8EA9-9A6E-5034DDE1069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22843" y="6518782"/>
            <a:ext cx="1400176" cy="29962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C6F87451-E70D-2107-1B1B-EC65290C77BE}"/>
              </a:ext>
            </a:extLst>
          </p:cNvPr>
          <p:cNvPicPr>
            <a:picLocks noChangeAspect="1"/>
          </p:cNvPicPr>
          <p:nvPr/>
        </p:nvPicPr>
        <p:blipFill rotWithShape="1">
          <a:blip r:embed="rId9"/>
          <a:srcRect l="62886" t="779" r="9301" b="66277"/>
          <a:stretch/>
        </p:blipFill>
        <p:spPr>
          <a:xfrm>
            <a:off x="6712907" y="4228083"/>
            <a:ext cx="1580321" cy="945976"/>
          </a:xfrm>
          <a:prstGeom prst="rect">
            <a:avLst/>
          </a:prstGeom>
        </p:spPr>
      </p:pic>
      <p:pic>
        <p:nvPicPr>
          <p:cNvPr id="26" name="Picture 25" descr="A picture containing icon&#10;&#10;Description automatically generated">
            <a:extLst>
              <a:ext uri="{FF2B5EF4-FFF2-40B4-BE49-F238E27FC236}">
                <a16:creationId xmlns:a16="http://schemas.microsoft.com/office/drawing/2014/main" id="{40B40EB8-9C19-503E-B488-2C88C872D7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58" y="31225"/>
            <a:ext cx="1935386" cy="654292"/>
          </a:xfrm>
          <a:prstGeom prst="rect">
            <a:avLst/>
          </a:prstGeom>
        </p:spPr>
      </p:pic>
      <p:grpSp>
        <p:nvGrpSpPr>
          <p:cNvPr id="27" name="Group 26">
            <a:extLst>
              <a:ext uri="{FF2B5EF4-FFF2-40B4-BE49-F238E27FC236}">
                <a16:creationId xmlns:a16="http://schemas.microsoft.com/office/drawing/2014/main" id="{0C7E820F-D72F-D6B7-7F34-8A26EBC6646A}"/>
              </a:ext>
            </a:extLst>
          </p:cNvPr>
          <p:cNvGrpSpPr/>
          <p:nvPr/>
        </p:nvGrpSpPr>
        <p:grpSpPr>
          <a:xfrm>
            <a:off x="6003533" y="5350702"/>
            <a:ext cx="3142695" cy="1365934"/>
            <a:chOff x="429419" y="1843353"/>
            <a:chExt cx="8356600" cy="3624033"/>
          </a:xfrm>
        </p:grpSpPr>
        <p:pic>
          <p:nvPicPr>
            <p:cNvPr id="28" name="Picture 27">
              <a:extLst>
                <a:ext uri="{FF2B5EF4-FFF2-40B4-BE49-F238E27FC236}">
                  <a16:creationId xmlns:a16="http://schemas.microsoft.com/office/drawing/2014/main" id="{3F6B2D70-E0B8-DC7F-4BBD-7218309E93D4}"/>
                </a:ext>
              </a:extLst>
            </p:cNvPr>
            <p:cNvPicPr>
              <a:picLocks noChangeAspect="1"/>
            </p:cNvPicPr>
            <p:nvPr/>
          </p:nvPicPr>
          <p:blipFill>
            <a:blip r:embed="rId10"/>
            <a:stretch>
              <a:fillRect/>
            </a:stretch>
          </p:blipFill>
          <p:spPr>
            <a:xfrm>
              <a:off x="429419" y="1843353"/>
              <a:ext cx="8356600" cy="2882946"/>
            </a:xfrm>
            <a:prstGeom prst="rect">
              <a:avLst/>
            </a:prstGeom>
          </p:spPr>
        </p:pic>
        <p:cxnSp>
          <p:nvCxnSpPr>
            <p:cNvPr id="29" name="Straight Connector 28">
              <a:extLst>
                <a:ext uri="{FF2B5EF4-FFF2-40B4-BE49-F238E27FC236}">
                  <a16:creationId xmlns:a16="http://schemas.microsoft.com/office/drawing/2014/main" id="{A9F7F72D-D23F-2243-C12C-7DCBF7C8C227}"/>
                </a:ext>
              </a:extLst>
            </p:cNvPr>
            <p:cNvCxnSpPr>
              <a:cxnSpLocks/>
            </p:cNvCxnSpPr>
            <p:nvPr/>
          </p:nvCxnSpPr>
          <p:spPr>
            <a:xfrm>
              <a:off x="8470704" y="3646078"/>
              <a:ext cx="0" cy="1296371"/>
            </a:xfrm>
            <a:prstGeom prst="line">
              <a:avLst/>
            </a:prstGeom>
            <a:noFill/>
            <a:ln w="15875" cap="flat" cmpd="sng" algn="ctr">
              <a:solidFill>
                <a:srgbClr val="505050">
                  <a:lumMod val="50000"/>
                </a:srgbClr>
              </a:solidFill>
              <a:prstDash val="dash"/>
            </a:ln>
            <a:effectLst/>
          </p:spPr>
        </p:cxnSp>
        <p:cxnSp>
          <p:nvCxnSpPr>
            <p:cNvPr id="30" name="Straight Connector 29">
              <a:extLst>
                <a:ext uri="{FF2B5EF4-FFF2-40B4-BE49-F238E27FC236}">
                  <a16:creationId xmlns:a16="http://schemas.microsoft.com/office/drawing/2014/main" id="{CB09EA45-D12A-FD45-722B-5ABDF08B1EB0}"/>
                </a:ext>
              </a:extLst>
            </p:cNvPr>
            <p:cNvCxnSpPr>
              <a:cxnSpLocks/>
            </p:cNvCxnSpPr>
            <p:nvPr/>
          </p:nvCxnSpPr>
          <p:spPr>
            <a:xfrm>
              <a:off x="700297" y="3691798"/>
              <a:ext cx="0" cy="1171716"/>
            </a:xfrm>
            <a:prstGeom prst="line">
              <a:avLst/>
            </a:prstGeom>
            <a:noFill/>
            <a:ln w="15875" cap="flat" cmpd="sng" algn="ctr">
              <a:solidFill>
                <a:srgbClr val="505050">
                  <a:lumMod val="50000"/>
                </a:srgbClr>
              </a:solidFill>
              <a:prstDash val="dash"/>
            </a:ln>
            <a:effectLst/>
          </p:spPr>
        </p:cxnSp>
        <p:cxnSp>
          <p:nvCxnSpPr>
            <p:cNvPr id="31" name="Straight Arrow Connector 30">
              <a:extLst>
                <a:ext uri="{FF2B5EF4-FFF2-40B4-BE49-F238E27FC236}">
                  <a16:creationId xmlns:a16="http://schemas.microsoft.com/office/drawing/2014/main" id="{D61850F6-A94C-AC4D-6DC5-F8C4CD90D8FE}"/>
                </a:ext>
              </a:extLst>
            </p:cNvPr>
            <p:cNvCxnSpPr>
              <a:cxnSpLocks/>
            </p:cNvCxnSpPr>
            <p:nvPr/>
          </p:nvCxnSpPr>
          <p:spPr>
            <a:xfrm flipH="1" flipV="1">
              <a:off x="700297" y="4793383"/>
              <a:ext cx="7770407" cy="20320"/>
            </a:xfrm>
            <a:prstGeom prst="straightConnector1">
              <a:avLst/>
            </a:prstGeom>
            <a:noFill/>
            <a:ln w="25400" cap="flat" cmpd="sng" algn="ctr">
              <a:solidFill>
                <a:srgbClr val="505050">
                  <a:lumMod val="50000"/>
                </a:srgbClr>
              </a:solidFill>
              <a:prstDash val="solid"/>
              <a:headEnd type="triangle"/>
              <a:tailEnd type="triangle"/>
            </a:ln>
            <a:effectLst/>
          </p:spPr>
        </p:cxnSp>
        <p:sp>
          <p:nvSpPr>
            <p:cNvPr id="32" name="TextBox 6">
              <a:extLst>
                <a:ext uri="{FF2B5EF4-FFF2-40B4-BE49-F238E27FC236}">
                  <a16:creationId xmlns:a16="http://schemas.microsoft.com/office/drawing/2014/main" id="{8D94EABD-BC22-9B9D-9625-37A3CBE13568}"/>
                </a:ext>
              </a:extLst>
            </p:cNvPr>
            <p:cNvSpPr txBox="1"/>
            <p:nvPr/>
          </p:nvSpPr>
          <p:spPr>
            <a:xfrm>
              <a:off x="4106029" y="4927072"/>
              <a:ext cx="2027148" cy="540314"/>
            </a:xfrm>
            <a:prstGeom prst="rect">
              <a:avLst/>
            </a:prstGeom>
            <a:noFill/>
          </p:spPr>
          <p:txBody>
            <a:bodyPr wrap="square" rtlCol="0">
              <a:spAutoFit/>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505050">
                      <a:lumMod val="50000"/>
                    </a:srgbClr>
                  </a:solidFill>
                  <a:effectLst/>
                  <a:uLnTx/>
                  <a:uFillTx/>
                  <a:latin typeface="Calibri" charset="0"/>
                </a:rPr>
                <a:t>~7 m</a:t>
              </a:r>
            </a:p>
          </p:txBody>
        </p:sp>
      </p:grpSp>
      <p:sp>
        <p:nvSpPr>
          <p:cNvPr id="35" name="TextBox 34">
            <a:extLst>
              <a:ext uri="{FF2B5EF4-FFF2-40B4-BE49-F238E27FC236}">
                <a16:creationId xmlns:a16="http://schemas.microsoft.com/office/drawing/2014/main" id="{60C8DA2A-D739-7524-9C40-84CD8B66191C}"/>
              </a:ext>
            </a:extLst>
          </p:cNvPr>
          <p:cNvSpPr txBox="1"/>
          <p:nvPr/>
        </p:nvSpPr>
        <p:spPr>
          <a:xfrm>
            <a:off x="9299985" y="5628875"/>
            <a:ext cx="2845092" cy="982833"/>
          </a:xfrm>
          <a:prstGeom prst="rect">
            <a:avLst/>
          </a:prstGeom>
          <a:noFill/>
        </p:spPr>
        <p:txBody>
          <a:bodyPr wrap="square">
            <a:spAutoFit/>
          </a:bodyPr>
          <a:lstStyle/>
          <a:p>
            <a:pPr marR="0" lvl="0" algn="l" defTabSz="914280" rtl="0" eaLnBrk="1" fontAlgn="auto" latinLnBrk="0" hangingPunct="1">
              <a:lnSpc>
                <a:spcPct val="110000"/>
              </a:lnSpc>
              <a:spcBef>
                <a:spcPts val="0"/>
              </a:spcBef>
              <a:spcAft>
                <a:spcPts val="0"/>
              </a:spcAft>
              <a:buClrTx/>
              <a:buSzTx/>
              <a:tabLst/>
              <a:defRPr/>
            </a:pPr>
            <a:r>
              <a:rPr lang="en-GB" dirty="0">
                <a:solidFill>
                  <a:srgbClr val="0C377B"/>
                </a:solidFill>
                <a:latin typeface="Arial"/>
              </a:rPr>
              <a:t>effort to use 2-cell cavities also for Z running to raise operational efficiency </a:t>
            </a:r>
          </a:p>
        </p:txBody>
      </p:sp>
      <p:sp>
        <p:nvSpPr>
          <p:cNvPr id="2" name="TextBox 1">
            <a:extLst>
              <a:ext uri="{FF2B5EF4-FFF2-40B4-BE49-F238E27FC236}">
                <a16:creationId xmlns:a16="http://schemas.microsoft.com/office/drawing/2014/main" id="{BCE135F5-2281-11BA-60BA-F93C56B96343}"/>
              </a:ext>
            </a:extLst>
          </p:cNvPr>
          <p:cNvSpPr txBox="1"/>
          <p:nvPr/>
        </p:nvSpPr>
        <p:spPr>
          <a:xfrm>
            <a:off x="9816735" y="3184385"/>
            <a:ext cx="2020189"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O. Brunner. F. Peauger</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716ECD-385E-54EE-4027-BA42ADA0F3FB}"/>
              </a:ext>
            </a:extLst>
          </p:cNvPr>
          <p:cNvSpPr txBox="1"/>
          <p:nvPr/>
        </p:nvSpPr>
        <p:spPr>
          <a:xfrm>
            <a:off x="11185865" y="6527958"/>
            <a:ext cx="994724"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I. Karpov</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09313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Arc layout and integration optimization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192751" y="848567"/>
            <a:ext cx="11949996" cy="3231654"/>
          </a:xfrm>
          <a:prstGeom prst="rect">
            <a:avLst/>
          </a:prstGeom>
          <a:noFill/>
        </p:spPr>
        <p:txBody>
          <a:bodyPr wrap="square" rtlCol="0">
            <a:spAutoFit/>
          </a:bodyPr>
          <a:lstStyle/>
          <a:p>
            <a:r>
              <a:rPr lang="en-GB" sz="2400" b="1" dirty="0">
                <a:solidFill>
                  <a:srgbClr val="0C377B"/>
                </a:solidFill>
              </a:rPr>
              <a:t>Arc cell optimisation – 80 km total length, dedicated working group active.</a:t>
            </a:r>
          </a:p>
          <a:p>
            <a:pPr marL="285750" indent="-285750">
              <a:buFont typeface="Arial" panose="020B0604020202020204" pitchFamily="34" charset="0"/>
              <a:buChar char="•"/>
              <a:defRPr/>
            </a:pPr>
            <a:r>
              <a:rPr lang="en-US" sz="2000" dirty="0">
                <a:solidFill>
                  <a:srgbClr val="0C377B"/>
                </a:solidFill>
                <a:latin typeface="Calibri" panose="020F0502020204030204"/>
              </a:rPr>
              <a:t>Including support, girder and alignment systems, shielding systems</a:t>
            </a:r>
          </a:p>
          <a:p>
            <a:pPr marL="285750" indent="-285750">
              <a:buFont typeface="Arial" panose="020B0604020202020204" pitchFamily="34" charset="0"/>
              <a:buChar char="•"/>
              <a:defRPr/>
            </a:pPr>
            <a:r>
              <a:rPr lang="en-US" sz="2000" dirty="0">
                <a:solidFill>
                  <a:srgbClr val="0C377B"/>
                </a:solidFill>
                <a:latin typeface="Calibri" panose="020F0502020204030204"/>
              </a:rPr>
              <a:t>vacuum system with antechamber + pumps, dipole, quadrupole + sext. magnets, BPMs, </a:t>
            </a:r>
          </a:p>
          <a:p>
            <a:pPr marL="285750" indent="-285750">
              <a:buFont typeface="Arial" panose="020B0604020202020204" pitchFamily="34" charset="0"/>
              <a:buChar char="•"/>
              <a:defRPr/>
            </a:pPr>
            <a:r>
              <a:rPr lang="en-US" sz="2000" dirty="0">
                <a:solidFill>
                  <a:srgbClr val="0C377B"/>
                </a:solidFill>
                <a:latin typeface="Calibri" panose="020F0502020204030204"/>
              </a:rPr>
              <a:t>cabling, cooling &amp; technical infrastructure interfaces.</a:t>
            </a:r>
          </a:p>
          <a:p>
            <a:pPr marL="285750" indent="-285750">
              <a:buFont typeface="Arial" panose="020B0604020202020204" pitchFamily="34" charset="0"/>
              <a:buChar char="•"/>
              <a:defRPr/>
            </a:pPr>
            <a:r>
              <a:rPr lang="en-US" sz="2000" dirty="0">
                <a:solidFill>
                  <a:srgbClr val="0C377B"/>
                </a:solidFill>
                <a:latin typeface="Calibri" panose="020F0502020204030204"/>
              </a:rPr>
              <a:t>Safety aspects, access and transport concept, </a:t>
            </a:r>
          </a:p>
          <a:p>
            <a:pPr lvl="1">
              <a:defRPr/>
            </a:pPr>
            <a:r>
              <a:rPr lang="en-US" sz="2000" b="1" dirty="0">
                <a:solidFill>
                  <a:schemeClr val="accent5"/>
                </a:solidFill>
                <a:latin typeface="Calibri" panose="020F0502020204030204"/>
                <a:sym typeface="Wingdings" panose="05000000000000000000" pitchFamily="2" charset="2"/>
              </a:rPr>
              <a:t> Confirmation of tunnel diameter</a:t>
            </a:r>
            <a:endParaRPr lang="en-US" sz="2000" b="1" dirty="0">
              <a:solidFill>
                <a:schemeClr val="accent5"/>
              </a:solidFill>
              <a:latin typeface="Calibri" panose="020F0502020204030204"/>
            </a:endParaRPr>
          </a:p>
          <a:p>
            <a:endParaRPr lang="en-US" sz="2000" b="1" dirty="0">
              <a:solidFill>
                <a:srgbClr val="003399"/>
              </a:solidFill>
              <a:latin typeface="Calibri"/>
            </a:endParaRPr>
          </a:p>
          <a:p>
            <a:r>
              <a:rPr lang="en-US" sz="2400" b="1" dirty="0">
                <a:solidFill>
                  <a:srgbClr val="003399"/>
                </a:solidFill>
                <a:latin typeface="Calibri"/>
              </a:rPr>
              <a:t>FCC-</a:t>
            </a:r>
            <a:r>
              <a:rPr lang="en-US" sz="2400" b="1" dirty="0" err="1">
                <a:solidFill>
                  <a:srgbClr val="003399"/>
                </a:solidFill>
                <a:latin typeface="Calibri"/>
              </a:rPr>
              <a:t>ee</a:t>
            </a:r>
            <a:r>
              <a:rPr lang="en-US" sz="2400" b="1" dirty="0">
                <a:solidFill>
                  <a:srgbClr val="003399"/>
                </a:solidFill>
                <a:latin typeface="Calibri"/>
              </a:rPr>
              <a:t> arc half-cell mock up</a:t>
            </a:r>
          </a:p>
          <a:p>
            <a:endParaRPr lang="en-GB" sz="2400" dirty="0">
              <a:solidFill>
                <a:prstClr val="black"/>
              </a:solidFill>
              <a:latin typeface="Calibri"/>
            </a:endParaRPr>
          </a:p>
          <a:p>
            <a:endParaRPr lang="en-GB" sz="1200" dirty="0">
              <a:solidFill>
                <a:schemeClr val="accent5">
                  <a:lumMod val="75000"/>
                </a:schemeClr>
              </a:solidFill>
            </a:endParaRPr>
          </a:p>
        </p:txBody>
      </p:sp>
      <p:pic>
        <p:nvPicPr>
          <p:cNvPr id="4" name="Picture 3">
            <a:extLst>
              <a:ext uri="{FF2B5EF4-FFF2-40B4-BE49-F238E27FC236}">
                <a16:creationId xmlns:a16="http://schemas.microsoft.com/office/drawing/2014/main" id="{083DA466-F08A-3187-94D3-020CD91FB4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372" y="3541178"/>
            <a:ext cx="4362980" cy="2767493"/>
          </a:xfrm>
          <a:prstGeom prst="rect">
            <a:avLst/>
          </a:prstGeom>
        </p:spPr>
      </p:pic>
      <p:sp>
        <p:nvSpPr>
          <p:cNvPr id="6" name="TextBox 5">
            <a:extLst>
              <a:ext uri="{FF2B5EF4-FFF2-40B4-BE49-F238E27FC236}">
                <a16:creationId xmlns:a16="http://schemas.microsoft.com/office/drawing/2014/main" id="{77A2648F-6467-9553-59D2-54D2958D0B62}"/>
              </a:ext>
            </a:extLst>
          </p:cNvPr>
          <p:cNvSpPr txBox="1"/>
          <p:nvPr/>
        </p:nvSpPr>
        <p:spPr>
          <a:xfrm>
            <a:off x="778" y="6308671"/>
            <a:ext cx="2967010" cy="369332"/>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 Carra, CERN; F.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E1815C45-E70A-572B-7436-A3E2E7774AC7}"/>
              </a:ext>
            </a:extLst>
          </p:cNvPr>
          <p:cNvPicPr>
            <a:picLocks noChangeAspect="1"/>
          </p:cNvPicPr>
          <p:nvPr/>
        </p:nvPicPr>
        <p:blipFill>
          <a:blip r:embed="rId4"/>
          <a:stretch>
            <a:fillRect/>
          </a:stretch>
        </p:blipFill>
        <p:spPr>
          <a:xfrm>
            <a:off x="5198309" y="2418403"/>
            <a:ext cx="6995928" cy="4430154"/>
          </a:xfrm>
          <a:prstGeom prst="rect">
            <a:avLst/>
          </a:prstGeom>
          <a:solidFill>
            <a:schemeClr val="bg1"/>
          </a:solidFill>
        </p:spPr>
      </p:pic>
    </p:spTree>
    <p:extLst>
      <p:ext uri="{BB962C8B-B14F-4D97-AF65-F5344CB8AC3E}">
        <p14:creationId xmlns:p14="http://schemas.microsoft.com/office/powerpoint/2010/main" val="2663782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Machine detector interface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3A7106F3-C4D0-1CA1-E07D-66F3C9E8ECBF}"/>
              </a:ext>
            </a:extLst>
          </p:cNvPr>
          <p:cNvSpPr txBox="1"/>
          <p:nvPr/>
        </p:nvSpPr>
        <p:spPr>
          <a:xfrm>
            <a:off x="243434" y="790575"/>
            <a:ext cx="3473229" cy="2923877"/>
          </a:xfrm>
          <a:prstGeom prst="rect">
            <a:avLst/>
          </a:prstGeom>
          <a:noFill/>
        </p:spPr>
        <p:txBody>
          <a:bodyPr wrap="square" rtlCol="0">
            <a:spAutoFit/>
          </a:bodyPr>
          <a:lstStyle/>
          <a:p>
            <a:pPr>
              <a:spcBef>
                <a:spcPts val="1200"/>
              </a:spcBef>
            </a:pPr>
            <a:r>
              <a:rPr lang="en-US" sz="2400" b="1" dirty="0">
                <a:solidFill>
                  <a:srgbClr val="002060"/>
                </a:solidFill>
              </a:rPr>
              <a:t>Key topics:</a:t>
            </a:r>
          </a:p>
          <a:p>
            <a:pPr marL="285750" indent="-285750">
              <a:spcBef>
                <a:spcPts val="1200"/>
              </a:spcBef>
              <a:buFont typeface="Arial" panose="020B0604020202020204" pitchFamily="34" charset="0"/>
              <a:buChar char="•"/>
            </a:pPr>
            <a:r>
              <a:rPr lang="en-US" sz="2400" dirty="0">
                <a:solidFill>
                  <a:srgbClr val="002060"/>
                </a:solidFill>
              </a:rPr>
              <a:t>SC IR magnet system &amp;Cryostat design</a:t>
            </a:r>
          </a:p>
          <a:p>
            <a:pPr marL="285750" indent="-285750">
              <a:spcBef>
                <a:spcPts val="1200"/>
              </a:spcBef>
              <a:buFont typeface="Arial" panose="020B0604020202020204" pitchFamily="34" charset="0"/>
              <a:buChar char="•"/>
            </a:pPr>
            <a:r>
              <a:rPr lang="en-GB" sz="2400" dirty="0">
                <a:solidFill>
                  <a:srgbClr val="002060"/>
                </a:solidFill>
              </a:rPr>
              <a:t>3D integration</a:t>
            </a:r>
          </a:p>
          <a:p>
            <a:pPr marL="285750" indent="-285750">
              <a:spcBef>
                <a:spcPts val="1200"/>
              </a:spcBef>
              <a:buFont typeface="Arial" panose="020B0604020202020204" pitchFamily="34" charset="0"/>
              <a:buChar char="•"/>
            </a:pPr>
            <a:r>
              <a:rPr lang="en-GB" sz="2400" dirty="0">
                <a:solidFill>
                  <a:srgbClr val="002060"/>
                </a:solidFill>
              </a:rPr>
              <a:t>IR mock-up / INFN</a:t>
            </a:r>
          </a:p>
          <a:p>
            <a:pPr>
              <a:spcBef>
                <a:spcPts val="1200"/>
              </a:spcBef>
            </a:pPr>
            <a:endParaRPr lang="en-GB" sz="2400" dirty="0"/>
          </a:p>
        </p:txBody>
      </p:sp>
      <p:pic>
        <p:nvPicPr>
          <p:cNvPr id="9" name="Picture 8">
            <a:extLst>
              <a:ext uri="{FF2B5EF4-FFF2-40B4-BE49-F238E27FC236}">
                <a16:creationId xmlns:a16="http://schemas.microsoft.com/office/drawing/2014/main" id="{72C25BCD-5794-01B5-E405-C151ED8D3C0B}"/>
              </a:ext>
            </a:extLst>
          </p:cNvPr>
          <p:cNvPicPr>
            <a:picLocks noChangeAspect="1"/>
          </p:cNvPicPr>
          <p:nvPr/>
        </p:nvPicPr>
        <p:blipFill>
          <a:blip r:embed="rId3"/>
          <a:stretch>
            <a:fillRect/>
          </a:stretch>
        </p:blipFill>
        <p:spPr>
          <a:xfrm>
            <a:off x="6143" y="3152493"/>
            <a:ext cx="6056403" cy="3149564"/>
          </a:xfrm>
          <a:prstGeom prst="rect">
            <a:avLst/>
          </a:prstGeom>
          <a:solidFill>
            <a:sysClr val="window" lastClr="FFFFFF"/>
          </a:solidFill>
        </p:spPr>
      </p:pic>
      <p:pic>
        <p:nvPicPr>
          <p:cNvPr id="10" name="Picture 1">
            <a:extLst>
              <a:ext uri="{FF2B5EF4-FFF2-40B4-BE49-F238E27FC236}">
                <a16:creationId xmlns:a16="http://schemas.microsoft.com/office/drawing/2014/main" id="{1D08CD39-4EA3-CCE0-DE24-A8960262645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658" t="9383" r="25337" b="30890"/>
          <a:stretch/>
        </p:blipFill>
        <p:spPr bwMode="auto">
          <a:xfrm>
            <a:off x="9756000" y="784602"/>
            <a:ext cx="2448095" cy="34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8743923-F5D6-0FDF-1C78-050767F2D395}"/>
              </a:ext>
            </a:extLst>
          </p:cNvPr>
          <p:cNvSpPr txBox="1"/>
          <p:nvPr/>
        </p:nvSpPr>
        <p:spPr>
          <a:xfrm>
            <a:off x="9846934" y="771525"/>
            <a:ext cx="2208014" cy="923330"/>
          </a:xfrm>
          <a:prstGeom prst="rect">
            <a:avLst/>
          </a:prstGeom>
          <a:solidFill>
            <a:srgbClr val="70AD47">
              <a:lumMod val="50000"/>
              <a:alpha val="7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00"/>
                </a:solidFill>
                <a:effectLst/>
                <a:uLnTx/>
                <a:uFillTx/>
                <a:latin typeface="Calibri" panose="020F0502020204030204"/>
              </a:rPr>
              <a:t>Q1 prototype </a:t>
            </a:r>
            <a:r>
              <a:rPr lang="en-US" b="1" kern="0" dirty="0">
                <a:solidFill>
                  <a:srgbClr val="FFFF00"/>
                </a:solidFill>
                <a:latin typeface="Calibri" panose="020F0502020204030204"/>
              </a:rPr>
              <a:t>t</a:t>
            </a:r>
            <a:r>
              <a:rPr kumimoji="0" lang="en-US" sz="1800" b="1" i="0" u="none" strike="noStrike" kern="0" cap="none" spc="0" normalizeH="0" baseline="0" noProof="0" dirty="0" err="1">
                <a:ln>
                  <a:noFill/>
                </a:ln>
                <a:solidFill>
                  <a:srgbClr val="FFFF00"/>
                </a:solidFill>
                <a:effectLst/>
                <a:uLnTx/>
                <a:uFillTx/>
                <a:latin typeface="Calibri" panose="020F0502020204030204"/>
              </a:rPr>
              <a:t>ested</a:t>
            </a:r>
            <a:r>
              <a:rPr kumimoji="0" lang="en-US" sz="1800" b="1" i="0" u="none" strike="noStrike" kern="0" cap="none" spc="0" normalizeH="0" baseline="0" noProof="0" dirty="0">
                <a:ln>
                  <a:noFill/>
                </a:ln>
                <a:solidFill>
                  <a:srgbClr val="FFFF00"/>
                </a:solidFill>
                <a:effectLst/>
                <a:uLnTx/>
                <a:uFillTx/>
                <a:latin typeface="Calibri" panose="020F0502020204030204"/>
              </a:rPr>
              <a:t> at cold in SM18 (CERN), October ‘23</a:t>
            </a:r>
          </a:p>
        </p:txBody>
      </p:sp>
      <p:sp>
        <p:nvSpPr>
          <p:cNvPr id="12" name="TextBox 11">
            <a:extLst>
              <a:ext uri="{FF2B5EF4-FFF2-40B4-BE49-F238E27FC236}">
                <a16:creationId xmlns:a16="http://schemas.microsoft.com/office/drawing/2014/main" id="{398C709C-E1F1-68CC-2113-CA08AE91593B}"/>
              </a:ext>
            </a:extLst>
          </p:cNvPr>
          <p:cNvSpPr txBox="1"/>
          <p:nvPr/>
        </p:nvSpPr>
        <p:spPr>
          <a:xfrm>
            <a:off x="10223972" y="3802956"/>
            <a:ext cx="1872629" cy="369332"/>
          </a:xfrm>
          <a:prstGeom prst="rect">
            <a:avLst/>
          </a:prstGeom>
          <a:solidFill>
            <a:srgbClr val="FFC000">
              <a:lumMod val="20000"/>
              <a:lumOff val="8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latin typeface="Calibri" panose="020F0502020204030204"/>
              </a:rPr>
              <a:t>M. Koratzinos, PSI</a:t>
            </a: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sp>
        <p:nvSpPr>
          <p:cNvPr id="13" name="TextBox 12">
            <a:extLst>
              <a:ext uri="{FF2B5EF4-FFF2-40B4-BE49-F238E27FC236}">
                <a16:creationId xmlns:a16="http://schemas.microsoft.com/office/drawing/2014/main" id="{7A100A0E-8169-ED7A-9EA1-55650CEC687C}"/>
              </a:ext>
            </a:extLst>
          </p:cNvPr>
          <p:cNvSpPr txBox="1"/>
          <p:nvPr/>
        </p:nvSpPr>
        <p:spPr>
          <a:xfrm>
            <a:off x="13739" y="6327530"/>
            <a:ext cx="2568332" cy="369332"/>
          </a:xfrm>
          <a:prstGeom prst="rect">
            <a:avLst/>
          </a:prstGeom>
          <a:solidFill>
            <a:srgbClr val="FFC000">
              <a:lumMod val="20000"/>
              <a:lumOff val="8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latin typeface="Calibri" panose="020F0502020204030204"/>
              </a:rPr>
              <a:t>M. Boscolo, F. Palla, INFN</a:t>
            </a: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pic>
        <p:nvPicPr>
          <p:cNvPr id="14" name="Picture 13">
            <a:extLst>
              <a:ext uri="{FF2B5EF4-FFF2-40B4-BE49-F238E27FC236}">
                <a16:creationId xmlns:a16="http://schemas.microsoft.com/office/drawing/2014/main" id="{59D56758-5ADA-8BAF-FF4F-83FA7C33F54B}"/>
              </a:ext>
            </a:extLst>
          </p:cNvPr>
          <p:cNvPicPr>
            <a:picLocks noChangeAspect="1"/>
          </p:cNvPicPr>
          <p:nvPr/>
        </p:nvPicPr>
        <p:blipFill>
          <a:blip r:embed="rId5"/>
          <a:stretch>
            <a:fillRect/>
          </a:stretch>
        </p:blipFill>
        <p:spPr>
          <a:xfrm>
            <a:off x="6312074" y="4200864"/>
            <a:ext cx="5879191" cy="2652955"/>
          </a:xfrm>
          <a:prstGeom prst="rect">
            <a:avLst/>
          </a:prstGeom>
        </p:spPr>
      </p:pic>
      <p:pic>
        <p:nvPicPr>
          <p:cNvPr id="15" name="Picture 14">
            <a:extLst>
              <a:ext uri="{FF2B5EF4-FFF2-40B4-BE49-F238E27FC236}">
                <a16:creationId xmlns:a16="http://schemas.microsoft.com/office/drawing/2014/main" id="{67809167-4F7A-6F15-8E54-8AFD4475A326}"/>
              </a:ext>
            </a:extLst>
          </p:cNvPr>
          <p:cNvPicPr>
            <a:picLocks noChangeAspect="1"/>
          </p:cNvPicPr>
          <p:nvPr/>
        </p:nvPicPr>
        <p:blipFill>
          <a:blip r:embed="rId6"/>
          <a:stretch>
            <a:fillRect/>
          </a:stretch>
        </p:blipFill>
        <p:spPr>
          <a:xfrm>
            <a:off x="3739268" y="784603"/>
            <a:ext cx="5764956" cy="2066089"/>
          </a:xfrm>
          <a:prstGeom prst="rect">
            <a:avLst/>
          </a:prstGeom>
        </p:spPr>
      </p:pic>
      <p:sp>
        <p:nvSpPr>
          <p:cNvPr id="16" name="TextBox 15">
            <a:extLst>
              <a:ext uri="{FF2B5EF4-FFF2-40B4-BE49-F238E27FC236}">
                <a16:creationId xmlns:a16="http://schemas.microsoft.com/office/drawing/2014/main" id="{6CE7CA58-9F67-A9F2-761E-FAA82D24E290}"/>
              </a:ext>
            </a:extLst>
          </p:cNvPr>
          <p:cNvSpPr txBox="1"/>
          <p:nvPr/>
        </p:nvSpPr>
        <p:spPr>
          <a:xfrm>
            <a:off x="6244616" y="3545991"/>
            <a:ext cx="1795716" cy="646331"/>
          </a:xfrm>
          <a:prstGeom prst="rect">
            <a:avLst/>
          </a:prstGeom>
          <a:solidFill>
            <a:srgbClr val="FFF2CC"/>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latin typeface="Calibri" panose="020F0502020204030204"/>
              </a:rPr>
              <a:t>J. Seeman, SLAC</a:t>
            </a:r>
          </a:p>
          <a:p>
            <a:pPr>
              <a:defRPr/>
            </a:pPr>
            <a:r>
              <a:rPr kumimoji="0" lang="en-US" sz="1800" b="0" i="0" u="none" strike="noStrike" kern="0" cap="none" spc="0" normalizeH="0" baseline="0" noProof="0" dirty="0">
                <a:ln>
                  <a:noFill/>
                </a:ln>
                <a:solidFill>
                  <a:prstClr val="black"/>
                </a:solidFill>
                <a:effectLst/>
                <a:uLnTx/>
                <a:uFillTx/>
                <a:latin typeface="Calibri" panose="020F0502020204030204"/>
              </a:rPr>
              <a:t>P. Tavares , CERN</a:t>
            </a:r>
            <a:endParaRPr lang="en-US" kern="0" dirty="0">
              <a:solidFill>
                <a:prstClr val="black"/>
              </a:solidFill>
              <a:latin typeface="Calibri" panose="020F0502020204030204"/>
            </a:endParaRPr>
          </a:p>
        </p:txBody>
      </p:sp>
    </p:spTree>
    <p:extLst>
      <p:ext uri="{BB962C8B-B14F-4D97-AF65-F5344CB8AC3E}">
        <p14:creationId xmlns:p14="http://schemas.microsoft.com/office/powerpoint/2010/main" val="22627238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E4CB5791-034B-2FD0-1A04-5CBCD24EDB89}"/>
              </a:ext>
            </a:extLst>
          </p:cNvPr>
          <p:cNvSpPr txBox="1"/>
          <p:nvPr/>
        </p:nvSpPr>
        <p:spPr>
          <a:xfrm>
            <a:off x="8511" y="900824"/>
            <a:ext cx="7611374" cy="5940088"/>
          </a:xfrm>
          <a:prstGeom prst="rect">
            <a:avLst/>
          </a:prstGeom>
          <a:solidFill>
            <a:schemeClr val="bg1"/>
          </a:solidFill>
        </p:spPr>
        <p:txBody>
          <a:bodyPr wrap="square" rtlCol="0">
            <a:spAutoFit/>
          </a:bodyPr>
          <a:lstStyle>
            <a:defPPr>
              <a:defRPr lang="en-US"/>
            </a:defPPr>
            <a:lvl1pPr>
              <a:defRPr sz="2400" b="1">
                <a:solidFill>
                  <a:srgbClr val="0C377B"/>
                </a:solidFill>
                <a:latin typeface="Calibri" panose="020F0502020204030204"/>
              </a:defRPr>
            </a:lvl1pPr>
            <a:lvl2pPr marL="742950" lvl="1" indent="-285750">
              <a:buFont typeface="Arial" panose="020B0604020202020204" pitchFamily="34" charset="0"/>
              <a:buChar char="•"/>
              <a:defRPr sz="2400">
                <a:solidFill>
                  <a:srgbClr val="0C377B"/>
                </a:solidFill>
                <a:latin typeface="Calibri" panose="020F0502020204030204"/>
              </a:defRPr>
            </a:lvl2pPr>
          </a:lstStyle>
          <a:p>
            <a:pPr>
              <a:defRPr/>
            </a:pPr>
            <a:r>
              <a:rPr lang="en-GB" sz="2400" b="1" dirty="0">
                <a:solidFill>
                  <a:srgbClr val="0C377B"/>
                </a:solidFill>
                <a:latin typeface="Calibri" panose="020F0502020204030204"/>
              </a:rPr>
              <a:t>Overall injector parameter optimisation, following mid-term review recommendations</a:t>
            </a:r>
          </a:p>
          <a:p>
            <a:pPr marL="742950" lvl="1" indent="-285750">
              <a:buFont typeface="Arial" panose="020B0604020202020204" pitchFamily="34" charset="0"/>
              <a:buChar char="•"/>
              <a:defRPr/>
            </a:pPr>
            <a:r>
              <a:rPr lang="en-GB" sz="2000" dirty="0">
                <a:solidFill>
                  <a:srgbClr val="0C377B"/>
                </a:solidFill>
                <a:latin typeface="Calibri" panose="020F0502020204030204"/>
              </a:rPr>
              <a:t>Operation frequency, operation gradient vs number of structures/overall length</a:t>
            </a:r>
          </a:p>
          <a:p>
            <a:pPr marL="742950" lvl="1" indent="-285750">
              <a:buFont typeface="Arial" panose="020B0604020202020204" pitchFamily="34" charset="0"/>
              <a:buChar char="•"/>
              <a:defRPr/>
            </a:pPr>
            <a:r>
              <a:rPr lang="en-GB" sz="2000" dirty="0">
                <a:solidFill>
                  <a:srgbClr val="0C377B"/>
                </a:solidFill>
              </a:rPr>
              <a:t>Positron production energy, damping ring energy</a:t>
            </a:r>
          </a:p>
          <a:p>
            <a:pPr marL="742950" lvl="1" indent="-285750">
              <a:buFont typeface="Arial" panose="020B0604020202020204" pitchFamily="34" charset="0"/>
              <a:buChar char="•"/>
              <a:defRPr/>
            </a:pPr>
            <a:endParaRPr lang="en-GB" sz="2000" dirty="0">
              <a:solidFill>
                <a:srgbClr val="0C377B"/>
              </a:solidFill>
            </a:endParaRPr>
          </a:p>
          <a:p>
            <a:pPr>
              <a:defRPr/>
            </a:pPr>
            <a:endParaRPr lang="en-GB" sz="2400" b="1" dirty="0">
              <a:solidFill>
                <a:srgbClr val="0C377B"/>
              </a:solidFill>
            </a:endParaRPr>
          </a:p>
          <a:p>
            <a:pPr>
              <a:defRPr/>
            </a:pPr>
            <a:endParaRPr lang="en-GB" dirty="0"/>
          </a:p>
          <a:p>
            <a:pPr>
              <a:defRPr/>
            </a:pPr>
            <a:endParaRPr lang="en-GB" sz="2400" b="1" dirty="0">
              <a:solidFill>
                <a:srgbClr val="0C377B"/>
              </a:solidFill>
            </a:endParaRPr>
          </a:p>
          <a:p>
            <a:pPr>
              <a:defRPr/>
            </a:pPr>
            <a:endParaRPr lang="en-GB" dirty="0"/>
          </a:p>
          <a:p>
            <a:pPr>
              <a:defRPr/>
            </a:pPr>
            <a:endParaRPr lang="en-GB" dirty="0"/>
          </a:p>
          <a:p>
            <a:pPr>
              <a:defRPr/>
            </a:pPr>
            <a:endParaRPr lang="en-GB" dirty="0"/>
          </a:p>
          <a:p>
            <a:pPr>
              <a:defRPr/>
            </a:pPr>
            <a:r>
              <a:rPr lang="en-GB" sz="2400" b="1" dirty="0">
                <a:solidFill>
                  <a:srgbClr val="0C377B"/>
                </a:solidFill>
              </a:rPr>
              <a:t>Injector layout and implementation study on </a:t>
            </a:r>
          </a:p>
          <a:p>
            <a:pPr>
              <a:defRPr/>
            </a:pPr>
            <a:r>
              <a:rPr lang="en-GB" sz="2400" b="1" dirty="0">
                <a:solidFill>
                  <a:srgbClr val="0C377B"/>
                </a:solidFill>
              </a:rPr>
              <a:t>CERN </a:t>
            </a:r>
            <a:r>
              <a:rPr lang="en-GB" sz="2400" b="1" dirty="0" err="1">
                <a:solidFill>
                  <a:srgbClr val="0C377B"/>
                </a:solidFill>
              </a:rPr>
              <a:t>Prevessin</a:t>
            </a:r>
            <a:r>
              <a:rPr lang="en-GB" sz="2400" b="1" dirty="0">
                <a:solidFill>
                  <a:srgbClr val="0C377B"/>
                </a:solidFill>
              </a:rPr>
              <a:t> Site</a:t>
            </a:r>
          </a:p>
          <a:p>
            <a:pPr marL="742950" lvl="1" indent="-285750">
              <a:buFont typeface="Arial" panose="020B0604020202020204" pitchFamily="34" charset="0"/>
              <a:buChar char="•"/>
              <a:defRPr/>
            </a:pPr>
            <a:r>
              <a:rPr lang="en-GB" sz="2000" dirty="0">
                <a:solidFill>
                  <a:srgbClr val="0C377B"/>
                </a:solidFill>
              </a:rPr>
              <a:t>Technical infrastructure pre-design &amp; integration with services at </a:t>
            </a:r>
            <a:r>
              <a:rPr lang="en-GB" sz="2000" dirty="0" err="1">
                <a:solidFill>
                  <a:srgbClr val="0C377B"/>
                </a:solidFill>
              </a:rPr>
              <a:t>Prevessin</a:t>
            </a:r>
            <a:r>
              <a:rPr lang="en-GB" sz="2000" dirty="0">
                <a:solidFill>
                  <a:srgbClr val="0C377B"/>
                </a:solidFill>
              </a:rPr>
              <a:t> site</a:t>
            </a:r>
          </a:p>
          <a:p>
            <a:pPr marL="742950" lvl="1" indent="-285750">
              <a:buFont typeface="Arial" panose="020B0604020202020204" pitchFamily="34" charset="0"/>
              <a:buChar char="•"/>
              <a:defRPr/>
            </a:pPr>
            <a:r>
              <a:rPr lang="en-GB" sz="2000" dirty="0">
                <a:solidFill>
                  <a:srgbClr val="0C377B"/>
                </a:solidFill>
              </a:rPr>
              <a:t>Injector cost estimate update</a:t>
            </a:r>
            <a:endParaRPr lang="en-US" sz="1800" dirty="0"/>
          </a:p>
        </p:txBody>
      </p:sp>
      <p:pic>
        <p:nvPicPr>
          <p:cNvPr id="4" name="Picture 3">
            <a:extLst>
              <a:ext uri="{FF2B5EF4-FFF2-40B4-BE49-F238E27FC236}">
                <a16:creationId xmlns:a16="http://schemas.microsoft.com/office/drawing/2014/main" id="{10A75C98-9CE8-FA11-25F5-C262BDB08061}"/>
              </a:ext>
            </a:extLst>
          </p:cNvPr>
          <p:cNvPicPr>
            <a:picLocks noChangeAspect="1"/>
          </p:cNvPicPr>
          <p:nvPr/>
        </p:nvPicPr>
        <p:blipFill rotWithShape="1">
          <a:blip r:embed="rId3"/>
          <a:srcRect l="10585" r="13632" b="5586"/>
          <a:stretch/>
        </p:blipFill>
        <p:spPr>
          <a:xfrm>
            <a:off x="7722662" y="786011"/>
            <a:ext cx="4468483" cy="6086278"/>
          </a:xfrm>
          <a:prstGeom prst="rect">
            <a:avLst/>
          </a:prstGeom>
        </p:spPr>
      </p:pic>
      <p:pic>
        <p:nvPicPr>
          <p:cNvPr id="2" name="Picture 1">
            <a:extLst>
              <a:ext uri="{FF2B5EF4-FFF2-40B4-BE49-F238E27FC236}">
                <a16:creationId xmlns:a16="http://schemas.microsoft.com/office/drawing/2014/main" id="{0E26F70E-D7E7-D343-A7FB-E1255D85B41A}"/>
              </a:ext>
            </a:extLst>
          </p:cNvPr>
          <p:cNvPicPr>
            <a:picLocks noChangeAspect="1"/>
          </p:cNvPicPr>
          <p:nvPr/>
        </p:nvPicPr>
        <p:blipFill rotWithShape="1">
          <a:blip r:embed="rId4"/>
          <a:srcRect b="53199"/>
          <a:stretch/>
        </p:blipFill>
        <p:spPr>
          <a:xfrm>
            <a:off x="129374" y="2589803"/>
            <a:ext cx="7443279" cy="2280888"/>
          </a:xfrm>
          <a:prstGeom prst="rect">
            <a:avLst/>
          </a:prstGeom>
          <a:ln>
            <a:solidFill>
              <a:schemeClr val="tx1"/>
            </a:solidFill>
          </a:ln>
        </p:spPr>
      </p:pic>
      <p:sp>
        <p:nvSpPr>
          <p:cNvPr id="6" name="TextBox 5">
            <a:extLst>
              <a:ext uri="{FF2B5EF4-FFF2-40B4-BE49-F238E27FC236}">
                <a16:creationId xmlns:a16="http://schemas.microsoft.com/office/drawing/2014/main" id="{A22CD3BF-70F0-722A-9152-E11F68390A4E}"/>
              </a:ext>
            </a:extLst>
          </p:cNvPr>
          <p:cNvSpPr txBox="1"/>
          <p:nvPr/>
        </p:nvSpPr>
        <p:spPr>
          <a:xfrm>
            <a:off x="7693231" y="6211669"/>
            <a:ext cx="2837803" cy="646331"/>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P. Craievich, W. Bartmann</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Y. Papaphilippou, C. Milardi</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13499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FCC-hh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7647" y="5376651"/>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6593512" y="5468984"/>
            <a:ext cx="4667945" cy="1384995"/>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1055702846"/>
              </p:ext>
            </p:extLst>
          </p:nvPr>
        </p:nvGraphicFramePr>
        <p:xfrm>
          <a:off x="21761" y="770698"/>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84 - 120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With FCC-</a:t>
            </a:r>
            <a:r>
              <a:rPr kumimoji="0" lang="en-GB" b="1" i="0" u="none" strike="noStrike" kern="1200" cap="none" spc="0" normalizeH="0" baseline="0" noProof="0" dirty="0" err="1">
                <a:ln>
                  <a:noFill/>
                </a:ln>
                <a:solidFill>
                  <a:srgbClr val="0000FF"/>
                </a:solidFill>
                <a:effectLst/>
                <a:uLnTx/>
                <a:uFillTx/>
                <a:latin typeface="Arial"/>
                <a:ea typeface="+mn-ea"/>
                <a:cs typeface="+mn-cs"/>
              </a:rPr>
              <a:t>hh</a:t>
            </a:r>
            <a:r>
              <a:rPr kumimoji="0" lang="en-GB" b="1" i="0" u="none" strike="noStrike" kern="1200" cap="none" spc="0" normalizeH="0" baseline="0" noProof="0" dirty="0">
                <a:ln>
                  <a:noFill/>
                </a:ln>
                <a:solidFill>
                  <a:srgbClr val="0000FF"/>
                </a:solidFill>
                <a:effectLst/>
                <a:uLnTx/>
                <a:uFillTx/>
                <a:latin typeface="Arial"/>
                <a:ea typeface="+mn-ea"/>
                <a:cs typeface="+mn-cs"/>
              </a:rPr>
              <a:t> after FCC-</a:t>
            </a:r>
            <a:r>
              <a:rPr kumimoji="0" lang="en-GB" b="1" i="0" u="none" strike="noStrike" kern="1200" cap="none" spc="0" normalizeH="0" baseline="0" noProof="0" dirty="0" err="1">
                <a:ln>
                  <a:noFill/>
                </a:ln>
                <a:solidFill>
                  <a:srgbClr val="0000FF"/>
                </a:solidFill>
                <a:effectLst/>
                <a:uLnTx/>
                <a:uFillTx/>
                <a:latin typeface="Arial"/>
                <a:ea typeface="+mn-ea"/>
                <a:cs typeface="+mn-cs"/>
              </a:rPr>
              <a:t>ee</a:t>
            </a:r>
            <a:r>
              <a:rPr kumimoji="0" lang="en-GB"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lang="en-US" b="1" dirty="0">
              <a:solidFill>
                <a:srgbClr val="0000FF"/>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Target field range for cryo-magnet R&amp;D</a:t>
            </a: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6690996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84FED-FCBE-119B-978F-157F875B9343}"/>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4D5240C5-963A-0FE8-0092-18BD85129C0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High Field Magnet </a:t>
            </a:r>
            <a:r>
              <a:rPr kumimoji="0" lang="en-US" sz="3600" b="1" i="0" u="none" strike="noStrike" kern="0" cap="none" spc="0" normalizeH="0" baseline="0" noProof="0" dirty="0" err="1">
                <a:ln>
                  <a:noFill/>
                </a:ln>
                <a:solidFill>
                  <a:srgbClr val="FFFF00"/>
                </a:solidFill>
                <a:effectLst/>
                <a:uLnTx/>
                <a:uFillTx/>
                <a:latin typeface="Arial"/>
                <a:ea typeface="+mj-ea"/>
                <a:cs typeface="+mj-cs"/>
              </a:rPr>
              <a:t>Programme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51AE9B82-7D6A-B364-978D-671F916346ED}"/>
              </a:ext>
            </a:extLst>
          </p:cNvPr>
          <p:cNvSpPr txBox="1"/>
          <p:nvPr/>
        </p:nvSpPr>
        <p:spPr>
          <a:xfrm>
            <a:off x="407988" y="1207832"/>
            <a:ext cx="11376024" cy="5078313"/>
          </a:xfrm>
          <a:prstGeom prst="rect">
            <a:avLst/>
          </a:prstGeom>
          <a:noFill/>
        </p:spPr>
        <p:txBody>
          <a:bodyPr wrap="square">
            <a:spAutoFit/>
          </a:bodyPr>
          <a:lstStyle/>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2020 update of the European Strategy for Particle Physics has identified a clear and immediate need for a reinforced R&amp;D on advanced accelerator technologies, and in particular high-field superconducting magnets, including high-temperature superconductors.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High Field Magnets R&amp;D (HFM)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Programme</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is the response that CERN has initiated, in collaboration with National Laboratories from the Member States and Associate Member States and linking possibly beyond to ongoing worldwide efforts, particularly in the US and Japan.</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HFM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Programme</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 broad goals are:</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Develop an Nb</a:t>
            </a:r>
            <a:r>
              <a:rPr kumimoji="0" lang="en-US" b="1" i="0" strike="noStrike" kern="1200" cap="none" spc="0" normalizeH="0" baseline="-2500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3</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Sn accelerator dipole with 14 T operational field for FCC-</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hh</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giving an energy of 85 TeV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c.o.m.</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with a focus on sustainability, cost versus performance, and large-scale production</a:t>
            </a: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Explore the HTS magnet technologies for accelerator applications in the range from 14 T up to 20 T</a:t>
            </a: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Promote the required developments for superconductors</a:t>
            </a: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Highlight the innovative of high field magnets developments, both for particle physics instruments different from FCC, and for societal applications</a:t>
            </a:r>
          </a:p>
        </p:txBody>
      </p:sp>
      <p:pic>
        <p:nvPicPr>
          <p:cNvPr id="42" name="Picture 41" descr="A picture containing icon&#10;&#10;Description automatically generated">
            <a:extLst>
              <a:ext uri="{FF2B5EF4-FFF2-40B4-BE49-F238E27FC236}">
                <a16:creationId xmlns:a16="http://schemas.microsoft.com/office/drawing/2014/main" id="{A4783401-2B62-6EC4-E4F9-AF8F27395C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Tree>
    <p:extLst>
      <p:ext uri="{BB962C8B-B14F-4D97-AF65-F5344CB8AC3E}">
        <p14:creationId xmlns:p14="http://schemas.microsoft.com/office/powerpoint/2010/main" val="38564251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E35D5-9269-E513-5B6D-ECDB16629FB5}"/>
            </a:ext>
          </a:extLst>
        </p:cNvPr>
        <p:cNvGrpSpPr/>
        <p:nvPr/>
      </p:nvGrpSpPr>
      <p:grpSpPr>
        <a:xfrm>
          <a:off x="0" y="0"/>
          <a:ext cx="0" cy="0"/>
          <a:chOff x="0" y="0"/>
          <a:chExt cx="0" cy="0"/>
        </a:xfrm>
      </p:grpSpPr>
      <p:sp>
        <p:nvSpPr>
          <p:cNvPr id="39" name="TextBox 38">
            <a:extLst>
              <a:ext uri="{FF2B5EF4-FFF2-40B4-BE49-F238E27FC236}">
                <a16:creationId xmlns:a16="http://schemas.microsoft.com/office/drawing/2014/main" id="{86899D0D-47FD-FDFA-7061-8111BE97932E}"/>
              </a:ext>
            </a:extLst>
          </p:cNvPr>
          <p:cNvSpPr txBox="1"/>
          <p:nvPr/>
        </p:nvSpPr>
        <p:spPr>
          <a:xfrm>
            <a:off x="422276" y="1461605"/>
            <a:ext cx="11454166" cy="4801314"/>
          </a:xfrm>
          <a:prstGeom prst="rect">
            <a:avLst/>
          </a:prstGeom>
          <a:noFill/>
        </p:spPr>
        <p:txBody>
          <a:bodyPr wrap="square">
            <a:spAutoFit/>
          </a:bodyPr>
          <a:lstStyle/>
          <a:p>
            <a:pPr marL="342900" indent="-342900">
              <a:spcBef>
                <a:spcPct val="0"/>
              </a:spcBef>
              <a:buFont typeface="Arial" panose="020B0604020202020204" pitchFamily="34" charset="0"/>
              <a:buChar char="•"/>
              <a:defRPr/>
            </a:pPr>
            <a:r>
              <a:rPr lang="en-US" altLang="en-US" sz="2000" dirty="0">
                <a:solidFill>
                  <a:srgbClr val="3030A4"/>
                </a:solidFill>
                <a:latin typeface="Arial"/>
              </a:rPr>
              <a:t>The 2013 Update of the European Strategy for Particle Physics (ESPPU) [1] stated, inter alia, that </a:t>
            </a:r>
            <a:r>
              <a:rPr lang="en-US" altLang="en-US" sz="2000" i="1" dirty="0">
                <a:solidFill>
                  <a:srgbClr val="3030A4"/>
                </a:solidFill>
                <a:latin typeface="Arial"/>
              </a:rPr>
              <a:t>“...Europe needs to be in a position to propose an </a:t>
            </a:r>
            <a:r>
              <a:rPr lang="en-US" altLang="en-US" sz="2000" b="1" i="1" dirty="0">
                <a:solidFill>
                  <a:srgbClr val="3030A4"/>
                </a:solidFill>
                <a:latin typeface="Arial"/>
              </a:rPr>
              <a:t>ambitious post-LHC accelerator project at CERN</a:t>
            </a:r>
            <a:r>
              <a:rPr lang="en-US" altLang="en-US" sz="2000" i="1" dirty="0">
                <a:solidFill>
                  <a:srgbClr val="3030A4"/>
                </a:solidFill>
                <a:latin typeface="Arial"/>
              </a:rPr>
              <a:t> by the time of the next Strategy update” and that “CERN should undertake design studies for accelerator projects in a </a:t>
            </a:r>
            <a:r>
              <a:rPr lang="en-US" altLang="en-US" sz="2000" b="1" i="1" dirty="0">
                <a:solidFill>
                  <a:srgbClr val="3030A4"/>
                </a:solidFill>
                <a:latin typeface="Arial"/>
              </a:rPr>
              <a:t>global context</a:t>
            </a:r>
            <a:r>
              <a:rPr lang="en-US" altLang="en-US" sz="2000" i="1" dirty="0">
                <a:solidFill>
                  <a:srgbClr val="3030A4"/>
                </a:solidFill>
                <a:latin typeface="Arial"/>
              </a:rPr>
              <a:t>, with emphasis </a:t>
            </a:r>
            <a:r>
              <a:rPr lang="en-US" altLang="en-US" sz="2000" b="1" i="1" dirty="0">
                <a:solidFill>
                  <a:srgbClr val="3030A4"/>
                </a:solidFill>
                <a:latin typeface="Arial"/>
              </a:rPr>
              <a:t>on proton–proton and electron-positron high-energy frontier </a:t>
            </a:r>
            <a:r>
              <a:rPr lang="en-US" altLang="en-US" sz="2000" i="1" dirty="0">
                <a:solidFill>
                  <a:srgbClr val="3030A4"/>
                </a:solidFill>
                <a:latin typeface="Arial"/>
              </a:rPr>
              <a:t>machines. These design studies should be coupled to a vigorous accelerator R&amp;D </a:t>
            </a:r>
            <a:r>
              <a:rPr lang="en-US" altLang="en-US" sz="2000" i="1" dirty="0" err="1">
                <a:solidFill>
                  <a:srgbClr val="3030A4"/>
                </a:solidFill>
                <a:latin typeface="Arial"/>
              </a:rPr>
              <a:t>programme</a:t>
            </a:r>
            <a:r>
              <a:rPr lang="en-US" altLang="en-US" sz="2000" i="1" dirty="0">
                <a:solidFill>
                  <a:srgbClr val="3030A4"/>
                </a:solidFill>
                <a:latin typeface="Arial"/>
              </a:rPr>
              <a:t>, including high-field magnets and high-gradient accelerating structures, in </a:t>
            </a:r>
            <a:r>
              <a:rPr lang="en-US" altLang="en-US" sz="2000" b="1" i="1" dirty="0">
                <a:solidFill>
                  <a:srgbClr val="3030A4"/>
                </a:solidFill>
                <a:latin typeface="Arial"/>
              </a:rPr>
              <a:t>collaboration with national institutes, laboratories and universities world-wide</a:t>
            </a:r>
            <a:r>
              <a:rPr lang="en-US" altLang="en-US" sz="2000" dirty="0">
                <a:solidFill>
                  <a:srgbClr val="3030A4"/>
                </a:solidFill>
                <a:latin typeface="Arial"/>
              </a:rPr>
              <a:t>”.</a:t>
            </a:r>
          </a:p>
          <a:p>
            <a:pPr marR="0" lvl="0" algn="l" defTabSz="457200" rtl="0" eaLnBrk="0" fontAlgn="base" latinLnBrk="0" hangingPunct="0">
              <a:lnSpc>
                <a:spcPct val="100000"/>
              </a:lnSpc>
              <a:spcBef>
                <a:spcPct val="0"/>
              </a:spcBef>
              <a:spcAft>
                <a:spcPct val="0"/>
              </a:spcAft>
              <a:buClrTx/>
              <a:buSzTx/>
              <a:tabLst/>
              <a:defRPr/>
            </a:pPr>
            <a:endParaRPr kumimoji="0" lang="en-US" sz="16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342900" indent="-342900">
              <a:spcBef>
                <a:spcPct val="0"/>
              </a:spcBef>
              <a:buFont typeface="Arial" panose="020B0604020202020204" pitchFamily="34" charset="0"/>
              <a:buChar char="•"/>
              <a:defRPr/>
            </a:pPr>
            <a:r>
              <a:rPr lang="en-US" altLang="en-US" sz="2000" dirty="0">
                <a:solidFill>
                  <a:srgbClr val="3030A4"/>
                </a:solidFill>
                <a:latin typeface="Arial"/>
              </a:rPr>
              <a:t>The LHC discovered the Higgs, but now we are facing another challenging question: “what is next and where is it?”</a:t>
            </a:r>
          </a:p>
          <a:p>
            <a:pPr marL="1085850" lvl="1" indent="-342900">
              <a:spcBef>
                <a:spcPct val="0"/>
              </a:spcBef>
              <a:buFont typeface="Courier New" panose="02070309020205020404" pitchFamily="49" charset="0"/>
              <a:buChar char="o"/>
              <a:defRPr/>
            </a:pPr>
            <a:r>
              <a:rPr lang="en-US" altLang="en-US" dirty="0">
                <a:solidFill>
                  <a:srgbClr val="3030A4"/>
                </a:solidFill>
                <a:latin typeface="Arial"/>
              </a:rPr>
              <a:t>Additional particles and interactions must extend the Standard Model (SM), to explain for example, the existence of dark matter (DM), neutrino masses and the observed matter/antimatter asymmetry. </a:t>
            </a:r>
          </a:p>
          <a:p>
            <a:pPr marL="1085850" lvl="1" indent="-342900">
              <a:spcBef>
                <a:spcPct val="0"/>
              </a:spcBef>
              <a:buFont typeface="Courier New" panose="02070309020205020404" pitchFamily="49" charset="0"/>
              <a:buChar char="o"/>
              <a:defRPr/>
            </a:pPr>
            <a:r>
              <a:rPr lang="en-US" altLang="en-US" dirty="0">
                <a:solidFill>
                  <a:srgbClr val="3030A4"/>
                </a:solidFill>
                <a:latin typeface="Arial"/>
              </a:rPr>
              <a:t>The SM itself calls for a broader theoretical framework, to provide a rationale for the dynamical origin of electroweak (EW) symmetry breaking (EWSB) and to justify the otherwise unnatural fine tuning needed to prevent quantum corrections pushing the Fermi scale up to the Planck scale. </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37" name="Title 1">
            <a:extLst>
              <a:ext uri="{FF2B5EF4-FFF2-40B4-BE49-F238E27FC236}">
                <a16:creationId xmlns:a16="http://schemas.microsoft.com/office/drawing/2014/main" id="{1C65AFA4-B6EC-A6C8-8107-2F8A3C698062}"/>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Why a hadron collider after LHC/HL-LHC</a:t>
            </a:r>
          </a:p>
        </p:txBody>
      </p:sp>
      <p:pic>
        <p:nvPicPr>
          <p:cNvPr id="42" name="Picture 41" descr="A picture containing icon&#10;&#10;Description automatically generated">
            <a:extLst>
              <a:ext uri="{FF2B5EF4-FFF2-40B4-BE49-F238E27FC236}">
                <a16:creationId xmlns:a16="http://schemas.microsoft.com/office/drawing/2014/main" id="{9FA6FD5D-70AB-FC9D-A79C-6F8E2A446D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Tree>
    <p:extLst>
      <p:ext uri="{BB962C8B-B14F-4D97-AF65-F5344CB8AC3E}">
        <p14:creationId xmlns:p14="http://schemas.microsoft.com/office/powerpoint/2010/main" val="27657388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E55EE-0EFF-6532-4A89-77D620C8C076}"/>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5FA262FC-EC4F-4742-6EEA-24E707F1E859}"/>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High Field Magnet </a:t>
            </a:r>
            <a:r>
              <a:rPr kumimoji="0" lang="en-US" sz="3600" b="1" i="0" u="none" strike="noStrike" kern="0" cap="none" spc="0" normalizeH="0" baseline="0" noProof="0" dirty="0" err="1">
                <a:ln>
                  <a:noFill/>
                </a:ln>
                <a:solidFill>
                  <a:srgbClr val="FFFF00"/>
                </a:solidFill>
                <a:effectLst/>
                <a:uLnTx/>
                <a:uFillTx/>
                <a:latin typeface="Arial"/>
                <a:ea typeface="+mj-ea"/>
                <a:cs typeface="+mj-cs"/>
              </a:rPr>
              <a:t>Programme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AE0F503D-E069-120E-3D61-7A6F6FFA17DF}"/>
              </a:ext>
            </a:extLst>
          </p:cNvPr>
          <p:cNvSpPr txBox="1"/>
          <p:nvPr/>
        </p:nvSpPr>
        <p:spPr>
          <a:xfrm>
            <a:off x="407988" y="3287486"/>
            <a:ext cx="11376024" cy="307777"/>
          </a:xfrm>
          <a:prstGeom prst="rect">
            <a:avLst/>
          </a:prstGeom>
          <a:noFill/>
        </p:spPr>
        <p:txBody>
          <a:bodyPr wrap="square">
            <a:spAutoFit/>
          </a:bodyPr>
          <a:lstStyle/>
          <a:p>
            <a:pPr marR="0" lvl="0" algn="ctr" defTabSz="457200" rtl="0" eaLnBrk="0" fontAlgn="base" latinLnBrk="0" hangingPunct="0">
              <a:lnSpc>
                <a:spcPct val="100000"/>
              </a:lnSpc>
              <a:spcBef>
                <a:spcPct val="0"/>
              </a:spcBef>
              <a:spcAft>
                <a:spcPct val="0"/>
              </a:spcAft>
              <a:buClrTx/>
              <a:buSzTx/>
              <a:tabLst/>
              <a:defRPr/>
            </a:pPr>
            <a:r>
              <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Conceptual design of 14 T and 12 T magnets: BOND (left), </a:t>
            </a:r>
            <a:r>
              <a:rPr kumimoji="0" lang="en-US" sz="1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FalconD</a:t>
            </a:r>
            <a:r>
              <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a:t>
            </a:r>
            <a:r>
              <a:rPr kumimoji="0" lang="en-US" sz="1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centre</a:t>
            </a:r>
            <a:r>
              <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left), SMACC1 (</a:t>
            </a:r>
            <a:r>
              <a:rPr kumimoji="0" lang="en-US" sz="1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centre</a:t>
            </a:r>
            <a:r>
              <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right), F2D2 (right).</a:t>
            </a:r>
          </a:p>
        </p:txBody>
      </p:sp>
      <p:pic>
        <p:nvPicPr>
          <p:cNvPr id="42" name="Picture 41" descr="A picture containing icon&#10;&#10;Description automatically generated">
            <a:extLst>
              <a:ext uri="{FF2B5EF4-FFF2-40B4-BE49-F238E27FC236}">
                <a16:creationId xmlns:a16="http://schemas.microsoft.com/office/drawing/2014/main" id="{2D124456-C295-FC03-A751-B98722DBC0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a:extLst>
              <a:ext uri="{FF2B5EF4-FFF2-40B4-BE49-F238E27FC236}">
                <a16:creationId xmlns:a16="http://schemas.microsoft.com/office/drawing/2014/main" id="{A7A98C19-03D3-EB55-C3B3-E7BDF1E90ECC}"/>
              </a:ext>
            </a:extLst>
          </p:cNvPr>
          <p:cNvPicPr>
            <a:picLocks noChangeAspect="1"/>
          </p:cNvPicPr>
          <p:nvPr/>
        </p:nvPicPr>
        <p:blipFill>
          <a:blip r:embed="rId3"/>
          <a:stretch>
            <a:fillRect/>
          </a:stretch>
        </p:blipFill>
        <p:spPr>
          <a:xfrm>
            <a:off x="2958672" y="3563030"/>
            <a:ext cx="6285795" cy="3287486"/>
          </a:xfrm>
          <a:prstGeom prst="rect">
            <a:avLst/>
          </a:prstGeom>
        </p:spPr>
      </p:pic>
      <p:pic>
        <p:nvPicPr>
          <p:cNvPr id="3" name="Picture 2">
            <a:extLst>
              <a:ext uri="{FF2B5EF4-FFF2-40B4-BE49-F238E27FC236}">
                <a16:creationId xmlns:a16="http://schemas.microsoft.com/office/drawing/2014/main" id="{A173C059-8118-E2E9-F280-3E50CCC1A184}"/>
              </a:ext>
            </a:extLst>
          </p:cNvPr>
          <p:cNvPicPr>
            <a:picLocks noChangeAspect="1"/>
          </p:cNvPicPr>
          <p:nvPr/>
        </p:nvPicPr>
        <p:blipFill>
          <a:blip r:embed="rId4"/>
          <a:stretch>
            <a:fillRect/>
          </a:stretch>
        </p:blipFill>
        <p:spPr>
          <a:xfrm>
            <a:off x="2220686" y="1008112"/>
            <a:ext cx="7772400" cy="2340679"/>
          </a:xfrm>
          <a:prstGeom prst="rect">
            <a:avLst/>
          </a:prstGeom>
        </p:spPr>
      </p:pic>
      <p:sp>
        <p:nvSpPr>
          <p:cNvPr id="4" name="Rectangle 3">
            <a:extLst>
              <a:ext uri="{FF2B5EF4-FFF2-40B4-BE49-F238E27FC236}">
                <a16:creationId xmlns:a16="http://schemas.microsoft.com/office/drawing/2014/main" id="{86A27EB6-10BE-F151-D5E0-74E08D4E5DC4}"/>
              </a:ext>
            </a:extLst>
          </p:cNvPr>
          <p:cNvSpPr/>
          <p:nvPr/>
        </p:nvSpPr>
        <p:spPr>
          <a:xfrm>
            <a:off x="5388429" y="4495800"/>
            <a:ext cx="3516085" cy="217714"/>
          </a:xfrm>
          <a:prstGeom prst="rect">
            <a:avLst/>
          </a:prstGeom>
          <a:noFill/>
          <a:ln w="50800">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7555778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83D62-94EA-FD45-E125-FB0B81448812}"/>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C458DF42-A62A-700E-5460-312FAA8DC169}"/>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FCC-</a:t>
            </a:r>
            <a:r>
              <a:rPr kumimoji="0" lang="en-US" sz="3600" b="1" i="0" u="none" strike="noStrike" kern="0" cap="none" spc="0" normalizeH="0" baseline="0" noProof="0" dirty="0" err="1">
                <a:ln>
                  <a:noFill/>
                </a:ln>
                <a:solidFill>
                  <a:srgbClr val="FFFF00"/>
                </a:solidFill>
                <a:effectLst/>
                <a:uLnTx/>
                <a:uFillTx/>
                <a:latin typeface="Arial"/>
                <a:ea typeface="+mj-ea"/>
                <a:cs typeface="+mj-cs"/>
              </a:rPr>
              <a:t>hh</a:t>
            </a:r>
            <a:r>
              <a:rPr kumimoji="0" lang="en-US" sz="3600" b="1" i="0" u="none" strike="noStrike" kern="0" cap="none" spc="0" normalizeH="0" baseline="0" noProof="0" dirty="0">
                <a:ln>
                  <a:noFill/>
                </a:ln>
                <a:solidFill>
                  <a:srgbClr val="FFFF00"/>
                </a:solidFill>
                <a:effectLst/>
                <a:uLnTx/>
                <a:uFillTx/>
                <a:latin typeface="Arial"/>
                <a:ea typeface="+mj-ea"/>
                <a:cs typeface="+mj-cs"/>
              </a:rPr>
              <a:t> changes from CDR</a:t>
            </a:r>
          </a:p>
        </p:txBody>
      </p:sp>
      <p:pic>
        <p:nvPicPr>
          <p:cNvPr id="42" name="Picture 41" descr="A picture containing icon&#10;&#10;Description automatically generated">
            <a:extLst>
              <a:ext uri="{FF2B5EF4-FFF2-40B4-BE49-F238E27FC236}">
                <a16:creationId xmlns:a16="http://schemas.microsoft.com/office/drawing/2014/main" id="{E175C91A-D8C0-9658-2B26-69E37AFD40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C73D7F89-526F-A393-A403-8696A032B8F6}"/>
              </a:ext>
            </a:extLst>
          </p:cNvPr>
          <p:cNvPicPr>
            <a:picLocks noChangeAspect="1"/>
          </p:cNvPicPr>
          <p:nvPr/>
        </p:nvPicPr>
        <p:blipFill rotWithShape="1">
          <a:blip r:embed="rId3">
            <a:extLst>
              <a:ext uri="{28A0092B-C50C-407E-A947-70E740481C1C}">
                <a14:useLocalDpi xmlns:a14="http://schemas.microsoft.com/office/drawing/2010/main" val="0"/>
              </a:ext>
            </a:extLst>
          </a:blip>
          <a:srcRect l="11701" t="1871" r="1844" b="6438"/>
          <a:stretch/>
        </p:blipFill>
        <p:spPr>
          <a:xfrm>
            <a:off x="7248128" y="1557332"/>
            <a:ext cx="4124928" cy="4128632"/>
          </a:xfrm>
          <a:prstGeom prst="rect">
            <a:avLst/>
          </a:prstGeom>
        </p:spPr>
      </p:pic>
      <p:pic>
        <p:nvPicPr>
          <p:cNvPr id="5" name="Picture 4" descr="layout_c.pdf">
            <a:extLst>
              <a:ext uri="{FF2B5EF4-FFF2-40B4-BE49-F238E27FC236}">
                <a16:creationId xmlns:a16="http://schemas.microsoft.com/office/drawing/2014/main" id="{D3984F22-C0BF-5AB9-2CCB-2913290838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424" y="1184306"/>
            <a:ext cx="4516344" cy="4704523"/>
          </a:xfrm>
          <a:prstGeom prst="rect">
            <a:avLst/>
          </a:prstGeom>
        </p:spPr>
      </p:pic>
      <p:sp>
        <p:nvSpPr>
          <p:cNvPr id="6" name="Rectangle 5">
            <a:extLst>
              <a:ext uri="{FF2B5EF4-FFF2-40B4-BE49-F238E27FC236}">
                <a16:creationId xmlns:a16="http://schemas.microsoft.com/office/drawing/2014/main" id="{D55101B5-6503-454E-67C4-C2AA7A2813BF}"/>
              </a:ext>
            </a:extLst>
          </p:cNvPr>
          <p:cNvSpPr/>
          <p:nvPr/>
        </p:nvSpPr>
        <p:spPr>
          <a:xfrm>
            <a:off x="1007435" y="5796000"/>
            <a:ext cx="3831498" cy="461665"/>
          </a:xfrm>
          <a:prstGeom prst="rect">
            <a:avLst/>
          </a:prstGeom>
        </p:spPr>
        <p:txBody>
          <a:bodyPr wrap="none">
            <a:spAutoFit/>
          </a:bodyPr>
          <a:lstStyle/>
          <a:p>
            <a:pPr defTabSz="685783">
              <a:defRPr/>
            </a:pPr>
            <a:r>
              <a:rPr lang="en-GB" sz="2400" b="1" dirty="0">
                <a:solidFill>
                  <a:srgbClr val="0C377B"/>
                </a:solidFill>
                <a:latin typeface="Arial"/>
              </a:rPr>
              <a:t>Circumference</a:t>
            </a:r>
            <a:r>
              <a:rPr lang="de-DE" sz="2400" b="1" dirty="0">
                <a:solidFill>
                  <a:srgbClr val="0C377B"/>
                </a:solidFill>
                <a:latin typeface="Arial"/>
              </a:rPr>
              <a:t>: 97.75 km</a:t>
            </a:r>
            <a:endParaRPr lang="de-DE" sz="2400" dirty="0">
              <a:solidFill>
                <a:srgbClr val="0C377B"/>
              </a:solidFill>
              <a:latin typeface="Arial"/>
            </a:endParaRPr>
          </a:p>
        </p:txBody>
      </p:sp>
      <p:sp>
        <p:nvSpPr>
          <p:cNvPr id="7" name="TextBox 6">
            <a:extLst>
              <a:ext uri="{FF2B5EF4-FFF2-40B4-BE49-F238E27FC236}">
                <a16:creationId xmlns:a16="http://schemas.microsoft.com/office/drawing/2014/main" id="{69AF1466-624D-E158-71A7-D24324C2E148}"/>
              </a:ext>
            </a:extLst>
          </p:cNvPr>
          <p:cNvSpPr txBox="1"/>
          <p:nvPr/>
        </p:nvSpPr>
        <p:spPr>
          <a:xfrm>
            <a:off x="7236000" y="5796000"/>
            <a:ext cx="3888244" cy="461665"/>
          </a:xfrm>
          <a:prstGeom prst="rect">
            <a:avLst/>
          </a:prstGeom>
          <a:noFill/>
        </p:spPr>
        <p:txBody>
          <a:bodyPr wrap="square">
            <a:spAutoFit/>
          </a:bodyPr>
          <a:lstStyle/>
          <a:p>
            <a:pPr defTabSz="685783">
              <a:defRPr/>
            </a:pPr>
            <a:r>
              <a:rPr lang="en-GB" sz="2400" b="1" dirty="0">
                <a:solidFill>
                  <a:srgbClr val="0C377B"/>
                </a:solidFill>
                <a:latin typeface="Arial"/>
              </a:rPr>
              <a:t>Circumference</a:t>
            </a:r>
            <a:r>
              <a:rPr lang="de-DE" sz="2400" b="1" dirty="0">
                <a:solidFill>
                  <a:srgbClr val="0C377B"/>
                </a:solidFill>
                <a:latin typeface="Arial"/>
              </a:rPr>
              <a:t>: </a:t>
            </a:r>
            <a:r>
              <a:rPr lang="en-GB" sz="2400" b="1" dirty="0">
                <a:solidFill>
                  <a:srgbClr val="0C377B"/>
                </a:solidFill>
                <a:latin typeface="Arial"/>
              </a:rPr>
              <a:t>90.66</a:t>
            </a:r>
            <a:r>
              <a:rPr lang="de-DE" sz="2400" b="1" dirty="0">
                <a:solidFill>
                  <a:srgbClr val="0C377B"/>
                </a:solidFill>
                <a:latin typeface="Arial"/>
              </a:rPr>
              <a:t> km</a:t>
            </a:r>
          </a:p>
        </p:txBody>
      </p:sp>
    </p:spTree>
    <p:extLst>
      <p:ext uri="{BB962C8B-B14F-4D97-AF65-F5344CB8AC3E}">
        <p14:creationId xmlns:p14="http://schemas.microsoft.com/office/powerpoint/2010/main" val="35846215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Layout evolution of the FCC-</a:t>
            </a:r>
            <a:r>
              <a:rPr kumimoji="0" lang="en-US" sz="3600" b="1" i="0" u="none" strike="noStrike" kern="0" cap="none" spc="0" normalizeH="0" baseline="0" noProof="0" dirty="0" err="1">
                <a:ln>
                  <a:noFill/>
                </a:ln>
                <a:solidFill>
                  <a:srgbClr val="FFFF00"/>
                </a:solidFill>
                <a:effectLst/>
                <a:uLnTx/>
                <a:uFillTx/>
                <a:latin typeface="Arial"/>
                <a:ea typeface="+mj-ea"/>
                <a:cs typeface="+mj-cs"/>
              </a:rPr>
              <a:t>hh</a:t>
            </a:r>
            <a:r>
              <a:rPr kumimoji="0" lang="en-US" sz="3600" b="1" i="0" u="none" strike="noStrike" kern="0" cap="none" spc="0" normalizeH="0" baseline="0" noProof="0" dirty="0">
                <a:ln>
                  <a:noFill/>
                </a:ln>
                <a:solidFill>
                  <a:srgbClr val="FFFF00"/>
                </a:solidFill>
                <a:effectLst/>
                <a:uLnTx/>
                <a:uFillTx/>
                <a:latin typeface="Arial"/>
                <a:ea typeface="+mj-ea"/>
                <a:cs typeface="+mj-cs"/>
              </a:rPr>
              <a:t> ring</a:t>
            </a: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8" y="1447317"/>
            <a:ext cx="5688012" cy="3046988"/>
          </a:xfrm>
          <a:prstGeom prst="rect">
            <a:avLst/>
          </a:prstGeom>
          <a:noFill/>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main drivers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Placement studies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FCC-</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ee</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layout (the choice of having four symmetrical experimental IPs)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RF harmonic number to optimize transfer from injector</a:t>
            </a: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4" name="TextBox 3">
            <a:extLst>
              <a:ext uri="{FF2B5EF4-FFF2-40B4-BE49-F238E27FC236}">
                <a16:creationId xmlns:a16="http://schemas.microsoft.com/office/drawing/2014/main" id="{215FC243-C8F0-B9D9-D15D-38AB0D5CF668}"/>
              </a:ext>
            </a:extLst>
          </p:cNvPr>
          <p:cNvSpPr txBox="1"/>
          <p:nvPr/>
        </p:nvSpPr>
        <p:spPr>
          <a:xfrm>
            <a:off x="6111651" y="1460274"/>
            <a:ext cx="5688012" cy="4585871"/>
          </a:xfrm>
          <a:prstGeom prst="rect">
            <a:avLst/>
          </a:prstGeom>
          <a:noFill/>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main choices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Reduce the length of the ring circumference</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Reduce the length of technical insertions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b="1" dirty="0">
                <a:solidFill>
                  <a:schemeClr val="tx1">
                    <a:lumMod val="75000"/>
                  </a:schemeClr>
                </a:solidFill>
                <a:latin typeface="Arial" panose="020B0604020202020204" pitchFamily="34" charset="0"/>
                <a:cs typeface="ＭＳ Ｐゴシック" panose="020B0600070205080204" pitchFamily="34" charset="-128"/>
              </a:rPr>
              <a:t>Displace radially the experimental IPs to match position of FCC-</a:t>
            </a:r>
            <a:r>
              <a:rPr lang="en-US" b="1" dirty="0" err="1">
                <a:solidFill>
                  <a:schemeClr val="tx1">
                    <a:lumMod val="75000"/>
                  </a:schemeClr>
                </a:solidFill>
                <a:latin typeface="Arial" panose="020B0604020202020204" pitchFamily="34" charset="0"/>
                <a:cs typeface="ＭＳ Ｐゴシック" panose="020B0600070205080204" pitchFamily="34" charset="-128"/>
              </a:rPr>
              <a:t>ee</a:t>
            </a:r>
            <a:r>
              <a:rPr lang="en-US" b="1" dirty="0">
                <a:solidFill>
                  <a:schemeClr val="tx1">
                    <a:lumMod val="75000"/>
                  </a:schemeClr>
                </a:solidFill>
                <a:latin typeface="Arial" panose="020B0604020202020204" pitchFamily="34" charset="0"/>
                <a:cs typeface="ＭＳ Ｐゴシック" panose="020B0600070205080204" pitchFamily="34" charset="-128"/>
              </a:rPr>
              <a:t> IPs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Reduce the number of access shafts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lang="en-US" sz="1400" b="1" dirty="0">
              <a:solidFill>
                <a:schemeClr val="tx1">
                  <a:lumMod val="75000"/>
                </a:schemeClr>
              </a:solidFill>
              <a:latin typeface="Arial" panose="020B0604020202020204" pitchFamily="34" charset="0"/>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Four-fold symmetry</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b="1" dirty="0">
                <a:solidFill>
                  <a:schemeClr val="tx1">
                    <a:lumMod val="75000"/>
                  </a:schemeClr>
                </a:solidFill>
                <a:latin typeface="Arial" panose="020B0604020202020204" pitchFamily="34" charset="0"/>
                <a:cs typeface="ＭＳ Ｐゴシック" panose="020B0600070205080204" pitchFamily="34" charset="-128"/>
              </a:rPr>
              <a:t>Re-organize functionalities of insertions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lang="en-US" sz="1400" b="1" dirty="0">
              <a:solidFill>
                <a:schemeClr val="tx1">
                  <a:lumMod val="75000"/>
                </a:schemeClr>
              </a:solidFill>
              <a:latin typeface="Arial" panose="020B0604020202020204" pitchFamily="34" charset="0"/>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Locate transfer lines in ring tunnel</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Tree>
    <p:extLst>
      <p:ext uri="{BB962C8B-B14F-4D97-AF65-F5344CB8AC3E}">
        <p14:creationId xmlns:p14="http://schemas.microsoft.com/office/powerpoint/2010/main" val="800510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1E28B-0B44-01D6-99C9-382D921DBF50}"/>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3FAE7CF4-1514-D482-0B7D-24C7E61B0760}"/>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FCC-</a:t>
            </a:r>
            <a:r>
              <a:rPr kumimoji="0" lang="en-US" sz="3600" b="1" i="0" u="none" strike="noStrike" kern="0" cap="none" spc="0" normalizeH="0" baseline="0" noProof="0" dirty="0" err="1">
                <a:ln>
                  <a:noFill/>
                </a:ln>
                <a:solidFill>
                  <a:srgbClr val="FFFF00"/>
                </a:solidFill>
                <a:effectLst/>
                <a:uLnTx/>
                <a:uFillTx/>
                <a:latin typeface="Arial"/>
                <a:ea typeface="+mj-ea"/>
                <a:cs typeface="+mj-cs"/>
              </a:rPr>
              <a:t>hh</a:t>
            </a:r>
            <a:r>
              <a:rPr kumimoji="0" lang="en-US" sz="3600" b="1" i="0" u="none" strike="noStrike" kern="0" cap="none" spc="0" normalizeH="0" baseline="0" noProof="0" dirty="0">
                <a:ln>
                  <a:noFill/>
                </a:ln>
                <a:solidFill>
                  <a:srgbClr val="FFFF00"/>
                </a:solidFill>
                <a:effectLst/>
                <a:uLnTx/>
                <a:uFillTx/>
                <a:latin typeface="Arial"/>
                <a:ea typeface="+mj-ea"/>
                <a:cs typeface="+mj-cs"/>
              </a:rPr>
              <a:t>: Layout &amp; main parameters</a:t>
            </a:r>
          </a:p>
        </p:txBody>
      </p:sp>
      <p:pic>
        <p:nvPicPr>
          <p:cNvPr id="42" name="Picture 41" descr="A picture containing icon&#10;&#10;Description automatically generated">
            <a:extLst>
              <a:ext uri="{FF2B5EF4-FFF2-40B4-BE49-F238E27FC236}">
                <a16:creationId xmlns:a16="http://schemas.microsoft.com/office/drawing/2014/main" id="{8BAFD1C1-CE74-FEE0-FD5D-E17D2028CF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graphicFrame>
        <p:nvGraphicFramePr>
          <p:cNvPr id="2" name="Table 1">
            <a:extLst>
              <a:ext uri="{FF2B5EF4-FFF2-40B4-BE49-F238E27FC236}">
                <a16:creationId xmlns:a16="http://schemas.microsoft.com/office/drawing/2014/main" id="{86FB2BD5-1571-EFF3-32A4-DB39433AEE90}"/>
              </a:ext>
            </a:extLst>
          </p:cNvPr>
          <p:cNvGraphicFramePr>
            <a:graphicFrameLocks noGrp="1"/>
          </p:cNvGraphicFramePr>
          <p:nvPr>
            <p:extLst>
              <p:ext uri="{D42A27DB-BD31-4B8C-83A1-F6EECF244321}">
                <p14:modId xmlns:p14="http://schemas.microsoft.com/office/powerpoint/2010/main" val="1878002331"/>
              </p:ext>
            </p:extLst>
          </p:nvPr>
        </p:nvGraphicFramePr>
        <p:xfrm>
          <a:off x="96010" y="1604798"/>
          <a:ext cx="7554890" cy="2381792"/>
        </p:xfrm>
        <a:graphic>
          <a:graphicData uri="http://schemas.openxmlformats.org/drawingml/2006/table">
            <a:tbl>
              <a:tblPr firstRow="1" bandRow="1">
                <a:tableStyleId>{5C22544A-7EE6-4342-B048-85BDC9FD1C3A}</a:tableStyleId>
              </a:tblPr>
              <a:tblGrid>
                <a:gridCol w="4280047">
                  <a:extLst>
                    <a:ext uri="{9D8B030D-6E8A-4147-A177-3AD203B41FA5}">
                      <a16:colId xmlns:a16="http://schemas.microsoft.com/office/drawing/2014/main" val="3631046261"/>
                    </a:ext>
                  </a:extLst>
                </a:gridCol>
                <a:gridCol w="3274843">
                  <a:extLst>
                    <a:ext uri="{9D8B030D-6E8A-4147-A177-3AD203B41FA5}">
                      <a16:colId xmlns:a16="http://schemas.microsoft.com/office/drawing/2014/main" val="260718845"/>
                    </a:ext>
                  </a:extLst>
                </a:gridCol>
              </a:tblGrid>
              <a:tr h="494453">
                <a:tc>
                  <a:txBody>
                    <a:bodyPr/>
                    <a:lstStyle/>
                    <a:p>
                      <a:r>
                        <a:rPr lang="en-GB" sz="2200" dirty="0"/>
                        <a:t>Parameter</a:t>
                      </a:r>
                    </a:p>
                  </a:txBody>
                  <a:tcPr marL="121920" marR="121920" marT="60960" marB="60960"/>
                </a:tc>
                <a:tc>
                  <a:txBody>
                    <a:bodyPr/>
                    <a:lstStyle/>
                    <a:p>
                      <a:r>
                        <a:rPr lang="en-GB" sz="2200" dirty="0"/>
                        <a:t>Value</a:t>
                      </a:r>
                    </a:p>
                  </a:txBody>
                  <a:tcPr marL="121920" marR="121920" marT="60960" marB="60960"/>
                </a:tc>
                <a:extLst>
                  <a:ext uri="{0D108BD9-81ED-4DB2-BD59-A6C34878D82A}">
                    <a16:rowId xmlns:a16="http://schemas.microsoft.com/office/drawing/2014/main" val="157148281"/>
                  </a:ext>
                </a:extLst>
              </a:tr>
              <a:tr h="600406">
                <a:tc>
                  <a:txBody>
                    <a:bodyPr/>
                    <a:lstStyle/>
                    <a:p>
                      <a:r>
                        <a:rPr lang="en-GB" sz="2200" b="1" dirty="0"/>
                        <a:t>Collision energy </a:t>
                      </a:r>
                      <a:r>
                        <a:rPr lang="en-GB" sz="2200" b="1" dirty="0" err="1"/>
                        <a:t>cms</a:t>
                      </a:r>
                      <a:r>
                        <a:rPr lang="en-GB" sz="2200" b="1" dirty="0"/>
                        <a:t> [TeV]</a:t>
                      </a:r>
                    </a:p>
                  </a:txBody>
                  <a:tcPr marL="121920" marR="121920" marT="60960" marB="60960"/>
                </a:tc>
                <a:tc>
                  <a:txBody>
                    <a:bodyPr/>
                    <a:lstStyle/>
                    <a:p>
                      <a:pPr algn="ctr"/>
                      <a:r>
                        <a:rPr lang="en-GB" sz="2200" b="1" dirty="0"/>
                        <a:t>84.6 – 120.8</a:t>
                      </a:r>
                    </a:p>
                  </a:txBody>
                  <a:tcPr marL="121920" marR="121920" marT="60960" marB="60960"/>
                </a:tc>
                <a:extLst>
                  <a:ext uri="{0D108BD9-81ED-4DB2-BD59-A6C34878D82A}">
                    <a16:rowId xmlns:a16="http://schemas.microsoft.com/office/drawing/2014/main" val="4241989266"/>
                  </a:ext>
                </a:extLst>
              </a:tr>
              <a:tr h="369629">
                <a:tc>
                  <a:txBody>
                    <a:bodyPr/>
                    <a:lstStyle/>
                    <a:p>
                      <a:r>
                        <a:rPr lang="en-GB" sz="2200" b="1" dirty="0"/>
                        <a:t>Dipole field [T]</a:t>
                      </a:r>
                    </a:p>
                  </a:txBody>
                  <a:tcPr marL="121920" marR="121920" marT="60960" marB="60960"/>
                </a:tc>
                <a:tc>
                  <a:txBody>
                    <a:bodyPr/>
                    <a:lstStyle/>
                    <a:p>
                      <a:pPr algn="ctr"/>
                      <a:r>
                        <a:rPr lang="en-GB" sz="2200" b="1" dirty="0"/>
                        <a:t>14(Nb</a:t>
                      </a:r>
                      <a:r>
                        <a:rPr lang="en-GB" sz="2200" b="1" baseline="-25000" dirty="0"/>
                        <a:t>3</a:t>
                      </a:r>
                      <a:r>
                        <a:rPr lang="en-GB" sz="2200" b="1" dirty="0"/>
                        <a:t>Sn) - 20(HTS/Hybrid)</a:t>
                      </a:r>
                    </a:p>
                  </a:txBody>
                  <a:tcPr marL="121920" marR="121920" marT="60960" marB="60960"/>
                </a:tc>
                <a:extLst>
                  <a:ext uri="{0D108BD9-81ED-4DB2-BD59-A6C34878D82A}">
                    <a16:rowId xmlns:a16="http://schemas.microsoft.com/office/drawing/2014/main" val="3053432535"/>
                  </a:ext>
                </a:extLst>
              </a:tr>
              <a:tr h="494453">
                <a:tc>
                  <a:txBody>
                    <a:bodyPr/>
                    <a:lstStyle/>
                    <a:p>
                      <a:r>
                        <a:rPr lang="en-GB" sz="2200" b="1" dirty="0"/>
                        <a:t>Circumference [km]</a:t>
                      </a:r>
                    </a:p>
                  </a:txBody>
                  <a:tcPr marL="121920" marR="121920" marT="60960" marB="60960"/>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200" b="1" kern="1200" baseline="0" dirty="0">
                          <a:solidFill>
                            <a:schemeClr val="tx1"/>
                          </a:solidFill>
                          <a:effectLst/>
                          <a:latin typeface="+mn-lt"/>
                          <a:ea typeface="+mn-ea"/>
                          <a:cs typeface="+mn-cs"/>
                        </a:rPr>
                        <a:t>90.66</a:t>
                      </a:r>
                      <a:endParaRPr lang="en-GB" sz="2200" b="1" baseline="0" dirty="0">
                        <a:effectLst/>
                        <a:latin typeface="Calibri" panose="020F0502020204030204" pitchFamily="34" charset="0"/>
                        <a:ea typeface="Calibri" panose="020F0502020204030204" pitchFamily="34" charset="0"/>
                      </a:endParaRPr>
                    </a:p>
                  </a:txBody>
                  <a:tcPr marL="121920" marR="121920" marT="60960" marB="60960"/>
                </a:tc>
                <a:extLst>
                  <a:ext uri="{0D108BD9-81ED-4DB2-BD59-A6C34878D82A}">
                    <a16:rowId xmlns:a16="http://schemas.microsoft.com/office/drawing/2014/main" val="2904641161"/>
                  </a:ext>
                </a:extLst>
              </a:tr>
            </a:tbl>
          </a:graphicData>
        </a:graphic>
      </p:graphicFrame>
      <p:sp>
        <p:nvSpPr>
          <p:cNvPr id="3" name="TextBox 2">
            <a:extLst>
              <a:ext uri="{FF2B5EF4-FFF2-40B4-BE49-F238E27FC236}">
                <a16:creationId xmlns:a16="http://schemas.microsoft.com/office/drawing/2014/main" id="{998F13A1-30CD-5C0D-24AF-A9185DE7A8A5}"/>
              </a:ext>
            </a:extLst>
          </p:cNvPr>
          <p:cNvSpPr txBox="1"/>
          <p:nvPr/>
        </p:nvSpPr>
        <p:spPr>
          <a:xfrm>
            <a:off x="73573" y="4462178"/>
            <a:ext cx="6833795" cy="1733488"/>
          </a:xfrm>
          <a:prstGeom prst="rect">
            <a:avLst/>
          </a:prstGeom>
          <a:noFill/>
        </p:spPr>
        <p:txBody>
          <a:bodyPr wrap="square">
            <a:spAutoFit/>
          </a:bodyPr>
          <a:lstStyle/>
          <a:p>
            <a:pPr marL="380990" indent="-380990" defTabSz="609585" eaLnBrk="0" fontAlgn="base" hangingPunct="0">
              <a:spcBef>
                <a:spcPct val="0"/>
              </a:spcBef>
              <a:spcAft>
                <a:spcPct val="0"/>
              </a:spcAft>
              <a:buFont typeface="Arial" panose="020B0604020202020204" pitchFamily="34" charset="0"/>
              <a:buChar char="•"/>
              <a:defRPr/>
            </a:pPr>
            <a:r>
              <a:rPr lang="en-US" sz="2133" dirty="0">
                <a:solidFill>
                  <a:schemeClr val="tx1">
                    <a:lumMod val="75000"/>
                  </a:schemeClr>
                </a:solidFill>
                <a:latin typeface="Arial" panose="020B0604020202020204" pitchFamily="34" charset="0"/>
                <a:cs typeface="ＭＳ Ｐゴシック" panose="020B0600070205080204" pitchFamily="34" charset="-128"/>
              </a:rPr>
              <a:t>Although some of the circumference reduction comes from technical insertion, lost ~6.5km of arcs.</a:t>
            </a:r>
          </a:p>
          <a:p>
            <a:pPr defTabSz="609585" eaLnBrk="0" fontAlgn="base" hangingPunct="0">
              <a:spcBef>
                <a:spcPct val="0"/>
              </a:spcBef>
              <a:spcAft>
                <a:spcPct val="0"/>
              </a:spcAft>
              <a:defRPr/>
            </a:pPr>
            <a:endParaRPr lang="en-US" sz="2133" dirty="0">
              <a:solidFill>
                <a:schemeClr val="tx1">
                  <a:lumMod val="75000"/>
                </a:schemeClr>
              </a:solidFill>
              <a:latin typeface="Arial" panose="020B0604020202020204" pitchFamily="34" charset="0"/>
              <a:cs typeface="ＭＳ Ｐゴシック" panose="020B0600070205080204" pitchFamily="34" charset="-128"/>
            </a:endParaRPr>
          </a:p>
          <a:p>
            <a:pPr marL="380990" indent="-380990" defTabSz="609585" eaLnBrk="0" fontAlgn="base" hangingPunct="0">
              <a:spcBef>
                <a:spcPct val="0"/>
              </a:spcBef>
              <a:spcAft>
                <a:spcPct val="0"/>
              </a:spcAft>
              <a:buFont typeface="Arial" panose="020B0604020202020204" pitchFamily="34" charset="0"/>
              <a:buChar char="•"/>
              <a:defRPr/>
            </a:pPr>
            <a:r>
              <a:rPr lang="en-US" sz="2133" dirty="0">
                <a:solidFill>
                  <a:schemeClr val="tx1">
                    <a:lumMod val="75000"/>
                  </a:schemeClr>
                </a:solidFill>
                <a:latin typeface="Arial" panose="020B0604020202020204" pitchFamily="34" charset="0"/>
                <a:cs typeface="ＭＳ Ｐゴシック" panose="020B0600070205080204" pitchFamily="34" charset="-128"/>
              </a:rPr>
              <a:t>Maximize dipole filling factor to maximize collision energy.</a:t>
            </a:r>
          </a:p>
        </p:txBody>
      </p:sp>
      <p:pic>
        <p:nvPicPr>
          <p:cNvPr id="4" name="Picture 3">
            <a:extLst>
              <a:ext uri="{FF2B5EF4-FFF2-40B4-BE49-F238E27FC236}">
                <a16:creationId xmlns:a16="http://schemas.microsoft.com/office/drawing/2014/main" id="{2F21698C-E631-2EB7-CCE7-0FB96B683BE7}"/>
              </a:ext>
            </a:extLst>
          </p:cNvPr>
          <p:cNvPicPr>
            <a:picLocks noChangeAspect="1"/>
          </p:cNvPicPr>
          <p:nvPr/>
        </p:nvPicPr>
        <p:blipFill rotWithShape="1">
          <a:blip r:embed="rId3">
            <a:extLst>
              <a:ext uri="{28A0092B-C50C-407E-A947-70E740481C1C}">
                <a14:useLocalDpi xmlns:a14="http://schemas.microsoft.com/office/drawing/2010/main" val="0"/>
              </a:ext>
            </a:extLst>
          </a:blip>
          <a:srcRect l="11701" t="1871" r="1844" b="6438"/>
          <a:stretch/>
        </p:blipFill>
        <p:spPr>
          <a:xfrm>
            <a:off x="7759760" y="1796819"/>
            <a:ext cx="4124928" cy="4128632"/>
          </a:xfrm>
          <a:prstGeom prst="rect">
            <a:avLst/>
          </a:prstGeom>
        </p:spPr>
      </p:pic>
      <p:sp>
        <p:nvSpPr>
          <p:cNvPr id="8" name="Rectangle 7">
            <a:extLst>
              <a:ext uri="{FF2B5EF4-FFF2-40B4-BE49-F238E27FC236}">
                <a16:creationId xmlns:a16="http://schemas.microsoft.com/office/drawing/2014/main" id="{CB76D504-B807-D63F-7C13-4FA7EE642486}"/>
              </a:ext>
            </a:extLst>
          </p:cNvPr>
          <p:cNvSpPr/>
          <p:nvPr/>
        </p:nvSpPr>
        <p:spPr>
          <a:xfrm>
            <a:off x="5094652" y="2154053"/>
            <a:ext cx="718319" cy="359763"/>
          </a:xfrm>
          <a:prstGeom prst="rect">
            <a:avLst/>
          </a:prstGeom>
          <a:noFill/>
          <a:ln w="381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sz="2400"/>
          </a:p>
        </p:txBody>
      </p:sp>
      <p:sp>
        <p:nvSpPr>
          <p:cNvPr id="9" name="Rectangle 8">
            <a:extLst>
              <a:ext uri="{FF2B5EF4-FFF2-40B4-BE49-F238E27FC236}">
                <a16:creationId xmlns:a16="http://schemas.microsoft.com/office/drawing/2014/main" id="{623EC0FB-E1A1-F2EF-D890-39A6380E9D2C}"/>
              </a:ext>
            </a:extLst>
          </p:cNvPr>
          <p:cNvSpPr/>
          <p:nvPr/>
        </p:nvSpPr>
        <p:spPr>
          <a:xfrm>
            <a:off x="5040611" y="1258449"/>
            <a:ext cx="2610289" cy="288032"/>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defTabSz="960943"/>
            <a:r>
              <a:rPr lang="en-GB" sz="1867" dirty="0"/>
              <a:t>Target: 90 TeV @ 14T</a:t>
            </a:r>
          </a:p>
        </p:txBody>
      </p:sp>
    </p:spTree>
    <p:extLst>
      <p:ext uri="{BB962C8B-B14F-4D97-AF65-F5344CB8AC3E}">
        <p14:creationId xmlns:p14="http://schemas.microsoft.com/office/powerpoint/2010/main" val="33642363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458176-806A-56ED-39AF-B622025C6064}"/>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14841503-F626-EFD6-11D5-1780CF7EE9C0}"/>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Longer arc cells</a:t>
            </a:r>
          </a:p>
        </p:txBody>
      </p:sp>
      <p:pic>
        <p:nvPicPr>
          <p:cNvPr id="42" name="Picture 41" descr="A picture containing icon&#10;&#10;Description automatically generated">
            <a:extLst>
              <a:ext uri="{FF2B5EF4-FFF2-40B4-BE49-F238E27FC236}">
                <a16:creationId xmlns:a16="http://schemas.microsoft.com/office/drawing/2014/main" id="{A35FC28A-EB6D-8B6C-DD52-60EABE4823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descr="A diagram of a graph&#10;&#10;Description automatically generated with low confidence">
            <a:extLst>
              <a:ext uri="{FF2B5EF4-FFF2-40B4-BE49-F238E27FC236}">
                <a16:creationId xmlns:a16="http://schemas.microsoft.com/office/drawing/2014/main" id="{F7F149CA-CDCC-7E4A-6565-EFD4AB3867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782" y="1649498"/>
            <a:ext cx="5082639" cy="4616279"/>
          </a:xfrm>
          <a:prstGeom prst="rect">
            <a:avLst/>
          </a:prstGeom>
        </p:spPr>
      </p:pic>
      <p:pic>
        <p:nvPicPr>
          <p:cNvPr id="3" name="Picture 2" descr="Chart, line chart&#10;&#10;Description automatically generated">
            <a:extLst>
              <a:ext uri="{FF2B5EF4-FFF2-40B4-BE49-F238E27FC236}">
                <a16:creationId xmlns:a16="http://schemas.microsoft.com/office/drawing/2014/main" id="{027D470D-DAE1-8C24-3D46-B1A874659C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1" y="1663191"/>
            <a:ext cx="5082639" cy="4616279"/>
          </a:xfrm>
          <a:prstGeom prst="rect">
            <a:avLst/>
          </a:prstGeom>
        </p:spPr>
      </p:pic>
      <p:sp>
        <p:nvSpPr>
          <p:cNvPr id="8" name="Textplatzhalter 2">
            <a:extLst>
              <a:ext uri="{FF2B5EF4-FFF2-40B4-BE49-F238E27FC236}">
                <a16:creationId xmlns:a16="http://schemas.microsoft.com/office/drawing/2014/main" id="{CA729202-AE3C-E967-5EFD-A741AA22156F}"/>
              </a:ext>
            </a:extLst>
          </p:cNvPr>
          <p:cNvSpPr txBox="1">
            <a:spLocks/>
          </p:cNvSpPr>
          <p:nvPr/>
        </p:nvSpPr>
        <p:spPr>
          <a:xfrm>
            <a:off x="583800" y="1367936"/>
            <a:ext cx="5364000" cy="431009"/>
          </a:xfrm>
          <a:prstGeom prst="rect">
            <a:avLst/>
          </a:prstGeom>
        </p:spPr>
        <p:txBody>
          <a:bodyPr>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609585" eaLnBrk="0" fontAlgn="base" hangingPunct="0">
              <a:lnSpc>
                <a:spcPct val="100000"/>
              </a:lnSpc>
              <a:spcBef>
                <a:spcPct val="0"/>
              </a:spcBef>
              <a:spcAft>
                <a:spcPct val="0"/>
              </a:spcAft>
              <a:defRPr/>
            </a:pPr>
            <a:r>
              <a:rPr lang="en-US" dirty="0">
                <a:solidFill>
                  <a:schemeClr val="tx1">
                    <a:lumMod val="75000"/>
                  </a:schemeClr>
                </a:solidFill>
                <a:latin typeface="Arial" panose="020B0604020202020204" pitchFamily="34" charset="0"/>
                <a:cs typeface="ＭＳ Ｐゴシック" panose="020B0600070205080204" pitchFamily="34" charset="-128"/>
              </a:rPr>
              <a:t>CDR: 12-dipole cell</a:t>
            </a:r>
          </a:p>
        </p:txBody>
      </p:sp>
      <p:sp>
        <p:nvSpPr>
          <p:cNvPr id="9" name="Textplatzhalter 2">
            <a:extLst>
              <a:ext uri="{FF2B5EF4-FFF2-40B4-BE49-F238E27FC236}">
                <a16:creationId xmlns:a16="http://schemas.microsoft.com/office/drawing/2014/main" id="{14E50128-14F4-E093-5F78-D15C0CF4FE7A}"/>
              </a:ext>
            </a:extLst>
          </p:cNvPr>
          <p:cNvSpPr txBox="1">
            <a:spLocks/>
          </p:cNvSpPr>
          <p:nvPr/>
        </p:nvSpPr>
        <p:spPr>
          <a:xfrm>
            <a:off x="5947800" y="1367936"/>
            <a:ext cx="5364000" cy="431009"/>
          </a:xfrm>
          <a:prstGeom prst="rect">
            <a:avLst/>
          </a:prstGeom>
        </p:spPr>
        <p:txBody>
          <a:bodyPr vert="horz" lIns="121920" tIns="60960" rIns="121920" bIns="6096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609585" eaLnBrk="0" fontAlgn="base" hangingPunct="0">
              <a:lnSpc>
                <a:spcPct val="100000"/>
              </a:lnSpc>
              <a:spcBef>
                <a:spcPct val="0"/>
              </a:spcBef>
              <a:spcAft>
                <a:spcPct val="0"/>
              </a:spcAft>
              <a:defRPr/>
            </a:pPr>
            <a:r>
              <a:rPr lang="en-US" sz="1867" dirty="0">
                <a:solidFill>
                  <a:schemeClr val="tx1">
                    <a:lumMod val="75000"/>
                  </a:schemeClr>
                </a:solidFill>
                <a:latin typeface="Arial" panose="020B0604020202020204" pitchFamily="34" charset="0"/>
                <a:cs typeface="ＭＳ Ｐゴシック" panose="020B0600070205080204" pitchFamily="34" charset="-128"/>
              </a:rPr>
              <a:t>FS: 16-dipole cell</a:t>
            </a:r>
          </a:p>
        </p:txBody>
      </p:sp>
      <p:sp>
        <p:nvSpPr>
          <p:cNvPr id="10" name="Rechteck 26">
            <a:extLst>
              <a:ext uri="{FF2B5EF4-FFF2-40B4-BE49-F238E27FC236}">
                <a16:creationId xmlns:a16="http://schemas.microsoft.com/office/drawing/2014/main" id="{4343B04F-1210-492D-A36D-6EE7F8A08A52}"/>
              </a:ext>
            </a:extLst>
          </p:cNvPr>
          <p:cNvSpPr/>
          <p:nvPr/>
        </p:nvSpPr>
        <p:spPr>
          <a:xfrm>
            <a:off x="4947667" y="1293213"/>
            <a:ext cx="1000133" cy="4310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67" dirty="0"/>
              <a:t>~213m</a:t>
            </a:r>
          </a:p>
        </p:txBody>
      </p:sp>
      <p:sp>
        <p:nvSpPr>
          <p:cNvPr id="11" name="Rechteck 26">
            <a:extLst>
              <a:ext uri="{FF2B5EF4-FFF2-40B4-BE49-F238E27FC236}">
                <a16:creationId xmlns:a16="http://schemas.microsoft.com/office/drawing/2014/main" id="{BE92D813-F0A1-FAF2-F5E3-CF79E20A53C6}"/>
              </a:ext>
            </a:extLst>
          </p:cNvPr>
          <p:cNvSpPr/>
          <p:nvPr/>
        </p:nvSpPr>
        <p:spPr>
          <a:xfrm>
            <a:off x="10459867" y="1299737"/>
            <a:ext cx="1000133" cy="4310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67" dirty="0"/>
              <a:t>~275m</a:t>
            </a:r>
          </a:p>
        </p:txBody>
      </p:sp>
    </p:spTree>
    <p:extLst>
      <p:ext uri="{BB962C8B-B14F-4D97-AF65-F5344CB8AC3E}">
        <p14:creationId xmlns:p14="http://schemas.microsoft.com/office/powerpoint/2010/main" val="20675952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24A53-9F96-8112-A78A-8A1E2597BABA}"/>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352084E0-E1EF-A7FA-B857-1C9EA4E41981}"/>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Longer arc cells</a:t>
            </a:r>
          </a:p>
        </p:txBody>
      </p:sp>
      <p:pic>
        <p:nvPicPr>
          <p:cNvPr id="42" name="Picture 41" descr="A picture containing icon&#10;&#10;Description automatically generated">
            <a:extLst>
              <a:ext uri="{FF2B5EF4-FFF2-40B4-BE49-F238E27FC236}">
                <a16:creationId xmlns:a16="http://schemas.microsoft.com/office/drawing/2014/main" id="{041516B1-3C31-4CED-C2BF-FA24177EC7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5" name="TextBox 4">
            <a:extLst>
              <a:ext uri="{FF2B5EF4-FFF2-40B4-BE49-F238E27FC236}">
                <a16:creationId xmlns:a16="http://schemas.microsoft.com/office/drawing/2014/main" id="{92BA1873-B576-02F8-989A-AD5DD356FF51}"/>
              </a:ext>
            </a:extLst>
          </p:cNvPr>
          <p:cNvSpPr txBox="1"/>
          <p:nvPr/>
        </p:nvSpPr>
        <p:spPr>
          <a:xfrm>
            <a:off x="1" y="1138881"/>
            <a:ext cx="5418350" cy="5078313"/>
          </a:xfrm>
          <a:prstGeom prst="rect">
            <a:avLst/>
          </a:prstGeom>
          <a:noFill/>
        </p:spPr>
        <p:txBody>
          <a:bodyPr wrap="square">
            <a:spAutoFit/>
          </a:bodyPr>
          <a:lstStyle/>
          <a:p>
            <a:pPr marL="533436" indent="-380990" defTabSz="609585" eaLnBrk="0" fontAlgn="base" hangingPunct="0">
              <a:spcBef>
                <a:spcPct val="0"/>
              </a:spcBef>
              <a:spcAft>
                <a:spcPct val="0"/>
              </a:spcAft>
              <a:buFont typeface="Arial" panose="020B0604020202020204" pitchFamily="34" charset="0"/>
              <a:buChar char="•"/>
              <a:defRPr/>
            </a:pPr>
            <a:r>
              <a:rPr lang="en-US" sz="2200" dirty="0">
                <a:solidFill>
                  <a:schemeClr val="tx1">
                    <a:lumMod val="75000"/>
                  </a:schemeClr>
                </a:solidFill>
                <a:latin typeface="Arial" panose="020B0604020202020204" pitchFamily="34" charset="0"/>
                <a:cs typeface="ＭＳ Ｐゴシック" panose="020B0600070205080204" pitchFamily="34" charset="-128"/>
              </a:rPr>
              <a:t>Increase dipole filling factor</a:t>
            </a:r>
          </a:p>
          <a:p>
            <a:pPr marL="533436" indent="-380990" defTabSz="609585" eaLnBrk="0" fontAlgn="base" hangingPunct="0">
              <a:spcBef>
                <a:spcPct val="0"/>
              </a:spcBef>
              <a:spcAft>
                <a:spcPct val="0"/>
              </a:spcAft>
              <a:buFont typeface="Arial" panose="020B0604020202020204" pitchFamily="34" charset="0"/>
              <a:buChar char="•"/>
              <a:defRPr/>
            </a:pPr>
            <a:endParaRPr lang="en-US" sz="1000" dirty="0">
              <a:solidFill>
                <a:schemeClr val="tx1">
                  <a:lumMod val="75000"/>
                </a:schemeClr>
              </a:solidFill>
              <a:latin typeface="Arial" panose="020B0604020202020204" pitchFamily="34" charset="0"/>
              <a:cs typeface="ＭＳ Ｐゴシック" panose="020B0600070205080204" pitchFamily="34" charset="-128"/>
            </a:endParaRPr>
          </a:p>
          <a:p>
            <a:pPr marL="533436" indent="-380990" defTabSz="609585" eaLnBrk="0" fontAlgn="base" hangingPunct="0">
              <a:spcBef>
                <a:spcPct val="0"/>
              </a:spcBef>
              <a:spcAft>
                <a:spcPct val="0"/>
              </a:spcAft>
              <a:buFont typeface="Arial" panose="020B0604020202020204" pitchFamily="34" charset="0"/>
              <a:buChar char="•"/>
              <a:defRPr/>
            </a:pPr>
            <a:r>
              <a:rPr lang="en-US" sz="2200" dirty="0">
                <a:solidFill>
                  <a:schemeClr val="tx1">
                    <a:lumMod val="75000"/>
                  </a:schemeClr>
                </a:solidFill>
                <a:latin typeface="Arial" panose="020B0604020202020204" pitchFamily="34" charset="0"/>
                <a:cs typeface="ＭＳ Ｐゴシック" panose="020B0600070205080204" pitchFamily="34" charset="-128"/>
              </a:rPr>
              <a:t>Although reduction in the number of dipoles </a:t>
            </a:r>
            <a:r>
              <a:rPr lang="en-US" sz="2200" dirty="0" err="1">
                <a:solidFill>
                  <a:schemeClr val="tx1">
                    <a:lumMod val="75000"/>
                  </a:schemeClr>
                </a:solidFill>
                <a:latin typeface="Arial" panose="020B0604020202020204" pitchFamily="34" charset="0"/>
                <a:cs typeface="ＭＳ Ｐゴシック" panose="020B0600070205080204" pitchFamily="34" charset="-128"/>
              </a:rPr>
              <a:t>w.r.t.</a:t>
            </a:r>
            <a:r>
              <a:rPr lang="en-US" sz="2200" dirty="0">
                <a:solidFill>
                  <a:schemeClr val="tx1">
                    <a:lumMod val="75000"/>
                  </a:schemeClr>
                </a:solidFill>
                <a:latin typeface="Arial" panose="020B0604020202020204" pitchFamily="34" charset="0"/>
                <a:cs typeface="ＭＳ Ｐゴシック" panose="020B0600070205080204" pitchFamily="34" charset="-128"/>
              </a:rPr>
              <a:t> CDR, ~4% increase compared to a 12-dipole configuration for the current placement.</a:t>
            </a:r>
          </a:p>
          <a:p>
            <a:pPr marL="533436" indent="-380990" defTabSz="609585" eaLnBrk="0" fontAlgn="base" hangingPunct="0">
              <a:spcBef>
                <a:spcPct val="0"/>
              </a:spcBef>
              <a:spcAft>
                <a:spcPct val="0"/>
              </a:spcAft>
              <a:buFont typeface="Arial" panose="020B0604020202020204" pitchFamily="34" charset="0"/>
              <a:buChar char="•"/>
              <a:defRPr/>
            </a:pPr>
            <a:endParaRPr lang="en-US" sz="1000" dirty="0">
              <a:solidFill>
                <a:schemeClr val="tx1">
                  <a:lumMod val="75000"/>
                </a:schemeClr>
              </a:solidFill>
              <a:latin typeface="Arial" panose="020B0604020202020204" pitchFamily="34" charset="0"/>
              <a:cs typeface="ＭＳ Ｐゴシック" panose="020B0600070205080204" pitchFamily="34" charset="-128"/>
            </a:endParaRPr>
          </a:p>
          <a:p>
            <a:pPr marL="533436" indent="-380990" defTabSz="609585" eaLnBrk="0" fontAlgn="base" hangingPunct="0">
              <a:spcBef>
                <a:spcPct val="0"/>
              </a:spcBef>
              <a:spcAft>
                <a:spcPct val="0"/>
              </a:spcAft>
              <a:buFont typeface="Arial" panose="020B0604020202020204" pitchFamily="34" charset="0"/>
              <a:buChar char="•"/>
              <a:defRPr/>
            </a:pPr>
            <a:r>
              <a:rPr lang="en-US" sz="2200" dirty="0">
                <a:solidFill>
                  <a:schemeClr val="tx1">
                    <a:lumMod val="75000"/>
                  </a:schemeClr>
                </a:solidFill>
                <a:latin typeface="Arial" panose="020B0604020202020204" pitchFamily="34" charset="0"/>
                <a:cs typeface="ＭＳ Ｐゴシック" panose="020B0600070205080204" pitchFamily="34" charset="-128"/>
              </a:rPr>
              <a:t>Larger beam sizes can be accommodated by a minor review of the beam screen geometry</a:t>
            </a:r>
          </a:p>
          <a:p>
            <a:pPr marL="533436" indent="-380990" defTabSz="609585" eaLnBrk="0" fontAlgn="base" hangingPunct="0">
              <a:spcBef>
                <a:spcPct val="0"/>
              </a:spcBef>
              <a:spcAft>
                <a:spcPct val="0"/>
              </a:spcAft>
              <a:buFont typeface="Arial" panose="020B0604020202020204" pitchFamily="34" charset="0"/>
              <a:buChar char="•"/>
              <a:defRPr/>
            </a:pPr>
            <a:endParaRPr lang="en-US" sz="1000" dirty="0">
              <a:solidFill>
                <a:schemeClr val="tx1">
                  <a:lumMod val="75000"/>
                </a:schemeClr>
              </a:solidFill>
              <a:latin typeface="Arial" panose="020B0604020202020204" pitchFamily="34" charset="0"/>
              <a:cs typeface="ＭＳ Ｐゴシック" panose="020B0600070205080204" pitchFamily="34" charset="-128"/>
            </a:endParaRPr>
          </a:p>
          <a:p>
            <a:pPr marL="533436" indent="-380990" defTabSz="609585" eaLnBrk="0" fontAlgn="base" hangingPunct="0">
              <a:spcBef>
                <a:spcPct val="0"/>
              </a:spcBef>
              <a:spcAft>
                <a:spcPct val="0"/>
              </a:spcAft>
              <a:buFont typeface="Arial" panose="020B0604020202020204" pitchFamily="34" charset="0"/>
              <a:buChar char="•"/>
              <a:defRPr/>
            </a:pPr>
            <a:r>
              <a:rPr lang="en-US" sz="2200" dirty="0">
                <a:solidFill>
                  <a:schemeClr val="tx1">
                    <a:lumMod val="75000"/>
                  </a:schemeClr>
                </a:solidFill>
                <a:latin typeface="Arial" panose="020B0604020202020204" pitchFamily="34" charset="0"/>
                <a:cs typeface="ＭＳ Ｐゴシック" panose="020B0600070205080204" pitchFamily="34" charset="-128"/>
              </a:rPr>
              <a:t>Cell has 90 degrees phase advance.</a:t>
            </a:r>
          </a:p>
          <a:p>
            <a:pPr marL="533436" indent="-380990" defTabSz="609585" eaLnBrk="0" fontAlgn="base" hangingPunct="0">
              <a:spcBef>
                <a:spcPct val="0"/>
              </a:spcBef>
              <a:spcAft>
                <a:spcPct val="0"/>
              </a:spcAft>
              <a:buFont typeface="Arial" panose="020B0604020202020204" pitchFamily="34" charset="0"/>
              <a:buChar char="•"/>
              <a:defRPr/>
            </a:pPr>
            <a:endParaRPr lang="en-US" sz="1000" dirty="0">
              <a:solidFill>
                <a:schemeClr val="tx1">
                  <a:lumMod val="75000"/>
                </a:schemeClr>
              </a:solidFill>
              <a:latin typeface="Arial" panose="020B0604020202020204" pitchFamily="34" charset="0"/>
              <a:cs typeface="ＭＳ Ｐゴシック" panose="020B0600070205080204" pitchFamily="34" charset="-128"/>
            </a:endParaRPr>
          </a:p>
          <a:p>
            <a:pPr marL="533436" indent="-380990" defTabSz="609585" eaLnBrk="0" fontAlgn="base" hangingPunct="0">
              <a:spcBef>
                <a:spcPct val="0"/>
              </a:spcBef>
              <a:spcAft>
                <a:spcPct val="0"/>
              </a:spcAft>
              <a:buFont typeface="Arial" panose="020B0604020202020204" pitchFamily="34" charset="0"/>
              <a:buChar char="•"/>
              <a:defRPr/>
            </a:pPr>
            <a:r>
              <a:rPr lang="en-US" sz="2200" dirty="0">
                <a:solidFill>
                  <a:schemeClr val="tx1">
                    <a:lumMod val="75000"/>
                  </a:schemeClr>
                </a:solidFill>
                <a:latin typeface="Arial" panose="020B0604020202020204" pitchFamily="34" charset="0"/>
                <a:cs typeface="ＭＳ Ｐゴシック" panose="020B0600070205080204" pitchFamily="34" charset="-128"/>
              </a:rPr>
              <a:t>Tunes</a:t>
            </a:r>
          </a:p>
          <a:p>
            <a:pPr marL="533436" indent="-380990" defTabSz="609585" eaLnBrk="0" fontAlgn="base" hangingPunct="0">
              <a:spcBef>
                <a:spcPct val="0"/>
              </a:spcBef>
              <a:spcAft>
                <a:spcPct val="0"/>
              </a:spcAft>
              <a:buFont typeface="Arial" panose="020B0604020202020204" pitchFamily="34" charset="0"/>
              <a:buChar char="•"/>
              <a:defRPr/>
            </a:pPr>
            <a:endParaRPr lang="en-US" sz="1000" dirty="0">
              <a:solidFill>
                <a:schemeClr val="tx1">
                  <a:lumMod val="75000"/>
                </a:schemeClr>
              </a:solidFill>
              <a:latin typeface="Arial" panose="020B0604020202020204" pitchFamily="34" charset="0"/>
              <a:cs typeface="ＭＳ Ｐゴシック" panose="020B0600070205080204" pitchFamily="34" charset="-128"/>
            </a:endParaRPr>
          </a:p>
          <a:p>
            <a:pPr marL="990575" lvl="1" indent="-380990" defTabSz="609585" eaLnBrk="0" fontAlgn="base" hangingPunct="0">
              <a:spcBef>
                <a:spcPct val="0"/>
              </a:spcBef>
              <a:spcAft>
                <a:spcPct val="0"/>
              </a:spcAft>
              <a:buFont typeface="Arial" panose="020B0604020202020204" pitchFamily="34" charset="0"/>
              <a:buChar char="•"/>
              <a:defRPr/>
            </a:pPr>
            <a:r>
              <a:rPr lang="en-US" sz="2200" dirty="0" err="1">
                <a:solidFill>
                  <a:schemeClr val="tx1">
                    <a:lumMod val="75000"/>
                  </a:schemeClr>
                </a:solidFill>
                <a:latin typeface="Arial" panose="020B0604020202020204" pitchFamily="34" charset="0"/>
                <a:cs typeface="ＭＳ Ｐゴシック" panose="020B0600070205080204" pitchFamily="34" charset="-128"/>
              </a:rPr>
              <a:t>Q</a:t>
            </a:r>
            <a:r>
              <a:rPr lang="en-US" sz="2200" baseline="-25000" dirty="0" err="1">
                <a:solidFill>
                  <a:schemeClr val="tx1">
                    <a:lumMod val="75000"/>
                  </a:schemeClr>
                </a:solidFill>
                <a:latin typeface="Arial" panose="020B0604020202020204" pitchFamily="34" charset="0"/>
                <a:cs typeface="ＭＳ Ｐゴシック" panose="020B0600070205080204" pitchFamily="34" charset="-128"/>
              </a:rPr>
              <a:t>x</a:t>
            </a:r>
            <a:r>
              <a:rPr lang="en-US" sz="2200" dirty="0">
                <a:solidFill>
                  <a:schemeClr val="tx1">
                    <a:lumMod val="75000"/>
                  </a:schemeClr>
                </a:solidFill>
                <a:latin typeface="Arial" panose="020B0604020202020204" pitchFamily="34" charset="0"/>
                <a:cs typeface="ＭＳ Ｐゴシック" panose="020B0600070205080204" pitchFamily="34" charset="-128"/>
              </a:rPr>
              <a:t> = 80.28 (inj.) / 80.31 (</a:t>
            </a:r>
            <a:r>
              <a:rPr lang="en-US" sz="2200" dirty="0" err="1">
                <a:solidFill>
                  <a:schemeClr val="tx1">
                    <a:lumMod val="75000"/>
                  </a:schemeClr>
                </a:solidFill>
                <a:latin typeface="Arial" panose="020B0604020202020204" pitchFamily="34" charset="0"/>
                <a:cs typeface="ＭＳ Ｐゴシック" panose="020B0600070205080204" pitchFamily="34" charset="-128"/>
              </a:rPr>
              <a:t>coll</a:t>
            </a:r>
            <a:r>
              <a:rPr lang="en-US" sz="2200" dirty="0">
                <a:solidFill>
                  <a:schemeClr val="tx1">
                    <a:lumMod val="75000"/>
                  </a:schemeClr>
                </a:solidFill>
                <a:latin typeface="Arial" panose="020B0604020202020204" pitchFamily="34" charset="0"/>
                <a:cs typeface="ＭＳ Ｐゴシック" panose="020B0600070205080204" pitchFamily="34" charset="-128"/>
              </a:rPr>
              <a:t>)</a:t>
            </a:r>
          </a:p>
          <a:p>
            <a:pPr marL="990575" lvl="1" indent="-380990" defTabSz="609585" eaLnBrk="0" fontAlgn="base" hangingPunct="0">
              <a:spcBef>
                <a:spcPct val="0"/>
              </a:spcBef>
              <a:spcAft>
                <a:spcPct val="0"/>
              </a:spcAft>
              <a:buFont typeface="Arial" panose="020B0604020202020204" pitchFamily="34" charset="0"/>
              <a:buChar char="•"/>
              <a:defRPr/>
            </a:pPr>
            <a:endParaRPr lang="en-US" sz="1000" dirty="0">
              <a:solidFill>
                <a:schemeClr val="tx1">
                  <a:lumMod val="75000"/>
                </a:schemeClr>
              </a:solidFill>
              <a:latin typeface="Arial" panose="020B0604020202020204" pitchFamily="34" charset="0"/>
              <a:cs typeface="ＭＳ Ｐゴシック" panose="020B0600070205080204" pitchFamily="34" charset="-128"/>
            </a:endParaRPr>
          </a:p>
          <a:p>
            <a:pPr marL="990575" lvl="1" indent="-380990" defTabSz="609585" eaLnBrk="0" fontAlgn="base" hangingPunct="0">
              <a:spcBef>
                <a:spcPct val="0"/>
              </a:spcBef>
              <a:spcAft>
                <a:spcPct val="0"/>
              </a:spcAft>
              <a:buFont typeface="Arial" panose="020B0604020202020204" pitchFamily="34" charset="0"/>
              <a:buChar char="•"/>
              <a:defRPr/>
            </a:pPr>
            <a:r>
              <a:rPr lang="en-US" sz="2200" dirty="0" err="1">
                <a:solidFill>
                  <a:schemeClr val="tx1">
                    <a:lumMod val="75000"/>
                  </a:schemeClr>
                </a:solidFill>
                <a:latin typeface="Arial" panose="020B0604020202020204" pitchFamily="34" charset="0"/>
                <a:cs typeface="ＭＳ Ｐゴシック" panose="020B0600070205080204" pitchFamily="34" charset="-128"/>
              </a:rPr>
              <a:t>Q</a:t>
            </a:r>
            <a:r>
              <a:rPr lang="en-US" sz="2200" baseline="-25000" dirty="0" err="1">
                <a:solidFill>
                  <a:schemeClr val="tx1">
                    <a:lumMod val="75000"/>
                  </a:schemeClr>
                </a:solidFill>
                <a:latin typeface="Arial" panose="020B0604020202020204" pitchFamily="34" charset="0"/>
                <a:cs typeface="ＭＳ Ｐゴシック" panose="020B0600070205080204" pitchFamily="34" charset="-128"/>
              </a:rPr>
              <a:t>y</a:t>
            </a:r>
            <a:r>
              <a:rPr lang="en-US" sz="2200" dirty="0">
                <a:solidFill>
                  <a:schemeClr val="tx1">
                    <a:lumMod val="75000"/>
                  </a:schemeClr>
                </a:solidFill>
                <a:latin typeface="Arial" panose="020B0604020202020204" pitchFamily="34" charset="0"/>
                <a:cs typeface="ＭＳ Ｐゴシック" panose="020B0600070205080204" pitchFamily="34" charset="-128"/>
              </a:rPr>
              <a:t> = 78.31 (</a:t>
            </a:r>
            <a:r>
              <a:rPr lang="en-US" sz="2200" dirty="0" err="1">
                <a:solidFill>
                  <a:schemeClr val="tx1">
                    <a:lumMod val="75000"/>
                  </a:schemeClr>
                </a:solidFill>
                <a:latin typeface="Arial" panose="020B0604020202020204" pitchFamily="34" charset="0"/>
                <a:cs typeface="ＭＳ Ｐゴシック" panose="020B0600070205080204" pitchFamily="34" charset="-128"/>
              </a:rPr>
              <a:t>inj</a:t>
            </a:r>
            <a:r>
              <a:rPr lang="en-US" sz="2200" dirty="0">
                <a:solidFill>
                  <a:schemeClr val="tx1">
                    <a:lumMod val="75000"/>
                  </a:schemeClr>
                </a:solidFill>
                <a:latin typeface="Arial" panose="020B0604020202020204" pitchFamily="34" charset="0"/>
                <a:cs typeface="ＭＳ Ｐゴシック" panose="020B0600070205080204" pitchFamily="34" charset="-128"/>
              </a:rPr>
              <a:t>) / 78.32 (</a:t>
            </a:r>
            <a:r>
              <a:rPr lang="en-US" sz="2200" dirty="0" err="1">
                <a:solidFill>
                  <a:schemeClr val="tx1">
                    <a:lumMod val="75000"/>
                  </a:schemeClr>
                </a:solidFill>
                <a:latin typeface="Arial" panose="020B0604020202020204" pitchFamily="34" charset="0"/>
                <a:cs typeface="ＭＳ Ｐゴシック" panose="020B0600070205080204" pitchFamily="34" charset="-128"/>
              </a:rPr>
              <a:t>coll</a:t>
            </a:r>
            <a:r>
              <a:rPr lang="en-US" sz="2200" dirty="0">
                <a:solidFill>
                  <a:schemeClr val="tx1">
                    <a:lumMod val="75000"/>
                  </a:schemeClr>
                </a:solidFill>
                <a:latin typeface="Arial" panose="020B0604020202020204" pitchFamily="34" charset="0"/>
                <a:cs typeface="ＭＳ Ｐゴシック" panose="020B0600070205080204" pitchFamily="34" charset="-128"/>
              </a:rPr>
              <a:t>)  </a:t>
            </a:r>
          </a:p>
        </p:txBody>
      </p:sp>
      <p:pic>
        <p:nvPicPr>
          <p:cNvPr id="6" name="Picture 5" descr="Chart, box and whisker chart&#10;&#10;Description automatically generated">
            <a:extLst>
              <a:ext uri="{FF2B5EF4-FFF2-40B4-BE49-F238E27FC236}">
                <a16:creationId xmlns:a16="http://schemas.microsoft.com/office/drawing/2014/main" id="{FCE30BA5-E9BD-164E-0E66-D53550097D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5219" y="4235944"/>
            <a:ext cx="3996351" cy="2539737"/>
          </a:xfrm>
          <a:prstGeom prst="rect">
            <a:avLst/>
          </a:prstGeom>
        </p:spPr>
      </p:pic>
      <p:graphicFrame>
        <p:nvGraphicFramePr>
          <p:cNvPr id="7" name="Table 6">
            <a:extLst>
              <a:ext uri="{FF2B5EF4-FFF2-40B4-BE49-F238E27FC236}">
                <a16:creationId xmlns:a16="http://schemas.microsoft.com/office/drawing/2014/main" id="{79EF7055-26E9-8DEA-D0CB-168F220EB5CB}"/>
              </a:ext>
            </a:extLst>
          </p:cNvPr>
          <p:cNvGraphicFramePr>
            <a:graphicFrameLocks noGrp="1"/>
          </p:cNvGraphicFramePr>
          <p:nvPr>
            <p:extLst>
              <p:ext uri="{D42A27DB-BD31-4B8C-83A1-F6EECF244321}">
                <p14:modId xmlns:p14="http://schemas.microsoft.com/office/powerpoint/2010/main" val="1041994737"/>
              </p:ext>
            </p:extLst>
          </p:nvPr>
        </p:nvGraphicFramePr>
        <p:xfrm>
          <a:off x="5460649" y="1035870"/>
          <a:ext cx="6674050" cy="2980280"/>
        </p:xfrm>
        <a:graphic>
          <a:graphicData uri="http://schemas.openxmlformats.org/drawingml/2006/table">
            <a:tbl>
              <a:tblPr firstRow="1" firstCol="1" bandRow="1">
                <a:tableStyleId>{7E9639D4-E3E2-4D34-9284-5A2195B3D0D7}</a:tableStyleId>
              </a:tblPr>
              <a:tblGrid>
                <a:gridCol w="2449492">
                  <a:extLst>
                    <a:ext uri="{9D8B030D-6E8A-4147-A177-3AD203B41FA5}">
                      <a16:colId xmlns:a16="http://schemas.microsoft.com/office/drawing/2014/main" val="2939189701"/>
                    </a:ext>
                  </a:extLst>
                </a:gridCol>
                <a:gridCol w="1306829">
                  <a:extLst>
                    <a:ext uri="{9D8B030D-6E8A-4147-A177-3AD203B41FA5}">
                      <a16:colId xmlns:a16="http://schemas.microsoft.com/office/drawing/2014/main" val="2263185840"/>
                    </a:ext>
                  </a:extLst>
                </a:gridCol>
                <a:gridCol w="1433829">
                  <a:extLst>
                    <a:ext uri="{9D8B030D-6E8A-4147-A177-3AD203B41FA5}">
                      <a16:colId xmlns:a16="http://schemas.microsoft.com/office/drawing/2014/main" val="209468735"/>
                    </a:ext>
                  </a:extLst>
                </a:gridCol>
                <a:gridCol w="1483900">
                  <a:extLst>
                    <a:ext uri="{9D8B030D-6E8A-4147-A177-3AD203B41FA5}">
                      <a16:colId xmlns:a16="http://schemas.microsoft.com/office/drawing/2014/main" val="2965788377"/>
                    </a:ext>
                  </a:extLst>
                </a:gridCol>
              </a:tblGrid>
              <a:tr h="70444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2100" dirty="0">
                          <a:effectLst/>
                        </a:rPr>
                        <a:t> </a:t>
                      </a:r>
                      <a:endParaRPr lang="en-GB" sz="2100" dirty="0">
                        <a:effectLst/>
                        <a:latin typeface="Calibri" panose="020F0502020204030204" pitchFamily="34" charset="0"/>
                        <a:ea typeface="Calibri" panose="020F0502020204030204" pitchFamily="34" charset="0"/>
                      </a:endParaRPr>
                    </a:p>
                  </a:txBody>
                  <a:tcPr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2100" dirty="0">
                          <a:solidFill>
                            <a:schemeClr val="bg1"/>
                          </a:solidFill>
                          <a:effectLst/>
                        </a:rPr>
                        <a:t>CDR cell</a:t>
                      </a:r>
                    </a:p>
                    <a:p>
                      <a:pPr algn="ctr"/>
                      <a:r>
                        <a:rPr lang="en-GB" sz="2100" dirty="0">
                          <a:solidFill>
                            <a:schemeClr val="bg1"/>
                          </a:solidFill>
                          <a:effectLst/>
                        </a:rPr>
                        <a:t>12-dipole</a:t>
                      </a:r>
                      <a:endParaRPr lang="en-GB" sz="2100" dirty="0">
                        <a:solidFill>
                          <a:schemeClr val="bg1"/>
                        </a:solidFill>
                        <a:effectLst/>
                        <a:latin typeface="Calibri" panose="020F0502020204030204" pitchFamily="34" charset="0"/>
                        <a:ea typeface="Calibri" panose="020F0502020204030204" pitchFamily="34" charset="0"/>
                      </a:endParaRPr>
                    </a:p>
                  </a:txBody>
                  <a:tcPr marT="0" marB="0" anchor="b"/>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100" b="1" kern="1200" dirty="0">
                          <a:solidFill>
                            <a:schemeClr val="bg1"/>
                          </a:solidFill>
                          <a:effectLst/>
                          <a:latin typeface="Calibri" panose="020F0502020204030204"/>
                          <a:ea typeface="+mn-ea"/>
                          <a:cs typeface="+mn-cs"/>
                        </a:rPr>
                        <a:t>12-dipole</a:t>
                      </a:r>
                    </a:p>
                  </a:txBody>
                  <a:tcPr marT="0" marB="0" anchor="b"/>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2100" b="1" kern="1200" dirty="0">
                          <a:solidFill>
                            <a:schemeClr val="bg1"/>
                          </a:solidFill>
                          <a:effectLst/>
                          <a:latin typeface="Calibri" panose="020F0502020204030204"/>
                          <a:ea typeface="+mn-ea"/>
                          <a:cs typeface="+mn-cs"/>
                        </a:rPr>
                        <a:t>16-dipole</a:t>
                      </a:r>
                    </a:p>
                  </a:txBody>
                  <a:tcPr marT="0" marB="0" anchor="b"/>
                </a:tc>
                <a:extLst>
                  <a:ext uri="{0D108BD9-81ED-4DB2-BD59-A6C34878D82A}">
                    <a16:rowId xmlns:a16="http://schemas.microsoft.com/office/drawing/2014/main" val="2217344686"/>
                  </a:ext>
                </a:extLst>
              </a:tr>
              <a:tr h="32512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GB" sz="2100" dirty="0">
                          <a:effectLst/>
                        </a:rPr>
                        <a:t># dipoles</a:t>
                      </a:r>
                      <a:endParaRPr lang="en-GB" sz="2100" dirty="0">
                        <a:effectLst/>
                        <a:latin typeface="Calibri" panose="020F0502020204030204" pitchFamily="34" charset="0"/>
                        <a:ea typeface="Calibri" panose="020F0502020204030204" pitchFamily="34" charset="0"/>
                      </a:endParaRPr>
                    </a:p>
                  </a:txBody>
                  <a:tcPr marT="0" marB="0"/>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2100" dirty="0">
                          <a:effectLst/>
                        </a:rPr>
                        <a:t>4668</a:t>
                      </a:r>
                      <a:endParaRPr lang="en-GB" sz="2100" dirty="0">
                        <a:effectLst/>
                        <a:latin typeface="Calibri" panose="020F0502020204030204" pitchFamily="34" charset="0"/>
                        <a:ea typeface="Calibri" panose="020F0502020204030204" pitchFamily="34" charset="0"/>
                      </a:endParaRPr>
                    </a:p>
                  </a:txBody>
                  <a:tcPr marT="0" marB="0" anchor="ctr"/>
                </a:tc>
                <a:tc>
                  <a:txBody>
                    <a:bodyPr/>
                    <a:lstStyle/>
                    <a:p>
                      <a:pPr marL="0" algn="ctr" defTabSz="914400" rtl="0" eaLnBrk="1" latinLnBrk="0" hangingPunct="1"/>
                      <a:r>
                        <a:rPr lang="en-GB" sz="2100" kern="1200" dirty="0">
                          <a:solidFill>
                            <a:schemeClr val="tx1"/>
                          </a:solidFill>
                          <a:effectLst/>
                          <a:latin typeface="Calibri" panose="020F0502020204030204"/>
                          <a:ea typeface="+mn-ea"/>
                          <a:cs typeface="+mn-cs"/>
                        </a:rPr>
                        <a:t>4288</a:t>
                      </a:r>
                    </a:p>
                  </a:txBody>
                  <a:tcPr marT="0" marB="0"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lang="en-GB" sz="2100" kern="1200" dirty="0">
                          <a:solidFill>
                            <a:schemeClr val="tx1"/>
                          </a:solidFill>
                          <a:effectLst/>
                          <a:latin typeface="Calibri" panose="020F0502020204030204"/>
                          <a:ea typeface="+mn-ea"/>
                          <a:cs typeface="+mn-cs"/>
                        </a:rPr>
                        <a:t>4464</a:t>
                      </a:r>
                    </a:p>
                  </a:txBody>
                  <a:tcPr marT="0" marB="0" anchor="ctr"/>
                </a:tc>
                <a:extLst>
                  <a:ext uri="{0D108BD9-81ED-4DB2-BD59-A6C34878D82A}">
                    <a16:rowId xmlns:a16="http://schemas.microsoft.com/office/drawing/2014/main" val="518640107"/>
                  </a:ext>
                </a:extLst>
              </a:tr>
              <a:tr h="325120">
                <a:tc>
                  <a:txBody>
                    <a:bodyPr/>
                    <a:lstStyle/>
                    <a:p>
                      <a:pPr algn="l"/>
                      <a:r>
                        <a:rPr lang="en-GB" sz="2100" dirty="0">
                          <a:effectLst/>
                          <a:latin typeface="Calibri" panose="020F0502020204030204" pitchFamily="34" charset="0"/>
                          <a:ea typeface="Calibri" panose="020F0502020204030204" pitchFamily="34" charset="0"/>
                        </a:rPr>
                        <a:t>Cell length (m)</a:t>
                      </a:r>
                    </a:p>
                  </a:txBody>
                  <a:tcPr marT="0" marB="0"/>
                </a:tc>
                <a:tc>
                  <a:txBody>
                    <a:bodyPr/>
                    <a:lstStyle/>
                    <a:p>
                      <a:pPr algn="ctr"/>
                      <a:r>
                        <a:rPr lang="en-GB" sz="2100" dirty="0">
                          <a:effectLst/>
                          <a:latin typeface="Calibri" panose="020F0502020204030204" pitchFamily="34" charset="0"/>
                          <a:ea typeface="Calibri" panose="020F0502020204030204" pitchFamily="34" charset="0"/>
                        </a:rPr>
                        <a:t>213.03</a:t>
                      </a:r>
                    </a:p>
                  </a:txBody>
                  <a:tcPr marT="0" marB="0" anchor="ctr"/>
                </a:tc>
                <a:tc>
                  <a:txBody>
                    <a:bodyPr/>
                    <a:lstStyle/>
                    <a:p>
                      <a:pPr marL="0" algn="ctr" defTabSz="914400" rtl="0" eaLnBrk="1" latinLnBrk="0" hangingPunct="1"/>
                      <a:r>
                        <a:rPr lang="en-GB" sz="2100" kern="1200" dirty="0">
                          <a:solidFill>
                            <a:schemeClr val="tx1"/>
                          </a:solidFill>
                          <a:effectLst/>
                          <a:latin typeface="Calibri" panose="020F0502020204030204"/>
                          <a:ea typeface="+mn-ea"/>
                          <a:cs typeface="+mn-cs"/>
                        </a:rPr>
                        <a:t>213.03</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275.79</a:t>
                      </a:r>
                    </a:p>
                  </a:txBody>
                  <a:tcPr marT="0" marB="0" anchor="ctr"/>
                </a:tc>
                <a:extLst>
                  <a:ext uri="{0D108BD9-81ED-4DB2-BD59-A6C34878D82A}">
                    <a16:rowId xmlns:a16="http://schemas.microsoft.com/office/drawing/2014/main" val="267538285"/>
                  </a:ext>
                </a:extLst>
              </a:tr>
              <a:tr h="325120">
                <a:tc>
                  <a:txBody>
                    <a:bodyPr/>
                    <a:lstStyle/>
                    <a:p>
                      <a:pPr algn="l"/>
                      <a:r>
                        <a:rPr lang="en-GB" sz="2100" dirty="0">
                          <a:effectLst/>
                          <a:latin typeface="Calibri" panose="020F0502020204030204" pitchFamily="34" charset="0"/>
                          <a:ea typeface="Calibri" panose="020F0502020204030204" pitchFamily="34" charset="0"/>
                        </a:rPr>
                        <a:t>Circumference (km)</a:t>
                      </a:r>
                    </a:p>
                  </a:txBody>
                  <a:tcPr marT="0" marB="0"/>
                </a:tc>
                <a:tc>
                  <a:txBody>
                    <a:bodyPr/>
                    <a:lstStyle/>
                    <a:p>
                      <a:pPr algn="ctr"/>
                      <a:r>
                        <a:rPr lang="en-GB" sz="2100" dirty="0">
                          <a:effectLst/>
                          <a:latin typeface="Calibri" panose="020F0502020204030204" pitchFamily="34" charset="0"/>
                          <a:ea typeface="Calibri" panose="020F0502020204030204" pitchFamily="34" charset="0"/>
                        </a:rPr>
                        <a:t>97.75</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90.66</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90.66</a:t>
                      </a:r>
                    </a:p>
                  </a:txBody>
                  <a:tcPr marT="0" marB="0" anchor="ctr"/>
                </a:tc>
                <a:extLst>
                  <a:ext uri="{0D108BD9-81ED-4DB2-BD59-A6C34878D82A}">
                    <a16:rowId xmlns:a16="http://schemas.microsoft.com/office/drawing/2014/main" val="1852935100"/>
                  </a:ext>
                </a:extLst>
              </a:tr>
              <a:tr h="325120">
                <a:tc>
                  <a:txBody>
                    <a:bodyPr/>
                    <a:lstStyle/>
                    <a:p>
                      <a:pPr algn="l"/>
                      <a:r>
                        <a:rPr lang="en-GB" sz="2100" dirty="0">
                          <a:effectLst/>
                          <a:latin typeface="Calibri" panose="020F0502020204030204" pitchFamily="34" charset="0"/>
                          <a:ea typeface="Calibri" panose="020F0502020204030204" pitchFamily="34" charset="0"/>
                        </a:rPr>
                        <a:t>Total # of dipoles</a:t>
                      </a:r>
                    </a:p>
                  </a:txBody>
                  <a:tcPr marT="0" marB="0"/>
                </a:tc>
                <a:tc>
                  <a:txBody>
                    <a:bodyPr/>
                    <a:lstStyle/>
                    <a:p>
                      <a:pPr algn="ctr"/>
                      <a:r>
                        <a:rPr lang="en-GB" sz="2100" dirty="0">
                          <a:effectLst/>
                          <a:latin typeface="Calibri" panose="020F0502020204030204" pitchFamily="34" charset="0"/>
                          <a:ea typeface="Calibri" panose="020F0502020204030204" pitchFamily="34" charset="0"/>
                        </a:rPr>
                        <a:t>4668</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4288</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4464</a:t>
                      </a:r>
                    </a:p>
                  </a:txBody>
                  <a:tcPr marT="0" marB="0" anchor="ctr"/>
                </a:tc>
                <a:extLst>
                  <a:ext uri="{0D108BD9-81ED-4DB2-BD59-A6C34878D82A}">
                    <a16:rowId xmlns:a16="http://schemas.microsoft.com/office/drawing/2014/main" val="2122113738"/>
                  </a:ext>
                </a:extLst>
              </a:tr>
              <a:tr h="325120">
                <a:tc>
                  <a:txBody>
                    <a:bodyPr/>
                    <a:lstStyle/>
                    <a:p>
                      <a:pPr algn="l"/>
                      <a:r>
                        <a:rPr lang="en-GB" sz="2100" dirty="0">
                          <a:effectLst/>
                          <a:latin typeface="Calibri" panose="020F0502020204030204" pitchFamily="34" charset="0"/>
                          <a:ea typeface="Calibri" panose="020F0502020204030204" pitchFamily="34" charset="0"/>
                        </a:rPr>
                        <a:t>Cell filling factor</a:t>
                      </a:r>
                    </a:p>
                  </a:txBody>
                  <a:tcPr marT="0" marB="0"/>
                </a:tc>
                <a:tc>
                  <a:txBody>
                    <a:bodyPr/>
                    <a:lstStyle/>
                    <a:p>
                      <a:pPr algn="ctr"/>
                      <a:r>
                        <a:rPr lang="en-GB" sz="2100" dirty="0">
                          <a:effectLst/>
                          <a:latin typeface="Calibri" panose="020F0502020204030204" pitchFamily="34" charset="0"/>
                          <a:ea typeface="Calibri" panose="020F0502020204030204" pitchFamily="34" charset="0"/>
                        </a:rPr>
                        <a:t>0.80</a:t>
                      </a:r>
                    </a:p>
                  </a:txBody>
                  <a:tcPr marT="0" marB="0" anchor="ctr"/>
                </a:tc>
                <a:tc>
                  <a:txBody>
                    <a:bodyPr/>
                    <a:lstStyle/>
                    <a:p>
                      <a:pPr marL="0" algn="ctr" defTabSz="914400" rtl="0" eaLnBrk="1" latinLnBrk="0" hangingPunct="1"/>
                      <a:r>
                        <a:rPr lang="en-GB" sz="2100" b="0" kern="1200" dirty="0">
                          <a:solidFill>
                            <a:schemeClr val="tx1"/>
                          </a:solidFill>
                          <a:effectLst/>
                          <a:latin typeface="Calibri" panose="020F0502020204030204"/>
                          <a:ea typeface="+mn-ea"/>
                          <a:cs typeface="+mn-cs"/>
                        </a:rPr>
                        <a:t>0.80</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0.82</a:t>
                      </a:r>
                    </a:p>
                  </a:txBody>
                  <a:tcPr marT="0" marB="0" anchor="ctr"/>
                </a:tc>
                <a:extLst>
                  <a:ext uri="{0D108BD9-81ED-4DB2-BD59-A6C34878D82A}">
                    <a16:rowId xmlns:a16="http://schemas.microsoft.com/office/drawing/2014/main" val="2016826370"/>
                  </a:ext>
                </a:extLst>
              </a:tr>
              <a:tr h="325120">
                <a:tc>
                  <a:txBody>
                    <a:bodyPr/>
                    <a:lstStyle/>
                    <a:p>
                      <a:pPr algn="l"/>
                      <a:r>
                        <a:rPr lang="en-GB" sz="2100" dirty="0">
                          <a:effectLst/>
                          <a:latin typeface="Calibri" panose="020F0502020204030204" pitchFamily="34" charset="0"/>
                          <a:ea typeface="Calibri" panose="020F0502020204030204" pitchFamily="34" charset="0"/>
                        </a:rPr>
                        <a:t>Dipole field (T)</a:t>
                      </a:r>
                    </a:p>
                  </a:txBody>
                  <a:tcPr marT="0" marB="0"/>
                </a:tc>
                <a:tc>
                  <a:txBody>
                    <a:bodyPr/>
                    <a:lstStyle/>
                    <a:p>
                      <a:pPr algn="ctr"/>
                      <a:r>
                        <a:rPr lang="en-GB" sz="2100" dirty="0">
                          <a:effectLst/>
                          <a:latin typeface="Calibri" panose="020F0502020204030204" pitchFamily="34" charset="0"/>
                          <a:ea typeface="Calibri" panose="020F0502020204030204" pitchFamily="34" charset="0"/>
                        </a:rPr>
                        <a:t>16</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14 - 20</a:t>
                      </a: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14 - 20</a:t>
                      </a:r>
                    </a:p>
                  </a:txBody>
                  <a:tcPr marT="0" marB="0" anchor="ctr"/>
                </a:tc>
                <a:extLst>
                  <a:ext uri="{0D108BD9-81ED-4DB2-BD59-A6C34878D82A}">
                    <a16:rowId xmlns:a16="http://schemas.microsoft.com/office/drawing/2014/main" val="378302758"/>
                  </a:ext>
                </a:extLst>
              </a:tr>
              <a:tr h="325120">
                <a:tc>
                  <a:txBody>
                    <a:bodyPr/>
                    <a:lstStyle/>
                    <a:p>
                      <a:pPr algn="l"/>
                      <a:r>
                        <a:rPr lang="en-GB" sz="2100" dirty="0">
                          <a:effectLst/>
                          <a:latin typeface="Calibri" panose="020F0502020204030204" pitchFamily="34" charset="0"/>
                          <a:ea typeface="Calibri" panose="020F0502020204030204" pitchFamily="34" charset="0"/>
                        </a:rPr>
                        <a:t>Beam Energy (TeV)</a:t>
                      </a:r>
                    </a:p>
                  </a:txBody>
                  <a:tcPr marT="0" marB="0"/>
                </a:tc>
                <a:tc>
                  <a:txBody>
                    <a:bodyPr/>
                    <a:lstStyle/>
                    <a:p>
                      <a:pPr algn="ctr"/>
                      <a:r>
                        <a:rPr lang="en-GB" sz="2100" dirty="0">
                          <a:effectLst/>
                          <a:latin typeface="Calibri" panose="020F0502020204030204" pitchFamily="34" charset="0"/>
                          <a:ea typeface="Calibri" panose="020F0502020204030204" pitchFamily="34" charset="0"/>
                        </a:rPr>
                        <a:t>50.6</a:t>
                      </a:r>
                    </a:p>
                  </a:txBody>
                  <a:tcPr marT="0" marB="0" anchor="ctr"/>
                </a:tc>
                <a:tc>
                  <a:txBody>
                    <a:bodyPr/>
                    <a:lstStyle/>
                    <a:p>
                      <a:pPr marL="0" algn="ctr" defTabSz="914400" rtl="0" eaLnBrk="1" latinLnBrk="0" hangingPunct="1"/>
                      <a:r>
                        <a:rPr lang="en-GB" sz="2100" b="1" kern="1200">
                          <a:solidFill>
                            <a:schemeClr val="tx1"/>
                          </a:solidFill>
                          <a:effectLst/>
                          <a:latin typeface="Calibri" panose="020F0502020204030204"/>
                          <a:ea typeface="+mn-ea"/>
                          <a:cs typeface="+mn-cs"/>
                        </a:rPr>
                        <a:t>40.6 – 58.1</a:t>
                      </a:r>
                      <a:endParaRPr lang="en-GB" sz="2100" b="1" kern="1200" dirty="0">
                        <a:solidFill>
                          <a:schemeClr val="tx1"/>
                        </a:solidFill>
                        <a:effectLst/>
                        <a:latin typeface="Calibri" panose="020F0502020204030204"/>
                        <a:ea typeface="+mn-ea"/>
                        <a:cs typeface="+mn-cs"/>
                      </a:endParaRPr>
                    </a:p>
                  </a:txBody>
                  <a:tcPr marT="0" marB="0" anchor="ctr"/>
                </a:tc>
                <a:tc>
                  <a:txBody>
                    <a:bodyPr/>
                    <a:lstStyle/>
                    <a:p>
                      <a:pPr marL="0" algn="ctr" defTabSz="914400" rtl="0" eaLnBrk="1" latinLnBrk="0" hangingPunct="1"/>
                      <a:r>
                        <a:rPr lang="en-GB" sz="2100" b="1" kern="1200" dirty="0">
                          <a:solidFill>
                            <a:schemeClr val="tx1"/>
                          </a:solidFill>
                          <a:effectLst/>
                          <a:latin typeface="Calibri" panose="020F0502020204030204"/>
                          <a:ea typeface="+mn-ea"/>
                          <a:cs typeface="+mn-cs"/>
                        </a:rPr>
                        <a:t>42.3 – 60.4</a:t>
                      </a:r>
                    </a:p>
                  </a:txBody>
                  <a:tcPr marT="0" marB="0" anchor="ctr"/>
                </a:tc>
                <a:extLst>
                  <a:ext uri="{0D108BD9-81ED-4DB2-BD59-A6C34878D82A}">
                    <a16:rowId xmlns:a16="http://schemas.microsoft.com/office/drawing/2014/main" val="3030204108"/>
                  </a:ext>
                </a:extLst>
              </a:tr>
            </a:tbl>
          </a:graphicData>
        </a:graphic>
      </p:graphicFrame>
    </p:spTree>
    <p:extLst>
      <p:ext uri="{BB962C8B-B14F-4D97-AF65-F5344CB8AC3E}">
        <p14:creationId xmlns:p14="http://schemas.microsoft.com/office/powerpoint/2010/main" val="35755764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1C19E-CAC3-CFBD-7E9E-DC8E22CD8AB7}"/>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CF732999-FC5F-B6A9-70FB-53DEE4F4A0D7}"/>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Experiment </a:t>
            </a:r>
            <a:r>
              <a:rPr kumimoji="0" lang="en-US" sz="3600" b="1" i="0" u="none" strike="noStrike" kern="0" cap="none" spc="0" normalizeH="0" baseline="0" noProof="0" dirty="0">
                <a:ln>
                  <a:noFill/>
                </a:ln>
                <a:solidFill>
                  <a:srgbClr val="FFFF00"/>
                </a:solidFill>
                <a:effectLst/>
                <a:uLnTx/>
                <a:uFillTx/>
                <a:latin typeface="Arial"/>
                <a:ea typeface="+mj-ea"/>
                <a:cs typeface="+mj-cs"/>
              </a:rPr>
              <a:t>insertions</a:t>
            </a:r>
          </a:p>
        </p:txBody>
      </p:sp>
      <p:pic>
        <p:nvPicPr>
          <p:cNvPr id="42" name="Picture 41" descr="A picture containing icon&#10;&#10;Description automatically generated">
            <a:extLst>
              <a:ext uri="{FF2B5EF4-FFF2-40B4-BE49-F238E27FC236}">
                <a16:creationId xmlns:a16="http://schemas.microsoft.com/office/drawing/2014/main" id="{02B774B0-DE87-BB52-9361-B0B7EFFCD3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14B7C696-B5C3-FCCD-B9AD-463E4C6C59B4}"/>
                  </a:ext>
                </a:extLst>
              </p:cNvPr>
              <p:cNvSpPr txBox="1"/>
              <p:nvPr/>
            </p:nvSpPr>
            <p:spPr>
              <a:xfrm>
                <a:off x="8163060" y="1034302"/>
                <a:ext cx="3716491" cy="461665"/>
              </a:xfrm>
              <a:prstGeom prst="rect">
                <a:avLst/>
              </a:prstGeom>
              <a:noFill/>
            </p:spPr>
            <p:txBody>
              <a:bodyPr wrap="square">
                <a:spAutoFit/>
              </a:bodyPr>
              <a:lstStyle/>
              <a:p>
                <a:pPr algn="ctr" defTabSz="609585" eaLnBrk="0" fontAlgn="base" hangingPunct="0">
                  <a:spcBef>
                    <a:spcPct val="0"/>
                  </a:spcBef>
                  <a:spcAft>
                    <a:spcPct val="0"/>
                  </a:spcAf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Collision   </a:t>
                </a:r>
                <a14:m>
                  <m:oMath xmlns:m="http://schemas.openxmlformats.org/officeDocument/2006/math">
                    <m:sSup>
                      <m:sSupPr>
                        <m:ctrlPr>
                          <a:rPr lang="en-GB" sz="2400" b="1" i="1">
                            <a:solidFill>
                              <a:schemeClr val="tx1">
                                <a:lumMod val="75000"/>
                              </a:schemeClr>
                            </a:solidFill>
                            <a:latin typeface="Cambria Math" panose="02040503050406030204" pitchFamily="18" charset="0"/>
                            <a:cs typeface="ＭＳ Ｐゴシック" panose="020B0600070205080204" pitchFamily="34" charset="-128"/>
                          </a:rPr>
                        </m:ctrlPr>
                      </m:sSupPr>
                      <m:e>
                        <m:r>
                          <a:rPr lang="en-GB" sz="2400" b="1" i="1">
                            <a:solidFill>
                              <a:schemeClr val="tx1">
                                <a:lumMod val="75000"/>
                              </a:schemeClr>
                            </a:solidFill>
                            <a:latin typeface="Cambria Math" panose="02040503050406030204" pitchFamily="18" charset="0"/>
                            <a:cs typeface="ＭＳ Ｐゴシック" panose="020B0600070205080204" pitchFamily="34" charset="-128"/>
                          </a:rPr>
                          <m:t>𝜷</m:t>
                        </m:r>
                      </m:e>
                      <m:sup>
                        <m:r>
                          <a:rPr lang="en-GB" sz="2400" b="1" i="1">
                            <a:solidFill>
                              <a:schemeClr val="tx1">
                                <a:lumMod val="75000"/>
                              </a:schemeClr>
                            </a:solidFill>
                            <a:latin typeface="Cambria Math" panose="02040503050406030204" pitchFamily="18" charset="0"/>
                            <a:cs typeface="ＭＳ Ｐゴシック" panose="020B0600070205080204" pitchFamily="34" charset="-128"/>
                          </a:rPr>
                          <m:t>∗</m:t>
                        </m:r>
                      </m:sup>
                    </m:sSup>
                    <m:r>
                      <a:rPr lang="en-GB" sz="2400" b="1" i="1">
                        <a:solidFill>
                          <a:schemeClr val="tx1">
                            <a:lumMod val="75000"/>
                          </a:schemeClr>
                        </a:solidFill>
                        <a:latin typeface="Cambria Math" panose="02040503050406030204" pitchFamily="18" charset="0"/>
                        <a:cs typeface="ＭＳ Ｐゴシック" panose="020B0600070205080204" pitchFamily="34" charset="-128"/>
                      </a:rPr>
                      <m:t>=</m:t>
                    </m:r>
                    <m:r>
                      <a:rPr lang="en-GB" sz="2400" b="1" i="1">
                        <a:solidFill>
                          <a:schemeClr val="tx1">
                            <a:lumMod val="75000"/>
                          </a:schemeClr>
                        </a:solidFill>
                        <a:latin typeface="Cambria Math" panose="02040503050406030204" pitchFamily="18" charset="0"/>
                        <a:cs typeface="ＭＳ Ｐゴシック" panose="020B0600070205080204" pitchFamily="34" charset="-128"/>
                      </a:rPr>
                      <m:t>𝟑𝟎</m:t>
                    </m:r>
                    <m:r>
                      <a:rPr lang="en-GB" sz="2400" b="1">
                        <a:solidFill>
                          <a:schemeClr val="tx1">
                            <a:lumMod val="75000"/>
                          </a:schemeClr>
                        </a:solidFill>
                        <a:latin typeface="Cambria Math" panose="02040503050406030204" pitchFamily="18" charset="0"/>
                        <a:cs typeface="ＭＳ Ｐゴシック" panose="020B0600070205080204" pitchFamily="34" charset="-128"/>
                      </a:rPr>
                      <m:t>𝐜𝐦</m:t>
                    </m:r>
                  </m:oMath>
                </a14:m>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mc:Choice>
        <mc:Fallback>
          <p:sp>
            <p:nvSpPr>
              <p:cNvPr id="2" name="TextBox 1">
                <a:extLst>
                  <a:ext uri="{FF2B5EF4-FFF2-40B4-BE49-F238E27FC236}">
                    <a16:creationId xmlns:a16="http://schemas.microsoft.com/office/drawing/2014/main" id="{14B7C696-B5C3-FCCD-B9AD-463E4C6C59B4}"/>
                  </a:ext>
                </a:extLst>
              </p:cNvPr>
              <p:cNvSpPr txBox="1">
                <a:spLocks noRot="1" noChangeAspect="1" noMove="1" noResize="1" noEditPoints="1" noAdjustHandles="1" noChangeArrowheads="1" noChangeShapeType="1" noTextEdit="1"/>
              </p:cNvSpPr>
              <p:nvPr/>
            </p:nvSpPr>
            <p:spPr>
              <a:xfrm>
                <a:off x="8163060" y="1034302"/>
                <a:ext cx="3716491" cy="461665"/>
              </a:xfrm>
              <a:prstGeom prst="rect">
                <a:avLst/>
              </a:prstGeom>
              <a:blipFill>
                <a:blip r:embed="rId3"/>
                <a:stretch>
                  <a:fillRect t="-10811" b="-2702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DC38C2C-AD58-9F46-01DF-35871F99E04F}"/>
                  </a:ext>
                </a:extLst>
              </p:cNvPr>
              <p:cNvSpPr txBox="1"/>
              <p:nvPr/>
            </p:nvSpPr>
            <p:spPr>
              <a:xfrm>
                <a:off x="843918" y="1075960"/>
                <a:ext cx="3794397" cy="461665"/>
              </a:xfrm>
              <a:prstGeom prst="rect">
                <a:avLst/>
              </a:prstGeom>
              <a:noFill/>
            </p:spPr>
            <p:txBody>
              <a:bodyPr wrap="square">
                <a:spAutoFit/>
              </a:bodyPr>
              <a:lstStyle/>
              <a:p>
                <a:pPr algn="ctr" defTabSz="609585" eaLnBrk="0" fontAlgn="base" hangingPunct="0">
                  <a:spcBef>
                    <a:spcPct val="0"/>
                  </a:spcBef>
                  <a:spcAft>
                    <a:spcPct val="0"/>
                  </a:spcAf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Injection   </a:t>
                </a:r>
                <a14:m>
                  <m:oMath xmlns:m="http://schemas.openxmlformats.org/officeDocument/2006/math">
                    <m:sSup>
                      <m:sSupPr>
                        <m:ctrlPr>
                          <a:rPr lang="en-GB" sz="2400" b="1" i="1">
                            <a:solidFill>
                              <a:schemeClr val="tx1">
                                <a:lumMod val="75000"/>
                              </a:schemeClr>
                            </a:solidFill>
                            <a:latin typeface="Cambria Math" panose="02040503050406030204" pitchFamily="18" charset="0"/>
                            <a:cs typeface="ＭＳ Ｐゴシック" panose="020B0600070205080204" pitchFamily="34" charset="-128"/>
                          </a:rPr>
                        </m:ctrlPr>
                      </m:sSupPr>
                      <m:e>
                        <m:r>
                          <a:rPr lang="en-GB" sz="2400" b="1" i="1">
                            <a:solidFill>
                              <a:schemeClr val="tx1">
                                <a:lumMod val="75000"/>
                              </a:schemeClr>
                            </a:solidFill>
                            <a:latin typeface="Cambria Math" panose="02040503050406030204" pitchFamily="18" charset="0"/>
                            <a:cs typeface="ＭＳ Ｐゴシック" panose="020B0600070205080204" pitchFamily="34" charset="-128"/>
                          </a:rPr>
                          <m:t>𝜷</m:t>
                        </m:r>
                      </m:e>
                      <m:sup>
                        <m:r>
                          <a:rPr lang="en-GB" sz="2400" b="1" i="1">
                            <a:solidFill>
                              <a:schemeClr val="tx1">
                                <a:lumMod val="75000"/>
                              </a:schemeClr>
                            </a:solidFill>
                            <a:latin typeface="Cambria Math" panose="02040503050406030204" pitchFamily="18" charset="0"/>
                            <a:cs typeface="ＭＳ Ｐゴシック" panose="020B0600070205080204" pitchFamily="34" charset="-128"/>
                          </a:rPr>
                          <m:t>∗</m:t>
                        </m:r>
                      </m:sup>
                    </m:sSup>
                    <m:r>
                      <a:rPr lang="en-GB" sz="2400" b="1" i="1">
                        <a:solidFill>
                          <a:schemeClr val="tx1">
                            <a:lumMod val="75000"/>
                          </a:schemeClr>
                        </a:solidFill>
                        <a:latin typeface="Cambria Math" panose="02040503050406030204" pitchFamily="18" charset="0"/>
                        <a:cs typeface="ＭＳ Ｐゴシック" panose="020B0600070205080204" pitchFamily="34" charset="-128"/>
                      </a:rPr>
                      <m:t>=</m:t>
                    </m:r>
                    <m:r>
                      <a:rPr lang="en-GB" sz="2400" b="1" i="1">
                        <a:solidFill>
                          <a:schemeClr val="tx1">
                            <a:lumMod val="75000"/>
                          </a:schemeClr>
                        </a:solidFill>
                        <a:latin typeface="Cambria Math" panose="02040503050406030204" pitchFamily="18" charset="0"/>
                        <a:cs typeface="ＭＳ Ｐゴシック" panose="020B0600070205080204" pitchFamily="34" charset="-128"/>
                      </a:rPr>
                      <m:t>𝟏𝟎</m:t>
                    </m:r>
                    <m:r>
                      <a:rPr lang="en-GB" sz="2400" b="1">
                        <a:solidFill>
                          <a:schemeClr val="tx1">
                            <a:lumMod val="75000"/>
                          </a:schemeClr>
                        </a:solidFill>
                        <a:latin typeface="Cambria Math" panose="02040503050406030204" pitchFamily="18" charset="0"/>
                        <a:cs typeface="ＭＳ Ｐゴシック" panose="020B0600070205080204" pitchFamily="34" charset="-128"/>
                      </a:rPr>
                      <m:t>𝐦</m:t>
                    </m:r>
                  </m:oMath>
                </a14:m>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mc:Choice>
        <mc:Fallback>
          <p:sp>
            <p:nvSpPr>
              <p:cNvPr id="3" name="TextBox 2">
                <a:extLst>
                  <a:ext uri="{FF2B5EF4-FFF2-40B4-BE49-F238E27FC236}">
                    <a16:creationId xmlns:a16="http://schemas.microsoft.com/office/drawing/2014/main" id="{3DC38C2C-AD58-9F46-01DF-35871F99E04F}"/>
                  </a:ext>
                </a:extLst>
              </p:cNvPr>
              <p:cNvSpPr txBox="1">
                <a:spLocks noRot="1" noChangeAspect="1" noMove="1" noResize="1" noEditPoints="1" noAdjustHandles="1" noChangeArrowheads="1" noChangeShapeType="1" noTextEdit="1"/>
              </p:cNvSpPr>
              <p:nvPr/>
            </p:nvSpPr>
            <p:spPr>
              <a:xfrm>
                <a:off x="843918" y="1075960"/>
                <a:ext cx="3794397" cy="461665"/>
              </a:xfrm>
              <a:prstGeom prst="rect">
                <a:avLst/>
              </a:prstGeom>
              <a:blipFill>
                <a:blip r:embed="rId4"/>
                <a:stretch>
                  <a:fillRect t="-10811" b="-29730"/>
                </a:stretch>
              </a:blipFill>
            </p:spPr>
            <p:txBody>
              <a:bodyPr/>
              <a:lstStyle/>
              <a:p>
                <a:r>
                  <a:rPr lang="en-GB">
                    <a:noFill/>
                  </a:rPr>
                  <a:t> </a:t>
                </a:r>
              </a:p>
            </p:txBody>
          </p:sp>
        </mc:Fallback>
      </mc:AlternateContent>
      <p:pic>
        <p:nvPicPr>
          <p:cNvPr id="8" name="Picture 7" descr="A graph of different types of data&#10;&#10;Description automatically generated with medium confidence">
            <a:extLst>
              <a:ext uri="{FF2B5EF4-FFF2-40B4-BE49-F238E27FC236}">
                <a16:creationId xmlns:a16="http://schemas.microsoft.com/office/drawing/2014/main" id="{11131655-BB20-E8F2-3A92-8ECB27795E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8093" y="1524676"/>
            <a:ext cx="5014987" cy="5014987"/>
          </a:xfrm>
          <a:prstGeom prst="rect">
            <a:avLst/>
          </a:prstGeom>
        </p:spPr>
      </p:pic>
      <p:pic>
        <p:nvPicPr>
          <p:cNvPr id="9" name="Picture 8" descr="A graph of different types of data&#10;&#10;Description automatically generated with medium confidence">
            <a:extLst>
              <a:ext uri="{FF2B5EF4-FFF2-40B4-BE49-F238E27FC236}">
                <a16:creationId xmlns:a16="http://schemas.microsoft.com/office/drawing/2014/main" id="{002CE3DB-1CA8-52F9-DE18-69D0814E31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907" y="1524676"/>
            <a:ext cx="5014987" cy="5014987"/>
          </a:xfrm>
          <a:prstGeom prst="rect">
            <a:avLst/>
          </a:prstGeom>
        </p:spPr>
      </p:pic>
      <p:sp>
        <p:nvSpPr>
          <p:cNvPr id="10" name="TextBox 9">
            <a:extLst>
              <a:ext uri="{FF2B5EF4-FFF2-40B4-BE49-F238E27FC236}">
                <a16:creationId xmlns:a16="http://schemas.microsoft.com/office/drawing/2014/main" id="{264D291C-6751-598A-518F-5024F81AF54F}"/>
              </a:ext>
            </a:extLst>
          </p:cNvPr>
          <p:cNvSpPr txBox="1"/>
          <p:nvPr/>
        </p:nvSpPr>
        <p:spPr>
          <a:xfrm>
            <a:off x="5219184" y="1075961"/>
            <a:ext cx="2334504"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Four identical experimental insertions except for crossing scheme</a:t>
            </a:r>
          </a:p>
        </p:txBody>
      </p:sp>
      <p:sp>
        <p:nvSpPr>
          <p:cNvPr id="11" name="TextBox 10">
            <a:extLst>
              <a:ext uri="{FF2B5EF4-FFF2-40B4-BE49-F238E27FC236}">
                <a16:creationId xmlns:a16="http://schemas.microsoft.com/office/drawing/2014/main" id="{77887CC4-FB85-EA8C-BA73-49960935456B}"/>
              </a:ext>
            </a:extLst>
          </p:cNvPr>
          <p:cNvSpPr txBox="1"/>
          <p:nvPr/>
        </p:nvSpPr>
        <p:spPr>
          <a:xfrm>
            <a:off x="4799857" y="3155849"/>
            <a:ext cx="2592287"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Superconducting dipoles in experimental insertions (from HL-LHC)</a:t>
            </a:r>
          </a:p>
        </p:txBody>
      </p:sp>
      <p:sp>
        <p:nvSpPr>
          <p:cNvPr id="16" name="Oval 15">
            <a:extLst>
              <a:ext uri="{FF2B5EF4-FFF2-40B4-BE49-F238E27FC236}">
                <a16:creationId xmlns:a16="http://schemas.microsoft.com/office/drawing/2014/main" id="{E725C435-5363-4B98-4779-965A0BA4B56C}"/>
              </a:ext>
            </a:extLst>
          </p:cNvPr>
          <p:cNvSpPr/>
          <p:nvPr/>
        </p:nvSpPr>
        <p:spPr>
          <a:xfrm>
            <a:off x="9712342" y="1754021"/>
            <a:ext cx="192021" cy="138099"/>
          </a:xfrm>
          <a:prstGeom prst="ellipse">
            <a:avLst/>
          </a:prstGeom>
          <a:noFill/>
          <a:ln w="190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sz="2400"/>
          </a:p>
        </p:txBody>
      </p:sp>
      <p:sp>
        <p:nvSpPr>
          <p:cNvPr id="17" name="Oval 16">
            <a:extLst>
              <a:ext uri="{FF2B5EF4-FFF2-40B4-BE49-F238E27FC236}">
                <a16:creationId xmlns:a16="http://schemas.microsoft.com/office/drawing/2014/main" id="{F412A457-F3B8-C11D-3BAC-D22611F8D277}"/>
              </a:ext>
            </a:extLst>
          </p:cNvPr>
          <p:cNvSpPr/>
          <p:nvPr/>
        </p:nvSpPr>
        <p:spPr>
          <a:xfrm>
            <a:off x="10152387" y="1754021"/>
            <a:ext cx="192021" cy="138099"/>
          </a:xfrm>
          <a:prstGeom prst="ellipse">
            <a:avLst/>
          </a:prstGeom>
          <a:noFill/>
          <a:ln w="190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sz="2400"/>
          </a:p>
        </p:txBody>
      </p:sp>
      <p:sp>
        <p:nvSpPr>
          <p:cNvPr id="24" name="Oval 23">
            <a:extLst>
              <a:ext uri="{FF2B5EF4-FFF2-40B4-BE49-F238E27FC236}">
                <a16:creationId xmlns:a16="http://schemas.microsoft.com/office/drawing/2014/main" id="{578A95EE-7DA7-954D-CB16-8FCC0A44E4CF}"/>
              </a:ext>
            </a:extLst>
          </p:cNvPr>
          <p:cNvSpPr/>
          <p:nvPr/>
        </p:nvSpPr>
        <p:spPr>
          <a:xfrm>
            <a:off x="2704352" y="1748188"/>
            <a:ext cx="192021" cy="138099"/>
          </a:xfrm>
          <a:prstGeom prst="ellipse">
            <a:avLst/>
          </a:prstGeom>
          <a:noFill/>
          <a:ln w="190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sz="2400"/>
          </a:p>
        </p:txBody>
      </p:sp>
      <p:sp>
        <p:nvSpPr>
          <p:cNvPr id="25" name="Oval 24">
            <a:extLst>
              <a:ext uri="{FF2B5EF4-FFF2-40B4-BE49-F238E27FC236}">
                <a16:creationId xmlns:a16="http://schemas.microsoft.com/office/drawing/2014/main" id="{E7440639-3C19-4139-3A51-C280375059A8}"/>
              </a:ext>
            </a:extLst>
          </p:cNvPr>
          <p:cNvSpPr/>
          <p:nvPr/>
        </p:nvSpPr>
        <p:spPr>
          <a:xfrm>
            <a:off x="3156064" y="1748188"/>
            <a:ext cx="192021" cy="138099"/>
          </a:xfrm>
          <a:prstGeom prst="ellipse">
            <a:avLst/>
          </a:prstGeom>
          <a:noFill/>
          <a:ln w="190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sz="2400"/>
          </a:p>
        </p:txBody>
      </p:sp>
      <p:sp>
        <p:nvSpPr>
          <p:cNvPr id="26" name="TextBox 25">
            <a:extLst>
              <a:ext uri="{FF2B5EF4-FFF2-40B4-BE49-F238E27FC236}">
                <a16:creationId xmlns:a16="http://schemas.microsoft.com/office/drawing/2014/main" id="{0A10DC51-0B07-D436-9411-14B95D17FCA0}"/>
              </a:ext>
            </a:extLst>
          </p:cNvPr>
          <p:cNvSpPr txBox="1"/>
          <p:nvPr/>
        </p:nvSpPr>
        <p:spPr>
          <a:xfrm>
            <a:off x="5106193" y="4620183"/>
            <a:ext cx="2197833"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Non-linear correctors from HL-LHC</a:t>
            </a:r>
          </a:p>
        </p:txBody>
      </p:sp>
      <p:sp>
        <p:nvSpPr>
          <p:cNvPr id="27" name="TextBox 26">
            <a:extLst>
              <a:ext uri="{FF2B5EF4-FFF2-40B4-BE49-F238E27FC236}">
                <a16:creationId xmlns:a16="http://schemas.microsoft.com/office/drawing/2014/main" id="{E6EBA04D-FFB5-922A-A1D0-47F48A6F2EED}"/>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3291276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B4BB7-591D-9152-DD19-C094D44977B4}"/>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DE2C8CE0-CD1C-0C31-1BE4-D520ED6C88AE}"/>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		Dispersion suppressor of experiment </a:t>
            </a:r>
            <a:r>
              <a:rPr kumimoji="0" lang="en-US" sz="3600" b="1" i="0" u="none" strike="noStrike" kern="0" cap="none" spc="0" normalizeH="0" baseline="0" noProof="0" dirty="0">
                <a:ln>
                  <a:noFill/>
                </a:ln>
                <a:solidFill>
                  <a:srgbClr val="FFFF00"/>
                </a:solidFill>
                <a:effectLst/>
                <a:uLnTx/>
                <a:uFillTx/>
                <a:latin typeface="Arial"/>
                <a:ea typeface="+mj-ea"/>
                <a:cs typeface="+mj-cs"/>
              </a:rPr>
              <a:t>insertions</a:t>
            </a:r>
          </a:p>
        </p:txBody>
      </p:sp>
      <p:pic>
        <p:nvPicPr>
          <p:cNvPr id="42" name="Picture 41" descr="A picture containing icon&#10;&#10;Description automatically generated">
            <a:extLst>
              <a:ext uri="{FF2B5EF4-FFF2-40B4-BE49-F238E27FC236}">
                <a16:creationId xmlns:a16="http://schemas.microsoft.com/office/drawing/2014/main" id="{DC02BFAE-C33D-4843-38F6-AF64508A7C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9170045C-0C15-9B20-43D2-55404DEAAB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501" y="1175949"/>
            <a:ext cx="11110999" cy="1357379"/>
          </a:xfrm>
          <a:prstGeom prst="rect">
            <a:avLst/>
          </a:prstGeom>
        </p:spPr>
      </p:pic>
      <p:sp>
        <p:nvSpPr>
          <p:cNvPr id="5" name="TextBox 4">
            <a:extLst>
              <a:ext uri="{FF2B5EF4-FFF2-40B4-BE49-F238E27FC236}">
                <a16:creationId xmlns:a16="http://schemas.microsoft.com/office/drawing/2014/main" id="{747715BD-E909-57FF-5D0D-CC63D86A4988}"/>
              </a:ext>
            </a:extLst>
          </p:cNvPr>
          <p:cNvSpPr txBox="1"/>
          <p:nvPr/>
        </p:nvSpPr>
        <p:spPr>
          <a:xfrm>
            <a:off x="4751851" y="2341872"/>
            <a:ext cx="980575" cy="379656"/>
          </a:xfrm>
          <a:prstGeom prst="rect">
            <a:avLst/>
          </a:prstGeom>
          <a:noFill/>
        </p:spPr>
        <p:txBody>
          <a:bodyPr wrap="square" rtlCol="0">
            <a:spAutoFit/>
          </a:bodyPr>
          <a:lstStyle/>
          <a:p>
            <a:r>
              <a:rPr lang="en-GB" sz="1867" dirty="0">
                <a:solidFill>
                  <a:schemeClr val="tx1">
                    <a:lumMod val="75000"/>
                  </a:schemeClr>
                </a:solidFill>
                <a:latin typeface="Arial" panose="020B0604020202020204" pitchFamily="34" charset="0"/>
                <a:cs typeface="Arial" panose="020B0604020202020204" pitchFamily="34" charset="0"/>
              </a:rPr>
              <a:t>MQ12</a:t>
            </a:r>
          </a:p>
        </p:txBody>
      </p:sp>
      <p:sp>
        <p:nvSpPr>
          <p:cNvPr id="6" name="TextBox 5">
            <a:extLst>
              <a:ext uri="{FF2B5EF4-FFF2-40B4-BE49-F238E27FC236}">
                <a16:creationId xmlns:a16="http://schemas.microsoft.com/office/drawing/2014/main" id="{A3904455-FEE3-B83D-4572-E1C353BDCE9A}"/>
              </a:ext>
            </a:extLst>
          </p:cNvPr>
          <p:cNvSpPr txBox="1"/>
          <p:nvPr/>
        </p:nvSpPr>
        <p:spPr>
          <a:xfrm>
            <a:off x="288661" y="2341872"/>
            <a:ext cx="980575" cy="379656"/>
          </a:xfrm>
          <a:prstGeom prst="rect">
            <a:avLst/>
          </a:prstGeom>
          <a:noFill/>
        </p:spPr>
        <p:txBody>
          <a:bodyPr wrap="square" rtlCol="0">
            <a:spAutoFit/>
          </a:bodyPr>
          <a:lstStyle/>
          <a:p>
            <a:r>
              <a:rPr lang="en-GB" sz="1867" dirty="0">
                <a:solidFill>
                  <a:schemeClr val="tx1">
                    <a:lumMod val="75000"/>
                  </a:schemeClr>
                </a:solidFill>
                <a:latin typeface="Arial" panose="020B0604020202020204" pitchFamily="34" charset="0"/>
                <a:cs typeface="Arial" panose="020B0604020202020204" pitchFamily="34" charset="0"/>
              </a:rPr>
              <a:t>MQ19</a:t>
            </a:r>
          </a:p>
        </p:txBody>
      </p:sp>
      <p:sp>
        <p:nvSpPr>
          <p:cNvPr id="7" name="TextBox 6">
            <a:extLst>
              <a:ext uri="{FF2B5EF4-FFF2-40B4-BE49-F238E27FC236}">
                <a16:creationId xmlns:a16="http://schemas.microsoft.com/office/drawing/2014/main" id="{5D140481-3763-2568-59F5-56EF5A1D8EAD}"/>
              </a:ext>
            </a:extLst>
          </p:cNvPr>
          <p:cNvSpPr txBox="1"/>
          <p:nvPr/>
        </p:nvSpPr>
        <p:spPr>
          <a:xfrm>
            <a:off x="2212487" y="2348477"/>
            <a:ext cx="980575" cy="379656"/>
          </a:xfrm>
          <a:prstGeom prst="rect">
            <a:avLst/>
          </a:prstGeom>
          <a:noFill/>
        </p:spPr>
        <p:txBody>
          <a:bodyPr wrap="square" rtlCol="0">
            <a:spAutoFit/>
          </a:bodyPr>
          <a:lstStyle/>
          <a:p>
            <a:r>
              <a:rPr lang="en-GB" sz="1867" dirty="0">
                <a:solidFill>
                  <a:schemeClr val="tx1">
                    <a:lumMod val="75000"/>
                  </a:schemeClr>
                </a:solidFill>
                <a:latin typeface="Arial" panose="020B0604020202020204" pitchFamily="34" charset="0"/>
                <a:cs typeface="Arial" panose="020B0604020202020204" pitchFamily="34" charset="0"/>
              </a:rPr>
              <a:t>MQ16</a:t>
            </a:r>
          </a:p>
        </p:txBody>
      </p:sp>
      <p:sp>
        <p:nvSpPr>
          <p:cNvPr id="12" name="TextBox 11">
            <a:extLst>
              <a:ext uri="{FF2B5EF4-FFF2-40B4-BE49-F238E27FC236}">
                <a16:creationId xmlns:a16="http://schemas.microsoft.com/office/drawing/2014/main" id="{53A4DC01-3472-4862-87CD-995E0A98B87F}"/>
              </a:ext>
            </a:extLst>
          </p:cNvPr>
          <p:cNvSpPr txBox="1"/>
          <p:nvPr/>
        </p:nvSpPr>
        <p:spPr>
          <a:xfrm>
            <a:off x="409599" y="2781727"/>
            <a:ext cx="5889643" cy="3662541"/>
          </a:xfrm>
          <a:prstGeom prst="rect">
            <a:avLst/>
          </a:prstGeom>
          <a:noFill/>
        </p:spPr>
        <p:txBody>
          <a:bodyPr wrap="square" rtlCol="0">
            <a:spAutoFit/>
          </a:bodyPr>
          <a:lstStyle/>
          <a:p>
            <a:pPr marL="609585" indent="-609585">
              <a:buFont typeface="Arial" panose="020B0604020202020204" pitchFamily="34" charset="0"/>
              <a:buChar char="•"/>
            </a:pPr>
            <a:r>
              <a:rPr lang="en-GB" sz="2200" dirty="0"/>
              <a:t>Displacing dipoles towards the IP moves the position of the IP outwards. </a:t>
            </a:r>
          </a:p>
          <a:p>
            <a:pPr algn="l"/>
            <a:endParaRPr lang="en-GB" sz="1000" dirty="0"/>
          </a:p>
          <a:p>
            <a:pPr marL="609585" indent="-609585">
              <a:buFont typeface="Arial" panose="020B0604020202020204" pitchFamily="34" charset="0"/>
              <a:buChar char="•"/>
            </a:pPr>
            <a:r>
              <a:rPr lang="en-GB" sz="2200" dirty="0"/>
              <a:t>Maintaining upstream dipole distribution makes FCC-ee and FCC-hh arcs overlap.</a:t>
            </a:r>
          </a:p>
          <a:p>
            <a:pPr algn="l"/>
            <a:endParaRPr lang="en-GB" sz="1000" dirty="0"/>
          </a:p>
          <a:p>
            <a:pPr marL="609585" indent="-609585">
              <a:buFont typeface="Arial" panose="020B0604020202020204" pitchFamily="34" charset="0"/>
              <a:buChar char="•"/>
            </a:pPr>
            <a:r>
              <a:rPr lang="en-GB" sz="2200" dirty="0"/>
              <a:t>Keep regular positioning of quadrupoles to ensure transverse focusing.</a:t>
            </a:r>
          </a:p>
          <a:p>
            <a:pPr algn="l"/>
            <a:endParaRPr lang="en-GB" sz="1000" dirty="0"/>
          </a:p>
          <a:p>
            <a:pPr marL="609585" indent="-609585">
              <a:buFont typeface="Arial" panose="020B0604020202020204" pitchFamily="34" charset="0"/>
              <a:buChar char="•"/>
            </a:pPr>
            <a:r>
              <a:rPr lang="en-GB" sz="2200" dirty="0"/>
              <a:t>Shortening of the straight section to keep circumference constant.</a:t>
            </a:r>
          </a:p>
        </p:txBody>
      </p:sp>
      <p:pic>
        <p:nvPicPr>
          <p:cNvPr id="13" name="Picture 12" descr="A picture containing line, plot, diagram, text&#10;&#10;Description automatically generated">
            <a:extLst>
              <a:ext uri="{FF2B5EF4-FFF2-40B4-BE49-F238E27FC236}">
                <a16:creationId xmlns:a16="http://schemas.microsoft.com/office/drawing/2014/main" id="{0587C959-5ED6-5B61-3BC6-CF59A72290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5929" y="3457779"/>
            <a:ext cx="2853642" cy="2804596"/>
          </a:xfrm>
          <a:prstGeom prst="rect">
            <a:avLst/>
          </a:prstGeom>
        </p:spPr>
      </p:pic>
      <p:sp>
        <p:nvSpPr>
          <p:cNvPr id="14" name="TextBox 13">
            <a:extLst>
              <a:ext uri="{FF2B5EF4-FFF2-40B4-BE49-F238E27FC236}">
                <a16:creationId xmlns:a16="http://schemas.microsoft.com/office/drawing/2014/main" id="{03B195F6-5637-AF3B-5B81-E8DC8FA3EB6D}"/>
              </a:ext>
            </a:extLst>
          </p:cNvPr>
          <p:cNvSpPr txBox="1"/>
          <p:nvPr/>
        </p:nvSpPr>
        <p:spPr>
          <a:xfrm>
            <a:off x="8400257" y="2341871"/>
            <a:ext cx="980575" cy="379656"/>
          </a:xfrm>
          <a:prstGeom prst="rect">
            <a:avLst/>
          </a:prstGeom>
          <a:noFill/>
        </p:spPr>
        <p:txBody>
          <a:bodyPr wrap="square" rtlCol="0">
            <a:spAutoFit/>
          </a:bodyPr>
          <a:lstStyle/>
          <a:p>
            <a:r>
              <a:rPr lang="en-GB" sz="1867" dirty="0">
                <a:solidFill>
                  <a:schemeClr val="tx1">
                    <a:lumMod val="75000"/>
                  </a:schemeClr>
                </a:solidFill>
                <a:latin typeface="Arial" panose="020B0604020202020204" pitchFamily="34" charset="0"/>
                <a:cs typeface="Arial" panose="020B0604020202020204" pitchFamily="34" charset="0"/>
              </a:rPr>
              <a:t>MQ6</a:t>
            </a:r>
          </a:p>
        </p:txBody>
      </p:sp>
      <p:pic>
        <p:nvPicPr>
          <p:cNvPr id="15" name="Picture 14">
            <a:extLst>
              <a:ext uri="{FF2B5EF4-FFF2-40B4-BE49-F238E27FC236}">
                <a16:creationId xmlns:a16="http://schemas.microsoft.com/office/drawing/2014/main" id="{B868D9FB-31BA-E8A2-F994-BBA9DBB6217D}"/>
              </a:ext>
            </a:extLst>
          </p:cNvPr>
          <p:cNvPicPr>
            <a:picLocks noChangeAspect="1"/>
          </p:cNvPicPr>
          <p:nvPr/>
        </p:nvPicPr>
        <p:blipFill rotWithShape="1">
          <a:blip r:embed="rId5"/>
          <a:srcRect l="6682" r="2944" b="10633"/>
          <a:stretch/>
        </p:blipFill>
        <p:spPr>
          <a:xfrm>
            <a:off x="9168346" y="3452570"/>
            <a:ext cx="2957226" cy="1843465"/>
          </a:xfrm>
          <a:prstGeom prst="rect">
            <a:avLst/>
          </a:prstGeom>
        </p:spPr>
      </p:pic>
      <p:cxnSp>
        <p:nvCxnSpPr>
          <p:cNvPr id="18" name="Straight Connector 17">
            <a:extLst>
              <a:ext uri="{FF2B5EF4-FFF2-40B4-BE49-F238E27FC236}">
                <a16:creationId xmlns:a16="http://schemas.microsoft.com/office/drawing/2014/main" id="{4B84471A-E2EC-7195-CCC6-D6AD764CA12C}"/>
              </a:ext>
            </a:extLst>
          </p:cNvPr>
          <p:cNvCxnSpPr>
            <a:cxnSpLocks/>
          </p:cNvCxnSpPr>
          <p:nvPr/>
        </p:nvCxnSpPr>
        <p:spPr>
          <a:xfrm>
            <a:off x="8191648" y="1222351"/>
            <a:ext cx="0" cy="884155"/>
          </a:xfrm>
          <a:prstGeom prst="line">
            <a:avLst/>
          </a:prstGeom>
          <a:ln w="19050"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9" name="Right Brace 18">
            <a:extLst>
              <a:ext uri="{FF2B5EF4-FFF2-40B4-BE49-F238E27FC236}">
                <a16:creationId xmlns:a16="http://schemas.microsoft.com/office/drawing/2014/main" id="{B36EFE11-42CB-0CA6-70CB-AB224159A007}"/>
              </a:ext>
            </a:extLst>
          </p:cNvPr>
          <p:cNvSpPr/>
          <p:nvPr/>
        </p:nvSpPr>
        <p:spPr>
          <a:xfrm rot="16200000">
            <a:off x="8618968" y="715750"/>
            <a:ext cx="171961" cy="926795"/>
          </a:xfrm>
          <a:prstGeom prst="righ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sz="2400"/>
          </a:p>
        </p:txBody>
      </p:sp>
      <p:sp>
        <p:nvSpPr>
          <p:cNvPr id="20" name="TextBox 19">
            <a:extLst>
              <a:ext uri="{FF2B5EF4-FFF2-40B4-BE49-F238E27FC236}">
                <a16:creationId xmlns:a16="http://schemas.microsoft.com/office/drawing/2014/main" id="{8DE626D6-2F78-1264-6B58-84CECCD8DF30}"/>
              </a:ext>
            </a:extLst>
          </p:cNvPr>
          <p:cNvSpPr txBox="1"/>
          <p:nvPr/>
        </p:nvSpPr>
        <p:spPr>
          <a:xfrm>
            <a:off x="6436011" y="3021683"/>
            <a:ext cx="5689562" cy="430887"/>
          </a:xfrm>
          <a:prstGeom prst="rect">
            <a:avLst/>
          </a:prstGeom>
          <a:noFill/>
        </p:spPr>
        <p:txBody>
          <a:bodyPr wrap="square" rtlCol="0">
            <a:spAutoFit/>
          </a:bodyPr>
          <a:lstStyle/>
          <a:p>
            <a:pPr algn="ctr"/>
            <a:r>
              <a:rPr lang="en-GB" sz="2200" dirty="0"/>
              <a:t>New geometry                CDR geometry</a:t>
            </a:r>
          </a:p>
        </p:txBody>
      </p:sp>
      <p:sp>
        <p:nvSpPr>
          <p:cNvPr id="21" name="TextBox 20">
            <a:extLst>
              <a:ext uri="{FF2B5EF4-FFF2-40B4-BE49-F238E27FC236}">
                <a16:creationId xmlns:a16="http://schemas.microsoft.com/office/drawing/2014/main" id="{2EDE758B-F0A1-6BD9-627B-D6586A6E9A01}"/>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3875662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EF319-398C-4483-2D79-0A5768A46565}"/>
            </a:ext>
          </a:extLst>
        </p:cNvPr>
        <p:cNvGrpSpPr/>
        <p:nvPr/>
      </p:nvGrpSpPr>
      <p:grpSpPr>
        <a:xfrm>
          <a:off x="0" y="0"/>
          <a:ext cx="0" cy="0"/>
          <a:chOff x="0" y="0"/>
          <a:chExt cx="0" cy="0"/>
        </a:xfrm>
      </p:grpSpPr>
      <p:sp>
        <p:nvSpPr>
          <p:cNvPr id="39" name="TextBox 38">
            <a:extLst>
              <a:ext uri="{FF2B5EF4-FFF2-40B4-BE49-F238E27FC236}">
                <a16:creationId xmlns:a16="http://schemas.microsoft.com/office/drawing/2014/main" id="{1237FA25-2B28-BB09-3B37-4600BA3C35E5}"/>
              </a:ext>
            </a:extLst>
          </p:cNvPr>
          <p:cNvSpPr txBox="1"/>
          <p:nvPr/>
        </p:nvSpPr>
        <p:spPr>
          <a:xfrm>
            <a:off x="407988" y="1447317"/>
            <a:ext cx="11376025" cy="3508653"/>
          </a:xfrm>
          <a:prstGeom prst="rect">
            <a:avLst/>
          </a:prstGeom>
          <a:noFill/>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Intense efforts are devoted to further increasing the dipole filling factor. Two strategies are considered</a:t>
            </a:r>
          </a:p>
          <a:p>
            <a:pPr marR="0" lvl="0" algn="l" defTabSz="457200" rtl="0" eaLnBrk="0" fontAlgn="base" latinLnBrk="0" hangingPunct="0">
              <a:lnSpc>
                <a:spcPct val="100000"/>
              </a:lnSpc>
              <a:spcBef>
                <a:spcPct val="0"/>
              </a:spcBef>
              <a:spcAft>
                <a:spcPct val="0"/>
              </a:spcAft>
              <a:buClrTx/>
              <a:buSzTx/>
              <a:tabLst/>
              <a:defRPr/>
            </a:pPr>
            <a:endParaRPr kumimoji="0" lang="en-US" sz="16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342900" marR="0" lvl="0" indent="-34290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Study regular cell layout with longer dipoles</a:t>
            </a:r>
          </a:p>
          <a:p>
            <a:pPr marL="342900" marR="0" lvl="0" indent="-34290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lang="en-US" sz="16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Interesting side effect: reduction of the number of magnets in the ring.</a:t>
            </a:r>
          </a:p>
          <a:p>
            <a:pPr marL="800100" lvl="1" indent="-342900" defTabSz="457200" eaLnBrk="0" fontAlgn="base" hangingPunct="0">
              <a:spcBef>
                <a:spcPct val="0"/>
              </a:spcBef>
              <a:spcAft>
                <a:spcPct val="0"/>
              </a:spcAft>
              <a:buFont typeface="Arial" panose="020B0604020202020204" pitchFamily="34" charset="0"/>
              <a:buChar char="•"/>
              <a:defRPr/>
            </a:pPr>
            <a:endParaRPr lang="en-US" sz="1600" b="1" dirty="0">
              <a:solidFill>
                <a:schemeClr val="tx1">
                  <a:lumMod val="75000"/>
                </a:schemeClr>
              </a:solidFill>
              <a:latin typeface="Arial" panose="020B0604020202020204" pitchFamily="34" charset="0"/>
              <a:cs typeface="ＭＳ Ｐゴシック" panose="020B0600070205080204" pitchFamily="34" charset="-128"/>
            </a:endParaRPr>
          </a:p>
          <a:p>
            <a:pPr marL="342900" marR="0" lvl="0" indent="-34290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Study regular cell layout with combined</a:t>
            </a:r>
            <a:r>
              <a:rPr lang="en-US" sz="2400" b="1" dirty="0">
                <a:solidFill>
                  <a:schemeClr val="tx1">
                    <a:lumMod val="75000"/>
                  </a:schemeClr>
                </a:solidFill>
                <a:latin typeface="Arial" panose="020B0604020202020204" pitchFamily="34" charset="0"/>
                <a:cs typeface="ＭＳ Ｐゴシック" panose="020B0600070205080204" pitchFamily="34" charset="-128"/>
              </a:rPr>
              <a:t>-</a:t>
            </a: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function magnet</a:t>
            </a:r>
          </a:p>
          <a:p>
            <a:pPr marL="342900" marR="0" lvl="0" indent="-34290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6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Interesting side effect: a single type of magnet needed for the arcs.</a:t>
            </a:r>
          </a:p>
          <a:p>
            <a:pPr marR="0" lvl="0" algn="l" defTabSz="457200" rtl="0" eaLnBrk="0" fontAlgn="base" latinLnBrk="0" hangingPunct="0">
              <a:lnSpc>
                <a:spcPct val="100000"/>
              </a:lnSpc>
              <a:spcBef>
                <a:spcPct val="0"/>
              </a:spcBef>
              <a:spcAft>
                <a:spcPct val="0"/>
              </a:spcAft>
              <a:buClrTx/>
              <a:buSzTx/>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37" name="Title 1">
            <a:extLst>
              <a:ext uri="{FF2B5EF4-FFF2-40B4-BE49-F238E27FC236}">
                <a16:creationId xmlns:a16="http://schemas.microsoft.com/office/drawing/2014/main" id="{73D67242-6FC8-95A7-7A51-47C85E341146}"/>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Further </a:t>
            </a:r>
            <a:r>
              <a:rPr kumimoji="0" lang="en-US" sz="3600" b="1" i="0" u="none" strike="noStrike" kern="0" cap="none" spc="0" normalizeH="0" baseline="0" noProof="0" dirty="0" err="1">
                <a:ln>
                  <a:noFill/>
                </a:ln>
                <a:solidFill>
                  <a:srgbClr val="FFFF00"/>
                </a:solidFill>
                <a:effectLst/>
                <a:uLnTx/>
                <a:uFillTx/>
                <a:latin typeface="Arial"/>
                <a:ea typeface="+mj-ea"/>
                <a:cs typeface="+mj-cs"/>
              </a:rPr>
              <a:t>optimisation</a:t>
            </a:r>
            <a:r>
              <a:rPr kumimoji="0" lang="en-US" sz="3600" b="1" i="0" u="none" strike="noStrike" kern="0" cap="none" spc="0" normalizeH="0" baseline="0" noProof="0" dirty="0">
                <a:ln>
                  <a:noFill/>
                </a:ln>
                <a:solidFill>
                  <a:srgbClr val="FFFF00"/>
                </a:solidFill>
                <a:effectLst/>
                <a:uLnTx/>
                <a:uFillTx/>
                <a:latin typeface="Arial"/>
                <a:ea typeface="+mj-ea"/>
                <a:cs typeface="+mj-cs"/>
              </a:rPr>
              <a:t> of dipole filling factor</a:t>
            </a:r>
          </a:p>
        </p:txBody>
      </p:sp>
      <p:pic>
        <p:nvPicPr>
          <p:cNvPr id="42" name="Picture 41" descr="A picture containing icon&#10;&#10;Description automatically generated">
            <a:extLst>
              <a:ext uri="{FF2B5EF4-FFF2-40B4-BE49-F238E27FC236}">
                <a16:creationId xmlns:a16="http://schemas.microsoft.com/office/drawing/2014/main" id="{547A21DC-B0B3-78C8-F7E0-6C444DFF7E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Tree>
    <p:extLst>
      <p:ext uri="{BB962C8B-B14F-4D97-AF65-F5344CB8AC3E}">
        <p14:creationId xmlns:p14="http://schemas.microsoft.com/office/powerpoint/2010/main" val="8152649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Alternative design of regular arcs</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3" name="Picture 2">
            <a:extLst>
              <a:ext uri="{FF2B5EF4-FFF2-40B4-BE49-F238E27FC236}">
                <a16:creationId xmlns:a16="http://schemas.microsoft.com/office/drawing/2014/main" id="{2FA0F661-F85D-D87F-8EB2-A2DF7088F9F5}"/>
              </a:ext>
            </a:extLst>
          </p:cNvPr>
          <p:cNvPicPr>
            <a:picLocks noChangeAspect="1"/>
          </p:cNvPicPr>
          <p:nvPr/>
        </p:nvPicPr>
        <p:blipFill rotWithShape="1">
          <a:blip r:embed="rId3">
            <a:extLst>
              <a:ext uri="{28A0092B-C50C-407E-A947-70E740481C1C}">
                <a14:useLocalDpi xmlns:a14="http://schemas.microsoft.com/office/drawing/2010/main" val="0"/>
              </a:ext>
            </a:extLst>
          </a:blip>
          <a:srcRect l="25961" t="43084" r="22268" b="42024"/>
          <a:stretch/>
        </p:blipFill>
        <p:spPr>
          <a:xfrm>
            <a:off x="6585732" y="2626977"/>
            <a:ext cx="5609690" cy="2283470"/>
          </a:xfrm>
          <a:prstGeom prst="rect">
            <a:avLst/>
          </a:prstGeom>
          <a:solidFill>
            <a:schemeClr val="bg1"/>
          </a:solidFill>
        </p:spPr>
      </p:pic>
      <p:sp>
        <p:nvSpPr>
          <p:cNvPr id="39" name="TextBox 38">
            <a:extLst>
              <a:ext uri="{FF2B5EF4-FFF2-40B4-BE49-F238E27FC236}">
                <a16:creationId xmlns:a16="http://schemas.microsoft.com/office/drawing/2014/main" id="{0AB3A23A-C818-4599-BDA7-5B1CBD8D597E}"/>
              </a:ext>
            </a:extLst>
          </p:cNvPr>
          <p:cNvSpPr txBox="1"/>
          <p:nvPr/>
        </p:nvSpPr>
        <p:spPr>
          <a:xfrm>
            <a:off x="407988" y="1447317"/>
            <a:ext cx="11376025" cy="4801314"/>
          </a:xfrm>
          <a:prstGeom prst="rect">
            <a:avLst/>
          </a:prstGeom>
          <a:noFill/>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A non-baseline, alternative design of arcs and dispersion suppressors based on combined-function (CF) magnets have been studied.</a:t>
            </a:r>
          </a:p>
          <a:p>
            <a:pPr marR="0" lvl="0" algn="l" defTabSz="457200" rtl="0" eaLnBrk="0" fontAlgn="base" latinLnBrk="0" hangingPunct="0">
              <a:lnSpc>
                <a:spcPct val="100000"/>
              </a:lnSpc>
              <a:spcBef>
                <a:spcPct val="0"/>
              </a:spcBef>
              <a:spcAft>
                <a:spcPct val="0"/>
              </a:spcAft>
              <a:buClrTx/>
              <a:buSzTx/>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Main advantages:</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Increase the dipole filling factor</a:t>
            </a:r>
          </a:p>
          <a:p>
            <a:pPr marL="742950" lvl="1" indent="-285750" defTabSz="457200" eaLnBrk="0" fontAlgn="base" hangingPunct="0">
              <a:spcBef>
                <a:spcPct val="0"/>
              </a:spcBef>
              <a:spcAft>
                <a:spcPct val="0"/>
              </a:spcAft>
              <a:buFont typeface="Arial" panose="020B0604020202020204" pitchFamily="34" charset="0"/>
              <a:buChar char="•"/>
              <a:defRPr/>
            </a:pPr>
            <a:endParaRPr lang="en-US" sz="1400" b="1" dirty="0">
              <a:solidFill>
                <a:schemeClr val="tx1">
                  <a:lumMod val="75000"/>
                </a:schemeClr>
              </a:solidFill>
              <a:latin typeface="Arial" panose="020B0604020202020204" pitchFamily="34" charset="0"/>
              <a:cs typeface="ＭＳ Ｐゴシック" panose="020B0600070205080204" pitchFamily="34" charset="-128"/>
            </a:endParaRP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Simplify magnet production (no main </a:t>
            </a:r>
          </a:p>
          <a:p>
            <a:pPr marL="758825" lvl="1" defTabSz="457200" eaLnBrk="0" fontAlgn="base" hangingPunct="0">
              <a:spcBef>
                <a:spcPct val="0"/>
              </a:spcBef>
              <a:spcAft>
                <a:spcPct val="0"/>
              </a:spcAf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quadrupoles)</a:t>
            </a:r>
          </a:p>
          <a:p>
            <a:pPr marL="742950" lvl="1" indent="-285750" defTabSz="457200" eaLnBrk="0" fontAlgn="base" hangingPunct="0">
              <a:spcBef>
                <a:spcPct val="0"/>
              </a:spcBef>
              <a:spcAft>
                <a:spcPct val="0"/>
              </a:spcAft>
              <a:buFont typeface="Arial" panose="020B0604020202020204" pitchFamily="34" charset="0"/>
              <a:buChar char="•"/>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Possible disadvantage:</a:t>
            </a: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Dipole field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limite</a:t>
            </a:r>
            <a:r>
              <a:rPr lang="en-US" b="1" dirty="0">
                <a:solidFill>
                  <a:schemeClr val="tx1">
                    <a:lumMod val="75000"/>
                  </a:schemeClr>
                </a:solidFill>
                <a:latin typeface="Arial" panose="020B0604020202020204" pitchFamily="34" charset="0"/>
                <a:cs typeface="ＭＳ Ｐゴシック" panose="020B0600070205080204" pitchFamily="34" charset="-128"/>
              </a:rPr>
              <a:t>d by peak field in the coil</a:t>
            </a:r>
          </a:p>
          <a:p>
            <a:pPr marL="742950" lvl="1" indent="-285750" defTabSz="457200" eaLnBrk="0" fontAlgn="base" hangingPunct="0">
              <a:spcBef>
                <a:spcPct val="0"/>
              </a:spcBef>
              <a:spcAft>
                <a:spcPct val="0"/>
              </a:spcAft>
              <a:buFont typeface="Arial" panose="020B0604020202020204" pitchFamily="34" charset="0"/>
              <a:buChar char="•"/>
              <a:defRPr/>
            </a:pPr>
            <a:endParaRPr lang="en-US" sz="1400" b="1" dirty="0">
              <a:solidFill>
                <a:schemeClr val="tx1">
                  <a:lumMod val="75000"/>
                </a:schemeClr>
              </a:solidFill>
              <a:latin typeface="Arial" panose="020B0604020202020204" pitchFamily="34" charset="0"/>
              <a:cs typeface="ＭＳ Ｐゴシック" panose="020B0600070205080204" pitchFamily="34" charset="-128"/>
            </a:endParaRP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quadrupole component limits the dipole </a:t>
            </a:r>
          </a:p>
          <a:p>
            <a:pPr marL="758825" lvl="1" defTabSz="457200" eaLnBrk="0" fontAlgn="base" hangingPunct="0">
              <a:spcBef>
                <a:spcPct val="0"/>
              </a:spcBef>
              <a:spcAft>
                <a:spcPct val="0"/>
              </a:spcAf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one</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4" name="TextBox 3">
            <a:extLst>
              <a:ext uri="{FF2B5EF4-FFF2-40B4-BE49-F238E27FC236}">
                <a16:creationId xmlns:a16="http://schemas.microsoft.com/office/drawing/2014/main" id="{C11AFF92-E218-3CAC-E3BB-8B823DBA2108}"/>
              </a:ext>
            </a:extLst>
          </p:cNvPr>
          <p:cNvSpPr txBox="1"/>
          <p:nvPr/>
        </p:nvSpPr>
        <p:spPr>
          <a:xfrm>
            <a:off x="7068620" y="5026486"/>
            <a:ext cx="4623372" cy="584775"/>
          </a:xfrm>
          <a:prstGeom prst="rect">
            <a:avLst/>
          </a:prstGeom>
          <a:noFill/>
        </p:spPr>
        <p:txBody>
          <a:bodyPr wrap="square">
            <a:spAutoFit/>
          </a:bodyPr>
          <a:lstStyle/>
          <a:p>
            <a:pPr marL="9525" lvl="1" defTabSz="457200" eaLnBrk="0" fontAlgn="base" hangingPunct="0">
              <a:spcBef>
                <a:spcPct val="0"/>
              </a:spcBef>
              <a:spcAft>
                <a:spcPct val="0"/>
              </a:spcAft>
              <a:defRPr/>
            </a:pPr>
            <a:r>
              <a:rPr lang="en-US" sz="1600" b="1" dirty="0">
                <a:solidFill>
                  <a:schemeClr val="tx1">
                    <a:lumMod val="75000"/>
                  </a:schemeClr>
                </a:solidFill>
                <a:latin typeface="Arial" panose="020B0604020202020204" pitchFamily="34" charset="0"/>
                <a:cs typeface="ＭＳ Ｐゴシック" panose="020B0600070205080204" pitchFamily="34" charset="-128"/>
              </a:rPr>
              <a:t>Sketch of separated-function (top) and combined-function (bottom) cells</a:t>
            </a:r>
          </a:p>
        </p:txBody>
      </p:sp>
    </p:spTree>
    <p:extLst>
      <p:ext uri="{BB962C8B-B14F-4D97-AF65-F5344CB8AC3E}">
        <p14:creationId xmlns:p14="http://schemas.microsoft.com/office/powerpoint/2010/main" val="20065265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1B4B50-CC0D-5DA4-E666-E002AEE9476C}"/>
            </a:ext>
          </a:extLst>
        </p:cNvPr>
        <p:cNvGrpSpPr/>
        <p:nvPr/>
      </p:nvGrpSpPr>
      <p:grpSpPr>
        <a:xfrm>
          <a:off x="0" y="0"/>
          <a:ext cx="0" cy="0"/>
          <a:chOff x="0" y="0"/>
          <a:chExt cx="0" cy="0"/>
        </a:xfrm>
      </p:grpSpPr>
      <p:sp>
        <p:nvSpPr>
          <p:cNvPr id="39" name="TextBox 38">
            <a:extLst>
              <a:ext uri="{FF2B5EF4-FFF2-40B4-BE49-F238E27FC236}">
                <a16:creationId xmlns:a16="http://schemas.microsoft.com/office/drawing/2014/main" id="{9237256F-0AB8-CDA8-27D3-4187D87077B8}"/>
              </a:ext>
            </a:extLst>
          </p:cNvPr>
          <p:cNvSpPr txBox="1"/>
          <p:nvPr/>
        </p:nvSpPr>
        <p:spPr>
          <a:xfrm>
            <a:off x="422276" y="1461605"/>
            <a:ext cx="11454166" cy="4955203"/>
          </a:xfrm>
          <a:prstGeom prst="rect">
            <a:avLst/>
          </a:prstGeom>
          <a:noFill/>
        </p:spPr>
        <p:txBody>
          <a:bodyPr wrap="square">
            <a:spAutoFit/>
          </a:bodyPr>
          <a:lstStyle/>
          <a:p>
            <a:pPr marL="342900" indent="-342900">
              <a:spcBef>
                <a:spcPct val="0"/>
              </a:spcBef>
              <a:buFont typeface="Arial" panose="020B0604020202020204" pitchFamily="34" charset="0"/>
              <a:buChar char="•"/>
              <a:defRPr/>
            </a:pPr>
            <a:r>
              <a:rPr lang="en-US" altLang="en-US" sz="2400" b="1" dirty="0">
                <a:solidFill>
                  <a:srgbClr val="3030A4"/>
                </a:solidFill>
                <a:latin typeface="Arial"/>
              </a:rPr>
              <a:t>Setting the </a:t>
            </a:r>
            <a:r>
              <a:rPr lang="en-US" altLang="en-US" sz="2400" b="1" dirty="0" err="1">
                <a:solidFill>
                  <a:srgbClr val="3030A4"/>
                </a:solidFill>
                <a:latin typeface="Arial"/>
              </a:rPr>
              <a:t>centre</a:t>
            </a:r>
            <a:r>
              <a:rPr lang="en-US" altLang="en-US" sz="2400" b="1" dirty="0">
                <a:solidFill>
                  <a:srgbClr val="3030A4"/>
                </a:solidFill>
                <a:latin typeface="Arial"/>
              </a:rPr>
              <a:t>-of-mass energy</a:t>
            </a:r>
          </a:p>
          <a:p>
            <a:pPr marL="342900" indent="-342900">
              <a:spcBef>
                <a:spcPct val="0"/>
              </a:spcBef>
              <a:buFont typeface="Arial" panose="020B0604020202020204" pitchFamily="34" charset="0"/>
              <a:buChar char="•"/>
              <a:defRPr/>
            </a:pPr>
            <a:endParaRPr lang="en-US" altLang="en-US" b="1" dirty="0">
              <a:solidFill>
                <a:srgbClr val="3030A4"/>
              </a:solidFill>
              <a:latin typeface="Arial"/>
            </a:endParaRP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The LHC and other experiments do not concretely point to any specific BSM scenario and mass scale today.</a:t>
            </a: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Rather general arguments support 100 </a:t>
            </a:r>
            <a:r>
              <a:rPr lang="en-US" altLang="en-US" sz="1600" dirty="0" err="1">
                <a:solidFill>
                  <a:srgbClr val="3030A4"/>
                </a:solidFill>
                <a:latin typeface="Arial"/>
              </a:rPr>
              <a:t>TeV</a:t>
            </a:r>
            <a:r>
              <a:rPr lang="en-US" altLang="en-US" sz="1600" dirty="0">
                <a:solidFill>
                  <a:srgbClr val="3030A4"/>
                </a:solidFill>
                <a:latin typeface="Arial"/>
              </a:rPr>
              <a:t> as a sensible target for FCC-</a:t>
            </a:r>
            <a:r>
              <a:rPr lang="en-US" altLang="en-US" sz="1600" dirty="0" err="1">
                <a:solidFill>
                  <a:srgbClr val="3030A4"/>
                </a:solidFill>
                <a:latin typeface="Arial"/>
              </a:rPr>
              <a:t>hh</a:t>
            </a:r>
            <a:r>
              <a:rPr lang="en-US" altLang="en-US" sz="1600" dirty="0">
                <a:solidFill>
                  <a:srgbClr val="3030A4"/>
                </a:solidFill>
                <a:latin typeface="Arial"/>
              </a:rPr>
              <a:t>. </a:t>
            </a: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There is clearly no upper limit to how high the community would like the energy to be. However, there is evidence that 100 </a:t>
            </a:r>
            <a:r>
              <a:rPr lang="en-US" altLang="en-US" sz="1600" dirty="0" err="1">
                <a:solidFill>
                  <a:srgbClr val="3030A4"/>
                </a:solidFill>
                <a:latin typeface="Arial"/>
              </a:rPr>
              <a:t>TeV</a:t>
            </a:r>
            <a:r>
              <a:rPr lang="en-US" altLang="en-US" sz="1600" dirty="0">
                <a:solidFill>
                  <a:srgbClr val="3030A4"/>
                </a:solidFill>
                <a:latin typeface="Arial"/>
              </a:rPr>
              <a:t> is necessary and sufficient to achieve crucial measurements and give clear yes/no answers to some of the important questions that might still be left open after the. </a:t>
            </a:r>
          </a:p>
          <a:p>
            <a:pPr marL="1085850" lvl="1" indent="-342900">
              <a:spcBef>
                <a:spcPct val="0"/>
              </a:spcBef>
              <a:buFont typeface="Courier New" panose="02070309020205020404" pitchFamily="49" charset="0"/>
              <a:buChar char="o"/>
              <a:defRPr/>
            </a:pPr>
            <a:r>
              <a:rPr lang="en-US" altLang="en-US" sz="1600" b="1" dirty="0">
                <a:solidFill>
                  <a:srgbClr val="3030A4"/>
                </a:solidFill>
                <a:latin typeface="Arial"/>
              </a:rPr>
              <a:t>Note that this center-of-mass energy is (almost) compatible with the magnet technology.</a:t>
            </a:r>
          </a:p>
          <a:p>
            <a:pPr lvl="1" indent="0">
              <a:spcBef>
                <a:spcPct val="0"/>
              </a:spcBef>
              <a:buNone/>
              <a:defRPr/>
            </a:pPr>
            <a:endParaRPr lang="en-US" altLang="en-US" sz="1600" dirty="0">
              <a:solidFill>
                <a:srgbClr val="3030A4"/>
              </a:solidFill>
              <a:latin typeface="Arial"/>
            </a:endParaRPr>
          </a:p>
          <a:p>
            <a:pPr marL="342900" indent="-342900">
              <a:spcBef>
                <a:spcPct val="0"/>
              </a:spcBef>
              <a:buFont typeface="Arial" panose="020B0604020202020204" pitchFamily="34" charset="0"/>
              <a:buChar char="•"/>
              <a:defRPr/>
            </a:pPr>
            <a:r>
              <a:rPr lang="en-US" altLang="en-US" sz="2400" b="1" dirty="0">
                <a:solidFill>
                  <a:srgbClr val="3030A4"/>
                </a:solidFill>
                <a:latin typeface="Arial"/>
              </a:rPr>
              <a:t>Setting the luminosity goal</a:t>
            </a:r>
          </a:p>
          <a:p>
            <a:pPr marL="342900" indent="-342900">
              <a:spcBef>
                <a:spcPct val="0"/>
              </a:spcBef>
              <a:buFont typeface="Arial" panose="020B0604020202020204" pitchFamily="34" charset="0"/>
              <a:buChar char="•"/>
              <a:defRPr/>
            </a:pPr>
            <a:endParaRPr lang="en-US" altLang="en-US" b="1" dirty="0">
              <a:solidFill>
                <a:srgbClr val="3030A4"/>
              </a:solidFill>
              <a:latin typeface="Arial"/>
            </a:endParaRP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Cross sections for the production of a state of mass M typically scale like 1/M</a:t>
            </a:r>
            <a:r>
              <a:rPr lang="en-US" altLang="en-US" sz="1600" baseline="30000" dirty="0">
                <a:solidFill>
                  <a:srgbClr val="3030A4"/>
                </a:solidFill>
                <a:latin typeface="Arial"/>
              </a:rPr>
              <a:t>2</a:t>
            </a:r>
            <a:r>
              <a:rPr lang="en-US" altLang="en-US" sz="1600" dirty="0">
                <a:solidFill>
                  <a:srgbClr val="3030A4"/>
                </a:solidFill>
                <a:latin typeface="Arial"/>
              </a:rPr>
              <a:t>.</a:t>
            </a: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The FCC-</a:t>
            </a:r>
            <a:r>
              <a:rPr lang="en-US" altLang="en-US" sz="1600" dirty="0" err="1">
                <a:solidFill>
                  <a:srgbClr val="3030A4"/>
                </a:solidFill>
                <a:latin typeface="Arial"/>
              </a:rPr>
              <a:t>hh</a:t>
            </a:r>
            <a:r>
              <a:rPr lang="en-US" altLang="en-US" sz="1600" dirty="0">
                <a:solidFill>
                  <a:srgbClr val="3030A4"/>
                </a:solidFill>
                <a:latin typeface="Arial"/>
              </a:rPr>
              <a:t> luminosity should therefore increase </a:t>
            </a:r>
            <a:r>
              <a:rPr lang="en-US" altLang="en-US" sz="1600" dirty="0" err="1">
                <a:solidFill>
                  <a:srgbClr val="3030A4"/>
                </a:solidFill>
                <a:latin typeface="Arial"/>
              </a:rPr>
              <a:t>w.r.t.</a:t>
            </a:r>
            <a:r>
              <a:rPr lang="en-US" altLang="en-US" sz="1600" dirty="0">
                <a:solidFill>
                  <a:srgbClr val="3030A4"/>
                </a:solidFill>
                <a:latin typeface="Arial"/>
              </a:rPr>
              <a:t> the LHC by a factor of (100/14)</a:t>
            </a:r>
            <a:r>
              <a:rPr lang="en-US" altLang="en-US" sz="1600" baseline="30000" dirty="0">
                <a:solidFill>
                  <a:srgbClr val="3030A4"/>
                </a:solidFill>
                <a:latin typeface="Arial"/>
              </a:rPr>
              <a:t>2</a:t>
            </a:r>
            <a:r>
              <a:rPr lang="en-US" altLang="en-US" sz="1600" dirty="0">
                <a:solidFill>
                  <a:srgbClr val="3030A4"/>
                </a:solidFill>
                <a:latin typeface="Arial"/>
              </a:rPr>
              <a:t> ∼ 50, for its discovery reach to be sensitive to masses 100/14 ∼ 7 times larger than at the LHC. </a:t>
            </a: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The baseline FCC-</a:t>
            </a:r>
            <a:r>
              <a:rPr lang="en-US" altLang="en-US" sz="1600" dirty="0" err="1">
                <a:solidFill>
                  <a:srgbClr val="3030A4"/>
                </a:solidFill>
                <a:latin typeface="Arial"/>
              </a:rPr>
              <a:t>hh</a:t>
            </a:r>
            <a:r>
              <a:rPr lang="en-US" altLang="en-US" sz="1600" dirty="0">
                <a:solidFill>
                  <a:srgbClr val="3030A4"/>
                </a:solidFill>
                <a:latin typeface="Arial"/>
              </a:rPr>
              <a:t> integrated luminosity of 20–30 ab</a:t>
            </a:r>
            <a:r>
              <a:rPr lang="en-US" altLang="en-US" sz="1600" baseline="30000" dirty="0">
                <a:solidFill>
                  <a:srgbClr val="3030A4"/>
                </a:solidFill>
                <a:latin typeface="Arial"/>
              </a:rPr>
              <a:t>−1</a:t>
            </a:r>
            <a:r>
              <a:rPr lang="en-US" altLang="en-US" sz="1600" dirty="0">
                <a:solidFill>
                  <a:srgbClr val="3030A4"/>
                </a:solidFill>
                <a:latin typeface="Arial"/>
              </a:rPr>
              <a:t> exceeds what is obtained with this factor, if rescaled from 300fb</a:t>
            </a:r>
            <a:r>
              <a:rPr lang="en-US" altLang="en-US" sz="1600" baseline="30000" dirty="0">
                <a:solidFill>
                  <a:srgbClr val="3030A4"/>
                </a:solidFill>
                <a:latin typeface="Arial"/>
              </a:rPr>
              <a:t>−1</a:t>
            </a:r>
            <a:r>
              <a:rPr lang="en-US" altLang="en-US" sz="1600" dirty="0">
                <a:solidFill>
                  <a:srgbClr val="3030A4"/>
                </a:solidFill>
                <a:latin typeface="Arial"/>
              </a:rPr>
              <a:t>, the target of the nominal LHC luminosity (the HL-LHC target luminosity is 3000 fb</a:t>
            </a:r>
            <a:r>
              <a:rPr lang="en-US" altLang="en-US" sz="1600" baseline="30000" dirty="0">
                <a:solidFill>
                  <a:srgbClr val="3030A4"/>
                </a:solidFill>
                <a:latin typeface="Arial"/>
              </a:rPr>
              <a:t>-1</a:t>
            </a:r>
            <a:r>
              <a:rPr lang="en-US" altLang="en-US" sz="1600" dirty="0">
                <a:solidFill>
                  <a:srgbClr val="3030A4"/>
                </a:solidFill>
                <a:latin typeface="Arial"/>
              </a:rPr>
              <a:t>). </a:t>
            </a:r>
          </a:p>
          <a:p>
            <a:pPr marL="1085850" lvl="1" indent="-342900">
              <a:spcBef>
                <a:spcPct val="0"/>
              </a:spcBef>
              <a:buFont typeface="Courier New" panose="02070309020205020404" pitchFamily="49" charset="0"/>
              <a:buChar char="o"/>
              <a:defRPr/>
            </a:pPr>
            <a:r>
              <a:rPr lang="en-US" altLang="en-US" sz="1600" dirty="0">
                <a:solidFill>
                  <a:srgbClr val="3030A4"/>
                </a:solidFill>
                <a:latin typeface="Arial"/>
              </a:rPr>
              <a:t>A further increase of the luminosity by a factor of 10 beyond these values would only extend the discovery reach by less than 20%.</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37" name="Title 1">
            <a:extLst>
              <a:ext uri="{FF2B5EF4-FFF2-40B4-BE49-F238E27FC236}">
                <a16:creationId xmlns:a16="http://schemas.microsoft.com/office/drawing/2014/main" id="{A12DC836-9108-122A-6423-3635D7B68E42}"/>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Why a hadron collider after LHC/HL-LHC</a:t>
            </a:r>
          </a:p>
        </p:txBody>
      </p:sp>
      <p:pic>
        <p:nvPicPr>
          <p:cNvPr id="42" name="Picture 41" descr="A picture containing icon&#10;&#10;Description automatically generated">
            <a:extLst>
              <a:ext uri="{FF2B5EF4-FFF2-40B4-BE49-F238E27FC236}">
                <a16:creationId xmlns:a16="http://schemas.microsoft.com/office/drawing/2014/main" id="{B278840F-CB7D-98A1-CAD4-74B49432C5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Tree>
    <p:extLst>
      <p:ext uri="{BB962C8B-B14F-4D97-AF65-F5344CB8AC3E}">
        <p14:creationId xmlns:p14="http://schemas.microsoft.com/office/powerpoint/2010/main" val="35161270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Alternative design of regular arcs</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39" name="TextBox 38">
            <a:extLst>
              <a:ext uri="{FF2B5EF4-FFF2-40B4-BE49-F238E27FC236}">
                <a16:creationId xmlns:a16="http://schemas.microsoft.com/office/drawing/2014/main" id="{0AB3A23A-C818-4599-BDA7-5B1CBD8D597E}"/>
              </a:ext>
            </a:extLst>
          </p:cNvPr>
          <p:cNvSpPr txBox="1"/>
          <p:nvPr/>
        </p:nvSpPr>
        <p:spPr>
          <a:xfrm>
            <a:off x="407989" y="4169975"/>
            <a:ext cx="5688012" cy="1969770"/>
          </a:xfrm>
          <a:prstGeom prst="rect">
            <a:avLst/>
          </a:prstGeom>
          <a:noFill/>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Other considerations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Main advantages:</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Smaller beta-functions and dispersion</a:t>
            </a:r>
          </a:p>
          <a:p>
            <a:pPr marL="742950" lvl="1" indent="-285750" defTabSz="457200" eaLnBrk="0" fontAlgn="base" hangingPunct="0">
              <a:spcBef>
                <a:spcPct val="0"/>
              </a:spcBef>
              <a:spcAft>
                <a:spcPct val="0"/>
              </a:spcAft>
              <a:buFont typeface="Arial" panose="020B0604020202020204" pitchFamily="34" charset="0"/>
              <a:buChar char="•"/>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Possible disadvantage:</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Smaller optical functions imply stronger </a:t>
            </a:r>
          </a:p>
          <a:p>
            <a:pPr marL="757238" lvl="1" defTabSz="457200" eaLnBrk="0" fontAlgn="base" hangingPunct="0">
              <a:spcBef>
                <a:spcPct val="0"/>
              </a:spcBef>
              <a:spcAft>
                <a:spcPct val="0"/>
              </a:spcAft>
              <a:defRPr/>
            </a:pPr>
            <a:r>
              <a:rPr lang="en-US" b="1" dirty="0">
                <a:solidFill>
                  <a:schemeClr val="tx1">
                    <a:lumMod val="75000"/>
                  </a:schemeClr>
                </a:solidFill>
                <a:latin typeface="Arial" panose="020B0604020202020204" pitchFamily="34" charset="0"/>
                <a:cs typeface="ＭＳ Ｐゴシック" panose="020B0600070205080204" pitchFamily="34" charset="-128"/>
              </a:rPr>
              <a:t>c</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hromatic</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sertupoles</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pic>
        <p:nvPicPr>
          <p:cNvPr id="4" name="Picture 3">
            <a:extLst>
              <a:ext uri="{FF2B5EF4-FFF2-40B4-BE49-F238E27FC236}">
                <a16:creationId xmlns:a16="http://schemas.microsoft.com/office/drawing/2014/main" id="{F6797B6B-E34E-98AA-3D48-8144872CB0C8}"/>
              </a:ext>
            </a:extLst>
          </p:cNvPr>
          <p:cNvPicPr>
            <a:picLocks noChangeAspect="1"/>
          </p:cNvPicPr>
          <p:nvPr/>
        </p:nvPicPr>
        <p:blipFill rotWithShape="1">
          <a:blip r:embed="rId3">
            <a:extLst>
              <a:ext uri="{28A0092B-C50C-407E-A947-70E740481C1C}">
                <a14:useLocalDpi xmlns:a14="http://schemas.microsoft.com/office/drawing/2010/main" val="0"/>
              </a:ext>
            </a:extLst>
          </a:blip>
          <a:srcRect l="2206" t="6391" r="5073" b="9007"/>
          <a:stretch/>
        </p:blipFill>
        <p:spPr>
          <a:xfrm rot="5400000">
            <a:off x="414000" y="935376"/>
            <a:ext cx="2844000" cy="3672000"/>
          </a:xfrm>
          <a:prstGeom prst="rect">
            <a:avLst/>
          </a:prstGeom>
          <a:solidFill>
            <a:schemeClr val="bg1"/>
          </a:solidFill>
        </p:spPr>
      </p:pic>
      <p:pic>
        <p:nvPicPr>
          <p:cNvPr id="8" name="Picture 7">
            <a:extLst>
              <a:ext uri="{FF2B5EF4-FFF2-40B4-BE49-F238E27FC236}">
                <a16:creationId xmlns:a16="http://schemas.microsoft.com/office/drawing/2014/main" id="{12A75C04-7B76-97F6-8133-69F238C10579}"/>
              </a:ext>
            </a:extLst>
          </p:cNvPr>
          <p:cNvPicPr>
            <a:picLocks noChangeAspect="1"/>
          </p:cNvPicPr>
          <p:nvPr/>
        </p:nvPicPr>
        <p:blipFill rotWithShape="1">
          <a:blip r:embed="rId4">
            <a:extLst>
              <a:ext uri="{28A0092B-C50C-407E-A947-70E740481C1C}">
                <a14:useLocalDpi xmlns:a14="http://schemas.microsoft.com/office/drawing/2010/main" val="0"/>
              </a:ext>
            </a:extLst>
          </a:blip>
          <a:srcRect l="2533" t="6459" r="2382" b="8943"/>
          <a:stretch/>
        </p:blipFill>
        <p:spPr>
          <a:xfrm rot="5400000">
            <a:off x="8882627" y="956531"/>
            <a:ext cx="2916456" cy="3672000"/>
          </a:xfrm>
          <a:prstGeom prst="rect">
            <a:avLst/>
          </a:prstGeom>
          <a:solidFill>
            <a:schemeClr val="bg1"/>
          </a:solidFill>
        </p:spPr>
      </p:pic>
      <p:pic>
        <p:nvPicPr>
          <p:cNvPr id="10" name="Picture 9">
            <a:extLst>
              <a:ext uri="{FF2B5EF4-FFF2-40B4-BE49-F238E27FC236}">
                <a16:creationId xmlns:a16="http://schemas.microsoft.com/office/drawing/2014/main" id="{D509C32D-45CA-675F-FBBA-473E91B424E4}"/>
              </a:ext>
            </a:extLst>
          </p:cNvPr>
          <p:cNvPicPr>
            <a:picLocks noChangeAspect="1"/>
          </p:cNvPicPr>
          <p:nvPr/>
        </p:nvPicPr>
        <p:blipFill rotWithShape="1">
          <a:blip r:embed="rId5">
            <a:extLst>
              <a:ext uri="{28A0092B-C50C-407E-A947-70E740481C1C}">
                <a14:useLocalDpi xmlns:a14="http://schemas.microsoft.com/office/drawing/2010/main" val="0"/>
              </a:ext>
            </a:extLst>
          </a:blip>
          <a:srcRect l="77" t="7128" r="4837" b="9936"/>
          <a:stretch/>
        </p:blipFill>
        <p:spPr>
          <a:xfrm rot="5400000">
            <a:off x="4642918" y="950827"/>
            <a:ext cx="2916456" cy="3600000"/>
          </a:xfrm>
          <a:prstGeom prst="rect">
            <a:avLst/>
          </a:prstGeom>
          <a:solidFill>
            <a:schemeClr val="bg1"/>
          </a:solidFill>
        </p:spPr>
      </p:pic>
      <p:sp>
        <p:nvSpPr>
          <p:cNvPr id="11" name="TextBox 10">
            <a:extLst>
              <a:ext uri="{FF2B5EF4-FFF2-40B4-BE49-F238E27FC236}">
                <a16:creationId xmlns:a16="http://schemas.microsoft.com/office/drawing/2014/main" id="{07C2F606-5513-DBF0-A542-1201A45E4D72}"/>
              </a:ext>
            </a:extLst>
          </p:cNvPr>
          <p:cNvSpPr txBox="1"/>
          <p:nvPr/>
        </p:nvSpPr>
        <p:spPr>
          <a:xfrm>
            <a:off x="1" y="936000"/>
            <a:ext cx="4116388" cy="461665"/>
          </a:xfrm>
          <a:prstGeom prst="rect">
            <a:avLst/>
          </a:prstGeom>
          <a:noFill/>
        </p:spPr>
        <p:txBody>
          <a:bodyPr wrap="square">
            <a:spAutoFit/>
          </a:bodyPr>
          <a:lstStyle/>
          <a:p>
            <a:pPr marR="0" lvl="0" algn="ctr"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CDR FODO cell</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12" name="TextBox 11">
            <a:extLst>
              <a:ext uri="{FF2B5EF4-FFF2-40B4-BE49-F238E27FC236}">
                <a16:creationId xmlns:a16="http://schemas.microsoft.com/office/drawing/2014/main" id="{158C3543-3AF7-1741-7C6F-D3472D36610D}"/>
              </a:ext>
            </a:extLst>
          </p:cNvPr>
          <p:cNvSpPr txBox="1"/>
          <p:nvPr/>
        </p:nvSpPr>
        <p:spPr>
          <a:xfrm>
            <a:off x="4259263" y="936000"/>
            <a:ext cx="3673475" cy="461665"/>
          </a:xfrm>
          <a:prstGeom prst="rect">
            <a:avLst/>
          </a:prstGeom>
          <a:noFill/>
        </p:spPr>
        <p:txBody>
          <a:bodyPr wrap="square">
            <a:spAutoFit/>
          </a:bodyPr>
          <a:lstStyle/>
          <a:p>
            <a:pPr marR="0" lvl="0" algn="ctr"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12-dipole CF cell</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13" name="TextBox 12">
            <a:extLst>
              <a:ext uri="{FF2B5EF4-FFF2-40B4-BE49-F238E27FC236}">
                <a16:creationId xmlns:a16="http://schemas.microsoft.com/office/drawing/2014/main" id="{6DA26371-9B3C-206E-E2D4-024084368053}"/>
              </a:ext>
            </a:extLst>
          </p:cNvPr>
          <p:cNvSpPr txBox="1"/>
          <p:nvPr/>
        </p:nvSpPr>
        <p:spPr>
          <a:xfrm>
            <a:off x="8075613" y="936000"/>
            <a:ext cx="4101242" cy="461665"/>
          </a:xfrm>
          <a:prstGeom prst="rect">
            <a:avLst/>
          </a:prstGeom>
          <a:noFill/>
        </p:spPr>
        <p:txBody>
          <a:bodyPr wrap="square">
            <a:spAutoFit/>
          </a:bodyPr>
          <a:lstStyle/>
          <a:p>
            <a:pPr marR="0" lvl="0" algn="ctr" defTabSz="457200" rtl="0" eaLnBrk="0" fontAlgn="base" latinLnBrk="0" hangingPunct="0">
              <a:lnSpc>
                <a:spcPct val="100000"/>
              </a:lnSpc>
              <a:spcBef>
                <a:spcPct val="0"/>
              </a:spcBef>
              <a:spcAft>
                <a:spcPct val="0"/>
              </a:spcAft>
              <a:buClrTx/>
              <a:buSzTx/>
              <a:tabLs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16-dipole CF cell</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2225902-5DA1-C543-9340-0D714AEAE2AB}"/>
                  </a:ext>
                </a:extLst>
              </p:cNvPr>
              <p:cNvSpPr txBox="1"/>
              <p:nvPr/>
            </p:nvSpPr>
            <p:spPr>
              <a:xfrm>
                <a:off x="6116068" y="4159087"/>
                <a:ext cx="5688012" cy="1747979"/>
              </a:xfrm>
              <a:prstGeom prst="rect">
                <a:avLst/>
              </a:prstGeom>
              <a:noFill/>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Further optimization: make longer cells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Improves dipole filling factor</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14:m>
                  <m:oMath xmlns:m="http://schemas.openxmlformats.org/officeDocument/2006/math">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mn-ea"/>
                        <a:cs typeface="ＭＳ Ｐゴシック" panose="020B0600070205080204" pitchFamily="34" charset="-128"/>
                      </a:rPr>
                      <m:t>𝟏𝟐</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mn-ea"/>
                        <a:cs typeface="ＭＳ Ｐゴシック" panose="020B0600070205080204" pitchFamily="34" charset="-128"/>
                      </a:rPr>
                      <m:t>−</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mn-ea"/>
                        <a:cs typeface="ＭＳ Ｐゴシック" panose="020B0600070205080204" pitchFamily="34" charset="-128"/>
                      </a:rPr>
                      <m:t>𝒅𝒊𝒑𝒐𝒍𝒆</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mn-ea"/>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mn-ea"/>
                        <a:cs typeface="ＭＳ Ｐゴシック" panose="020B0600070205080204" pitchFamily="34" charset="-128"/>
                      </a:rPr>
                      <m:t>𝑺𝑭</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mn-ea"/>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𝟎</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𝟖𝟎</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𝟏𝟐</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𝒅𝒊𝒑𝒐𝒍𝒆</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𝑪𝑭</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𝟎</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𝟖𝟔</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𝟏𝟔</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𝒅𝒊𝒑𝒐𝒍𝒆</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𝑪𝑭</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 →</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𝟎</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m:t>
                    </m:r>
                    <m:r>
                      <a:rPr kumimoji="0" lang="en-US" b="1" i="1" strike="noStrike" kern="1200" cap="none" spc="0" normalizeH="0" baseline="0" noProof="0" smtClean="0">
                        <a:ln>
                          <a:noFill/>
                        </a:ln>
                        <a:solidFill>
                          <a:schemeClr val="tx1">
                            <a:lumMod val="75000"/>
                          </a:schemeClr>
                        </a:solidFill>
                        <a:effectLst/>
                        <a:uLnTx/>
                        <a:uFillTx/>
                        <a:latin typeface="Cambria Math" panose="02040503050406030204" pitchFamily="18" charset="0"/>
                        <a:ea typeface="Cambria Math" panose="02040503050406030204" pitchFamily="18" charset="0"/>
                        <a:cs typeface="ＭＳ Ｐゴシック" panose="020B0600070205080204" pitchFamily="34" charset="-128"/>
                      </a:rPr>
                      <m:t>𝟗</m:t>
                    </m:r>
                  </m:oMath>
                </a14:m>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b="1" dirty="0">
                    <a:solidFill>
                      <a:schemeClr val="tx1">
                        <a:lumMod val="75000"/>
                      </a:schemeClr>
                    </a:solidFill>
                    <a:latin typeface="Arial" panose="020B0604020202020204" pitchFamily="34" charset="0"/>
                    <a:cs typeface="ＭＳ Ｐゴシック" panose="020B0600070205080204" pitchFamily="34" charset="-128"/>
                  </a:rPr>
                  <a:t>Reduces quadrupole component</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Reduces strength of chromatic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sextupoles</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mc:Choice>
        <mc:Fallback xmlns="">
          <p:sp>
            <p:nvSpPr>
              <p:cNvPr id="14" name="TextBox 13">
                <a:extLst>
                  <a:ext uri="{FF2B5EF4-FFF2-40B4-BE49-F238E27FC236}">
                    <a16:creationId xmlns:a16="http://schemas.microsoft.com/office/drawing/2014/main" id="{42225902-5DA1-C543-9340-0D714AEAE2AB}"/>
                  </a:ext>
                </a:extLst>
              </p:cNvPr>
              <p:cNvSpPr txBox="1">
                <a:spLocks noRot="1" noChangeAspect="1" noMove="1" noResize="1" noEditPoints="1" noAdjustHandles="1" noChangeArrowheads="1" noChangeShapeType="1" noTextEdit="1"/>
              </p:cNvSpPr>
              <p:nvPr/>
            </p:nvSpPr>
            <p:spPr>
              <a:xfrm>
                <a:off x="6116068" y="4159087"/>
                <a:ext cx="5688012" cy="1747979"/>
              </a:xfrm>
              <a:prstGeom prst="rect">
                <a:avLst/>
              </a:prstGeom>
              <a:blipFill>
                <a:blip r:embed="rId6"/>
                <a:stretch>
                  <a:fillRect l="-891" t="-1439" b="-4317"/>
                </a:stretch>
              </a:blipFill>
            </p:spPr>
            <p:txBody>
              <a:bodyPr/>
              <a:lstStyle/>
              <a:p>
                <a:r>
                  <a:rPr lang="en-GB">
                    <a:noFill/>
                  </a:rPr>
                  <a:t> </a:t>
                </a:r>
              </a:p>
            </p:txBody>
          </p:sp>
        </mc:Fallback>
      </mc:AlternateContent>
    </p:spTree>
    <p:extLst>
      <p:ext uri="{BB962C8B-B14F-4D97-AF65-F5344CB8AC3E}">
        <p14:creationId xmlns:p14="http://schemas.microsoft.com/office/powerpoint/2010/main" val="21221447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C</a:t>
            </a:r>
            <a:r>
              <a:rPr kumimoji="0" lang="en-US" sz="3600" b="1" i="0" u="none" strike="noStrike" kern="0" cap="none" spc="0" normalizeH="0" baseline="0" noProof="0" dirty="0" err="1">
                <a:ln>
                  <a:noFill/>
                </a:ln>
                <a:solidFill>
                  <a:srgbClr val="FFFF00"/>
                </a:solidFill>
                <a:effectLst/>
                <a:uLnTx/>
                <a:uFillTx/>
                <a:latin typeface="Arial"/>
                <a:ea typeface="+mj-ea"/>
                <a:cs typeface="+mj-cs"/>
              </a:rPr>
              <a:t>onsiderations</a:t>
            </a:r>
            <a:r>
              <a:rPr kumimoji="0" lang="en-US" sz="3600" b="1" i="0" u="none" strike="noStrike" kern="0" cap="none" spc="0" normalizeH="0" baseline="0" noProof="0" dirty="0">
                <a:ln>
                  <a:noFill/>
                </a:ln>
                <a:solidFill>
                  <a:srgbClr val="FFFF00"/>
                </a:solidFill>
                <a:effectLst/>
                <a:uLnTx/>
                <a:uFillTx/>
                <a:latin typeface="Arial"/>
                <a:ea typeface="+mj-ea"/>
                <a:cs typeface="+mj-cs"/>
              </a:rPr>
              <a:t> on transfer lines</a:t>
            </a: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8" y="1447317"/>
            <a:ext cx="11376025" cy="5109091"/>
          </a:xfrm>
          <a:prstGeom prst="rect">
            <a:avLst/>
          </a:prstGeom>
          <a:noFill/>
        </p:spPr>
        <p:txBody>
          <a:bodyPr wrap="square">
            <a:spAutoFit/>
          </a:bodyPr>
          <a:lstStyle/>
          <a:p>
            <a:pPr defTabSz="457200" eaLnBrk="0" fontAlgn="base" hangingPunct="0">
              <a:spcBef>
                <a:spcPct val="0"/>
              </a:spcBef>
              <a:spcAft>
                <a:spcPct val="0"/>
              </a:spcAf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new layout has </a:t>
            </a:r>
            <a:r>
              <a:rPr lang="en-US" sz="2400" b="1" dirty="0">
                <a:solidFill>
                  <a:schemeClr val="tx1">
                    <a:lumMod val="75000"/>
                  </a:schemeClr>
                </a:solidFill>
                <a:latin typeface="Arial" panose="020B0604020202020204" pitchFamily="34" charset="0"/>
                <a:cs typeface="ＭＳ Ｐゴシック" panose="020B0600070205080204" pitchFamily="34" charset="-128"/>
              </a:rPr>
              <a:t>impact on the </a:t>
            </a: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design of the transfer lines</a:t>
            </a:r>
            <a:endParaRPr kumimoji="0" lang="en-US" sz="1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Two scenarios at hand, the injector is:</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LHC (baseline): injection energy is 3.3 </a:t>
            </a:r>
            <a:r>
              <a:rPr lang="en-US" b="1" dirty="0" err="1">
                <a:solidFill>
                  <a:schemeClr val="tx1">
                    <a:lumMod val="75000"/>
                  </a:schemeClr>
                </a:solidFill>
                <a:latin typeface="Arial" panose="020B0604020202020204" pitchFamily="34" charset="0"/>
                <a:cs typeface="ＭＳ Ｐゴシック" panose="020B0600070205080204" pitchFamily="34" charset="-128"/>
              </a:rPr>
              <a:t>TeV</a:t>
            </a: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A superconducting SPS (option): injection energy is 1.3 </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TeV</a:t>
            </a: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742950" lvl="1"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The injection points are</a:t>
            </a:r>
          </a:p>
          <a:p>
            <a:pPr marL="1200150" lvl="2"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PB: clockwise beam </a:t>
            </a:r>
          </a:p>
          <a:p>
            <a:pPr marL="1200150" lvl="2" indent="-28575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PL: counter-clockwise beam</a:t>
            </a:r>
            <a:endParaRPr kumimoji="0" lang="en-US" sz="1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To save tunnel length the transfer line tunnels join</a:t>
            </a:r>
          </a:p>
          <a:p>
            <a:pPr marL="757238" lvl="1" defTabSz="457200" eaLnBrk="0" fontAlgn="base" hangingPunct="0">
              <a:spcBef>
                <a:spcPct val="0"/>
              </a:spcBef>
              <a:spcAft>
                <a:spcPct val="0"/>
              </a:spcAft>
              <a:defRPr/>
            </a:pPr>
            <a:r>
              <a:rPr lang="en-US" b="1" dirty="0">
                <a:solidFill>
                  <a:schemeClr val="tx1">
                    <a:lumMod val="75000"/>
                  </a:schemeClr>
                </a:solidFill>
                <a:latin typeface="Arial" panose="020B0604020202020204" pitchFamily="34" charset="0"/>
                <a:cs typeface="ＭＳ Ｐゴシック" panose="020B0600070205080204" pitchFamily="34" charset="-128"/>
              </a:rPr>
              <a:t>the ring tunnel close to PA.</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The transfer lines then run in the ring tunnel until the </a:t>
            </a:r>
          </a:p>
          <a:p>
            <a:pPr marL="757238" lvl="1" defTabSz="457200" eaLnBrk="0" fontAlgn="base" hangingPunct="0">
              <a:spcBef>
                <a:spcPct val="0"/>
              </a:spcBef>
              <a:spcAft>
                <a:spcPct val="0"/>
              </a:spcAft>
              <a:defRPr/>
            </a:pPr>
            <a:r>
              <a:rPr lang="en-US" b="1" dirty="0">
                <a:solidFill>
                  <a:schemeClr val="tx1">
                    <a:lumMod val="75000"/>
                  </a:schemeClr>
                </a:solidFill>
                <a:latin typeface="Arial" panose="020B0604020202020204" pitchFamily="34" charset="0"/>
                <a:cs typeface="ＭＳ Ｐゴシック" panose="020B0600070205080204" pitchFamily="34" charset="-128"/>
              </a:rPr>
              <a:t>injection point</a:t>
            </a:r>
          </a:p>
          <a:p>
            <a:pPr marL="284400" indent="-28440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Optics</a:t>
            </a:r>
          </a:p>
          <a:p>
            <a:pPr marL="741600" lvl="1" indent="-28440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FODO cell equal to that of the FCC-</a:t>
            </a:r>
            <a:r>
              <a:rPr kumimoji="0" lang="en-US"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hh</a:t>
            </a: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ring</a:t>
            </a:r>
          </a:p>
          <a:p>
            <a:pPr marL="741600" lvl="1" indent="-284400" defTabSz="457200" eaLnBrk="0" fontAlgn="base" hangingPunct="0">
              <a:spcBef>
                <a:spcPct val="0"/>
              </a:spcBef>
              <a:spcAft>
                <a:spcPct val="0"/>
              </a:spcAft>
              <a:buFont typeface="Arial" panose="020B0604020202020204" pitchFamily="34" charset="0"/>
              <a:buChar char="•"/>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Same transverse focusing used also for the part of </a:t>
            </a:r>
          </a:p>
          <a:p>
            <a:pPr marL="757238" lvl="1" defTabSz="457200" eaLnBrk="0" fontAlgn="base" hangingPunct="0">
              <a:spcBef>
                <a:spcPct val="0"/>
              </a:spcBef>
              <a:spcAft>
                <a:spcPct val="0"/>
              </a:spcAft>
              <a:defRPr/>
            </a:pPr>
            <a:r>
              <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transfer lines upstream of the ring tunnel</a:t>
            </a:r>
          </a:p>
          <a:p>
            <a:pPr marL="284400" indent="-284400" defTabSz="457200" eaLnBrk="0" fontAlgn="base" hangingPunct="0">
              <a:spcBef>
                <a:spcPct val="0"/>
              </a:spcBef>
              <a:spcAft>
                <a:spcPct val="0"/>
              </a:spcAft>
              <a:buFont typeface="Arial" panose="020B0604020202020204" pitchFamily="34" charset="0"/>
              <a:buChar char="•"/>
              <a:defRPr/>
            </a:pPr>
            <a:endParaRPr kumimoji="0" lang="en-US"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585788" indent="-285750" defTabSz="457200" eaLnBrk="0" fontAlgn="base" hangingPunct="0">
              <a:spcBef>
                <a:spcPct val="0"/>
              </a:spcBef>
              <a:spcAft>
                <a:spcPct val="0"/>
              </a:spcAft>
              <a:buFont typeface="Arial" panose="020B0604020202020204" pitchFamily="34" charset="0"/>
              <a:buChar char="•"/>
              <a:defRPr/>
            </a:pPr>
            <a:endParaRPr lang="en-US" b="1" dirty="0">
              <a:solidFill>
                <a:schemeClr val="tx1">
                  <a:lumMod val="75000"/>
                </a:schemeClr>
              </a:solidFill>
              <a:latin typeface="Arial" panose="020B0604020202020204" pitchFamily="34" charset="0"/>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3" name="Picture 2">
            <a:extLst>
              <a:ext uri="{FF2B5EF4-FFF2-40B4-BE49-F238E27FC236}">
                <a16:creationId xmlns:a16="http://schemas.microsoft.com/office/drawing/2014/main" id="{62FDA2CC-9BAC-7FF5-4D14-F0C4C4F9792B}"/>
              </a:ext>
            </a:extLst>
          </p:cNvPr>
          <p:cNvPicPr>
            <a:picLocks noChangeAspect="1"/>
          </p:cNvPicPr>
          <p:nvPr/>
        </p:nvPicPr>
        <p:blipFill rotWithShape="1">
          <a:blip r:embed="rId3">
            <a:extLst>
              <a:ext uri="{28A0092B-C50C-407E-A947-70E740481C1C}">
                <a14:useLocalDpi xmlns:a14="http://schemas.microsoft.com/office/drawing/2010/main" val="0"/>
              </a:ext>
            </a:extLst>
          </a:blip>
          <a:srcRect l="11701" t="1871" r="1844" b="6438"/>
          <a:stretch/>
        </p:blipFill>
        <p:spPr>
          <a:xfrm>
            <a:off x="7990494" y="2072143"/>
            <a:ext cx="4124928" cy="4128632"/>
          </a:xfrm>
          <a:prstGeom prst="rect">
            <a:avLst/>
          </a:prstGeom>
        </p:spPr>
      </p:pic>
    </p:spTree>
    <p:extLst>
      <p:ext uri="{BB962C8B-B14F-4D97-AF65-F5344CB8AC3E}">
        <p14:creationId xmlns:p14="http://schemas.microsoft.com/office/powerpoint/2010/main" val="3637153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C</a:t>
            </a:r>
            <a:r>
              <a:rPr kumimoji="0" lang="en-US" sz="3600" b="1" i="0" u="none" strike="noStrike" kern="0" cap="none" spc="0" normalizeH="0" baseline="0" noProof="0" dirty="0" err="1">
                <a:ln>
                  <a:noFill/>
                </a:ln>
                <a:solidFill>
                  <a:srgbClr val="FFFF00"/>
                </a:solidFill>
                <a:effectLst/>
                <a:uLnTx/>
                <a:uFillTx/>
                <a:latin typeface="Arial"/>
                <a:ea typeface="+mj-ea"/>
                <a:cs typeface="+mj-cs"/>
              </a:rPr>
              <a:t>onsiderations</a:t>
            </a:r>
            <a:r>
              <a:rPr kumimoji="0" lang="en-US" sz="3600" b="1" i="0" u="none" strike="noStrike" kern="0" cap="none" spc="0" normalizeH="0" baseline="0" noProof="0" dirty="0">
                <a:ln>
                  <a:noFill/>
                </a:ln>
                <a:solidFill>
                  <a:srgbClr val="FFFF00"/>
                </a:solidFill>
                <a:effectLst/>
                <a:uLnTx/>
                <a:uFillTx/>
                <a:latin typeface="Arial"/>
                <a:ea typeface="+mj-ea"/>
                <a:cs typeface="+mj-cs"/>
              </a:rPr>
              <a:t> on transfer lines</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3" name="Picture 2">
            <a:extLst>
              <a:ext uri="{FF2B5EF4-FFF2-40B4-BE49-F238E27FC236}">
                <a16:creationId xmlns:a16="http://schemas.microsoft.com/office/drawing/2014/main" id="{1D6230A1-0806-AD91-8C8E-76C7D14B2655}"/>
              </a:ext>
            </a:extLst>
          </p:cNvPr>
          <p:cNvPicPr>
            <a:picLocks noChangeAspect="1"/>
          </p:cNvPicPr>
          <p:nvPr/>
        </p:nvPicPr>
        <p:blipFill rotWithShape="1">
          <a:blip r:embed="rId3">
            <a:extLst>
              <a:ext uri="{28A0092B-C50C-407E-A947-70E740481C1C}">
                <a14:useLocalDpi xmlns:a14="http://schemas.microsoft.com/office/drawing/2010/main" val="0"/>
              </a:ext>
            </a:extLst>
          </a:blip>
          <a:srcRect b="31919"/>
          <a:stretch/>
        </p:blipFill>
        <p:spPr>
          <a:xfrm>
            <a:off x="2839" y="798224"/>
            <a:ext cx="7316878" cy="2520000"/>
          </a:xfrm>
          <a:prstGeom prst="rect">
            <a:avLst/>
          </a:prstGeom>
        </p:spPr>
      </p:pic>
      <p:pic>
        <p:nvPicPr>
          <p:cNvPr id="4" name="Picture 3" descr="A picture containing text, map, sky&#10;&#10;Description automatically generated">
            <a:extLst>
              <a:ext uri="{FF2B5EF4-FFF2-40B4-BE49-F238E27FC236}">
                <a16:creationId xmlns:a16="http://schemas.microsoft.com/office/drawing/2014/main" id="{F33D5EA2-5D98-F212-CD75-321C3AF61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4180" y="3317243"/>
            <a:ext cx="6973952" cy="3528000"/>
          </a:xfrm>
          <a:prstGeom prst="rect">
            <a:avLst/>
          </a:prstGeom>
        </p:spPr>
      </p:pic>
      <p:sp>
        <p:nvSpPr>
          <p:cNvPr id="5" name="TextBox 4">
            <a:extLst>
              <a:ext uri="{FF2B5EF4-FFF2-40B4-BE49-F238E27FC236}">
                <a16:creationId xmlns:a16="http://schemas.microsoft.com/office/drawing/2014/main" id="{BDD7580B-6FF3-974F-CAD2-D2827D4CAD0D}"/>
              </a:ext>
            </a:extLst>
          </p:cNvPr>
          <p:cNvSpPr txBox="1"/>
          <p:nvPr/>
        </p:nvSpPr>
        <p:spPr>
          <a:xfrm>
            <a:off x="5961642" y="2161372"/>
            <a:ext cx="2773680" cy="646331"/>
          </a:xfrm>
          <a:prstGeom prst="rect">
            <a:avLst/>
          </a:prstGeom>
          <a:noFill/>
        </p:spPr>
        <p:txBody>
          <a:bodyPr wrap="square" rtlCol="0">
            <a:spAutoFit/>
          </a:bodyPr>
          <a:lstStyle/>
          <a:p>
            <a:pPr defTabSz="514350">
              <a:defRPr/>
            </a:pPr>
            <a:r>
              <a:rPr lang="en-GB" b="1" dirty="0">
                <a:solidFill>
                  <a:srgbClr val="0C377B"/>
                </a:solidFill>
                <a:latin typeface="Arial"/>
              </a:rPr>
              <a:t>Injection tunnel towards PB: 6.1 km</a:t>
            </a:r>
          </a:p>
        </p:txBody>
      </p:sp>
      <p:sp>
        <p:nvSpPr>
          <p:cNvPr id="6" name="TextBox 5">
            <a:extLst>
              <a:ext uri="{FF2B5EF4-FFF2-40B4-BE49-F238E27FC236}">
                <a16:creationId xmlns:a16="http://schemas.microsoft.com/office/drawing/2014/main" id="{A939712F-EDCA-95E5-C173-CD38C672D94E}"/>
              </a:ext>
            </a:extLst>
          </p:cNvPr>
          <p:cNvSpPr txBox="1"/>
          <p:nvPr/>
        </p:nvSpPr>
        <p:spPr>
          <a:xfrm>
            <a:off x="2226945" y="1808162"/>
            <a:ext cx="2773680" cy="646331"/>
          </a:xfrm>
          <a:prstGeom prst="rect">
            <a:avLst/>
          </a:prstGeom>
          <a:noFill/>
        </p:spPr>
        <p:txBody>
          <a:bodyPr wrap="square" rtlCol="0">
            <a:spAutoFit/>
          </a:bodyPr>
          <a:lstStyle/>
          <a:p>
            <a:pPr defTabSz="514350">
              <a:defRPr/>
            </a:pPr>
            <a:r>
              <a:rPr lang="en-GB" b="1" dirty="0">
                <a:solidFill>
                  <a:srgbClr val="0C377B"/>
                </a:solidFill>
                <a:latin typeface="Arial"/>
              </a:rPr>
              <a:t>Injection tunnel towards PL: 4.1 km</a:t>
            </a:r>
          </a:p>
        </p:txBody>
      </p:sp>
      <p:sp>
        <p:nvSpPr>
          <p:cNvPr id="7" name="TextBox 6">
            <a:extLst>
              <a:ext uri="{FF2B5EF4-FFF2-40B4-BE49-F238E27FC236}">
                <a16:creationId xmlns:a16="http://schemas.microsoft.com/office/drawing/2014/main" id="{8415719A-A1D4-121F-299B-17E3474ABA50}"/>
              </a:ext>
            </a:extLst>
          </p:cNvPr>
          <p:cNvSpPr txBox="1"/>
          <p:nvPr/>
        </p:nvSpPr>
        <p:spPr>
          <a:xfrm>
            <a:off x="32386" y="810424"/>
            <a:ext cx="1558065" cy="553998"/>
          </a:xfrm>
          <a:prstGeom prst="rect">
            <a:avLst/>
          </a:prstGeom>
          <a:noFill/>
        </p:spPr>
        <p:txBody>
          <a:bodyPr wrap="square" rtlCol="0">
            <a:spAutoFit/>
          </a:bodyPr>
          <a:lstStyle/>
          <a:p>
            <a:pPr defTabSz="514350">
              <a:defRPr/>
            </a:pPr>
            <a:r>
              <a:rPr lang="en-GB" sz="1000" b="1" dirty="0">
                <a:solidFill>
                  <a:srgbClr val="0C377B"/>
                </a:solidFill>
                <a:latin typeface="Arial"/>
              </a:rPr>
              <a:t>Courtesy J. Osborne, W. Bromiley, A. </a:t>
            </a:r>
            <a:r>
              <a:rPr lang="en-GB" sz="1000" b="1" dirty="0" err="1">
                <a:solidFill>
                  <a:srgbClr val="0C377B"/>
                </a:solidFill>
                <a:latin typeface="Arial"/>
              </a:rPr>
              <a:t>Navascues</a:t>
            </a:r>
            <a:r>
              <a:rPr lang="en-GB" sz="1000" b="1" dirty="0">
                <a:solidFill>
                  <a:srgbClr val="0C377B"/>
                </a:solidFill>
                <a:latin typeface="Arial"/>
              </a:rPr>
              <a:t> </a:t>
            </a:r>
          </a:p>
        </p:txBody>
      </p:sp>
    </p:spTree>
    <p:extLst>
      <p:ext uri="{BB962C8B-B14F-4D97-AF65-F5344CB8AC3E}">
        <p14:creationId xmlns:p14="http://schemas.microsoft.com/office/powerpoint/2010/main" val="6024733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		C</a:t>
            </a:r>
            <a:r>
              <a:rPr kumimoji="0" lang="en-US" sz="3600" b="1" i="0" u="none" strike="noStrike" kern="0" cap="none" spc="0" normalizeH="0" baseline="0" noProof="0" dirty="0" err="1">
                <a:ln>
                  <a:noFill/>
                </a:ln>
                <a:solidFill>
                  <a:srgbClr val="FFFF00"/>
                </a:solidFill>
                <a:effectLst/>
                <a:uLnTx/>
                <a:uFillTx/>
                <a:latin typeface="Arial"/>
                <a:ea typeface="+mj-ea"/>
                <a:cs typeface="+mj-cs"/>
              </a:rPr>
              <a:t>onsiderations</a:t>
            </a:r>
            <a:r>
              <a:rPr kumimoji="0" lang="en-US" sz="3600" b="1" i="0" u="none" strike="noStrike" kern="0" cap="none" spc="0" normalizeH="0" baseline="0" noProof="0" dirty="0">
                <a:ln>
                  <a:noFill/>
                </a:ln>
                <a:solidFill>
                  <a:srgbClr val="FFFF00"/>
                </a:solidFill>
                <a:effectLst/>
                <a:uLnTx/>
                <a:uFillTx/>
                <a:latin typeface="Arial"/>
                <a:ea typeface="+mj-ea"/>
                <a:cs typeface="+mj-cs"/>
              </a:rPr>
              <a:t> on transfer lines magnets</a:t>
            </a: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8" y="1447317"/>
            <a:ext cx="6799636" cy="461665"/>
          </a:xfrm>
          <a:prstGeom prst="rect">
            <a:avLst/>
          </a:prstGeom>
          <a:noFill/>
        </p:spPr>
        <p:txBody>
          <a:bodyPr wrap="square">
            <a:spAutoFit/>
          </a:bodyPr>
          <a:lstStyle/>
          <a:p>
            <a:pPr defTabSz="457200" eaLnBrk="0" fontAlgn="base" hangingPunct="0">
              <a:spcBef>
                <a:spcPct val="0"/>
              </a:spcBef>
              <a:spcAft>
                <a:spcPct val="0"/>
              </a:spcAft>
              <a:defRPr/>
            </a:pPr>
            <a:r>
              <a:rPr lang="en-US" sz="2400" b="1" dirty="0">
                <a:solidFill>
                  <a:schemeClr val="tx1">
                    <a:lumMod val="75000"/>
                  </a:schemeClr>
                </a:solidFill>
                <a:latin typeface="Arial" panose="020B0604020202020204" pitchFamily="34" charset="0"/>
                <a:cs typeface="ＭＳ Ｐゴシック" panose="020B0600070205080204" pitchFamily="34" charset="-128"/>
              </a:rPr>
              <a:t>P</a:t>
            </a:r>
            <a:r>
              <a:rPr kumimoji="0" lang="en-US" sz="2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arameters</a:t>
            </a: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of the transfer lines in ring tunnel</a:t>
            </a:r>
            <a:endParaRPr lang="en-US" b="1" dirty="0">
              <a:solidFill>
                <a:schemeClr val="tx1">
                  <a:lumMod val="75000"/>
                </a:schemeClr>
              </a:solidFill>
              <a:latin typeface="Arial" panose="020B0604020202020204" pitchFamily="34" charset="0"/>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graphicFrame>
        <p:nvGraphicFramePr>
          <p:cNvPr id="2" name="Diagram 1">
            <a:extLst>
              <a:ext uri="{FF2B5EF4-FFF2-40B4-BE49-F238E27FC236}">
                <a16:creationId xmlns:a16="http://schemas.microsoft.com/office/drawing/2014/main" id="{AFDE149B-292D-E0A7-CE50-2BDB96A553AC}"/>
              </a:ext>
            </a:extLst>
          </p:cNvPr>
          <p:cNvGraphicFramePr/>
          <p:nvPr>
            <p:extLst>
              <p:ext uri="{D42A27DB-BD31-4B8C-83A1-F6EECF244321}">
                <p14:modId xmlns:p14="http://schemas.microsoft.com/office/powerpoint/2010/main" val="2462846672"/>
              </p:ext>
            </p:extLst>
          </p:nvPr>
        </p:nvGraphicFramePr>
        <p:xfrm>
          <a:off x="7079489" y="1008112"/>
          <a:ext cx="505481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2B90A540-CB8C-3108-9C02-BFADF13081EF}"/>
              </a:ext>
            </a:extLst>
          </p:cNvPr>
          <p:cNvPicPr>
            <a:picLocks noChangeAspect="1"/>
          </p:cNvPicPr>
          <p:nvPr/>
        </p:nvPicPr>
        <p:blipFill>
          <a:blip r:embed="rId8"/>
          <a:srcRect/>
          <a:stretch/>
        </p:blipFill>
        <p:spPr>
          <a:xfrm>
            <a:off x="925163" y="1990259"/>
            <a:ext cx="5086729" cy="4136217"/>
          </a:xfrm>
          <a:prstGeom prst="rect">
            <a:avLst/>
          </a:prstGeom>
        </p:spPr>
      </p:pic>
    </p:spTree>
    <p:extLst>
      <p:ext uri="{BB962C8B-B14F-4D97-AF65-F5344CB8AC3E}">
        <p14:creationId xmlns:p14="http://schemas.microsoft.com/office/powerpoint/2010/main" val="24607720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		Electromagnet: Iron Dominated Concept</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7" y="1232163"/>
            <a:ext cx="7036305" cy="5262979"/>
          </a:xfrm>
          <a:prstGeom prst="rect">
            <a:avLst/>
          </a:prstGeom>
          <a:noFill/>
        </p:spPr>
        <p:txBody>
          <a:bodyPr wrap="square">
            <a:spAutoFit/>
          </a:bodyPr>
          <a:lstStyle/>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These designs are conventional and well understood.</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length and volume of magnets present significant challenges:</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The dipole length is set at 5 m to minimize interconnection gaps.</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The yokes must have adequate torsional rigidity.</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key optimization focus is the coil cross-section.</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goal is to minimize the total lifetime cost by carefully balancing:</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Copper volume (capital investment)</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Power usage (overhead cost)</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Infrastructure requirements, i.e. cooling plant, cabling, power converters (capital investment)</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20A98EBC-0AA1-8E91-1BD6-0D9852692B5D}"/>
              </a:ext>
            </a:extLst>
          </p:cNvPr>
          <p:cNvPicPr>
            <a:picLocks noChangeAspect="1"/>
          </p:cNvPicPr>
          <p:nvPr/>
        </p:nvPicPr>
        <p:blipFill rotWithShape="1">
          <a:blip r:embed="rId3"/>
          <a:srcRect t="12023" r="739"/>
          <a:stretch/>
        </p:blipFill>
        <p:spPr>
          <a:xfrm>
            <a:off x="7520790" y="2167996"/>
            <a:ext cx="3069842" cy="1431193"/>
          </a:xfrm>
          <a:prstGeom prst="rect">
            <a:avLst/>
          </a:prstGeom>
        </p:spPr>
      </p:pic>
      <p:pic>
        <p:nvPicPr>
          <p:cNvPr id="5" name="Picture 4" descr="A picture containing writing implement, stationary&#10;&#10;Description automatically generated">
            <a:extLst>
              <a:ext uri="{FF2B5EF4-FFF2-40B4-BE49-F238E27FC236}">
                <a16:creationId xmlns:a16="http://schemas.microsoft.com/office/drawing/2014/main" id="{ED7ED450-125E-3F7E-4CC0-CE6E7C91B9E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142" b="5596"/>
          <a:stretch/>
        </p:blipFill>
        <p:spPr>
          <a:xfrm>
            <a:off x="10590632" y="2167996"/>
            <a:ext cx="1573925" cy="1434026"/>
          </a:xfrm>
          <a:prstGeom prst="rect">
            <a:avLst/>
          </a:prstGeom>
        </p:spPr>
      </p:pic>
      <p:pic>
        <p:nvPicPr>
          <p:cNvPr id="6" name="Picture 5">
            <a:extLst>
              <a:ext uri="{FF2B5EF4-FFF2-40B4-BE49-F238E27FC236}">
                <a16:creationId xmlns:a16="http://schemas.microsoft.com/office/drawing/2014/main" id="{0F53C92E-BF19-A85C-A038-ABEEC57A9950}"/>
              </a:ext>
            </a:extLst>
          </p:cNvPr>
          <p:cNvPicPr>
            <a:picLocks noChangeAspect="1"/>
          </p:cNvPicPr>
          <p:nvPr/>
        </p:nvPicPr>
        <p:blipFill>
          <a:blip r:embed="rId5"/>
          <a:stretch>
            <a:fillRect/>
          </a:stretch>
        </p:blipFill>
        <p:spPr>
          <a:xfrm>
            <a:off x="8387392" y="4760864"/>
            <a:ext cx="3148198" cy="1485874"/>
          </a:xfrm>
          <a:prstGeom prst="rect">
            <a:avLst/>
          </a:prstGeom>
        </p:spPr>
      </p:pic>
      <p:sp>
        <p:nvSpPr>
          <p:cNvPr id="7" name="Text Placeholder 4">
            <a:extLst>
              <a:ext uri="{FF2B5EF4-FFF2-40B4-BE49-F238E27FC236}">
                <a16:creationId xmlns:a16="http://schemas.microsoft.com/office/drawing/2014/main" id="{9A644800-CFD0-BE61-2340-CC63A79C84E7}"/>
              </a:ext>
            </a:extLst>
          </p:cNvPr>
          <p:cNvSpPr txBox="1">
            <a:spLocks/>
          </p:cNvSpPr>
          <p:nvPr/>
        </p:nvSpPr>
        <p:spPr>
          <a:xfrm>
            <a:off x="8417334" y="1372899"/>
            <a:ext cx="2893000" cy="445428"/>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000" dirty="0">
                <a:solidFill>
                  <a:srgbClr val="61C4D3"/>
                </a:solidFill>
              </a:rPr>
              <a:t>Dipole concept</a:t>
            </a:r>
            <a:endParaRPr lang="en-US" sz="1200" b="0" dirty="0">
              <a:solidFill>
                <a:srgbClr val="61C4D3"/>
              </a:solidFill>
            </a:endParaRPr>
          </a:p>
          <a:p>
            <a:pPr algn="ctr"/>
            <a:r>
              <a:rPr lang="en-US" sz="1200" b="0" dirty="0">
                <a:solidFill>
                  <a:srgbClr val="61C4D3"/>
                </a:solidFill>
              </a:rPr>
              <a:t>280mm x 500mm cross-section</a:t>
            </a:r>
          </a:p>
        </p:txBody>
      </p:sp>
      <p:sp>
        <p:nvSpPr>
          <p:cNvPr id="8" name="Text Placeholder 4">
            <a:extLst>
              <a:ext uri="{FF2B5EF4-FFF2-40B4-BE49-F238E27FC236}">
                <a16:creationId xmlns:a16="http://schemas.microsoft.com/office/drawing/2014/main" id="{11B27612-2280-1357-EEFA-2A0886E7CBCF}"/>
              </a:ext>
            </a:extLst>
          </p:cNvPr>
          <p:cNvSpPr txBox="1">
            <a:spLocks/>
          </p:cNvSpPr>
          <p:nvPr/>
        </p:nvSpPr>
        <p:spPr>
          <a:xfrm>
            <a:off x="8417334" y="4026947"/>
            <a:ext cx="2893000" cy="445428"/>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000" dirty="0">
                <a:solidFill>
                  <a:srgbClr val="61C4D3"/>
                </a:solidFill>
              </a:rPr>
              <a:t>Quadrupole concept</a:t>
            </a:r>
            <a:endParaRPr lang="en-US" sz="1200" b="0" dirty="0">
              <a:solidFill>
                <a:srgbClr val="61C4D3"/>
              </a:solidFill>
            </a:endParaRPr>
          </a:p>
          <a:p>
            <a:pPr algn="ctr"/>
            <a:r>
              <a:rPr lang="en-US" sz="1200" b="0" dirty="0">
                <a:solidFill>
                  <a:srgbClr val="61C4D3"/>
                </a:solidFill>
              </a:rPr>
              <a:t>220mm x 220mm cross-section</a:t>
            </a:r>
          </a:p>
        </p:txBody>
      </p:sp>
    </p:spTree>
    <p:extLst>
      <p:ext uri="{BB962C8B-B14F-4D97-AF65-F5344CB8AC3E}">
        <p14:creationId xmlns:p14="http://schemas.microsoft.com/office/powerpoint/2010/main" val="29920653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Permanent Magnet Concepts</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7" y="1458076"/>
            <a:ext cx="7036305" cy="5324535"/>
          </a:xfrm>
          <a:prstGeom prst="rect">
            <a:avLst/>
          </a:prstGeom>
          <a:noFill/>
        </p:spPr>
        <p:txBody>
          <a:bodyPr wrap="square">
            <a:spAutoFit/>
          </a:bodyPr>
          <a:lstStyle/>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Permanent Magnets (PMs) are highly suitable for transfer line specifications:</a:t>
            </a:r>
          </a:p>
          <a:p>
            <a:pPr lvl="1" defTabSz="457200" eaLnBrk="0" fontAlgn="base" hangingPunct="0">
              <a:spcBef>
                <a:spcPct val="0"/>
              </a:spcBef>
              <a:spcAft>
                <a:spcPct val="0"/>
              </a:spcAft>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Single-pass beam requires less stringent field quality requirements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PMs are already used in accelerators, although on a smaller scale.</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Temperature dependence of PMs is sufficiently small.</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lifetime radiation dose is expected to be compatible with </a:t>
            </a:r>
            <a:r>
              <a:rPr lang="en-US" sz="2000" b="1" dirty="0" err="1">
                <a:solidFill>
                  <a:schemeClr val="tx1">
                    <a:lumMod val="75000"/>
                  </a:schemeClr>
                </a:solidFill>
                <a:latin typeface="Arial" panose="020B0604020202020204" pitchFamily="34" charset="0"/>
                <a:cs typeface="ＭＳ Ｐゴシック" panose="020B0600070205080204" pitchFamily="34" charset="-128"/>
              </a:rPr>
              <a:t>NdFeB</a:t>
            </a:r>
            <a:r>
              <a:rPr lang="en-US" sz="2000" b="1" dirty="0">
                <a:solidFill>
                  <a:schemeClr val="tx1">
                    <a:lumMod val="75000"/>
                  </a:schemeClr>
                </a:solidFill>
                <a:latin typeface="Arial" panose="020B0604020202020204" pitchFamily="34" charset="0"/>
                <a:cs typeface="ＭＳ Ｐゴシック" panose="020B0600070205080204" pitchFamily="34" charset="-128"/>
              </a:rPr>
              <a:t> or </a:t>
            </a:r>
            <a:r>
              <a:rPr lang="en-US" sz="2000" b="1" dirty="0" err="1">
                <a:solidFill>
                  <a:schemeClr val="tx1">
                    <a:lumMod val="75000"/>
                  </a:schemeClr>
                </a:solidFill>
                <a:latin typeface="Arial" panose="020B0604020202020204" pitchFamily="34" charset="0"/>
                <a:cs typeface="ＭＳ Ｐゴシック" panose="020B0600070205080204" pitchFamily="34" charset="-128"/>
              </a:rPr>
              <a:t>SmCo</a:t>
            </a:r>
            <a:r>
              <a:rPr lang="en-US" sz="2000" b="1" dirty="0">
                <a:solidFill>
                  <a:schemeClr val="tx1">
                    <a:lumMod val="75000"/>
                  </a:schemeClr>
                </a:solidFill>
                <a:latin typeface="Arial" panose="020B0604020202020204" pitchFamily="34" charset="0"/>
                <a:cs typeface="ＭＳ Ｐゴシック" panose="020B0600070205080204" pitchFamily="34" charset="-128"/>
              </a:rPr>
              <a:t> PMs.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The provisional designs use a high coercivity </a:t>
            </a:r>
            <a:r>
              <a:rPr lang="en-US" sz="2000" dirty="0" err="1">
                <a:solidFill>
                  <a:schemeClr val="tx1">
                    <a:lumMod val="75000"/>
                  </a:schemeClr>
                </a:solidFill>
                <a:latin typeface="Arial" panose="020B0604020202020204" pitchFamily="34" charset="0"/>
                <a:cs typeface="ＭＳ Ｐゴシック" panose="020B0600070205080204" pitchFamily="34" charset="-128"/>
              </a:rPr>
              <a:t>NdFeB</a:t>
            </a:r>
            <a:r>
              <a:rPr lang="en-US" sz="2000" dirty="0">
                <a:solidFill>
                  <a:schemeClr val="tx1">
                    <a:lumMod val="75000"/>
                  </a:schemeClr>
                </a:solidFill>
                <a:latin typeface="Arial" panose="020B0604020202020204" pitchFamily="34" charset="0"/>
                <a:cs typeface="ＭＳ Ｐゴシック" panose="020B0600070205080204" pitchFamily="34" charset="-128"/>
              </a:rPr>
              <a:t> grade (N42UH)</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Developing industrial-scale assembly processes will be a significant focus of future research.</a:t>
            </a:r>
          </a:p>
          <a:p>
            <a:pPr marL="342900" indent="-342900" defTabSz="457200" eaLnBrk="0" fontAlgn="base" hangingPunct="0">
              <a:spcBef>
                <a:spcPct val="0"/>
              </a:spcBef>
              <a:spcAft>
                <a:spcPct val="0"/>
              </a:spcAft>
              <a:buFont typeface="Arial" panose="020B0604020202020204" pitchFamily="34" charset="0"/>
              <a:buChar char="•"/>
              <a:defRPr/>
            </a:pPr>
            <a:endParaRPr lang="en-US" sz="2000" b="1" dirty="0">
              <a:solidFill>
                <a:schemeClr val="tx1">
                  <a:lumMod val="75000"/>
                </a:schemeClr>
              </a:solidFill>
              <a:latin typeface="Arial" panose="020B0604020202020204" pitchFamily="34" charset="0"/>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a:extLst>
              <a:ext uri="{FF2B5EF4-FFF2-40B4-BE49-F238E27FC236}">
                <a16:creationId xmlns:a16="http://schemas.microsoft.com/office/drawing/2014/main" id="{DD9DB3C5-A625-8C92-2383-8D1102A40C2A}"/>
              </a:ext>
            </a:extLst>
          </p:cNvPr>
          <p:cNvPicPr>
            <a:picLocks noChangeAspect="1"/>
          </p:cNvPicPr>
          <p:nvPr/>
        </p:nvPicPr>
        <p:blipFill>
          <a:blip r:embed="rId3"/>
          <a:stretch>
            <a:fillRect/>
          </a:stretch>
        </p:blipFill>
        <p:spPr>
          <a:xfrm>
            <a:off x="8078062" y="4075886"/>
            <a:ext cx="2264201" cy="2065765"/>
          </a:xfrm>
          <a:prstGeom prst="rect">
            <a:avLst/>
          </a:prstGeom>
        </p:spPr>
      </p:pic>
      <p:sp>
        <p:nvSpPr>
          <p:cNvPr id="3" name="Text Placeholder 4">
            <a:extLst>
              <a:ext uri="{FF2B5EF4-FFF2-40B4-BE49-F238E27FC236}">
                <a16:creationId xmlns:a16="http://schemas.microsoft.com/office/drawing/2014/main" id="{F79050BC-77CB-9EBE-2A79-2B4C1CD1109B}"/>
              </a:ext>
            </a:extLst>
          </p:cNvPr>
          <p:cNvSpPr txBox="1">
            <a:spLocks/>
          </p:cNvSpPr>
          <p:nvPr/>
        </p:nvSpPr>
        <p:spPr>
          <a:xfrm>
            <a:off x="10342263" y="5152053"/>
            <a:ext cx="1369665" cy="989598"/>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400" dirty="0">
                <a:solidFill>
                  <a:srgbClr val="61C4D3"/>
                </a:solidFill>
              </a:rPr>
              <a:t>Transverse radiation dose plots for FCC-</a:t>
            </a:r>
            <a:r>
              <a:rPr lang="en-US" sz="1400" dirty="0" err="1">
                <a:solidFill>
                  <a:srgbClr val="61C4D3"/>
                </a:solidFill>
              </a:rPr>
              <a:t>hh</a:t>
            </a:r>
            <a:r>
              <a:rPr lang="en-US" sz="1400" dirty="0">
                <a:solidFill>
                  <a:srgbClr val="61C4D3"/>
                </a:solidFill>
              </a:rPr>
              <a:t> collider</a:t>
            </a:r>
          </a:p>
        </p:txBody>
      </p:sp>
      <p:pic>
        <p:nvPicPr>
          <p:cNvPr id="9" name="Picture 8">
            <a:extLst>
              <a:ext uri="{FF2B5EF4-FFF2-40B4-BE49-F238E27FC236}">
                <a16:creationId xmlns:a16="http://schemas.microsoft.com/office/drawing/2014/main" id="{AC6725A8-3922-F845-99AF-C1990FD4AD83}"/>
              </a:ext>
            </a:extLst>
          </p:cNvPr>
          <p:cNvPicPr>
            <a:picLocks noChangeAspect="1"/>
          </p:cNvPicPr>
          <p:nvPr/>
        </p:nvPicPr>
        <p:blipFill>
          <a:blip r:embed="rId4"/>
          <a:stretch>
            <a:fillRect/>
          </a:stretch>
        </p:blipFill>
        <p:spPr>
          <a:xfrm>
            <a:off x="8078062" y="1587783"/>
            <a:ext cx="3633866" cy="2023772"/>
          </a:xfrm>
          <a:prstGeom prst="rect">
            <a:avLst/>
          </a:prstGeom>
        </p:spPr>
      </p:pic>
      <p:sp>
        <p:nvSpPr>
          <p:cNvPr id="10" name="Text Placeholder 4">
            <a:extLst>
              <a:ext uri="{FF2B5EF4-FFF2-40B4-BE49-F238E27FC236}">
                <a16:creationId xmlns:a16="http://schemas.microsoft.com/office/drawing/2014/main" id="{A70D9D9A-05B1-DEAD-ABF7-5ACF442DD4B2}"/>
              </a:ext>
            </a:extLst>
          </p:cNvPr>
          <p:cNvSpPr txBox="1">
            <a:spLocks/>
          </p:cNvSpPr>
          <p:nvPr/>
        </p:nvSpPr>
        <p:spPr>
          <a:xfrm>
            <a:off x="10233330" y="3635816"/>
            <a:ext cx="1475613" cy="5386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r"/>
            <a:r>
              <a:rPr lang="en-US" sz="1400" dirty="0">
                <a:solidFill>
                  <a:srgbClr val="61C4D3"/>
                </a:solidFill>
              </a:rPr>
              <a:t>Halbach dipole magnet for FASER experiment</a:t>
            </a:r>
          </a:p>
        </p:txBody>
      </p:sp>
    </p:spTree>
    <p:extLst>
      <p:ext uri="{BB962C8B-B14F-4D97-AF65-F5344CB8AC3E}">
        <p14:creationId xmlns:p14="http://schemas.microsoft.com/office/powerpoint/2010/main" val="5359707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PM: Iron dominated Concept</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7" y="1017007"/>
            <a:ext cx="7524751" cy="5386090"/>
          </a:xfrm>
          <a:prstGeom prst="rect">
            <a:avLst/>
          </a:prstGeom>
          <a:noFill/>
        </p:spPr>
        <p:txBody>
          <a:bodyPr wrap="square">
            <a:spAutoFit/>
          </a:bodyPr>
          <a:lstStyle/>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iron yoke helps to smooth irregularities in permanent magnet blocks.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Field quality can be improved using pole shims</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Magnet yoke can be manufactured with good accuracy</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Both designs offer field strength adjustment, allowing for a decrease in the field within the aperture.</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Dipole: Shunts can be inserted to partially short-circuit the magnetic flux</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Quadrupole: Shims can be radially adjusted to increase the magnetic reluctance of the flux circuit</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volume of PM blocks must be </a:t>
            </a:r>
            <a:r>
              <a:rPr lang="en-US" sz="2000" b="1" dirty="0" err="1">
                <a:solidFill>
                  <a:schemeClr val="tx1">
                    <a:lumMod val="75000"/>
                  </a:schemeClr>
                </a:solidFill>
                <a:latin typeface="Arial" panose="020B0604020202020204" pitchFamily="34" charset="0"/>
                <a:cs typeface="ＭＳ Ｐゴシック" panose="020B0600070205080204" pitchFamily="34" charset="-128"/>
              </a:rPr>
              <a:t>minimised</a:t>
            </a:r>
            <a:r>
              <a:rPr lang="en-US" sz="2000" b="1" dirty="0">
                <a:solidFill>
                  <a:schemeClr val="tx1">
                    <a:lumMod val="75000"/>
                  </a:schemeClr>
                </a:solidFill>
                <a:latin typeface="Arial" panose="020B0604020202020204" pitchFamily="34" charset="0"/>
                <a:cs typeface="ＭＳ Ｐゴシック" panose="020B0600070205080204" pitchFamily="34" charset="-128"/>
              </a:rPr>
              <a:t>.</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We will iterate the magnet geometry to </a:t>
            </a:r>
            <a:r>
              <a:rPr lang="en-US" sz="2000" dirty="0" err="1">
                <a:solidFill>
                  <a:schemeClr val="tx1">
                    <a:lumMod val="75000"/>
                  </a:schemeClr>
                </a:solidFill>
                <a:latin typeface="Arial" panose="020B0604020202020204" pitchFamily="34" charset="0"/>
                <a:cs typeface="ＭＳ Ｐゴシック" panose="020B0600070205080204" pitchFamily="34" charset="-128"/>
              </a:rPr>
              <a:t>maximise</a:t>
            </a:r>
            <a:r>
              <a:rPr lang="en-US" sz="2000" dirty="0">
                <a:solidFill>
                  <a:schemeClr val="tx1">
                    <a:lumMod val="75000"/>
                  </a:schemeClr>
                </a:solidFill>
                <a:latin typeface="Arial" panose="020B0604020202020204" pitchFamily="34" charset="0"/>
                <a:cs typeface="ＭＳ Ｐゴシック" panose="020B0600070205080204" pitchFamily="34" charset="-128"/>
              </a:rPr>
              <a:t> </a:t>
            </a:r>
            <a:r>
              <a:rPr lang="en-US" sz="2000" dirty="0" err="1">
                <a:solidFill>
                  <a:schemeClr val="tx1">
                    <a:lumMod val="75000"/>
                  </a:schemeClr>
                </a:solidFill>
                <a:latin typeface="Arial" panose="020B0604020202020204" pitchFamily="34" charset="0"/>
                <a:cs typeface="ＭＳ Ｐゴシック" panose="020B0600070205080204" pitchFamily="34" charset="-128"/>
              </a:rPr>
              <a:t>utilisation</a:t>
            </a:r>
            <a:r>
              <a:rPr lang="en-US" sz="2000" dirty="0">
                <a:solidFill>
                  <a:schemeClr val="tx1">
                    <a:lumMod val="75000"/>
                  </a:schemeClr>
                </a:solidFill>
                <a:latin typeface="Arial" panose="020B0604020202020204" pitchFamily="34" charset="0"/>
                <a:cs typeface="ＭＳ Ｐゴシック" panose="020B0600070205080204" pitchFamily="34" charset="-128"/>
              </a:rPr>
              <a:t> of the PMs' maximum energy product (</a:t>
            </a:r>
            <a:r>
              <a:rPr lang="en-US" sz="2000" dirty="0" err="1">
                <a:solidFill>
                  <a:schemeClr val="tx1">
                    <a:lumMod val="75000"/>
                  </a:schemeClr>
                </a:solidFill>
                <a:latin typeface="Arial" panose="020B0604020202020204" pitchFamily="34" charset="0"/>
                <a:cs typeface="ＭＳ Ｐゴシック" panose="020B0600070205080204" pitchFamily="34" charset="-128"/>
              </a:rPr>
              <a:t>BH</a:t>
            </a:r>
            <a:r>
              <a:rPr lang="en-US" sz="2000" baseline="-25000" dirty="0" err="1">
                <a:solidFill>
                  <a:schemeClr val="tx1">
                    <a:lumMod val="75000"/>
                  </a:schemeClr>
                </a:solidFill>
                <a:latin typeface="Arial" panose="020B0604020202020204" pitchFamily="34" charset="0"/>
                <a:cs typeface="ＭＳ Ｐゴシック" panose="020B0600070205080204" pitchFamily="34" charset="-128"/>
              </a:rPr>
              <a:t>max</a:t>
            </a:r>
            <a:r>
              <a:rPr lang="en-US" sz="2000" dirty="0">
                <a:solidFill>
                  <a:schemeClr val="tx1">
                    <a:lumMod val="75000"/>
                  </a:schemeClr>
                </a:solidFill>
                <a:latin typeface="Arial" panose="020B0604020202020204" pitchFamily="34" charset="0"/>
                <a:cs typeface="ＭＳ Ｐゴシック" panose="020B0600070205080204" pitchFamily="34" charset="-128"/>
              </a:rPr>
              <a:t>)</a:t>
            </a:r>
          </a:p>
          <a:p>
            <a:pPr marL="342900"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The combined PM mass is 950 </a:t>
            </a:r>
            <a:r>
              <a:rPr lang="en-US" sz="2000" dirty="0" err="1">
                <a:solidFill>
                  <a:schemeClr val="tx1">
                    <a:lumMod val="75000"/>
                  </a:schemeClr>
                </a:solidFill>
                <a:latin typeface="Arial" panose="020B0604020202020204" pitchFamily="34" charset="0"/>
                <a:cs typeface="ＭＳ Ｐゴシック" panose="020B0600070205080204" pitchFamily="34" charset="-128"/>
              </a:rPr>
              <a:t>tonnes</a:t>
            </a:r>
            <a:r>
              <a:rPr lang="en-US" sz="2000" dirty="0">
                <a:solidFill>
                  <a:schemeClr val="tx1">
                    <a:lumMod val="75000"/>
                  </a:schemeClr>
                </a:solidFill>
                <a:latin typeface="Arial" panose="020B0604020202020204" pitchFamily="34" charset="0"/>
                <a:cs typeface="ＭＳ Ｐゴシック" panose="020B0600070205080204" pitchFamily="34" charset="-128"/>
              </a:rPr>
              <a:t> (N42UH, </a:t>
            </a:r>
            <a:r>
              <a:rPr lang="en-US" sz="2000" dirty="0" err="1">
                <a:solidFill>
                  <a:schemeClr val="tx1">
                    <a:lumMod val="75000"/>
                  </a:schemeClr>
                </a:solidFill>
                <a:latin typeface="Arial" panose="020B0604020202020204" pitchFamily="34" charset="0"/>
                <a:cs typeface="ＭＳ Ｐゴシック" panose="020B0600070205080204" pitchFamily="34" charset="-128"/>
              </a:rPr>
              <a:t>unoptimised</a:t>
            </a:r>
            <a:r>
              <a:rPr lang="en-US" sz="2000" dirty="0">
                <a:solidFill>
                  <a:schemeClr val="tx1">
                    <a:lumMod val="75000"/>
                  </a:schemeClr>
                </a:solidFill>
                <a:latin typeface="Arial" panose="020B0604020202020204" pitchFamily="34" charset="0"/>
                <a:cs typeface="ＭＳ Ｐゴシック" panose="020B0600070205080204" pitchFamily="34" charset="-128"/>
              </a:rPr>
              <a:t>)</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189438AC-35EF-94E2-1ECF-2CA57F239F3A}"/>
              </a:ext>
            </a:extLst>
          </p:cNvPr>
          <p:cNvPicPr>
            <a:picLocks noChangeAspect="1"/>
          </p:cNvPicPr>
          <p:nvPr/>
        </p:nvPicPr>
        <p:blipFill>
          <a:blip r:embed="rId3"/>
          <a:stretch>
            <a:fillRect/>
          </a:stretch>
        </p:blipFill>
        <p:spPr>
          <a:xfrm>
            <a:off x="7784862" y="1351892"/>
            <a:ext cx="3616461" cy="2150855"/>
          </a:xfrm>
          <a:prstGeom prst="rect">
            <a:avLst/>
          </a:prstGeom>
        </p:spPr>
      </p:pic>
      <p:pic>
        <p:nvPicPr>
          <p:cNvPr id="5" name="Picture 4">
            <a:extLst>
              <a:ext uri="{FF2B5EF4-FFF2-40B4-BE49-F238E27FC236}">
                <a16:creationId xmlns:a16="http://schemas.microsoft.com/office/drawing/2014/main" id="{A67DCBA6-43D7-219A-2E22-55E31D81CF4D}"/>
              </a:ext>
            </a:extLst>
          </p:cNvPr>
          <p:cNvPicPr>
            <a:picLocks noChangeAspect="1"/>
          </p:cNvPicPr>
          <p:nvPr/>
        </p:nvPicPr>
        <p:blipFill>
          <a:blip r:embed="rId4"/>
          <a:stretch>
            <a:fillRect/>
          </a:stretch>
        </p:blipFill>
        <p:spPr>
          <a:xfrm>
            <a:off x="7824576" y="3848205"/>
            <a:ext cx="3609145" cy="2231329"/>
          </a:xfrm>
          <a:prstGeom prst="rect">
            <a:avLst/>
          </a:prstGeom>
        </p:spPr>
      </p:pic>
      <p:sp>
        <p:nvSpPr>
          <p:cNvPr id="6" name="Text Placeholder 4">
            <a:extLst>
              <a:ext uri="{FF2B5EF4-FFF2-40B4-BE49-F238E27FC236}">
                <a16:creationId xmlns:a16="http://schemas.microsoft.com/office/drawing/2014/main" id="{7243E42D-3564-B832-628A-CEB8A8A3226F}"/>
              </a:ext>
            </a:extLst>
          </p:cNvPr>
          <p:cNvSpPr txBox="1">
            <a:spLocks/>
          </p:cNvSpPr>
          <p:nvPr/>
        </p:nvSpPr>
        <p:spPr>
          <a:xfrm>
            <a:off x="10119869" y="1166636"/>
            <a:ext cx="2004559" cy="445428"/>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solidFill>
                  <a:srgbClr val="61C4D3"/>
                </a:solidFill>
              </a:rPr>
              <a:t>Dipole concept</a:t>
            </a:r>
          </a:p>
        </p:txBody>
      </p:sp>
      <p:sp>
        <p:nvSpPr>
          <p:cNvPr id="7" name="Text Placeholder 4">
            <a:extLst>
              <a:ext uri="{FF2B5EF4-FFF2-40B4-BE49-F238E27FC236}">
                <a16:creationId xmlns:a16="http://schemas.microsoft.com/office/drawing/2014/main" id="{4C13EC5D-074A-E70A-BF01-88E888F76CA9}"/>
              </a:ext>
            </a:extLst>
          </p:cNvPr>
          <p:cNvSpPr txBox="1">
            <a:spLocks/>
          </p:cNvSpPr>
          <p:nvPr/>
        </p:nvSpPr>
        <p:spPr>
          <a:xfrm>
            <a:off x="10168839" y="3932196"/>
            <a:ext cx="2004559" cy="445428"/>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solidFill>
                  <a:srgbClr val="61C4D3"/>
                </a:solidFill>
              </a:rPr>
              <a:t>Quadrupole</a:t>
            </a:r>
          </a:p>
        </p:txBody>
      </p:sp>
    </p:spTree>
    <p:extLst>
      <p:ext uri="{BB962C8B-B14F-4D97-AF65-F5344CB8AC3E}">
        <p14:creationId xmlns:p14="http://schemas.microsoft.com/office/powerpoint/2010/main" val="19384461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PM: Shimmed Halbach Concept</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7" y="1458076"/>
            <a:ext cx="7524751" cy="5139869"/>
          </a:xfrm>
          <a:prstGeom prst="rect">
            <a:avLst/>
          </a:prstGeom>
          <a:noFill/>
        </p:spPr>
        <p:txBody>
          <a:bodyPr wrap="square">
            <a:spAutoFit/>
          </a:bodyPr>
          <a:lstStyle/>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Halbach configurations are the most efficient arrangements of permanent magnet blocks.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Similar to coil-dominated superconducting magnets, Halbach are susceptible to manufacturing tolerances.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err="1">
                <a:solidFill>
                  <a:schemeClr val="tx1">
                    <a:lumMod val="75000"/>
                  </a:schemeClr>
                </a:solidFill>
                <a:latin typeface="Arial" panose="020B0604020202020204" pitchFamily="34" charset="0"/>
                <a:cs typeface="ＭＳ Ｐゴシック" panose="020B0600070205080204" pitchFamily="34" charset="-128"/>
              </a:rPr>
              <a:t>Magnetisation</a:t>
            </a:r>
            <a:r>
              <a:rPr lang="en-US" sz="2000" dirty="0">
                <a:solidFill>
                  <a:schemeClr val="tx1">
                    <a:lumMod val="75000"/>
                  </a:schemeClr>
                </a:solidFill>
                <a:latin typeface="Arial" panose="020B0604020202020204" pitchFamily="34" charset="0"/>
                <a:cs typeface="ＭＳ Ｐゴシック" panose="020B0600070205080204" pitchFamily="34" charset="-128"/>
              </a:rPr>
              <a:t> errors: deviations in the magnitude and direction of </a:t>
            </a:r>
            <a:r>
              <a:rPr lang="en-US" sz="2000" dirty="0" err="1">
                <a:solidFill>
                  <a:schemeClr val="tx1">
                    <a:lumMod val="75000"/>
                  </a:schemeClr>
                </a:solidFill>
                <a:latin typeface="Arial" panose="020B0604020202020204" pitchFamily="34" charset="0"/>
                <a:cs typeface="ＭＳ Ｐゴシック" panose="020B0600070205080204" pitchFamily="34" charset="-128"/>
              </a:rPr>
              <a:t>magnetisation</a:t>
            </a:r>
            <a:r>
              <a:rPr lang="en-US" sz="2000" dirty="0">
                <a:solidFill>
                  <a:schemeClr val="tx1">
                    <a:lumMod val="75000"/>
                  </a:schemeClr>
                </a:solidFill>
                <a:latin typeface="Arial" panose="020B0604020202020204" pitchFamily="34" charset="0"/>
                <a:cs typeface="ＭＳ Ｐゴシック" panose="020B0600070205080204" pitchFamily="34" charset="-128"/>
              </a:rPr>
              <a:t> in PM blocks.</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Assembly errors: variations in block positions.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CBETA team at BNL has achieved remarkable success in developing shimmed Halbach magnets: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After assembly, harmonic errors are measured and then mitigated by placing tuning iron rods around the bore.</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Reduced quality assurance is required during manufacturing which decreases overall production costs.</a:t>
            </a:r>
          </a:p>
          <a:p>
            <a:pPr marL="342900" indent="-342900" defTabSz="457200" eaLnBrk="0" fontAlgn="base" hangingPunct="0">
              <a:spcBef>
                <a:spcPct val="0"/>
              </a:spcBef>
              <a:spcAft>
                <a:spcPct val="0"/>
              </a:spcAft>
              <a:buFont typeface="Arial" panose="020B0604020202020204" pitchFamily="34" charset="0"/>
              <a:buChar char="•"/>
              <a:defRPr/>
            </a:pPr>
            <a:endParaRPr lang="en-US" sz="2000" b="1" dirty="0">
              <a:solidFill>
                <a:schemeClr val="tx1">
                  <a:lumMod val="75000"/>
                </a:schemeClr>
              </a:solidFill>
              <a:latin typeface="Arial" panose="020B0604020202020204" pitchFamily="34" charset="0"/>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a:extLst>
              <a:ext uri="{FF2B5EF4-FFF2-40B4-BE49-F238E27FC236}">
                <a16:creationId xmlns:a16="http://schemas.microsoft.com/office/drawing/2014/main" id="{895B35E9-ACBB-BF45-D001-3B50B25A0819}"/>
              </a:ext>
            </a:extLst>
          </p:cNvPr>
          <p:cNvPicPr>
            <a:picLocks noChangeAspect="1"/>
          </p:cNvPicPr>
          <p:nvPr/>
        </p:nvPicPr>
        <p:blipFill rotWithShape="1">
          <a:blip r:embed="rId3"/>
          <a:srcRect l="21150" t="38378" r="34030" b="24289"/>
          <a:stretch/>
        </p:blipFill>
        <p:spPr>
          <a:xfrm>
            <a:off x="8260862" y="4057586"/>
            <a:ext cx="1773924" cy="1969668"/>
          </a:xfrm>
          <a:prstGeom prst="rect">
            <a:avLst/>
          </a:prstGeom>
        </p:spPr>
      </p:pic>
      <p:pic>
        <p:nvPicPr>
          <p:cNvPr id="3" name="Content Placeholder 7">
            <a:extLst>
              <a:ext uri="{FF2B5EF4-FFF2-40B4-BE49-F238E27FC236}">
                <a16:creationId xmlns:a16="http://schemas.microsoft.com/office/drawing/2014/main" id="{56A130BF-ECD6-4860-C723-A3670B1945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5350" r="40120"/>
          <a:stretch/>
        </p:blipFill>
        <p:spPr bwMode="auto">
          <a:xfrm>
            <a:off x="10220277" y="4057586"/>
            <a:ext cx="1857755" cy="1969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468C2336-C38F-1F4E-5B04-0E9BFC2B3697}"/>
              </a:ext>
            </a:extLst>
          </p:cNvPr>
          <p:cNvPicPr>
            <a:picLocks noChangeAspect="1"/>
          </p:cNvPicPr>
          <p:nvPr/>
        </p:nvPicPr>
        <p:blipFill>
          <a:blip r:embed="rId5"/>
          <a:stretch>
            <a:fillRect/>
          </a:stretch>
        </p:blipFill>
        <p:spPr>
          <a:xfrm>
            <a:off x="10137746" y="1473927"/>
            <a:ext cx="1940287" cy="1907586"/>
          </a:xfrm>
          <a:prstGeom prst="rect">
            <a:avLst/>
          </a:prstGeom>
        </p:spPr>
      </p:pic>
      <p:sp>
        <p:nvSpPr>
          <p:cNvPr id="9" name="Text Placeholder 4">
            <a:extLst>
              <a:ext uri="{FF2B5EF4-FFF2-40B4-BE49-F238E27FC236}">
                <a16:creationId xmlns:a16="http://schemas.microsoft.com/office/drawing/2014/main" id="{FE371B4B-1AA1-3FB9-ED72-FF15ADA816B1}"/>
              </a:ext>
            </a:extLst>
          </p:cNvPr>
          <p:cNvSpPr txBox="1">
            <a:spLocks/>
          </p:cNvSpPr>
          <p:nvPr/>
        </p:nvSpPr>
        <p:spPr>
          <a:xfrm>
            <a:off x="8744664" y="1473927"/>
            <a:ext cx="1475613" cy="5386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r"/>
            <a:r>
              <a:rPr lang="en-US" sz="1400" dirty="0">
                <a:solidFill>
                  <a:srgbClr val="61C4D3"/>
                </a:solidFill>
              </a:rPr>
              <a:t>Dipole Halbach configuration</a:t>
            </a:r>
          </a:p>
        </p:txBody>
      </p:sp>
      <p:sp>
        <p:nvSpPr>
          <p:cNvPr id="10" name="Text Placeholder 4">
            <a:extLst>
              <a:ext uri="{FF2B5EF4-FFF2-40B4-BE49-F238E27FC236}">
                <a16:creationId xmlns:a16="http://schemas.microsoft.com/office/drawing/2014/main" id="{FD60AE0C-26CB-BB94-0601-C7E9B968F26C}"/>
              </a:ext>
            </a:extLst>
          </p:cNvPr>
          <p:cNvSpPr txBox="1">
            <a:spLocks/>
          </p:cNvSpPr>
          <p:nvPr/>
        </p:nvSpPr>
        <p:spPr>
          <a:xfrm>
            <a:off x="8260862" y="3585018"/>
            <a:ext cx="3817170" cy="45761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400" dirty="0">
                <a:solidFill>
                  <a:srgbClr val="61C4D3"/>
                </a:solidFill>
              </a:rPr>
              <a:t>Shimmed combined function Halbach (left) and CBETA return arc (right)</a:t>
            </a:r>
          </a:p>
        </p:txBody>
      </p:sp>
    </p:spTree>
    <p:extLst>
      <p:ext uri="{BB962C8B-B14F-4D97-AF65-F5344CB8AC3E}">
        <p14:creationId xmlns:p14="http://schemas.microsoft.com/office/powerpoint/2010/main" val="37731799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PM: Shimmed Halbach Concept</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7" y="1458078"/>
            <a:ext cx="7524751" cy="4955203"/>
          </a:xfrm>
          <a:prstGeom prst="rect">
            <a:avLst/>
          </a:prstGeom>
          <a:noFill/>
        </p:spPr>
        <p:txBody>
          <a:bodyPr wrap="square">
            <a:spAutoFit/>
          </a:bodyPr>
          <a:lstStyle/>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Ideal Halbach magnets inherently achieve optimal field strength and field quality. </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The combined PM mass is 625 </a:t>
            </a:r>
            <a:r>
              <a:rPr lang="en-US" sz="2000" dirty="0" err="1">
                <a:solidFill>
                  <a:schemeClr val="tx1">
                    <a:lumMod val="75000"/>
                  </a:schemeClr>
                </a:solidFill>
                <a:latin typeface="Arial" panose="020B0604020202020204" pitchFamily="34" charset="0"/>
                <a:cs typeface="ＭＳ Ｐゴシック" panose="020B0600070205080204" pitchFamily="34" charset="-128"/>
              </a:rPr>
              <a:t>tonnes</a:t>
            </a:r>
            <a:r>
              <a:rPr lang="en-US" sz="2000" dirty="0">
                <a:solidFill>
                  <a:schemeClr val="tx1">
                    <a:lumMod val="75000"/>
                  </a:schemeClr>
                </a:solidFill>
                <a:latin typeface="Arial" panose="020B0604020202020204" pitchFamily="34" charset="0"/>
                <a:cs typeface="ＭＳ Ｐゴシック" panose="020B0600070205080204" pitchFamily="34" charset="-128"/>
              </a:rPr>
              <a:t> (N42UH).</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However, real Halbach magnets fall short due to accumulated manufacturing errors.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Our challenge is to determine the achievable field quality in manufactured magnets by:</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Conducting a prototyping campaign</a:t>
            </a: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err="1">
                <a:solidFill>
                  <a:schemeClr val="tx1">
                    <a:lumMod val="75000"/>
                  </a:schemeClr>
                </a:solidFill>
                <a:latin typeface="Arial" panose="020B0604020202020204" pitchFamily="34" charset="0"/>
                <a:cs typeface="ＭＳ Ｐゴシック" panose="020B0600070205080204" pitchFamily="34" charset="-128"/>
              </a:rPr>
              <a:t>Utilising</a:t>
            </a:r>
            <a:r>
              <a:rPr lang="en-US" sz="2000" dirty="0">
                <a:solidFill>
                  <a:schemeClr val="tx1">
                    <a:lumMod val="75000"/>
                  </a:schemeClr>
                </a:solidFill>
                <a:latin typeface="Arial" panose="020B0604020202020204" pitchFamily="34" charset="0"/>
                <a:cs typeface="ＭＳ Ｐゴシック" panose="020B0600070205080204" pitchFamily="34" charset="-128"/>
              </a:rPr>
              <a:t> stochastic modelling tools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From the experience of the CBETA production run, we extrapolate that the FCC-</a:t>
            </a:r>
            <a:r>
              <a:rPr lang="en-US" sz="2000" b="1" dirty="0" err="1">
                <a:solidFill>
                  <a:schemeClr val="tx1">
                    <a:lumMod val="75000"/>
                  </a:schemeClr>
                </a:solidFill>
                <a:latin typeface="Arial" panose="020B0604020202020204" pitchFamily="34" charset="0"/>
                <a:cs typeface="ＭＳ Ｐゴシック" panose="020B0600070205080204" pitchFamily="34" charset="-128"/>
              </a:rPr>
              <a:t>hh</a:t>
            </a:r>
            <a:r>
              <a:rPr lang="en-US" sz="2000" b="1" dirty="0">
                <a:solidFill>
                  <a:schemeClr val="tx1">
                    <a:lumMod val="75000"/>
                  </a:schemeClr>
                </a:solidFill>
                <a:latin typeface="Arial" panose="020B0604020202020204" pitchFamily="34" charset="0"/>
                <a:cs typeface="ＭＳ Ｐゴシック" panose="020B0600070205080204" pitchFamily="34" charset="-128"/>
              </a:rPr>
              <a:t> specifications can be met.</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Provides valuable empirical data on field errors before and after shimming.  </a:t>
            </a:r>
            <a:endParaRPr lang="en-US" sz="2000" b="1" dirty="0">
              <a:solidFill>
                <a:schemeClr val="tx1">
                  <a:lumMod val="75000"/>
                </a:schemeClr>
              </a:solidFill>
              <a:latin typeface="Arial" panose="020B0604020202020204" pitchFamily="34" charset="0"/>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C4D3234B-0916-5193-FA79-3A57BB730954}"/>
              </a:ext>
            </a:extLst>
          </p:cNvPr>
          <p:cNvPicPr>
            <a:picLocks noChangeAspect="1"/>
          </p:cNvPicPr>
          <p:nvPr/>
        </p:nvPicPr>
        <p:blipFill>
          <a:blip r:embed="rId3"/>
          <a:stretch>
            <a:fillRect/>
          </a:stretch>
        </p:blipFill>
        <p:spPr>
          <a:xfrm>
            <a:off x="8227508" y="4102799"/>
            <a:ext cx="2972056" cy="2182939"/>
          </a:xfrm>
          <a:prstGeom prst="rect">
            <a:avLst/>
          </a:prstGeom>
        </p:spPr>
      </p:pic>
      <p:sp>
        <p:nvSpPr>
          <p:cNvPr id="5" name="Text Placeholder 4">
            <a:extLst>
              <a:ext uri="{FF2B5EF4-FFF2-40B4-BE49-F238E27FC236}">
                <a16:creationId xmlns:a16="http://schemas.microsoft.com/office/drawing/2014/main" id="{B7B0EF37-F4BC-8A5A-237B-B26F9A268D88}"/>
              </a:ext>
            </a:extLst>
          </p:cNvPr>
          <p:cNvSpPr txBox="1">
            <a:spLocks/>
          </p:cNvSpPr>
          <p:nvPr/>
        </p:nvSpPr>
        <p:spPr>
          <a:xfrm>
            <a:off x="7916074" y="1241850"/>
            <a:ext cx="3594927" cy="443850"/>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400" dirty="0">
                <a:solidFill>
                  <a:srgbClr val="61C4D3"/>
                </a:solidFill>
              </a:rPr>
              <a:t>Transfer line dipole (left) and quadrupole (right) Halbach concepts</a:t>
            </a:r>
          </a:p>
        </p:txBody>
      </p:sp>
      <p:grpSp>
        <p:nvGrpSpPr>
          <p:cNvPr id="6" name="Group 5">
            <a:extLst>
              <a:ext uri="{FF2B5EF4-FFF2-40B4-BE49-F238E27FC236}">
                <a16:creationId xmlns:a16="http://schemas.microsoft.com/office/drawing/2014/main" id="{F398917B-87EC-088C-8735-DFD86FFD9BE2}"/>
              </a:ext>
            </a:extLst>
          </p:cNvPr>
          <p:cNvGrpSpPr/>
          <p:nvPr/>
        </p:nvGrpSpPr>
        <p:grpSpPr>
          <a:xfrm>
            <a:off x="7830681" y="1685700"/>
            <a:ext cx="4364138" cy="1790750"/>
            <a:chOff x="7690831" y="1761005"/>
            <a:chExt cx="4364138" cy="1790750"/>
          </a:xfrm>
        </p:grpSpPr>
        <p:pic>
          <p:nvPicPr>
            <p:cNvPr id="7" name="Picture 6">
              <a:extLst>
                <a:ext uri="{FF2B5EF4-FFF2-40B4-BE49-F238E27FC236}">
                  <a16:creationId xmlns:a16="http://schemas.microsoft.com/office/drawing/2014/main" id="{3B285C37-63D3-F9BB-3D7A-E8CC5154AE70}"/>
                </a:ext>
              </a:extLst>
            </p:cNvPr>
            <p:cNvPicPr>
              <a:picLocks noChangeAspect="1"/>
            </p:cNvPicPr>
            <p:nvPr/>
          </p:nvPicPr>
          <p:blipFill>
            <a:blip r:embed="rId4"/>
            <a:srcRect/>
            <a:stretch/>
          </p:blipFill>
          <p:spPr>
            <a:xfrm>
              <a:off x="7962610" y="1761005"/>
              <a:ext cx="3222153" cy="1790750"/>
            </a:xfrm>
            <a:prstGeom prst="rect">
              <a:avLst/>
            </a:prstGeom>
          </p:spPr>
        </p:pic>
        <p:cxnSp>
          <p:nvCxnSpPr>
            <p:cNvPr id="11" name="Straight Connector 10">
              <a:extLst>
                <a:ext uri="{FF2B5EF4-FFF2-40B4-BE49-F238E27FC236}">
                  <a16:creationId xmlns:a16="http://schemas.microsoft.com/office/drawing/2014/main" id="{55A6E368-6E29-326F-5613-A1C5B8A5CEFE}"/>
                </a:ext>
              </a:extLst>
            </p:cNvPr>
            <p:cNvCxnSpPr/>
            <p:nvPr/>
          </p:nvCxnSpPr>
          <p:spPr>
            <a:xfrm>
              <a:off x="8842203" y="2454916"/>
              <a:ext cx="25675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EF7FF7A-D059-730C-7E58-29DD72332FB1}"/>
                </a:ext>
              </a:extLst>
            </p:cNvPr>
            <p:cNvCxnSpPr/>
            <p:nvPr/>
          </p:nvCxnSpPr>
          <p:spPr>
            <a:xfrm>
              <a:off x="8842203" y="2841547"/>
              <a:ext cx="25675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D8A4A5A-2942-7B87-BDFF-A373254310F2}"/>
                </a:ext>
              </a:extLst>
            </p:cNvPr>
            <p:cNvCxnSpPr>
              <a:cxnSpLocks/>
            </p:cNvCxnSpPr>
            <p:nvPr/>
          </p:nvCxnSpPr>
          <p:spPr>
            <a:xfrm>
              <a:off x="8842203" y="2257796"/>
              <a:ext cx="300263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01A1BD-E605-AB57-9C14-18A248CF2F05}"/>
                </a:ext>
              </a:extLst>
            </p:cNvPr>
            <p:cNvCxnSpPr>
              <a:cxnSpLocks/>
            </p:cNvCxnSpPr>
            <p:nvPr/>
          </p:nvCxnSpPr>
          <p:spPr>
            <a:xfrm>
              <a:off x="8842203" y="3045686"/>
              <a:ext cx="300263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8C52F73-8BBE-97F1-1780-6599212C3D2B}"/>
                </a:ext>
              </a:extLst>
            </p:cNvPr>
            <p:cNvCxnSpPr>
              <a:cxnSpLocks/>
            </p:cNvCxnSpPr>
            <p:nvPr/>
          </p:nvCxnSpPr>
          <p:spPr>
            <a:xfrm>
              <a:off x="11409730" y="2454916"/>
              <a:ext cx="0" cy="386631"/>
            </a:xfrm>
            <a:prstGeom prst="straightConnector1">
              <a:avLst/>
            </a:prstGeom>
            <a:noFill/>
            <a:ln w="9525" cap="flat" cmpd="sng" algn="ctr">
              <a:solidFill>
                <a:srgbClr val="000000">
                  <a:shade val="95000"/>
                  <a:satMod val="105000"/>
                </a:srgbClr>
              </a:solidFill>
              <a:prstDash val="solid"/>
              <a:headEnd type="triangle"/>
              <a:tailEnd type="triangle"/>
            </a:ln>
            <a:effectLst/>
          </p:spPr>
        </p:cxnSp>
        <p:cxnSp>
          <p:nvCxnSpPr>
            <p:cNvPr id="16" name="Straight Arrow Connector 15">
              <a:extLst>
                <a:ext uri="{FF2B5EF4-FFF2-40B4-BE49-F238E27FC236}">
                  <a16:creationId xmlns:a16="http://schemas.microsoft.com/office/drawing/2014/main" id="{309CD30A-96A3-9DA6-B62D-51642BE34FAA}"/>
                </a:ext>
              </a:extLst>
            </p:cNvPr>
            <p:cNvCxnSpPr>
              <a:cxnSpLocks/>
            </p:cNvCxnSpPr>
            <p:nvPr/>
          </p:nvCxnSpPr>
          <p:spPr>
            <a:xfrm>
              <a:off x="11844834" y="2261600"/>
              <a:ext cx="0" cy="784086"/>
            </a:xfrm>
            <a:prstGeom prst="straightConnector1">
              <a:avLst/>
            </a:prstGeom>
            <a:noFill/>
            <a:ln w="9525" cap="flat" cmpd="sng" algn="ctr">
              <a:solidFill>
                <a:srgbClr val="000000">
                  <a:shade val="95000"/>
                  <a:satMod val="105000"/>
                </a:srgbClr>
              </a:solidFill>
              <a:prstDash val="solid"/>
              <a:headEnd type="triangle"/>
              <a:tailEnd type="triangle"/>
            </a:ln>
            <a:effectLst/>
          </p:spPr>
        </p:cxnSp>
        <p:sp>
          <p:nvSpPr>
            <p:cNvPr id="17" name="TextBox 16">
              <a:extLst>
                <a:ext uri="{FF2B5EF4-FFF2-40B4-BE49-F238E27FC236}">
                  <a16:creationId xmlns:a16="http://schemas.microsoft.com/office/drawing/2014/main" id="{A4E78399-AC91-0491-1BDD-58AFE19CDBEC}"/>
                </a:ext>
              </a:extLst>
            </p:cNvPr>
            <p:cNvSpPr txBox="1"/>
            <p:nvPr/>
          </p:nvSpPr>
          <p:spPr>
            <a:xfrm>
              <a:off x="11478802" y="2559522"/>
              <a:ext cx="141064" cy="153888"/>
            </a:xfrm>
            <a:prstGeom prst="rect">
              <a:avLst/>
            </a:prstGeom>
            <a:noFill/>
          </p:spPr>
          <p:txBody>
            <a:bodyPr wrap="none" lIns="0" tIns="0" rIns="0" bIns="0" rtlCol="0">
              <a:spAutoFit/>
            </a:bodyPr>
            <a:lstStyle/>
            <a:p>
              <a:pPr algn="l"/>
              <a:r>
                <a:rPr lang="en-GB" sz="1000" dirty="0">
                  <a:solidFill>
                    <a:schemeClr val="tx2"/>
                  </a:solidFill>
                </a:rPr>
                <a:t>20</a:t>
              </a:r>
            </a:p>
          </p:txBody>
        </p:sp>
        <p:sp>
          <p:nvSpPr>
            <p:cNvPr id="18" name="TextBox 17">
              <a:extLst>
                <a:ext uri="{FF2B5EF4-FFF2-40B4-BE49-F238E27FC236}">
                  <a16:creationId xmlns:a16="http://schemas.microsoft.com/office/drawing/2014/main" id="{63B97065-1ED8-608B-E4AC-7B3540A9A871}"/>
                </a:ext>
              </a:extLst>
            </p:cNvPr>
            <p:cNvSpPr txBox="1"/>
            <p:nvPr/>
          </p:nvSpPr>
          <p:spPr>
            <a:xfrm>
              <a:off x="11913905" y="2554409"/>
              <a:ext cx="141064" cy="153888"/>
            </a:xfrm>
            <a:prstGeom prst="rect">
              <a:avLst/>
            </a:prstGeom>
            <a:noFill/>
          </p:spPr>
          <p:txBody>
            <a:bodyPr wrap="none" lIns="0" tIns="0" rIns="0" bIns="0" rtlCol="0">
              <a:spAutoFit/>
            </a:bodyPr>
            <a:lstStyle/>
            <a:p>
              <a:pPr algn="l"/>
              <a:r>
                <a:rPr lang="en-GB" sz="1000" dirty="0">
                  <a:solidFill>
                    <a:schemeClr val="tx2"/>
                  </a:solidFill>
                </a:rPr>
                <a:t>40</a:t>
              </a:r>
            </a:p>
          </p:txBody>
        </p:sp>
        <p:sp>
          <p:nvSpPr>
            <p:cNvPr id="19" name="TextBox 18">
              <a:extLst>
                <a:ext uri="{FF2B5EF4-FFF2-40B4-BE49-F238E27FC236}">
                  <a16:creationId xmlns:a16="http://schemas.microsoft.com/office/drawing/2014/main" id="{D4495E5F-DAAA-6AAE-119F-AA65B9739B08}"/>
                </a:ext>
              </a:extLst>
            </p:cNvPr>
            <p:cNvSpPr txBox="1"/>
            <p:nvPr/>
          </p:nvSpPr>
          <p:spPr>
            <a:xfrm>
              <a:off x="10487320" y="3142103"/>
              <a:ext cx="237245" cy="215444"/>
            </a:xfrm>
            <a:prstGeom prst="rect">
              <a:avLst/>
            </a:prstGeom>
            <a:noFill/>
          </p:spPr>
          <p:txBody>
            <a:bodyPr wrap="none" lIns="0" tIns="0" rIns="0" bIns="0" rtlCol="0">
              <a:spAutoFit/>
            </a:bodyPr>
            <a:lstStyle/>
            <a:p>
              <a:pPr algn="ctr"/>
              <a:r>
                <a:rPr lang="en-GB" sz="1400" dirty="0">
                  <a:solidFill>
                    <a:schemeClr val="tx2"/>
                  </a:solidFill>
                </a:rPr>
                <a:t>⌀</a:t>
              </a:r>
              <a:r>
                <a:rPr lang="en-GB" sz="1000" dirty="0">
                  <a:solidFill>
                    <a:schemeClr val="tx2"/>
                  </a:solidFill>
                </a:rPr>
                <a:t>52</a:t>
              </a:r>
            </a:p>
          </p:txBody>
        </p:sp>
        <p:sp>
          <p:nvSpPr>
            <p:cNvPr id="20" name="TextBox 19">
              <a:extLst>
                <a:ext uri="{FF2B5EF4-FFF2-40B4-BE49-F238E27FC236}">
                  <a16:creationId xmlns:a16="http://schemas.microsoft.com/office/drawing/2014/main" id="{772DE0D6-16FD-FC78-0D9C-D9A60EA11CA0}"/>
                </a:ext>
              </a:extLst>
            </p:cNvPr>
            <p:cNvSpPr txBox="1"/>
            <p:nvPr/>
          </p:nvSpPr>
          <p:spPr>
            <a:xfrm>
              <a:off x="7690831" y="2528744"/>
              <a:ext cx="237245" cy="215444"/>
            </a:xfrm>
            <a:prstGeom prst="rect">
              <a:avLst/>
            </a:prstGeom>
            <a:noFill/>
          </p:spPr>
          <p:txBody>
            <a:bodyPr wrap="none" lIns="0" tIns="0" rIns="0" bIns="0" rtlCol="0">
              <a:spAutoFit/>
            </a:bodyPr>
            <a:lstStyle/>
            <a:p>
              <a:pPr algn="ctr"/>
              <a:r>
                <a:rPr lang="en-GB" sz="1400" dirty="0">
                  <a:solidFill>
                    <a:schemeClr val="tx2"/>
                  </a:solidFill>
                </a:rPr>
                <a:t>⌀</a:t>
              </a:r>
              <a:r>
                <a:rPr lang="en-GB" sz="1000" dirty="0">
                  <a:solidFill>
                    <a:schemeClr val="tx2"/>
                  </a:solidFill>
                </a:rPr>
                <a:t>86</a:t>
              </a:r>
            </a:p>
          </p:txBody>
        </p:sp>
        <p:sp>
          <p:nvSpPr>
            <p:cNvPr id="21" name="TextBox 20">
              <a:extLst>
                <a:ext uri="{FF2B5EF4-FFF2-40B4-BE49-F238E27FC236}">
                  <a16:creationId xmlns:a16="http://schemas.microsoft.com/office/drawing/2014/main" id="{672C08C3-0B02-35F1-1DF3-EC65C242EB0F}"/>
                </a:ext>
              </a:extLst>
            </p:cNvPr>
            <p:cNvSpPr txBox="1"/>
            <p:nvPr/>
          </p:nvSpPr>
          <p:spPr>
            <a:xfrm rot="18436249">
              <a:off x="8535007" y="2465484"/>
              <a:ext cx="189154" cy="107722"/>
            </a:xfrm>
            <a:prstGeom prst="rect">
              <a:avLst/>
            </a:prstGeom>
            <a:noFill/>
          </p:spPr>
          <p:txBody>
            <a:bodyPr wrap="none" lIns="0" tIns="0" rIns="0" bIns="0" rtlCol="0">
              <a:spAutoFit/>
            </a:bodyPr>
            <a:lstStyle/>
            <a:p>
              <a:pPr algn="ctr"/>
              <a:r>
                <a:rPr lang="en-GB" sz="700" dirty="0">
                  <a:solidFill>
                    <a:srgbClr val="0505FF"/>
                  </a:solidFill>
                </a:rPr>
                <a:t>GFR</a:t>
              </a:r>
              <a:endParaRPr lang="en-GB" sz="300" dirty="0">
                <a:solidFill>
                  <a:srgbClr val="0505FF"/>
                </a:solidFill>
              </a:endParaRPr>
            </a:p>
          </p:txBody>
        </p:sp>
      </p:grpSp>
    </p:spTree>
    <p:extLst>
      <p:ext uri="{BB962C8B-B14F-4D97-AF65-F5344CB8AC3E}">
        <p14:creationId xmlns:p14="http://schemas.microsoft.com/office/powerpoint/2010/main" val="22637204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Qualitative Costs Comparison</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7" y="1458076"/>
            <a:ext cx="5759451" cy="4585871"/>
          </a:xfrm>
          <a:prstGeom prst="rect">
            <a:avLst/>
          </a:prstGeom>
          <a:noFill/>
        </p:spPr>
        <p:txBody>
          <a:bodyPr wrap="square">
            <a:spAutoFit/>
          </a:bodyPr>
          <a:lstStyle/>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Reliably estimating lifetime costs at this early stage is challenging due to high uncertainties.</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However, permanent magnet concepts are anticipated to be the more cost-effective solution.</a:t>
            </a:r>
          </a:p>
          <a:p>
            <a:pPr marL="342900"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342900" indent="-342900" defTabSz="457200" eaLnBrk="0" fontAlgn="base" hangingPunct="0">
              <a:spcBef>
                <a:spcPct val="0"/>
              </a:spcBef>
              <a:spcAft>
                <a:spcPct val="0"/>
              </a:spcAft>
              <a:buFont typeface="Arial" panose="020B0604020202020204" pitchFamily="34" charset="0"/>
              <a:buChar char="•"/>
              <a:defRPr/>
            </a:pPr>
            <a:r>
              <a:rPr lang="en-US" sz="2000" b="1" dirty="0">
                <a:solidFill>
                  <a:schemeClr val="tx1">
                    <a:lumMod val="75000"/>
                  </a:schemeClr>
                </a:solidFill>
                <a:latin typeface="Arial" panose="020B0604020202020204" pitchFamily="34" charset="0"/>
                <a:cs typeface="ＭＳ Ｐゴシック" panose="020B0600070205080204" pitchFamily="34" charset="-128"/>
              </a:rPr>
              <a:t>The required volume of permanent magnets is realistic compared to industrial production:</a:t>
            </a:r>
          </a:p>
          <a:p>
            <a:pPr marL="342900" indent="-342900" defTabSz="457200" eaLnBrk="0" fontAlgn="base" hangingPunct="0">
              <a:spcBef>
                <a:spcPct val="0"/>
              </a:spcBef>
              <a:spcAft>
                <a:spcPct val="0"/>
              </a:spcAft>
              <a:buFont typeface="Arial" panose="020B0604020202020204" pitchFamily="34" charset="0"/>
              <a:buChar char="•"/>
              <a:defRPr/>
            </a:pPr>
            <a:endParaRPr lang="en-US" sz="800" b="1"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Required PM volume: 625 to 950 </a:t>
            </a:r>
            <a:r>
              <a:rPr lang="en-US" sz="2000" dirty="0" err="1">
                <a:solidFill>
                  <a:schemeClr val="tx1">
                    <a:lumMod val="75000"/>
                  </a:schemeClr>
                </a:solidFill>
                <a:latin typeface="Arial" panose="020B0604020202020204" pitchFamily="34" charset="0"/>
                <a:cs typeface="ＭＳ Ｐゴシック" panose="020B0600070205080204" pitchFamily="34" charset="-128"/>
              </a:rPr>
              <a:t>tonnes</a:t>
            </a:r>
            <a:endParaRPr lang="en-US" sz="20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endParaRPr lang="en-US" sz="800" dirty="0">
              <a:solidFill>
                <a:schemeClr val="tx1">
                  <a:lumMod val="75000"/>
                </a:schemeClr>
              </a:solidFill>
              <a:latin typeface="Arial" panose="020B0604020202020204" pitchFamily="34" charset="0"/>
              <a:cs typeface="ＭＳ Ｐゴシック" panose="020B0600070205080204" pitchFamily="34" charset="-128"/>
            </a:endParaRPr>
          </a:p>
          <a:p>
            <a:pPr marL="800100" lvl="1" indent="-342900" defTabSz="457200" eaLnBrk="0" fontAlgn="base" hangingPunct="0">
              <a:spcBef>
                <a:spcPct val="0"/>
              </a:spcBef>
              <a:spcAft>
                <a:spcPct val="0"/>
              </a:spcAft>
              <a:buFont typeface="Arial" panose="020B0604020202020204" pitchFamily="34" charset="0"/>
              <a:buChar char="•"/>
              <a:defRPr/>
            </a:pPr>
            <a:r>
              <a:rPr lang="en-US" sz="2000" dirty="0">
                <a:solidFill>
                  <a:schemeClr val="tx1">
                    <a:lumMod val="75000"/>
                  </a:schemeClr>
                </a:solidFill>
                <a:latin typeface="Arial" panose="020B0604020202020204" pitchFamily="34" charset="0"/>
                <a:cs typeface="ＭＳ Ｐゴシック" panose="020B0600070205080204" pitchFamily="34" charset="-128"/>
              </a:rPr>
              <a:t>Global neodymium PM production by 2030: 200 k-</a:t>
            </a:r>
            <a:r>
              <a:rPr lang="en-US" sz="2000" dirty="0" err="1">
                <a:solidFill>
                  <a:schemeClr val="tx1">
                    <a:lumMod val="75000"/>
                  </a:schemeClr>
                </a:solidFill>
                <a:latin typeface="Arial" panose="020B0604020202020204" pitchFamily="34" charset="0"/>
                <a:cs typeface="ＭＳ Ｐゴシック" panose="020B0600070205080204" pitchFamily="34" charset="-128"/>
              </a:rPr>
              <a:t>tonnes</a:t>
            </a:r>
            <a:r>
              <a:rPr lang="en-US" sz="2000" dirty="0">
                <a:solidFill>
                  <a:schemeClr val="tx1">
                    <a:lumMod val="75000"/>
                  </a:schemeClr>
                </a:solidFill>
                <a:latin typeface="Arial" panose="020B0604020202020204" pitchFamily="34" charset="0"/>
                <a:cs typeface="ＭＳ Ｐゴシック" panose="020B0600070205080204" pitchFamily="34" charset="-128"/>
              </a:rPr>
              <a:t> per year</a:t>
            </a:r>
          </a:p>
          <a:p>
            <a:pPr defTabSz="457200" eaLnBrk="0" fontAlgn="base" hangingPunct="0">
              <a:spcBef>
                <a:spcPct val="0"/>
              </a:spcBef>
              <a:spcAft>
                <a:spcPct val="0"/>
              </a:spcAft>
              <a:defRPr/>
            </a:pPr>
            <a:endParaRPr lang="en-US" sz="2000" b="1" dirty="0">
              <a:solidFill>
                <a:schemeClr val="tx1">
                  <a:lumMod val="75000"/>
                </a:schemeClr>
              </a:solidFill>
              <a:latin typeface="Arial" panose="020B0604020202020204" pitchFamily="34" charset="0"/>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a:extLst>
              <a:ext uri="{FF2B5EF4-FFF2-40B4-BE49-F238E27FC236}">
                <a16:creationId xmlns:a16="http://schemas.microsoft.com/office/drawing/2014/main" id="{E2699EC8-C10A-4B6C-EB29-48049DFC4446}"/>
              </a:ext>
            </a:extLst>
          </p:cNvPr>
          <p:cNvPicPr>
            <a:picLocks noChangeAspect="1"/>
          </p:cNvPicPr>
          <p:nvPr/>
        </p:nvPicPr>
        <p:blipFill>
          <a:blip r:embed="rId3"/>
          <a:srcRect/>
          <a:stretch/>
        </p:blipFill>
        <p:spPr>
          <a:xfrm>
            <a:off x="6167438" y="1211226"/>
            <a:ext cx="5887077" cy="4907467"/>
          </a:xfrm>
          <a:prstGeom prst="rect">
            <a:avLst/>
          </a:prstGeom>
        </p:spPr>
      </p:pic>
      <p:pic>
        <p:nvPicPr>
          <p:cNvPr id="3" name="Picture 2">
            <a:extLst>
              <a:ext uri="{FF2B5EF4-FFF2-40B4-BE49-F238E27FC236}">
                <a16:creationId xmlns:a16="http://schemas.microsoft.com/office/drawing/2014/main" id="{44C05021-CE70-A26E-6C9E-E8DAC4E5BABA}"/>
              </a:ext>
            </a:extLst>
          </p:cNvPr>
          <p:cNvPicPr>
            <a:picLocks noChangeAspect="1"/>
          </p:cNvPicPr>
          <p:nvPr/>
        </p:nvPicPr>
        <p:blipFill>
          <a:blip r:embed="rId4"/>
          <a:stretch>
            <a:fillRect/>
          </a:stretch>
        </p:blipFill>
        <p:spPr>
          <a:xfrm>
            <a:off x="6188132" y="1243630"/>
            <a:ext cx="1388179" cy="710046"/>
          </a:xfrm>
          <a:prstGeom prst="rect">
            <a:avLst/>
          </a:prstGeom>
        </p:spPr>
      </p:pic>
    </p:spTree>
    <p:extLst>
      <p:ext uri="{BB962C8B-B14F-4D97-AF65-F5344CB8AC3E}">
        <p14:creationId xmlns:p14="http://schemas.microsoft.com/office/powerpoint/2010/main" val="32976044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996423-59EC-CE84-68E2-F0CB4FDA6390}"/>
            </a:ext>
          </a:extLst>
        </p:cNvPr>
        <p:cNvGrpSpPr/>
        <p:nvPr/>
      </p:nvGrpSpPr>
      <p:grpSpPr>
        <a:xfrm>
          <a:off x="0" y="0"/>
          <a:ext cx="0" cy="0"/>
          <a:chOff x="0" y="0"/>
          <a:chExt cx="0" cy="0"/>
        </a:xfrm>
      </p:grpSpPr>
      <p:sp>
        <p:nvSpPr>
          <p:cNvPr id="39" name="TextBox 38">
            <a:extLst>
              <a:ext uri="{FF2B5EF4-FFF2-40B4-BE49-F238E27FC236}">
                <a16:creationId xmlns:a16="http://schemas.microsoft.com/office/drawing/2014/main" id="{D6C6FE1A-66F9-E964-0971-688AD455E399}"/>
              </a:ext>
            </a:extLst>
          </p:cNvPr>
          <p:cNvSpPr txBox="1"/>
          <p:nvPr/>
        </p:nvSpPr>
        <p:spPr>
          <a:xfrm>
            <a:off x="422275" y="1461605"/>
            <a:ext cx="6617101" cy="4185761"/>
          </a:xfrm>
          <a:prstGeom prst="rect">
            <a:avLst/>
          </a:prstGeom>
          <a:noFill/>
        </p:spPr>
        <p:txBody>
          <a:bodyPr wrap="square">
            <a:spAutoFit/>
          </a:bodyPr>
          <a:lstStyle/>
          <a:p>
            <a:pPr>
              <a:spcBef>
                <a:spcPts val="1200"/>
              </a:spcBef>
              <a:defRPr/>
            </a:pPr>
            <a:r>
              <a:rPr lang="en-US" sz="2400" b="1" kern="0" dirty="0">
                <a:solidFill>
                  <a:srgbClr val="0C377B"/>
                </a:solidFill>
                <a:latin typeface="Arial"/>
                <a:cs typeface="Calibri" pitchFamily="34" charset="0"/>
              </a:rPr>
              <a:t>International FCC collaboration (CERN as host lab) to study: </a:t>
            </a:r>
          </a:p>
          <a:p>
            <a:pPr marL="342900" indent="-342900">
              <a:spcBef>
                <a:spcPts val="1200"/>
              </a:spcBef>
              <a:buFont typeface="Arial" panose="020B0604020202020204" pitchFamily="34" charset="0"/>
              <a:buChar char="•"/>
              <a:defRPr/>
            </a:pPr>
            <a:r>
              <a:rPr lang="en-US" sz="2400" b="1" i="1" kern="0" dirty="0">
                <a:solidFill>
                  <a:srgbClr val="0C377B"/>
                </a:solidFill>
                <a:latin typeface="Arial"/>
                <a:cs typeface="Calibri" pitchFamily="34" charset="0"/>
              </a:rPr>
              <a:t>pp</a:t>
            </a:r>
            <a:r>
              <a:rPr lang="en-US" sz="2400" b="1" kern="0" dirty="0">
                <a:solidFill>
                  <a:srgbClr val="0C377B"/>
                </a:solidFill>
                <a:latin typeface="Arial"/>
                <a:cs typeface="Calibri" pitchFamily="34" charset="0"/>
              </a:rPr>
              <a:t>-collider (</a:t>
            </a:r>
            <a:r>
              <a:rPr lang="en-US" sz="2400" b="1" i="1" kern="0" dirty="0">
                <a:solidFill>
                  <a:srgbClr val="0C377B"/>
                </a:solidFill>
                <a:latin typeface="Arial"/>
                <a:cs typeface="Calibri" pitchFamily="34" charset="0"/>
              </a:rPr>
              <a:t>FCC-</a:t>
            </a:r>
            <a:r>
              <a:rPr lang="en-US" sz="2400" b="1" i="1" kern="0" dirty="0" err="1">
                <a:solidFill>
                  <a:srgbClr val="0C377B"/>
                </a:solidFill>
                <a:latin typeface="Arial"/>
                <a:cs typeface="Calibri" pitchFamily="34" charset="0"/>
              </a:rPr>
              <a:t>hh</a:t>
            </a:r>
            <a:r>
              <a:rPr lang="en-US" sz="2400" b="1" kern="0" dirty="0">
                <a:solidFill>
                  <a:srgbClr val="0C377B"/>
                </a:solidFill>
                <a:latin typeface="Arial"/>
                <a:cs typeface="Calibri" pitchFamily="34" charset="0"/>
              </a:rPr>
              <a:t>)                      </a:t>
            </a:r>
            <a:r>
              <a:rPr lang="en-US" sz="2400" kern="0" dirty="0">
                <a:solidFill>
                  <a:srgbClr val="0C377B"/>
                </a:solidFill>
                <a:latin typeface="Arial"/>
                <a:cs typeface="Calibri" pitchFamily="34" charset="0"/>
                <a:sym typeface="Wingdings" panose="05000000000000000000" pitchFamily="2" charset="2"/>
              </a:rPr>
              <a:t> </a:t>
            </a:r>
            <a:r>
              <a:rPr lang="en-US" sz="2400" kern="0" dirty="0">
                <a:solidFill>
                  <a:srgbClr val="0C377B"/>
                </a:solidFill>
                <a:latin typeface="Arial"/>
                <a:cs typeface="Calibri" pitchFamily="34" charset="0"/>
              </a:rPr>
              <a:t>defining infrastructure requirements </a:t>
            </a:r>
          </a:p>
          <a:p>
            <a:pPr marL="342900" indent="-342900">
              <a:spcBef>
                <a:spcPts val="1200"/>
              </a:spcBef>
              <a:buFont typeface="Arial" panose="020B0604020202020204" pitchFamily="34" charset="0"/>
              <a:buChar char="•"/>
              <a:defRPr/>
            </a:pPr>
            <a:endParaRPr lang="en-US" sz="2400" b="1" i="1" kern="0" dirty="0">
              <a:solidFill>
                <a:srgbClr val="0C377B"/>
              </a:solidFill>
              <a:latin typeface="Arial"/>
              <a:cs typeface="Calibri" pitchFamily="34" charset="0"/>
            </a:endParaRPr>
          </a:p>
          <a:p>
            <a:pPr marL="342900" indent="-342900">
              <a:spcBef>
                <a:spcPts val="1200"/>
              </a:spcBef>
              <a:buFont typeface="Arial" panose="020B0604020202020204" pitchFamily="34" charset="0"/>
              <a:buChar char="•"/>
              <a:defRPr/>
            </a:pPr>
            <a:r>
              <a:rPr lang="en-US" sz="2400" b="1" kern="0" dirty="0">
                <a:solidFill>
                  <a:srgbClr val="0C377B"/>
                </a:solidFill>
                <a:latin typeface="Arial"/>
                <a:cs typeface="Calibri" pitchFamily="34" charset="0"/>
              </a:rPr>
              <a:t>80-100 km infrastructure </a:t>
            </a:r>
            <a:r>
              <a:rPr lang="en-US" sz="2400" kern="0" dirty="0">
                <a:solidFill>
                  <a:srgbClr val="0C377B"/>
                </a:solidFill>
                <a:latin typeface="Arial"/>
                <a:cs typeface="Calibri" pitchFamily="34" charset="0"/>
              </a:rPr>
              <a:t>in Geneva area</a:t>
            </a:r>
          </a:p>
          <a:p>
            <a:pPr marL="342900" indent="-342900">
              <a:spcBef>
                <a:spcPts val="1200"/>
              </a:spcBef>
              <a:buFont typeface="Arial" panose="020B0604020202020204" pitchFamily="34" charset="0"/>
              <a:buChar char="•"/>
              <a:defRPr/>
            </a:pPr>
            <a:r>
              <a:rPr lang="en-US" sz="2400" b="1" i="1" kern="0" dirty="0" err="1">
                <a:solidFill>
                  <a:srgbClr val="FF0000"/>
                </a:solidFill>
                <a:latin typeface="Arial"/>
                <a:cs typeface="Calibri" pitchFamily="34" charset="0"/>
              </a:rPr>
              <a:t>e</a:t>
            </a:r>
            <a:r>
              <a:rPr lang="en-US" sz="2400" b="1" kern="0" baseline="30000" dirty="0" err="1">
                <a:solidFill>
                  <a:srgbClr val="FF0000"/>
                </a:solidFill>
                <a:latin typeface="Arial"/>
                <a:cs typeface="Calibri" pitchFamily="34" charset="0"/>
              </a:rPr>
              <a:t>+</a:t>
            </a:r>
            <a:r>
              <a:rPr lang="en-US" sz="2400" b="1" i="1" kern="0" dirty="0" err="1">
                <a:solidFill>
                  <a:srgbClr val="FF0000"/>
                </a:solidFill>
                <a:latin typeface="Arial"/>
                <a:cs typeface="Calibri" pitchFamily="34" charset="0"/>
              </a:rPr>
              <a:t>e</a:t>
            </a:r>
            <a:r>
              <a:rPr lang="en-US" sz="2400" b="1" kern="0" baseline="30000" dirty="0">
                <a:solidFill>
                  <a:srgbClr val="FF0000"/>
                </a:solidFill>
                <a:latin typeface="Arial"/>
                <a:cs typeface="Calibri" pitchFamily="34" charset="0"/>
              </a:rPr>
              <a:t>-</a:t>
            </a:r>
            <a:r>
              <a:rPr lang="en-US" sz="2400" b="1" kern="0" dirty="0">
                <a:solidFill>
                  <a:srgbClr val="FF0000"/>
                </a:solidFill>
                <a:latin typeface="Arial"/>
                <a:cs typeface="Calibri" pitchFamily="34" charset="0"/>
              </a:rPr>
              <a:t> collider (</a:t>
            </a:r>
            <a:r>
              <a:rPr lang="en-US" sz="2400" b="1" i="1" kern="0" dirty="0">
                <a:solidFill>
                  <a:srgbClr val="FF0000"/>
                </a:solidFill>
                <a:latin typeface="Arial"/>
                <a:cs typeface="Calibri" pitchFamily="34" charset="0"/>
              </a:rPr>
              <a:t>FCC-</a:t>
            </a:r>
            <a:r>
              <a:rPr lang="en-US" sz="2400" b="1" i="1" kern="0" dirty="0" err="1">
                <a:solidFill>
                  <a:srgbClr val="FF0000"/>
                </a:solidFill>
                <a:latin typeface="Arial"/>
                <a:cs typeface="Calibri" pitchFamily="34" charset="0"/>
              </a:rPr>
              <a:t>ee</a:t>
            </a:r>
            <a:r>
              <a:rPr lang="en-US" sz="2400" b="1" kern="0" dirty="0">
                <a:solidFill>
                  <a:srgbClr val="FF0000"/>
                </a:solidFill>
                <a:latin typeface="Arial"/>
                <a:cs typeface="Calibri" pitchFamily="34" charset="0"/>
              </a:rPr>
              <a:t>) as a possible first step</a:t>
            </a:r>
          </a:p>
          <a:p>
            <a:pPr marL="342900" indent="-342900">
              <a:spcBef>
                <a:spcPts val="1200"/>
              </a:spcBef>
              <a:buFont typeface="Arial" panose="020B0604020202020204" pitchFamily="34" charset="0"/>
              <a:buChar char="•"/>
              <a:defRPr/>
            </a:pPr>
            <a:r>
              <a:rPr lang="en-US" sz="2400" i="1" kern="0" dirty="0">
                <a:solidFill>
                  <a:srgbClr val="0C377B"/>
                </a:solidFill>
                <a:latin typeface="Arial"/>
                <a:cs typeface="Calibri" pitchFamily="34" charset="0"/>
              </a:rPr>
              <a:t>p-e</a:t>
            </a:r>
            <a:r>
              <a:rPr lang="en-US" sz="2400" kern="0" dirty="0">
                <a:solidFill>
                  <a:srgbClr val="0C377B"/>
                </a:solidFill>
                <a:latin typeface="Arial"/>
                <a:cs typeface="Calibri" pitchFamily="34" charset="0"/>
              </a:rPr>
              <a:t> (</a:t>
            </a:r>
            <a:r>
              <a:rPr lang="en-US" sz="2400" i="1" kern="0" dirty="0">
                <a:solidFill>
                  <a:srgbClr val="0C377B"/>
                </a:solidFill>
                <a:latin typeface="Arial"/>
                <a:cs typeface="Calibri" pitchFamily="34" charset="0"/>
              </a:rPr>
              <a:t>FCC-he</a:t>
            </a:r>
            <a:r>
              <a:rPr lang="en-US" sz="2400" kern="0" dirty="0">
                <a:solidFill>
                  <a:srgbClr val="0C377B"/>
                </a:solidFill>
                <a:latin typeface="Arial"/>
                <a:cs typeface="Calibri" pitchFamily="34" charset="0"/>
              </a:rPr>
              <a:t>) option, HE-LHC …</a:t>
            </a:r>
          </a:p>
        </p:txBody>
      </p:sp>
      <p:sp>
        <p:nvSpPr>
          <p:cNvPr id="37" name="Title 1">
            <a:extLst>
              <a:ext uri="{FF2B5EF4-FFF2-40B4-BE49-F238E27FC236}">
                <a16:creationId xmlns:a16="http://schemas.microsoft.com/office/drawing/2014/main" id="{29997A0C-E718-AA74-BB5D-28C65F270417}"/>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Future Circular Collider Study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launched in 2014</a:t>
            </a:r>
          </a:p>
        </p:txBody>
      </p:sp>
      <p:pic>
        <p:nvPicPr>
          <p:cNvPr id="42" name="Picture 41" descr="A picture containing icon&#10;&#10;Description automatically generated">
            <a:extLst>
              <a:ext uri="{FF2B5EF4-FFF2-40B4-BE49-F238E27FC236}">
                <a16:creationId xmlns:a16="http://schemas.microsoft.com/office/drawing/2014/main" id="{3F1ADF01-1C4A-205B-F15A-E7B58B81A4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a:extLst>
              <a:ext uri="{FF2B5EF4-FFF2-40B4-BE49-F238E27FC236}">
                <a16:creationId xmlns:a16="http://schemas.microsoft.com/office/drawing/2014/main" id="{5144E832-DD4B-C956-69EE-77356F6C63C6}"/>
              </a:ext>
            </a:extLst>
          </p:cNvPr>
          <p:cNvPicPr>
            <a:picLocks noChangeAspect="1"/>
          </p:cNvPicPr>
          <p:nvPr/>
        </p:nvPicPr>
        <p:blipFill rotWithShape="1">
          <a:blip r:embed="rId3">
            <a:extLst>
              <a:ext uri="{28A0092B-C50C-407E-A947-70E740481C1C}">
                <a14:useLocalDpi xmlns:a14="http://schemas.microsoft.com/office/drawing/2010/main" val="0"/>
              </a:ext>
            </a:extLst>
          </a:blip>
          <a:srcRect l="9046" r="-173"/>
          <a:stretch/>
        </p:blipFill>
        <p:spPr>
          <a:xfrm>
            <a:off x="6865846" y="1006134"/>
            <a:ext cx="5322572" cy="5851866"/>
          </a:xfrm>
          <a:prstGeom prst="rect">
            <a:avLst/>
          </a:prstGeom>
        </p:spPr>
      </p:pic>
      <p:sp>
        <p:nvSpPr>
          <p:cNvPr id="3" name="Rectangle 2">
            <a:extLst>
              <a:ext uri="{FF2B5EF4-FFF2-40B4-BE49-F238E27FC236}">
                <a16:creationId xmlns:a16="http://schemas.microsoft.com/office/drawing/2014/main" id="{3BE52F9B-83A7-468A-85D1-7A20B5172ECF}"/>
              </a:ext>
            </a:extLst>
          </p:cNvPr>
          <p:cNvSpPr/>
          <p:nvPr/>
        </p:nvSpPr>
        <p:spPr>
          <a:xfrm>
            <a:off x="6865846" y="5838145"/>
            <a:ext cx="5301055" cy="1015663"/>
          </a:xfrm>
          <a:prstGeom prst="rect">
            <a:avLst/>
          </a:prstGeom>
          <a:solidFill>
            <a:srgbClr val="FF0000">
              <a:alpha val="60000"/>
            </a:srgbClr>
          </a:solidFill>
        </p:spPr>
        <p:txBody>
          <a:bodyPr wrap="square">
            <a:spAutoFit/>
          </a:bodyPr>
          <a:lstStyle/>
          <a:p>
            <a:pPr algn="ctr" defTabSz="342900"/>
            <a:r>
              <a:rPr lang="en-GB" sz="2000" dirty="0">
                <a:solidFill>
                  <a:srgbClr val="FFFFFF"/>
                </a:solidFill>
                <a:latin typeface="Calibri" panose="020F0502020204030204"/>
              </a:rPr>
              <a:t>FCC-he not covered here. Based on FCC-</a:t>
            </a:r>
            <a:r>
              <a:rPr lang="en-GB" sz="2000" dirty="0" err="1">
                <a:solidFill>
                  <a:srgbClr val="FFFFFF"/>
                </a:solidFill>
                <a:latin typeface="Calibri" panose="020F0502020204030204"/>
              </a:rPr>
              <a:t>hh</a:t>
            </a:r>
            <a:r>
              <a:rPr lang="en-GB" sz="2000" dirty="0">
                <a:solidFill>
                  <a:srgbClr val="FFFFFF"/>
                </a:solidFill>
              </a:rPr>
              <a:t> and novel ERL technology for the accelerator infrastructure for the electron beam</a:t>
            </a:r>
            <a:endParaRPr lang="en-GB" sz="2000" dirty="0">
              <a:solidFill>
                <a:srgbClr val="FFFFFF"/>
              </a:solidFill>
              <a:latin typeface="Calibri" panose="020F0502020204030204"/>
            </a:endParaRPr>
          </a:p>
        </p:txBody>
      </p:sp>
    </p:spTree>
    <p:extLst>
      <p:ext uri="{BB962C8B-B14F-4D97-AF65-F5344CB8AC3E}">
        <p14:creationId xmlns:p14="http://schemas.microsoft.com/office/powerpoint/2010/main" val="14424714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338D873-25F9-AE0B-F3CE-7E695F765564}"/>
              </a:ext>
            </a:extLst>
          </p:cNvPr>
          <p:cNvPicPr>
            <a:picLocks noChangeAspect="1"/>
          </p:cNvPicPr>
          <p:nvPr/>
        </p:nvPicPr>
        <p:blipFill>
          <a:blip r:embed="rId2"/>
          <a:stretch>
            <a:fillRect/>
          </a:stretch>
        </p:blipFill>
        <p:spPr>
          <a:xfrm>
            <a:off x="4855029" y="3020746"/>
            <a:ext cx="7336970" cy="3837253"/>
          </a:xfrm>
          <a:prstGeom prst="rect">
            <a:avLst/>
          </a:prstGeom>
        </p:spPr>
      </p:pic>
      <p:sp>
        <p:nvSpPr>
          <p:cNvPr id="37" name="Title 1">
            <a:extLst>
              <a:ext uri="{FF2B5EF4-FFF2-40B4-BE49-F238E27FC236}">
                <a16:creationId xmlns:a16="http://schemas.microsoft.com/office/drawing/2014/main" id="{5A1A65CA-F4A2-4E02-8752-A4222C73C7E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C</a:t>
            </a:r>
            <a:r>
              <a:rPr kumimoji="0" lang="en-US" sz="3600" b="1" i="0" u="none" strike="noStrike" kern="0" cap="none" spc="0" normalizeH="0" baseline="0" noProof="0" dirty="0" err="1">
                <a:ln>
                  <a:noFill/>
                </a:ln>
                <a:solidFill>
                  <a:srgbClr val="FFFF00"/>
                </a:solidFill>
                <a:effectLst/>
                <a:uLnTx/>
                <a:uFillTx/>
                <a:latin typeface="Arial"/>
                <a:ea typeface="+mj-ea"/>
                <a:cs typeface="+mj-cs"/>
              </a:rPr>
              <a:t>onsiderations</a:t>
            </a:r>
            <a:r>
              <a:rPr kumimoji="0" lang="en-US" sz="3600" b="1" i="0" u="none" strike="noStrike" kern="0" cap="none" spc="0" normalizeH="0" baseline="0" noProof="0" dirty="0">
                <a:ln>
                  <a:noFill/>
                </a:ln>
                <a:solidFill>
                  <a:srgbClr val="FFFF00"/>
                </a:solidFill>
                <a:effectLst/>
                <a:uLnTx/>
                <a:uFillTx/>
                <a:latin typeface="Arial"/>
                <a:ea typeface="+mj-ea"/>
                <a:cs typeface="+mj-cs"/>
              </a:rPr>
              <a:t> on transfer lines</a:t>
            </a:r>
          </a:p>
        </p:txBody>
      </p:sp>
      <p:sp>
        <p:nvSpPr>
          <p:cNvPr id="39" name="TextBox 38">
            <a:extLst>
              <a:ext uri="{FF2B5EF4-FFF2-40B4-BE49-F238E27FC236}">
                <a16:creationId xmlns:a16="http://schemas.microsoft.com/office/drawing/2014/main" id="{0AB3A23A-C818-4599-BDA7-5B1CBD8D597E}"/>
              </a:ext>
            </a:extLst>
          </p:cNvPr>
          <p:cNvSpPr txBox="1"/>
          <p:nvPr/>
        </p:nvSpPr>
        <p:spPr>
          <a:xfrm>
            <a:off x="407988" y="1447317"/>
            <a:ext cx="11376025" cy="2123658"/>
          </a:xfrm>
          <a:prstGeom prst="rect">
            <a:avLst/>
          </a:prstGeom>
          <a:noFill/>
        </p:spPr>
        <p:txBody>
          <a:bodyPr wrap="square">
            <a:spAutoFit/>
          </a:bodyPr>
          <a:lstStyle/>
          <a:p>
            <a:pPr defTabSz="457200" eaLnBrk="0" fontAlgn="base" hangingPunct="0">
              <a:spcBef>
                <a:spcPct val="0"/>
              </a:spcBef>
              <a:spcAft>
                <a:spcPct val="0"/>
              </a:spcAf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Design of transfer lines in the ring tunnel (for 3.3 </a:t>
            </a:r>
            <a:r>
              <a:rPr kumimoji="0" lang="en-US" sz="2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TeV</a:t>
            </a: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a:t>
            </a:r>
            <a:endParaRPr kumimoji="0" lang="en-US" sz="1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US" b="1" dirty="0">
                <a:solidFill>
                  <a:schemeClr val="tx1">
                    <a:lumMod val="75000"/>
                  </a:schemeClr>
                </a:solidFill>
                <a:latin typeface="Arial" panose="020B0604020202020204" pitchFamily="34" charset="0"/>
                <a:cs typeface="ＭＳ Ｐゴシック" panose="020B0600070205080204" pitchFamily="34" charset="-128"/>
              </a:rPr>
              <a:t>Integration</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Outcome of first studies is encouraging</a:t>
            </a:r>
          </a:p>
          <a:p>
            <a:pPr marL="742950" lvl="1"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Further studies are needed to </a:t>
            </a:r>
          </a:p>
          <a:p>
            <a:pPr marL="757238" lvl="1" defTabSz="457200" eaLnBrk="0" fontAlgn="base" hangingPunct="0">
              <a:spcBef>
                <a:spcPct val="0"/>
              </a:spcBef>
              <a:spcAft>
                <a:spcPct val="0"/>
              </a:spcAft>
              <a:defRPr/>
            </a:pPr>
            <a:r>
              <a:rPr lang="en-US" b="1" dirty="0">
                <a:solidFill>
                  <a:schemeClr val="tx1">
                    <a:lumMod val="75000"/>
                  </a:schemeClr>
                </a:solidFill>
                <a:latin typeface="Arial" panose="020B0604020202020204" pitchFamily="34" charset="0"/>
                <a:cs typeface="ＭＳ Ｐゴシック" panose="020B0600070205080204" pitchFamily="34" charset="-128"/>
              </a:rPr>
              <a:t>consider detail, e.g.</a:t>
            </a:r>
          </a:p>
          <a:p>
            <a:pPr marL="1200150" lvl="2"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Shielding</a:t>
            </a:r>
          </a:p>
          <a:p>
            <a:pPr marL="1200150" lvl="2" indent="-285750" defTabSz="457200" eaLnBrk="0" fontAlgn="base" hangingPunct="0">
              <a:spcBef>
                <a:spcPct val="0"/>
              </a:spcBef>
              <a:spcAft>
                <a:spcPct val="0"/>
              </a:spcAft>
              <a:buFont typeface="Arial" panose="020B0604020202020204" pitchFamily="34" charset="0"/>
              <a:buChar char="•"/>
              <a:defRPr/>
            </a:pPr>
            <a:r>
              <a:rPr lang="en-US" b="1" dirty="0">
                <a:solidFill>
                  <a:schemeClr val="tx1">
                    <a:lumMod val="75000"/>
                  </a:schemeClr>
                </a:solidFill>
                <a:latin typeface="Arial" panose="020B0604020202020204" pitchFamily="34" charset="0"/>
                <a:cs typeface="ＭＳ Ｐゴシック" panose="020B0600070205080204" pitchFamily="34" charset="-128"/>
              </a:rPr>
              <a:t>Machine protection</a:t>
            </a:r>
          </a:p>
        </p:txBody>
      </p:sp>
      <p:pic>
        <p:nvPicPr>
          <p:cNvPr id="42" name="Picture 41" descr="A picture containing icon&#10;&#10;Description automatically generated">
            <a:extLst>
              <a:ext uri="{FF2B5EF4-FFF2-40B4-BE49-F238E27FC236}">
                <a16:creationId xmlns:a16="http://schemas.microsoft.com/office/drawing/2014/main" id="{04C98138-4771-4030-8C6D-69890676A5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2" name="TextBox 1">
            <a:extLst>
              <a:ext uri="{FF2B5EF4-FFF2-40B4-BE49-F238E27FC236}">
                <a16:creationId xmlns:a16="http://schemas.microsoft.com/office/drawing/2014/main" id="{4930DB4D-777A-9154-1673-1C360B5241CC}"/>
              </a:ext>
            </a:extLst>
          </p:cNvPr>
          <p:cNvSpPr txBox="1"/>
          <p:nvPr/>
        </p:nvSpPr>
        <p:spPr>
          <a:xfrm>
            <a:off x="8527732" y="2700000"/>
            <a:ext cx="3664267" cy="369332"/>
          </a:xfrm>
          <a:prstGeom prst="rect">
            <a:avLst/>
          </a:prstGeom>
          <a:noFill/>
        </p:spPr>
        <p:txBody>
          <a:bodyPr wrap="square">
            <a:spAutoFit/>
          </a:bodyPr>
          <a:lstStyle/>
          <a:p>
            <a:pPr marL="9525" lvl="1" algn="ctr" defTabSz="457200" eaLnBrk="0" fontAlgn="base" hangingPunct="0">
              <a:spcBef>
                <a:spcPct val="0"/>
              </a:spcBef>
              <a:spcAft>
                <a:spcPct val="0"/>
              </a:spcAft>
              <a:defRPr/>
            </a:pPr>
            <a:r>
              <a:rPr lang="en-US" b="1" dirty="0">
                <a:solidFill>
                  <a:schemeClr val="tx1">
                    <a:lumMod val="75000"/>
                  </a:schemeClr>
                </a:solidFill>
                <a:latin typeface="Arial" panose="020B0604020202020204" pitchFamily="34" charset="0"/>
                <a:cs typeface="ＭＳ Ｐゴシック" panose="020B0600070205080204" pitchFamily="34" charset="-128"/>
              </a:rPr>
              <a:t>Permanent magnet solution</a:t>
            </a:r>
          </a:p>
        </p:txBody>
      </p:sp>
      <p:sp>
        <p:nvSpPr>
          <p:cNvPr id="4" name="TextBox 3">
            <a:extLst>
              <a:ext uri="{FF2B5EF4-FFF2-40B4-BE49-F238E27FC236}">
                <a16:creationId xmlns:a16="http://schemas.microsoft.com/office/drawing/2014/main" id="{8EFA050B-80AC-8F4F-BBE9-BEC77D3DF899}"/>
              </a:ext>
            </a:extLst>
          </p:cNvPr>
          <p:cNvSpPr txBox="1"/>
          <p:nvPr/>
        </p:nvSpPr>
        <p:spPr>
          <a:xfrm>
            <a:off x="4965161" y="2700000"/>
            <a:ext cx="3650934" cy="369332"/>
          </a:xfrm>
          <a:prstGeom prst="rect">
            <a:avLst/>
          </a:prstGeom>
          <a:noFill/>
        </p:spPr>
        <p:txBody>
          <a:bodyPr wrap="square">
            <a:spAutoFit/>
          </a:bodyPr>
          <a:lstStyle/>
          <a:p>
            <a:pPr marL="9525" lvl="1" algn="ctr" defTabSz="457200" eaLnBrk="0" fontAlgn="base" hangingPunct="0">
              <a:spcBef>
                <a:spcPct val="0"/>
              </a:spcBef>
              <a:spcAft>
                <a:spcPct val="0"/>
              </a:spcAft>
              <a:defRPr/>
            </a:pPr>
            <a:r>
              <a:rPr lang="en-US" b="1" dirty="0">
                <a:solidFill>
                  <a:schemeClr val="tx1">
                    <a:lumMod val="75000"/>
                  </a:schemeClr>
                </a:solidFill>
                <a:latin typeface="Arial" panose="020B0604020202020204" pitchFamily="34" charset="0"/>
                <a:cs typeface="ＭＳ Ｐゴシック" panose="020B0600070205080204" pitchFamily="34" charset="-128"/>
              </a:rPr>
              <a:t>Normal conducting solution</a:t>
            </a:r>
          </a:p>
        </p:txBody>
      </p:sp>
      <p:sp>
        <p:nvSpPr>
          <p:cNvPr id="5" name="TextBox 4">
            <a:extLst>
              <a:ext uri="{FF2B5EF4-FFF2-40B4-BE49-F238E27FC236}">
                <a16:creationId xmlns:a16="http://schemas.microsoft.com/office/drawing/2014/main" id="{21E96761-11E2-E205-B152-8D14FACFEDCE}"/>
              </a:ext>
            </a:extLst>
          </p:cNvPr>
          <p:cNvSpPr txBox="1"/>
          <p:nvPr/>
        </p:nvSpPr>
        <p:spPr>
          <a:xfrm>
            <a:off x="7352883" y="3182721"/>
            <a:ext cx="2232177" cy="246221"/>
          </a:xfrm>
          <a:prstGeom prst="rect">
            <a:avLst/>
          </a:prstGeom>
          <a:noFill/>
        </p:spPr>
        <p:txBody>
          <a:bodyPr wrap="square" rtlCol="0">
            <a:spAutoFit/>
          </a:bodyPr>
          <a:lstStyle/>
          <a:p>
            <a:pPr defTabSz="514350">
              <a:defRPr/>
            </a:pPr>
            <a:r>
              <a:rPr lang="en-GB" sz="1000" b="1" dirty="0">
                <a:solidFill>
                  <a:srgbClr val="0C377B"/>
                </a:solidFill>
                <a:latin typeface="Arial"/>
              </a:rPr>
              <a:t>Courtesy F. </a:t>
            </a:r>
            <a:r>
              <a:rPr lang="en-GB" sz="1000" b="1" dirty="0" err="1">
                <a:solidFill>
                  <a:srgbClr val="0C377B"/>
                </a:solidFill>
                <a:latin typeface="Arial"/>
              </a:rPr>
              <a:t>Valchkova</a:t>
            </a:r>
            <a:r>
              <a:rPr lang="en-GB" sz="1000" b="1" dirty="0">
                <a:solidFill>
                  <a:srgbClr val="0C377B"/>
                </a:solidFill>
                <a:latin typeface="Arial"/>
              </a:rPr>
              <a:t>-Georgieva</a:t>
            </a:r>
          </a:p>
        </p:txBody>
      </p:sp>
    </p:spTree>
    <p:extLst>
      <p:ext uri="{BB962C8B-B14F-4D97-AF65-F5344CB8AC3E}">
        <p14:creationId xmlns:p14="http://schemas.microsoft.com/office/powerpoint/2010/main" val="27320378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BB42E-5D07-5718-2149-B42615401C9F}"/>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7652A96A-7204-F236-0585-C17A322E2748}"/>
              </a:ext>
            </a:extLst>
          </p:cNvPr>
          <p:cNvPicPr>
            <a:picLocks noChangeAspect="1"/>
          </p:cNvPicPr>
          <p:nvPr/>
        </p:nvPicPr>
        <p:blipFill>
          <a:blip r:embed="rId2"/>
          <a:stretch>
            <a:fillRect/>
          </a:stretch>
        </p:blipFill>
        <p:spPr>
          <a:xfrm>
            <a:off x="36000" y="1223995"/>
            <a:ext cx="12132000" cy="2958621"/>
          </a:xfrm>
          <a:prstGeom prst="rect">
            <a:avLst/>
          </a:prstGeom>
        </p:spPr>
      </p:pic>
      <p:pic>
        <p:nvPicPr>
          <p:cNvPr id="14" name="Picture 13">
            <a:extLst>
              <a:ext uri="{FF2B5EF4-FFF2-40B4-BE49-F238E27FC236}">
                <a16:creationId xmlns:a16="http://schemas.microsoft.com/office/drawing/2014/main" id="{58F87F51-6BCF-5610-E666-AC40924C6F92}"/>
              </a:ext>
            </a:extLst>
          </p:cNvPr>
          <p:cNvPicPr>
            <a:picLocks noChangeAspect="1"/>
          </p:cNvPicPr>
          <p:nvPr/>
        </p:nvPicPr>
        <p:blipFill>
          <a:blip r:embed="rId3"/>
          <a:stretch>
            <a:fillRect/>
          </a:stretch>
        </p:blipFill>
        <p:spPr>
          <a:xfrm>
            <a:off x="36000" y="4392000"/>
            <a:ext cx="12132000" cy="2462763"/>
          </a:xfrm>
          <a:prstGeom prst="rect">
            <a:avLst/>
          </a:prstGeom>
        </p:spPr>
      </p:pic>
      <p:sp>
        <p:nvSpPr>
          <p:cNvPr id="37" name="Title 1">
            <a:extLst>
              <a:ext uri="{FF2B5EF4-FFF2-40B4-BE49-F238E27FC236}">
                <a16:creationId xmlns:a16="http://schemas.microsoft.com/office/drawing/2014/main" id="{B110CDDC-0214-A4D1-6954-F5DC4D0B3457}"/>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A last look at the timeline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42" name="Picture 41" descr="A picture containing icon&#10;&#10;Description automatically generated">
            <a:extLst>
              <a:ext uri="{FF2B5EF4-FFF2-40B4-BE49-F238E27FC236}">
                <a16:creationId xmlns:a16="http://schemas.microsoft.com/office/drawing/2014/main" id="{66633B17-1ED4-686D-1458-3F4F44EE0C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3" name="TextBox 2">
            <a:extLst>
              <a:ext uri="{FF2B5EF4-FFF2-40B4-BE49-F238E27FC236}">
                <a16:creationId xmlns:a16="http://schemas.microsoft.com/office/drawing/2014/main" id="{FC0F248D-9AD1-EA17-BFCA-3EFC46893BD8}"/>
              </a:ext>
            </a:extLst>
          </p:cNvPr>
          <p:cNvSpPr txBox="1"/>
          <p:nvPr/>
        </p:nvSpPr>
        <p:spPr>
          <a:xfrm>
            <a:off x="427656" y="4107996"/>
            <a:ext cx="11376025" cy="400110"/>
          </a:xfrm>
          <a:prstGeom prst="rect">
            <a:avLst/>
          </a:prstGeom>
          <a:noFill/>
        </p:spPr>
        <p:txBody>
          <a:bodyPr wrap="square">
            <a:spAutoFit/>
          </a:bodyPr>
          <a:lstStyle/>
          <a:p>
            <a:pPr algn="ctr" defTabSz="457200" eaLnBrk="0" fontAlgn="base" hangingPunct="0">
              <a:spcBef>
                <a:spcPct val="0"/>
              </a:spcBef>
              <a:spcAft>
                <a:spcPct val="0"/>
              </a:spcAft>
              <a:defRPr/>
            </a:pPr>
            <a:r>
              <a:rPr kumimoji="0" lang="en-US" sz="2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FCC-</a:t>
            </a:r>
            <a:r>
              <a:rPr kumimoji="0" lang="en-US" sz="20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hh</a:t>
            </a:r>
            <a:r>
              <a:rPr kumimoji="0" lang="en-US" sz="2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as stage 1 of FCC integrated </a:t>
            </a:r>
            <a:r>
              <a:rPr kumimoji="0" lang="en-US" sz="20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programme</a:t>
            </a:r>
            <a:endParaRPr kumimoji="0" lang="en-US" sz="9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39" name="TextBox 38">
            <a:extLst>
              <a:ext uri="{FF2B5EF4-FFF2-40B4-BE49-F238E27FC236}">
                <a16:creationId xmlns:a16="http://schemas.microsoft.com/office/drawing/2014/main" id="{23F890CA-7032-8219-13E0-F724F279E801}"/>
              </a:ext>
            </a:extLst>
          </p:cNvPr>
          <p:cNvSpPr txBox="1"/>
          <p:nvPr/>
        </p:nvSpPr>
        <p:spPr>
          <a:xfrm>
            <a:off x="407988" y="968147"/>
            <a:ext cx="11376025" cy="400110"/>
          </a:xfrm>
          <a:prstGeom prst="rect">
            <a:avLst/>
          </a:prstGeom>
          <a:noFill/>
        </p:spPr>
        <p:txBody>
          <a:bodyPr wrap="square">
            <a:spAutoFit/>
          </a:bodyPr>
          <a:lstStyle/>
          <a:p>
            <a:pPr algn="ctr" defTabSz="457200" eaLnBrk="0" fontAlgn="base" hangingPunct="0">
              <a:spcBef>
                <a:spcPct val="0"/>
              </a:spcBef>
              <a:spcAft>
                <a:spcPct val="0"/>
              </a:spcAft>
              <a:defRPr/>
            </a:pPr>
            <a:r>
              <a:rPr kumimoji="0" lang="en-US" sz="2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FCC-</a:t>
            </a:r>
            <a:r>
              <a:rPr kumimoji="0" lang="en-US" sz="20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hh</a:t>
            </a:r>
            <a:r>
              <a:rPr kumimoji="0" lang="en-US" sz="2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as stage 2 of FCC integrated </a:t>
            </a:r>
            <a:r>
              <a:rPr kumimoji="0" lang="en-US" sz="20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programme</a:t>
            </a:r>
            <a:endParaRPr kumimoji="0" lang="en-US" sz="9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
        <p:nvSpPr>
          <p:cNvPr id="6" name="TextBox 5">
            <a:extLst>
              <a:ext uri="{FF2B5EF4-FFF2-40B4-BE49-F238E27FC236}">
                <a16:creationId xmlns:a16="http://schemas.microsoft.com/office/drawing/2014/main" id="{E940CD4F-169C-AA68-1E88-B4F29E4B1A5A}"/>
              </a:ext>
            </a:extLst>
          </p:cNvPr>
          <p:cNvSpPr txBox="1"/>
          <p:nvPr/>
        </p:nvSpPr>
        <p:spPr>
          <a:xfrm>
            <a:off x="6250159" y="1708356"/>
            <a:ext cx="720000" cy="246221"/>
          </a:xfrm>
          <a:prstGeom prst="rect">
            <a:avLst/>
          </a:prstGeom>
          <a:noFill/>
          <a:ln w="50800">
            <a:solidFill>
              <a:srgbClr val="FF0000"/>
            </a:solidFill>
          </a:ln>
        </p:spPr>
        <p:txBody>
          <a:bodyPr wrap="square" lIns="0" tIns="0" rIns="0" bIns="0" rtlCol="0">
            <a:spAutoFit/>
          </a:bodyPr>
          <a:lstStyle/>
          <a:p>
            <a:pPr algn="ctr"/>
            <a:r>
              <a:rPr lang="en-GB" sz="1600" b="1" dirty="0">
                <a:solidFill>
                  <a:srgbClr val="FF0000"/>
                </a:solidFill>
              </a:rPr>
              <a:t>2070</a:t>
            </a:r>
            <a:endParaRPr lang="en-GB" b="1" dirty="0">
              <a:solidFill>
                <a:srgbClr val="FF0000"/>
              </a:solidFill>
            </a:endParaRPr>
          </a:p>
        </p:txBody>
      </p:sp>
      <p:sp>
        <p:nvSpPr>
          <p:cNvPr id="7" name="TextBox 6">
            <a:extLst>
              <a:ext uri="{FF2B5EF4-FFF2-40B4-BE49-F238E27FC236}">
                <a16:creationId xmlns:a16="http://schemas.microsoft.com/office/drawing/2014/main" id="{88CD2D35-D026-36B2-831C-34B70489E459}"/>
              </a:ext>
            </a:extLst>
          </p:cNvPr>
          <p:cNvSpPr txBox="1"/>
          <p:nvPr/>
        </p:nvSpPr>
        <p:spPr>
          <a:xfrm>
            <a:off x="7304110" y="3460450"/>
            <a:ext cx="720000" cy="246221"/>
          </a:xfrm>
          <a:prstGeom prst="rect">
            <a:avLst/>
          </a:prstGeom>
          <a:noFill/>
          <a:ln w="50800">
            <a:solidFill>
              <a:srgbClr val="FF0000"/>
            </a:solidFill>
          </a:ln>
        </p:spPr>
        <p:txBody>
          <a:bodyPr wrap="square" lIns="0" tIns="0" rIns="0" bIns="0" rtlCol="0">
            <a:spAutoFit/>
          </a:bodyPr>
          <a:lstStyle/>
          <a:p>
            <a:pPr algn="ctr"/>
            <a:r>
              <a:rPr lang="en-GB" sz="1600" b="1" dirty="0">
                <a:solidFill>
                  <a:srgbClr val="FF0000"/>
                </a:solidFill>
              </a:rPr>
              <a:t>2074</a:t>
            </a:r>
            <a:endParaRPr lang="en-GB" b="1" dirty="0">
              <a:solidFill>
                <a:srgbClr val="FF0000"/>
              </a:solidFill>
            </a:endParaRPr>
          </a:p>
        </p:txBody>
      </p:sp>
      <p:sp>
        <p:nvSpPr>
          <p:cNvPr id="12" name="TextBox 11">
            <a:extLst>
              <a:ext uri="{FF2B5EF4-FFF2-40B4-BE49-F238E27FC236}">
                <a16:creationId xmlns:a16="http://schemas.microsoft.com/office/drawing/2014/main" id="{0B054190-CDF0-90EF-2074-4EB1690DE4D4}"/>
              </a:ext>
            </a:extLst>
          </p:cNvPr>
          <p:cNvSpPr txBox="1"/>
          <p:nvPr/>
        </p:nvSpPr>
        <p:spPr>
          <a:xfrm>
            <a:off x="7461919" y="4689351"/>
            <a:ext cx="720000" cy="246221"/>
          </a:xfrm>
          <a:prstGeom prst="rect">
            <a:avLst/>
          </a:prstGeom>
          <a:noFill/>
          <a:ln w="50800">
            <a:solidFill>
              <a:srgbClr val="FF0000"/>
            </a:solidFill>
          </a:ln>
        </p:spPr>
        <p:txBody>
          <a:bodyPr wrap="square" lIns="0" tIns="0" rIns="0" bIns="0" rtlCol="0">
            <a:spAutoFit/>
          </a:bodyPr>
          <a:lstStyle/>
          <a:p>
            <a:pPr algn="ctr"/>
            <a:r>
              <a:rPr lang="en-GB" sz="1600" b="1" dirty="0">
                <a:solidFill>
                  <a:srgbClr val="FF0000"/>
                </a:solidFill>
              </a:rPr>
              <a:t>2054</a:t>
            </a:r>
            <a:endParaRPr lang="en-GB" b="1" dirty="0">
              <a:solidFill>
                <a:srgbClr val="FF0000"/>
              </a:solidFill>
            </a:endParaRPr>
          </a:p>
        </p:txBody>
      </p:sp>
      <p:sp>
        <p:nvSpPr>
          <p:cNvPr id="13" name="TextBox 12">
            <a:extLst>
              <a:ext uri="{FF2B5EF4-FFF2-40B4-BE49-F238E27FC236}">
                <a16:creationId xmlns:a16="http://schemas.microsoft.com/office/drawing/2014/main" id="{696B36A3-8411-1BDC-BAC7-150E70DD37A9}"/>
              </a:ext>
            </a:extLst>
          </p:cNvPr>
          <p:cNvSpPr txBox="1"/>
          <p:nvPr/>
        </p:nvSpPr>
        <p:spPr>
          <a:xfrm>
            <a:off x="7858528" y="6077664"/>
            <a:ext cx="720000" cy="246221"/>
          </a:xfrm>
          <a:prstGeom prst="rect">
            <a:avLst/>
          </a:prstGeom>
          <a:noFill/>
          <a:ln w="50800">
            <a:solidFill>
              <a:srgbClr val="FF0000"/>
            </a:solidFill>
          </a:ln>
        </p:spPr>
        <p:txBody>
          <a:bodyPr wrap="square" lIns="0" tIns="0" rIns="0" bIns="0" rtlCol="0">
            <a:spAutoFit/>
          </a:bodyPr>
          <a:lstStyle/>
          <a:p>
            <a:pPr algn="ctr"/>
            <a:r>
              <a:rPr lang="en-GB" sz="1600" b="1" dirty="0">
                <a:solidFill>
                  <a:srgbClr val="FF0000"/>
                </a:solidFill>
              </a:rPr>
              <a:t>2055</a:t>
            </a:r>
            <a:endParaRPr lang="en-GB" b="1" dirty="0">
              <a:solidFill>
                <a:srgbClr val="FF0000"/>
              </a:solidFill>
            </a:endParaRPr>
          </a:p>
        </p:txBody>
      </p:sp>
    </p:spTree>
    <p:extLst>
      <p:ext uri="{BB962C8B-B14F-4D97-AF65-F5344CB8AC3E}">
        <p14:creationId xmlns:p14="http://schemas.microsoft.com/office/powerpoint/2010/main" val="38861288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6EBCA-9119-3484-C4DC-B441198B5D5A}"/>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726DDE22-F526-19FF-1D83-2FABD19D1158}"/>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..and at power consumption</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39" name="TextBox 38">
            <a:extLst>
              <a:ext uri="{FF2B5EF4-FFF2-40B4-BE49-F238E27FC236}">
                <a16:creationId xmlns:a16="http://schemas.microsoft.com/office/drawing/2014/main" id="{781E8D03-26BF-B94E-E8F0-4F84601F870E}"/>
              </a:ext>
            </a:extLst>
          </p:cNvPr>
          <p:cNvSpPr txBox="1"/>
          <p:nvPr/>
        </p:nvSpPr>
        <p:spPr>
          <a:xfrm>
            <a:off x="407988" y="1447317"/>
            <a:ext cx="11376025" cy="830997"/>
          </a:xfrm>
          <a:prstGeom prst="rect">
            <a:avLst/>
          </a:prstGeom>
          <a:noFill/>
        </p:spPr>
        <p:txBody>
          <a:bodyPr wrap="square">
            <a:spAutoFit/>
          </a:bodyPr>
          <a:lstStyle/>
          <a:p>
            <a:pPr defTabSz="457200" eaLnBrk="0" fontAlgn="base" hangingPunct="0">
              <a:spcBef>
                <a:spcPct val="0"/>
              </a:spcBef>
              <a:spcAft>
                <a:spcPct val="0"/>
              </a:spcAf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Estimates of the power consumption of the two phases of the FCC integrated </a:t>
            </a:r>
            <a:r>
              <a:rPr kumimoji="0" lang="en-US" sz="2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programme</a:t>
            </a: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 have been worked out. </a:t>
            </a:r>
            <a:endParaRPr kumimoji="0" lang="en-US" sz="1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pic>
        <p:nvPicPr>
          <p:cNvPr id="42" name="Picture 41" descr="A picture containing icon&#10;&#10;Description automatically generated">
            <a:extLst>
              <a:ext uri="{FF2B5EF4-FFF2-40B4-BE49-F238E27FC236}">
                <a16:creationId xmlns:a16="http://schemas.microsoft.com/office/drawing/2014/main" id="{F301287C-0B55-3778-E98D-1BED78C4BE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5" name="TextBox 4">
            <a:extLst>
              <a:ext uri="{FF2B5EF4-FFF2-40B4-BE49-F238E27FC236}">
                <a16:creationId xmlns:a16="http://schemas.microsoft.com/office/drawing/2014/main" id="{09B2C07B-DB31-BFE6-9456-37302722C819}"/>
              </a:ext>
            </a:extLst>
          </p:cNvPr>
          <p:cNvSpPr txBox="1"/>
          <p:nvPr/>
        </p:nvSpPr>
        <p:spPr>
          <a:xfrm>
            <a:off x="7352883" y="3182721"/>
            <a:ext cx="2232177" cy="246221"/>
          </a:xfrm>
          <a:prstGeom prst="rect">
            <a:avLst/>
          </a:prstGeom>
          <a:noFill/>
        </p:spPr>
        <p:txBody>
          <a:bodyPr wrap="square" rtlCol="0">
            <a:spAutoFit/>
          </a:bodyPr>
          <a:lstStyle/>
          <a:p>
            <a:pPr defTabSz="514350">
              <a:defRPr/>
            </a:pPr>
            <a:r>
              <a:rPr lang="en-GB" sz="1000" b="1" dirty="0">
                <a:solidFill>
                  <a:srgbClr val="0C377B"/>
                </a:solidFill>
                <a:latin typeface="Arial"/>
              </a:rPr>
              <a:t>Courtesy F. </a:t>
            </a:r>
            <a:r>
              <a:rPr lang="en-GB" sz="1000" b="1" dirty="0" err="1">
                <a:solidFill>
                  <a:srgbClr val="0C377B"/>
                </a:solidFill>
                <a:latin typeface="Arial"/>
              </a:rPr>
              <a:t>Valchkova</a:t>
            </a:r>
            <a:r>
              <a:rPr lang="en-GB" sz="1000" b="1" dirty="0">
                <a:solidFill>
                  <a:srgbClr val="0C377B"/>
                </a:solidFill>
                <a:latin typeface="Arial"/>
              </a:rPr>
              <a:t>-Georgieva</a:t>
            </a:r>
          </a:p>
        </p:txBody>
      </p:sp>
      <p:pic>
        <p:nvPicPr>
          <p:cNvPr id="9" name="Picture 8">
            <a:extLst>
              <a:ext uri="{FF2B5EF4-FFF2-40B4-BE49-F238E27FC236}">
                <a16:creationId xmlns:a16="http://schemas.microsoft.com/office/drawing/2014/main" id="{371C486F-2540-C442-2561-B68C2BD07E75}"/>
              </a:ext>
            </a:extLst>
          </p:cNvPr>
          <p:cNvPicPr>
            <a:picLocks noChangeAspect="1"/>
          </p:cNvPicPr>
          <p:nvPr/>
        </p:nvPicPr>
        <p:blipFill>
          <a:blip r:embed="rId3"/>
          <a:stretch>
            <a:fillRect/>
          </a:stretch>
        </p:blipFill>
        <p:spPr>
          <a:xfrm>
            <a:off x="6936993" y="2950030"/>
            <a:ext cx="4381500" cy="3352800"/>
          </a:xfrm>
          <a:prstGeom prst="rect">
            <a:avLst/>
          </a:prstGeom>
        </p:spPr>
      </p:pic>
      <p:pic>
        <p:nvPicPr>
          <p:cNvPr id="3" name="Picture 2">
            <a:extLst>
              <a:ext uri="{FF2B5EF4-FFF2-40B4-BE49-F238E27FC236}">
                <a16:creationId xmlns:a16="http://schemas.microsoft.com/office/drawing/2014/main" id="{78BA570C-DF53-A3C9-7CB5-546C4CEE23CF}"/>
              </a:ext>
            </a:extLst>
          </p:cNvPr>
          <p:cNvPicPr>
            <a:picLocks noChangeAspect="1"/>
          </p:cNvPicPr>
          <p:nvPr/>
        </p:nvPicPr>
        <p:blipFill>
          <a:blip r:embed="rId4"/>
          <a:stretch>
            <a:fillRect/>
          </a:stretch>
        </p:blipFill>
        <p:spPr>
          <a:xfrm>
            <a:off x="635230" y="2873828"/>
            <a:ext cx="5014453" cy="3429001"/>
          </a:xfrm>
          <a:prstGeom prst="rect">
            <a:avLst/>
          </a:prstGeom>
        </p:spPr>
      </p:pic>
      <p:sp>
        <p:nvSpPr>
          <p:cNvPr id="6" name="TextBox 5">
            <a:extLst>
              <a:ext uri="{FF2B5EF4-FFF2-40B4-BE49-F238E27FC236}">
                <a16:creationId xmlns:a16="http://schemas.microsoft.com/office/drawing/2014/main" id="{C4BBBC67-57BD-5E56-F003-88E377082504}"/>
              </a:ext>
            </a:extLst>
          </p:cNvPr>
          <p:cNvSpPr txBox="1"/>
          <p:nvPr/>
        </p:nvSpPr>
        <p:spPr>
          <a:xfrm>
            <a:off x="414109" y="2530623"/>
            <a:ext cx="11376025" cy="461665"/>
          </a:xfrm>
          <a:prstGeom prst="rect">
            <a:avLst/>
          </a:prstGeom>
          <a:noFill/>
        </p:spPr>
        <p:txBody>
          <a:bodyPr wrap="square">
            <a:spAutoFit/>
          </a:bodyPr>
          <a:lstStyle/>
          <a:p>
            <a:pPr algn="ctr" defTabSz="457200" eaLnBrk="0" fontAlgn="base" hangingPunct="0">
              <a:spcBef>
                <a:spcPct val="0"/>
              </a:spcBef>
              <a:spcAft>
                <a:spcPct val="0"/>
              </a:spcAft>
              <a:defRPr/>
            </a:pPr>
            <a:r>
              <a:rPr kumimoji="0" lang="en-US" sz="24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FCC-ee 												FCC-</a:t>
            </a:r>
            <a:r>
              <a:rPr kumimoji="0" lang="en-US" sz="2400" b="1" i="0" strike="noStrike" kern="1200" cap="none" spc="0" normalizeH="0" baseline="0" noProof="0" dirty="0" err="1">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hh</a:t>
            </a:r>
            <a:endParaRPr kumimoji="0" lang="en-US" sz="1000" b="1" i="0"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endParaRPr>
          </a:p>
        </p:txBody>
      </p:sp>
    </p:spTree>
    <p:extLst>
      <p:ext uri="{BB962C8B-B14F-4D97-AF65-F5344CB8AC3E}">
        <p14:creationId xmlns:p14="http://schemas.microsoft.com/office/powerpoint/2010/main" val="8979297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Outlook: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407988" y="848491"/>
            <a:ext cx="11376025" cy="5455340"/>
          </a:xfrm>
          <a:prstGeom prst="rect">
            <a:avLst/>
          </a:prstGeom>
          <a:solidFill>
            <a:schemeClr val="bg1"/>
          </a:solid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The FCC Feasibility Study has been concluded. We are (eagerly) waiting for the ESPP response. </a:t>
            </a:r>
          </a:p>
          <a:p>
            <a:r>
              <a:rPr lang="en-US" sz="2800" dirty="0"/>
              <a:t>By 2027-2028, possible FCC project approval, start of CE design contract: </a:t>
            </a:r>
          </a:p>
          <a:p>
            <a:pPr lvl="1"/>
            <a:r>
              <a:rPr lang="en-US" sz="2400" dirty="0"/>
              <a:t>specifications to enable CE tender design by 2028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By 2031-32, possible start of CE construction: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Strong collaboration with US and further international partners is essential for success!</a:t>
            </a:r>
          </a:p>
        </p:txBody>
      </p:sp>
    </p:spTree>
    <p:extLst>
      <p:ext uri="{BB962C8B-B14F-4D97-AF65-F5344CB8AC3E}">
        <p14:creationId xmlns:p14="http://schemas.microsoft.com/office/powerpoint/2010/main" val="37769367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53F54-6518-7193-CD6A-0117281A66A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B2FFE64-41F3-D3A4-B4F5-09B6AC2A81AE}"/>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Outlook: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F56F82E-A13C-0552-6B62-0F97461EF2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7C3B3B7E-CE7B-02CA-5885-C6171D9CDBE1}"/>
              </a:ext>
            </a:extLst>
          </p:cNvPr>
          <p:cNvSpPr txBox="1"/>
          <p:nvPr/>
        </p:nvSpPr>
        <p:spPr>
          <a:xfrm>
            <a:off x="407988" y="1458091"/>
            <a:ext cx="11376025" cy="2831544"/>
          </a:xfrm>
          <a:prstGeom prst="rect">
            <a:avLst/>
          </a:prstGeom>
          <a:solidFill>
            <a:schemeClr val="bg1"/>
          </a:solid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The FCC integrated programme is a mature proposal to provide powerful tools for the physics investigation of the entire century.</a:t>
            </a:r>
          </a:p>
          <a:p>
            <a:r>
              <a:rPr lang="en-GB" sz="2800" dirty="0"/>
              <a:t>It builds on a strong, highly-motivated and broad international community.</a:t>
            </a:r>
          </a:p>
          <a:p>
            <a:r>
              <a:rPr lang="en-GB" sz="2800" dirty="0"/>
              <a:t>It will be a source of creative and inspiring research for young </a:t>
            </a:r>
            <a:r>
              <a:rPr lang="en-GB" sz="2800" dirty="0" err="1"/>
              <a:t>phisicists</a:t>
            </a:r>
            <a:r>
              <a:rPr lang="en-GB" sz="2800" dirty="0"/>
              <a:t> for the decades to come.</a:t>
            </a:r>
            <a:endParaRPr lang="en-US" sz="2800" dirty="0"/>
          </a:p>
        </p:txBody>
      </p:sp>
      <p:sp>
        <p:nvSpPr>
          <p:cNvPr id="2" name="Text Box 14">
            <a:extLst>
              <a:ext uri="{FF2B5EF4-FFF2-40B4-BE49-F238E27FC236}">
                <a16:creationId xmlns:a16="http://schemas.microsoft.com/office/drawing/2014/main" id="{0BDEFF2C-812E-3A95-B089-98965E726BDE}"/>
              </a:ext>
            </a:extLst>
          </p:cNvPr>
          <p:cNvSpPr txBox="1">
            <a:spLocks noChangeArrowheads="1"/>
          </p:cNvSpPr>
          <p:nvPr/>
        </p:nvSpPr>
        <p:spPr bwMode="auto">
          <a:xfrm>
            <a:off x="1538345" y="4955090"/>
            <a:ext cx="914399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None/>
              <a:defRPr/>
            </a:pPr>
            <a:endParaRPr lang="en-US" altLang="en-US" sz="2000" dirty="0">
              <a:solidFill>
                <a:srgbClr val="3030A4"/>
              </a:solidFill>
              <a:latin typeface="Arial"/>
            </a:endParaRPr>
          </a:p>
          <a:p>
            <a:pPr algn="ctr">
              <a:spcBef>
                <a:spcPct val="0"/>
              </a:spcBef>
              <a:buNone/>
              <a:defRPr/>
            </a:pPr>
            <a:r>
              <a:rPr lang="en-US" altLang="en-US" sz="4400" b="1" dirty="0">
                <a:solidFill>
                  <a:srgbClr val="3030A4"/>
                </a:solidFill>
                <a:latin typeface="Arial"/>
              </a:rPr>
              <a:t>Thanks a lot for your attention!!!</a:t>
            </a:r>
          </a:p>
          <a:p>
            <a:pPr marL="342900" indent="-342900">
              <a:spcBef>
                <a:spcPct val="0"/>
              </a:spcBef>
              <a:defRPr/>
            </a:pPr>
            <a:endParaRPr lang="en-US" altLang="en-US" sz="2000" dirty="0">
              <a:solidFill>
                <a:srgbClr val="3030A4"/>
              </a:solidFill>
              <a:latin typeface="Arial"/>
            </a:endParaRPr>
          </a:p>
          <a:p>
            <a:pPr marL="342900" indent="-342900">
              <a:spcBef>
                <a:spcPct val="0"/>
              </a:spcBef>
              <a:defRPr/>
            </a:pPr>
            <a:endParaRPr lang="en-US" altLang="en-US" sz="2800" dirty="0">
              <a:solidFill>
                <a:srgbClr val="3030A4"/>
              </a:solidFill>
              <a:latin typeface="Arial"/>
            </a:endParaRPr>
          </a:p>
        </p:txBody>
      </p:sp>
    </p:spTree>
    <p:extLst>
      <p:ext uri="{BB962C8B-B14F-4D97-AF65-F5344CB8AC3E}">
        <p14:creationId xmlns:p14="http://schemas.microsoft.com/office/powerpoint/2010/main" val="37143053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3E728-179E-DB2D-7DC2-E0D399476EF2}"/>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8CAFFFC-5C58-EFC1-960F-74CB5A2439D5}"/>
              </a:ext>
            </a:extLst>
          </p:cNvPr>
          <p:cNvSpPr>
            <a:spLocks noGrp="1"/>
          </p:cNvSpPr>
          <p:nvPr>
            <p:ph type="sldNum" sz="quarter" idx="4"/>
          </p:nvPr>
        </p:nvSpPr>
        <p:spPr>
          <a:xfrm>
            <a:off x="11354103" y="6498149"/>
            <a:ext cx="668565" cy="250696"/>
          </a:xfrm>
        </p:spPr>
        <p:txBody>
          <a:bodyPr/>
          <a:lstStyle/>
          <a:p>
            <a:pPr defTabSz="914303"/>
            <a:fld id="{17918391-D411-FE40-AAD7-861AE5233E0E}" type="slidenum">
              <a:rPr lang="en-US">
                <a:solidFill>
                  <a:srgbClr val="FFFFFF"/>
                </a:solidFill>
                <a:latin typeface="Arial"/>
              </a:rPr>
              <a:pPr defTabSz="914303"/>
              <a:t>55</a:t>
            </a:fld>
            <a:endParaRPr lang="en-US" dirty="0">
              <a:solidFill>
                <a:srgbClr val="FFFFFF"/>
              </a:solidFill>
              <a:latin typeface="Arial"/>
            </a:endParaRPr>
          </a:p>
        </p:txBody>
      </p:sp>
      <p:sp>
        <p:nvSpPr>
          <p:cNvPr id="7" name="Title 1">
            <a:extLst>
              <a:ext uri="{FF2B5EF4-FFF2-40B4-BE49-F238E27FC236}">
                <a16:creationId xmlns:a16="http://schemas.microsoft.com/office/drawing/2014/main" id="{C52027CF-C3DB-6B18-68B6-4DFDF31E77C5}"/>
              </a:ext>
            </a:extLst>
          </p:cNvPr>
          <p:cNvSpPr txBox="1">
            <a:spLocks/>
          </p:cNvSpPr>
          <p:nvPr/>
        </p:nvSpPr>
        <p:spPr>
          <a:xfrm>
            <a:off x="0" y="0"/>
            <a:ext cx="12204000" cy="904674"/>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4214CEEA-932C-A1E1-DEEE-64D25CD0363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pic>
        <p:nvPicPr>
          <p:cNvPr id="5" name="Picture 4">
            <a:extLst>
              <a:ext uri="{FF2B5EF4-FFF2-40B4-BE49-F238E27FC236}">
                <a16:creationId xmlns:a16="http://schemas.microsoft.com/office/drawing/2014/main" id="{6E7229A3-E1DB-C3AF-FB1A-6D6083C69DD0}"/>
              </a:ext>
            </a:extLst>
          </p:cNvPr>
          <p:cNvPicPr>
            <a:picLocks noChangeAspect="1"/>
          </p:cNvPicPr>
          <p:nvPr/>
        </p:nvPicPr>
        <p:blipFill rotWithShape="1">
          <a:blip r:embed="rId3"/>
          <a:srcRect b="12886"/>
          <a:stretch/>
        </p:blipFill>
        <p:spPr>
          <a:xfrm>
            <a:off x="1" y="11289"/>
            <a:ext cx="12204000" cy="6846711"/>
          </a:xfrm>
          <a:prstGeom prst="rect">
            <a:avLst/>
          </a:prstGeom>
        </p:spPr>
      </p:pic>
      <p:sp>
        <p:nvSpPr>
          <p:cNvPr id="9" name="TextBox 8">
            <a:extLst>
              <a:ext uri="{FF2B5EF4-FFF2-40B4-BE49-F238E27FC236}">
                <a16:creationId xmlns:a16="http://schemas.microsoft.com/office/drawing/2014/main" id="{009EDEC9-D4D7-7C04-15BE-E0D16F3DD32F}"/>
              </a:ext>
            </a:extLst>
          </p:cNvPr>
          <p:cNvSpPr txBox="1"/>
          <p:nvPr/>
        </p:nvSpPr>
        <p:spPr>
          <a:xfrm>
            <a:off x="412013" y="524738"/>
            <a:ext cx="4310593" cy="2554545"/>
          </a:xfrm>
          <a:prstGeom prst="rect">
            <a:avLst/>
          </a:prstGeom>
          <a:noFill/>
        </p:spPr>
        <p:txBody>
          <a:bodyPr wrap="square" lIns="90000" rtlCol="0">
            <a:spAutoFit/>
          </a:bodyPr>
          <a:lstStyle/>
          <a:p>
            <a:r>
              <a:rPr lang="en-US" sz="3200" dirty="0">
                <a:solidFill>
                  <a:srgbClr val="C00000"/>
                </a:solidFill>
                <a:latin typeface="American Typewriter" panose="02090604020004020304" pitchFamily="18" charset="77"/>
              </a:rPr>
              <a:t>“The greatest adventure is what lies ahead.”</a:t>
            </a:r>
          </a:p>
          <a:p>
            <a:endParaRPr lang="en-US" sz="3200" dirty="0">
              <a:solidFill>
                <a:srgbClr val="C00000"/>
              </a:solidFill>
              <a:latin typeface="American Typewriter" panose="02090604020004020304" pitchFamily="18" charset="77"/>
            </a:endParaRPr>
          </a:p>
          <a:p>
            <a:r>
              <a:rPr lang="en-US" sz="3200" dirty="0">
                <a:solidFill>
                  <a:srgbClr val="C00000"/>
                </a:solidFill>
                <a:latin typeface="American Typewriter" panose="02090604020004020304" pitchFamily="18" charset="77"/>
              </a:rPr>
              <a:t>- J.R.R. Tolkien</a:t>
            </a:r>
            <a:endParaRPr lang="en-US" sz="2400" dirty="0">
              <a:solidFill>
                <a:srgbClr val="C00000"/>
              </a:solidFill>
              <a:latin typeface="American Typewriter" panose="02090604020004020304" pitchFamily="18" charset="77"/>
            </a:endParaRPr>
          </a:p>
        </p:txBody>
      </p:sp>
    </p:spTree>
    <p:extLst>
      <p:ext uri="{BB962C8B-B14F-4D97-AF65-F5344CB8AC3E}">
        <p14:creationId xmlns:p14="http://schemas.microsoft.com/office/powerpoint/2010/main" val="39713336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85F84-B68B-F06B-7ADC-A8756FFEDE4F}"/>
              </a:ext>
            </a:extLst>
          </p:cNvPr>
          <p:cNvSpPr>
            <a:spLocks noGrp="1"/>
          </p:cNvSpPr>
          <p:nvPr>
            <p:ph type="ctrTitle"/>
          </p:nvPr>
        </p:nvSpPr>
        <p:spPr/>
        <p:txBody>
          <a:bodyPr/>
          <a:lstStyle/>
          <a:p>
            <a:r>
              <a:rPr lang="en-GB" dirty="0"/>
              <a:t>Spare Slides</a:t>
            </a:r>
          </a:p>
        </p:txBody>
      </p:sp>
      <p:sp>
        <p:nvSpPr>
          <p:cNvPr id="5" name="Slide Number Placeholder 4">
            <a:extLst>
              <a:ext uri="{FF2B5EF4-FFF2-40B4-BE49-F238E27FC236}">
                <a16:creationId xmlns:a16="http://schemas.microsoft.com/office/drawing/2014/main" id="{FCFE8E28-27D3-6748-D81C-8E48B709494B}"/>
              </a:ext>
            </a:extLst>
          </p:cNvPr>
          <p:cNvSpPr>
            <a:spLocks noGrp="1"/>
          </p:cNvSpPr>
          <p:nvPr>
            <p:ph type="sldNum" sz="quarter" idx="12"/>
          </p:nvPr>
        </p:nvSpPr>
        <p:spPr/>
        <p:txBody>
          <a:bodyPr/>
          <a:lstStyle/>
          <a:p>
            <a:fld id="{36B5EA5A-BC32-A742-B11B-8E7414D5B535}" type="slidenum">
              <a:rPr lang="en-US" smtClean="0"/>
              <a:pPr/>
              <a:t>56</a:t>
            </a:fld>
            <a:endParaRPr lang="en-US" dirty="0"/>
          </a:p>
        </p:txBody>
      </p:sp>
    </p:spTree>
    <p:extLst>
      <p:ext uri="{BB962C8B-B14F-4D97-AF65-F5344CB8AC3E}">
        <p14:creationId xmlns:p14="http://schemas.microsoft.com/office/powerpoint/2010/main" val="4215189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F14C7-CA5B-40BB-8905-F21210C66BA3}"/>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2F6AEF26-D88A-A61B-FB35-1E5B47BE6DE5}"/>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Feasibility study goals and roadmap </a:t>
            </a:r>
          </a:p>
        </p:txBody>
      </p:sp>
      <p:pic>
        <p:nvPicPr>
          <p:cNvPr id="42" name="Picture 41" descr="A picture containing icon&#10;&#10;Description automatically generated">
            <a:extLst>
              <a:ext uri="{FF2B5EF4-FFF2-40B4-BE49-F238E27FC236}">
                <a16:creationId xmlns:a16="http://schemas.microsoft.com/office/drawing/2014/main" id="{3CFD8216-DF23-C7B5-5FD7-C76FD005FA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2" name="Arrow: Bent 1">
            <a:extLst>
              <a:ext uri="{FF2B5EF4-FFF2-40B4-BE49-F238E27FC236}">
                <a16:creationId xmlns:a16="http://schemas.microsoft.com/office/drawing/2014/main" id="{8A7BE18D-F6FB-3F45-75D8-9772DE777502}"/>
              </a:ext>
            </a:extLst>
          </p:cNvPr>
          <p:cNvSpPr/>
          <p:nvPr/>
        </p:nvSpPr>
        <p:spPr>
          <a:xfrm>
            <a:off x="3408622" y="4667214"/>
            <a:ext cx="4381677" cy="1311915"/>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sp>
        <p:nvSpPr>
          <p:cNvPr id="3" name="Arrow: Bent 2">
            <a:extLst>
              <a:ext uri="{FF2B5EF4-FFF2-40B4-BE49-F238E27FC236}">
                <a16:creationId xmlns:a16="http://schemas.microsoft.com/office/drawing/2014/main" id="{0C7E7683-B232-C454-4696-4DF8F1CE9A25}"/>
              </a:ext>
            </a:extLst>
          </p:cNvPr>
          <p:cNvSpPr/>
          <p:nvPr/>
        </p:nvSpPr>
        <p:spPr>
          <a:xfrm>
            <a:off x="9241271" y="2140037"/>
            <a:ext cx="2448272" cy="1444744"/>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cxnSp>
        <p:nvCxnSpPr>
          <p:cNvPr id="4" name="Straight Connector 3">
            <a:extLst>
              <a:ext uri="{FF2B5EF4-FFF2-40B4-BE49-F238E27FC236}">
                <a16:creationId xmlns:a16="http://schemas.microsoft.com/office/drawing/2014/main" id="{4F85C7F3-0723-4EEC-4C93-FC5215DFBCA7}"/>
              </a:ext>
            </a:extLst>
          </p:cNvPr>
          <p:cNvCxnSpPr/>
          <p:nvPr/>
        </p:nvCxnSpPr>
        <p:spPr>
          <a:xfrm>
            <a:off x="3048583" y="6107364"/>
            <a:ext cx="936104" cy="0"/>
          </a:xfrm>
          <a:prstGeom prst="line">
            <a:avLst/>
          </a:prstGeom>
          <a:noFill/>
          <a:ln w="34925" cap="rnd" cmpd="sng" algn="ctr">
            <a:solidFill>
              <a:sysClr val="windowText" lastClr="000000"/>
            </a:solidFill>
            <a:prstDash val="solid"/>
          </a:ln>
          <a:effectLst/>
        </p:spPr>
      </p:cxnSp>
      <p:sp>
        <p:nvSpPr>
          <p:cNvPr id="5" name="TextBox 4">
            <a:extLst>
              <a:ext uri="{FF2B5EF4-FFF2-40B4-BE49-F238E27FC236}">
                <a16:creationId xmlns:a16="http://schemas.microsoft.com/office/drawing/2014/main" id="{78F80EE3-0943-FE2E-365B-A7CEBCCC5E1F}"/>
              </a:ext>
            </a:extLst>
          </p:cNvPr>
          <p:cNvSpPr txBox="1"/>
          <p:nvPr/>
        </p:nvSpPr>
        <p:spPr>
          <a:xfrm>
            <a:off x="3979290" y="5929991"/>
            <a:ext cx="3595856" cy="369332"/>
          </a:xfrm>
          <a:prstGeom prst="rect">
            <a:avLst/>
          </a:prstGeom>
          <a:noFill/>
        </p:spPr>
        <p:txBody>
          <a:bodyPr wrap="none" rtlCol="0">
            <a:spAutoFit/>
          </a:bodyPr>
          <a:lstStyle/>
          <a:p>
            <a:pPr defTabSz="914400">
              <a:defRPr/>
            </a:pPr>
            <a:r>
              <a:rPr lang="en-US" b="1" kern="0" dirty="0">
                <a:solidFill>
                  <a:prstClr val="black"/>
                </a:solidFill>
                <a:latin typeface="Calibri"/>
              </a:rPr>
              <a:t>2011 circular Higgs factory proposal</a:t>
            </a:r>
            <a:endParaRPr lang="en-GB" b="1" kern="0" dirty="0">
              <a:solidFill>
                <a:prstClr val="black"/>
              </a:solidFill>
              <a:latin typeface="Calibri"/>
            </a:endParaRPr>
          </a:p>
        </p:txBody>
      </p:sp>
      <p:sp>
        <p:nvSpPr>
          <p:cNvPr id="6" name="TextBox 5">
            <a:extLst>
              <a:ext uri="{FF2B5EF4-FFF2-40B4-BE49-F238E27FC236}">
                <a16:creationId xmlns:a16="http://schemas.microsoft.com/office/drawing/2014/main" id="{FC9C64A7-63AE-F431-B72A-DB8360AE09F9}"/>
              </a:ext>
            </a:extLst>
          </p:cNvPr>
          <p:cNvSpPr txBox="1"/>
          <p:nvPr/>
        </p:nvSpPr>
        <p:spPr>
          <a:xfrm>
            <a:off x="2836028" y="4356426"/>
            <a:ext cx="803425" cy="646331"/>
          </a:xfrm>
          <a:prstGeom prst="rect">
            <a:avLst/>
          </a:prstGeom>
          <a:noFill/>
        </p:spPr>
        <p:txBody>
          <a:bodyPr wrap="none" rtlCol="0">
            <a:spAutoFit/>
          </a:bodyPr>
          <a:lstStyle/>
          <a:p>
            <a:pPr defTabSz="914400">
              <a:defRPr/>
            </a:pPr>
            <a:r>
              <a:rPr lang="en-US" b="1" kern="0" dirty="0">
                <a:solidFill>
                  <a:srgbClr val="7030A0"/>
                </a:solidFill>
                <a:latin typeface="Calibri"/>
              </a:rPr>
              <a:t>2013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cxnSp>
        <p:nvCxnSpPr>
          <p:cNvPr id="7" name="Straight Connector 6">
            <a:extLst>
              <a:ext uri="{FF2B5EF4-FFF2-40B4-BE49-F238E27FC236}">
                <a16:creationId xmlns:a16="http://schemas.microsoft.com/office/drawing/2014/main" id="{841709D4-1A36-99C5-EF2D-9EDE4520200A}"/>
              </a:ext>
            </a:extLst>
          </p:cNvPr>
          <p:cNvCxnSpPr>
            <a:cxnSpLocks/>
          </p:cNvCxnSpPr>
          <p:nvPr/>
        </p:nvCxnSpPr>
        <p:spPr>
          <a:xfrm>
            <a:off x="3264607" y="4955236"/>
            <a:ext cx="720080" cy="576064"/>
          </a:xfrm>
          <a:prstGeom prst="line">
            <a:avLst/>
          </a:prstGeom>
          <a:noFill/>
          <a:ln w="34925" cap="rnd" cmpd="sng" algn="ctr">
            <a:solidFill>
              <a:srgbClr val="7030A0"/>
            </a:solidFill>
            <a:prstDash val="solid"/>
          </a:ln>
          <a:effectLst/>
        </p:spPr>
      </p:cxnSp>
      <p:sp>
        <p:nvSpPr>
          <p:cNvPr id="8" name="TextBox 7">
            <a:extLst>
              <a:ext uri="{FF2B5EF4-FFF2-40B4-BE49-F238E27FC236}">
                <a16:creationId xmlns:a16="http://schemas.microsoft.com/office/drawing/2014/main" id="{42F67660-EDED-ECB4-560A-8E0250DD5CC1}"/>
              </a:ext>
            </a:extLst>
          </p:cNvPr>
          <p:cNvSpPr txBox="1"/>
          <p:nvPr/>
        </p:nvSpPr>
        <p:spPr>
          <a:xfrm>
            <a:off x="3496391" y="3764208"/>
            <a:ext cx="1409360" cy="646331"/>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2014 FCC </a:t>
            </a:r>
          </a:p>
          <a:p>
            <a:pPr defTabSz="914400">
              <a:defRPr/>
            </a:pPr>
            <a:r>
              <a:rPr lang="en-US" b="1" kern="0" dirty="0">
                <a:solidFill>
                  <a:schemeClr val="tx1">
                    <a:lumMod val="75000"/>
                  </a:schemeClr>
                </a:solidFill>
                <a:latin typeface="Calibri"/>
              </a:rPr>
              <a:t>study kickoff</a:t>
            </a:r>
            <a:endParaRPr lang="en-GB" b="1" kern="0" dirty="0">
              <a:solidFill>
                <a:schemeClr val="tx1">
                  <a:lumMod val="75000"/>
                </a:schemeClr>
              </a:solidFill>
              <a:latin typeface="Calibri"/>
            </a:endParaRPr>
          </a:p>
        </p:txBody>
      </p:sp>
      <p:cxnSp>
        <p:nvCxnSpPr>
          <p:cNvPr id="11" name="Straight Connector 10">
            <a:extLst>
              <a:ext uri="{FF2B5EF4-FFF2-40B4-BE49-F238E27FC236}">
                <a16:creationId xmlns:a16="http://schemas.microsoft.com/office/drawing/2014/main" id="{883B8700-0ABA-96E8-E807-31C2EADABBFB}"/>
              </a:ext>
            </a:extLst>
          </p:cNvPr>
          <p:cNvCxnSpPr>
            <a:cxnSpLocks/>
          </p:cNvCxnSpPr>
          <p:nvPr/>
        </p:nvCxnSpPr>
        <p:spPr>
          <a:xfrm>
            <a:off x="3984687" y="4379172"/>
            <a:ext cx="291969" cy="1067884"/>
          </a:xfrm>
          <a:prstGeom prst="line">
            <a:avLst/>
          </a:prstGeom>
          <a:noFill/>
          <a:ln w="34925" cap="rnd" cmpd="sng" algn="ctr">
            <a:solidFill>
              <a:srgbClr val="0070C0"/>
            </a:solidFill>
            <a:prstDash val="solid"/>
          </a:ln>
          <a:effectLst/>
        </p:spPr>
      </p:cxnSp>
      <p:cxnSp>
        <p:nvCxnSpPr>
          <p:cNvPr id="12" name="Straight Connector 11">
            <a:extLst>
              <a:ext uri="{FF2B5EF4-FFF2-40B4-BE49-F238E27FC236}">
                <a16:creationId xmlns:a16="http://schemas.microsoft.com/office/drawing/2014/main" id="{61676E5C-1404-B087-CB87-0D5A49F6EB3A}"/>
              </a:ext>
            </a:extLst>
          </p:cNvPr>
          <p:cNvCxnSpPr>
            <a:cxnSpLocks/>
          </p:cNvCxnSpPr>
          <p:nvPr/>
        </p:nvCxnSpPr>
        <p:spPr>
          <a:xfrm>
            <a:off x="3048583" y="5634666"/>
            <a:ext cx="936104" cy="114940"/>
          </a:xfrm>
          <a:prstGeom prst="line">
            <a:avLst/>
          </a:prstGeom>
          <a:noFill/>
          <a:ln w="34925" cap="rnd" cmpd="sng" algn="ctr">
            <a:solidFill>
              <a:sysClr val="windowText" lastClr="000000"/>
            </a:solidFill>
            <a:prstDash val="solid"/>
          </a:ln>
          <a:effectLst/>
        </p:spPr>
      </p:cxnSp>
      <p:sp>
        <p:nvSpPr>
          <p:cNvPr id="13" name="TextBox 12">
            <a:extLst>
              <a:ext uri="{FF2B5EF4-FFF2-40B4-BE49-F238E27FC236}">
                <a16:creationId xmlns:a16="http://schemas.microsoft.com/office/drawing/2014/main" id="{B1829239-7BAB-F50A-8A72-372455FBDB6E}"/>
              </a:ext>
            </a:extLst>
          </p:cNvPr>
          <p:cNvSpPr txBox="1"/>
          <p:nvPr/>
        </p:nvSpPr>
        <p:spPr>
          <a:xfrm>
            <a:off x="4064860" y="5573178"/>
            <a:ext cx="3294492" cy="369332"/>
          </a:xfrm>
          <a:prstGeom prst="rect">
            <a:avLst/>
          </a:prstGeom>
          <a:noFill/>
        </p:spPr>
        <p:txBody>
          <a:bodyPr wrap="none" rtlCol="0">
            <a:spAutoFit/>
          </a:bodyPr>
          <a:lstStyle/>
          <a:p>
            <a:pPr defTabSz="914400">
              <a:defRPr/>
            </a:pPr>
            <a:r>
              <a:rPr lang="en-US" b="1" kern="0" dirty="0">
                <a:solidFill>
                  <a:prstClr val="black"/>
                </a:solidFill>
                <a:latin typeface="Calibri"/>
              </a:rPr>
              <a:t>2012 Higgs discovery announced</a:t>
            </a:r>
            <a:endParaRPr lang="en-GB" b="1" kern="0" dirty="0">
              <a:solidFill>
                <a:prstClr val="black"/>
              </a:solidFill>
              <a:latin typeface="Calibri"/>
            </a:endParaRPr>
          </a:p>
        </p:txBody>
      </p:sp>
      <p:sp>
        <p:nvSpPr>
          <p:cNvPr id="14" name="TextBox 13">
            <a:extLst>
              <a:ext uri="{FF2B5EF4-FFF2-40B4-BE49-F238E27FC236}">
                <a16:creationId xmlns:a16="http://schemas.microsoft.com/office/drawing/2014/main" id="{5628F702-4439-B470-389F-9AE627E7CFC1}"/>
              </a:ext>
            </a:extLst>
          </p:cNvPr>
          <p:cNvSpPr txBox="1"/>
          <p:nvPr/>
        </p:nvSpPr>
        <p:spPr>
          <a:xfrm>
            <a:off x="4597529" y="4220072"/>
            <a:ext cx="1500283" cy="369332"/>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2018 FCC CDR</a:t>
            </a:r>
            <a:endParaRPr lang="en-GB" b="1" kern="0" dirty="0">
              <a:solidFill>
                <a:schemeClr val="tx1">
                  <a:lumMod val="75000"/>
                </a:schemeClr>
              </a:solidFill>
              <a:latin typeface="Calibri"/>
            </a:endParaRPr>
          </a:p>
        </p:txBody>
      </p:sp>
      <p:cxnSp>
        <p:nvCxnSpPr>
          <p:cNvPr id="15" name="Straight Connector 14">
            <a:extLst>
              <a:ext uri="{FF2B5EF4-FFF2-40B4-BE49-F238E27FC236}">
                <a16:creationId xmlns:a16="http://schemas.microsoft.com/office/drawing/2014/main" id="{708605C8-18A1-904D-4EB0-F11D46C2E3AB}"/>
              </a:ext>
            </a:extLst>
          </p:cNvPr>
          <p:cNvCxnSpPr>
            <a:cxnSpLocks/>
          </p:cNvCxnSpPr>
          <p:nvPr/>
        </p:nvCxnSpPr>
        <p:spPr>
          <a:xfrm>
            <a:off x="5347671" y="4578516"/>
            <a:ext cx="794" cy="928804"/>
          </a:xfrm>
          <a:prstGeom prst="line">
            <a:avLst/>
          </a:prstGeom>
          <a:noFill/>
          <a:ln w="34925" cap="rnd" cmpd="sng" algn="ctr">
            <a:solidFill>
              <a:srgbClr val="0070C0"/>
            </a:solidFill>
            <a:prstDash val="solid"/>
          </a:ln>
          <a:effectLst/>
        </p:spPr>
      </p:cxnSp>
      <p:sp>
        <p:nvSpPr>
          <p:cNvPr id="16" name="Arrow: Bent 13">
            <a:extLst>
              <a:ext uri="{FF2B5EF4-FFF2-40B4-BE49-F238E27FC236}">
                <a16:creationId xmlns:a16="http://schemas.microsoft.com/office/drawing/2014/main" id="{09AC372B-2B59-12D7-9336-C25147162685}"/>
              </a:ext>
            </a:extLst>
          </p:cNvPr>
          <p:cNvSpPr/>
          <p:nvPr/>
        </p:nvSpPr>
        <p:spPr>
          <a:xfrm rot="16200000" flipV="1">
            <a:off x="8390389" y="3872853"/>
            <a:ext cx="1516762" cy="1224068"/>
          </a:xfrm>
          <a:prstGeom prst="bentArrow">
            <a:avLst/>
          </a:prstGeom>
          <a:solidFill>
            <a:srgbClr val="4F81BD"/>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black"/>
              </a:solidFill>
              <a:latin typeface="Calibri"/>
            </a:endParaRPr>
          </a:p>
        </p:txBody>
      </p:sp>
      <p:sp>
        <p:nvSpPr>
          <p:cNvPr id="17" name="TextBox 16">
            <a:extLst>
              <a:ext uri="{FF2B5EF4-FFF2-40B4-BE49-F238E27FC236}">
                <a16:creationId xmlns:a16="http://schemas.microsoft.com/office/drawing/2014/main" id="{93FE83DC-2AD5-F972-35ED-D9F6D2710812}"/>
              </a:ext>
            </a:extLst>
          </p:cNvPr>
          <p:cNvSpPr txBox="1"/>
          <p:nvPr/>
        </p:nvSpPr>
        <p:spPr>
          <a:xfrm>
            <a:off x="7323865" y="3404605"/>
            <a:ext cx="2469393" cy="1015663"/>
          </a:xfrm>
          <a:prstGeom prst="rect">
            <a:avLst/>
          </a:prstGeom>
          <a:noFill/>
        </p:spPr>
        <p:txBody>
          <a:bodyPr wrap="square" rtlCol="0">
            <a:spAutoFit/>
          </a:bodyPr>
          <a:lstStyle/>
          <a:p>
            <a:pPr defTabSz="914400">
              <a:defRPr/>
            </a:pPr>
            <a:r>
              <a:rPr lang="en-US" sz="2000" b="1" kern="0" dirty="0">
                <a:solidFill>
                  <a:srgbClr val="00B050"/>
                </a:solidFill>
                <a:latin typeface="Calibri"/>
              </a:rPr>
              <a:t>         2025/26</a:t>
            </a:r>
          </a:p>
          <a:p>
            <a:pPr defTabSz="914400">
              <a:defRPr/>
            </a:pPr>
            <a:r>
              <a:rPr lang="en-US" sz="2000" b="1" kern="0" dirty="0">
                <a:solidFill>
                  <a:srgbClr val="00B050"/>
                </a:solidFill>
                <a:latin typeface="Calibri"/>
              </a:rPr>
              <a:t>Feasibility proof</a:t>
            </a:r>
          </a:p>
          <a:p>
            <a:pPr defTabSz="914400">
              <a:defRPr/>
            </a:pPr>
            <a:endParaRPr lang="en-US" sz="2000" b="1" kern="0" dirty="0">
              <a:solidFill>
                <a:srgbClr val="00B050"/>
              </a:solidFill>
              <a:latin typeface="Calibri"/>
            </a:endParaRPr>
          </a:p>
        </p:txBody>
      </p:sp>
      <p:cxnSp>
        <p:nvCxnSpPr>
          <p:cNvPr id="18" name="Straight Connector 17">
            <a:extLst>
              <a:ext uri="{FF2B5EF4-FFF2-40B4-BE49-F238E27FC236}">
                <a16:creationId xmlns:a16="http://schemas.microsoft.com/office/drawing/2014/main" id="{28041018-5AE4-0710-373C-3D7142156796}"/>
              </a:ext>
            </a:extLst>
          </p:cNvPr>
          <p:cNvCxnSpPr>
            <a:cxnSpLocks/>
          </p:cNvCxnSpPr>
          <p:nvPr/>
        </p:nvCxnSpPr>
        <p:spPr>
          <a:xfrm>
            <a:off x="8953212" y="3726505"/>
            <a:ext cx="953839" cy="0"/>
          </a:xfrm>
          <a:prstGeom prst="line">
            <a:avLst/>
          </a:prstGeom>
          <a:noFill/>
          <a:ln w="34925" cap="rnd" cmpd="sng" algn="ctr">
            <a:solidFill>
              <a:srgbClr val="00B050"/>
            </a:solidFill>
            <a:prstDash val="solid"/>
          </a:ln>
          <a:effectLst/>
        </p:spPr>
      </p:cxnSp>
      <p:cxnSp>
        <p:nvCxnSpPr>
          <p:cNvPr id="19" name="Straight Connector 18">
            <a:extLst>
              <a:ext uri="{FF2B5EF4-FFF2-40B4-BE49-F238E27FC236}">
                <a16:creationId xmlns:a16="http://schemas.microsoft.com/office/drawing/2014/main" id="{55274773-BC84-6F0F-A7AD-A56B0BB51605}"/>
              </a:ext>
            </a:extLst>
          </p:cNvPr>
          <p:cNvCxnSpPr>
            <a:cxnSpLocks/>
          </p:cNvCxnSpPr>
          <p:nvPr/>
        </p:nvCxnSpPr>
        <p:spPr>
          <a:xfrm>
            <a:off x="6139678" y="4589404"/>
            <a:ext cx="0" cy="836180"/>
          </a:xfrm>
          <a:prstGeom prst="line">
            <a:avLst/>
          </a:prstGeom>
          <a:noFill/>
          <a:ln w="34925" cap="rnd" cmpd="sng" algn="ctr">
            <a:solidFill>
              <a:srgbClr val="7030A0"/>
            </a:solidFill>
            <a:prstDash val="solid"/>
          </a:ln>
          <a:effectLst/>
        </p:spPr>
      </p:cxnSp>
      <p:sp>
        <p:nvSpPr>
          <p:cNvPr id="20" name="TextBox 19">
            <a:extLst>
              <a:ext uri="{FF2B5EF4-FFF2-40B4-BE49-F238E27FC236}">
                <a16:creationId xmlns:a16="http://schemas.microsoft.com/office/drawing/2014/main" id="{88FB5610-0611-FE6F-1FE5-B810B1AE871A}"/>
              </a:ext>
            </a:extLst>
          </p:cNvPr>
          <p:cNvSpPr txBox="1"/>
          <p:nvPr/>
        </p:nvSpPr>
        <p:spPr>
          <a:xfrm>
            <a:off x="6026109" y="3830363"/>
            <a:ext cx="803425" cy="646331"/>
          </a:xfrm>
          <a:prstGeom prst="rect">
            <a:avLst/>
          </a:prstGeom>
          <a:noFill/>
        </p:spPr>
        <p:txBody>
          <a:bodyPr wrap="none" rtlCol="0">
            <a:spAutoFit/>
          </a:bodyPr>
          <a:lstStyle/>
          <a:p>
            <a:pPr defTabSz="914400">
              <a:defRPr/>
            </a:pPr>
            <a:r>
              <a:rPr lang="en-US" b="1" kern="0" dirty="0">
                <a:solidFill>
                  <a:srgbClr val="7030A0"/>
                </a:solidFill>
                <a:latin typeface="Calibri"/>
              </a:rPr>
              <a:t>2020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sp>
        <p:nvSpPr>
          <p:cNvPr id="21" name="Star: 5 Points 18">
            <a:extLst>
              <a:ext uri="{FF2B5EF4-FFF2-40B4-BE49-F238E27FC236}">
                <a16:creationId xmlns:a16="http://schemas.microsoft.com/office/drawing/2014/main" id="{9C70C8A2-A6A3-497A-61F5-BBDBD332083E}"/>
              </a:ext>
            </a:extLst>
          </p:cNvPr>
          <p:cNvSpPr/>
          <p:nvPr/>
        </p:nvSpPr>
        <p:spPr>
          <a:xfrm>
            <a:off x="7790299" y="4616114"/>
            <a:ext cx="718729" cy="732262"/>
          </a:xfrm>
          <a:prstGeom prst="star5">
            <a:avLst/>
          </a:prstGeom>
          <a:solidFill>
            <a:srgbClr val="FF0000"/>
          </a:solidFill>
          <a:ln w="25400" cap="rnd" cmpd="sng" algn="ctr">
            <a:solidFill>
              <a:srgbClr val="4F81BD">
                <a:shade val="50000"/>
              </a:srgbClr>
            </a:solidFill>
            <a:prstDash val="solid"/>
          </a:ln>
          <a:effectLst/>
        </p:spPr>
        <p:txBody>
          <a:bodyPr rtlCol="0" anchor="ctr"/>
          <a:lstStyle/>
          <a:p>
            <a:pPr algn="ctr" defTabSz="914400">
              <a:defRPr/>
            </a:pPr>
            <a:endParaRPr lang="en-GB" kern="0">
              <a:solidFill>
                <a:prstClr val="white"/>
              </a:solidFill>
              <a:latin typeface="Calibri"/>
            </a:endParaRPr>
          </a:p>
        </p:txBody>
      </p:sp>
      <p:cxnSp>
        <p:nvCxnSpPr>
          <p:cNvPr id="22" name="Straight Connector 21">
            <a:extLst>
              <a:ext uri="{FF2B5EF4-FFF2-40B4-BE49-F238E27FC236}">
                <a16:creationId xmlns:a16="http://schemas.microsoft.com/office/drawing/2014/main" id="{3E31699A-8E1E-A206-8C6E-F64B9F567CFF}"/>
              </a:ext>
            </a:extLst>
          </p:cNvPr>
          <p:cNvCxnSpPr>
            <a:cxnSpLocks/>
          </p:cNvCxnSpPr>
          <p:nvPr/>
        </p:nvCxnSpPr>
        <p:spPr>
          <a:xfrm>
            <a:off x="7369063" y="4667213"/>
            <a:ext cx="0" cy="836180"/>
          </a:xfrm>
          <a:prstGeom prst="line">
            <a:avLst/>
          </a:prstGeom>
          <a:noFill/>
          <a:ln w="34925" cap="rnd" cmpd="sng" algn="ctr">
            <a:solidFill>
              <a:srgbClr val="0070C0"/>
            </a:solidFill>
            <a:prstDash val="solid"/>
          </a:ln>
          <a:effectLst/>
        </p:spPr>
      </p:cxnSp>
      <p:sp>
        <p:nvSpPr>
          <p:cNvPr id="23" name="TextBox 22">
            <a:extLst>
              <a:ext uri="{FF2B5EF4-FFF2-40B4-BE49-F238E27FC236}">
                <a16:creationId xmlns:a16="http://schemas.microsoft.com/office/drawing/2014/main" id="{0F10EC20-2DC7-9B1D-A680-4FE66F49B8B8}"/>
              </a:ext>
            </a:extLst>
          </p:cNvPr>
          <p:cNvSpPr txBox="1"/>
          <p:nvPr/>
        </p:nvSpPr>
        <p:spPr>
          <a:xfrm>
            <a:off x="10502704" y="1036043"/>
            <a:ext cx="1478290" cy="707886"/>
          </a:xfrm>
          <a:prstGeom prst="rect">
            <a:avLst/>
          </a:prstGeom>
          <a:noFill/>
        </p:spPr>
        <p:txBody>
          <a:bodyPr wrap="none" rtlCol="0">
            <a:spAutoFit/>
          </a:bodyPr>
          <a:lstStyle/>
          <a:p>
            <a:pPr defTabSz="914400">
              <a:defRPr/>
            </a:pPr>
            <a:r>
              <a:rPr lang="en-US" sz="2000" b="1" kern="0" dirty="0">
                <a:solidFill>
                  <a:schemeClr val="tx1">
                    <a:lumMod val="75000"/>
                  </a:schemeClr>
                </a:solidFill>
                <a:latin typeface="Calibri"/>
              </a:rPr>
              <a:t>&gt;2045 first</a:t>
            </a:r>
          </a:p>
          <a:p>
            <a:pPr defTabSz="914400">
              <a:defRPr/>
            </a:pPr>
            <a:r>
              <a:rPr lang="en-US" sz="2000" b="1" kern="0" dirty="0" err="1">
                <a:solidFill>
                  <a:schemeClr val="tx1">
                    <a:lumMod val="75000"/>
                  </a:schemeClr>
                </a:solidFill>
                <a:latin typeface="Calibri"/>
              </a:rPr>
              <a:t>ee</a:t>
            </a:r>
            <a:r>
              <a:rPr lang="en-US" sz="2000" b="1" kern="0" dirty="0">
                <a:solidFill>
                  <a:schemeClr val="tx1">
                    <a:lumMod val="75000"/>
                  </a:schemeClr>
                </a:solidFill>
                <a:latin typeface="Calibri"/>
              </a:rPr>
              <a:t> collisions</a:t>
            </a:r>
            <a:endParaRPr lang="en-GB" sz="2000" b="1" kern="0" dirty="0">
              <a:solidFill>
                <a:schemeClr val="tx1">
                  <a:lumMod val="75000"/>
                </a:schemeClr>
              </a:solidFill>
              <a:latin typeface="Calibri"/>
            </a:endParaRPr>
          </a:p>
        </p:txBody>
      </p:sp>
      <p:cxnSp>
        <p:nvCxnSpPr>
          <p:cNvPr id="24" name="Straight Connector 23">
            <a:extLst>
              <a:ext uri="{FF2B5EF4-FFF2-40B4-BE49-F238E27FC236}">
                <a16:creationId xmlns:a16="http://schemas.microsoft.com/office/drawing/2014/main" id="{8124F646-915B-0D89-2556-39DA012859A5}"/>
              </a:ext>
            </a:extLst>
          </p:cNvPr>
          <p:cNvCxnSpPr>
            <a:cxnSpLocks/>
          </p:cNvCxnSpPr>
          <p:nvPr/>
        </p:nvCxnSpPr>
        <p:spPr>
          <a:xfrm>
            <a:off x="11572055" y="1918323"/>
            <a:ext cx="0" cy="925780"/>
          </a:xfrm>
          <a:prstGeom prst="line">
            <a:avLst/>
          </a:prstGeom>
          <a:noFill/>
          <a:ln w="34925" cap="rnd" cmpd="sng" algn="ctr">
            <a:solidFill>
              <a:srgbClr val="0070C0"/>
            </a:solidFill>
            <a:prstDash val="solid"/>
          </a:ln>
          <a:effectLst/>
        </p:spPr>
      </p:cxnSp>
      <p:sp>
        <p:nvSpPr>
          <p:cNvPr id="25" name="TextBox 24">
            <a:extLst>
              <a:ext uri="{FF2B5EF4-FFF2-40B4-BE49-F238E27FC236}">
                <a16:creationId xmlns:a16="http://schemas.microsoft.com/office/drawing/2014/main" id="{5FFA49F7-35E9-DE46-8B22-60A65C57D9CC}"/>
              </a:ext>
            </a:extLst>
          </p:cNvPr>
          <p:cNvSpPr txBox="1"/>
          <p:nvPr/>
        </p:nvSpPr>
        <p:spPr>
          <a:xfrm>
            <a:off x="6862313" y="4019189"/>
            <a:ext cx="1272656" cy="646331"/>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2020 FCCIS </a:t>
            </a:r>
          </a:p>
          <a:p>
            <a:pPr defTabSz="914400">
              <a:defRPr/>
            </a:pPr>
            <a:r>
              <a:rPr lang="en-US" b="1" kern="0" dirty="0">
                <a:solidFill>
                  <a:schemeClr val="tx1">
                    <a:lumMod val="75000"/>
                  </a:schemeClr>
                </a:solidFill>
                <a:latin typeface="Calibri"/>
              </a:rPr>
              <a:t>kickoff</a:t>
            </a:r>
            <a:endParaRPr lang="en-GB" b="1" kern="0" dirty="0">
              <a:solidFill>
                <a:schemeClr val="tx1">
                  <a:lumMod val="75000"/>
                </a:schemeClr>
              </a:solidFill>
              <a:latin typeface="Calibri"/>
            </a:endParaRPr>
          </a:p>
        </p:txBody>
      </p:sp>
      <p:sp>
        <p:nvSpPr>
          <p:cNvPr id="26" name="TextBox 25">
            <a:extLst>
              <a:ext uri="{FF2B5EF4-FFF2-40B4-BE49-F238E27FC236}">
                <a16:creationId xmlns:a16="http://schemas.microsoft.com/office/drawing/2014/main" id="{C1895CD3-759D-42A2-2DCD-C91E2AA950F0}"/>
              </a:ext>
            </a:extLst>
          </p:cNvPr>
          <p:cNvSpPr txBox="1"/>
          <p:nvPr/>
        </p:nvSpPr>
        <p:spPr>
          <a:xfrm>
            <a:off x="8210909" y="2844103"/>
            <a:ext cx="922047" cy="646331"/>
          </a:xfrm>
          <a:prstGeom prst="rect">
            <a:avLst/>
          </a:prstGeom>
          <a:noFill/>
        </p:spPr>
        <p:txBody>
          <a:bodyPr wrap="none" rtlCol="0">
            <a:spAutoFit/>
          </a:bodyPr>
          <a:lstStyle/>
          <a:p>
            <a:pPr defTabSz="914400">
              <a:defRPr/>
            </a:pPr>
            <a:r>
              <a:rPr lang="en-US" b="1" kern="0" dirty="0">
                <a:solidFill>
                  <a:srgbClr val="7030A0"/>
                </a:solidFill>
                <a:latin typeface="Calibri"/>
              </a:rPr>
              <a:t>2026/7 </a:t>
            </a:r>
          </a:p>
          <a:p>
            <a:pPr defTabSz="914400">
              <a:defRPr/>
            </a:pPr>
            <a:r>
              <a:rPr lang="en-US" b="1" kern="0" dirty="0">
                <a:solidFill>
                  <a:srgbClr val="7030A0"/>
                </a:solidFill>
                <a:latin typeface="Calibri"/>
              </a:rPr>
              <a:t>ESPPU</a:t>
            </a:r>
            <a:endParaRPr lang="en-GB" b="1" kern="0" dirty="0">
              <a:solidFill>
                <a:srgbClr val="7030A0"/>
              </a:solidFill>
              <a:latin typeface="Calibri"/>
            </a:endParaRPr>
          </a:p>
        </p:txBody>
      </p:sp>
      <p:cxnSp>
        <p:nvCxnSpPr>
          <p:cNvPr id="27" name="Straight Connector 26">
            <a:extLst>
              <a:ext uri="{FF2B5EF4-FFF2-40B4-BE49-F238E27FC236}">
                <a16:creationId xmlns:a16="http://schemas.microsoft.com/office/drawing/2014/main" id="{7021F90E-E213-9B71-CA06-F236F6F1003E}"/>
              </a:ext>
            </a:extLst>
          </p:cNvPr>
          <p:cNvCxnSpPr>
            <a:cxnSpLocks/>
          </p:cNvCxnSpPr>
          <p:nvPr/>
        </p:nvCxnSpPr>
        <p:spPr>
          <a:xfrm>
            <a:off x="9131840" y="3246731"/>
            <a:ext cx="652916" cy="0"/>
          </a:xfrm>
          <a:prstGeom prst="line">
            <a:avLst/>
          </a:prstGeom>
          <a:noFill/>
          <a:ln w="34925" cap="rnd" cmpd="sng" algn="ctr">
            <a:solidFill>
              <a:srgbClr val="7030A0"/>
            </a:solidFill>
            <a:prstDash val="solid"/>
          </a:ln>
          <a:effectLst/>
        </p:spPr>
      </p:cxnSp>
      <p:sp>
        <p:nvSpPr>
          <p:cNvPr id="28" name="TextBox 27">
            <a:extLst>
              <a:ext uri="{FF2B5EF4-FFF2-40B4-BE49-F238E27FC236}">
                <a16:creationId xmlns:a16="http://schemas.microsoft.com/office/drawing/2014/main" id="{D8445879-9CA7-AE2A-3DB2-8B653FCDBD1C}"/>
              </a:ext>
            </a:extLst>
          </p:cNvPr>
          <p:cNvSpPr txBox="1"/>
          <p:nvPr/>
        </p:nvSpPr>
        <p:spPr>
          <a:xfrm>
            <a:off x="8315264" y="1344729"/>
            <a:ext cx="1383712" cy="923330"/>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&gt;2030</a:t>
            </a:r>
          </a:p>
          <a:p>
            <a:pPr defTabSz="914400">
              <a:defRPr/>
            </a:pPr>
            <a:r>
              <a:rPr lang="en-US" b="1" kern="0" dirty="0">
                <a:solidFill>
                  <a:schemeClr val="tx1">
                    <a:lumMod val="75000"/>
                  </a:schemeClr>
                </a:solidFill>
                <a:latin typeface="Calibri"/>
              </a:rPr>
              <a:t>start tunnel</a:t>
            </a:r>
          </a:p>
          <a:p>
            <a:pPr defTabSz="914400">
              <a:defRPr/>
            </a:pPr>
            <a:r>
              <a:rPr lang="en-US" b="1" kern="0" dirty="0">
                <a:solidFill>
                  <a:schemeClr val="tx1">
                    <a:lumMod val="75000"/>
                  </a:schemeClr>
                </a:solidFill>
                <a:latin typeface="Calibri"/>
              </a:rPr>
              <a:t>construction</a:t>
            </a:r>
            <a:endParaRPr lang="en-GB" b="1" kern="0" dirty="0">
              <a:solidFill>
                <a:schemeClr val="tx1">
                  <a:lumMod val="75000"/>
                </a:schemeClr>
              </a:solidFill>
              <a:latin typeface="Calibri"/>
            </a:endParaRPr>
          </a:p>
        </p:txBody>
      </p:sp>
      <p:cxnSp>
        <p:nvCxnSpPr>
          <p:cNvPr id="29" name="Straight Connector 28">
            <a:extLst>
              <a:ext uri="{FF2B5EF4-FFF2-40B4-BE49-F238E27FC236}">
                <a16:creationId xmlns:a16="http://schemas.microsoft.com/office/drawing/2014/main" id="{E406AA2B-AC30-C167-32E9-484975E26894}"/>
              </a:ext>
            </a:extLst>
          </p:cNvPr>
          <p:cNvCxnSpPr>
            <a:cxnSpLocks/>
          </p:cNvCxnSpPr>
          <p:nvPr/>
        </p:nvCxnSpPr>
        <p:spPr>
          <a:xfrm>
            <a:off x="9472979" y="2268059"/>
            <a:ext cx="320279" cy="549367"/>
          </a:xfrm>
          <a:prstGeom prst="line">
            <a:avLst/>
          </a:prstGeom>
          <a:noFill/>
          <a:ln w="34925" cap="rnd" cmpd="sng" algn="ctr">
            <a:solidFill>
              <a:srgbClr val="0070C0"/>
            </a:solidFill>
            <a:prstDash val="solid"/>
          </a:ln>
          <a:effectLst/>
        </p:spPr>
      </p:cxnSp>
      <p:cxnSp>
        <p:nvCxnSpPr>
          <p:cNvPr id="30" name="Straight Connector 29">
            <a:extLst>
              <a:ext uri="{FF2B5EF4-FFF2-40B4-BE49-F238E27FC236}">
                <a16:creationId xmlns:a16="http://schemas.microsoft.com/office/drawing/2014/main" id="{DEECE493-9855-FDF9-03DF-04B0CEDF3F73}"/>
              </a:ext>
            </a:extLst>
          </p:cNvPr>
          <p:cNvCxnSpPr>
            <a:cxnSpLocks/>
          </p:cNvCxnSpPr>
          <p:nvPr/>
        </p:nvCxnSpPr>
        <p:spPr>
          <a:xfrm>
            <a:off x="10753439" y="2202355"/>
            <a:ext cx="0" cy="680774"/>
          </a:xfrm>
          <a:prstGeom prst="line">
            <a:avLst/>
          </a:prstGeom>
          <a:noFill/>
          <a:ln w="34925" cap="rnd" cmpd="sng" algn="ctr">
            <a:solidFill>
              <a:srgbClr val="0070C0"/>
            </a:solidFill>
            <a:prstDash val="solid"/>
          </a:ln>
          <a:effectLst/>
        </p:spPr>
      </p:cxnSp>
      <p:sp>
        <p:nvSpPr>
          <p:cNvPr id="31" name="TextBox 30">
            <a:extLst>
              <a:ext uri="{FF2B5EF4-FFF2-40B4-BE49-F238E27FC236}">
                <a16:creationId xmlns:a16="http://schemas.microsoft.com/office/drawing/2014/main" id="{F91C24D1-00D2-3FFF-67E4-514603FB55E4}"/>
              </a:ext>
            </a:extLst>
          </p:cNvPr>
          <p:cNvSpPr txBox="1"/>
          <p:nvPr/>
        </p:nvSpPr>
        <p:spPr>
          <a:xfrm>
            <a:off x="9633118" y="1268661"/>
            <a:ext cx="1258678" cy="923330"/>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&gt;2038</a:t>
            </a:r>
          </a:p>
          <a:p>
            <a:pPr defTabSz="914400">
              <a:defRPr/>
            </a:pPr>
            <a:r>
              <a:rPr lang="en-US" b="1" kern="0" dirty="0">
                <a:solidFill>
                  <a:schemeClr val="tx1">
                    <a:lumMod val="75000"/>
                  </a:schemeClr>
                </a:solidFill>
                <a:latin typeface="Calibri"/>
              </a:rPr>
              <a:t>machine</a:t>
            </a:r>
          </a:p>
          <a:p>
            <a:pPr defTabSz="914400">
              <a:defRPr/>
            </a:pPr>
            <a:r>
              <a:rPr lang="en-US" b="1" kern="0" dirty="0">
                <a:solidFill>
                  <a:schemeClr val="tx1">
                    <a:lumMod val="75000"/>
                  </a:schemeClr>
                </a:solidFill>
                <a:latin typeface="Calibri"/>
              </a:rPr>
              <a:t>installation</a:t>
            </a:r>
            <a:endParaRPr lang="en-GB" b="1" kern="0" dirty="0">
              <a:solidFill>
                <a:schemeClr val="tx1">
                  <a:lumMod val="75000"/>
                </a:schemeClr>
              </a:solidFill>
              <a:latin typeface="Calibri"/>
            </a:endParaRPr>
          </a:p>
        </p:txBody>
      </p:sp>
      <p:cxnSp>
        <p:nvCxnSpPr>
          <p:cNvPr id="33" name="Straight Connector 32">
            <a:extLst>
              <a:ext uri="{FF2B5EF4-FFF2-40B4-BE49-F238E27FC236}">
                <a16:creationId xmlns:a16="http://schemas.microsoft.com/office/drawing/2014/main" id="{D015C741-7DE5-8985-5EAF-1F4B2C95AF6C}"/>
              </a:ext>
            </a:extLst>
          </p:cNvPr>
          <p:cNvCxnSpPr>
            <a:cxnSpLocks/>
          </p:cNvCxnSpPr>
          <p:nvPr/>
        </p:nvCxnSpPr>
        <p:spPr>
          <a:xfrm>
            <a:off x="9232769" y="2724512"/>
            <a:ext cx="528036" cy="368014"/>
          </a:xfrm>
          <a:prstGeom prst="line">
            <a:avLst/>
          </a:prstGeom>
          <a:noFill/>
          <a:ln w="34925" cap="rnd" cmpd="sng" algn="ctr">
            <a:solidFill>
              <a:srgbClr val="0070C0"/>
            </a:solidFill>
            <a:prstDash val="solid"/>
          </a:ln>
          <a:effectLst/>
        </p:spPr>
      </p:cxnSp>
      <p:sp>
        <p:nvSpPr>
          <p:cNvPr id="34" name="TextBox 33">
            <a:extLst>
              <a:ext uri="{FF2B5EF4-FFF2-40B4-BE49-F238E27FC236}">
                <a16:creationId xmlns:a16="http://schemas.microsoft.com/office/drawing/2014/main" id="{23E5A7DD-F922-511E-FFC6-8FDB65D182FB}"/>
              </a:ext>
            </a:extLst>
          </p:cNvPr>
          <p:cNvSpPr txBox="1"/>
          <p:nvPr/>
        </p:nvSpPr>
        <p:spPr>
          <a:xfrm>
            <a:off x="7711327" y="2397669"/>
            <a:ext cx="1665841" cy="369332"/>
          </a:xfrm>
          <a:prstGeom prst="rect">
            <a:avLst/>
          </a:prstGeom>
          <a:noFill/>
        </p:spPr>
        <p:txBody>
          <a:bodyPr wrap="none" rtlCol="0">
            <a:spAutoFit/>
          </a:bodyPr>
          <a:lstStyle/>
          <a:p>
            <a:pPr defTabSz="914400">
              <a:defRPr/>
            </a:pPr>
            <a:r>
              <a:rPr lang="en-US" b="1" kern="0" dirty="0">
                <a:solidFill>
                  <a:schemeClr val="tx1">
                    <a:lumMod val="75000"/>
                  </a:schemeClr>
                </a:solidFill>
                <a:latin typeface="Calibri"/>
              </a:rPr>
              <a:t>~2028 approval</a:t>
            </a:r>
            <a:endParaRPr lang="en-GB" b="1" kern="0" dirty="0">
              <a:solidFill>
                <a:schemeClr val="tx1">
                  <a:lumMod val="75000"/>
                </a:schemeClr>
              </a:solidFill>
              <a:latin typeface="Calibri"/>
            </a:endParaRPr>
          </a:p>
        </p:txBody>
      </p:sp>
      <p:sp>
        <p:nvSpPr>
          <p:cNvPr id="35" name="TextBox 34">
            <a:extLst>
              <a:ext uri="{FF2B5EF4-FFF2-40B4-BE49-F238E27FC236}">
                <a16:creationId xmlns:a16="http://schemas.microsoft.com/office/drawing/2014/main" id="{8B3BFAF6-C425-8583-0208-82DE9FDADBBC}"/>
              </a:ext>
            </a:extLst>
          </p:cNvPr>
          <p:cNvSpPr txBox="1"/>
          <p:nvPr/>
        </p:nvSpPr>
        <p:spPr>
          <a:xfrm>
            <a:off x="9961351" y="2722988"/>
            <a:ext cx="2085827" cy="646331"/>
          </a:xfrm>
          <a:prstGeom prst="rect">
            <a:avLst/>
          </a:prstGeom>
          <a:noFill/>
        </p:spPr>
        <p:txBody>
          <a:bodyPr wrap="none" rtlCol="0">
            <a:spAutoFit/>
          </a:bodyPr>
          <a:lstStyle/>
          <a:p>
            <a:pPr defTabSz="914400">
              <a:defRPr/>
            </a:pPr>
            <a:r>
              <a:rPr lang="en-US" b="1" kern="0" dirty="0">
                <a:solidFill>
                  <a:srgbClr val="C0504D"/>
                </a:solidFill>
                <a:latin typeface="Calibri"/>
              </a:rPr>
              <a:t>&gt;2030 - 37 </a:t>
            </a:r>
          </a:p>
          <a:p>
            <a:pPr defTabSz="914400">
              <a:defRPr/>
            </a:pPr>
            <a:r>
              <a:rPr lang="en-US" b="1" kern="0" dirty="0">
                <a:solidFill>
                  <a:srgbClr val="C0504D"/>
                </a:solidFill>
                <a:latin typeface="Calibri"/>
              </a:rPr>
              <a:t>element production</a:t>
            </a:r>
            <a:endParaRPr lang="en-GB" b="1" kern="0" dirty="0">
              <a:solidFill>
                <a:srgbClr val="C0504D"/>
              </a:solidFill>
              <a:latin typeface="Calibri"/>
            </a:endParaRPr>
          </a:p>
        </p:txBody>
      </p:sp>
      <p:sp>
        <p:nvSpPr>
          <p:cNvPr id="36" name="TextBox 35">
            <a:extLst>
              <a:ext uri="{FF2B5EF4-FFF2-40B4-BE49-F238E27FC236}">
                <a16:creationId xmlns:a16="http://schemas.microsoft.com/office/drawing/2014/main" id="{9621E0A9-0D1C-8941-FA0A-5A038DB686A5}"/>
              </a:ext>
            </a:extLst>
          </p:cNvPr>
          <p:cNvSpPr txBox="1"/>
          <p:nvPr/>
        </p:nvSpPr>
        <p:spPr>
          <a:xfrm>
            <a:off x="9970886" y="3299052"/>
            <a:ext cx="1717137" cy="646331"/>
          </a:xfrm>
          <a:prstGeom prst="rect">
            <a:avLst/>
          </a:prstGeom>
          <a:noFill/>
        </p:spPr>
        <p:txBody>
          <a:bodyPr wrap="none" rtlCol="0">
            <a:spAutoFit/>
          </a:bodyPr>
          <a:lstStyle/>
          <a:p>
            <a:pPr defTabSz="914400">
              <a:defRPr/>
            </a:pPr>
            <a:r>
              <a:rPr lang="en-US" b="1" kern="0" dirty="0">
                <a:solidFill>
                  <a:srgbClr val="C0504D"/>
                </a:solidFill>
                <a:latin typeface="Calibri"/>
              </a:rPr>
              <a:t>&gt;2026 - 30 full </a:t>
            </a:r>
          </a:p>
          <a:p>
            <a:pPr defTabSz="914400">
              <a:defRPr/>
            </a:pPr>
            <a:r>
              <a:rPr lang="en-US" b="1" kern="0" dirty="0">
                <a:solidFill>
                  <a:srgbClr val="C0504D"/>
                </a:solidFill>
                <a:latin typeface="Calibri"/>
              </a:rPr>
              <a:t>technical design</a:t>
            </a:r>
            <a:endParaRPr lang="en-GB" b="1" kern="0" dirty="0">
              <a:solidFill>
                <a:srgbClr val="C0504D"/>
              </a:solidFill>
              <a:latin typeface="Calibri"/>
            </a:endParaRPr>
          </a:p>
        </p:txBody>
      </p:sp>
      <p:sp>
        <p:nvSpPr>
          <p:cNvPr id="38" name="TextBox 37">
            <a:extLst>
              <a:ext uri="{FF2B5EF4-FFF2-40B4-BE49-F238E27FC236}">
                <a16:creationId xmlns:a16="http://schemas.microsoft.com/office/drawing/2014/main" id="{A84471C1-0577-2B55-53C6-02982372E028}"/>
              </a:ext>
            </a:extLst>
          </p:cNvPr>
          <p:cNvSpPr txBox="1"/>
          <p:nvPr/>
        </p:nvSpPr>
        <p:spPr>
          <a:xfrm>
            <a:off x="9582125" y="3914423"/>
            <a:ext cx="2469393" cy="1015663"/>
          </a:xfrm>
          <a:prstGeom prst="rect">
            <a:avLst/>
          </a:prstGeom>
          <a:noFill/>
        </p:spPr>
        <p:txBody>
          <a:bodyPr wrap="square" rtlCol="0">
            <a:spAutoFit/>
          </a:bodyPr>
          <a:lstStyle/>
          <a:p>
            <a:pPr defTabSz="914400">
              <a:defRPr/>
            </a:pPr>
            <a:r>
              <a:rPr lang="en-US" sz="2000" b="1" kern="0" dirty="0">
                <a:solidFill>
                  <a:srgbClr val="00B050"/>
                </a:solidFill>
                <a:latin typeface="Calibri"/>
              </a:rPr>
              <a:t>         2025/26</a:t>
            </a:r>
          </a:p>
          <a:p>
            <a:pPr defTabSz="914400">
              <a:defRPr/>
            </a:pPr>
            <a:r>
              <a:rPr lang="en-US" sz="2000" b="1" kern="0" dirty="0">
                <a:solidFill>
                  <a:srgbClr val="00B050"/>
                </a:solidFill>
                <a:latin typeface="Calibri"/>
              </a:rPr>
              <a:t>Financing model</a:t>
            </a:r>
          </a:p>
          <a:p>
            <a:pPr defTabSz="914400">
              <a:defRPr/>
            </a:pPr>
            <a:r>
              <a:rPr lang="en-US" sz="2000" b="1" kern="0" dirty="0">
                <a:solidFill>
                  <a:srgbClr val="00B050"/>
                </a:solidFill>
                <a:latin typeface="Calibri"/>
              </a:rPr>
              <a:t>Operation concept</a:t>
            </a:r>
          </a:p>
        </p:txBody>
      </p:sp>
      <p:sp>
        <p:nvSpPr>
          <p:cNvPr id="39" name="TextBox 38">
            <a:extLst>
              <a:ext uri="{FF2B5EF4-FFF2-40B4-BE49-F238E27FC236}">
                <a16:creationId xmlns:a16="http://schemas.microsoft.com/office/drawing/2014/main" id="{6692D0A3-6860-5DB2-91D5-51AF2A5AEFC7}"/>
              </a:ext>
            </a:extLst>
          </p:cNvPr>
          <p:cNvSpPr txBox="1"/>
          <p:nvPr/>
        </p:nvSpPr>
        <p:spPr>
          <a:xfrm>
            <a:off x="9393767" y="5271324"/>
            <a:ext cx="2143279" cy="923330"/>
          </a:xfrm>
          <a:prstGeom prst="rect">
            <a:avLst/>
          </a:prstGeom>
          <a:solidFill>
            <a:srgbClr val="FFFF00"/>
          </a:solidFill>
        </p:spPr>
        <p:txBody>
          <a:bodyPr wrap="none" rtlCol="0">
            <a:spAutoFit/>
          </a:bodyPr>
          <a:lstStyle/>
          <a:p>
            <a:pPr algn="ctr"/>
            <a:r>
              <a:rPr lang="en-US" b="1" dirty="0">
                <a:solidFill>
                  <a:prstClr val="black"/>
                </a:solidFill>
                <a:latin typeface="Calibri"/>
              </a:rPr>
              <a:t>2020-25</a:t>
            </a:r>
          </a:p>
          <a:p>
            <a:pPr algn="ctr"/>
            <a:r>
              <a:rPr lang="en-US" b="1" dirty="0">
                <a:solidFill>
                  <a:prstClr val="black"/>
                </a:solidFill>
                <a:latin typeface="Calibri"/>
              </a:rPr>
              <a:t>FCC Feasibility Study</a:t>
            </a:r>
          </a:p>
          <a:p>
            <a:pPr algn="ctr"/>
            <a:r>
              <a:rPr lang="en-US" b="1" dirty="0">
                <a:solidFill>
                  <a:prstClr val="black"/>
                </a:solidFill>
                <a:latin typeface="Calibri"/>
              </a:rPr>
              <a:t>FCCIS H2020 DS</a:t>
            </a:r>
            <a:endParaRPr lang="en-GB" b="1" dirty="0">
              <a:solidFill>
                <a:prstClr val="black"/>
              </a:solidFill>
              <a:latin typeface="Calibri"/>
            </a:endParaRPr>
          </a:p>
        </p:txBody>
      </p:sp>
      <p:sp>
        <p:nvSpPr>
          <p:cNvPr id="40" name="TextBox 39">
            <a:extLst>
              <a:ext uri="{FF2B5EF4-FFF2-40B4-BE49-F238E27FC236}">
                <a16:creationId xmlns:a16="http://schemas.microsoft.com/office/drawing/2014/main" id="{2F369B55-9D07-4303-8B67-99D6135DA937}"/>
              </a:ext>
            </a:extLst>
          </p:cNvPr>
          <p:cNvSpPr txBox="1"/>
          <p:nvPr/>
        </p:nvSpPr>
        <p:spPr>
          <a:xfrm>
            <a:off x="419236" y="1136717"/>
            <a:ext cx="7188545" cy="2539157"/>
          </a:xfrm>
          <a:prstGeom prst="rect">
            <a:avLst/>
          </a:prstGeom>
          <a:noFill/>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sng"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rPr>
              <a:t>Highest priority goals:</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srgbClr val="0052FF"/>
                </a:solidFill>
                <a:effectLst/>
                <a:uLnTx/>
                <a:uFillTx/>
                <a:latin typeface="Arial" panose="020B0604020202020204" pitchFamily="34" charset="0"/>
                <a:ea typeface="+mn-ea"/>
                <a:cs typeface="ＭＳ Ｐゴシック" panose="020B0600070205080204" pitchFamily="34" charset="-128"/>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Financial feasibility</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800" b="1" i="0" u="none" strike="noStrike" kern="1200" cap="none" spc="0" normalizeH="0" baseline="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sym typeface="Wingdings" pitchFamily="2" charset="2"/>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sym typeface="Wingdings" pitchFamily="2" charset="2"/>
              </a:rPr>
              <a:t>Technical and administrative feasibility of tunnel:</a:t>
            </a:r>
            <a:r>
              <a:rPr lang="en-US" b="1" dirty="0">
                <a:solidFill>
                  <a:schemeClr val="tx1">
                    <a:lumMod val="75000"/>
                  </a:schemeClr>
                </a:solidFill>
                <a:latin typeface="Arial" panose="020B0604020202020204" pitchFamily="34" charset="0"/>
                <a:cs typeface="ＭＳ Ｐゴシック" panose="020B0600070205080204" pitchFamily="34" charset="-128"/>
                <a:sym typeface="Wingdings" pitchFamily="2" charset="2"/>
              </a:rPr>
              <a:t> </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no show-stopper for ~100 km tunnel</a:t>
            </a:r>
          </a:p>
          <a:p>
            <a:pPr marL="0" marR="0" lvl="0" indent="0" algn="l" defTabSz="457200" rtl="0" eaLnBrk="0" fontAlgn="base" latinLnBrk="0" hangingPunct="0">
              <a:lnSpc>
                <a:spcPct val="100000"/>
              </a:lnSpc>
              <a:spcBef>
                <a:spcPct val="0"/>
              </a:spcBef>
              <a:spcAft>
                <a:spcPct val="0"/>
              </a:spcAft>
              <a:buClrTx/>
              <a:buSzTx/>
              <a:buFontTx/>
              <a:buNone/>
              <a:tabLst/>
              <a:defRPr/>
            </a:pPr>
            <a:r>
              <a:rPr lang="en-US" sz="800" b="1" dirty="0">
                <a:solidFill>
                  <a:srgbClr val="C00000"/>
                </a:solidFill>
                <a:latin typeface="Arial" panose="020B0604020202020204" pitchFamily="34" charset="0"/>
                <a:cs typeface="ＭＳ Ｐゴシック" panose="020B0600070205080204" pitchFamily="34" charset="-128"/>
                <a:sym typeface="Wingdings" pitchFamily="2" charset="2"/>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a:t>
            </a:r>
            <a:endParaRPr kumimoji="0" lang="en-US" sz="100" b="0" i="0" u="none" strike="noStrike" kern="1200" cap="none" spc="0" normalizeH="0" baseline="0" noProof="0" dirty="0">
              <a:ln>
                <a:noFill/>
              </a:ln>
              <a:solidFill>
                <a:prstClr val="black"/>
              </a:solidFill>
              <a:effectLst/>
              <a:uLnTx/>
              <a:uFillTx/>
              <a:latin typeface="Arial" panose="020B0604020202020204" pitchFamily="34" charset="0"/>
              <a:ea typeface="+mn-ea"/>
              <a:cs typeface="ＭＳ Ｐゴシック" panose="020B0600070205080204"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Technologies of machine and experiments:</a:t>
            </a: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sym typeface="Wingdings" pitchFamily="2" charset="2"/>
              </a:rPr>
              <a:t> </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magnets; </a:t>
            </a:r>
            <a:r>
              <a:rPr kumimoji="0" lang="en-US" sz="1800" b="1" i="0" u="none" strike="noStrike" kern="1200" cap="none" spc="0" normalizeH="0" baseline="0" noProof="0" dirty="0" err="1">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minimised</a:t>
            </a:r>
            <a:r>
              <a:rPr kumimoji="0" lang="en-US" sz="1800" b="1" i="0" u="none" strike="noStrike" kern="1200" cap="none" spc="0" normalizeH="0" baseline="0" noProof="0" dirty="0">
                <a:ln>
                  <a:noFill/>
                </a:ln>
                <a:solidFill>
                  <a:srgbClr val="C00000"/>
                </a:solidFill>
                <a:effectLst/>
                <a:uLnTx/>
                <a:uFillTx/>
                <a:latin typeface="Arial" panose="020B0604020202020204" pitchFamily="34" charset="0"/>
                <a:ea typeface="+mn-ea"/>
                <a:cs typeface="ＭＳ Ｐゴシック" panose="020B0600070205080204" pitchFamily="34" charset="-128"/>
                <a:sym typeface="Wingdings" pitchFamily="2" charset="2"/>
              </a:rPr>
              <a:t> environmental impact; energy efficiency &amp; recovery</a:t>
            </a:r>
          </a:p>
          <a:p>
            <a:pPr marL="0" marR="0" lvl="0" indent="0" algn="l" defTabSz="457200" rtl="0" eaLnBrk="0" fontAlgn="base" latinLnBrk="0" hangingPunct="0">
              <a:lnSpc>
                <a:spcPct val="100000"/>
              </a:lnSpc>
              <a:spcBef>
                <a:spcPct val="0"/>
              </a:spcBef>
              <a:spcAft>
                <a:spcPct val="0"/>
              </a:spcAft>
              <a:buClrTx/>
              <a:buSzTx/>
              <a:buFontTx/>
              <a:buNone/>
              <a:tabLst/>
              <a:defRPr/>
            </a:pPr>
            <a:r>
              <a:rPr lang="en-US" sz="800" b="1" dirty="0">
                <a:solidFill>
                  <a:srgbClr val="C00000"/>
                </a:solidFill>
                <a:latin typeface="Arial" panose="020B0604020202020204" pitchFamily="34" charset="0"/>
                <a:cs typeface="ＭＳ Ｐゴシック" panose="020B0600070205080204" pitchFamily="34" charset="-128"/>
                <a:sym typeface="Wingdings" pitchFamily="2" charset="2"/>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chemeClr val="tx1">
                    <a:lumMod val="75000"/>
                  </a:schemeClr>
                </a:solidFill>
                <a:effectLst/>
                <a:uLnTx/>
                <a:uFillTx/>
                <a:latin typeface="Arial" panose="020B0604020202020204" pitchFamily="34" charset="0"/>
                <a:ea typeface="+mn-ea"/>
                <a:cs typeface="ＭＳ Ｐゴシック" panose="020B0600070205080204" pitchFamily="34" charset="-128"/>
              </a:rPr>
              <a:t>Gathering scientific, political, societal and other support</a:t>
            </a:r>
          </a:p>
        </p:txBody>
      </p:sp>
    </p:spTree>
    <p:extLst>
      <p:ext uri="{BB962C8B-B14F-4D97-AF65-F5344CB8AC3E}">
        <p14:creationId xmlns:p14="http://schemas.microsoft.com/office/powerpoint/2010/main" val="9278630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CE underground and surface site development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28115" y="1075323"/>
            <a:ext cx="5112652" cy="1323439"/>
          </a:xfrm>
          <a:prstGeom prst="rect">
            <a:avLst/>
          </a:prstGeom>
          <a:noFill/>
        </p:spPr>
        <p:txBody>
          <a:bodyPr wrap="square" rtlCol="0">
            <a:spAutoFit/>
          </a:bodyPr>
          <a:lstStyle>
            <a:defPPr>
              <a:defRPr lang="en-US"/>
            </a:defPPr>
            <a:lvl1pPr marL="285750" indent="-285750">
              <a:spcBef>
                <a:spcPts val="600"/>
              </a:spcBef>
              <a:buFont typeface="Arial" panose="020B0604020202020204" pitchFamily="34" charset="0"/>
              <a:buChar char="•"/>
              <a:defRPr b="1"/>
            </a:lvl1pPr>
          </a:lstStyle>
          <a:p>
            <a:r>
              <a:rPr lang="en-US" sz="2000" dirty="0">
                <a:solidFill>
                  <a:srgbClr val="0C377B"/>
                </a:solidFill>
              </a:rPr>
              <a:t>Full 3D model of all underground structures as basis for costing and scheduling exercises with external consultant.</a:t>
            </a:r>
            <a:endParaRPr lang="en-GB" sz="2000" dirty="0">
              <a:solidFill>
                <a:srgbClr val="0C377B"/>
              </a:solidFill>
            </a:endParaRPr>
          </a:p>
        </p:txBody>
      </p:sp>
      <p:grpSp>
        <p:nvGrpSpPr>
          <p:cNvPr id="17" name="Group 16">
            <a:extLst>
              <a:ext uri="{FF2B5EF4-FFF2-40B4-BE49-F238E27FC236}">
                <a16:creationId xmlns:a16="http://schemas.microsoft.com/office/drawing/2014/main" id="{0BFE8611-9D70-5CC0-D980-ACC95CCBBB5D}"/>
              </a:ext>
            </a:extLst>
          </p:cNvPr>
          <p:cNvGrpSpPr>
            <a:grpSpLocks noChangeAspect="1"/>
          </p:cNvGrpSpPr>
          <p:nvPr/>
        </p:nvGrpSpPr>
        <p:grpSpPr>
          <a:xfrm>
            <a:off x="4847305" y="921455"/>
            <a:ext cx="7266039" cy="3165288"/>
            <a:chOff x="3041312" y="812043"/>
            <a:chExt cx="9144000" cy="3983380"/>
          </a:xfrm>
        </p:grpSpPr>
        <p:pic>
          <p:nvPicPr>
            <p:cNvPr id="8" name="Picture 7">
              <a:extLst>
                <a:ext uri="{FF2B5EF4-FFF2-40B4-BE49-F238E27FC236}">
                  <a16:creationId xmlns:a16="http://schemas.microsoft.com/office/drawing/2014/main" id="{2AF72004-ABC0-666B-C98F-E7B04734C3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1312" y="812043"/>
              <a:ext cx="9144000" cy="1224123"/>
            </a:xfrm>
            <a:prstGeom prst="rect">
              <a:avLst/>
            </a:prstGeom>
          </p:spPr>
        </p:pic>
        <p:pic>
          <p:nvPicPr>
            <p:cNvPr id="9" name="Picture 8">
              <a:extLst>
                <a:ext uri="{FF2B5EF4-FFF2-40B4-BE49-F238E27FC236}">
                  <a16:creationId xmlns:a16="http://schemas.microsoft.com/office/drawing/2014/main" id="{69CA1B43-CA96-BBAD-485A-12B81041EC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9957" y="2150820"/>
              <a:ext cx="8901623" cy="2644603"/>
            </a:xfrm>
            <a:prstGeom prst="rect">
              <a:avLst/>
            </a:prstGeom>
          </p:spPr>
        </p:pic>
      </p:grpSp>
      <p:sp>
        <p:nvSpPr>
          <p:cNvPr id="18" name="TextBox 17">
            <a:extLst>
              <a:ext uri="{FF2B5EF4-FFF2-40B4-BE49-F238E27FC236}">
                <a16:creationId xmlns:a16="http://schemas.microsoft.com/office/drawing/2014/main" id="{76D434D3-EC20-5929-E499-07F58C04502A}"/>
              </a:ext>
            </a:extLst>
          </p:cNvPr>
          <p:cNvSpPr txBox="1"/>
          <p:nvPr/>
        </p:nvSpPr>
        <p:spPr>
          <a:xfrm>
            <a:off x="5177246" y="1567766"/>
            <a:ext cx="3284220" cy="338554"/>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Experiment Site (PA)</a:t>
            </a:r>
            <a:endParaRPr lang="en-GB" sz="1600" b="1" dirty="0"/>
          </a:p>
        </p:txBody>
      </p:sp>
      <p:pic>
        <p:nvPicPr>
          <p:cNvPr id="2" name="Graphic 1">
            <a:extLst>
              <a:ext uri="{FF2B5EF4-FFF2-40B4-BE49-F238E27FC236}">
                <a16:creationId xmlns:a16="http://schemas.microsoft.com/office/drawing/2014/main" id="{6432EE76-18C3-B9EE-14A7-E83E708910D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268" b="268"/>
          <a:stretch/>
        </p:blipFill>
        <p:spPr bwMode="auto">
          <a:xfrm>
            <a:off x="18158" y="3458768"/>
            <a:ext cx="6502096" cy="33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58D7158C-471B-CA60-7515-4975DDA27E76}"/>
              </a:ext>
            </a:extLst>
          </p:cNvPr>
          <p:cNvSpPr txBox="1"/>
          <p:nvPr/>
        </p:nvSpPr>
        <p:spPr>
          <a:xfrm>
            <a:off x="6681337" y="4477877"/>
            <a:ext cx="5250426" cy="2400657"/>
          </a:xfrm>
          <a:prstGeom prst="rect">
            <a:avLst/>
          </a:prstGeom>
          <a:solidFill>
            <a:schemeClr val="bg1"/>
          </a:solidFill>
        </p:spPr>
        <p:txBody>
          <a:bodyPr wrap="square" rtlCol="0">
            <a:spAutoFit/>
          </a:bodyPr>
          <a:lstStyle/>
          <a:p>
            <a:pPr marL="285750" indent="-285750">
              <a:spcBef>
                <a:spcPts val="600"/>
              </a:spcBef>
              <a:buFont typeface="Arial" panose="020B0604020202020204" pitchFamily="34" charset="0"/>
              <a:buChar char="•"/>
            </a:pPr>
            <a:r>
              <a:rPr lang="en-US" sz="2000" b="1" dirty="0">
                <a:solidFill>
                  <a:srgbClr val="0C377B"/>
                </a:solidFill>
              </a:rPr>
              <a:t>Generic study of experiment site and technical site done by FNAL</a:t>
            </a:r>
          </a:p>
          <a:p>
            <a:pPr marL="285750" indent="-285750">
              <a:spcBef>
                <a:spcPts val="600"/>
              </a:spcBef>
              <a:buFont typeface="Arial" panose="020B0604020202020204" pitchFamily="34" charset="0"/>
              <a:buChar char="•"/>
            </a:pPr>
            <a:r>
              <a:rPr lang="en-US" sz="2000" b="1" dirty="0">
                <a:solidFill>
                  <a:srgbClr val="0C377B"/>
                </a:solidFill>
              </a:rPr>
              <a:t>Bills of quantities extracted from FNAL designs</a:t>
            </a:r>
          </a:p>
          <a:p>
            <a:pPr marL="285750" indent="-285750">
              <a:spcBef>
                <a:spcPts val="600"/>
              </a:spcBef>
              <a:buFont typeface="Arial" panose="020B0604020202020204" pitchFamily="34" charset="0"/>
              <a:buChar char="•"/>
            </a:pPr>
            <a:r>
              <a:rPr lang="en-US" sz="2000" b="1" dirty="0">
                <a:solidFill>
                  <a:srgbClr val="0C377B"/>
                </a:solidFill>
              </a:rPr>
              <a:t>Basis for cost estimate by consultant with experience on industrial constructions in CH-FR area. </a:t>
            </a:r>
            <a:endParaRPr lang="en-GB" sz="2000" b="1" dirty="0">
              <a:solidFill>
                <a:srgbClr val="0C377B"/>
              </a:solidFill>
            </a:endParaRPr>
          </a:p>
        </p:txBody>
      </p:sp>
      <p:pic>
        <p:nvPicPr>
          <p:cNvPr id="1026" name="Picture 2" descr="Fermilab | Graphics Standards at ...">
            <a:extLst>
              <a:ext uri="{FF2B5EF4-FFF2-40B4-BE49-F238E27FC236}">
                <a16:creationId xmlns:a16="http://schemas.microsoft.com/office/drawing/2014/main" id="{0585B9B0-A5B3-0920-BB75-640A1C0BE0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173" y="5986343"/>
            <a:ext cx="2439040" cy="613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2723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31630-F958-9422-6951-C927299CD4FC}"/>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8C10413D-35AB-123E-55DF-D59512775F15}"/>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Review of short straight sections</a:t>
            </a:r>
          </a:p>
        </p:txBody>
      </p:sp>
      <p:pic>
        <p:nvPicPr>
          <p:cNvPr id="42" name="Picture 41" descr="A picture containing icon&#10;&#10;Description automatically generated">
            <a:extLst>
              <a:ext uri="{FF2B5EF4-FFF2-40B4-BE49-F238E27FC236}">
                <a16:creationId xmlns:a16="http://schemas.microsoft.com/office/drawing/2014/main" id="{93610CB3-6920-B5EB-6F4D-63E6F6433A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3" name="TextBox 2">
            <a:extLst>
              <a:ext uri="{FF2B5EF4-FFF2-40B4-BE49-F238E27FC236}">
                <a16:creationId xmlns:a16="http://schemas.microsoft.com/office/drawing/2014/main" id="{F5483C5E-BE1A-19BD-2355-B9E687FFF9EE}"/>
              </a:ext>
            </a:extLst>
          </p:cNvPr>
          <p:cNvSpPr txBox="1"/>
          <p:nvPr/>
        </p:nvSpPr>
        <p:spPr>
          <a:xfrm>
            <a:off x="6576053" y="1592409"/>
            <a:ext cx="5397936" cy="461665"/>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Orbit correctors &amp; main </a:t>
            </a:r>
            <a:r>
              <a:rPr lang="en-GB" sz="2400" b="1" dirty="0" err="1">
                <a:solidFill>
                  <a:schemeClr val="tx1">
                    <a:lumMod val="75000"/>
                  </a:schemeClr>
                </a:solidFill>
                <a:latin typeface="Arial" panose="020B0604020202020204" pitchFamily="34" charset="0"/>
                <a:cs typeface="ＭＳ Ｐゴシック" panose="020B0600070205080204" pitchFamily="34" charset="-128"/>
              </a:rPr>
              <a:t>sextupoles</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4" name="TextBox 3">
            <a:extLst>
              <a:ext uri="{FF2B5EF4-FFF2-40B4-BE49-F238E27FC236}">
                <a16:creationId xmlns:a16="http://schemas.microsoft.com/office/drawing/2014/main" id="{B60F1956-392F-DE06-DA59-5720ABC5104F}"/>
              </a:ext>
            </a:extLst>
          </p:cNvPr>
          <p:cNvSpPr txBox="1"/>
          <p:nvPr/>
        </p:nvSpPr>
        <p:spPr>
          <a:xfrm>
            <a:off x="634370" y="1564653"/>
            <a:ext cx="4789557" cy="461665"/>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Main quadrupole</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21" name="TextBox 20">
            <a:extLst>
              <a:ext uri="{FF2B5EF4-FFF2-40B4-BE49-F238E27FC236}">
                <a16:creationId xmlns:a16="http://schemas.microsoft.com/office/drawing/2014/main" id="{212D11DC-4793-EA39-8A6B-D59E883647C6}"/>
              </a:ext>
            </a:extLst>
          </p:cNvPr>
          <p:cNvSpPr txBox="1"/>
          <p:nvPr/>
        </p:nvSpPr>
        <p:spPr>
          <a:xfrm>
            <a:off x="411613" y="2057095"/>
            <a:ext cx="5396356" cy="1446806"/>
          </a:xfrm>
          <a:prstGeom prst="rect">
            <a:avLst/>
          </a:prstGeom>
          <a:noFill/>
        </p:spPr>
        <p:txBody>
          <a:bodyPr wrap="square" rtlCol="0">
            <a:spAutoFit/>
          </a:bodyPr>
          <a:lstStyle/>
          <a:p>
            <a:pPr marL="380990" indent="-380990">
              <a:spcAft>
                <a:spcPts val="800"/>
              </a:spcAft>
              <a:buFont typeface="Arial" panose="020B0604020202020204" pitchFamily="34" charset="0"/>
              <a:buChar char="•"/>
            </a:pPr>
            <a:r>
              <a:rPr lang="en-GB" sz="1867" dirty="0"/>
              <a:t>Longer cells require lower gradient.</a:t>
            </a:r>
          </a:p>
          <a:p>
            <a:pPr marL="380990" indent="-380990">
              <a:spcAft>
                <a:spcPts val="800"/>
              </a:spcAft>
              <a:buFont typeface="Arial" panose="020B0604020202020204" pitchFamily="34" charset="0"/>
              <a:buChar char="•"/>
            </a:pPr>
            <a:r>
              <a:rPr lang="en-GB" sz="1867" dirty="0"/>
              <a:t>Increase the maximum gradient from 367 T/m to 400 T/m.</a:t>
            </a:r>
          </a:p>
          <a:p>
            <a:pPr algn="ctr">
              <a:spcAft>
                <a:spcPts val="400"/>
              </a:spcAft>
            </a:pPr>
            <a:r>
              <a:rPr lang="en-GB" sz="1867" b="1" dirty="0"/>
              <a:t>6.4 m to 4.1 m</a:t>
            </a:r>
          </a:p>
        </p:txBody>
      </p:sp>
      <p:sp>
        <p:nvSpPr>
          <p:cNvPr id="22" name="TextBox 21">
            <a:extLst>
              <a:ext uri="{FF2B5EF4-FFF2-40B4-BE49-F238E27FC236}">
                <a16:creationId xmlns:a16="http://schemas.microsoft.com/office/drawing/2014/main" id="{542E9A1A-DE09-53E2-BE73-C0E31FE60BD8}"/>
              </a:ext>
            </a:extLst>
          </p:cNvPr>
          <p:cNvSpPr txBox="1"/>
          <p:nvPr/>
        </p:nvSpPr>
        <p:spPr>
          <a:xfrm>
            <a:off x="6576054" y="2331804"/>
            <a:ext cx="5300345" cy="2021451"/>
          </a:xfrm>
          <a:prstGeom prst="rect">
            <a:avLst/>
          </a:prstGeom>
          <a:noFill/>
        </p:spPr>
        <p:txBody>
          <a:bodyPr wrap="square" rtlCol="0">
            <a:spAutoFit/>
          </a:bodyPr>
          <a:lstStyle/>
          <a:p>
            <a:pPr marL="380990" indent="-380990">
              <a:spcAft>
                <a:spcPts val="800"/>
              </a:spcAft>
              <a:buFont typeface="Arial" panose="020B0604020202020204" pitchFamily="34" charset="0"/>
              <a:buChar char="•"/>
            </a:pPr>
            <a:r>
              <a:rPr lang="en-GB" sz="1867" dirty="0"/>
              <a:t>Modest increase of dipole corrector strength allows shortening while keeping the same integrated strength.</a:t>
            </a:r>
          </a:p>
          <a:p>
            <a:pPr marL="380990" indent="-380990">
              <a:buFont typeface="Arial" panose="020B0604020202020204" pitchFamily="34" charset="0"/>
              <a:buChar char="•"/>
            </a:pPr>
            <a:r>
              <a:rPr lang="en-GB" sz="1867" dirty="0" err="1"/>
              <a:t>Sextupoles</a:t>
            </a:r>
            <a:r>
              <a:rPr lang="en-GB" sz="1867" dirty="0"/>
              <a:t> still able to correct chromaticity </a:t>
            </a:r>
          </a:p>
          <a:p>
            <a:pPr lvl="1" algn="ctr">
              <a:spcAft>
                <a:spcPts val="800"/>
              </a:spcAft>
            </a:pPr>
            <a:r>
              <a:rPr lang="en-GB" sz="1867" b="1" dirty="0"/>
              <a:t>1.2 m to 1.1 m</a:t>
            </a:r>
          </a:p>
          <a:p>
            <a:pPr lvl="1" algn="ctr">
              <a:spcAft>
                <a:spcPts val="800"/>
              </a:spcAft>
            </a:pPr>
            <a:r>
              <a:rPr lang="en-GB" sz="1867" b="1" dirty="0"/>
              <a:t>Nest orbit corrector</a:t>
            </a:r>
            <a:r>
              <a:rPr lang="en-GB" sz="1867" dirty="0"/>
              <a:t> </a:t>
            </a:r>
            <a:r>
              <a:rPr lang="en-GB" sz="1867" b="1" dirty="0"/>
              <a:t>with main </a:t>
            </a:r>
            <a:r>
              <a:rPr lang="en-GB" sz="1867" b="1" dirty="0" err="1"/>
              <a:t>sextupole</a:t>
            </a:r>
            <a:endParaRPr lang="en-GB" sz="1867" b="1" dirty="0"/>
          </a:p>
        </p:txBody>
      </p:sp>
      <p:sp>
        <p:nvSpPr>
          <p:cNvPr id="23" name="TextBox 22">
            <a:extLst>
              <a:ext uri="{FF2B5EF4-FFF2-40B4-BE49-F238E27FC236}">
                <a16:creationId xmlns:a16="http://schemas.microsoft.com/office/drawing/2014/main" id="{24EDEB04-0FAA-C3FD-B5F5-2CF386AF9291}"/>
              </a:ext>
            </a:extLst>
          </p:cNvPr>
          <p:cNvSpPr txBox="1"/>
          <p:nvPr/>
        </p:nvSpPr>
        <p:spPr>
          <a:xfrm>
            <a:off x="250328" y="3877345"/>
            <a:ext cx="5749661" cy="830997"/>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Trim quadrupoles, skew quadrupoles and octupoles</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24" name="TextBox 23">
            <a:extLst>
              <a:ext uri="{FF2B5EF4-FFF2-40B4-BE49-F238E27FC236}">
                <a16:creationId xmlns:a16="http://schemas.microsoft.com/office/drawing/2014/main" id="{204A55BF-A355-26A2-F0D9-F066FDE68A3E}"/>
              </a:ext>
            </a:extLst>
          </p:cNvPr>
          <p:cNvSpPr txBox="1"/>
          <p:nvPr/>
        </p:nvSpPr>
        <p:spPr>
          <a:xfrm>
            <a:off x="527382" y="4639971"/>
            <a:ext cx="5396356" cy="1446806"/>
          </a:xfrm>
          <a:prstGeom prst="rect">
            <a:avLst/>
          </a:prstGeom>
          <a:noFill/>
        </p:spPr>
        <p:txBody>
          <a:bodyPr wrap="square" rtlCol="0">
            <a:spAutoFit/>
          </a:bodyPr>
          <a:lstStyle/>
          <a:p>
            <a:pPr marL="380990" indent="-380990">
              <a:spcAft>
                <a:spcPts val="800"/>
              </a:spcAft>
              <a:buFont typeface="Arial" panose="020B0604020202020204" pitchFamily="34" charset="0"/>
              <a:buChar char="•"/>
            </a:pPr>
            <a:r>
              <a:rPr lang="en-GB" sz="1867" dirty="0"/>
              <a:t>Able to correct tune and linear coupling.</a:t>
            </a:r>
          </a:p>
          <a:p>
            <a:pPr marL="380990" indent="-380990">
              <a:spcAft>
                <a:spcPts val="800"/>
              </a:spcAft>
              <a:buFont typeface="Arial" panose="020B0604020202020204" pitchFamily="34" charset="0"/>
              <a:buChar char="•"/>
            </a:pPr>
            <a:r>
              <a:rPr lang="en-GB" sz="1867" dirty="0"/>
              <a:t>Maintain the same amplitude detuning considered in previous studies. </a:t>
            </a:r>
          </a:p>
          <a:p>
            <a:pPr algn="ctr">
              <a:spcAft>
                <a:spcPts val="800"/>
              </a:spcAft>
            </a:pPr>
            <a:r>
              <a:rPr lang="en-GB" sz="1867" b="1" dirty="0"/>
              <a:t>0.5 m to 0.45 m</a:t>
            </a:r>
          </a:p>
        </p:txBody>
      </p:sp>
    </p:spTree>
    <p:extLst>
      <p:ext uri="{BB962C8B-B14F-4D97-AF65-F5344CB8AC3E}">
        <p14:creationId xmlns:p14="http://schemas.microsoft.com/office/powerpoint/2010/main" val="33506207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Current s</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3"/>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defTabSz="822960">
              <a:defRPr/>
            </a:pPr>
            <a:r>
              <a:rPr lang="en-GB" sz="2000" b="1" dirty="0">
                <a:solidFill>
                  <a:srgbClr val="002060"/>
                </a:solidFill>
                <a:latin typeface="Arial"/>
              </a:rPr>
              <a:t>Increasing international collaboration as a prerequisite for success:</a:t>
            </a:r>
            <a:br>
              <a:rPr lang="en-GB" sz="2000" b="1" dirty="0">
                <a:solidFill>
                  <a:srgbClr val="002060"/>
                </a:solidFill>
                <a:latin typeface="Arial"/>
              </a:rPr>
            </a:br>
            <a:r>
              <a:rPr lang="en-GB" sz="2000" b="1" dirty="0">
                <a:solidFill>
                  <a:srgbClr val="002060"/>
                </a:solidFill>
                <a:latin typeface="Arial"/>
                <a:sym typeface="Wingdings" panose="05000000000000000000" pitchFamily="2" charset="2"/>
              </a:rPr>
              <a:t></a:t>
            </a:r>
            <a:r>
              <a:rPr lang="en-GB" sz="2000" dirty="0">
                <a:solidFill>
                  <a:srgbClr val="002060"/>
                </a:solidFill>
                <a:latin typeface="Arial"/>
              </a:rPr>
              <a:t>links with </a:t>
            </a:r>
            <a:r>
              <a:rPr lang="en-GB" sz="2000" b="1" dirty="0">
                <a:solidFill>
                  <a:srgbClr val="002060"/>
                </a:solidFill>
                <a:latin typeface="Arial"/>
              </a:rPr>
              <a:t>science, research &amp; development </a:t>
            </a:r>
            <a:r>
              <a:rPr lang="en-GB" sz="2000" dirty="0">
                <a:solidFill>
                  <a:srgbClr val="002060"/>
                </a:solidFill>
                <a:latin typeface="Arial"/>
              </a:rPr>
              <a:t>and </a:t>
            </a:r>
            <a:r>
              <a:rPr lang="en-GB" sz="2000" b="1" dirty="0">
                <a:solidFill>
                  <a:srgbClr val="002060"/>
                </a:solidFill>
                <a:latin typeface="Arial"/>
              </a:rPr>
              <a:t>high-tech industry </a:t>
            </a:r>
            <a:r>
              <a:rPr lang="en-GB" sz="2000" dirty="0">
                <a:solidFill>
                  <a:srgbClr val="002060"/>
                </a:solidFill>
                <a:latin typeface="Arial"/>
              </a:rPr>
              <a:t>will be essential to further advance and prepare the implementation of </a:t>
            </a:r>
            <a:r>
              <a:rPr lang="en-GB" sz="2000" dirty="0">
                <a:solidFill>
                  <a:srgbClr val="FFFFFF"/>
                </a:solidFill>
                <a:latin typeface="Arial"/>
              </a:rPr>
              <a:t>FCC</a:t>
            </a:r>
            <a:endParaRPr lang="en-US" sz="2000" dirty="0">
              <a:solidFill>
                <a:srgbClr val="FFFFFF"/>
              </a:solidFill>
              <a:latin typeface="Arial"/>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defTabSz="822960">
              <a:defRPr/>
            </a:pPr>
            <a:r>
              <a:rPr lang="en-CH" b="1" dirty="0">
                <a:solidFill>
                  <a:srgbClr val="002060"/>
                </a:solidFill>
                <a:latin typeface="Arial"/>
              </a:rPr>
              <a:t>FCC Feasibility Study: </a:t>
            </a:r>
          </a:p>
          <a:p>
            <a:pPr defTabSz="822960">
              <a:defRPr/>
            </a:pPr>
            <a:r>
              <a:rPr lang="fr-FR" dirty="0">
                <a:solidFill>
                  <a:srgbClr val="002060"/>
                </a:solidFill>
                <a:latin typeface="Arial"/>
              </a:rPr>
              <a:t>Aim </a:t>
            </a:r>
            <a:r>
              <a:rPr lang="fr-FR" dirty="0" err="1">
                <a:solidFill>
                  <a:srgbClr val="002060"/>
                </a:solidFill>
                <a:latin typeface="Arial"/>
              </a:rPr>
              <a:t>is</a:t>
            </a:r>
            <a:r>
              <a:rPr lang="fr-FR" dirty="0">
                <a:solidFill>
                  <a:srgbClr val="002060"/>
                </a:solidFill>
                <a:latin typeface="Arial"/>
              </a:rPr>
              <a:t> to </a:t>
            </a:r>
            <a:r>
              <a:rPr lang="fr-FR" dirty="0" err="1">
                <a:solidFill>
                  <a:srgbClr val="002060"/>
                </a:solidFill>
                <a:latin typeface="Arial"/>
              </a:rPr>
              <a:t>increase</a:t>
            </a:r>
            <a:r>
              <a:rPr lang="fr-FR" dirty="0">
                <a:solidFill>
                  <a:srgbClr val="002060"/>
                </a:solidFill>
                <a:latin typeface="Arial"/>
              </a:rPr>
              <a:t> </a:t>
            </a:r>
            <a:r>
              <a:rPr lang="fr-FR" dirty="0" err="1">
                <a:solidFill>
                  <a:srgbClr val="002060"/>
                </a:solidFill>
                <a:latin typeface="Arial"/>
              </a:rPr>
              <a:t>further</a:t>
            </a:r>
            <a:r>
              <a:rPr lang="fr-FR" dirty="0">
                <a:solidFill>
                  <a:srgbClr val="002060"/>
                </a:solidFill>
                <a:latin typeface="Arial"/>
              </a:rPr>
              <a:t> the collaboration,</a:t>
            </a:r>
          </a:p>
          <a:p>
            <a:pPr defTabSz="822960">
              <a:defRPr/>
            </a:pPr>
            <a:r>
              <a:rPr lang="fr-FR" dirty="0">
                <a:solidFill>
                  <a:srgbClr val="002060"/>
                </a:solidFill>
                <a:latin typeface="Arial"/>
              </a:rPr>
              <a:t>on all aspects, in </a:t>
            </a:r>
            <a:r>
              <a:rPr lang="fr-FR" dirty="0" err="1">
                <a:solidFill>
                  <a:srgbClr val="002060"/>
                </a:solidFill>
                <a:latin typeface="Arial"/>
              </a:rPr>
              <a:t>particular</a:t>
            </a:r>
            <a:r>
              <a:rPr lang="fr-FR" dirty="0">
                <a:solidFill>
                  <a:srgbClr val="002060"/>
                </a:solidFill>
                <a:latin typeface="Arial"/>
              </a:rPr>
              <a:t> on</a:t>
            </a:r>
          </a:p>
          <a:p>
            <a:pPr defTabSz="822960">
              <a:defRPr/>
            </a:pPr>
            <a:r>
              <a:rPr lang="fr-FR" dirty="0">
                <a:solidFill>
                  <a:srgbClr val="002060"/>
                </a:solidFill>
                <a:latin typeface="Arial"/>
              </a:rPr>
              <a:t>Accelerator and </a:t>
            </a:r>
            <a:r>
              <a:rPr lang="fr-FR" dirty="0" err="1">
                <a:solidFill>
                  <a:srgbClr val="002060"/>
                </a:solidFill>
                <a:latin typeface="Arial"/>
              </a:rPr>
              <a:t>Particle</a:t>
            </a:r>
            <a:r>
              <a:rPr lang="fr-FR" dirty="0">
                <a:solidFill>
                  <a:srgbClr val="002060"/>
                </a:solidFill>
                <a:latin typeface="Arial"/>
              </a:rPr>
              <a:t>/</a:t>
            </a:r>
            <a:r>
              <a:rPr lang="fr-FR" dirty="0" err="1">
                <a:solidFill>
                  <a:srgbClr val="002060"/>
                </a:solidFill>
                <a:latin typeface="Arial"/>
              </a:rPr>
              <a:t>Experiments</a:t>
            </a:r>
            <a:r>
              <a:rPr lang="fr-FR" dirty="0">
                <a:solidFill>
                  <a:srgbClr val="002060"/>
                </a:solidFill>
                <a:latin typeface="Arial"/>
              </a:rPr>
              <a:t>/Detectors </a:t>
            </a:r>
          </a:p>
          <a:p>
            <a:pPr defTabSz="822960">
              <a:defRPr/>
            </a:pPr>
            <a:r>
              <a:rPr lang="fr-FR" dirty="0">
                <a:solidFill>
                  <a:prstClr val="white"/>
                </a:solidFill>
                <a:latin typeface="Arial"/>
              </a:rPr>
              <a:t>			</a:t>
            </a:r>
            <a:endParaRPr lang="fr-FR" b="1" dirty="0">
              <a:solidFill>
                <a:srgbClr val="FFFF00"/>
              </a:solidFill>
              <a:latin typeface="Arial"/>
            </a:endParaRPr>
          </a:p>
        </p:txBody>
      </p:sp>
    </p:spTree>
    <p:extLst>
      <p:ext uri="{BB962C8B-B14F-4D97-AF65-F5344CB8AC3E}">
        <p14:creationId xmlns:p14="http://schemas.microsoft.com/office/powerpoint/2010/main" val="16578474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54567-94BD-DB11-8BFB-26D8E91D3FC4}"/>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46EE62A5-3E01-381B-C704-12FBE5A41A3F}"/>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Review of short straight sections</a:t>
            </a:r>
          </a:p>
        </p:txBody>
      </p:sp>
      <p:pic>
        <p:nvPicPr>
          <p:cNvPr id="42" name="Picture 41" descr="A picture containing icon&#10;&#10;Description automatically generated">
            <a:extLst>
              <a:ext uri="{FF2B5EF4-FFF2-40B4-BE49-F238E27FC236}">
                <a16:creationId xmlns:a16="http://schemas.microsoft.com/office/drawing/2014/main" id="{60ACADDD-2CCF-FB7D-0833-8B220C99144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descr="Chart, line chart&#10;&#10;Description automatically generated">
            <a:extLst>
              <a:ext uri="{FF2B5EF4-FFF2-40B4-BE49-F238E27FC236}">
                <a16:creationId xmlns:a16="http://schemas.microsoft.com/office/drawing/2014/main" id="{A18893D0-C857-FA62-4C33-58C80527D48A}"/>
              </a:ext>
            </a:extLst>
          </p:cNvPr>
          <p:cNvPicPr>
            <a:picLocks noChangeAspect="1"/>
          </p:cNvPicPr>
          <p:nvPr/>
        </p:nvPicPr>
        <p:blipFill rotWithShape="1">
          <a:blip r:embed="rId3">
            <a:extLst>
              <a:ext uri="{28A0092B-C50C-407E-A947-70E740481C1C}">
                <a14:useLocalDpi xmlns:a14="http://schemas.microsoft.com/office/drawing/2010/main" val="0"/>
              </a:ext>
            </a:extLst>
          </a:blip>
          <a:srcRect b="91771"/>
          <a:stretch/>
        </p:blipFill>
        <p:spPr>
          <a:xfrm>
            <a:off x="580496" y="1219032"/>
            <a:ext cx="5082639" cy="379884"/>
          </a:xfrm>
          <a:prstGeom prst="rect">
            <a:avLst/>
          </a:prstGeom>
        </p:spPr>
      </p:pic>
      <p:sp>
        <p:nvSpPr>
          <p:cNvPr id="5" name="Rectangle 4">
            <a:extLst>
              <a:ext uri="{FF2B5EF4-FFF2-40B4-BE49-F238E27FC236}">
                <a16:creationId xmlns:a16="http://schemas.microsoft.com/office/drawing/2014/main" id="{033C9C55-8AC5-2033-D823-39ED5A8C2DE1}"/>
              </a:ext>
            </a:extLst>
          </p:cNvPr>
          <p:cNvSpPr/>
          <p:nvPr/>
        </p:nvSpPr>
        <p:spPr>
          <a:xfrm>
            <a:off x="3121814" y="1219032"/>
            <a:ext cx="362085" cy="329543"/>
          </a:xfrm>
          <a:prstGeom prst="rect">
            <a:avLst/>
          </a:prstGeom>
          <a:noFill/>
          <a:ln w="38100">
            <a:solidFill>
              <a:schemeClr val="accent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400"/>
          </a:p>
        </p:txBody>
      </p:sp>
      <p:pic>
        <p:nvPicPr>
          <p:cNvPr id="6" name="Picture 5" descr="A red line with black text&#10;&#10;Description automatically generated">
            <a:extLst>
              <a:ext uri="{FF2B5EF4-FFF2-40B4-BE49-F238E27FC236}">
                <a16:creationId xmlns:a16="http://schemas.microsoft.com/office/drawing/2014/main" id="{2B41D290-C786-27A1-3FEB-A3D7DE4C0F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558" y="2174980"/>
            <a:ext cx="8673328" cy="1361559"/>
          </a:xfrm>
          <a:prstGeom prst="rect">
            <a:avLst/>
          </a:prstGeom>
        </p:spPr>
      </p:pic>
      <p:sp>
        <p:nvSpPr>
          <p:cNvPr id="7" name="TextBox 6">
            <a:extLst>
              <a:ext uri="{FF2B5EF4-FFF2-40B4-BE49-F238E27FC236}">
                <a16:creationId xmlns:a16="http://schemas.microsoft.com/office/drawing/2014/main" id="{541F0059-8AD5-1E77-DB8F-6F7E86BD9DD0}"/>
              </a:ext>
            </a:extLst>
          </p:cNvPr>
          <p:cNvSpPr txBox="1"/>
          <p:nvPr/>
        </p:nvSpPr>
        <p:spPr>
          <a:xfrm>
            <a:off x="4059963" y="1584621"/>
            <a:ext cx="1871979" cy="610295"/>
          </a:xfrm>
          <a:prstGeom prst="rect">
            <a:avLst/>
          </a:prstGeom>
          <a:noFill/>
        </p:spPr>
        <p:txBody>
          <a:bodyPr wrap="square" rtlCol="0">
            <a:spAutoFit/>
          </a:bodyPr>
          <a:lstStyle/>
          <a:p>
            <a:pPr>
              <a:lnSpc>
                <a:spcPts val="4933"/>
              </a:lnSpc>
            </a:pPr>
            <a:r>
              <a:rPr lang="en-GB" sz="1600" dirty="0"/>
              <a:t>Main quadrupole</a:t>
            </a:r>
          </a:p>
        </p:txBody>
      </p:sp>
      <p:sp>
        <p:nvSpPr>
          <p:cNvPr id="8" name="TextBox 7">
            <a:extLst>
              <a:ext uri="{FF2B5EF4-FFF2-40B4-BE49-F238E27FC236}">
                <a16:creationId xmlns:a16="http://schemas.microsoft.com/office/drawing/2014/main" id="{1DD44271-C5CA-12CD-D7AE-03E9C4BF8916}"/>
              </a:ext>
            </a:extLst>
          </p:cNvPr>
          <p:cNvSpPr txBox="1"/>
          <p:nvPr/>
        </p:nvSpPr>
        <p:spPr>
          <a:xfrm>
            <a:off x="5865798" y="1313205"/>
            <a:ext cx="1871979" cy="830997"/>
          </a:xfrm>
          <a:prstGeom prst="rect">
            <a:avLst/>
          </a:prstGeom>
          <a:noFill/>
        </p:spPr>
        <p:txBody>
          <a:bodyPr wrap="square" rtlCol="0">
            <a:spAutoFit/>
          </a:bodyPr>
          <a:lstStyle/>
          <a:p>
            <a:pPr algn="l"/>
            <a:r>
              <a:rPr lang="en-GB" sz="1600" kern="0" dirty="0"/>
              <a:t>Landau octupole</a:t>
            </a:r>
          </a:p>
          <a:p>
            <a:pPr algn="l"/>
            <a:r>
              <a:rPr lang="en-GB" sz="1600" kern="0" dirty="0"/>
              <a:t>Trim quadrupole</a:t>
            </a:r>
          </a:p>
          <a:p>
            <a:pPr algn="l"/>
            <a:r>
              <a:rPr lang="en-GB" sz="1600" kern="0" dirty="0"/>
              <a:t>Skew quadrupole</a:t>
            </a:r>
          </a:p>
        </p:txBody>
      </p:sp>
      <p:sp>
        <p:nvSpPr>
          <p:cNvPr id="9" name="TextBox 8">
            <a:extLst>
              <a:ext uri="{FF2B5EF4-FFF2-40B4-BE49-F238E27FC236}">
                <a16:creationId xmlns:a16="http://schemas.microsoft.com/office/drawing/2014/main" id="{266BF663-034F-638A-E4A9-EA907E803EAC}"/>
              </a:ext>
            </a:extLst>
          </p:cNvPr>
          <p:cNvSpPr txBox="1"/>
          <p:nvPr/>
        </p:nvSpPr>
        <p:spPr>
          <a:xfrm>
            <a:off x="7714185" y="1633800"/>
            <a:ext cx="1871979" cy="338554"/>
          </a:xfrm>
          <a:prstGeom prst="rect">
            <a:avLst/>
          </a:prstGeom>
          <a:noFill/>
        </p:spPr>
        <p:txBody>
          <a:bodyPr wrap="square" rtlCol="0">
            <a:spAutoFit/>
          </a:bodyPr>
          <a:lstStyle/>
          <a:p>
            <a:pPr algn="l"/>
            <a:r>
              <a:rPr lang="en-GB" sz="1600" kern="0" dirty="0"/>
              <a:t>Orbit corrector</a:t>
            </a:r>
          </a:p>
        </p:txBody>
      </p:sp>
      <p:sp>
        <p:nvSpPr>
          <p:cNvPr id="10" name="TextBox 9">
            <a:extLst>
              <a:ext uri="{FF2B5EF4-FFF2-40B4-BE49-F238E27FC236}">
                <a16:creationId xmlns:a16="http://schemas.microsoft.com/office/drawing/2014/main" id="{B3FC4C2A-ECFD-C5EA-15BD-4004EFC5327C}"/>
              </a:ext>
            </a:extLst>
          </p:cNvPr>
          <p:cNvSpPr txBox="1"/>
          <p:nvPr/>
        </p:nvSpPr>
        <p:spPr>
          <a:xfrm>
            <a:off x="2283689" y="1833017"/>
            <a:ext cx="1871979" cy="338554"/>
          </a:xfrm>
          <a:prstGeom prst="rect">
            <a:avLst/>
          </a:prstGeom>
          <a:noFill/>
        </p:spPr>
        <p:txBody>
          <a:bodyPr wrap="square" rtlCol="0">
            <a:spAutoFit/>
          </a:bodyPr>
          <a:lstStyle/>
          <a:p>
            <a:pPr algn="l"/>
            <a:r>
              <a:rPr lang="en-GB" sz="1600" kern="0" dirty="0"/>
              <a:t>Main </a:t>
            </a:r>
            <a:r>
              <a:rPr lang="en-GB" sz="1600" kern="0" dirty="0" err="1"/>
              <a:t>sextupole</a:t>
            </a:r>
            <a:endParaRPr lang="en-GB" sz="1600" kern="0" dirty="0"/>
          </a:p>
        </p:txBody>
      </p:sp>
      <p:sp>
        <p:nvSpPr>
          <p:cNvPr id="11" name="TextBox 10">
            <a:extLst>
              <a:ext uri="{FF2B5EF4-FFF2-40B4-BE49-F238E27FC236}">
                <a16:creationId xmlns:a16="http://schemas.microsoft.com/office/drawing/2014/main" id="{493D97A9-D9BD-0308-AD63-2688DFA190F3}"/>
              </a:ext>
            </a:extLst>
          </p:cNvPr>
          <p:cNvSpPr txBox="1"/>
          <p:nvPr/>
        </p:nvSpPr>
        <p:spPr>
          <a:xfrm>
            <a:off x="639701" y="1921788"/>
            <a:ext cx="1871979" cy="338554"/>
          </a:xfrm>
          <a:prstGeom prst="rect">
            <a:avLst/>
          </a:prstGeom>
          <a:noFill/>
        </p:spPr>
        <p:txBody>
          <a:bodyPr wrap="square" rtlCol="0">
            <a:spAutoFit/>
          </a:bodyPr>
          <a:lstStyle/>
          <a:p>
            <a:pPr algn="l"/>
            <a:r>
              <a:rPr lang="en-GB" sz="1600" kern="0" dirty="0"/>
              <a:t>Spool </a:t>
            </a:r>
            <a:r>
              <a:rPr lang="en-GB" sz="1600" kern="0" dirty="0" err="1"/>
              <a:t>sextupole</a:t>
            </a:r>
            <a:endParaRPr lang="en-GB" sz="1600" kern="0" dirty="0"/>
          </a:p>
        </p:txBody>
      </p:sp>
      <p:cxnSp>
        <p:nvCxnSpPr>
          <p:cNvPr id="12" name="Straight Arrow Connector 11">
            <a:extLst>
              <a:ext uri="{FF2B5EF4-FFF2-40B4-BE49-F238E27FC236}">
                <a16:creationId xmlns:a16="http://schemas.microsoft.com/office/drawing/2014/main" id="{43045493-051B-0209-25FD-DE626B5C0537}"/>
              </a:ext>
            </a:extLst>
          </p:cNvPr>
          <p:cNvCxnSpPr>
            <a:stCxn id="9" idx="2"/>
          </p:cNvCxnSpPr>
          <p:nvPr/>
        </p:nvCxnSpPr>
        <p:spPr>
          <a:xfrm flipH="1">
            <a:off x="7714185" y="1972354"/>
            <a:ext cx="935990" cy="4906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1BA30F85-DE22-B506-B80D-BD6E973E4519}"/>
              </a:ext>
            </a:extLst>
          </p:cNvPr>
          <p:cNvCxnSpPr>
            <a:cxnSpLocks/>
          </p:cNvCxnSpPr>
          <p:nvPr/>
        </p:nvCxnSpPr>
        <p:spPr>
          <a:xfrm>
            <a:off x="6364219" y="2184968"/>
            <a:ext cx="177171" cy="18203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4" name="Straight Arrow Connector 13">
            <a:extLst>
              <a:ext uri="{FF2B5EF4-FFF2-40B4-BE49-F238E27FC236}">
                <a16:creationId xmlns:a16="http://schemas.microsoft.com/office/drawing/2014/main" id="{05896164-38AF-E0D1-646B-E64E8498361B}"/>
              </a:ext>
            </a:extLst>
          </p:cNvPr>
          <p:cNvCxnSpPr>
            <a:cxnSpLocks/>
          </p:cNvCxnSpPr>
          <p:nvPr/>
        </p:nvCxnSpPr>
        <p:spPr>
          <a:xfrm>
            <a:off x="4868249" y="2291119"/>
            <a:ext cx="0" cy="17184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15" name="Straight Arrow Connector 14">
            <a:extLst>
              <a:ext uri="{FF2B5EF4-FFF2-40B4-BE49-F238E27FC236}">
                <a16:creationId xmlns:a16="http://schemas.microsoft.com/office/drawing/2014/main" id="{15AA2E56-83E6-6807-83B7-DC323CBFD8BD}"/>
              </a:ext>
            </a:extLst>
          </p:cNvPr>
          <p:cNvCxnSpPr>
            <a:cxnSpLocks/>
          </p:cNvCxnSpPr>
          <p:nvPr/>
        </p:nvCxnSpPr>
        <p:spPr>
          <a:xfrm flipH="1">
            <a:off x="2941446" y="2225321"/>
            <a:ext cx="180369" cy="297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F76020A-5DC9-D2C8-7E2D-8DDF19FA215A}"/>
              </a:ext>
            </a:extLst>
          </p:cNvPr>
          <p:cNvCxnSpPr>
            <a:cxnSpLocks/>
          </p:cNvCxnSpPr>
          <p:nvPr/>
        </p:nvCxnSpPr>
        <p:spPr>
          <a:xfrm>
            <a:off x="1575690" y="2267331"/>
            <a:ext cx="0" cy="21942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2940A74-CBF7-77D4-23D8-2B5E813E38F7}"/>
              </a:ext>
            </a:extLst>
          </p:cNvPr>
          <p:cNvSpPr txBox="1"/>
          <p:nvPr/>
        </p:nvSpPr>
        <p:spPr>
          <a:xfrm>
            <a:off x="8701245" y="2009680"/>
            <a:ext cx="1871979" cy="338554"/>
          </a:xfrm>
          <a:prstGeom prst="rect">
            <a:avLst/>
          </a:prstGeom>
          <a:noFill/>
        </p:spPr>
        <p:txBody>
          <a:bodyPr wrap="square" rtlCol="0">
            <a:spAutoFit/>
          </a:bodyPr>
          <a:lstStyle/>
          <a:p>
            <a:pPr algn="l"/>
            <a:r>
              <a:rPr lang="en-GB" sz="1600" kern="0" dirty="0"/>
              <a:t>Spool </a:t>
            </a:r>
            <a:r>
              <a:rPr lang="en-GB" sz="1600" kern="0" dirty="0" err="1"/>
              <a:t>decapole</a:t>
            </a:r>
            <a:endParaRPr lang="en-GB" sz="1600" kern="0" dirty="0"/>
          </a:p>
        </p:txBody>
      </p:sp>
      <p:cxnSp>
        <p:nvCxnSpPr>
          <p:cNvPr id="18" name="Straight Arrow Connector 17">
            <a:extLst>
              <a:ext uri="{FF2B5EF4-FFF2-40B4-BE49-F238E27FC236}">
                <a16:creationId xmlns:a16="http://schemas.microsoft.com/office/drawing/2014/main" id="{1357CB49-6938-FBAC-3C09-54F3E78D8B73}"/>
              </a:ext>
            </a:extLst>
          </p:cNvPr>
          <p:cNvCxnSpPr>
            <a:cxnSpLocks/>
          </p:cNvCxnSpPr>
          <p:nvPr/>
        </p:nvCxnSpPr>
        <p:spPr>
          <a:xfrm flipH="1">
            <a:off x="8380444" y="2316769"/>
            <a:ext cx="351273" cy="14624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505B6EA5-7057-BA4D-775C-845F160373EC}"/>
                  </a:ext>
                </a:extLst>
              </p:cNvPr>
              <p:cNvSpPr txBox="1"/>
              <p:nvPr/>
            </p:nvSpPr>
            <p:spPr>
              <a:xfrm>
                <a:off x="1083633" y="4984945"/>
                <a:ext cx="9889099" cy="1077026"/>
              </a:xfrm>
              <a:prstGeom prst="rect">
                <a:avLst/>
              </a:prstGeom>
              <a:noFill/>
            </p:spPr>
            <p:txBody>
              <a:bodyPr wrap="square" rtlCol="0">
                <a:spAutoFit/>
              </a:bodyPr>
              <a:lstStyle/>
              <a:p>
                <a:pPr algn="l"/>
                <a:r>
                  <a:rPr lang="en-GB" sz="2133" dirty="0"/>
                  <a:t>These </a:t>
                </a:r>
                <a:r>
                  <a:rPr lang="en-GB" sz="2133" b="1" dirty="0"/>
                  <a:t>16 dipole arc cells </a:t>
                </a:r>
                <a:r>
                  <a:rPr lang="en-GB" sz="2133" dirty="0"/>
                  <a:t>result in less cells and therefore fewer short straight sections and </a:t>
                </a:r>
                <a:r>
                  <a:rPr lang="en-GB" sz="2133" b="1" dirty="0"/>
                  <a:t>fewer correctors</a:t>
                </a:r>
                <a:r>
                  <a:rPr lang="en-GB" sz="2133" dirty="0"/>
                  <a:t>.</a:t>
                </a:r>
              </a:p>
              <a:p>
                <a:pPr algn="l"/>
                <a:r>
                  <a:rPr lang="en-GB" sz="2133" dirty="0"/>
                  <a:t>However, </a:t>
                </a:r>
                <a:r>
                  <a:rPr lang="en-GB" sz="2133" b="1" dirty="0"/>
                  <a:t>higher </a:t>
                </a:r>
                <a14:m>
                  <m:oMath xmlns:m="http://schemas.openxmlformats.org/officeDocument/2006/math">
                    <m:r>
                      <a:rPr lang="en-GB" sz="2133" b="1">
                        <a:latin typeface="Cambria Math" panose="02040503050406030204" pitchFamily="18" charset="0"/>
                      </a:rPr>
                      <m:t>𝛃</m:t>
                    </m:r>
                  </m:oMath>
                </a14:m>
                <a:r>
                  <a:rPr lang="en-GB" sz="2133" b="1" dirty="0"/>
                  <a:t>-functions </a:t>
                </a:r>
                <a:r>
                  <a:rPr lang="en-GB" sz="2133" dirty="0"/>
                  <a:t>and </a:t>
                </a:r>
                <a:r>
                  <a:rPr lang="en-GB" sz="2133" b="1" dirty="0"/>
                  <a:t>dispersion</a:t>
                </a:r>
                <a:r>
                  <a:rPr lang="en-GB" sz="2133" dirty="0"/>
                  <a:t> make correctors more </a:t>
                </a:r>
                <a:r>
                  <a:rPr lang="en-GB" sz="2133" b="1" dirty="0"/>
                  <a:t>efficient</a:t>
                </a:r>
                <a:endParaRPr lang="en-GB" sz="2133" dirty="0"/>
              </a:p>
            </p:txBody>
          </p:sp>
        </mc:Choice>
        <mc:Fallback>
          <p:sp>
            <p:nvSpPr>
              <p:cNvPr id="19" name="TextBox 18">
                <a:extLst>
                  <a:ext uri="{FF2B5EF4-FFF2-40B4-BE49-F238E27FC236}">
                    <a16:creationId xmlns:a16="http://schemas.microsoft.com/office/drawing/2014/main" id="{505B6EA5-7057-BA4D-775C-845F160373EC}"/>
                  </a:ext>
                </a:extLst>
              </p:cNvPr>
              <p:cNvSpPr txBox="1">
                <a:spLocks noRot="1" noChangeAspect="1" noMove="1" noResize="1" noEditPoints="1" noAdjustHandles="1" noChangeArrowheads="1" noChangeShapeType="1" noTextEdit="1"/>
              </p:cNvSpPr>
              <p:nvPr/>
            </p:nvSpPr>
            <p:spPr>
              <a:xfrm>
                <a:off x="1083633" y="4984945"/>
                <a:ext cx="9889099" cy="1077026"/>
              </a:xfrm>
              <a:prstGeom prst="rect">
                <a:avLst/>
              </a:prstGeom>
              <a:blipFill>
                <a:blip r:embed="rId5"/>
                <a:stretch>
                  <a:fillRect l="-769" t="-3488" b="-10465"/>
                </a:stretch>
              </a:blipFill>
            </p:spPr>
            <p:txBody>
              <a:bodyPr/>
              <a:lstStyle/>
              <a:p>
                <a:r>
                  <a:rPr lang="en-GB">
                    <a:noFill/>
                  </a:rPr>
                  <a:t> </a:t>
                </a:r>
              </a:p>
            </p:txBody>
          </p:sp>
        </mc:Fallback>
      </mc:AlternateContent>
      <p:pic>
        <p:nvPicPr>
          <p:cNvPr id="20" name="Picture 19">
            <a:extLst>
              <a:ext uri="{FF2B5EF4-FFF2-40B4-BE49-F238E27FC236}">
                <a16:creationId xmlns:a16="http://schemas.microsoft.com/office/drawing/2014/main" id="{067D97A2-4DEF-169C-3A20-967B7189C396}"/>
              </a:ext>
            </a:extLst>
          </p:cNvPr>
          <p:cNvPicPr>
            <a:picLocks noChangeAspect="1"/>
          </p:cNvPicPr>
          <p:nvPr/>
        </p:nvPicPr>
        <p:blipFill>
          <a:blip r:embed="rId6"/>
          <a:stretch>
            <a:fillRect/>
          </a:stretch>
        </p:blipFill>
        <p:spPr>
          <a:xfrm>
            <a:off x="411559" y="3473786"/>
            <a:ext cx="8672593" cy="1361443"/>
          </a:xfrm>
          <a:prstGeom prst="rect">
            <a:avLst/>
          </a:prstGeom>
        </p:spPr>
      </p:pic>
      <p:sp>
        <p:nvSpPr>
          <p:cNvPr id="3" name="TextBox 2">
            <a:extLst>
              <a:ext uri="{FF2B5EF4-FFF2-40B4-BE49-F238E27FC236}">
                <a16:creationId xmlns:a16="http://schemas.microsoft.com/office/drawing/2014/main" id="{3DE805CD-A1E0-45C8-DF22-90D08C5DFD50}"/>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10260287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par>
                          <p:cTn id="41" fill="hold">
                            <p:stCondLst>
                              <p:cond delay="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P spid="10" grpId="0"/>
      <p:bldP spid="11" grpId="0"/>
      <p:bldP spid="17" grpId="0"/>
      <p:bldP spid="1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DA1DCB-FE8A-D9EB-541F-BF749710B5AB}"/>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F674A113-90A1-0492-EA73-8F8B9C98C1F6}"/>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Review of short straight sections</a:t>
            </a:r>
          </a:p>
        </p:txBody>
      </p:sp>
      <p:pic>
        <p:nvPicPr>
          <p:cNvPr id="42" name="Picture 41" descr="A picture containing icon&#10;&#10;Description automatically generated">
            <a:extLst>
              <a:ext uri="{FF2B5EF4-FFF2-40B4-BE49-F238E27FC236}">
                <a16:creationId xmlns:a16="http://schemas.microsoft.com/office/drawing/2014/main" id="{EEA7DA16-4BBB-3982-D45F-3365C85100C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3" name="Picture 22">
            <a:extLst>
              <a:ext uri="{FF2B5EF4-FFF2-40B4-BE49-F238E27FC236}">
                <a16:creationId xmlns:a16="http://schemas.microsoft.com/office/drawing/2014/main" id="{A4CA6DB4-F416-1D91-42A5-583D53B576A1}"/>
              </a:ext>
            </a:extLst>
          </p:cNvPr>
          <p:cNvPicPr>
            <a:picLocks noChangeAspect="1"/>
          </p:cNvPicPr>
          <p:nvPr/>
        </p:nvPicPr>
        <p:blipFill>
          <a:blip r:embed="rId3"/>
          <a:stretch>
            <a:fillRect/>
          </a:stretch>
        </p:blipFill>
        <p:spPr>
          <a:xfrm>
            <a:off x="402977" y="3141750"/>
            <a:ext cx="11516577" cy="1807897"/>
          </a:xfrm>
          <a:prstGeom prst="rect">
            <a:avLst/>
          </a:prstGeom>
        </p:spPr>
      </p:pic>
      <p:pic>
        <p:nvPicPr>
          <p:cNvPr id="24" name="Picture 23" descr="A red line with black text&#10;&#10;Description automatically generated">
            <a:extLst>
              <a:ext uri="{FF2B5EF4-FFF2-40B4-BE49-F238E27FC236}">
                <a16:creationId xmlns:a16="http://schemas.microsoft.com/office/drawing/2014/main" id="{8A916692-BBF5-BBE8-705F-C1F4EACC98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032" y="1427584"/>
            <a:ext cx="11516569" cy="1807897"/>
          </a:xfrm>
          <a:prstGeom prst="rect">
            <a:avLst/>
          </a:prstGeom>
        </p:spPr>
      </p:pic>
      <p:sp>
        <p:nvSpPr>
          <p:cNvPr id="25" name="Rectangle 24">
            <a:extLst>
              <a:ext uri="{FF2B5EF4-FFF2-40B4-BE49-F238E27FC236}">
                <a16:creationId xmlns:a16="http://schemas.microsoft.com/office/drawing/2014/main" id="{6F0EBDF6-5DCD-EC38-6CDF-40FDE83C8E46}"/>
              </a:ext>
            </a:extLst>
          </p:cNvPr>
          <p:cNvSpPr/>
          <p:nvPr/>
        </p:nvSpPr>
        <p:spPr>
          <a:xfrm>
            <a:off x="488393" y="1757531"/>
            <a:ext cx="1211199" cy="365308"/>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sz="2400"/>
          </a:p>
        </p:txBody>
      </p:sp>
      <p:sp>
        <p:nvSpPr>
          <p:cNvPr id="26" name="Rectangle 25">
            <a:extLst>
              <a:ext uri="{FF2B5EF4-FFF2-40B4-BE49-F238E27FC236}">
                <a16:creationId xmlns:a16="http://schemas.microsoft.com/office/drawing/2014/main" id="{CBE65035-88F6-8F7D-09AF-9F048DFAA8E4}"/>
              </a:ext>
            </a:extLst>
          </p:cNvPr>
          <p:cNvSpPr/>
          <p:nvPr/>
        </p:nvSpPr>
        <p:spPr>
          <a:xfrm>
            <a:off x="500453" y="3489318"/>
            <a:ext cx="1211199" cy="365308"/>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sz="2400"/>
          </a:p>
        </p:txBody>
      </p:sp>
      <p:sp>
        <p:nvSpPr>
          <p:cNvPr id="27" name="TextBox 26">
            <a:extLst>
              <a:ext uri="{FF2B5EF4-FFF2-40B4-BE49-F238E27FC236}">
                <a16:creationId xmlns:a16="http://schemas.microsoft.com/office/drawing/2014/main" id="{5BE1CB30-0882-D94B-35D2-10EB66DD2776}"/>
              </a:ext>
            </a:extLst>
          </p:cNvPr>
          <p:cNvSpPr txBox="1"/>
          <p:nvPr/>
        </p:nvSpPr>
        <p:spPr>
          <a:xfrm>
            <a:off x="784719" y="4862819"/>
            <a:ext cx="11041227" cy="830997"/>
          </a:xfrm>
          <a:prstGeom prst="rect">
            <a:avLst/>
          </a:prstGeom>
          <a:noFill/>
        </p:spPr>
        <p:txBody>
          <a:bodyPr wrap="square" rtlCol="0">
            <a:spAutoFit/>
          </a:bodyPr>
          <a:lstStyle/>
          <a:p>
            <a:pPr algn="l"/>
            <a:r>
              <a:rPr lang="en-GB" sz="2400" dirty="0"/>
              <a:t>Gains in filling factor by either fitting more regular cells in the arcs or increasing the number of dipoles in the dispersion suppressors.</a:t>
            </a:r>
          </a:p>
        </p:txBody>
      </p:sp>
      <p:sp>
        <p:nvSpPr>
          <p:cNvPr id="2" name="TextBox 1">
            <a:extLst>
              <a:ext uri="{FF2B5EF4-FFF2-40B4-BE49-F238E27FC236}">
                <a16:creationId xmlns:a16="http://schemas.microsoft.com/office/drawing/2014/main" id="{CD07E7E8-1E81-A264-3A53-D608AC411D11}"/>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28900506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680AC6-2678-74BF-1F16-BEB23E3CB6C1}"/>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C55ED233-0FEB-C35E-0DE5-A18C09E945CA}"/>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Review of insertions</a:t>
            </a:r>
          </a:p>
        </p:txBody>
      </p:sp>
      <p:pic>
        <p:nvPicPr>
          <p:cNvPr id="42" name="Picture 41" descr="A picture containing icon&#10;&#10;Description automatically generated">
            <a:extLst>
              <a:ext uri="{FF2B5EF4-FFF2-40B4-BE49-F238E27FC236}">
                <a16:creationId xmlns:a16="http://schemas.microsoft.com/office/drawing/2014/main" id="{C0E7C522-D22A-E328-80C8-06A2E0460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CE5ED4F1-FCE9-A01B-0C90-0A9B442CE20A}"/>
              </a:ext>
            </a:extLst>
          </p:cNvPr>
          <p:cNvPicPr>
            <a:picLocks noChangeAspect="1"/>
          </p:cNvPicPr>
          <p:nvPr/>
        </p:nvPicPr>
        <p:blipFill>
          <a:blip r:embed="rId3"/>
          <a:stretch>
            <a:fillRect/>
          </a:stretch>
        </p:blipFill>
        <p:spPr>
          <a:xfrm>
            <a:off x="-6930" y="1824481"/>
            <a:ext cx="4992555" cy="5008791"/>
          </a:xfrm>
          <a:prstGeom prst="rect">
            <a:avLst/>
          </a:prstGeom>
        </p:spPr>
      </p:pic>
      <p:sp>
        <p:nvSpPr>
          <p:cNvPr id="5" name="Right Brace 4">
            <a:extLst>
              <a:ext uri="{FF2B5EF4-FFF2-40B4-BE49-F238E27FC236}">
                <a16:creationId xmlns:a16="http://schemas.microsoft.com/office/drawing/2014/main" id="{CE9983DB-4634-C484-89FB-7164A40D0CB5}"/>
              </a:ext>
            </a:extLst>
          </p:cNvPr>
          <p:cNvSpPr/>
          <p:nvPr/>
        </p:nvSpPr>
        <p:spPr>
          <a:xfrm rot="16200000">
            <a:off x="2094796" y="1507208"/>
            <a:ext cx="108965" cy="52128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6" name="Right Brace 5">
            <a:extLst>
              <a:ext uri="{FF2B5EF4-FFF2-40B4-BE49-F238E27FC236}">
                <a16:creationId xmlns:a16="http://schemas.microsoft.com/office/drawing/2014/main" id="{31F3A475-9499-2C58-E487-E1D05376F1F9}"/>
              </a:ext>
            </a:extLst>
          </p:cNvPr>
          <p:cNvSpPr/>
          <p:nvPr/>
        </p:nvSpPr>
        <p:spPr>
          <a:xfrm rot="16200000">
            <a:off x="3079551" y="1360051"/>
            <a:ext cx="108965" cy="8228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pic>
        <p:nvPicPr>
          <p:cNvPr id="7" name="Picture 6">
            <a:extLst>
              <a:ext uri="{FF2B5EF4-FFF2-40B4-BE49-F238E27FC236}">
                <a16:creationId xmlns:a16="http://schemas.microsoft.com/office/drawing/2014/main" id="{DA38C111-4A78-A406-C2B7-DF201A3BC4D5}"/>
              </a:ext>
            </a:extLst>
          </p:cNvPr>
          <p:cNvPicPr>
            <a:picLocks noChangeAspect="1"/>
          </p:cNvPicPr>
          <p:nvPr/>
        </p:nvPicPr>
        <p:blipFill>
          <a:blip r:embed="rId4"/>
          <a:stretch>
            <a:fillRect/>
          </a:stretch>
        </p:blipFill>
        <p:spPr>
          <a:xfrm>
            <a:off x="6642764" y="1491428"/>
            <a:ext cx="5349213" cy="5349213"/>
          </a:xfrm>
          <a:prstGeom prst="rect">
            <a:avLst/>
          </a:prstGeom>
        </p:spPr>
      </p:pic>
      <p:sp>
        <p:nvSpPr>
          <p:cNvPr id="12" name="TextBox 11">
            <a:extLst>
              <a:ext uri="{FF2B5EF4-FFF2-40B4-BE49-F238E27FC236}">
                <a16:creationId xmlns:a16="http://schemas.microsoft.com/office/drawing/2014/main" id="{EA216686-98B3-9696-00B7-7615A5280676}"/>
              </a:ext>
            </a:extLst>
          </p:cNvPr>
          <p:cNvSpPr txBox="1"/>
          <p:nvPr/>
        </p:nvSpPr>
        <p:spPr>
          <a:xfrm>
            <a:off x="550752" y="971341"/>
            <a:ext cx="4393120" cy="830997"/>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Injection clockwise beam &amp; momentum collimation – PB</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13" name="TextBox 12">
            <a:extLst>
              <a:ext uri="{FF2B5EF4-FFF2-40B4-BE49-F238E27FC236}">
                <a16:creationId xmlns:a16="http://schemas.microsoft.com/office/drawing/2014/main" id="{D4C252FD-6F67-2133-54BB-8D24A148F5C4}"/>
              </a:ext>
            </a:extLst>
          </p:cNvPr>
          <p:cNvSpPr txBox="1"/>
          <p:nvPr/>
        </p:nvSpPr>
        <p:spPr>
          <a:xfrm>
            <a:off x="7258157" y="1021634"/>
            <a:ext cx="4393120" cy="461665"/>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Beam dump – PF</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14" name="TextBox 13">
            <a:extLst>
              <a:ext uri="{FF2B5EF4-FFF2-40B4-BE49-F238E27FC236}">
                <a16:creationId xmlns:a16="http://schemas.microsoft.com/office/drawing/2014/main" id="{F316E6A8-2E3E-317A-77B5-9ADDAA33F48A}"/>
              </a:ext>
            </a:extLst>
          </p:cNvPr>
          <p:cNvSpPr txBox="1"/>
          <p:nvPr/>
        </p:nvSpPr>
        <p:spPr>
          <a:xfrm>
            <a:off x="4432843" y="2215227"/>
            <a:ext cx="2250096" cy="76963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467" dirty="0"/>
              <a:t>Injection and collimation systems separated by matching section</a:t>
            </a:r>
          </a:p>
        </p:txBody>
      </p:sp>
      <p:sp>
        <p:nvSpPr>
          <p:cNvPr id="15" name="TextBox 14">
            <a:extLst>
              <a:ext uri="{FF2B5EF4-FFF2-40B4-BE49-F238E27FC236}">
                <a16:creationId xmlns:a16="http://schemas.microsoft.com/office/drawing/2014/main" id="{7499EC35-C82A-08E0-0255-D36E8FC52E19}"/>
              </a:ext>
            </a:extLst>
          </p:cNvPr>
          <p:cNvSpPr txBox="1"/>
          <p:nvPr/>
        </p:nvSpPr>
        <p:spPr>
          <a:xfrm>
            <a:off x="4376062" y="4182736"/>
            <a:ext cx="2442117" cy="99540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467" dirty="0"/>
              <a:t>Reduction of the space requirement for injection elements with additional vertical dipoles</a:t>
            </a:r>
          </a:p>
        </p:txBody>
      </p:sp>
      <p:sp>
        <p:nvSpPr>
          <p:cNvPr id="2" name="TextBox 1">
            <a:extLst>
              <a:ext uri="{FF2B5EF4-FFF2-40B4-BE49-F238E27FC236}">
                <a16:creationId xmlns:a16="http://schemas.microsoft.com/office/drawing/2014/main" id="{5DAB9851-53C6-31EA-99DD-455FECD80ABF}"/>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32188851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D4264-1FFB-EF08-4F7C-595E7F63FC87}"/>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CEE3FCB8-BAB9-AA43-3725-E3F269C24CB1}"/>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Review of insertions</a:t>
            </a:r>
          </a:p>
        </p:txBody>
      </p:sp>
      <p:pic>
        <p:nvPicPr>
          <p:cNvPr id="42" name="Picture 41" descr="A picture containing icon&#10;&#10;Description automatically generated">
            <a:extLst>
              <a:ext uri="{FF2B5EF4-FFF2-40B4-BE49-F238E27FC236}">
                <a16:creationId xmlns:a16="http://schemas.microsoft.com/office/drawing/2014/main" id="{9C3E0DDE-E8EB-38C5-0D82-7B81809A78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sp>
        <p:nvSpPr>
          <p:cNvPr id="2" name="Titel 4">
            <a:extLst>
              <a:ext uri="{FF2B5EF4-FFF2-40B4-BE49-F238E27FC236}">
                <a16:creationId xmlns:a16="http://schemas.microsoft.com/office/drawing/2014/main" id="{FA43FE44-3CD5-C856-1250-57C962632CE3}"/>
              </a:ext>
            </a:extLst>
          </p:cNvPr>
          <p:cNvSpPr txBox="1">
            <a:spLocks/>
          </p:cNvSpPr>
          <p:nvPr/>
        </p:nvSpPr>
        <p:spPr>
          <a:xfrm>
            <a:off x="590400" y="999003"/>
            <a:ext cx="11017800" cy="1072088"/>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err="1"/>
              <a:t>Betatron</a:t>
            </a:r>
            <a:r>
              <a:rPr lang="en-US" sz="2800" dirty="0"/>
              <a:t> collimation – PH</a:t>
            </a:r>
          </a:p>
        </p:txBody>
      </p:sp>
      <p:pic>
        <p:nvPicPr>
          <p:cNvPr id="3" name="Picture 2" descr="A graph of different types of data&#10;&#10;Description automatically generated with medium confidence">
            <a:extLst>
              <a:ext uri="{FF2B5EF4-FFF2-40B4-BE49-F238E27FC236}">
                <a16:creationId xmlns:a16="http://schemas.microsoft.com/office/drawing/2014/main" id="{11ADB918-0663-9868-974A-A22A5D86D5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7909" y="1820554"/>
            <a:ext cx="4998731" cy="5014987"/>
          </a:xfrm>
          <a:prstGeom prst="rect">
            <a:avLst/>
          </a:prstGeom>
        </p:spPr>
      </p:pic>
      <p:sp>
        <p:nvSpPr>
          <p:cNvPr id="8" name="TextBox 7">
            <a:extLst>
              <a:ext uri="{FF2B5EF4-FFF2-40B4-BE49-F238E27FC236}">
                <a16:creationId xmlns:a16="http://schemas.microsoft.com/office/drawing/2014/main" id="{01238F24-9B75-8018-9AB5-8F221EB8CF74}"/>
              </a:ext>
            </a:extLst>
          </p:cNvPr>
          <p:cNvSpPr txBox="1"/>
          <p:nvPr/>
        </p:nvSpPr>
        <p:spPr>
          <a:xfrm>
            <a:off x="8005668" y="1360875"/>
            <a:ext cx="3431237" cy="461665"/>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High beta</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9" name="TextBox 8">
            <a:extLst>
              <a:ext uri="{FF2B5EF4-FFF2-40B4-BE49-F238E27FC236}">
                <a16:creationId xmlns:a16="http://schemas.microsoft.com/office/drawing/2014/main" id="{A78916C5-7BEA-3505-3D85-587E913A3ACF}"/>
              </a:ext>
            </a:extLst>
          </p:cNvPr>
          <p:cNvSpPr txBox="1"/>
          <p:nvPr/>
        </p:nvSpPr>
        <p:spPr>
          <a:xfrm>
            <a:off x="9520162" y="590409"/>
            <a:ext cx="2584076"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High beta collimation optics following HL-LHC studies</a:t>
            </a:r>
          </a:p>
        </p:txBody>
      </p:sp>
      <p:pic>
        <p:nvPicPr>
          <p:cNvPr id="10" name="Picture 9">
            <a:extLst>
              <a:ext uri="{FF2B5EF4-FFF2-40B4-BE49-F238E27FC236}">
                <a16:creationId xmlns:a16="http://schemas.microsoft.com/office/drawing/2014/main" id="{AE6C8EDE-41FD-2675-E3A5-CEC78BF38343}"/>
              </a:ext>
            </a:extLst>
          </p:cNvPr>
          <p:cNvPicPr>
            <a:picLocks noChangeAspect="1"/>
          </p:cNvPicPr>
          <p:nvPr/>
        </p:nvPicPr>
        <p:blipFill>
          <a:blip r:embed="rId4"/>
          <a:stretch>
            <a:fillRect/>
          </a:stretch>
        </p:blipFill>
        <p:spPr>
          <a:xfrm>
            <a:off x="-4582" y="1686611"/>
            <a:ext cx="5140475" cy="5157192"/>
          </a:xfrm>
          <a:prstGeom prst="rect">
            <a:avLst/>
          </a:prstGeom>
        </p:spPr>
      </p:pic>
      <p:sp>
        <p:nvSpPr>
          <p:cNvPr id="11" name="TextBox 10">
            <a:extLst>
              <a:ext uri="{FF2B5EF4-FFF2-40B4-BE49-F238E27FC236}">
                <a16:creationId xmlns:a16="http://schemas.microsoft.com/office/drawing/2014/main" id="{669CEA52-2A7B-3CBC-B727-A6DC0CDBCDD4}"/>
              </a:ext>
            </a:extLst>
          </p:cNvPr>
          <p:cNvSpPr txBox="1"/>
          <p:nvPr/>
        </p:nvSpPr>
        <p:spPr>
          <a:xfrm>
            <a:off x="1378216" y="1360876"/>
            <a:ext cx="3431237" cy="461665"/>
          </a:xfrm>
          <a:prstGeom prst="rect">
            <a:avLst/>
          </a:prstGeom>
          <a:noFill/>
        </p:spPr>
        <p:txBody>
          <a:bodyPr wrap="square">
            <a:spAutoFit/>
          </a:bodyPr>
          <a:lstStyle/>
          <a:p>
            <a:pPr algn="ctr" defTabSz="609585" eaLnBrk="0" fontAlgn="base" hangingPunct="0">
              <a:spcBef>
                <a:spcPct val="0"/>
              </a:spcBef>
              <a:spcAft>
                <a:spcPct val="0"/>
              </a:spcAft>
              <a:defRPr/>
            </a:pPr>
            <a:r>
              <a:rPr lang="en-GB" sz="2400" b="1" dirty="0">
                <a:solidFill>
                  <a:schemeClr val="tx1">
                    <a:lumMod val="75000"/>
                  </a:schemeClr>
                </a:solidFill>
                <a:latin typeface="Arial" panose="020B0604020202020204" pitchFamily="34" charset="0"/>
                <a:cs typeface="ＭＳ Ｐゴシック" panose="020B0600070205080204" pitchFamily="34" charset="-128"/>
              </a:rPr>
              <a:t>Low beta</a:t>
            </a:r>
            <a:endParaRPr lang="en-US" sz="1467" b="1" dirty="0">
              <a:solidFill>
                <a:schemeClr val="tx1">
                  <a:lumMod val="75000"/>
                </a:schemeClr>
              </a:solidFill>
              <a:latin typeface="Arial" panose="020B0604020202020204" pitchFamily="34" charset="0"/>
              <a:cs typeface="ＭＳ Ｐゴシック" panose="020B0600070205080204" pitchFamily="34" charset="-128"/>
            </a:endParaRPr>
          </a:p>
        </p:txBody>
      </p:sp>
      <p:sp>
        <p:nvSpPr>
          <p:cNvPr id="16" name="TextBox 15">
            <a:extLst>
              <a:ext uri="{FF2B5EF4-FFF2-40B4-BE49-F238E27FC236}">
                <a16:creationId xmlns:a16="http://schemas.microsoft.com/office/drawing/2014/main" id="{14690EEF-FC7F-327E-AB2A-90645CEACDEE}"/>
              </a:ext>
            </a:extLst>
          </p:cNvPr>
          <p:cNvSpPr txBox="1"/>
          <p:nvPr/>
        </p:nvSpPr>
        <p:spPr>
          <a:xfrm>
            <a:off x="4273834" y="2189107"/>
            <a:ext cx="2584076"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Primary collimators placed in doglegs to avoid showers of neutrals</a:t>
            </a:r>
          </a:p>
        </p:txBody>
      </p:sp>
      <p:sp>
        <p:nvSpPr>
          <p:cNvPr id="17" name="TextBox 16">
            <a:extLst>
              <a:ext uri="{FF2B5EF4-FFF2-40B4-BE49-F238E27FC236}">
                <a16:creationId xmlns:a16="http://schemas.microsoft.com/office/drawing/2014/main" id="{5F9714E8-8456-00BE-F979-6BF573ACE836}"/>
              </a:ext>
            </a:extLst>
          </p:cNvPr>
          <p:cNvSpPr txBox="1"/>
          <p:nvPr/>
        </p:nvSpPr>
        <p:spPr>
          <a:xfrm>
            <a:off x="4273834" y="4418475"/>
            <a:ext cx="2748381"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Constant inter-beam distance allows shared optics between both beams</a:t>
            </a:r>
          </a:p>
        </p:txBody>
      </p:sp>
      <p:sp>
        <p:nvSpPr>
          <p:cNvPr id="4" name="TextBox 3">
            <a:extLst>
              <a:ext uri="{FF2B5EF4-FFF2-40B4-BE49-F238E27FC236}">
                <a16:creationId xmlns:a16="http://schemas.microsoft.com/office/drawing/2014/main" id="{36D125E4-CABF-2B60-D1BB-0765EA96B539}"/>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3234260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DB3C9-46CB-4CD5-F12B-BCCEA379EFCB}"/>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82FA59A2-D1FD-163A-C244-12A6CCB7C632}"/>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Review of insertions</a:t>
            </a:r>
          </a:p>
        </p:txBody>
      </p:sp>
      <p:pic>
        <p:nvPicPr>
          <p:cNvPr id="42" name="Picture 41" descr="A picture containing icon&#10;&#10;Description automatically generated">
            <a:extLst>
              <a:ext uri="{FF2B5EF4-FFF2-40B4-BE49-F238E27FC236}">
                <a16:creationId xmlns:a16="http://schemas.microsoft.com/office/drawing/2014/main" id="{CE011A51-72D1-B86A-125B-B49359F3FC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23CC8F25-8C1E-B1FA-4D4A-43E70BF2BE09}"/>
              </a:ext>
            </a:extLst>
          </p:cNvPr>
          <p:cNvPicPr>
            <a:picLocks noChangeAspect="1"/>
          </p:cNvPicPr>
          <p:nvPr/>
        </p:nvPicPr>
        <p:blipFill rotWithShape="1">
          <a:blip r:embed="rId3"/>
          <a:srcRect b="1350"/>
          <a:stretch/>
        </p:blipFill>
        <p:spPr>
          <a:xfrm>
            <a:off x="239349" y="1728561"/>
            <a:ext cx="5164720" cy="5095024"/>
          </a:xfrm>
          <a:prstGeom prst="rect">
            <a:avLst/>
          </a:prstGeom>
        </p:spPr>
      </p:pic>
      <p:sp>
        <p:nvSpPr>
          <p:cNvPr id="5" name="Titel 4">
            <a:extLst>
              <a:ext uri="{FF2B5EF4-FFF2-40B4-BE49-F238E27FC236}">
                <a16:creationId xmlns:a16="http://schemas.microsoft.com/office/drawing/2014/main" id="{3A39545B-6B10-CDDF-FADA-6488419A60E1}"/>
              </a:ext>
            </a:extLst>
          </p:cNvPr>
          <p:cNvSpPr txBox="1">
            <a:spLocks/>
          </p:cNvSpPr>
          <p:nvPr/>
        </p:nvSpPr>
        <p:spPr>
          <a:xfrm>
            <a:off x="587100" y="955977"/>
            <a:ext cx="11017800" cy="1072088"/>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Injection and RF – PL  </a:t>
            </a:r>
          </a:p>
        </p:txBody>
      </p:sp>
      <p:sp>
        <p:nvSpPr>
          <p:cNvPr id="6" name="Right Brace 5">
            <a:extLst>
              <a:ext uri="{FF2B5EF4-FFF2-40B4-BE49-F238E27FC236}">
                <a16:creationId xmlns:a16="http://schemas.microsoft.com/office/drawing/2014/main" id="{763622B6-267D-608E-39F5-80F8B41CC017}"/>
              </a:ext>
            </a:extLst>
          </p:cNvPr>
          <p:cNvSpPr/>
          <p:nvPr/>
        </p:nvSpPr>
        <p:spPr>
          <a:xfrm rot="16200000">
            <a:off x="2721766" y="1398913"/>
            <a:ext cx="208101" cy="779728"/>
          </a:xfrm>
          <a:prstGeom prst="rightBrace">
            <a:avLst>
              <a:gd name="adj1" fmla="val 26268"/>
              <a:gd name="adj2" fmla="val 50000"/>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sz="2400"/>
          </a:p>
        </p:txBody>
      </p:sp>
      <p:pic>
        <p:nvPicPr>
          <p:cNvPr id="7" name="Picture 6">
            <a:extLst>
              <a:ext uri="{FF2B5EF4-FFF2-40B4-BE49-F238E27FC236}">
                <a16:creationId xmlns:a16="http://schemas.microsoft.com/office/drawing/2014/main" id="{CECAAE5B-8175-61E0-698E-7A35C7C88FEA}"/>
              </a:ext>
            </a:extLst>
          </p:cNvPr>
          <p:cNvPicPr>
            <a:picLocks noChangeAspect="1"/>
          </p:cNvPicPr>
          <p:nvPr/>
        </p:nvPicPr>
        <p:blipFill rotWithShape="1">
          <a:blip r:embed="rId4"/>
          <a:srcRect b="1970"/>
          <a:stretch/>
        </p:blipFill>
        <p:spPr>
          <a:xfrm>
            <a:off x="6865671" y="1699862"/>
            <a:ext cx="5226728" cy="5123725"/>
          </a:xfrm>
          <a:prstGeom prst="rect">
            <a:avLst/>
          </a:prstGeom>
        </p:spPr>
      </p:pic>
      <p:sp>
        <p:nvSpPr>
          <p:cNvPr id="12" name="TextBox 11">
            <a:extLst>
              <a:ext uri="{FF2B5EF4-FFF2-40B4-BE49-F238E27FC236}">
                <a16:creationId xmlns:a16="http://schemas.microsoft.com/office/drawing/2014/main" id="{7A964479-D515-08ED-2E01-87116FCBFEB7}"/>
              </a:ext>
            </a:extLst>
          </p:cNvPr>
          <p:cNvSpPr txBox="1"/>
          <p:nvPr/>
        </p:nvSpPr>
        <p:spPr>
          <a:xfrm>
            <a:off x="4537574" y="4475123"/>
            <a:ext cx="2584076"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Increased inter-beam distance for RF elements (~900m available) </a:t>
            </a:r>
          </a:p>
        </p:txBody>
      </p:sp>
      <p:sp>
        <p:nvSpPr>
          <p:cNvPr id="13" name="TextBox 12">
            <a:extLst>
              <a:ext uri="{FF2B5EF4-FFF2-40B4-BE49-F238E27FC236}">
                <a16:creationId xmlns:a16="http://schemas.microsoft.com/office/drawing/2014/main" id="{2ED6B2E7-3367-E603-DBC8-8198604EA21A}"/>
              </a:ext>
            </a:extLst>
          </p:cNvPr>
          <p:cNvSpPr txBox="1"/>
          <p:nvPr/>
        </p:nvSpPr>
        <p:spPr>
          <a:xfrm>
            <a:off x="4657426" y="2385962"/>
            <a:ext cx="2208245"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600" dirty="0"/>
              <a:t>Additional constraints for injected beam</a:t>
            </a:r>
          </a:p>
        </p:txBody>
      </p:sp>
      <p:sp>
        <p:nvSpPr>
          <p:cNvPr id="14" name="Right Brace 13">
            <a:extLst>
              <a:ext uri="{FF2B5EF4-FFF2-40B4-BE49-F238E27FC236}">
                <a16:creationId xmlns:a16="http://schemas.microsoft.com/office/drawing/2014/main" id="{AA87711C-824E-3135-2AF7-2D6B21B378EC}"/>
              </a:ext>
            </a:extLst>
          </p:cNvPr>
          <p:cNvSpPr/>
          <p:nvPr/>
        </p:nvSpPr>
        <p:spPr>
          <a:xfrm rot="16200000">
            <a:off x="10104351" y="1410043"/>
            <a:ext cx="208101" cy="779728"/>
          </a:xfrm>
          <a:prstGeom prst="rightBrace">
            <a:avLst>
              <a:gd name="adj1" fmla="val 26268"/>
              <a:gd name="adj2" fmla="val 50000"/>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sz="2400"/>
          </a:p>
        </p:txBody>
      </p:sp>
      <p:sp>
        <p:nvSpPr>
          <p:cNvPr id="15" name="Oval 14">
            <a:extLst>
              <a:ext uri="{FF2B5EF4-FFF2-40B4-BE49-F238E27FC236}">
                <a16:creationId xmlns:a16="http://schemas.microsoft.com/office/drawing/2014/main" id="{AC9FA948-58BC-ED3B-EB89-84EA3B66BE25}"/>
              </a:ext>
            </a:extLst>
          </p:cNvPr>
          <p:cNvSpPr/>
          <p:nvPr/>
        </p:nvSpPr>
        <p:spPr>
          <a:xfrm>
            <a:off x="8934006" y="1875703"/>
            <a:ext cx="402479" cy="289144"/>
          </a:xfrm>
          <a:prstGeom prst="ellipse">
            <a:avLst/>
          </a:prstGeom>
          <a:noFill/>
          <a:ln w="190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GB" sz="2400"/>
          </a:p>
        </p:txBody>
      </p:sp>
      <p:sp>
        <p:nvSpPr>
          <p:cNvPr id="18" name="TextBox 17">
            <a:extLst>
              <a:ext uri="{FF2B5EF4-FFF2-40B4-BE49-F238E27FC236}">
                <a16:creationId xmlns:a16="http://schemas.microsoft.com/office/drawing/2014/main" id="{61C8B611-C37C-D2A4-BD0F-A26F1FB45B1D}"/>
              </a:ext>
            </a:extLst>
          </p:cNvPr>
          <p:cNvSpPr txBox="1"/>
          <p:nvPr/>
        </p:nvSpPr>
        <p:spPr>
          <a:xfrm>
            <a:off x="8662220" y="999640"/>
            <a:ext cx="1092272" cy="584775"/>
          </a:xfrm>
          <a:prstGeom prst="rect">
            <a:avLst/>
          </a:prstGeom>
          <a:noFill/>
          <a:ln w="190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pPr algn="l"/>
            <a:r>
              <a:rPr lang="en-GB" sz="1600" dirty="0"/>
              <a:t>Injection elements</a:t>
            </a:r>
          </a:p>
        </p:txBody>
      </p:sp>
      <p:sp>
        <p:nvSpPr>
          <p:cNvPr id="19" name="TextBox 18">
            <a:extLst>
              <a:ext uri="{FF2B5EF4-FFF2-40B4-BE49-F238E27FC236}">
                <a16:creationId xmlns:a16="http://schemas.microsoft.com/office/drawing/2014/main" id="{BAB49BA0-7038-BD64-134C-1BB48D820EF6}"/>
              </a:ext>
            </a:extLst>
          </p:cNvPr>
          <p:cNvSpPr txBox="1"/>
          <p:nvPr/>
        </p:nvSpPr>
        <p:spPr>
          <a:xfrm>
            <a:off x="2257159" y="1326081"/>
            <a:ext cx="1249237" cy="338554"/>
          </a:xfrm>
          <a:prstGeom prst="rect">
            <a:avLst/>
          </a:prstGeom>
          <a:noFill/>
          <a:ln w="190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wrap="square" rtlCol="0">
            <a:spAutoFit/>
          </a:bodyPr>
          <a:lstStyle/>
          <a:p>
            <a:pPr algn="l"/>
            <a:r>
              <a:rPr lang="en-GB" sz="1600" dirty="0"/>
              <a:t>RF section</a:t>
            </a:r>
          </a:p>
        </p:txBody>
      </p:sp>
      <p:cxnSp>
        <p:nvCxnSpPr>
          <p:cNvPr id="20" name="Straight Arrow Connector 19">
            <a:extLst>
              <a:ext uri="{FF2B5EF4-FFF2-40B4-BE49-F238E27FC236}">
                <a16:creationId xmlns:a16="http://schemas.microsoft.com/office/drawing/2014/main" id="{1C558DEA-E582-9946-7C1C-568E85575743}"/>
              </a:ext>
            </a:extLst>
          </p:cNvPr>
          <p:cNvCxnSpPr/>
          <p:nvPr/>
        </p:nvCxnSpPr>
        <p:spPr>
          <a:xfrm>
            <a:off x="190062" y="2276872"/>
            <a:ext cx="11537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B65FBE8-5C05-8D23-4150-90B208EE4B5D}"/>
              </a:ext>
            </a:extLst>
          </p:cNvPr>
          <p:cNvSpPr txBox="1"/>
          <p:nvPr/>
        </p:nvSpPr>
        <p:spPr>
          <a:xfrm>
            <a:off x="61537" y="1478308"/>
            <a:ext cx="1228752" cy="830997"/>
          </a:xfrm>
          <a:prstGeom prst="rect">
            <a:avLst/>
          </a:prstGeom>
          <a:noFill/>
        </p:spPr>
        <p:txBody>
          <a:bodyPr wrap="square" rtlCol="0" anchor="ctr">
            <a:spAutoFit/>
          </a:bodyPr>
          <a:lstStyle/>
          <a:p>
            <a:pPr algn="l"/>
            <a:r>
              <a:rPr lang="en-GB" sz="1600" dirty="0"/>
              <a:t>Clockwise circulating beam</a:t>
            </a:r>
          </a:p>
        </p:txBody>
      </p:sp>
      <p:sp>
        <p:nvSpPr>
          <p:cNvPr id="22" name="TextBox 21">
            <a:extLst>
              <a:ext uri="{FF2B5EF4-FFF2-40B4-BE49-F238E27FC236}">
                <a16:creationId xmlns:a16="http://schemas.microsoft.com/office/drawing/2014/main" id="{4D536630-ADFF-9F54-703E-5F8BBB27FDAF}"/>
              </a:ext>
            </a:extLst>
          </p:cNvPr>
          <p:cNvSpPr txBox="1"/>
          <p:nvPr/>
        </p:nvSpPr>
        <p:spPr>
          <a:xfrm>
            <a:off x="6288022" y="1507520"/>
            <a:ext cx="2036383" cy="584775"/>
          </a:xfrm>
          <a:prstGeom prst="rect">
            <a:avLst/>
          </a:prstGeom>
          <a:noFill/>
        </p:spPr>
        <p:txBody>
          <a:bodyPr wrap="square" rtlCol="0" anchor="ctr">
            <a:spAutoFit/>
          </a:bodyPr>
          <a:lstStyle/>
          <a:p>
            <a:pPr algn="l"/>
            <a:r>
              <a:rPr lang="en-GB" sz="1600" dirty="0"/>
              <a:t>Counter-clockwise injected beam</a:t>
            </a:r>
          </a:p>
        </p:txBody>
      </p:sp>
      <p:cxnSp>
        <p:nvCxnSpPr>
          <p:cNvPr id="23" name="Straight Arrow Connector 22">
            <a:extLst>
              <a:ext uri="{FF2B5EF4-FFF2-40B4-BE49-F238E27FC236}">
                <a16:creationId xmlns:a16="http://schemas.microsoft.com/office/drawing/2014/main" id="{396664B4-9D91-D57A-6B98-B493BCF1D4BF}"/>
              </a:ext>
            </a:extLst>
          </p:cNvPr>
          <p:cNvCxnSpPr/>
          <p:nvPr/>
        </p:nvCxnSpPr>
        <p:spPr>
          <a:xfrm>
            <a:off x="6729356" y="2180861"/>
            <a:ext cx="11537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B7D9AB1-56DB-DDF3-190A-18DCB729EA4E}"/>
              </a:ext>
            </a:extLst>
          </p:cNvPr>
          <p:cNvSpPr txBox="1"/>
          <p:nvPr/>
        </p:nvSpPr>
        <p:spPr>
          <a:xfrm>
            <a:off x="6167438" y="6515172"/>
            <a:ext cx="1828539" cy="3181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467" dirty="0"/>
              <a:t>G. Perez-</a:t>
            </a:r>
            <a:r>
              <a:rPr lang="en-GB" sz="1467" dirty="0" err="1"/>
              <a:t>Segurana</a:t>
            </a:r>
            <a:endParaRPr lang="en-GB" sz="1467" dirty="0"/>
          </a:p>
        </p:txBody>
      </p:sp>
    </p:spTree>
    <p:extLst>
      <p:ext uri="{BB962C8B-B14F-4D97-AF65-F5344CB8AC3E}">
        <p14:creationId xmlns:p14="http://schemas.microsoft.com/office/powerpoint/2010/main" val="19514490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5AC44-C112-CFC4-8809-4AFD406C0696}"/>
            </a:ext>
          </a:extLst>
        </p:cNvPr>
        <p:cNvGrpSpPr/>
        <p:nvPr/>
      </p:nvGrpSpPr>
      <p:grpSpPr>
        <a:xfrm>
          <a:off x="0" y="0"/>
          <a:ext cx="0" cy="0"/>
          <a:chOff x="0" y="0"/>
          <a:chExt cx="0" cy="0"/>
        </a:xfrm>
      </p:grpSpPr>
      <p:sp>
        <p:nvSpPr>
          <p:cNvPr id="39" name="TextBox 38">
            <a:extLst>
              <a:ext uri="{FF2B5EF4-FFF2-40B4-BE49-F238E27FC236}">
                <a16:creationId xmlns:a16="http://schemas.microsoft.com/office/drawing/2014/main" id="{CCD46183-9F17-A1EC-F004-F3EED2C28873}"/>
              </a:ext>
            </a:extLst>
          </p:cNvPr>
          <p:cNvSpPr txBox="1"/>
          <p:nvPr/>
        </p:nvSpPr>
        <p:spPr>
          <a:xfrm>
            <a:off x="422275" y="1461605"/>
            <a:ext cx="7653338" cy="4162678"/>
          </a:xfrm>
          <a:prstGeom prst="rect">
            <a:avLst/>
          </a:prstGeom>
          <a:noFill/>
        </p:spPr>
        <p:txBody>
          <a:bodyPr wrap="square">
            <a:spAutoFit/>
          </a:bodyPr>
          <a:lstStyle/>
          <a:p>
            <a:pPr>
              <a:spcBef>
                <a:spcPts val="900"/>
              </a:spcBef>
              <a:buClr>
                <a:srgbClr val="0C377B"/>
              </a:buClr>
              <a:buFont typeface="Arial" panose="020B0604020202020204" pitchFamily="34" charset="0"/>
              <a:buChar char="•"/>
            </a:pPr>
            <a:r>
              <a:rPr lang="en-US" sz="2400" b="1" dirty="0">
                <a:solidFill>
                  <a:srgbClr val="0000FF"/>
                </a:solidFill>
              </a:rPr>
              <a:t>FCC-Conceptual Design Reports (completed in 2018):</a:t>
            </a:r>
          </a:p>
          <a:p>
            <a:pPr lvl="1">
              <a:spcBef>
                <a:spcPts val="900"/>
              </a:spcBef>
              <a:buClr>
                <a:srgbClr val="0C377B"/>
              </a:buClr>
              <a:buFont typeface="Arial" panose="020B0604020202020204" pitchFamily="34" charset="0"/>
              <a:buChar char="•"/>
            </a:pPr>
            <a:r>
              <a:rPr lang="en-US" sz="1800" b="1" dirty="0"/>
              <a:t>Vol 1 Physics, Vol 2 FCC-</a:t>
            </a:r>
            <a:r>
              <a:rPr lang="en-US" sz="1800" b="1" dirty="0" err="1"/>
              <a:t>ee</a:t>
            </a:r>
            <a:r>
              <a:rPr lang="en-US" sz="1800" b="1" dirty="0"/>
              <a:t>, Vol 3 FCC-</a:t>
            </a:r>
            <a:r>
              <a:rPr lang="en-US" sz="1800" b="1" dirty="0" err="1"/>
              <a:t>hh</a:t>
            </a:r>
            <a:r>
              <a:rPr lang="en-US" sz="1800" b="1" dirty="0"/>
              <a:t>, Vol 4 HE-LHC</a:t>
            </a:r>
          </a:p>
          <a:p>
            <a:pPr lvl="1">
              <a:spcBef>
                <a:spcPts val="900"/>
              </a:spcBef>
              <a:buClr>
                <a:srgbClr val="0C377B"/>
              </a:buClr>
              <a:buFont typeface="Arial" panose="020B0604020202020204" pitchFamily="34" charset="0"/>
              <a:buChar char="•"/>
            </a:pPr>
            <a:r>
              <a:rPr lang="en-US" sz="1800" dirty="0"/>
              <a:t>CDRs published in </a:t>
            </a:r>
            <a:r>
              <a:rPr lang="fr-FR" sz="1800" b="1" spc="-1" dirty="0" err="1">
                <a:uFill>
                  <a:solidFill>
                    <a:srgbClr val="FFFFFF"/>
                  </a:solidFill>
                </a:uFill>
                <a:latin typeface="Tahoma"/>
              </a:rPr>
              <a:t>European</a:t>
            </a:r>
            <a:r>
              <a:rPr lang="fr-FR" sz="1800" b="1" spc="-1" dirty="0">
                <a:uFill>
                  <a:solidFill>
                    <a:srgbClr val="FFFFFF"/>
                  </a:solidFill>
                </a:uFill>
                <a:latin typeface="Tahoma"/>
              </a:rPr>
              <a:t> Physical Journal C (Vol 1) and ST (Vol 2 – 4) </a:t>
            </a:r>
          </a:p>
          <a:p>
            <a:pPr marL="670322" lvl="1" indent="0">
              <a:spcBef>
                <a:spcPts val="900"/>
              </a:spcBef>
              <a:buClr>
                <a:srgbClr val="0C377B"/>
              </a:buClr>
              <a:buNone/>
            </a:pPr>
            <a:r>
              <a:rPr lang="en-US" sz="1600" dirty="0">
                <a:solidFill>
                  <a:sysClr val="windowText" lastClr="000000"/>
                </a:solidFill>
                <a:hlinkClick r:id="rId2"/>
              </a:rPr>
              <a:t>EPJ C 79, 6 (2019) 474</a:t>
            </a:r>
            <a:r>
              <a:rPr lang="en-US" sz="1600" dirty="0">
                <a:solidFill>
                  <a:sysClr val="windowText" lastClr="000000"/>
                </a:solidFill>
              </a:rPr>
              <a:t>  , </a:t>
            </a:r>
            <a:r>
              <a:rPr lang="en-US" sz="1600" dirty="0">
                <a:solidFill>
                  <a:sysClr val="windowText" lastClr="000000"/>
                </a:solidFill>
                <a:hlinkClick r:id="rId3"/>
              </a:rPr>
              <a:t>EPJ ST 228, 2 (2019) 261-623 </a:t>
            </a:r>
            <a:r>
              <a:rPr lang="en-US" sz="1600" dirty="0">
                <a:solidFill>
                  <a:sysClr val="windowText" lastClr="000000"/>
                </a:solidFill>
              </a:rPr>
              <a:t>, </a:t>
            </a:r>
            <a:r>
              <a:rPr lang="en-US" sz="1600" dirty="0">
                <a:solidFill>
                  <a:sysClr val="windowText" lastClr="000000"/>
                </a:solidFill>
                <a:hlinkClick r:id="rId4"/>
              </a:rPr>
              <a:t>EPJ ST 228, 4 (2019) 755-1107</a:t>
            </a:r>
            <a:r>
              <a:rPr lang="en-US" sz="1600" dirty="0">
                <a:solidFill>
                  <a:sysClr val="windowText" lastClr="000000"/>
                </a:solidFill>
              </a:rPr>
              <a:t>  , </a:t>
            </a:r>
            <a:r>
              <a:rPr lang="en-US" sz="1600" dirty="0">
                <a:solidFill>
                  <a:sysClr val="windowText" lastClr="000000"/>
                </a:solidFill>
                <a:hlinkClick r:id="rId5"/>
              </a:rPr>
              <a:t>EPJ ST 228, 5 (2019) 1109-1382</a:t>
            </a:r>
            <a:r>
              <a:rPr lang="en-US" sz="1600" dirty="0">
                <a:solidFill>
                  <a:sysClr val="windowText" lastClr="000000"/>
                </a:solidFill>
              </a:rPr>
              <a:t> </a:t>
            </a:r>
          </a:p>
          <a:p>
            <a:pPr marL="336042" lvl="1" indent="0">
              <a:spcBef>
                <a:spcPts val="900"/>
              </a:spcBef>
              <a:buClr>
                <a:srgbClr val="0C377B"/>
              </a:buClr>
              <a:buNone/>
            </a:pPr>
            <a:endParaRPr lang="en-GB" sz="1800" b="1" dirty="0">
              <a:solidFill>
                <a:srgbClr val="0000FF"/>
              </a:solidFill>
            </a:endParaRPr>
          </a:p>
          <a:p>
            <a:pPr>
              <a:spcBef>
                <a:spcPts val="900"/>
              </a:spcBef>
              <a:buClr>
                <a:srgbClr val="0C377B"/>
              </a:buClr>
              <a:buFont typeface="Arial" panose="020B0604020202020204" pitchFamily="34" charset="0"/>
              <a:buChar char="•"/>
            </a:pPr>
            <a:r>
              <a:rPr lang="en-GB" sz="2400" b="1" dirty="0">
                <a:solidFill>
                  <a:srgbClr val="0000FF"/>
                </a:solidFill>
              </a:rPr>
              <a:t>Summary documents provided to EPPSU SG</a:t>
            </a:r>
          </a:p>
          <a:p>
            <a:pPr lvl="1">
              <a:spcBef>
                <a:spcPts val="900"/>
              </a:spcBef>
              <a:buClr>
                <a:srgbClr val="0C377B"/>
              </a:buClr>
              <a:buFont typeface="Arial" panose="020B0604020202020204" pitchFamily="34" charset="0"/>
              <a:buChar char="•"/>
            </a:pPr>
            <a:r>
              <a:rPr lang="en-US" sz="1800" b="1" dirty="0"/>
              <a:t>FCC-integral, FCC-</a:t>
            </a:r>
            <a:r>
              <a:rPr lang="en-US" sz="1800" b="1" dirty="0" err="1"/>
              <a:t>ee</a:t>
            </a:r>
            <a:r>
              <a:rPr lang="en-US" sz="1800" b="1" dirty="0"/>
              <a:t>, FCC-</a:t>
            </a:r>
            <a:r>
              <a:rPr lang="en-US" sz="1800" b="1" dirty="0" err="1"/>
              <a:t>hh</a:t>
            </a:r>
            <a:r>
              <a:rPr lang="en-US" sz="1800" b="1" dirty="0"/>
              <a:t>, HE-LHC</a:t>
            </a:r>
          </a:p>
          <a:p>
            <a:pPr lvl="1">
              <a:spcBef>
                <a:spcPts val="900"/>
              </a:spcBef>
              <a:buClr>
                <a:srgbClr val="0C377B"/>
              </a:buClr>
              <a:buFont typeface="Arial" panose="020B0604020202020204" pitchFamily="34" charset="0"/>
              <a:buChar char="•"/>
            </a:pPr>
            <a:r>
              <a:rPr lang="en-GB" sz="1800" dirty="0"/>
              <a:t>Accessible on </a:t>
            </a:r>
            <a:r>
              <a:rPr lang="en-GB" sz="1800" dirty="0">
                <a:hlinkClick r:id="rId6"/>
              </a:rPr>
              <a:t>http://fcc-cdr.web.cern.ch/</a:t>
            </a:r>
            <a:endParaRPr lang="en-GB" sz="1800" dirty="0"/>
          </a:p>
        </p:txBody>
      </p:sp>
      <p:sp>
        <p:nvSpPr>
          <p:cNvPr id="37" name="Title 1">
            <a:extLst>
              <a:ext uri="{FF2B5EF4-FFF2-40B4-BE49-F238E27FC236}">
                <a16:creationId xmlns:a16="http://schemas.microsoft.com/office/drawing/2014/main" id="{362000FD-5BD9-1365-1525-8F02F9058F2A}"/>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FCC CDR and Study Documentation</a:t>
            </a:r>
          </a:p>
        </p:txBody>
      </p:sp>
      <p:pic>
        <p:nvPicPr>
          <p:cNvPr id="42" name="Picture 41" descr="A picture containing icon&#10;&#10;Description automatically generated">
            <a:extLst>
              <a:ext uri="{FF2B5EF4-FFF2-40B4-BE49-F238E27FC236}">
                <a16:creationId xmlns:a16="http://schemas.microsoft.com/office/drawing/2014/main" id="{F422E0BF-EAFA-AE8B-E809-DB665474DE9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4" name="Picture 3">
            <a:extLst>
              <a:ext uri="{FF2B5EF4-FFF2-40B4-BE49-F238E27FC236}">
                <a16:creationId xmlns:a16="http://schemas.microsoft.com/office/drawing/2014/main" id="{6FB12292-2867-ED4E-47E8-47AE3024B32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926"/>
          <a:stretch/>
        </p:blipFill>
        <p:spPr>
          <a:xfrm>
            <a:off x="10286192" y="1019995"/>
            <a:ext cx="1883908" cy="2688998"/>
          </a:xfrm>
          <a:prstGeom prst="rect">
            <a:avLst/>
          </a:prstGeom>
        </p:spPr>
      </p:pic>
      <p:pic>
        <p:nvPicPr>
          <p:cNvPr id="5" name="Picture 4">
            <a:extLst>
              <a:ext uri="{FF2B5EF4-FFF2-40B4-BE49-F238E27FC236}">
                <a16:creationId xmlns:a16="http://schemas.microsoft.com/office/drawing/2014/main" id="{826359D7-FC18-BF09-F732-4DFB50559A55}"/>
              </a:ext>
            </a:extLst>
          </p:cNvPr>
          <p:cNvPicPr>
            <a:picLocks noChangeAspect="1"/>
          </p:cNvPicPr>
          <p:nvPr/>
        </p:nvPicPr>
        <p:blipFill>
          <a:blip r:embed="rId9"/>
          <a:stretch>
            <a:fillRect/>
          </a:stretch>
        </p:blipFill>
        <p:spPr>
          <a:xfrm>
            <a:off x="8367013" y="1009360"/>
            <a:ext cx="1890982" cy="2523152"/>
          </a:xfrm>
          <a:prstGeom prst="rect">
            <a:avLst/>
          </a:prstGeom>
        </p:spPr>
      </p:pic>
      <p:pic>
        <p:nvPicPr>
          <p:cNvPr id="6" name="Picture 5">
            <a:extLst>
              <a:ext uri="{FF2B5EF4-FFF2-40B4-BE49-F238E27FC236}">
                <a16:creationId xmlns:a16="http://schemas.microsoft.com/office/drawing/2014/main" id="{ADA5D3E6-8679-83C8-022B-34CBE9B61063}"/>
              </a:ext>
            </a:extLst>
          </p:cNvPr>
          <p:cNvPicPr>
            <a:picLocks noChangeAspect="1"/>
          </p:cNvPicPr>
          <p:nvPr/>
        </p:nvPicPr>
        <p:blipFill>
          <a:blip r:embed="rId10"/>
          <a:stretch>
            <a:fillRect/>
          </a:stretch>
        </p:blipFill>
        <p:spPr>
          <a:xfrm>
            <a:off x="8307013" y="3477397"/>
            <a:ext cx="2039431" cy="2992122"/>
          </a:xfrm>
          <a:prstGeom prst="rect">
            <a:avLst/>
          </a:prstGeom>
        </p:spPr>
      </p:pic>
      <p:pic>
        <p:nvPicPr>
          <p:cNvPr id="7" name="Picture 6">
            <a:extLst>
              <a:ext uri="{FF2B5EF4-FFF2-40B4-BE49-F238E27FC236}">
                <a16:creationId xmlns:a16="http://schemas.microsoft.com/office/drawing/2014/main" id="{A830D370-50ED-A94C-39C4-4C48606F4C79}"/>
              </a:ext>
            </a:extLst>
          </p:cNvPr>
          <p:cNvPicPr>
            <a:picLocks noChangeAspect="1"/>
          </p:cNvPicPr>
          <p:nvPr/>
        </p:nvPicPr>
        <p:blipFill>
          <a:blip r:embed="rId11"/>
          <a:stretch>
            <a:fillRect/>
          </a:stretch>
        </p:blipFill>
        <p:spPr>
          <a:xfrm>
            <a:off x="10203812" y="3477397"/>
            <a:ext cx="1978558" cy="2956142"/>
          </a:xfrm>
          <a:prstGeom prst="rect">
            <a:avLst/>
          </a:prstGeom>
        </p:spPr>
      </p:pic>
      <p:sp>
        <p:nvSpPr>
          <p:cNvPr id="8" name="Rectangle 7">
            <a:extLst>
              <a:ext uri="{FF2B5EF4-FFF2-40B4-BE49-F238E27FC236}">
                <a16:creationId xmlns:a16="http://schemas.microsoft.com/office/drawing/2014/main" id="{B4260722-D593-C436-7347-19C7C2CDF6B6}"/>
              </a:ext>
            </a:extLst>
          </p:cNvPr>
          <p:cNvSpPr/>
          <p:nvPr/>
        </p:nvSpPr>
        <p:spPr>
          <a:xfrm rot="20044805">
            <a:off x="8230808" y="2918164"/>
            <a:ext cx="3877348" cy="1200329"/>
          </a:xfrm>
          <a:prstGeom prst="rect">
            <a:avLst/>
          </a:prstGeom>
          <a:solidFill>
            <a:schemeClr val="bg1">
              <a:alpha val="80000"/>
            </a:schemeClr>
          </a:solid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0000"/>
                </a:solidFill>
                <a:effectLst/>
                <a:uLnTx/>
                <a:uFillTx/>
                <a:latin typeface="Arial"/>
                <a:ea typeface="+mn-ea"/>
                <a:cs typeface="+mn-cs"/>
              </a:rPr>
              <a:t>&gt;1350 contributors from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0000"/>
                </a:solidFill>
                <a:effectLst/>
                <a:uLnTx/>
                <a:uFillTx/>
                <a:latin typeface="Arial"/>
                <a:ea typeface="+mn-ea"/>
                <a:cs typeface="+mn-cs"/>
              </a:rPr>
              <a:t>&gt; 350 </a:t>
            </a:r>
            <a:r>
              <a:rPr kumimoji="0" lang="en-GB" sz="2400" b="0" i="1" u="none" strike="noStrike" kern="1200" cap="none" spc="0" normalizeH="0" baseline="0" noProof="0" dirty="0">
                <a:ln>
                  <a:noFill/>
                </a:ln>
                <a:solidFill>
                  <a:srgbClr val="FF0000"/>
                </a:solidFill>
                <a:effectLst/>
                <a:uLnTx/>
                <a:uFillTx/>
                <a:latin typeface="Arial"/>
                <a:ea typeface="+mn-ea"/>
                <a:cs typeface="+mn-cs"/>
              </a:rPr>
              <a:t>institutes,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FF0000"/>
                </a:solidFill>
                <a:effectLst/>
                <a:uLnTx/>
                <a:uFillTx/>
                <a:latin typeface="Arial"/>
                <a:ea typeface="+mn-ea"/>
                <a:cs typeface="+mn-cs"/>
              </a:rPr>
              <a:t>a truly global effort</a:t>
            </a:r>
            <a:endParaRPr kumimoji="0" lang="en-GB" sz="2400" b="0" i="0" u="none" strike="noStrike" kern="1200" cap="none" spc="0" normalizeH="0" baseline="0" noProof="0" dirty="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28771896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2C20F-E05E-5535-FB96-AB2AAD8C9BC8}"/>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81822474-8555-CC00-B76E-AD52E991FBB7}"/>
                  </a:ext>
                </a:extLst>
              </p:cNvPr>
              <p:cNvSpPr txBox="1"/>
              <p:nvPr/>
            </p:nvSpPr>
            <p:spPr>
              <a:xfrm>
                <a:off x="422275" y="1461605"/>
                <a:ext cx="11361738" cy="189282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b="1" dirty="0">
                    <a:solidFill>
                      <a:srgbClr val="0C377B"/>
                    </a:solidFill>
                    <a:latin typeface="Arial"/>
                  </a:rPr>
                  <a:t>C</a:t>
                </a:r>
                <a:r>
                  <a:rPr kumimoji="0" lang="en-GB" sz="22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2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9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9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9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9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9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900" b="1" i="0" u="none" strike="noStrike" kern="1200" cap="none" spc="0" normalizeH="0" baseline="0" noProof="0" dirty="0">
                    <a:ln>
                      <a:noFill/>
                    </a:ln>
                    <a:solidFill>
                      <a:srgbClr val="3333FF"/>
                    </a:solidFill>
                    <a:effectLst/>
                    <a:uLnTx/>
                    <a:uFillTx/>
                    <a:latin typeface="Arial"/>
                    <a:ea typeface="+mn-ea"/>
                    <a:cs typeface="+mn-cs"/>
                  </a:rPr>
                  <a:t>stage 2: FCC-</a:t>
                </a:r>
                <a:r>
                  <a:rPr kumimoji="0" lang="en-GB" sz="1900" b="1" i="0" u="none" strike="noStrike" kern="1200" cap="none" spc="0" normalizeH="0" baseline="0" noProof="0" dirty="0" err="1">
                    <a:ln>
                      <a:noFill/>
                    </a:ln>
                    <a:solidFill>
                      <a:srgbClr val="3333FF"/>
                    </a:solidFill>
                    <a:effectLst/>
                    <a:uLnTx/>
                    <a:uFillTx/>
                    <a:latin typeface="Arial"/>
                    <a:ea typeface="+mn-ea"/>
                    <a:cs typeface="+mn-cs"/>
                  </a:rPr>
                  <a:t>hh</a:t>
                </a:r>
                <a:r>
                  <a:rPr kumimoji="0" lang="en-GB" sz="1900" b="1" i="0" u="none" strike="noStrike" kern="1200" cap="none" spc="0" normalizeH="0" baseline="0" noProof="0" dirty="0">
                    <a:ln>
                      <a:noFill/>
                    </a:ln>
                    <a:solidFill>
                      <a:srgbClr val="3333FF"/>
                    </a:solidFill>
                    <a:effectLst/>
                    <a:uLnTx/>
                    <a:uFillTx/>
                    <a:latin typeface="Arial"/>
                    <a:ea typeface="+mn-ea"/>
                    <a:cs typeface="+mn-cs"/>
                  </a:rPr>
                  <a:t> (~100 </a:t>
                </a:r>
                <a:r>
                  <a:rPr kumimoji="0" lang="en-GB" sz="19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9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900" b="0" i="0" u="none" strike="noStrike" kern="1200" cap="none" spc="0" normalizeH="0" baseline="0" noProof="0" dirty="0">
                    <a:ln>
                      <a:noFill/>
                    </a:ln>
                    <a:solidFill>
                      <a:srgbClr val="0C377B"/>
                    </a:solidFill>
                    <a:effectLst/>
                    <a:uLnTx/>
                    <a:uFillTx/>
                    <a:latin typeface="Arial"/>
                    <a:ea typeface="+mn-ea"/>
                    <a:cs typeface="+mn-cs"/>
                  </a:rPr>
                  <a:t>c</a:t>
                </a:r>
                <a:r>
                  <a:rPr kumimoji="0" lang="en-GB" sz="1900" b="0" i="0" u="none" strike="noStrike" kern="1200" cap="none" spc="0" normalizeH="0" baseline="0" noProof="0" dirty="0" err="1">
                    <a:ln>
                      <a:noFill/>
                    </a:ln>
                    <a:solidFill>
                      <a:srgbClr val="0C377B"/>
                    </a:solidFill>
                    <a:effectLst/>
                    <a:uLnTx/>
                    <a:uFillTx/>
                    <a:latin typeface="Arial"/>
                    <a:ea typeface="+mn-ea"/>
                    <a:cs typeface="+mn-cs"/>
                  </a:rPr>
                  <a:t>omplementary</a:t>
                </a:r>
                <a:r>
                  <a:rPr kumimoji="0" lang="en-GB" sz="1900" b="0" i="0" u="none" strike="noStrike" kern="1200" cap="none" spc="0" normalizeH="0" baseline="0" noProof="0" dirty="0">
                    <a:ln>
                      <a:noFill/>
                    </a:ln>
                    <a:solidFill>
                      <a:srgbClr val="0C377B"/>
                    </a:solidFill>
                    <a:effectLst/>
                    <a:uLnTx/>
                    <a:uFillTx/>
                    <a:latin typeface="Arial"/>
                    <a:ea typeface="+mn-ea"/>
                    <a:cs typeface="+mn-cs"/>
                  </a:rPr>
                  <a:t>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9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900" b="0" i="0" u="none" strike="noStrike" kern="1200" cap="none" spc="0" normalizeH="0" baseline="0" noProof="0" dirty="0">
                    <a:ln>
                      <a:noFill/>
                    </a:ln>
                    <a:solidFill>
                      <a:srgbClr val="0C377B"/>
                    </a:solidFill>
                    <a:effectLst/>
                    <a:uLnTx/>
                    <a:uFillTx/>
                    <a:latin typeface="Arial"/>
                    <a:ea typeface="+mn-ea"/>
                    <a:cs typeface="+mn-cs"/>
                  </a:rPr>
                  <a:t>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900" b="0" i="0" u="none" strike="noStrike" kern="0" cap="none" spc="0" normalizeH="0" baseline="0" noProof="0" dirty="0">
                    <a:ln>
                      <a:noFill/>
                    </a:ln>
                    <a:solidFill>
                      <a:srgbClr val="0C377B"/>
                    </a:solidFill>
                    <a:effectLst/>
                    <a:uLnTx/>
                    <a:uFillTx/>
                    <a:latin typeface="Arial"/>
                    <a:ea typeface="+mn-ea"/>
                    <a:cs typeface="+mn-cs"/>
                  </a:rPr>
                  <a:t>FCC integrated program allows continuation of HEP after completion of the HL-LHC program</a:t>
                </a:r>
                <a:endParaRPr kumimoji="0" lang="en-GB" sz="19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39" name="TextBox 38">
                <a:extLst>
                  <a:ext uri="{FF2B5EF4-FFF2-40B4-BE49-F238E27FC236}">
                    <a16:creationId xmlns:a16="http://schemas.microsoft.com/office/drawing/2014/main" id="{81822474-8555-CC00-B76E-AD52E991FBB7}"/>
                  </a:ext>
                </a:extLst>
              </p:cNvPr>
              <p:cNvSpPr txBox="1">
                <a:spLocks noRot="1" noChangeAspect="1" noMove="1" noResize="1" noEditPoints="1" noAdjustHandles="1" noChangeArrowheads="1" noChangeShapeType="1" noTextEdit="1"/>
              </p:cNvSpPr>
              <p:nvPr/>
            </p:nvSpPr>
            <p:spPr>
              <a:xfrm>
                <a:off x="422275" y="1461605"/>
                <a:ext cx="11361738" cy="1892826"/>
              </a:xfrm>
              <a:prstGeom prst="rect">
                <a:avLst/>
              </a:prstGeom>
              <a:blipFill>
                <a:blip r:embed="rId2"/>
                <a:stretch>
                  <a:fillRect l="-670" t="-2685" r="-223" b="-4698"/>
                </a:stretch>
              </a:blipFill>
            </p:spPr>
            <p:txBody>
              <a:bodyPr/>
              <a:lstStyle/>
              <a:p>
                <a:r>
                  <a:rPr lang="en-GB">
                    <a:noFill/>
                  </a:rPr>
                  <a:t> </a:t>
                </a:r>
              </a:p>
            </p:txBody>
          </p:sp>
        </mc:Fallback>
      </mc:AlternateContent>
      <p:sp>
        <p:nvSpPr>
          <p:cNvPr id="37" name="Title 1">
            <a:extLst>
              <a:ext uri="{FF2B5EF4-FFF2-40B4-BE49-F238E27FC236}">
                <a16:creationId xmlns:a16="http://schemas.microsoft.com/office/drawing/2014/main" id="{CF95B3B3-23A5-9FD4-7A7E-BCB3DAB44F6D}"/>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The FCC integrated program</a:t>
            </a:r>
          </a:p>
        </p:txBody>
      </p:sp>
      <p:pic>
        <p:nvPicPr>
          <p:cNvPr id="42" name="Picture 41" descr="A picture containing icon&#10;&#10;Description automatically generated">
            <a:extLst>
              <a:ext uri="{FF2B5EF4-FFF2-40B4-BE49-F238E27FC236}">
                <a16:creationId xmlns:a16="http://schemas.microsoft.com/office/drawing/2014/main" id="{A2C18BD2-7FD8-41BF-AA3C-44ABDFACE8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2" name="Picture 1" descr="Diagram, radar chart&#10;&#10;Description automatically generated">
            <a:extLst>
              <a:ext uri="{FF2B5EF4-FFF2-40B4-BE49-F238E27FC236}">
                <a16:creationId xmlns:a16="http://schemas.microsoft.com/office/drawing/2014/main" id="{436E46AD-AE19-F48A-6090-72DDB4FA51F1}"/>
              </a:ext>
            </a:extLst>
          </p:cNvPr>
          <p:cNvPicPr>
            <a:picLocks noChangeAspect="1"/>
          </p:cNvPicPr>
          <p:nvPr/>
        </p:nvPicPr>
        <p:blipFill>
          <a:blip r:embed="rId4"/>
          <a:stretch>
            <a:fillRect/>
          </a:stretch>
        </p:blipFill>
        <p:spPr>
          <a:xfrm>
            <a:off x="6202346" y="3822062"/>
            <a:ext cx="3348000" cy="2714597"/>
          </a:xfrm>
          <a:prstGeom prst="rect">
            <a:avLst/>
          </a:prstGeom>
        </p:spPr>
      </p:pic>
      <p:sp>
        <p:nvSpPr>
          <p:cNvPr id="3" name="Content Placeholder 2">
            <a:extLst>
              <a:ext uri="{FF2B5EF4-FFF2-40B4-BE49-F238E27FC236}">
                <a16:creationId xmlns:a16="http://schemas.microsoft.com/office/drawing/2014/main" id="{1B86CE82-BD9E-9844-F55B-E8844CD613A7}"/>
              </a:ext>
            </a:extLst>
          </p:cNvPr>
          <p:cNvSpPr txBox="1">
            <a:spLocks/>
          </p:cNvSpPr>
          <p:nvPr/>
        </p:nvSpPr>
        <p:spPr>
          <a:xfrm>
            <a:off x="7173144" y="4995725"/>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9" name="Picture 8" descr="Diagram, radar chart&#10;&#10;Description automatically generated">
            <a:extLst>
              <a:ext uri="{FF2B5EF4-FFF2-40B4-BE49-F238E27FC236}">
                <a16:creationId xmlns:a16="http://schemas.microsoft.com/office/drawing/2014/main" id="{A0B41E1C-A805-D75A-D711-1D3CD758D4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93872" y="3803277"/>
            <a:ext cx="3420000" cy="2677450"/>
          </a:xfrm>
          <a:prstGeom prst="rect">
            <a:avLst/>
          </a:prstGeom>
        </p:spPr>
      </p:pic>
      <p:pic>
        <p:nvPicPr>
          <p:cNvPr id="10" name="Picture 9" descr="Diagram&#10;&#10;Description automatically generated">
            <a:extLst>
              <a:ext uri="{FF2B5EF4-FFF2-40B4-BE49-F238E27FC236}">
                <a16:creationId xmlns:a16="http://schemas.microsoft.com/office/drawing/2014/main" id="{75F7D975-C049-DF12-1F17-356EA79068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7343" y="3679117"/>
            <a:ext cx="2592000" cy="2887412"/>
          </a:xfrm>
          <a:prstGeom prst="rect">
            <a:avLst/>
          </a:prstGeom>
        </p:spPr>
      </p:pic>
      <p:sp>
        <p:nvSpPr>
          <p:cNvPr id="11" name="Content Placeholder 2">
            <a:extLst>
              <a:ext uri="{FF2B5EF4-FFF2-40B4-BE49-F238E27FC236}">
                <a16:creationId xmlns:a16="http://schemas.microsoft.com/office/drawing/2014/main" id="{587BC54F-9854-4CA5-9548-D2C98B4EB986}"/>
              </a:ext>
            </a:extLst>
          </p:cNvPr>
          <p:cNvSpPr txBox="1">
            <a:spLocks/>
          </p:cNvSpPr>
          <p:nvPr/>
        </p:nvSpPr>
        <p:spPr>
          <a:xfrm>
            <a:off x="3818026" y="4956900"/>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a:t>
            </a:r>
            <a:r>
              <a:rPr kumimoji="0" lang="fr" sz="2000" b="1" i="0" u="none" strike="noStrike" kern="1200" cap="none" spc="0" normalizeH="0" baseline="0" noProof="0" dirty="0" err="1">
                <a:ln>
                  <a:noFill/>
                </a:ln>
                <a:solidFill>
                  <a:srgbClr val="FF0000"/>
                </a:solidFill>
                <a:effectLst/>
                <a:uLnTx/>
                <a:uFillTx/>
                <a:latin typeface="Arial"/>
                <a:ea typeface="+mn-ea"/>
                <a:cs typeface="+mn-cs"/>
              </a:rPr>
              <a:t>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CFDF4244-16D9-DFE6-586D-031DEC6B992D}"/>
              </a:ext>
            </a:extLst>
          </p:cNvPr>
          <p:cNvSpPr/>
          <p:nvPr/>
        </p:nvSpPr>
        <p:spPr>
          <a:xfrm>
            <a:off x="408796" y="6570000"/>
            <a:ext cx="262800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79F48A79-8E41-7369-70B5-D06408325A68}"/>
              </a:ext>
            </a:extLst>
          </p:cNvPr>
          <p:cNvSpPr/>
          <p:nvPr/>
        </p:nvSpPr>
        <p:spPr>
          <a:xfrm>
            <a:off x="3000796" y="6570306"/>
            <a:ext cx="331199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2B9B7DD3-0EEC-0370-9C58-6397FBE776F0}"/>
              </a:ext>
            </a:extLst>
          </p:cNvPr>
          <p:cNvSpPr/>
          <p:nvPr/>
        </p:nvSpPr>
        <p:spPr>
          <a:xfrm>
            <a:off x="6240796" y="6569968"/>
            <a:ext cx="3311999"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5" name="TextBox 14">
            <a:extLst>
              <a:ext uri="{FF2B5EF4-FFF2-40B4-BE49-F238E27FC236}">
                <a16:creationId xmlns:a16="http://schemas.microsoft.com/office/drawing/2014/main" id="{96392C3A-1A78-9531-BC6F-A8A332C3A598}"/>
              </a:ext>
            </a:extLst>
          </p:cNvPr>
          <p:cNvSpPr txBox="1"/>
          <p:nvPr/>
        </p:nvSpPr>
        <p:spPr>
          <a:xfrm>
            <a:off x="408796" y="6524172"/>
            <a:ext cx="2628000" cy="379656"/>
          </a:xfrm>
          <a:prstGeom prst="rect">
            <a:avLst/>
          </a:prstGeom>
          <a:noFill/>
        </p:spPr>
        <p:txBody>
          <a:bodyPr wrap="square" rtlCol="0" anchor="ctr" anchorCtr="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B2F556F4-909A-2AC8-E0A2-67396B16F9D3}"/>
              </a:ext>
            </a:extLst>
          </p:cNvPr>
          <p:cNvSpPr txBox="1"/>
          <p:nvPr/>
        </p:nvSpPr>
        <p:spPr>
          <a:xfrm>
            <a:off x="3000796" y="6570000"/>
            <a:ext cx="3311999" cy="288000"/>
          </a:xfrm>
          <a:prstGeom prst="rect">
            <a:avLst/>
          </a:prstGeom>
          <a:noFill/>
        </p:spPr>
        <p:txBody>
          <a:bodyPr wrap="square" rtlCol="0" anchor="ctr" anchorCtr="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17" name="TextBox 16">
            <a:extLst>
              <a:ext uri="{FF2B5EF4-FFF2-40B4-BE49-F238E27FC236}">
                <a16:creationId xmlns:a16="http://schemas.microsoft.com/office/drawing/2014/main" id="{330D36EF-F38D-D2B4-4F24-D9E8BA7C09CC}"/>
              </a:ext>
            </a:extLst>
          </p:cNvPr>
          <p:cNvSpPr txBox="1"/>
          <p:nvPr/>
        </p:nvSpPr>
        <p:spPr>
          <a:xfrm>
            <a:off x="6240796" y="6570000"/>
            <a:ext cx="3311999" cy="288000"/>
          </a:xfrm>
          <a:prstGeom prst="rect">
            <a:avLst/>
          </a:prstGeom>
          <a:noFill/>
        </p:spPr>
        <p:txBody>
          <a:bodyPr wrap="square" rtlCol="0" anchor="ctr" anchorCtr="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2070 - 2090++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1118120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35225-7435-610F-31B1-120318F93073}"/>
            </a:ext>
          </a:extLst>
        </p:cNvPr>
        <p:cNvGrpSpPr/>
        <p:nvPr/>
      </p:nvGrpSpPr>
      <p:grpSpPr>
        <a:xfrm>
          <a:off x="0" y="0"/>
          <a:ext cx="0" cy="0"/>
          <a:chOff x="0" y="0"/>
          <a:chExt cx="0" cy="0"/>
        </a:xfrm>
      </p:grpSpPr>
      <p:sp>
        <p:nvSpPr>
          <p:cNvPr id="37" name="Title 1">
            <a:extLst>
              <a:ext uri="{FF2B5EF4-FFF2-40B4-BE49-F238E27FC236}">
                <a16:creationId xmlns:a16="http://schemas.microsoft.com/office/drawing/2014/main" id="{0712B18C-1B93-22E7-35D5-311C51371ED4}"/>
              </a:ext>
            </a:extLst>
          </p:cNvPr>
          <p:cNvSpPr txBox="1">
            <a:spLocks/>
          </p:cNvSpPr>
          <p:nvPr/>
        </p:nvSpPr>
        <p:spPr>
          <a:xfrm>
            <a:off x="0" y="0"/>
            <a:ext cx="12204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Timeline of the FCC integrated </a:t>
            </a:r>
            <a:r>
              <a:rPr kumimoji="0" lang="en-US" sz="3600" b="1" i="0" u="none" strike="noStrike" kern="0" cap="none" spc="0" normalizeH="0" baseline="0" noProof="0" dirty="0" err="1">
                <a:ln>
                  <a:noFill/>
                </a:ln>
                <a:solidFill>
                  <a:srgbClr val="FFFF00"/>
                </a:solidFill>
                <a:effectLst/>
                <a:uLnTx/>
                <a:uFillTx/>
                <a:latin typeface="Arial"/>
                <a:ea typeface="+mj-ea"/>
                <a:cs typeface="+mj-cs"/>
              </a:rPr>
              <a:t>programme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42" name="Picture 41" descr="A picture containing icon&#10;&#10;Description automatically generated">
            <a:extLst>
              <a:ext uri="{FF2B5EF4-FFF2-40B4-BE49-F238E27FC236}">
                <a16:creationId xmlns:a16="http://schemas.microsoft.com/office/drawing/2014/main" id="{1AE24F7B-0A7E-23D2-74F3-CA5A262026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73" y="119847"/>
            <a:ext cx="1935386" cy="654292"/>
          </a:xfrm>
          <a:prstGeom prst="rect">
            <a:avLst/>
          </a:prstGeom>
        </p:spPr>
      </p:pic>
      <p:pic>
        <p:nvPicPr>
          <p:cNvPr id="10" name="Picture 9" descr="Diagram, timeline&#10;&#10;Description automatically generated">
            <a:extLst>
              <a:ext uri="{FF2B5EF4-FFF2-40B4-BE49-F238E27FC236}">
                <a16:creationId xmlns:a16="http://schemas.microsoft.com/office/drawing/2014/main" id="{0F1F1DCD-546D-63B1-E5F8-4A075F924B44}"/>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9097" y="1022470"/>
            <a:ext cx="11650532" cy="50093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8E49F9F-4C19-793F-5D67-85AC9EEF7A78}"/>
              </a:ext>
            </a:extLst>
          </p:cNvPr>
          <p:cNvSpPr txBox="1"/>
          <p:nvPr/>
        </p:nvSpPr>
        <p:spPr>
          <a:xfrm>
            <a:off x="182881" y="4810918"/>
            <a:ext cx="4215227" cy="1477328"/>
          </a:xfrm>
          <a:prstGeom prst="rect">
            <a:avLst/>
          </a:prstGeom>
          <a:solidFill>
            <a:schemeClr val="bg1"/>
          </a:solidFill>
          <a:ln>
            <a:solidFill>
              <a:schemeClr val="tx1"/>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Feasibility Study: 2021-2025</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If project approved before end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decade </a:t>
            </a:r>
            <a:r>
              <a:rPr kumimoji="0" lang="en-CH" sz="15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t>
            </a:r>
            <a:r>
              <a:rPr kumimoji="0" lang="en-CH" sz="1500" b="0" i="0" u="none" strike="noStrike" kern="1200" cap="none" spc="0" normalizeH="0" baseline="0" noProof="0" dirty="0">
                <a:ln>
                  <a:noFill/>
                </a:ln>
                <a:solidFill>
                  <a:srgbClr val="0C377B"/>
                </a:solidFill>
                <a:effectLst/>
                <a:uLnTx/>
                <a:uFillTx/>
                <a:latin typeface="Arial"/>
                <a:ea typeface="+mn-ea"/>
                <a:cs typeface="+mn-cs"/>
              </a:rPr>
              <a:t>construction can start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beginning 2030s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808080">
                    <a:lumMod val="50000"/>
                  </a:srgbClr>
                </a:solidFill>
                <a:effectLst/>
                <a:uLnTx/>
                <a:uFillTx/>
                <a:latin typeface="Arial"/>
                <a:ea typeface="+mn-ea"/>
                <a:cs typeface="+mn-cs"/>
                <a:sym typeface="Wingdings" pitchFamily="2" charset="2"/>
              </a:rPr>
              <a:t>FCC-ee operation ~2045-2060</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4E8F00"/>
                </a:solidFill>
                <a:effectLst/>
                <a:uLnTx/>
                <a:uFillTx/>
                <a:latin typeface="Arial"/>
                <a:ea typeface="+mn-ea"/>
                <a:cs typeface="+mn-cs"/>
                <a:sym typeface="Wingdings" pitchFamily="2" charset="2"/>
              </a:rPr>
              <a:t>FCC-hh operation 2070-2090++</a:t>
            </a:r>
            <a:endParaRPr kumimoji="0" lang="en-CH" sz="1500" b="0" i="0" u="none" strike="noStrike" kern="1200" cap="none" spc="0" normalizeH="0" baseline="0" noProof="0" dirty="0">
              <a:ln>
                <a:noFill/>
              </a:ln>
              <a:solidFill>
                <a:srgbClr val="4E8F00"/>
              </a:solidFill>
              <a:effectLst/>
              <a:uLnTx/>
              <a:uFillTx/>
              <a:latin typeface="Arial"/>
              <a:ea typeface="+mn-ea"/>
              <a:cs typeface="+mn-cs"/>
            </a:endParaRPr>
          </a:p>
        </p:txBody>
      </p:sp>
    </p:spTree>
    <p:extLst>
      <p:ext uri="{BB962C8B-B14F-4D97-AF65-F5344CB8AC3E}">
        <p14:creationId xmlns:p14="http://schemas.microsoft.com/office/powerpoint/2010/main" val="19729181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8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4.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24274</TotalTime>
  <Words>6203</Words>
  <Application>Microsoft Macintosh PowerPoint</Application>
  <PresentationFormat>Widescreen</PresentationFormat>
  <Paragraphs>1102</Paragraphs>
  <Slides>64</Slides>
  <Notes>4</Notes>
  <HiddenSlides>0</HiddenSlides>
  <MMClips>0</MMClips>
  <ScaleCrop>false</ScaleCrop>
  <HeadingPairs>
    <vt:vector size="6" baseType="variant">
      <vt:variant>
        <vt:lpstr>Fonts Used</vt:lpstr>
      </vt:variant>
      <vt:variant>
        <vt:i4>12</vt:i4>
      </vt:variant>
      <vt:variant>
        <vt:lpstr>Theme</vt:lpstr>
      </vt:variant>
      <vt:variant>
        <vt:i4>7</vt:i4>
      </vt:variant>
      <vt:variant>
        <vt:lpstr>Slide Titles</vt:lpstr>
      </vt:variant>
      <vt:variant>
        <vt:i4>64</vt:i4>
      </vt:variant>
    </vt:vector>
  </HeadingPairs>
  <TitlesOfParts>
    <vt:vector size="83" baseType="lpstr">
      <vt:lpstr>American Typewriter</vt:lpstr>
      <vt:lpstr>Aptos Display</vt:lpstr>
      <vt:lpstr>Arial</vt:lpstr>
      <vt:lpstr>Calibri</vt:lpstr>
      <vt:lpstr>Calibri Light</vt:lpstr>
      <vt:lpstr>Cambria Math</vt:lpstr>
      <vt:lpstr>Century Gothic</vt:lpstr>
      <vt:lpstr>Courier New</vt:lpstr>
      <vt:lpstr>Symbol</vt:lpstr>
      <vt:lpstr>Tahoma</vt:lpstr>
      <vt:lpstr>Verdana</vt:lpstr>
      <vt:lpstr>Wingdings</vt:lpstr>
      <vt:lpstr>Custom Design</vt:lpstr>
      <vt:lpstr>3_Office Theme</vt:lpstr>
      <vt:lpstr>8_Office Theme</vt:lpstr>
      <vt:lpstr>Content Slides - Deep Blue</vt:lpstr>
      <vt:lpstr>1_Content Slides - Deep Blue</vt:lpstr>
      <vt:lpstr>2_Content Slides - Deep Blue</vt:lpstr>
      <vt:lpstr>3_Content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Spare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Massimo Giovannozzi</cp:lastModifiedBy>
  <cp:revision>438</cp:revision>
  <dcterms:created xsi:type="dcterms:W3CDTF">2022-05-24T09:24:13Z</dcterms:created>
  <dcterms:modified xsi:type="dcterms:W3CDTF">2025-04-28T14:20:49Z</dcterms:modified>
</cp:coreProperties>
</file>