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1" r:id="rId1"/>
  </p:sldMasterIdLst>
  <p:notesMasterIdLst>
    <p:notesMasterId r:id="rId85"/>
  </p:notesMasterIdLst>
  <p:sldIdLst>
    <p:sldId id="272" r:id="rId2"/>
    <p:sldId id="273" r:id="rId3"/>
    <p:sldId id="275" r:id="rId4"/>
    <p:sldId id="415" r:id="rId5"/>
    <p:sldId id="416" r:id="rId6"/>
    <p:sldId id="419" r:id="rId7"/>
    <p:sldId id="303" r:id="rId8"/>
    <p:sldId id="423" r:id="rId9"/>
    <p:sldId id="424" r:id="rId10"/>
    <p:sldId id="426" r:id="rId11"/>
    <p:sldId id="492" r:id="rId12"/>
    <p:sldId id="294" r:id="rId13"/>
    <p:sldId id="290" r:id="rId14"/>
    <p:sldId id="442" r:id="rId15"/>
    <p:sldId id="444" r:id="rId16"/>
    <p:sldId id="445" r:id="rId17"/>
    <p:sldId id="449" r:id="rId18"/>
    <p:sldId id="446" r:id="rId19"/>
    <p:sldId id="503" r:id="rId20"/>
    <p:sldId id="447" r:id="rId21"/>
    <p:sldId id="455" r:id="rId22"/>
    <p:sldId id="454" r:id="rId23"/>
    <p:sldId id="494" r:id="rId24"/>
    <p:sldId id="448" r:id="rId25"/>
    <p:sldId id="451" r:id="rId26"/>
    <p:sldId id="456" r:id="rId27"/>
    <p:sldId id="511" r:id="rId28"/>
    <p:sldId id="450" r:id="rId29"/>
    <p:sldId id="452" r:id="rId30"/>
    <p:sldId id="453" r:id="rId31"/>
    <p:sldId id="418" r:id="rId32"/>
    <p:sldId id="433" r:id="rId33"/>
    <p:sldId id="434" r:id="rId34"/>
    <p:sldId id="435" r:id="rId35"/>
    <p:sldId id="437" r:id="rId36"/>
    <p:sldId id="498" r:id="rId37"/>
    <p:sldId id="438" r:id="rId38"/>
    <p:sldId id="439" r:id="rId39"/>
    <p:sldId id="458" r:id="rId40"/>
    <p:sldId id="459" r:id="rId41"/>
    <p:sldId id="501" r:id="rId42"/>
    <p:sldId id="500" r:id="rId43"/>
    <p:sldId id="431" r:id="rId44"/>
    <p:sldId id="429" r:id="rId45"/>
    <p:sldId id="493" r:id="rId46"/>
    <p:sldId id="430" r:id="rId47"/>
    <p:sldId id="508" r:id="rId48"/>
    <p:sldId id="432" r:id="rId49"/>
    <p:sldId id="488" r:id="rId50"/>
    <p:sldId id="485" r:id="rId51"/>
    <p:sldId id="509" r:id="rId52"/>
    <p:sldId id="510" r:id="rId53"/>
    <p:sldId id="460" r:id="rId54"/>
    <p:sldId id="484" r:id="rId55"/>
    <p:sldId id="462" r:id="rId56"/>
    <p:sldId id="466" r:id="rId57"/>
    <p:sldId id="472" r:id="rId58"/>
    <p:sldId id="469" r:id="rId59"/>
    <p:sldId id="467" r:id="rId60"/>
    <p:sldId id="470" r:id="rId61"/>
    <p:sldId id="482" r:id="rId62"/>
    <p:sldId id="483" r:id="rId63"/>
    <p:sldId id="502" r:id="rId64"/>
    <p:sldId id="464" r:id="rId65"/>
    <p:sldId id="475" r:id="rId66"/>
    <p:sldId id="478" r:id="rId67"/>
    <p:sldId id="474" r:id="rId68"/>
    <p:sldId id="476" r:id="rId69"/>
    <p:sldId id="487" r:id="rId70"/>
    <p:sldId id="490" r:id="rId71"/>
    <p:sldId id="461" r:id="rId72"/>
    <p:sldId id="489" r:id="rId73"/>
    <p:sldId id="506" r:id="rId74"/>
    <p:sldId id="479" r:id="rId75"/>
    <p:sldId id="457" r:id="rId76"/>
    <p:sldId id="491" r:id="rId77"/>
    <p:sldId id="504" r:id="rId78"/>
    <p:sldId id="495" r:id="rId79"/>
    <p:sldId id="512" r:id="rId80"/>
    <p:sldId id="497" r:id="rId81"/>
    <p:sldId id="499" r:id="rId82"/>
    <p:sldId id="496" r:id="rId83"/>
    <p:sldId id="276" r:id="rId8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4AF39"/>
    <a:srgbClr val="DD9933"/>
    <a:srgbClr val="E26910"/>
    <a:srgbClr val="009A00"/>
    <a:srgbClr val="006800"/>
    <a:srgbClr val="0066CC"/>
    <a:srgbClr val="0D192E"/>
    <a:srgbClr val="FFC000"/>
    <a:srgbClr val="203AFA"/>
    <a:srgbClr val="AE1AC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6094"/>
    <p:restoredTop sz="92606"/>
  </p:normalViewPr>
  <p:slideViewPr>
    <p:cSldViewPr snapToGrid="0" snapToObjects="1">
      <p:cViewPr varScale="1">
        <p:scale>
          <a:sx n="79" d="100"/>
          <a:sy n="79" d="100"/>
        </p:scale>
        <p:origin x="208" y="94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-6821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tableStyles" Target="tableStyles.xml"/><Relationship Id="rId16" Type="http://schemas.openxmlformats.org/officeDocument/2006/relationships/slide" Target="slides/slide15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5" Type="http://schemas.openxmlformats.org/officeDocument/2006/relationships/slide" Target="slides/slide4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viewProps" Target="viewProps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19" Type="http://schemas.openxmlformats.org/officeDocument/2006/relationships/slide" Target="slides/slide1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C1356B4-D32F-4E16-B0AC-3940D968F4DF}" type="datetimeFigureOut">
              <a:rPr lang="en-US" smtClean="0"/>
              <a:t>4/27/25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80894D-7EDB-4795-AC32-C14B296C73C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04630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980894D-7EDB-4795-AC32-C14B296C73C2}" type="slidenum">
              <a:rPr lang="en-US" smtClean="0"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46587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10" Type="http://schemas.openxmlformats.org/officeDocument/2006/relationships/image" Target="../media/image9.jpeg"/><Relationship Id="rId4" Type="http://schemas.openxmlformats.org/officeDocument/2006/relationships/image" Target="../media/image3.png"/><Relationship Id="rId9" Type="http://schemas.openxmlformats.org/officeDocument/2006/relationships/image" Target="../media/image8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>
            <a:extLst>
              <a:ext uri="{FF2B5EF4-FFF2-40B4-BE49-F238E27FC236}">
                <a16:creationId xmlns:a16="http://schemas.microsoft.com/office/drawing/2014/main" id="{7511DE5C-5E07-C9B4-9BB0-21B370EEBF3F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542" r="16555"/>
          <a:stretch/>
        </p:blipFill>
        <p:spPr bwMode="auto">
          <a:xfrm>
            <a:off x="6836242" y="4694693"/>
            <a:ext cx="2307758" cy="17330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5503" y="1034739"/>
            <a:ext cx="7428053" cy="1488542"/>
          </a:xfrm>
          <a:prstGeom prst="rect">
            <a:avLst/>
          </a:prstGeom>
        </p:spPr>
        <p:txBody>
          <a:bodyPr anchor="b"/>
          <a:lstStyle>
            <a:lvl1pPr algn="ctr">
              <a:defRPr sz="6000" b="0">
                <a:solidFill>
                  <a:srgbClr val="FF0000"/>
                </a:solidFill>
                <a:latin typeface="+mj-lt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4709"/>
            <a:ext cx="6858000" cy="104548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>
                <a:latin typeface="+mj-lt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7" name="Picture 6" descr="A person standing on a bench in a large circular object&#10;&#10;Description automatically generated">
            <a:extLst>
              <a:ext uri="{FF2B5EF4-FFF2-40B4-BE49-F238E27FC236}">
                <a16:creationId xmlns:a16="http://schemas.microsoft.com/office/drawing/2014/main" id="{3E658175-56F3-A24A-7BDB-469652BDDB5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/>
          <a:srcRect l="-3519" r="35"/>
          <a:stretch/>
        </p:blipFill>
        <p:spPr>
          <a:xfrm>
            <a:off x="-59109" y="4694693"/>
            <a:ext cx="2111429" cy="1735061"/>
          </a:xfrm>
          <a:prstGeom prst="rect">
            <a:avLst/>
          </a:prstGeom>
        </p:spPr>
      </p:pic>
      <p:pic>
        <p:nvPicPr>
          <p:cNvPr id="10" name="Picture 9" descr="A blue and red machine with white lines&#10;&#10;Description automatically generated with medium confidence">
            <a:extLst>
              <a:ext uri="{FF2B5EF4-FFF2-40B4-BE49-F238E27FC236}">
                <a16:creationId xmlns:a16="http://schemas.microsoft.com/office/drawing/2014/main" id="{AD85E0FC-1499-764A-43B6-4C5FC762DA12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2064626" y="4695422"/>
            <a:ext cx="2437035" cy="1739026"/>
          </a:xfrm>
          <a:prstGeom prst="rect">
            <a:avLst/>
          </a:prstGeom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08E7B0DF-D744-7097-315C-CC56CB1655C4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34" t="17591" r="8537"/>
          <a:stretch/>
        </p:blipFill>
        <p:spPr bwMode="auto">
          <a:xfrm>
            <a:off x="4306401" y="4694693"/>
            <a:ext cx="2529841" cy="1730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687E1F59-4FD9-D884-874E-02A46F260338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30196" y="77606"/>
            <a:ext cx="1537001" cy="775705"/>
          </a:xfrm>
          <a:prstGeom prst="rect">
            <a:avLst/>
          </a:prstGeom>
        </p:spPr>
      </p:pic>
      <p:pic>
        <p:nvPicPr>
          <p:cNvPr id="1040" name="Picture 16" descr="ATLAS Logo">
            <a:extLst>
              <a:ext uri="{FF2B5EF4-FFF2-40B4-BE49-F238E27FC236}">
                <a16:creationId xmlns:a16="http://schemas.microsoft.com/office/drawing/2014/main" id="{2D38CBD7-C95F-19A5-3D82-4A53E591F3BB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866118"/>
            <a:ext cx="1306795" cy="6878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2" name="Picture 18">
            <a:extLst>
              <a:ext uri="{FF2B5EF4-FFF2-40B4-BE49-F238E27FC236}">
                <a16:creationId xmlns:a16="http://schemas.microsoft.com/office/drawing/2014/main" id="{45283B17-46C6-A021-74ED-D8D653E5E287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8734" y="3797895"/>
            <a:ext cx="815289" cy="8152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4" name="Picture 20" descr="LHCb Experiment at CERN">
            <a:extLst>
              <a:ext uri="{FF2B5EF4-FFF2-40B4-BE49-F238E27FC236}">
                <a16:creationId xmlns:a16="http://schemas.microsoft.com/office/drawing/2014/main" id="{E45B4FC5-46ED-C4ED-41DE-E160E6B2AF61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51908" y="3797896"/>
            <a:ext cx="815289" cy="8152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6" name="Picture 22" descr="ALICE experiment - Happy LGBTQ+ in STEM Day! The ALICE Collaboration at  CERN joins friends around the world to celebrate the presence and important  contributions of LGBTQ+ community in science – today">
            <a:extLst>
              <a:ext uri="{FF2B5EF4-FFF2-40B4-BE49-F238E27FC236}">
                <a16:creationId xmlns:a16="http://schemas.microsoft.com/office/drawing/2014/main" id="{262905CC-C57C-D83D-6758-B06ED26FA60E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7621" y="3797896"/>
            <a:ext cx="647005" cy="8483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654033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6837" y="972273"/>
            <a:ext cx="7886700" cy="5521124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>
              <a:buClr>
                <a:srgbClr val="FF0000"/>
              </a:buClr>
              <a:buFont typeface="Wingdings" charset="2"/>
              <a:buChar char="§"/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685800" indent="-228600">
              <a:buClr>
                <a:srgbClr val="0070C0"/>
              </a:buClr>
              <a:buSzPct val="90000"/>
              <a:buFont typeface="Wingdings" charset="2"/>
              <a:buChar char="§"/>
              <a:defRPr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buSzPct val="80000"/>
              <a:buFont typeface="Wingdings" charset="2"/>
              <a:buChar char="§"/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buSzPct val="80000"/>
              <a:buFont typeface="Arial" charset="0"/>
              <a:buChar char="•"/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buSzPct val="60000"/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837" y="165135"/>
            <a:ext cx="7228457" cy="625776"/>
          </a:xfrm>
          <a:prstGeom prst="rect">
            <a:avLst/>
          </a:prstGeom>
        </p:spPr>
        <p:txBody>
          <a:bodyPr/>
          <a:lstStyle>
            <a:lvl1pPr>
              <a:defRPr sz="4000" b="1">
                <a:solidFill>
                  <a:srgbClr val="FF0000"/>
                </a:solidFill>
                <a:latin typeface="+mj-lt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8989467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F489FE93-527E-1EA2-4B1A-162539B9EE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79506" y="165135"/>
            <a:ext cx="6375788" cy="625776"/>
          </a:xfrm>
          <a:prstGeom prst="rect">
            <a:avLst/>
          </a:prstGeom>
        </p:spPr>
        <p:txBody>
          <a:bodyPr/>
          <a:lstStyle>
            <a:lvl1pPr>
              <a:defRPr sz="4000" b="1">
                <a:solidFill>
                  <a:srgbClr val="FF0000"/>
                </a:solidFill>
                <a:latin typeface="+mj-lt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553614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>
            <a:extLst>
              <a:ext uri="{FF2B5EF4-FFF2-40B4-BE49-F238E27FC236}">
                <a16:creationId xmlns:a16="http://schemas.microsoft.com/office/drawing/2014/main" id="{92B1B482-A816-4C45-C8B5-198FF65EEF01}"/>
              </a:ext>
            </a:extLst>
          </p:cNvPr>
          <p:cNvSpPr txBox="1"/>
          <p:nvPr userDrawn="1"/>
        </p:nvSpPr>
        <p:spPr>
          <a:xfrm>
            <a:off x="0" y="6542965"/>
            <a:ext cx="914399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0" i="1" dirty="0">
                <a:solidFill>
                  <a:schemeClr val="bg1">
                    <a:lumMod val="65000"/>
                  </a:schemeClr>
                </a:solidFill>
                <a:latin typeface="+mj-lt"/>
                <a:cs typeface="Arial" panose="020B0604020202020204" pitchFamily="34" charset="0"/>
              </a:rPr>
              <a:t>Piet </a:t>
            </a:r>
            <a:r>
              <a:rPr lang="en-US" sz="1400" b="0" i="1" dirty="0" err="1">
                <a:solidFill>
                  <a:schemeClr val="bg1">
                    <a:lumMod val="65000"/>
                  </a:schemeClr>
                </a:solidFill>
                <a:latin typeface="+mj-lt"/>
                <a:cs typeface="Arial" panose="020B0604020202020204" pitchFamily="34" charset="0"/>
              </a:rPr>
              <a:t>Verwilligen</a:t>
            </a:r>
            <a:r>
              <a:rPr lang="en-US" sz="1400" b="0" i="1" dirty="0">
                <a:solidFill>
                  <a:schemeClr val="bg1">
                    <a:lumMod val="65000"/>
                  </a:schemeClr>
                </a:solidFill>
                <a:latin typeface="+mj-lt"/>
                <a:cs typeface="Arial" panose="020B0604020202020204" pitchFamily="34" charset="0"/>
              </a:rPr>
              <a:t>	LHC Highlights &amp; Perspectives – Workshop on Future Accelerators – Corfu 2025	       </a:t>
            </a:r>
            <a:r>
              <a:rPr lang="en-US" sz="1400" b="0" i="1" baseline="0" dirty="0">
                <a:solidFill>
                  <a:schemeClr val="bg1">
                    <a:lumMod val="65000"/>
                  </a:schemeClr>
                </a:solidFill>
                <a:latin typeface="+mj-lt"/>
                <a:cs typeface="Arial" panose="020B0604020202020204" pitchFamily="34" charset="0"/>
              </a:rPr>
              <a:t>p. </a:t>
            </a:r>
            <a:fld id="{B40EB3FD-ABD6-C248-9363-20936471848C}" type="slidenum">
              <a:rPr lang="en-US" sz="1400" b="0" i="1" baseline="0" smtClean="0">
                <a:solidFill>
                  <a:schemeClr val="bg1">
                    <a:lumMod val="65000"/>
                  </a:schemeClr>
                </a:solidFill>
                <a:latin typeface="+mj-lt"/>
                <a:cs typeface="Arial" panose="020B0604020202020204" pitchFamily="34" charset="0"/>
              </a:rPr>
              <a:t>‹#›</a:t>
            </a:fld>
            <a:r>
              <a:rPr lang="en-US" sz="1400" b="0" i="1" baseline="0" dirty="0">
                <a:solidFill>
                  <a:schemeClr val="bg1">
                    <a:lumMod val="65000"/>
                  </a:schemeClr>
                </a:solidFill>
                <a:latin typeface="+mj-lt"/>
                <a:cs typeface="Arial" panose="020B0604020202020204" pitchFamily="34" charset="0"/>
              </a:rPr>
              <a:t>       </a:t>
            </a:r>
            <a:endParaRPr lang="en-US" sz="1400" b="0" i="1" dirty="0">
              <a:solidFill>
                <a:schemeClr val="bg1">
                  <a:lumMod val="65000"/>
                </a:schemeClr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427E85E1-57D8-08C9-9F6D-5B198DD68993}"/>
              </a:ext>
            </a:extLst>
          </p:cNvPr>
          <p:cNvSpPr/>
          <p:nvPr userDrawn="1"/>
        </p:nvSpPr>
        <p:spPr>
          <a:xfrm>
            <a:off x="87313" y="6542966"/>
            <a:ext cx="8969374" cy="1080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11070544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7" r:id="rId3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7" Type="http://schemas.openxmlformats.org/officeDocument/2006/relationships/image" Target="../media/image49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8.png"/><Relationship Id="rId5" Type="http://schemas.openxmlformats.org/officeDocument/2006/relationships/image" Target="../media/image47.png"/><Relationship Id="rId4" Type="http://schemas.openxmlformats.org/officeDocument/2006/relationships/image" Target="../media/image46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5.png"/><Relationship Id="rId3" Type="http://schemas.openxmlformats.org/officeDocument/2006/relationships/hyperlink" Target="https://www.sciencedirect.com/journal/physics-reports/vol/1115/suppl/C" TargetMode="External"/><Relationship Id="rId7" Type="http://schemas.openxmlformats.org/officeDocument/2006/relationships/image" Target="../media/image54.png"/><Relationship Id="rId2" Type="http://schemas.openxmlformats.org/officeDocument/2006/relationships/hyperlink" Target="https://www.sciencedirect.com/journal/physics-reports/vol/1116/suppl/C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3.png"/><Relationship Id="rId5" Type="http://schemas.openxmlformats.org/officeDocument/2006/relationships/image" Target="../media/image52.gif"/><Relationship Id="rId4" Type="http://schemas.openxmlformats.org/officeDocument/2006/relationships/image" Target="../media/image51.gif"/><Relationship Id="rId9" Type="http://schemas.openxmlformats.org/officeDocument/2006/relationships/image" Target="../media/image56.emf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3.png"/><Relationship Id="rId3" Type="http://schemas.openxmlformats.org/officeDocument/2006/relationships/image" Target="../media/image58.png"/><Relationship Id="rId7" Type="http://schemas.openxmlformats.org/officeDocument/2006/relationships/image" Target="../media/image62.pn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1.png"/><Relationship Id="rId5" Type="http://schemas.openxmlformats.org/officeDocument/2006/relationships/image" Target="../media/image60.png"/><Relationship Id="rId4" Type="http://schemas.openxmlformats.org/officeDocument/2006/relationships/image" Target="../media/image59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nature.com/articles/s41586-022-04893-w" TargetMode="External"/><Relationship Id="rId7" Type="http://schemas.openxmlformats.org/officeDocument/2006/relationships/image" Target="../media/image66.png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5.png"/><Relationship Id="rId5" Type="http://schemas.openxmlformats.org/officeDocument/2006/relationships/hyperlink" Target="https://www.sciencedirect.com/journal/physics-reports/vol/1116/suppl/C" TargetMode="External"/><Relationship Id="rId4" Type="http://schemas.openxmlformats.org/officeDocument/2006/relationships/hyperlink" Target="https://www.nature.com/articles/s41586-022-04892-x" TargetMode="Externa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9.png"/><Relationship Id="rId3" Type="http://schemas.openxmlformats.org/officeDocument/2006/relationships/hyperlink" Target="https://www.sciencedirect.com/journal/physics-reports/vol/1116/suppl/C" TargetMode="External"/><Relationship Id="rId7" Type="http://schemas.openxmlformats.org/officeDocument/2006/relationships/hyperlink" Target="https://twiki.cern.ch/twiki/bin/view/LHCPhysics/LHCHWG" TargetMode="External"/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cds.cern.ch/record/2227475" TargetMode="External"/><Relationship Id="rId5" Type="http://schemas.openxmlformats.org/officeDocument/2006/relationships/image" Target="../media/image630.png"/><Relationship Id="rId4" Type="http://schemas.openxmlformats.org/officeDocument/2006/relationships/image" Target="../media/image68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cds.cern.ch/record/2929999/files/HIG-21-018-pas.pdf" TargetMode="External"/><Relationship Id="rId7" Type="http://schemas.openxmlformats.org/officeDocument/2006/relationships/image" Target="../media/image7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1.png"/><Relationship Id="rId5" Type="http://schemas.openxmlformats.org/officeDocument/2006/relationships/image" Target="../media/image70.png"/><Relationship Id="rId4" Type="http://schemas.openxmlformats.org/officeDocument/2006/relationships/hyperlink" Target="https://www.sciencedirect.com/journal/physics-reports/vol/1116/suppl/C" TargetMode="Externa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image" Target="../media/image69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10.png"/><Relationship Id="rId4" Type="http://schemas.openxmlformats.org/officeDocument/2006/relationships/hyperlink" Target="https://cds.cern.ch/record/2929999/files/HIG-21-018-pas.pdf" TargetMode="Externa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5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sciencedirect.com/journal/physics-reports/vol/1116/suppl/C" TargetMode="External"/><Relationship Id="rId7" Type="http://schemas.openxmlformats.org/officeDocument/2006/relationships/image" Target="../media/image80.png"/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8.png"/><Relationship Id="rId5" Type="http://schemas.openxmlformats.org/officeDocument/2006/relationships/image" Target="../media/image77.png"/><Relationship Id="rId4" Type="http://schemas.openxmlformats.org/officeDocument/2006/relationships/hyperlink" Target="https://www.sciencedirect.com/journal/physics-reports/vol/1115/suppl/C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png"/><Relationship Id="rId2" Type="http://schemas.openxmlformats.org/officeDocument/2006/relationships/image" Target="../media/image76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1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png"/><Relationship Id="rId2" Type="http://schemas.openxmlformats.org/officeDocument/2006/relationships/image" Target="../media/image79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5.png"/><Relationship Id="rId5" Type="http://schemas.openxmlformats.org/officeDocument/2006/relationships/image" Target="../media/image84.png"/><Relationship Id="rId4" Type="http://schemas.openxmlformats.org/officeDocument/2006/relationships/image" Target="../media/image83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1.png"/><Relationship Id="rId3" Type="http://schemas.openxmlformats.org/officeDocument/2006/relationships/image" Target="../media/image87.png"/><Relationship Id="rId7" Type="http://schemas.openxmlformats.org/officeDocument/2006/relationships/image" Target="../media/image90.png"/><Relationship Id="rId2" Type="http://schemas.openxmlformats.org/officeDocument/2006/relationships/image" Target="../media/image8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9.png"/><Relationship Id="rId5" Type="http://schemas.openxmlformats.org/officeDocument/2006/relationships/hyperlink" Target="https://cds.cern.ch/record/2929444/files/HIG-24-018-pas.pdf" TargetMode="External"/><Relationship Id="rId4" Type="http://schemas.openxmlformats.org/officeDocument/2006/relationships/image" Target="../media/image88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3.png"/><Relationship Id="rId7" Type="http://schemas.openxmlformats.org/officeDocument/2006/relationships/image" Target="../media/image96.png"/><Relationship Id="rId2" Type="http://schemas.openxmlformats.org/officeDocument/2006/relationships/image" Target="../media/image9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5.png"/><Relationship Id="rId5" Type="http://schemas.openxmlformats.org/officeDocument/2006/relationships/hyperlink" Target="https://doi.org/10.1016/j.physletb.2023.137963" TargetMode="External"/><Relationship Id="rId4" Type="http://schemas.openxmlformats.org/officeDocument/2006/relationships/image" Target="../media/image94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7.png"/><Relationship Id="rId2" Type="http://schemas.openxmlformats.org/officeDocument/2006/relationships/image" Target="../media/image95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8.png"/><Relationship Id="rId5" Type="http://schemas.openxmlformats.org/officeDocument/2006/relationships/hyperlink" Target="https://doi.org/10.1007/JHEP05%282023%29028" TargetMode="External"/><Relationship Id="rId4" Type="http://schemas.openxmlformats.org/officeDocument/2006/relationships/hyperlink" Target="https://doi.org/10.1007/JHEP08%282023%29040" TargetMode="Externa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4.png"/><Relationship Id="rId3" Type="http://schemas.openxmlformats.org/officeDocument/2006/relationships/image" Target="../media/image100.png"/><Relationship Id="rId7" Type="http://schemas.openxmlformats.org/officeDocument/2006/relationships/image" Target="../media/image103.png"/><Relationship Id="rId2" Type="http://schemas.openxmlformats.org/officeDocument/2006/relationships/image" Target="../media/image9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20.png"/><Relationship Id="rId5" Type="http://schemas.openxmlformats.org/officeDocument/2006/relationships/image" Target="../media/image102.png"/><Relationship Id="rId4" Type="http://schemas.openxmlformats.org/officeDocument/2006/relationships/image" Target="../media/image101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6.png"/><Relationship Id="rId2" Type="http://schemas.openxmlformats.org/officeDocument/2006/relationships/image" Target="../media/image10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9.png"/><Relationship Id="rId5" Type="http://schemas.openxmlformats.org/officeDocument/2006/relationships/image" Target="../media/image108.png"/><Relationship Id="rId4" Type="http://schemas.openxmlformats.org/officeDocument/2006/relationships/image" Target="../media/image107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8.png"/><Relationship Id="rId2" Type="http://schemas.openxmlformats.org/officeDocument/2006/relationships/image" Target="../media/image11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1.png"/><Relationship Id="rId4" Type="http://schemas.openxmlformats.org/officeDocument/2006/relationships/image" Target="../media/image109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2.png"/><Relationship Id="rId7" Type="http://schemas.openxmlformats.org/officeDocument/2006/relationships/image" Target="../media/image114.png"/><Relationship Id="rId2" Type="http://schemas.openxmlformats.org/officeDocument/2006/relationships/image" Target="../media/image105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3.png"/><Relationship Id="rId5" Type="http://schemas.openxmlformats.org/officeDocument/2006/relationships/image" Target="../media/image1120.png"/><Relationship Id="rId4" Type="http://schemas.openxmlformats.org/officeDocument/2006/relationships/hyperlink" Target="https://cds.cern.ch/record/2803606/files/LHCHWG-2022-002_2.pdf" TargetMode="Externa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hyperlink" Target="https://cds.cern.ch/record/2929999/files/HIG-21-018-pas.pdf" TargetMode="External"/><Relationship Id="rId2" Type="http://schemas.openxmlformats.org/officeDocument/2006/relationships/image" Target="../media/image11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7.png"/><Relationship Id="rId4" Type="http://schemas.openxmlformats.org/officeDocument/2006/relationships/image" Target="../media/image116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60.png"/><Relationship Id="rId2" Type="http://schemas.openxmlformats.org/officeDocument/2006/relationships/image" Target="../media/image11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9.png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4.png"/><Relationship Id="rId3" Type="http://schemas.openxmlformats.org/officeDocument/2006/relationships/image" Target="../media/image121.png"/><Relationship Id="rId7" Type="http://schemas.openxmlformats.org/officeDocument/2006/relationships/image" Target="../media/image123.png"/><Relationship Id="rId2" Type="http://schemas.openxmlformats.org/officeDocument/2006/relationships/image" Target="../media/image12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2.png"/><Relationship Id="rId5" Type="http://schemas.openxmlformats.org/officeDocument/2006/relationships/hyperlink" Target="http://dx.doi.org/10.1007/JHEP12(2024)026" TargetMode="External"/><Relationship Id="rId4" Type="http://schemas.openxmlformats.org/officeDocument/2006/relationships/image" Target="../media/image1200.png"/><Relationship Id="rId9" Type="http://schemas.openxmlformats.org/officeDocument/2006/relationships/image" Target="../media/image1240.png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0.png"/><Relationship Id="rId3" Type="http://schemas.openxmlformats.org/officeDocument/2006/relationships/hyperlink" Target="https://indico.cern.ch/event/1525997/attachments/3033397/5357664/mZ_CernSeminar_small_v2.pdf" TargetMode="External"/><Relationship Id="rId7" Type="http://schemas.openxmlformats.org/officeDocument/2006/relationships/image" Target="../media/image129.png"/><Relationship Id="rId2" Type="http://schemas.openxmlformats.org/officeDocument/2006/relationships/image" Target="../media/image12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8.png"/><Relationship Id="rId5" Type="http://schemas.openxmlformats.org/officeDocument/2006/relationships/image" Target="../media/image127.png"/><Relationship Id="rId4" Type="http://schemas.openxmlformats.org/officeDocument/2006/relationships/image" Target="../media/image126.png"/><Relationship Id="rId9" Type="http://schemas.openxmlformats.org/officeDocument/2006/relationships/image" Target="../media/image131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3.png"/><Relationship Id="rId7" Type="http://schemas.openxmlformats.org/officeDocument/2006/relationships/image" Target="../media/image137.png"/><Relationship Id="rId2" Type="http://schemas.openxmlformats.org/officeDocument/2006/relationships/image" Target="../media/image13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6.png"/><Relationship Id="rId5" Type="http://schemas.openxmlformats.org/officeDocument/2006/relationships/image" Target="../media/image135.png"/><Relationship Id="rId4" Type="http://schemas.openxmlformats.org/officeDocument/2006/relationships/image" Target="../media/image134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9.png"/><Relationship Id="rId2" Type="http://schemas.openxmlformats.org/officeDocument/2006/relationships/image" Target="../media/image13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0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2.png"/><Relationship Id="rId2" Type="http://schemas.openxmlformats.org/officeDocument/2006/relationships/image" Target="../media/image14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4.png"/><Relationship Id="rId4" Type="http://schemas.openxmlformats.org/officeDocument/2006/relationships/image" Target="../media/image143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hyperlink" Target="https://doi.org/10.1140/epjc/s10052-024-13070-4" TargetMode="External"/><Relationship Id="rId7" Type="http://schemas.openxmlformats.org/officeDocument/2006/relationships/image" Target="../media/image148.png"/><Relationship Id="rId2" Type="http://schemas.openxmlformats.org/officeDocument/2006/relationships/image" Target="../media/image14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7.png"/><Relationship Id="rId5" Type="http://schemas.openxmlformats.org/officeDocument/2006/relationships/hyperlink" Target="https://www.nature.com/articles/s41567-021-01236-w" TargetMode="External"/><Relationship Id="rId4" Type="http://schemas.openxmlformats.org/officeDocument/2006/relationships/image" Target="../media/image146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0.png"/><Relationship Id="rId2" Type="http://schemas.openxmlformats.org/officeDocument/2006/relationships/image" Target="../media/image14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2.png"/><Relationship Id="rId4" Type="http://schemas.openxmlformats.org/officeDocument/2006/relationships/image" Target="../media/image151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30.png"/><Relationship Id="rId7" Type="http://schemas.openxmlformats.org/officeDocument/2006/relationships/image" Target="../media/image157.png"/><Relationship Id="rId2" Type="http://schemas.openxmlformats.org/officeDocument/2006/relationships/image" Target="../media/image15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6.png"/><Relationship Id="rId5" Type="http://schemas.openxmlformats.org/officeDocument/2006/relationships/image" Target="../media/image155.png"/><Relationship Id="rId4" Type="http://schemas.openxmlformats.org/officeDocument/2006/relationships/image" Target="../media/image154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hyperlink" Target="https://cds.cern.ch/record/2904978/files/ATL-PHYS-PUB-2024-014.pdf" TargetMode="External"/><Relationship Id="rId2" Type="http://schemas.openxmlformats.org/officeDocument/2006/relationships/image" Target="../media/image158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hyperlink" Target="https://cms-results.web.cern.ch/" TargetMode="External"/><Relationship Id="rId2" Type="http://schemas.openxmlformats.org/officeDocument/2006/relationships/image" Target="../media/image159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hyperlink" Target="https://atlas.web.cern.ch/Atlas/GROUPS/PHYSICS/PUBNOTES/ATL-PHYS-PUB-2023-008/fig_01.png" TargetMode="External"/><Relationship Id="rId2" Type="http://schemas.openxmlformats.org/officeDocument/2006/relationships/image" Target="../media/image160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2.png"/><Relationship Id="rId2" Type="http://schemas.openxmlformats.org/officeDocument/2006/relationships/image" Target="../media/image16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4.png"/><Relationship Id="rId4" Type="http://schemas.openxmlformats.org/officeDocument/2006/relationships/image" Target="../media/image163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6.png"/><Relationship Id="rId2" Type="http://schemas.openxmlformats.org/officeDocument/2006/relationships/image" Target="../media/image16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7.png"/><Relationship Id="rId5" Type="http://schemas.openxmlformats.org/officeDocument/2006/relationships/hyperlink" Target="https://www.sciencedirect.com/journal/physics-reports/vol/1115/suppl/C" TargetMode="External"/><Relationship Id="rId4" Type="http://schemas.openxmlformats.org/officeDocument/2006/relationships/image" Target="../media/image52.gif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hyperlink" Target="https://cds.cern.ch/record/2920833/files/LHCb-PUB-2025-001.pdf" TargetMode="Externa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2.png"/><Relationship Id="rId13" Type="http://schemas.openxmlformats.org/officeDocument/2006/relationships/image" Target="../media/image175.png"/><Relationship Id="rId3" Type="http://schemas.openxmlformats.org/officeDocument/2006/relationships/image" Target="../media/image168.png"/><Relationship Id="rId7" Type="http://schemas.openxmlformats.org/officeDocument/2006/relationships/image" Target="../media/image1690.png"/><Relationship Id="rId12" Type="http://schemas.openxmlformats.org/officeDocument/2006/relationships/image" Target="../media/image174.png"/><Relationship Id="rId2" Type="http://schemas.openxmlformats.org/officeDocument/2006/relationships/hyperlink" Target="https://cds.cern.ch/record/2920833/files/LHCb-PUB-2025-001.pdf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1.png"/><Relationship Id="rId11" Type="http://schemas.openxmlformats.org/officeDocument/2006/relationships/image" Target="../media/image1730.png"/><Relationship Id="rId5" Type="http://schemas.openxmlformats.org/officeDocument/2006/relationships/image" Target="../media/image170.png"/><Relationship Id="rId10" Type="http://schemas.openxmlformats.org/officeDocument/2006/relationships/image" Target="../media/image1720.png"/><Relationship Id="rId4" Type="http://schemas.openxmlformats.org/officeDocument/2006/relationships/image" Target="../media/image169.png"/><Relationship Id="rId9" Type="http://schemas.openxmlformats.org/officeDocument/2006/relationships/image" Target="../media/image173.png"/><Relationship Id="rId14" Type="http://schemas.openxmlformats.org/officeDocument/2006/relationships/image" Target="../media/image176.pn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8.png"/><Relationship Id="rId2" Type="http://schemas.openxmlformats.org/officeDocument/2006/relationships/image" Target="../media/image177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8" Type="http://schemas.openxmlformats.org/officeDocument/2006/relationships/hyperlink" Target="https://cerncourier.com/wp-content/uploads/2024/12/CERNCourier2024NovDec-digitaledition.pdf" TargetMode="External"/><Relationship Id="rId3" Type="http://schemas.openxmlformats.org/officeDocument/2006/relationships/image" Target="../media/image180.png"/><Relationship Id="rId7" Type="http://schemas.openxmlformats.org/officeDocument/2006/relationships/image" Target="../media/image183.png"/><Relationship Id="rId2" Type="http://schemas.openxmlformats.org/officeDocument/2006/relationships/image" Target="../media/image17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2.png"/><Relationship Id="rId5" Type="http://schemas.openxmlformats.org/officeDocument/2006/relationships/image" Target="../media/image181.png"/><Relationship Id="rId4" Type="http://schemas.openxmlformats.org/officeDocument/2006/relationships/hyperlink" Target="https://indico.cern.ch/event/1533044/" TargetMode="External"/><Relationship Id="rId9" Type="http://schemas.openxmlformats.org/officeDocument/2006/relationships/image" Target="../media/image184.pn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5.png"/><Relationship Id="rId2" Type="http://schemas.openxmlformats.org/officeDocument/2006/relationships/hyperlink" Target="https://doi.org/10.1140/epjc/s10052-024-12935-y" TargetMode="External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16.png"/><Relationship Id="rId7" Type="http://schemas.openxmlformats.org/officeDocument/2006/relationships/image" Target="../media/image20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Relationship Id="rId9" Type="http://schemas.openxmlformats.org/officeDocument/2006/relationships/image" Target="../media/image22.png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7.pn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9.png"/><Relationship Id="rId2" Type="http://schemas.openxmlformats.org/officeDocument/2006/relationships/image" Target="../media/image18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png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190.pn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1.jpe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3.png"/><Relationship Id="rId2" Type="http://schemas.openxmlformats.org/officeDocument/2006/relationships/image" Target="../media/image19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70.png"/><Relationship Id="rId5" Type="http://schemas.openxmlformats.org/officeDocument/2006/relationships/image" Target="../media/image1860.png"/><Relationship Id="rId4" Type="http://schemas.openxmlformats.org/officeDocument/2006/relationships/image" Target="../media/image1850.png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hyperlink" Target="https://cds.cern.ch/record/2805993" TargetMode="External"/><Relationship Id="rId2" Type="http://schemas.openxmlformats.org/officeDocument/2006/relationships/hyperlink" Target="https://cds.cern.ch/record/2703572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5.png"/><Relationship Id="rId5" Type="http://schemas.openxmlformats.org/officeDocument/2006/relationships/image" Target="../media/image194.png"/><Relationship Id="rId4" Type="http://schemas.openxmlformats.org/officeDocument/2006/relationships/hyperlink" Target="https://cds.cern.ch/record/2929200" TargetMode="External"/></Relationships>
</file>

<file path=ppt/slides/_rels/slide5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60.png"/><Relationship Id="rId3" Type="http://schemas.openxmlformats.org/officeDocument/2006/relationships/image" Target="../media/image196.png"/><Relationship Id="rId7" Type="http://schemas.openxmlformats.org/officeDocument/2006/relationships/image" Target="../media/image198.png"/><Relationship Id="rId2" Type="http://schemas.openxmlformats.org/officeDocument/2006/relationships/image" Target="../media/image190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7.png"/><Relationship Id="rId5" Type="http://schemas.openxmlformats.org/officeDocument/2006/relationships/image" Target="../media/image1930.png"/><Relationship Id="rId4" Type="http://schemas.openxmlformats.org/officeDocument/2006/relationships/image" Target="../media/image1920.png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0.png"/><Relationship Id="rId2" Type="http://schemas.openxmlformats.org/officeDocument/2006/relationships/image" Target="../media/image19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00.png"/><Relationship Id="rId4" Type="http://schemas.openxmlformats.org/officeDocument/2006/relationships/image" Target="../media/image201.png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2.png"/><Relationship Id="rId7" Type="http://schemas.openxmlformats.org/officeDocument/2006/relationships/image" Target="../media/image204.png"/><Relationship Id="rId2" Type="http://schemas.openxmlformats.org/officeDocument/2006/relationships/image" Target="../media/image2010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cds.cern.ch/record/2929200" TargetMode="External"/><Relationship Id="rId5" Type="http://schemas.openxmlformats.org/officeDocument/2006/relationships/hyperlink" Target="https://cds.cern.ch/record/2703572" TargetMode="External"/><Relationship Id="rId4" Type="http://schemas.openxmlformats.org/officeDocument/2006/relationships/image" Target="../media/image203.png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3.png"/><Relationship Id="rId2" Type="http://schemas.openxmlformats.org/officeDocument/2006/relationships/image" Target="../media/image205.png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cds.cern.ch/record/2929200" TargetMode="External"/><Relationship Id="rId4" Type="http://schemas.openxmlformats.org/officeDocument/2006/relationships/image" Target="../media/image206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3" Type="http://schemas.openxmlformats.org/officeDocument/2006/relationships/image" Target="../media/image24.png"/><Relationship Id="rId7" Type="http://schemas.openxmlformats.org/officeDocument/2006/relationships/image" Target="../media/image28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Relationship Id="rId9" Type="http://schemas.openxmlformats.org/officeDocument/2006/relationships/image" Target="../media/image290.png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8.png"/><Relationship Id="rId2" Type="http://schemas.openxmlformats.org/officeDocument/2006/relationships/image" Target="../media/image207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cds.cern.ch/record/2805993" TargetMode="External"/><Relationship Id="rId5" Type="http://schemas.openxmlformats.org/officeDocument/2006/relationships/hyperlink" Target="https://cds.cern.ch/record/2703572" TargetMode="External"/><Relationship Id="rId4" Type="http://schemas.openxmlformats.org/officeDocument/2006/relationships/image" Target="../media/image209.png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1.png"/><Relationship Id="rId2" Type="http://schemas.openxmlformats.org/officeDocument/2006/relationships/image" Target="../media/image2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6.emf"/><Relationship Id="rId5" Type="http://schemas.openxmlformats.org/officeDocument/2006/relationships/image" Target="../media/image55.png"/><Relationship Id="rId4" Type="http://schemas.openxmlformats.org/officeDocument/2006/relationships/image" Target="../media/image212.png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4.png"/><Relationship Id="rId2" Type="http://schemas.openxmlformats.org/officeDocument/2006/relationships/image" Target="../media/image213.png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6.png"/><Relationship Id="rId2" Type="http://schemas.openxmlformats.org/officeDocument/2006/relationships/image" Target="../media/image215.png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cds.cern.ch/record/2929200" TargetMode="External"/><Relationship Id="rId4" Type="http://schemas.openxmlformats.org/officeDocument/2006/relationships/image" Target="../media/image217.png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60.png"/><Relationship Id="rId2" Type="http://schemas.openxmlformats.org/officeDocument/2006/relationships/image" Target="../media/image21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1.png"/><Relationship Id="rId5" Type="http://schemas.openxmlformats.org/officeDocument/2006/relationships/image" Target="../media/image220.png"/><Relationship Id="rId4" Type="http://schemas.openxmlformats.org/officeDocument/2006/relationships/image" Target="../media/image219.png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00.png"/><Relationship Id="rId2" Type="http://schemas.openxmlformats.org/officeDocument/2006/relationships/image" Target="../media/image21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3.png"/><Relationship Id="rId5" Type="http://schemas.openxmlformats.org/officeDocument/2006/relationships/image" Target="../media/image222.png"/><Relationship Id="rId4" Type="http://schemas.openxmlformats.org/officeDocument/2006/relationships/image" Target="../media/image219.png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30.png"/><Relationship Id="rId2" Type="http://schemas.openxmlformats.org/officeDocument/2006/relationships/image" Target="../media/image21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5.png"/><Relationship Id="rId5" Type="http://schemas.openxmlformats.org/officeDocument/2006/relationships/image" Target="../media/image224.png"/><Relationship Id="rId4" Type="http://schemas.openxmlformats.org/officeDocument/2006/relationships/image" Target="../media/image219.png"/></Relationships>
</file>

<file path=ppt/slides/_rels/slide6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0.png"/><Relationship Id="rId3" Type="http://schemas.openxmlformats.org/officeDocument/2006/relationships/image" Target="../media/image226.png"/><Relationship Id="rId7" Type="http://schemas.openxmlformats.org/officeDocument/2006/relationships/image" Target="../media/image229.png"/><Relationship Id="rId2" Type="http://schemas.openxmlformats.org/officeDocument/2006/relationships/image" Target="../media/image21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8.png"/><Relationship Id="rId5" Type="http://schemas.openxmlformats.org/officeDocument/2006/relationships/image" Target="../media/image227.png"/><Relationship Id="rId10" Type="http://schemas.openxmlformats.org/officeDocument/2006/relationships/image" Target="../media/image232.png"/><Relationship Id="rId4" Type="http://schemas.openxmlformats.org/officeDocument/2006/relationships/image" Target="../media/image219.png"/><Relationship Id="rId9" Type="http://schemas.openxmlformats.org/officeDocument/2006/relationships/image" Target="../media/image231.png"/></Relationships>
</file>

<file path=ppt/slides/_rels/slide6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7.png"/><Relationship Id="rId3" Type="http://schemas.openxmlformats.org/officeDocument/2006/relationships/hyperlink" Target="https://doi.org/10.1103/PhysRevD.111.032006" TargetMode="External"/><Relationship Id="rId7" Type="http://schemas.openxmlformats.org/officeDocument/2006/relationships/image" Target="../media/image236.png"/><Relationship Id="rId2" Type="http://schemas.openxmlformats.org/officeDocument/2006/relationships/image" Target="../media/image23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5.png"/><Relationship Id="rId5" Type="http://schemas.openxmlformats.org/officeDocument/2006/relationships/image" Target="../media/image234.png"/><Relationship Id="rId4" Type="http://schemas.openxmlformats.org/officeDocument/2006/relationships/hyperlink" Target="https://cds.cern.ch/record/2929200" TargetMode="External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hyperlink" Target="https://cds.cern.ch/record/2929200" TargetMode="External"/><Relationship Id="rId2" Type="http://schemas.openxmlformats.org/officeDocument/2006/relationships/image" Target="../media/image23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png"/><Relationship Id="rId3" Type="http://schemas.openxmlformats.org/officeDocument/2006/relationships/hyperlink" Target="https://cds.cern.ch/record/1631030" TargetMode="External"/><Relationship Id="rId7" Type="http://schemas.openxmlformats.org/officeDocument/2006/relationships/image" Target="../media/image33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4" Type="http://schemas.openxmlformats.org/officeDocument/2006/relationships/hyperlink" Target="https://cds.cern.ch/record/2668326" TargetMode="External"/><Relationship Id="rId9" Type="http://schemas.openxmlformats.org/officeDocument/2006/relationships/image" Target="../media/image35.png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hyperlink" Target="https://cds.cern.ch/record/2929334" TargetMode="External"/><Relationship Id="rId7" Type="http://schemas.openxmlformats.org/officeDocument/2006/relationships/image" Target="../media/image242.png"/><Relationship Id="rId2" Type="http://schemas.openxmlformats.org/officeDocument/2006/relationships/image" Target="../media/image23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1.png"/><Relationship Id="rId5" Type="http://schemas.openxmlformats.org/officeDocument/2006/relationships/image" Target="../media/image240.png"/><Relationship Id="rId4" Type="http://schemas.openxmlformats.org/officeDocument/2006/relationships/image" Target="../media/image171.png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4.png"/><Relationship Id="rId2" Type="http://schemas.openxmlformats.org/officeDocument/2006/relationships/image" Target="../media/image24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7.png"/><Relationship Id="rId5" Type="http://schemas.openxmlformats.org/officeDocument/2006/relationships/image" Target="../media/image246.png"/><Relationship Id="rId4" Type="http://schemas.openxmlformats.org/officeDocument/2006/relationships/image" Target="../media/image245.jpeg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5.png"/><Relationship Id="rId2" Type="http://schemas.openxmlformats.org/officeDocument/2006/relationships/image" Target="../media/image24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9.png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0.png"/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1.png"/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3.png"/><Relationship Id="rId7" Type="http://schemas.openxmlformats.org/officeDocument/2006/relationships/hyperlink" Target="https://cds.cern.ch/record/2929999/files/HIG-21-018-pas.pdf" TargetMode="External"/><Relationship Id="rId2" Type="http://schemas.openxmlformats.org/officeDocument/2006/relationships/image" Target="../media/image252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nature.com/articles/s41586-022-04892-x" TargetMode="External"/><Relationship Id="rId5" Type="http://schemas.openxmlformats.org/officeDocument/2006/relationships/image" Target="../media/image255.png"/><Relationship Id="rId4" Type="http://schemas.openxmlformats.org/officeDocument/2006/relationships/image" Target="../media/image254.png"/></Relationships>
</file>

<file path=ppt/slides/_rels/slide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6.png"/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8.png"/></Relationships>
</file>

<file path=ppt/slides/_rels/slide8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3.png"/><Relationship Id="rId2" Type="http://schemas.openxmlformats.org/officeDocument/2006/relationships/image" Target="../media/image25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9.png"/></Relationships>
</file>

<file path=ppt/slides/_rels/slide8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1.png"/><Relationship Id="rId2" Type="http://schemas.openxmlformats.org/officeDocument/2006/relationships/image" Target="../media/image260.png"/><Relationship Id="rId1" Type="http://schemas.openxmlformats.org/officeDocument/2006/relationships/slideLayout" Target="../slideLayouts/slideLayout2.xml"/></Relationships>
</file>

<file path=ppt/slides/_rels/slide8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2.png"/><Relationship Id="rId1" Type="http://schemas.openxmlformats.org/officeDocument/2006/relationships/slideLayout" Target="../slideLayouts/slideLayout2.xml"/></Relationships>
</file>

<file path=ppt/slides/_rels/slide8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4.png"/><Relationship Id="rId2" Type="http://schemas.openxmlformats.org/officeDocument/2006/relationships/image" Target="../media/image26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3.png"/><Relationship Id="rId5" Type="http://schemas.openxmlformats.org/officeDocument/2006/relationships/image" Target="../media/image42.png"/><Relationship Id="rId4" Type="http://schemas.openxmlformats.org/officeDocument/2006/relationships/image" Target="../media/image4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E5D027-E929-E807-8807-2447204F6A9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57973" y="514208"/>
            <a:ext cx="7428053" cy="2617874"/>
          </a:xfrm>
        </p:spPr>
        <p:txBody>
          <a:bodyPr/>
          <a:lstStyle/>
          <a:p>
            <a:r>
              <a:rPr lang="en-GB" b="1" dirty="0">
                <a:solidFill>
                  <a:schemeClr val="accent5"/>
                </a:solidFill>
              </a:rPr>
              <a:t>Physics highlights &amp; future perspectives of LHC experiments</a:t>
            </a:r>
            <a:r>
              <a:rPr lang="en-IT" b="1" dirty="0">
                <a:solidFill>
                  <a:schemeClr val="accent5"/>
                </a:solidFill>
              </a:rPr>
              <a:t> 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4EFF745-AE5C-A886-58A3-C13FE499E00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112578" y="3132082"/>
            <a:ext cx="5097519" cy="1502979"/>
          </a:xfrm>
        </p:spPr>
        <p:txBody>
          <a:bodyPr/>
          <a:lstStyle/>
          <a:p>
            <a:r>
              <a:rPr lang="en-IT" dirty="0"/>
              <a:t>Piet Verwilligen – INFN sez. Bari</a:t>
            </a:r>
            <a:br>
              <a:rPr lang="en-IT" sz="1200" dirty="0"/>
            </a:br>
            <a:br>
              <a:rPr lang="en-IT" sz="1200" dirty="0"/>
            </a:br>
            <a:r>
              <a:rPr lang="en-IT" sz="1800" dirty="0"/>
              <a:t>on behalf of the ATLAS, ALICE, CMS &amp; LHCb collab</a:t>
            </a:r>
            <a:br>
              <a:rPr lang="en-IT" sz="1800" dirty="0"/>
            </a:br>
            <a:br>
              <a:rPr lang="en-IT" sz="1200" dirty="0"/>
            </a:br>
            <a:r>
              <a:rPr lang="en-IT" sz="1800" dirty="0"/>
              <a:t>International Workshop on Future Accelerators</a:t>
            </a:r>
            <a:br>
              <a:rPr lang="en-IT" sz="1800" dirty="0"/>
            </a:br>
            <a:r>
              <a:rPr lang="en-IT" sz="1800" dirty="0"/>
              <a:t>Corfu 28-04-2025 – 02-05-2025</a:t>
            </a:r>
          </a:p>
        </p:txBody>
      </p:sp>
    </p:spTree>
    <p:extLst>
      <p:ext uri="{BB962C8B-B14F-4D97-AF65-F5344CB8AC3E}">
        <p14:creationId xmlns:p14="http://schemas.microsoft.com/office/powerpoint/2010/main" val="123800687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6393890-B6EC-7486-95FB-E0DBC2162C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6836" y="972273"/>
            <a:ext cx="8539035" cy="5521124"/>
          </a:xfrm>
        </p:spPr>
        <p:txBody>
          <a:bodyPr/>
          <a:lstStyle/>
          <a:p>
            <a:r>
              <a:rPr lang="en-GB" dirty="0"/>
              <a:t>Forecast for 2025:</a:t>
            </a:r>
          </a:p>
          <a:p>
            <a:pPr lvl="1"/>
            <a:r>
              <a:rPr lang="en-GB" sz="2000" dirty="0"/>
              <a:t>So far beams up to 1.6 10</a:t>
            </a:r>
            <a:r>
              <a:rPr lang="en-GB" sz="2000" baseline="30000" dirty="0"/>
              <a:t>11 </a:t>
            </a:r>
            <a:r>
              <a:rPr lang="en-GB" sz="2000" dirty="0"/>
              <a:t>protons/bunch (Run-3 target: 1.8E11/b)</a:t>
            </a:r>
          </a:p>
          <a:p>
            <a:pPr lvl="1"/>
            <a:r>
              <a:rPr lang="en-GB" sz="2000" dirty="0"/>
              <a:t>End of Run-3 is last opportunity to test HL-LHC beams</a:t>
            </a:r>
          </a:p>
          <a:p>
            <a:pPr lvl="2"/>
            <a:r>
              <a:rPr lang="en-GB" dirty="0"/>
              <a:t>HL-LHC target: 2.3 10</a:t>
            </a:r>
            <a:r>
              <a:rPr lang="en-GB" baseline="30000" dirty="0"/>
              <a:t>11 </a:t>
            </a:r>
            <a:r>
              <a:rPr lang="en-GB" dirty="0"/>
              <a:t>protons / bunch</a:t>
            </a:r>
          </a:p>
          <a:p>
            <a:pPr lvl="1"/>
            <a:r>
              <a:rPr lang="en-GB" sz="2000" dirty="0"/>
              <a:t>2025 is dominated by pp-run + final </a:t>
            </a:r>
            <a:r>
              <a:rPr lang="en-GB" sz="2000" dirty="0" err="1"/>
              <a:t>PbPb</a:t>
            </a:r>
            <a:r>
              <a:rPr lang="en-GB" sz="2000" dirty="0"/>
              <a:t> run</a:t>
            </a:r>
          </a:p>
          <a:p>
            <a:pPr lvl="1"/>
            <a:r>
              <a:rPr lang="en-GB" sz="2000" dirty="0"/>
              <a:t>Target 120 fb</a:t>
            </a:r>
            <a:r>
              <a:rPr lang="en-GB" sz="2000" baseline="30000" dirty="0"/>
              <a:t>-1 </a:t>
            </a:r>
            <a:r>
              <a:rPr lang="en-GB" sz="2000" dirty="0"/>
              <a:t>to ATLAS/CMS and 12 fb</a:t>
            </a:r>
            <a:r>
              <a:rPr lang="en-GB" sz="2000" baseline="30000" dirty="0"/>
              <a:t>-1</a:t>
            </a:r>
            <a:r>
              <a:rPr lang="en-GB" sz="2000" dirty="0"/>
              <a:t> to </a:t>
            </a:r>
            <a:r>
              <a:rPr lang="en-GB" sz="2000" dirty="0" err="1"/>
              <a:t>LHCb</a:t>
            </a:r>
            <a:endParaRPr lang="en-IT" sz="2000" dirty="0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804C7E74-228F-BF94-0F48-43915849DA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8129" y="133564"/>
            <a:ext cx="9143999" cy="838709"/>
          </a:xfrm>
        </p:spPr>
        <p:txBody>
          <a:bodyPr/>
          <a:lstStyle/>
          <a:p>
            <a:r>
              <a:rPr lang="en-IT" b="1" dirty="0">
                <a:solidFill>
                  <a:srgbClr val="0070C0"/>
                </a:solidFill>
                <a:latin typeface="+mn-lt"/>
              </a:rPr>
              <a:t>LHC Performance </a:t>
            </a:r>
            <a:r>
              <a:rPr lang="en-IT" dirty="0">
                <a:solidFill>
                  <a:srgbClr val="0070C0"/>
                </a:solidFill>
                <a:latin typeface="+mn-lt"/>
              </a:rPr>
              <a:t>today</a:t>
            </a:r>
            <a:endParaRPr lang="en-IT" sz="3600" b="0" i="1" dirty="0">
              <a:solidFill>
                <a:srgbClr val="0070C0"/>
              </a:solidFill>
              <a:latin typeface="+mn-lt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EE09853-15F4-C868-C985-180296C3C014}"/>
              </a:ext>
            </a:extLst>
          </p:cNvPr>
          <p:cNvSpPr txBox="1"/>
          <p:nvPr/>
        </p:nvSpPr>
        <p:spPr>
          <a:xfrm rot="16200000">
            <a:off x="6056416" y="3414665"/>
            <a:ext cx="581891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T" sz="1600" i="1" dirty="0"/>
              <a:t>LHC Beam Performance Tracking: </a:t>
            </a:r>
            <a:r>
              <a:rPr lang="en-GB" sz="1600" i="1" dirty="0"/>
              <a:t>https://</a:t>
            </a:r>
            <a:r>
              <a:rPr lang="en-GB" sz="1600" i="1" dirty="0" err="1"/>
              <a:t>bpt.web.cern.ch</a:t>
            </a:r>
            <a:r>
              <a:rPr lang="en-GB" sz="1600" i="1" dirty="0"/>
              <a:t>/</a:t>
            </a:r>
            <a:endParaRPr lang="en-IT" sz="1600" i="1" dirty="0"/>
          </a:p>
        </p:txBody>
      </p:sp>
      <p:pic>
        <p:nvPicPr>
          <p:cNvPr id="6" name="Picture 5" descr="A graph showing a line&#10;&#10;Description automatically generated">
            <a:extLst>
              <a:ext uri="{FF2B5EF4-FFF2-40B4-BE49-F238E27FC236}">
                <a16:creationId xmlns:a16="http://schemas.microsoft.com/office/drawing/2014/main" id="{67802B9B-24DB-4209-98BE-E34AF512952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7638" y="3285952"/>
            <a:ext cx="4393223" cy="1633971"/>
          </a:xfrm>
          <a:prstGeom prst="rect">
            <a:avLst/>
          </a:prstGeom>
        </p:spPr>
      </p:pic>
      <p:pic>
        <p:nvPicPr>
          <p:cNvPr id="7" name="Picture 6" descr="A graph with a line going up&#10;&#10;Description automatically generated">
            <a:extLst>
              <a:ext uri="{FF2B5EF4-FFF2-40B4-BE49-F238E27FC236}">
                <a16:creationId xmlns:a16="http://schemas.microsoft.com/office/drawing/2014/main" id="{9045594C-AC96-3368-941B-D9BC712A48B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11277" y="4919923"/>
            <a:ext cx="4563074" cy="1573474"/>
          </a:xfrm>
          <a:prstGeom prst="rect">
            <a:avLst/>
          </a:prstGeom>
        </p:spPr>
      </p:pic>
      <p:grpSp>
        <p:nvGrpSpPr>
          <p:cNvPr id="14" name="Group 13">
            <a:extLst>
              <a:ext uri="{FF2B5EF4-FFF2-40B4-BE49-F238E27FC236}">
                <a16:creationId xmlns:a16="http://schemas.microsoft.com/office/drawing/2014/main" id="{8EAF5B7F-8F0C-1592-CCFC-D393089BC66A}"/>
              </a:ext>
            </a:extLst>
          </p:cNvPr>
          <p:cNvGrpSpPr/>
          <p:nvPr/>
        </p:nvGrpSpPr>
        <p:grpSpPr>
          <a:xfrm>
            <a:off x="153683" y="3229967"/>
            <a:ext cx="3860763" cy="3242630"/>
            <a:chOff x="153683" y="3229967"/>
            <a:chExt cx="3860763" cy="3242630"/>
          </a:xfrm>
        </p:grpSpPr>
        <p:pic>
          <p:nvPicPr>
            <p:cNvPr id="9" name="Picture 8" descr="A screen shot of a computer&#10;&#10;Description automatically generated">
              <a:extLst>
                <a:ext uri="{FF2B5EF4-FFF2-40B4-BE49-F238E27FC236}">
                  <a16:creationId xmlns:a16="http://schemas.microsoft.com/office/drawing/2014/main" id="{9E4029F9-116C-2A95-589E-C7384CF011F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78129" y="3583942"/>
              <a:ext cx="3836317" cy="2888655"/>
            </a:xfrm>
            <a:prstGeom prst="rect">
              <a:avLst/>
            </a:prstGeom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" name="TextBox 9">
                  <a:extLst>
                    <a:ext uri="{FF2B5EF4-FFF2-40B4-BE49-F238E27FC236}">
                      <a16:creationId xmlns:a16="http://schemas.microsoft.com/office/drawing/2014/main" id="{D1B6F760-37FC-2C50-156F-1B1996F1C341}"/>
                    </a:ext>
                  </a:extLst>
                </p:cNvPr>
                <p:cNvSpPr txBox="1"/>
                <p:nvPr/>
              </p:nvSpPr>
              <p:spPr>
                <a:xfrm>
                  <a:off x="153683" y="3229967"/>
                  <a:ext cx="3784441" cy="341247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/>
                <a:p>
                  <a:r>
                    <a:rPr lang="en-IT" sz="1600" i="1" dirty="0"/>
                    <a:t>First collisions at </a:t>
                  </a:r>
                  <a14:m>
                    <m:oMath xmlns:m="http://schemas.openxmlformats.org/officeDocument/2006/math">
                      <m:rad>
                        <m:radPr>
                          <m:degHide m:val="on"/>
                          <m:ctrlPr>
                            <a:rPr lang="en-IT" sz="1600" i="1" smtClean="0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𝑠</m:t>
                          </m:r>
                        </m:e>
                      </m:rad>
                    </m:oMath>
                  </a14:m>
                  <a:r>
                    <a:rPr lang="en-IT" sz="1600" i="1" dirty="0"/>
                    <a:t>=13.6 TeV last Saturday</a:t>
                  </a:r>
                </a:p>
              </p:txBody>
            </p:sp>
          </mc:Choice>
          <mc:Fallback xmlns="">
            <p:sp>
              <p:nvSpPr>
                <p:cNvPr id="10" name="TextBox 9">
                  <a:extLst>
                    <a:ext uri="{FF2B5EF4-FFF2-40B4-BE49-F238E27FC236}">
                      <a16:creationId xmlns:a16="http://schemas.microsoft.com/office/drawing/2014/main" id="{D1B6F760-37FC-2C50-156F-1B1996F1C341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53683" y="3229967"/>
                  <a:ext cx="3784441" cy="341247"/>
                </a:xfrm>
                <a:prstGeom prst="rect">
                  <a:avLst/>
                </a:prstGeom>
                <a:blipFill>
                  <a:blip r:embed="rId5"/>
                  <a:stretch>
                    <a:fillRect l="-1003" t="-7143" b="-17857"/>
                  </a:stretch>
                </a:blipFill>
              </p:spPr>
              <p:txBody>
                <a:bodyPr/>
                <a:lstStyle/>
                <a:p>
                  <a:r>
                    <a:rPr lang="en-IT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98804366-7163-CD7E-E08B-DF612B7C5654}"/>
              </a:ext>
            </a:extLst>
          </p:cNvPr>
          <p:cNvGrpSpPr/>
          <p:nvPr/>
        </p:nvGrpSpPr>
        <p:grpSpPr>
          <a:xfrm>
            <a:off x="184085" y="3229967"/>
            <a:ext cx="4010063" cy="3302708"/>
            <a:chOff x="2138898" y="4277171"/>
            <a:chExt cx="4010063" cy="3302708"/>
          </a:xfrm>
        </p:grpSpPr>
        <p:pic>
          <p:nvPicPr>
            <p:cNvPr id="12" name="Picture 11" descr="A screenshot of a computer&#10;&#10;Description automatically generated">
              <a:extLst>
                <a:ext uri="{FF2B5EF4-FFF2-40B4-BE49-F238E27FC236}">
                  <a16:creationId xmlns:a16="http://schemas.microsoft.com/office/drawing/2014/main" id="{86A1C699-C024-1BED-91BD-BB091A95EC1F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2138898" y="4629628"/>
              <a:ext cx="3896051" cy="2950251"/>
            </a:xfrm>
            <a:prstGeom prst="rect">
              <a:avLst/>
            </a:prstGeom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3" name="TextBox 12">
                  <a:extLst>
                    <a:ext uri="{FF2B5EF4-FFF2-40B4-BE49-F238E27FC236}">
                      <a16:creationId xmlns:a16="http://schemas.microsoft.com/office/drawing/2014/main" id="{B1A13658-D716-CB4E-44AD-A149C06B21AC}"/>
                    </a:ext>
                  </a:extLst>
                </p:cNvPr>
                <p:cNvSpPr txBox="1"/>
                <p:nvPr/>
              </p:nvSpPr>
              <p:spPr>
                <a:xfrm>
                  <a:off x="2153124" y="4277171"/>
                  <a:ext cx="3995837" cy="341247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none" rtlCol="0">
                  <a:spAutoFit/>
                </a:bodyPr>
                <a:lstStyle/>
                <a:p>
                  <a:r>
                    <a:rPr lang="en-IT" sz="1600" i="1" dirty="0"/>
                    <a:t>First stable beams at </a:t>
                  </a:r>
                  <a14:m>
                    <m:oMath xmlns:m="http://schemas.openxmlformats.org/officeDocument/2006/math">
                      <m:rad>
                        <m:radPr>
                          <m:degHide m:val="on"/>
                          <m:ctrlPr>
                            <a:rPr lang="en-IT" sz="1600" i="1" smtClean="0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𝑠</m:t>
                          </m:r>
                        </m:e>
                      </m:rad>
                    </m:oMath>
                  </a14:m>
                  <a:r>
                    <a:rPr lang="en-IT" sz="1600" i="1" dirty="0"/>
                    <a:t>=0.9 TeV last Tuesday </a:t>
                  </a:r>
                </a:p>
              </p:txBody>
            </p:sp>
          </mc:Choice>
          <mc:Fallback xmlns="">
            <p:sp>
              <p:nvSpPr>
                <p:cNvPr id="13" name="TextBox 12">
                  <a:extLst>
                    <a:ext uri="{FF2B5EF4-FFF2-40B4-BE49-F238E27FC236}">
                      <a16:creationId xmlns:a16="http://schemas.microsoft.com/office/drawing/2014/main" id="{B1A13658-D716-CB4E-44AD-A149C06B21AC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153124" y="4277171"/>
                  <a:ext cx="3995837" cy="341247"/>
                </a:xfrm>
                <a:prstGeom prst="rect">
                  <a:avLst/>
                </a:prstGeom>
                <a:blipFill>
                  <a:blip r:embed="rId7"/>
                  <a:stretch>
                    <a:fillRect l="-949" t="-7143" b="-17857"/>
                  </a:stretch>
                </a:blipFill>
              </p:spPr>
              <p:txBody>
                <a:bodyPr/>
                <a:lstStyle/>
                <a:p>
                  <a:r>
                    <a:rPr lang="en-IT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extLst>
      <p:ext uri="{BB962C8B-B14F-4D97-AF65-F5344CB8AC3E}">
        <p14:creationId xmlns:p14="http://schemas.microsoft.com/office/powerpoint/2010/main" val="17770707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C2CDF750-F791-201D-44F2-A783009245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8129" y="133564"/>
            <a:ext cx="9143999" cy="1255849"/>
          </a:xfrm>
        </p:spPr>
        <p:txBody>
          <a:bodyPr/>
          <a:lstStyle/>
          <a:p>
            <a:r>
              <a:rPr lang="en-IT" sz="3800" dirty="0">
                <a:solidFill>
                  <a:srgbClr val="0070C0"/>
                </a:solidFill>
                <a:latin typeface="+mn-lt"/>
              </a:rPr>
              <a:t>LHC Physics</a:t>
            </a:r>
            <a:br>
              <a:rPr lang="en-IT" sz="3800" b="0" dirty="0">
                <a:solidFill>
                  <a:srgbClr val="0070C0"/>
                </a:solidFill>
                <a:latin typeface="+mn-lt"/>
              </a:rPr>
            </a:br>
            <a:r>
              <a:rPr lang="en-IT" sz="3800" b="0" i="1" dirty="0">
                <a:solidFill>
                  <a:srgbClr val="0070C0"/>
                </a:solidFill>
                <a:latin typeface="+mn-lt"/>
              </a:rPr>
              <a:t>Graphics Overview</a:t>
            </a:r>
            <a:br>
              <a:rPr lang="en-IT" b="0" i="1" dirty="0">
                <a:solidFill>
                  <a:srgbClr val="0070C0"/>
                </a:solidFill>
                <a:latin typeface="+mn-lt"/>
              </a:rPr>
            </a:br>
            <a:br>
              <a:rPr lang="en-US" b="0" baseline="-25000" dirty="0">
                <a:solidFill>
                  <a:srgbClr val="0070C0"/>
                </a:solidFill>
                <a:ea typeface="Cambria Math" panose="02040503050406030204" pitchFamily="18" charset="0"/>
              </a:rPr>
            </a:br>
            <a:endParaRPr lang="en-IT" sz="3600" b="0" i="1" dirty="0">
              <a:solidFill>
                <a:srgbClr val="0070C0"/>
              </a:solidFill>
              <a:latin typeface="+mn-lt"/>
            </a:endParaRPr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E46C6B0B-3C58-5C9F-04A2-62DC4B8BFF7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0010" y="1274763"/>
            <a:ext cx="9144000" cy="5222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2391E3D2-72F4-52F5-B6D5-10D9BD10E770}"/>
              </a:ext>
            </a:extLst>
          </p:cNvPr>
          <p:cNvSpPr txBox="1"/>
          <p:nvPr/>
        </p:nvSpPr>
        <p:spPr>
          <a:xfrm>
            <a:off x="6874181" y="1389413"/>
            <a:ext cx="2091690" cy="52322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IT" sz="2800" dirty="0">
                <a:solidFill>
                  <a:schemeClr val="bg1"/>
                </a:solidFill>
              </a:rPr>
              <a:t>Higgs Physics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FEDE386-1C95-EC60-A9EB-B09538E20804}"/>
              </a:ext>
            </a:extLst>
          </p:cNvPr>
          <p:cNvSpPr txBox="1"/>
          <p:nvPr/>
        </p:nvSpPr>
        <p:spPr>
          <a:xfrm>
            <a:off x="271450" y="2044005"/>
            <a:ext cx="2608909" cy="1384995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IT" sz="2800" dirty="0">
                <a:solidFill>
                  <a:schemeClr val="bg1"/>
                </a:solidFill>
              </a:rPr>
              <a:t>Standard Model</a:t>
            </a:r>
            <a:br>
              <a:rPr lang="en-IT" sz="2800" dirty="0">
                <a:solidFill>
                  <a:schemeClr val="bg1"/>
                </a:solidFill>
              </a:rPr>
            </a:br>
            <a:r>
              <a:rPr lang="en-IT" sz="2800" dirty="0">
                <a:solidFill>
                  <a:schemeClr val="bg1"/>
                </a:solidFill>
              </a:rPr>
              <a:t>Precision Measurements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2C5EEF2-77CA-4A23-5CE8-4E1BC78733D0}"/>
              </a:ext>
            </a:extLst>
          </p:cNvPr>
          <p:cNvSpPr txBox="1"/>
          <p:nvPr/>
        </p:nvSpPr>
        <p:spPr>
          <a:xfrm>
            <a:off x="7623810" y="4030019"/>
            <a:ext cx="1342061" cy="52322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IT" sz="2800" dirty="0">
                <a:solidFill>
                  <a:schemeClr val="bg1"/>
                </a:solidFill>
              </a:rPr>
              <a:t>Flavour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827AB0A-0429-6187-D744-BB3EB51599EA}"/>
              </a:ext>
            </a:extLst>
          </p:cNvPr>
          <p:cNvSpPr txBox="1"/>
          <p:nvPr/>
        </p:nvSpPr>
        <p:spPr>
          <a:xfrm>
            <a:off x="271450" y="4659967"/>
            <a:ext cx="2174570" cy="1384995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IT" sz="2800" dirty="0">
                <a:solidFill>
                  <a:schemeClr val="bg1"/>
                </a:solidFill>
              </a:rPr>
              <a:t>Beyond the Standard Model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793BFF7-92FC-D3BC-01CE-6E91CDA4A8A7}"/>
              </a:ext>
            </a:extLst>
          </p:cNvPr>
          <p:cNvSpPr txBox="1"/>
          <p:nvPr/>
        </p:nvSpPr>
        <p:spPr>
          <a:xfrm>
            <a:off x="4330537" y="5452110"/>
            <a:ext cx="2070263" cy="954107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IT" sz="2800" dirty="0">
                <a:solidFill>
                  <a:schemeClr val="bg1"/>
                </a:solidFill>
              </a:rPr>
              <a:t>Heavy Ion collisions</a:t>
            </a:r>
          </a:p>
        </p:txBody>
      </p:sp>
    </p:spTree>
    <p:extLst>
      <p:ext uri="{BB962C8B-B14F-4D97-AF65-F5344CB8AC3E}">
        <p14:creationId xmlns:p14="http://schemas.microsoft.com/office/powerpoint/2010/main" val="276555645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50A184A-E805-C695-769D-067B6635943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34123" y="1436217"/>
            <a:ext cx="5979411" cy="1800278"/>
          </a:xfrm>
        </p:spPr>
        <p:txBody>
          <a:bodyPr>
            <a:noAutofit/>
          </a:bodyPr>
          <a:lstStyle/>
          <a:p>
            <a:r>
              <a:rPr lang="en-IT" sz="1500" dirty="0"/>
              <a:t>Cross-Sections – </a:t>
            </a:r>
            <a:r>
              <a:rPr lang="en-IT" sz="1500" i="1" dirty="0"/>
              <a:t>Stairway to heaven</a:t>
            </a:r>
          </a:p>
          <a:p>
            <a:r>
              <a:rPr lang="en-IT" sz="1500" dirty="0"/>
              <a:t>Top Quark Mass</a:t>
            </a:r>
          </a:p>
          <a:p>
            <a:r>
              <a:rPr lang="en-GB" sz="1500" dirty="0"/>
              <a:t>H</a:t>
            </a:r>
            <a:r>
              <a:rPr lang="en-IT" sz="1500" dirty="0"/>
              <a:t>igh-density QCD</a:t>
            </a:r>
          </a:p>
          <a:p>
            <a:r>
              <a:rPr lang="en-IT" sz="1500" dirty="0"/>
              <a:t>Search for Heavy Resonances through H-boson decay</a:t>
            </a:r>
          </a:p>
          <a:p>
            <a:r>
              <a:rPr lang="en-IT" sz="1500" dirty="0"/>
              <a:t>Dark Sector Searches</a:t>
            </a:r>
          </a:p>
          <a:p>
            <a:r>
              <a:rPr lang="en-IT" sz="1500" dirty="0"/>
              <a:t>Vector-Like Quarks &amp; Leptons</a:t>
            </a:r>
          </a:p>
          <a:p>
            <a:r>
              <a:rPr lang="en-IT" sz="1500" dirty="0"/>
              <a:t>Data scouting &amp; Data Parking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011E05E-0AA8-1E7B-B196-3049990037F7}"/>
              </a:ext>
            </a:extLst>
          </p:cNvPr>
          <p:cNvSpPr txBox="1"/>
          <p:nvPr/>
        </p:nvSpPr>
        <p:spPr>
          <a:xfrm rot="16200000">
            <a:off x="5475707" y="2974885"/>
            <a:ext cx="669445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i="1" dirty="0">
                <a:hlinkClick r:id="rId2"/>
              </a:rPr>
              <a:t>https://www.sciencedirect.com/journal/physics-reports/vol/1116/suppl/C</a:t>
            </a:r>
            <a:endParaRPr lang="en-GB" sz="1400" i="1" dirty="0"/>
          </a:p>
          <a:p>
            <a:r>
              <a:rPr lang="en-GB" sz="1400" i="1" dirty="0">
                <a:hlinkClick r:id="rId3"/>
              </a:rPr>
              <a:t>https://www.sciencedirect.com/journal/physics-reports/vol/1115/suppl/C</a:t>
            </a:r>
            <a:endParaRPr lang="en-GB" sz="1400" i="1" dirty="0"/>
          </a:p>
        </p:txBody>
      </p:sp>
      <p:pic>
        <p:nvPicPr>
          <p:cNvPr id="4098" name="Picture 2" descr="Go to journal home page - Physics Reports">
            <a:extLst>
              <a:ext uri="{FF2B5EF4-FFF2-40B4-BE49-F238E27FC236}">
                <a16:creationId xmlns:a16="http://schemas.microsoft.com/office/drawing/2014/main" id="{85FCF3DC-27D2-B691-61BF-4F24E71D86B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727" y="3852860"/>
            <a:ext cx="1866900" cy="2540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Go to journal home page - Physics Reports">
            <a:extLst>
              <a:ext uri="{FF2B5EF4-FFF2-40B4-BE49-F238E27FC236}">
                <a16:creationId xmlns:a16="http://schemas.microsoft.com/office/drawing/2014/main" id="{5819B0BA-C2CC-2E77-4377-457F7B4B015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727" y="1029672"/>
            <a:ext cx="1866900" cy="25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5B3E720F-3667-4803-9EC7-88F3D4B63D3C}"/>
              </a:ext>
            </a:extLst>
          </p:cNvPr>
          <p:cNvSpPr txBox="1"/>
          <p:nvPr/>
        </p:nvSpPr>
        <p:spPr>
          <a:xfrm>
            <a:off x="1267335" y="3156623"/>
            <a:ext cx="8190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IT" dirty="0">
                <a:solidFill>
                  <a:schemeClr val="bg1"/>
                </a:solidFill>
              </a:rPr>
              <a:t>772p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CED0A6A-499C-94D5-B01F-7C01419E5416}"/>
              </a:ext>
            </a:extLst>
          </p:cNvPr>
          <p:cNvSpPr txBox="1"/>
          <p:nvPr/>
        </p:nvSpPr>
        <p:spPr>
          <a:xfrm>
            <a:off x="1267333" y="6023529"/>
            <a:ext cx="8190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IT" dirty="0">
                <a:solidFill>
                  <a:schemeClr val="bg1"/>
                </a:solidFill>
              </a:rPr>
              <a:t>386p</a:t>
            </a:r>
          </a:p>
        </p:txBody>
      </p:sp>
      <p:pic>
        <p:nvPicPr>
          <p:cNvPr id="9" name="Picture 8" descr="A close up of a sign&#10;&#10;Description automatically generated">
            <a:extLst>
              <a:ext uri="{FF2B5EF4-FFF2-40B4-BE49-F238E27FC236}">
                <a16:creationId xmlns:a16="http://schemas.microsoft.com/office/drawing/2014/main" id="{444F1531-9A6F-F738-2908-4E91C09E4E1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198777" y="3852860"/>
            <a:ext cx="6164463" cy="921319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A5A3CCFC-00AA-A2E9-5E46-A6DE3B8CC65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184539" y="832090"/>
            <a:ext cx="6164463" cy="653299"/>
          </a:xfrm>
          <a:prstGeom prst="rect">
            <a:avLst/>
          </a:prstGeom>
        </p:spPr>
      </p:pic>
      <p:sp>
        <p:nvSpPr>
          <p:cNvPr id="12" name="Content Placeholder 1">
            <a:extLst>
              <a:ext uri="{FF2B5EF4-FFF2-40B4-BE49-F238E27FC236}">
                <a16:creationId xmlns:a16="http://schemas.microsoft.com/office/drawing/2014/main" id="{782D7C85-2900-A5B1-0091-C50FC5F8DF4C}"/>
              </a:ext>
            </a:extLst>
          </p:cNvPr>
          <p:cNvSpPr txBox="1">
            <a:spLocks/>
          </p:cNvSpPr>
          <p:nvPr/>
        </p:nvSpPr>
        <p:spPr>
          <a:xfrm>
            <a:off x="2334124" y="4839422"/>
            <a:ext cx="5979411" cy="1800278"/>
          </a:xfrm>
          <a:prstGeom prst="rect">
            <a:avLst/>
          </a:prstGeom>
        </p:spPr>
        <p:txBody>
          <a:bodyPr>
            <a:normAutofit fontScale="55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FF0000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70C0"/>
              </a:buClr>
              <a:buSzPct val="90000"/>
              <a:buFont typeface="Wingdings" charset="2"/>
              <a:buChar char="§"/>
              <a:defRPr sz="2400" kern="1200">
                <a:solidFill>
                  <a:srgbClr val="0070C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80000"/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80000"/>
              <a:buFont typeface="Arial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600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Characterizing the Higgs boson</a:t>
            </a:r>
          </a:p>
          <a:p>
            <a:r>
              <a:rPr lang="en-US" dirty="0"/>
              <a:t>EWK, QCD &amp; </a:t>
            </a:r>
            <a:r>
              <a:rPr lang="en-US" dirty="0" err="1"/>
              <a:t>Flavour</a:t>
            </a:r>
            <a:r>
              <a:rPr lang="en-US" dirty="0"/>
              <a:t> studies</a:t>
            </a:r>
          </a:p>
          <a:p>
            <a:r>
              <a:rPr lang="en-US" dirty="0"/>
              <a:t>Top Physics</a:t>
            </a:r>
          </a:p>
          <a:p>
            <a:r>
              <a:rPr lang="en-IT" dirty="0"/>
              <a:t>Search for additional scalars &amp; exotic H decays</a:t>
            </a:r>
          </a:p>
          <a:p>
            <a:r>
              <a:rPr lang="en-IT" dirty="0"/>
              <a:t>Quest for Supersymmetry discovery</a:t>
            </a:r>
          </a:p>
          <a:p>
            <a:r>
              <a:rPr lang="en-IT" dirty="0"/>
              <a:t>Exotic Jungle Beyond The Standard Model</a:t>
            </a:r>
          </a:p>
          <a:p>
            <a:endParaRPr lang="en-IT" dirty="0"/>
          </a:p>
        </p:txBody>
      </p:sp>
      <p:pic>
        <p:nvPicPr>
          <p:cNvPr id="4102" name="Picture 6">
            <a:extLst>
              <a:ext uri="{FF2B5EF4-FFF2-40B4-BE49-F238E27FC236}">
                <a16:creationId xmlns:a16="http://schemas.microsoft.com/office/drawing/2014/main" id="{1D0F8EB4-544E-6121-7753-E7A1185761B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91602" y="4233575"/>
            <a:ext cx="2057400" cy="10812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1F98381F-DA80-D21F-026D-99EADFBD31F6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417435" y="1279839"/>
            <a:ext cx="949301" cy="951704"/>
          </a:xfrm>
          <a:prstGeom prst="rect">
            <a:avLst/>
          </a:prstGeom>
        </p:spPr>
      </p:pic>
      <p:sp>
        <p:nvSpPr>
          <p:cNvPr id="10" name="Title 1">
            <a:extLst>
              <a:ext uri="{FF2B5EF4-FFF2-40B4-BE49-F238E27FC236}">
                <a16:creationId xmlns:a16="http://schemas.microsoft.com/office/drawing/2014/main" id="{ED116FE3-5C2B-C7E1-E4A6-EB4813F4E3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8129" y="133564"/>
            <a:ext cx="9143999" cy="1255849"/>
          </a:xfrm>
        </p:spPr>
        <p:txBody>
          <a:bodyPr/>
          <a:lstStyle/>
          <a:p>
            <a:r>
              <a:rPr lang="en-IT" sz="3800" i="1" dirty="0">
                <a:solidFill>
                  <a:srgbClr val="0070C0"/>
                </a:solidFill>
                <a:latin typeface="+mn-lt"/>
              </a:rPr>
              <a:t>CMS &amp; ATLAS publication in Physics Reports</a:t>
            </a:r>
            <a:br>
              <a:rPr lang="en-IT" b="0" i="1" dirty="0">
                <a:solidFill>
                  <a:srgbClr val="0070C0"/>
                </a:solidFill>
                <a:latin typeface="+mn-lt"/>
              </a:rPr>
            </a:br>
            <a:br>
              <a:rPr lang="en-US" b="0" baseline="-25000" dirty="0">
                <a:solidFill>
                  <a:srgbClr val="0070C0"/>
                </a:solidFill>
                <a:ea typeface="Cambria Math" panose="02040503050406030204" pitchFamily="18" charset="0"/>
              </a:rPr>
            </a:br>
            <a:endParaRPr lang="en-IT" sz="3600" b="0" i="1" dirty="0">
              <a:solidFill>
                <a:srgbClr val="0070C0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19392474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58A91755-F532-10DD-6D74-1AFAF9A2E46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8129" y="1559169"/>
            <a:ext cx="3744166" cy="5103983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Higgs discovery was gigantic milestone</a:t>
            </a:r>
          </a:p>
          <a:p>
            <a:pPr lvl="1"/>
            <a:r>
              <a:rPr lang="en-US" dirty="0"/>
              <a:t>It completes the SM</a:t>
            </a:r>
          </a:p>
          <a:p>
            <a:pPr lvl="1"/>
            <a:r>
              <a:rPr lang="en-US" dirty="0"/>
              <a:t>It is the only fundamental scalar</a:t>
            </a:r>
            <a:br>
              <a:rPr lang="en-US" dirty="0"/>
            </a:br>
            <a:r>
              <a:rPr lang="en-US" dirty="0"/>
              <a:t>(i.e. spin-0 boson)</a:t>
            </a:r>
          </a:p>
          <a:p>
            <a:r>
              <a:rPr lang="en-US" dirty="0"/>
              <a:t>Essential to measure all properties of the Higgs boson up to the best possible precision</a:t>
            </a:r>
          </a:p>
          <a:p>
            <a:pPr lvl="1"/>
            <a:r>
              <a:rPr lang="en-US" dirty="0"/>
              <a:t>Yukawa couplings</a:t>
            </a:r>
          </a:p>
          <a:p>
            <a:pPr lvl="2"/>
            <a:r>
              <a:rPr lang="en-US" dirty="0"/>
              <a:t>Mass, New particles?</a:t>
            </a:r>
          </a:p>
          <a:p>
            <a:pPr lvl="1"/>
            <a:r>
              <a:rPr lang="en-US" dirty="0"/>
              <a:t>H Mass &amp; Width</a:t>
            </a:r>
          </a:p>
          <a:p>
            <a:pPr lvl="1"/>
            <a:r>
              <a:rPr lang="en-US" dirty="0"/>
              <a:t>Shape of Potential</a:t>
            </a:r>
          </a:p>
          <a:p>
            <a:pPr lvl="1"/>
            <a:endParaRPr lang="en-IT" dirty="0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05348789-967D-5FF0-651C-A6E3AF4D9E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8129" y="133564"/>
            <a:ext cx="9143999" cy="1255849"/>
          </a:xfrm>
        </p:spPr>
        <p:txBody>
          <a:bodyPr/>
          <a:lstStyle/>
          <a:p>
            <a:r>
              <a:rPr lang="en-IT" i="1" dirty="0">
                <a:solidFill>
                  <a:srgbClr val="0070C0"/>
                </a:solidFill>
                <a:latin typeface="+mn-lt"/>
              </a:rPr>
              <a:t>Higgs Physics</a:t>
            </a:r>
            <a:br>
              <a:rPr lang="en-IT" b="0" i="1" dirty="0">
                <a:solidFill>
                  <a:srgbClr val="0070C0"/>
                </a:solidFill>
                <a:latin typeface="+mn-lt"/>
              </a:rPr>
            </a:br>
            <a:r>
              <a:rPr lang="en-IT" sz="3600" b="0" i="1" dirty="0">
                <a:solidFill>
                  <a:srgbClr val="0070C0"/>
                </a:solidFill>
                <a:latin typeface="+mn-lt"/>
              </a:rPr>
              <a:t>overview</a:t>
            </a:r>
            <a:r>
              <a:rPr lang="en-IT" b="0" i="1" dirty="0">
                <a:solidFill>
                  <a:srgbClr val="0070C0"/>
                </a:solidFill>
                <a:latin typeface="+mn-lt"/>
              </a:rPr>
              <a:t>			</a:t>
            </a:r>
            <a:endParaRPr lang="en-IT" sz="3600" b="0" i="1" dirty="0">
              <a:solidFill>
                <a:srgbClr val="0070C0"/>
              </a:solidFill>
              <a:latin typeface="+mn-lt"/>
            </a:endParaRPr>
          </a:p>
        </p:txBody>
      </p:sp>
      <p:pic>
        <p:nvPicPr>
          <p:cNvPr id="8" name="Picture 7" descr="A diagram of a graph&#10;&#10;Description automatically generated">
            <a:extLst>
              <a:ext uri="{FF2B5EF4-FFF2-40B4-BE49-F238E27FC236}">
                <a16:creationId xmlns:a16="http://schemas.microsoft.com/office/drawing/2014/main" id="{B0865047-6AC8-752E-689C-BF43A211748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05888" y="1389412"/>
            <a:ext cx="5338111" cy="5103983"/>
          </a:xfrm>
          <a:prstGeom prst="rect">
            <a:avLst/>
          </a:prstGeom>
        </p:spPr>
      </p:pic>
      <p:pic>
        <p:nvPicPr>
          <p:cNvPr id="12" name="Picture 11" descr="A graph of a particle mass&#10;&#10;Description automatically generated">
            <a:extLst>
              <a:ext uri="{FF2B5EF4-FFF2-40B4-BE49-F238E27FC236}">
                <a16:creationId xmlns:a16="http://schemas.microsoft.com/office/drawing/2014/main" id="{9C49366F-7C65-BA69-F932-AFFBB0B9422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02411" y="1179095"/>
            <a:ext cx="5441588" cy="5314300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4CB5A510-A261-E352-2B39-9CAE82F54D1E}"/>
              </a:ext>
            </a:extLst>
          </p:cNvPr>
          <p:cNvSpPr txBox="1"/>
          <p:nvPr/>
        </p:nvSpPr>
        <p:spPr>
          <a:xfrm>
            <a:off x="6999514" y="133564"/>
            <a:ext cx="1966357" cy="923330"/>
          </a:xfrm>
          <a:prstGeom prst="rect">
            <a:avLst/>
          </a:prstGeom>
          <a:noFill/>
          <a:ln w="19050"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IT" b="1" dirty="0">
                <a:solidFill>
                  <a:schemeClr val="accent6">
                    <a:lumMod val="75000"/>
                  </a:schemeClr>
                </a:solidFill>
              </a:rPr>
              <a:t>More about Higgs:</a:t>
            </a:r>
            <a:br>
              <a:rPr lang="en-IT" b="1" dirty="0">
                <a:solidFill>
                  <a:schemeClr val="accent6">
                    <a:lumMod val="75000"/>
                  </a:schemeClr>
                </a:solidFill>
              </a:rPr>
            </a:br>
            <a:r>
              <a:rPr lang="en-IT" i="1" dirty="0">
                <a:solidFill>
                  <a:schemeClr val="accent6">
                    <a:lumMod val="75000"/>
                  </a:schemeClr>
                </a:solidFill>
              </a:rPr>
              <a:t>Friday 9:30</a:t>
            </a:r>
            <a:br>
              <a:rPr lang="en-IT" i="1" dirty="0">
                <a:solidFill>
                  <a:schemeClr val="accent6">
                    <a:lumMod val="75000"/>
                  </a:schemeClr>
                </a:solidFill>
              </a:rPr>
            </a:br>
            <a:r>
              <a:rPr lang="en-IT" i="1" dirty="0">
                <a:solidFill>
                  <a:schemeClr val="accent6">
                    <a:lumMod val="75000"/>
                  </a:schemeClr>
                </a:solidFill>
              </a:rPr>
              <a:t>A. Bethani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9918F9E8-7E23-0FE6-4B11-5C27A8AD1ADA}"/>
                  </a:ext>
                </a:extLst>
              </p:cNvPr>
              <p:cNvSpPr txBox="1"/>
              <p:nvPr/>
            </p:nvSpPr>
            <p:spPr>
              <a:xfrm>
                <a:off x="5984753" y="133563"/>
                <a:ext cx="1014761" cy="39760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IT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𝜆</m:t>
                      </m:r>
                      <m:r>
                        <a:rPr lang="en-US" b="0" i="1" baseline="-2500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𝑓</m:t>
                      </m:r>
                      <m:r>
                        <a:rPr lang="en-IT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∝</m:t>
                      </m:r>
                      <m:box>
                        <m:boxPr>
                          <m:ctrlPr>
                            <a:rPr lang="en-IT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boxPr>
                        <m:e>
                          <m:argPr>
                            <m:argSz m:val="-1"/>
                          </m:argPr>
                          <m:f>
                            <m:fPr>
                              <m:ctrlPr>
                                <a:rPr lang="en-IT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𝑚</m:t>
                              </m:r>
                              <m:r>
                                <a:rPr lang="en-US" b="0" i="1" baseline="-2500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𝑓</m:t>
                              </m:r>
                            </m:num>
                            <m:den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𝑣</m:t>
                              </m:r>
                            </m:den>
                          </m:f>
                        </m:e>
                      </m:box>
                    </m:oMath>
                  </m:oMathPara>
                </a14:m>
                <a:endParaRPr lang="en-IT" dirty="0"/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9918F9E8-7E23-0FE6-4B11-5C27A8AD1AD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84753" y="133563"/>
                <a:ext cx="1014761" cy="397609"/>
              </a:xfrm>
              <a:prstGeom prst="rect">
                <a:avLst/>
              </a:prstGeom>
              <a:blipFill>
                <a:blip r:embed="rId4"/>
                <a:stretch>
                  <a:fillRect b="-3125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BFDDA36A-EE67-BF91-68BC-4BD4235ED913}"/>
                  </a:ext>
                </a:extLst>
              </p:cNvPr>
              <p:cNvSpPr txBox="1"/>
              <p:nvPr/>
            </p:nvSpPr>
            <p:spPr>
              <a:xfrm>
                <a:off x="5967562" y="461205"/>
                <a:ext cx="1014761" cy="47859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IT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𝜆</m:t>
                      </m:r>
                      <m:r>
                        <a:rPr lang="en-US" b="0" i="1" baseline="-2500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𝑉</m:t>
                      </m:r>
                      <m:r>
                        <a:rPr lang="en-IT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∝</m:t>
                      </m:r>
                      <m:box>
                        <m:boxPr>
                          <m:ctrlPr>
                            <a:rPr lang="en-IT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boxPr>
                        <m:e>
                          <m:argPr>
                            <m:argSz m:val="-1"/>
                          </m:argPr>
                          <m:f>
                            <m:fPr>
                              <m:ctrlPr>
                                <a:rPr lang="en-IT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sSubSup>
                                <m:sSubSupPr>
                                  <m:ctrlPr>
                                    <a:rPr lang="en-IT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𝑚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𝑉</m:t>
                                  </m:r>
                                </m:sub>
                                <m:sup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bSup>
                            </m:num>
                            <m:den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𝑣</m:t>
                              </m:r>
                            </m:den>
                          </m:f>
                        </m:e>
                      </m:box>
                    </m:oMath>
                  </m:oMathPara>
                </a14:m>
                <a:endParaRPr lang="en-IT" dirty="0"/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BFDDA36A-EE67-BF91-68BC-4BD4235ED91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67562" y="461205"/>
                <a:ext cx="1014761" cy="478593"/>
              </a:xfrm>
              <a:prstGeom prst="rect">
                <a:avLst/>
              </a:prstGeom>
              <a:blipFill>
                <a:blip r:embed="rId5"/>
                <a:stretch>
                  <a:fillRect b="-2632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D1121535-6E15-E037-9AB8-C0756605DBBA}"/>
                  </a:ext>
                </a:extLst>
              </p:cNvPr>
              <p:cNvSpPr txBox="1"/>
              <p:nvPr/>
            </p:nvSpPr>
            <p:spPr>
              <a:xfrm>
                <a:off x="4666801" y="4242930"/>
                <a:ext cx="1109812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IT" sz="1600" dirty="0">
                    <a:solidFill>
                      <a:srgbClr val="FF0000"/>
                    </a:solidFill>
                  </a:rPr>
                  <a:t>2</a:t>
                </a:r>
                <a:r>
                  <a:rPr lang="en-IT" sz="1600" baseline="30000" dirty="0">
                    <a:solidFill>
                      <a:srgbClr val="FF0000"/>
                    </a:solidFill>
                  </a:rPr>
                  <a:t>nd</a:t>
                </a:r>
                <a:r>
                  <a:rPr lang="en-IT" sz="1600" dirty="0">
                    <a:solidFill>
                      <a:srgbClr val="FF0000"/>
                    </a:solidFill>
                  </a:rPr>
                  <a:t> gen </a:t>
                </a:r>
                <a14:m>
                  <m:oMath xmlns:m="http://schemas.openxmlformats.org/officeDocument/2006/math">
                    <m:r>
                      <a:rPr lang="en-IT" sz="160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ℓ</m:t>
                    </m:r>
                  </m:oMath>
                </a14:m>
                <a:endParaRPr lang="en-IT" sz="16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D1121535-6E15-E037-9AB8-C0756605DBB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66801" y="4242930"/>
                <a:ext cx="1109812" cy="338554"/>
              </a:xfrm>
              <a:prstGeom prst="rect">
                <a:avLst/>
              </a:prstGeom>
              <a:blipFill>
                <a:blip r:embed="rId6"/>
                <a:stretch>
                  <a:fillRect l="-3371" t="-7407" b="-22222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C42F9E89-5B90-9A27-2590-8A4A179402B7}"/>
                  </a:ext>
                </a:extLst>
              </p:cNvPr>
              <p:cNvSpPr txBox="1"/>
              <p:nvPr/>
            </p:nvSpPr>
            <p:spPr>
              <a:xfrm>
                <a:off x="5819205" y="3338537"/>
                <a:ext cx="1109812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IT" sz="1600" baseline="30000" dirty="0">
                    <a:solidFill>
                      <a:srgbClr val="AE1ACD"/>
                    </a:solidFill>
                  </a:rPr>
                  <a:t>3rd</a:t>
                </a:r>
                <a:r>
                  <a:rPr lang="en-IT" sz="1600" dirty="0">
                    <a:solidFill>
                      <a:srgbClr val="AE1ACD"/>
                    </a:solidFill>
                  </a:rPr>
                  <a:t> gen </a:t>
                </a:r>
                <a14:m>
                  <m:oMath xmlns:m="http://schemas.openxmlformats.org/officeDocument/2006/math">
                    <m:r>
                      <a:rPr lang="en-IT" sz="1600" i="1" smtClean="0">
                        <a:solidFill>
                          <a:srgbClr val="AE1ACD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ℓ</m:t>
                    </m:r>
                  </m:oMath>
                </a14:m>
                <a:endParaRPr lang="en-IT" sz="1600" dirty="0">
                  <a:solidFill>
                    <a:srgbClr val="AE1ACD"/>
                  </a:solidFill>
                </a:endParaRPr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C42F9E89-5B90-9A27-2590-8A4A179402B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19205" y="3338537"/>
                <a:ext cx="1109812" cy="338554"/>
              </a:xfrm>
              <a:prstGeom prst="rect">
                <a:avLst/>
              </a:prstGeom>
              <a:blipFill>
                <a:blip r:embed="rId7"/>
                <a:stretch>
                  <a:fillRect t="-7407" b="-22222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TextBox 9">
            <a:extLst>
              <a:ext uri="{FF2B5EF4-FFF2-40B4-BE49-F238E27FC236}">
                <a16:creationId xmlns:a16="http://schemas.microsoft.com/office/drawing/2014/main" id="{0F17B35B-4A6D-B273-68CF-907339B32D46}"/>
              </a:ext>
            </a:extLst>
          </p:cNvPr>
          <p:cNvSpPr txBox="1"/>
          <p:nvPr/>
        </p:nvSpPr>
        <p:spPr>
          <a:xfrm>
            <a:off x="8137664" y="1998138"/>
            <a:ext cx="110981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T" sz="1600" dirty="0">
                <a:solidFill>
                  <a:srgbClr val="64AF39"/>
                </a:solidFill>
              </a:rPr>
              <a:t>V-bosons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992D9096-79DC-7352-2F1F-69184859D5D4}"/>
                  </a:ext>
                </a:extLst>
              </p:cNvPr>
              <p:cNvSpPr txBox="1"/>
              <p:nvPr/>
            </p:nvSpPr>
            <p:spPr>
              <a:xfrm>
                <a:off x="6165915" y="2528409"/>
                <a:ext cx="1109812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IT" sz="1600" baseline="30000" dirty="0">
                    <a:solidFill>
                      <a:srgbClr val="203AFA"/>
                    </a:solidFill>
                  </a:rPr>
                  <a:t>3rd</a:t>
                </a:r>
                <a:r>
                  <a:rPr lang="en-IT" sz="1600" dirty="0">
                    <a:solidFill>
                      <a:srgbClr val="203AFA"/>
                    </a:solidFill>
                  </a:rPr>
                  <a:t> gen </a:t>
                </a:r>
                <a14:m>
                  <m:oMath xmlns:m="http://schemas.openxmlformats.org/officeDocument/2006/math">
                    <m:r>
                      <a:rPr lang="en-US" sz="1600" b="0" i="1" smtClean="0">
                        <a:solidFill>
                          <a:srgbClr val="203AFA"/>
                        </a:solidFill>
                        <a:latin typeface="Cambria Math" panose="02040503050406030204" pitchFamily="18" charset="0"/>
                      </a:rPr>
                      <m:t>𝑞</m:t>
                    </m:r>
                  </m:oMath>
                </a14:m>
                <a:endParaRPr lang="en-IT" sz="1600" dirty="0">
                  <a:solidFill>
                    <a:srgbClr val="203AFA"/>
                  </a:solidFill>
                </a:endParaRPr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992D9096-79DC-7352-2F1F-69184859D5D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65915" y="2528409"/>
                <a:ext cx="1109812" cy="338554"/>
              </a:xfrm>
              <a:prstGeom prst="rect">
                <a:avLst/>
              </a:prstGeom>
              <a:blipFill>
                <a:blip r:embed="rId8"/>
                <a:stretch>
                  <a:fillRect t="-7407" b="-22222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55492701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diagram of a triangle&#10;&#10;Description automatically generated">
            <a:extLst>
              <a:ext uri="{FF2B5EF4-FFF2-40B4-BE49-F238E27FC236}">
                <a16:creationId xmlns:a16="http://schemas.microsoft.com/office/drawing/2014/main" id="{F8D122A4-D2CE-9F72-F081-01B3FF44533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800" y="4646601"/>
            <a:ext cx="7772400" cy="1039036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58A91755-F532-10DD-6D74-1AFAF9A2E460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178129" y="1318534"/>
                <a:ext cx="8965871" cy="5539466"/>
              </a:xfrm>
            </p:spPr>
            <p:txBody>
              <a:bodyPr>
                <a:normAutofit/>
              </a:bodyPr>
              <a:lstStyle/>
              <a:p>
                <a:r>
                  <a:rPr lang="en-US" sz="2400" dirty="0"/>
                  <a:t>Nearly 13 years after the discovery, ATLAS &amp; CMS have been performing extensive set of measurements to characterize H</a:t>
                </a:r>
              </a:p>
              <a:p>
                <a:pPr lvl="1"/>
                <a:r>
                  <a:rPr lang="en-US" sz="1800" dirty="0"/>
                  <a:t>Analyzed entire Run 2: 140 fb</a:t>
                </a:r>
                <a:r>
                  <a:rPr lang="en-US" sz="1800" baseline="30000" dirty="0"/>
                  <a:t>-1</a:t>
                </a:r>
                <a:r>
                  <a:rPr lang="en-US" sz="1800" dirty="0"/>
                  <a:t> = 10 x discovery dataset</a:t>
                </a:r>
              </a:p>
              <a:p>
                <a:r>
                  <a:rPr lang="en-US" sz="2400" dirty="0"/>
                  <a:t>Explore all accessible Higgs boson production &amp; decay modes</a:t>
                </a:r>
              </a:p>
              <a:p>
                <a:pPr lvl="1"/>
                <a:r>
                  <a:rPr lang="en-US" sz="1800" dirty="0"/>
                  <a:t>Production </a:t>
                </a:r>
                <a:r>
                  <a:rPr lang="en-US" sz="1600" i="1" dirty="0">
                    <a:solidFill>
                      <a:schemeClr val="tx1"/>
                    </a:solidFill>
                  </a:rPr>
                  <a:t>(</a:t>
                </a:r>
                <a:r>
                  <a:rPr lang="en-US" sz="1600" i="1" dirty="0" err="1">
                    <a:solidFill>
                      <a:schemeClr val="tx1"/>
                    </a:solidFill>
                  </a:rPr>
                  <a:t>bbH</a:t>
                </a:r>
                <a:r>
                  <a:rPr lang="en-US" sz="1600" i="1" dirty="0">
                    <a:solidFill>
                      <a:schemeClr val="tx1"/>
                    </a:solidFill>
                  </a:rPr>
                  <a:t> and </a:t>
                </a:r>
                <a:r>
                  <a:rPr lang="en-US" sz="1600" i="1" dirty="0" err="1">
                    <a:solidFill>
                      <a:schemeClr val="tx1"/>
                    </a:solidFill>
                  </a:rPr>
                  <a:t>tH</a:t>
                </a:r>
                <a:r>
                  <a:rPr lang="en-US" sz="1600" i="1" dirty="0">
                    <a:solidFill>
                      <a:schemeClr val="tx1"/>
                    </a:solidFill>
                  </a:rPr>
                  <a:t> not yet discovered)</a:t>
                </a:r>
              </a:p>
              <a:p>
                <a:pPr lvl="1"/>
                <a:endParaRPr lang="en-US" dirty="0"/>
              </a:p>
              <a:p>
                <a:pPr lvl="1"/>
                <a:endParaRPr lang="en-US" dirty="0"/>
              </a:p>
              <a:p>
                <a:pPr lvl="1"/>
                <a:endParaRPr lang="en-US" dirty="0"/>
              </a:p>
              <a:p>
                <a:pPr lvl="1"/>
                <a:r>
                  <a:rPr lang="en-US" sz="1800" dirty="0"/>
                  <a:t>Decay </a:t>
                </a:r>
                <a:r>
                  <a:rPr lang="en-US" sz="1600" i="1" dirty="0">
                    <a:solidFill>
                      <a:schemeClr val="tx1"/>
                    </a:solidFill>
                  </a:rPr>
                  <a:t>(evidence for H</a:t>
                </a:r>
                <a14:m>
                  <m:oMath xmlns:m="http://schemas.openxmlformats.org/officeDocument/2006/math">
                    <m:r>
                      <a:rPr lang="en-US" sz="160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r>
                      <a:rPr lang="en-US" sz="160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𝜇𝜇</m:t>
                    </m:r>
                  </m:oMath>
                </a14:m>
                <a:r>
                  <a:rPr lang="en-US" sz="1600" i="1" dirty="0">
                    <a:solidFill>
                      <a:schemeClr val="tx1"/>
                    </a:solidFill>
                  </a:rPr>
                  <a:t> and H</a:t>
                </a:r>
                <a14:m>
                  <m:oMath xmlns:m="http://schemas.openxmlformats.org/officeDocument/2006/math">
                    <m:r>
                      <a:rPr lang="en-US" sz="160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r>
                      <a:rPr lang="en-US" sz="16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𝑍</m:t>
                    </m:r>
                    <m:r>
                      <a:rPr lang="en-US" sz="16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𝛾</m:t>
                    </m:r>
                  </m:oMath>
                </a14:m>
                <a:r>
                  <a:rPr lang="en-US" sz="1600" i="1" dirty="0">
                    <a:solidFill>
                      <a:schemeClr val="tx1"/>
                    </a:solidFill>
                  </a:rPr>
                  <a:t> – not yet for H</a:t>
                </a:r>
                <a14:m>
                  <m:oMath xmlns:m="http://schemas.openxmlformats.org/officeDocument/2006/math">
                    <m:r>
                      <a:rPr lang="en-US" sz="160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r>
                      <a:rPr lang="en-US" sz="160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𝑐𝑐</m:t>
                    </m:r>
                  </m:oMath>
                </a14:m>
                <a:r>
                  <a:rPr lang="en-US" sz="1600" i="1" dirty="0">
                    <a:solidFill>
                      <a:schemeClr val="tx1"/>
                    </a:solidFill>
                  </a:rPr>
                  <a:t>)</a:t>
                </a:r>
              </a:p>
              <a:p>
                <a:pPr lvl="1"/>
                <a:endParaRPr lang="en-US" sz="1800" dirty="0"/>
              </a:p>
              <a:p>
                <a:pPr lvl="1"/>
                <a:endParaRPr lang="en-US" sz="1800" dirty="0"/>
              </a:p>
              <a:p>
                <a:endParaRPr lang="en-US" sz="2200" dirty="0"/>
              </a:p>
              <a:p>
                <a:r>
                  <a:rPr lang="en-US" sz="2000" dirty="0"/>
                  <a:t>Excellent overview in 10-year discovery papers in Nature from ATLAS and CMS </a:t>
                </a:r>
                <a:r>
                  <a:rPr lang="en-US" sz="1800" dirty="0">
                    <a:solidFill>
                      <a:srgbClr val="0070C0"/>
                    </a:solidFill>
                    <a:hlinkClick r:id="rId3"/>
                  </a:rPr>
                  <a:t>(</a:t>
                </a:r>
                <a:r>
                  <a:rPr lang="en-US" sz="1800" i="1" dirty="0">
                    <a:solidFill>
                      <a:srgbClr val="0070C0"/>
                    </a:solidFill>
                    <a:hlinkClick r:id="rId3"/>
                  </a:rPr>
                  <a:t>Nature 607 52-59 </a:t>
                </a:r>
                <a:r>
                  <a:rPr lang="en-US" sz="1800" dirty="0">
                    <a:solidFill>
                      <a:srgbClr val="0070C0"/>
                    </a:solidFill>
                  </a:rPr>
                  <a:t>&amp; </a:t>
                </a:r>
                <a:r>
                  <a:rPr lang="en-US" sz="1800" i="1" dirty="0">
                    <a:solidFill>
                      <a:srgbClr val="0070C0"/>
                    </a:solidFill>
                    <a:hlinkClick r:id="rId4"/>
                  </a:rPr>
                  <a:t>60-68 (2022)</a:t>
                </a:r>
                <a:r>
                  <a:rPr lang="en-US" sz="1800" i="1" dirty="0">
                    <a:solidFill>
                      <a:srgbClr val="0070C0"/>
                    </a:solidFill>
                  </a:rPr>
                  <a:t> </a:t>
                </a:r>
                <a:r>
                  <a:rPr lang="en-US" sz="1800" i="1" dirty="0">
                    <a:solidFill>
                      <a:schemeClr val="accent2"/>
                    </a:solidFill>
                  </a:rPr>
                  <a:t>– worth reading!</a:t>
                </a:r>
                <a:r>
                  <a:rPr lang="en-US" sz="1800" dirty="0">
                    <a:solidFill>
                      <a:srgbClr val="0070C0"/>
                    </a:solidFill>
                  </a:rPr>
                  <a:t>) </a:t>
                </a:r>
                <a:r>
                  <a:rPr lang="en-US" sz="1800" dirty="0"/>
                  <a:t> </a:t>
                </a:r>
                <a:r>
                  <a:rPr lang="en-US" sz="2000" dirty="0"/>
                  <a:t>and the ATLAS Physics Report on Higgs characterization </a:t>
                </a:r>
                <a:r>
                  <a:rPr lang="en-US" sz="1800" dirty="0">
                    <a:solidFill>
                      <a:srgbClr val="0070C0"/>
                    </a:solidFill>
                  </a:rPr>
                  <a:t>(</a:t>
                </a:r>
                <a:r>
                  <a:rPr lang="en-US" sz="1800" i="1" dirty="0">
                    <a:solidFill>
                      <a:srgbClr val="0070C0"/>
                    </a:solidFill>
                    <a:hlinkClick r:id="rId5"/>
                  </a:rPr>
                  <a:t>Phys Rep. 1116 (2025)</a:t>
                </a:r>
                <a:r>
                  <a:rPr lang="en-US" sz="1800" dirty="0">
                    <a:solidFill>
                      <a:srgbClr val="0070C0"/>
                    </a:solidFill>
                  </a:rPr>
                  <a:t>)</a:t>
                </a:r>
              </a:p>
              <a:p>
                <a:pPr lvl="1"/>
                <a:endParaRPr lang="en-IT" dirty="0"/>
              </a:p>
            </p:txBody>
          </p:sp>
        </mc:Choice>
        <mc:Fallback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58A91755-F532-10DD-6D74-1AFAF9A2E460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78129" y="1318534"/>
                <a:ext cx="8965871" cy="5539466"/>
              </a:xfrm>
              <a:blipFill>
                <a:blip r:embed="rId6"/>
                <a:stretch>
                  <a:fillRect l="-849" t="-1602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itle 1">
            <a:extLst>
              <a:ext uri="{FF2B5EF4-FFF2-40B4-BE49-F238E27FC236}">
                <a16:creationId xmlns:a16="http://schemas.microsoft.com/office/drawing/2014/main" id="{05348789-967D-5FF0-651C-A6E3AF4D9E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8129" y="133564"/>
            <a:ext cx="9143999" cy="1255849"/>
          </a:xfrm>
        </p:spPr>
        <p:txBody>
          <a:bodyPr/>
          <a:lstStyle/>
          <a:p>
            <a:r>
              <a:rPr lang="en-IT" i="1" dirty="0">
                <a:solidFill>
                  <a:srgbClr val="0070C0"/>
                </a:solidFill>
                <a:latin typeface="+mn-lt"/>
              </a:rPr>
              <a:t>Higgs Physics</a:t>
            </a:r>
            <a:br>
              <a:rPr lang="en-IT" b="0" i="1" dirty="0">
                <a:solidFill>
                  <a:srgbClr val="0070C0"/>
                </a:solidFill>
                <a:latin typeface="+mn-lt"/>
              </a:rPr>
            </a:br>
            <a:r>
              <a:rPr lang="en-IT" sz="3600" b="0" i="1" dirty="0">
                <a:solidFill>
                  <a:srgbClr val="0070C0"/>
                </a:solidFill>
                <a:latin typeface="+mn-lt"/>
              </a:rPr>
              <a:t>production and Decay</a:t>
            </a:r>
            <a:r>
              <a:rPr lang="en-IT" b="0" i="1" dirty="0">
                <a:solidFill>
                  <a:srgbClr val="0070C0"/>
                </a:solidFill>
                <a:latin typeface="+mn-lt"/>
              </a:rPr>
              <a:t>			</a:t>
            </a:r>
            <a:endParaRPr lang="en-IT" sz="3600" b="0" i="1" dirty="0">
              <a:solidFill>
                <a:srgbClr val="0070C0"/>
              </a:solidFill>
              <a:latin typeface="+mn-lt"/>
            </a:endParaRPr>
          </a:p>
        </p:txBody>
      </p:sp>
      <p:pic>
        <p:nvPicPr>
          <p:cNvPr id="4" name="Picture 3" descr="A diagram of a chemical compound&#10;&#10;Description automatically generated">
            <a:extLst>
              <a:ext uri="{FF2B5EF4-FFF2-40B4-BE49-F238E27FC236}">
                <a16:creationId xmlns:a16="http://schemas.microsoft.com/office/drawing/2014/main" id="{CCB16B04-302E-D544-BA97-C2E0C250F9B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85800" y="3185895"/>
            <a:ext cx="7772400" cy="1039036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C07AF7EA-4535-6103-BE2F-77CEC4B0181F}"/>
              </a:ext>
            </a:extLst>
          </p:cNvPr>
          <p:cNvSpPr txBox="1"/>
          <p:nvPr/>
        </p:nvSpPr>
        <p:spPr>
          <a:xfrm>
            <a:off x="440473" y="3551524"/>
            <a:ext cx="49065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T" sz="1400" dirty="0">
                <a:solidFill>
                  <a:srgbClr val="0066CC"/>
                </a:solidFill>
              </a:rPr>
              <a:t>ggF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255C571-55E2-709B-21F7-7FC739B138FD}"/>
              </a:ext>
            </a:extLst>
          </p:cNvPr>
          <p:cNvSpPr txBox="1"/>
          <p:nvPr/>
        </p:nvSpPr>
        <p:spPr>
          <a:xfrm>
            <a:off x="2410522" y="3532429"/>
            <a:ext cx="49065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T" sz="1400" dirty="0">
                <a:solidFill>
                  <a:srgbClr val="006800"/>
                </a:solidFill>
              </a:rPr>
              <a:t>VBF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2730785-C054-9255-F470-A3EB946A4892}"/>
              </a:ext>
            </a:extLst>
          </p:cNvPr>
          <p:cNvSpPr txBox="1"/>
          <p:nvPr/>
        </p:nvSpPr>
        <p:spPr>
          <a:xfrm>
            <a:off x="4214086" y="3876867"/>
            <a:ext cx="49065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T" sz="1400" dirty="0">
                <a:solidFill>
                  <a:srgbClr val="009A00"/>
                </a:solidFill>
              </a:rPr>
              <a:t>VH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67B3BB6-7CF1-0F90-E767-C011F2E04035}"/>
              </a:ext>
            </a:extLst>
          </p:cNvPr>
          <p:cNvSpPr txBox="1"/>
          <p:nvPr/>
        </p:nvSpPr>
        <p:spPr>
          <a:xfrm>
            <a:off x="5314340" y="3556689"/>
            <a:ext cx="49065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T" sz="1400" dirty="0">
                <a:solidFill>
                  <a:srgbClr val="E26910"/>
                </a:solidFill>
              </a:rPr>
              <a:t>ttH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1AFD025-E678-1498-16A1-12BD6C5B453A}"/>
              </a:ext>
            </a:extLst>
          </p:cNvPr>
          <p:cNvSpPr txBox="1"/>
          <p:nvPr/>
        </p:nvSpPr>
        <p:spPr>
          <a:xfrm>
            <a:off x="6886270" y="3551524"/>
            <a:ext cx="49065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T" sz="1400" dirty="0">
                <a:solidFill>
                  <a:srgbClr val="DD9933"/>
                </a:solidFill>
              </a:rPr>
              <a:t>tH</a:t>
            </a:r>
          </a:p>
        </p:txBody>
      </p:sp>
    </p:spTree>
    <p:extLst>
      <p:ext uri="{BB962C8B-B14F-4D97-AF65-F5344CB8AC3E}">
        <p14:creationId xmlns:p14="http://schemas.microsoft.com/office/powerpoint/2010/main" val="194096438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05348789-967D-5FF0-651C-A6E3AF4D9E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8129" y="133564"/>
            <a:ext cx="9143999" cy="1255849"/>
          </a:xfrm>
        </p:spPr>
        <p:txBody>
          <a:bodyPr/>
          <a:lstStyle/>
          <a:p>
            <a:r>
              <a:rPr lang="en-IT" i="1" dirty="0">
                <a:solidFill>
                  <a:srgbClr val="0070C0"/>
                </a:solidFill>
                <a:latin typeface="+mn-lt"/>
              </a:rPr>
              <a:t>Higgs Physics</a:t>
            </a:r>
            <a:br>
              <a:rPr lang="en-IT" b="0" i="1" dirty="0">
                <a:solidFill>
                  <a:srgbClr val="0070C0"/>
                </a:solidFill>
                <a:latin typeface="+mn-lt"/>
              </a:rPr>
            </a:br>
            <a:r>
              <a:rPr lang="en-IT" sz="3600" b="0" i="1" dirty="0">
                <a:solidFill>
                  <a:srgbClr val="0070C0"/>
                </a:solidFill>
                <a:latin typeface="+mn-lt"/>
              </a:rPr>
              <a:t>production and Decay	</a:t>
            </a:r>
            <a:r>
              <a:rPr lang="en-IT" b="0" i="1" dirty="0">
                <a:solidFill>
                  <a:srgbClr val="0070C0"/>
                </a:solidFill>
                <a:latin typeface="+mn-lt"/>
              </a:rPr>
              <a:t>		</a:t>
            </a:r>
            <a:endParaRPr lang="en-IT" sz="3600" b="0" i="1" dirty="0">
              <a:solidFill>
                <a:srgbClr val="0070C0"/>
              </a:solidFill>
              <a:latin typeface="+mn-lt"/>
            </a:endParaRPr>
          </a:p>
        </p:txBody>
      </p:sp>
      <p:pic>
        <p:nvPicPr>
          <p:cNvPr id="9" name="Content Placeholder 8" descr="A screenshot of a graph&#10;&#10;Description automatically generated">
            <a:extLst>
              <a:ext uri="{FF2B5EF4-FFF2-40B4-BE49-F238E27FC236}">
                <a16:creationId xmlns:a16="http://schemas.microsoft.com/office/drawing/2014/main" id="{B6D66182-0961-860C-83F7-E33ADBC9321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7630" y="1723222"/>
            <a:ext cx="8758593" cy="3713545"/>
          </a:xfr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2C028FA4-7920-D699-083D-6106E4021A05}"/>
              </a:ext>
            </a:extLst>
          </p:cNvPr>
          <p:cNvSpPr txBox="1"/>
          <p:nvPr/>
        </p:nvSpPr>
        <p:spPr>
          <a:xfrm rot="16200000">
            <a:off x="5642885" y="3094637"/>
            <a:ext cx="669445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i="1" dirty="0">
                <a:hlinkClick r:id="rId3"/>
              </a:rPr>
              <a:t>https://www.sciencedirect.com/journal/physics-reports/vol/1116/suppl/C</a:t>
            </a:r>
            <a:endParaRPr lang="en-GB" sz="1400" i="1" dirty="0"/>
          </a:p>
        </p:txBody>
      </p:sp>
      <p:pic>
        <p:nvPicPr>
          <p:cNvPr id="16" name="Picture 15" descr="A graph of a number of numbers&#10;&#10;Description automatically generated with medium confidence">
            <a:extLst>
              <a:ext uri="{FF2B5EF4-FFF2-40B4-BE49-F238E27FC236}">
                <a16:creationId xmlns:a16="http://schemas.microsoft.com/office/drawing/2014/main" id="{A160FEB7-D057-A98B-21F4-0F092C67DF4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63740" y="19561"/>
            <a:ext cx="1772483" cy="1766495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7" name="Table 17">
                <a:extLst>
                  <a:ext uri="{FF2B5EF4-FFF2-40B4-BE49-F238E27FC236}">
                    <a16:creationId xmlns:a16="http://schemas.microsoft.com/office/drawing/2014/main" id="{DEA433F6-46C2-F683-4E3E-CF2C1B7D207D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84602893"/>
                  </p:ext>
                </p:extLst>
              </p:nvPr>
            </p:nvGraphicFramePr>
            <p:xfrm>
              <a:off x="855185" y="5668712"/>
              <a:ext cx="7549780" cy="70104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086349">
                      <a:extLst>
                        <a:ext uri="{9D8B030D-6E8A-4147-A177-3AD203B41FA5}">
                          <a16:colId xmlns:a16="http://schemas.microsoft.com/office/drawing/2014/main" val="3397398132"/>
                        </a:ext>
                      </a:extLst>
                    </a:gridCol>
                    <a:gridCol w="601250">
                      <a:extLst>
                        <a:ext uri="{9D8B030D-6E8A-4147-A177-3AD203B41FA5}">
                          <a16:colId xmlns:a16="http://schemas.microsoft.com/office/drawing/2014/main" val="2395339328"/>
                        </a:ext>
                      </a:extLst>
                    </a:gridCol>
                    <a:gridCol w="751561">
                      <a:extLst>
                        <a:ext uri="{9D8B030D-6E8A-4147-A177-3AD203B41FA5}">
                          <a16:colId xmlns:a16="http://schemas.microsoft.com/office/drawing/2014/main" val="1209736297"/>
                        </a:ext>
                      </a:extLst>
                    </a:gridCol>
                    <a:gridCol w="613776">
                      <a:extLst>
                        <a:ext uri="{9D8B030D-6E8A-4147-A177-3AD203B41FA5}">
                          <a16:colId xmlns:a16="http://schemas.microsoft.com/office/drawing/2014/main" val="3396904375"/>
                        </a:ext>
                      </a:extLst>
                    </a:gridCol>
                    <a:gridCol w="638827">
                      <a:extLst>
                        <a:ext uri="{9D8B030D-6E8A-4147-A177-3AD203B41FA5}">
                          <a16:colId xmlns:a16="http://schemas.microsoft.com/office/drawing/2014/main" val="534343442"/>
                        </a:ext>
                      </a:extLst>
                    </a:gridCol>
                    <a:gridCol w="638827">
                      <a:extLst>
                        <a:ext uri="{9D8B030D-6E8A-4147-A177-3AD203B41FA5}">
                          <a16:colId xmlns:a16="http://schemas.microsoft.com/office/drawing/2014/main" val="512800089"/>
                        </a:ext>
                      </a:extLst>
                    </a:gridCol>
                    <a:gridCol w="663880">
                      <a:extLst>
                        <a:ext uri="{9D8B030D-6E8A-4147-A177-3AD203B41FA5}">
                          <a16:colId xmlns:a16="http://schemas.microsoft.com/office/drawing/2014/main" val="2889993789"/>
                        </a:ext>
                      </a:extLst>
                    </a:gridCol>
                    <a:gridCol w="751561">
                      <a:extLst>
                        <a:ext uri="{9D8B030D-6E8A-4147-A177-3AD203B41FA5}">
                          <a16:colId xmlns:a16="http://schemas.microsoft.com/office/drawing/2014/main" val="3773810793"/>
                        </a:ext>
                      </a:extLst>
                    </a:gridCol>
                    <a:gridCol w="801666">
                      <a:extLst>
                        <a:ext uri="{9D8B030D-6E8A-4147-A177-3AD203B41FA5}">
                          <a16:colId xmlns:a16="http://schemas.microsoft.com/office/drawing/2014/main" val="675047239"/>
                        </a:ext>
                      </a:extLst>
                    </a:gridCol>
                    <a:gridCol w="1002083">
                      <a:extLst>
                        <a:ext uri="{9D8B030D-6E8A-4147-A177-3AD203B41FA5}">
                          <a16:colId xmlns:a16="http://schemas.microsoft.com/office/drawing/2014/main" val="1255372940"/>
                        </a:ext>
                      </a:extLst>
                    </a:gridCol>
                  </a:tblGrid>
                  <a:tr h="318964">
                    <a:tc>
                      <a:txBody>
                        <a:bodyPr/>
                        <a:lstStyle/>
                        <a:p>
                          <a:r>
                            <a:rPr lang="en-IT" dirty="0"/>
                            <a:t>m</a:t>
                          </a:r>
                          <a:r>
                            <a:rPr lang="en-IT" baseline="-25000" dirty="0"/>
                            <a:t>H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IT" dirty="0"/>
                            <a:t>BF</a:t>
                          </a:r>
                          <a:r>
                            <a:rPr lang="en-IT" baseline="-25000" dirty="0"/>
                            <a:t>bb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IT" dirty="0"/>
                            <a:t>BF</a:t>
                          </a:r>
                          <a:r>
                            <a:rPr lang="en-IT" baseline="-25000" dirty="0"/>
                            <a:t>WW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IT" baseline="0" dirty="0"/>
                            <a:t>BF</a:t>
                          </a:r>
                          <a:r>
                            <a:rPr lang="en-IT" baseline="-25000" dirty="0"/>
                            <a:t>gg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IT" dirty="0"/>
                            <a:t>BF</a:t>
                          </a:r>
                          <a14:m>
                            <m:oMath xmlns:m="http://schemas.openxmlformats.org/officeDocument/2006/math">
                              <m:r>
                                <a:rPr lang="en-IT" i="1" baseline="-2500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𝝉𝝉</m:t>
                              </m:r>
                            </m:oMath>
                          </a14:m>
                          <a:endParaRPr lang="en-IT" baseline="-25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IT" dirty="0"/>
                            <a:t>BF</a:t>
                          </a:r>
                          <a:r>
                            <a:rPr lang="en-IT" baseline="-25000" dirty="0"/>
                            <a:t>cc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IT" dirty="0"/>
                            <a:t>BF</a:t>
                          </a:r>
                          <a:r>
                            <a:rPr lang="en-IT" baseline="-25000" dirty="0"/>
                            <a:t>ZZ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IT" dirty="0"/>
                            <a:t>BF</a:t>
                          </a:r>
                          <a14:m>
                            <m:oMath xmlns:m="http://schemas.openxmlformats.org/officeDocument/2006/math">
                              <m:r>
                                <a:rPr lang="en-IT" i="1" baseline="-2500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𝜸𝜸</m:t>
                              </m:r>
                            </m:oMath>
                          </a14:m>
                          <a:endParaRPr lang="en-IT" baseline="-25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IT" dirty="0"/>
                            <a:t>BF</a:t>
                          </a:r>
                          <a:r>
                            <a:rPr lang="en-IT" baseline="-25000" dirty="0"/>
                            <a:t>Z</a:t>
                          </a:r>
                          <a14:m>
                            <m:oMath xmlns:m="http://schemas.openxmlformats.org/officeDocument/2006/math">
                              <m:r>
                                <a:rPr lang="en-IT" i="1" baseline="-2500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𝜸</m:t>
                              </m:r>
                            </m:oMath>
                          </a14:m>
                          <a:endParaRPr lang="en-IT" baseline="-25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IT" dirty="0"/>
                            <a:t>BF</a:t>
                          </a:r>
                          <a14:m>
                            <m:oMath xmlns:m="http://schemas.openxmlformats.org/officeDocument/2006/math">
                              <m:r>
                                <a:rPr lang="en-IT" i="1" baseline="-2500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𝝁𝝁</m:t>
                              </m:r>
                            </m:oMath>
                          </a14:m>
                          <a:endParaRPr lang="en-IT" baseline="-250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754568285"/>
                      </a:ext>
                    </a:extLst>
                  </a:tr>
                  <a:tr h="318964">
                    <a:tc>
                      <a:txBody>
                        <a:bodyPr/>
                        <a:lstStyle/>
                        <a:p>
                          <a:r>
                            <a:rPr lang="en-IT" sz="1600" dirty="0"/>
                            <a:t>125.1 GeV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IT" sz="1600" dirty="0"/>
                            <a:t>58%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IT" sz="1600" dirty="0"/>
                            <a:t>22%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IT" sz="1600" dirty="0"/>
                            <a:t>8.2%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IT" sz="1600" dirty="0"/>
                            <a:t>6.3%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IT" sz="1600" dirty="0"/>
                            <a:t>2.9%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IT" sz="1600" dirty="0"/>
                            <a:t>2.6%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IT" sz="1600" dirty="0"/>
                            <a:t>0.23%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IT" sz="1600" dirty="0"/>
                            <a:t>0.15%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IT" sz="1600" dirty="0"/>
                            <a:t>2.2E-4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923044018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7" name="Table 17">
                <a:extLst>
                  <a:ext uri="{FF2B5EF4-FFF2-40B4-BE49-F238E27FC236}">
                    <a16:creationId xmlns:a16="http://schemas.microsoft.com/office/drawing/2014/main" id="{DEA433F6-46C2-F683-4E3E-CF2C1B7D207D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84602893"/>
                  </p:ext>
                </p:extLst>
              </p:nvPr>
            </p:nvGraphicFramePr>
            <p:xfrm>
              <a:off x="855185" y="5668712"/>
              <a:ext cx="7549780" cy="70104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086349">
                      <a:extLst>
                        <a:ext uri="{9D8B030D-6E8A-4147-A177-3AD203B41FA5}">
                          <a16:colId xmlns:a16="http://schemas.microsoft.com/office/drawing/2014/main" val="3397398132"/>
                        </a:ext>
                      </a:extLst>
                    </a:gridCol>
                    <a:gridCol w="601250">
                      <a:extLst>
                        <a:ext uri="{9D8B030D-6E8A-4147-A177-3AD203B41FA5}">
                          <a16:colId xmlns:a16="http://schemas.microsoft.com/office/drawing/2014/main" val="2395339328"/>
                        </a:ext>
                      </a:extLst>
                    </a:gridCol>
                    <a:gridCol w="751561">
                      <a:extLst>
                        <a:ext uri="{9D8B030D-6E8A-4147-A177-3AD203B41FA5}">
                          <a16:colId xmlns:a16="http://schemas.microsoft.com/office/drawing/2014/main" val="1209736297"/>
                        </a:ext>
                      </a:extLst>
                    </a:gridCol>
                    <a:gridCol w="613776">
                      <a:extLst>
                        <a:ext uri="{9D8B030D-6E8A-4147-A177-3AD203B41FA5}">
                          <a16:colId xmlns:a16="http://schemas.microsoft.com/office/drawing/2014/main" val="3396904375"/>
                        </a:ext>
                      </a:extLst>
                    </a:gridCol>
                    <a:gridCol w="638827">
                      <a:extLst>
                        <a:ext uri="{9D8B030D-6E8A-4147-A177-3AD203B41FA5}">
                          <a16:colId xmlns:a16="http://schemas.microsoft.com/office/drawing/2014/main" val="534343442"/>
                        </a:ext>
                      </a:extLst>
                    </a:gridCol>
                    <a:gridCol w="638827">
                      <a:extLst>
                        <a:ext uri="{9D8B030D-6E8A-4147-A177-3AD203B41FA5}">
                          <a16:colId xmlns:a16="http://schemas.microsoft.com/office/drawing/2014/main" val="512800089"/>
                        </a:ext>
                      </a:extLst>
                    </a:gridCol>
                    <a:gridCol w="663880">
                      <a:extLst>
                        <a:ext uri="{9D8B030D-6E8A-4147-A177-3AD203B41FA5}">
                          <a16:colId xmlns:a16="http://schemas.microsoft.com/office/drawing/2014/main" val="2889993789"/>
                        </a:ext>
                      </a:extLst>
                    </a:gridCol>
                    <a:gridCol w="751561">
                      <a:extLst>
                        <a:ext uri="{9D8B030D-6E8A-4147-A177-3AD203B41FA5}">
                          <a16:colId xmlns:a16="http://schemas.microsoft.com/office/drawing/2014/main" val="3773810793"/>
                        </a:ext>
                      </a:extLst>
                    </a:gridCol>
                    <a:gridCol w="801666">
                      <a:extLst>
                        <a:ext uri="{9D8B030D-6E8A-4147-A177-3AD203B41FA5}">
                          <a16:colId xmlns:a16="http://schemas.microsoft.com/office/drawing/2014/main" val="675047239"/>
                        </a:ext>
                      </a:extLst>
                    </a:gridCol>
                    <a:gridCol w="1002083">
                      <a:extLst>
                        <a:ext uri="{9D8B030D-6E8A-4147-A177-3AD203B41FA5}">
                          <a16:colId xmlns:a16="http://schemas.microsoft.com/office/drawing/2014/main" val="1255372940"/>
                        </a:ext>
                      </a:extLst>
                    </a:gridCol>
                  </a:tblGrid>
                  <a:tr h="365760">
                    <a:tc>
                      <a:txBody>
                        <a:bodyPr/>
                        <a:lstStyle/>
                        <a:p>
                          <a:r>
                            <a:rPr lang="en-IT" dirty="0"/>
                            <a:t>m</a:t>
                          </a:r>
                          <a:r>
                            <a:rPr lang="en-IT" baseline="-25000" dirty="0"/>
                            <a:t>H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IT" dirty="0"/>
                            <a:t>BF</a:t>
                          </a:r>
                          <a:r>
                            <a:rPr lang="en-IT" baseline="-25000" dirty="0"/>
                            <a:t>bb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IT" dirty="0"/>
                            <a:t>BF</a:t>
                          </a:r>
                          <a:r>
                            <a:rPr lang="en-IT" baseline="-25000" dirty="0"/>
                            <a:t>WW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IT" baseline="0" dirty="0"/>
                            <a:t>BF</a:t>
                          </a:r>
                          <a:r>
                            <a:rPr lang="en-IT" baseline="-25000" dirty="0"/>
                            <a:t>gg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IT"/>
                        </a:p>
                      </a:txBody>
                      <a:tcPr>
                        <a:blipFill>
                          <a:blip r:embed="rId5"/>
                          <a:stretch>
                            <a:fillRect l="-484000" t="-6897" r="-612000" b="-11379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IT" dirty="0"/>
                            <a:t>BF</a:t>
                          </a:r>
                          <a:r>
                            <a:rPr lang="en-IT" baseline="-25000" dirty="0"/>
                            <a:t>cc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IT" dirty="0"/>
                            <a:t>BF</a:t>
                          </a:r>
                          <a:r>
                            <a:rPr lang="en-IT" baseline="-25000" dirty="0"/>
                            <a:t>ZZ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IT"/>
                        </a:p>
                      </a:txBody>
                      <a:tcPr>
                        <a:blipFill>
                          <a:blip r:embed="rId5"/>
                          <a:stretch>
                            <a:fillRect l="-669492" t="-6897" r="-244068" b="-11379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IT"/>
                        </a:p>
                      </a:txBody>
                      <a:tcPr>
                        <a:blipFill>
                          <a:blip r:embed="rId5"/>
                          <a:stretch>
                            <a:fillRect l="-720635" t="-6897" r="-128571" b="-11379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IT"/>
                        </a:p>
                      </a:txBody>
                      <a:tcPr>
                        <a:blipFill>
                          <a:blip r:embed="rId5"/>
                          <a:stretch>
                            <a:fillRect l="-654430" t="-6897" r="-2532" b="-113793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754568285"/>
                      </a:ext>
                    </a:extLst>
                  </a:tr>
                  <a:tr h="335280">
                    <a:tc>
                      <a:txBody>
                        <a:bodyPr/>
                        <a:lstStyle/>
                        <a:p>
                          <a:r>
                            <a:rPr lang="en-IT" sz="1600" dirty="0"/>
                            <a:t>125.1 GeV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IT" sz="1600" dirty="0"/>
                            <a:t>58%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IT" sz="1600" dirty="0"/>
                            <a:t>22%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IT" sz="1600" dirty="0"/>
                            <a:t>8.2%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IT" sz="1600" dirty="0"/>
                            <a:t>6.3%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IT" sz="1600" dirty="0"/>
                            <a:t>2.9%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IT" sz="1600" dirty="0"/>
                            <a:t>2.6%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IT" sz="1600" dirty="0"/>
                            <a:t>0.23%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IT" sz="1600" dirty="0"/>
                            <a:t>0.15%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IT" sz="1600" dirty="0"/>
                            <a:t>2.2E-4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923044018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18" name="TextBox 17">
            <a:extLst>
              <a:ext uri="{FF2B5EF4-FFF2-40B4-BE49-F238E27FC236}">
                <a16:creationId xmlns:a16="http://schemas.microsoft.com/office/drawing/2014/main" id="{DEC8BF5F-3D65-F292-865F-23BD993B0889}"/>
              </a:ext>
            </a:extLst>
          </p:cNvPr>
          <p:cNvSpPr txBox="1"/>
          <p:nvPr/>
        </p:nvSpPr>
        <p:spPr>
          <a:xfrm>
            <a:off x="783992" y="5409404"/>
            <a:ext cx="730064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T" sz="1400" i="1" dirty="0"/>
              <a:t>Higgs Decay Branching Fractions from CERN Yellow Report </a:t>
            </a:r>
            <a:r>
              <a:rPr lang="en-GB" sz="1400" i="1" dirty="0">
                <a:hlinkClick r:id="rId6"/>
              </a:rPr>
              <a:t>CERN-2017-002</a:t>
            </a:r>
            <a:r>
              <a:rPr lang="en-GB" sz="1400" i="1" dirty="0"/>
              <a:t> &amp; </a:t>
            </a:r>
            <a:r>
              <a:rPr lang="en-GB" sz="1400" i="1" dirty="0">
                <a:hlinkClick r:id="rId7"/>
              </a:rPr>
              <a:t>LHC HWG </a:t>
            </a:r>
            <a:r>
              <a:rPr lang="en-GB" sz="1400" i="1" dirty="0" err="1">
                <a:hlinkClick r:id="rId7"/>
              </a:rPr>
              <a:t>twiki</a:t>
            </a:r>
            <a:endParaRPr lang="en-IT" sz="1400" i="1" dirty="0"/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B1A3F0FA-39AF-52CC-5099-72CA69BD6BD2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9190" y="5353649"/>
            <a:ext cx="754802" cy="1049457"/>
          </a:xfrm>
          <a:prstGeom prst="rect">
            <a:avLst/>
          </a:prstGeom>
          <a:ln w="12700">
            <a:solidFill>
              <a:srgbClr val="0070C0"/>
            </a:solidFill>
          </a:ln>
        </p:spPr>
      </p:pic>
      <p:sp>
        <p:nvSpPr>
          <p:cNvPr id="2" name="Freeform 1">
            <a:extLst>
              <a:ext uri="{FF2B5EF4-FFF2-40B4-BE49-F238E27FC236}">
                <a16:creationId xmlns:a16="http://schemas.microsoft.com/office/drawing/2014/main" id="{4B905D7C-57C8-0F29-385B-DB9FFD68D8BC}"/>
              </a:ext>
            </a:extLst>
          </p:cNvPr>
          <p:cNvSpPr/>
          <p:nvPr/>
        </p:nvSpPr>
        <p:spPr>
          <a:xfrm>
            <a:off x="1057179" y="5151863"/>
            <a:ext cx="124850" cy="175303"/>
          </a:xfrm>
          <a:custGeom>
            <a:avLst/>
            <a:gdLst>
              <a:gd name="connsiteX0" fmla="*/ 57943 w 124850"/>
              <a:gd name="connsiteY0" fmla="*/ 0 h 175303"/>
              <a:gd name="connsiteX1" fmla="*/ 2187 w 124850"/>
              <a:gd name="connsiteY1" fmla="*/ 156117 h 175303"/>
              <a:gd name="connsiteX2" fmla="*/ 124850 w 124850"/>
              <a:gd name="connsiteY2" fmla="*/ 167269 h 1753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24850" h="175303">
                <a:moveTo>
                  <a:pt x="57943" y="0"/>
                </a:moveTo>
                <a:cubicBezTo>
                  <a:pt x="24489" y="64119"/>
                  <a:pt x="-8964" y="128239"/>
                  <a:pt x="2187" y="156117"/>
                </a:cubicBezTo>
                <a:cubicBezTo>
                  <a:pt x="13338" y="183995"/>
                  <a:pt x="69094" y="175632"/>
                  <a:pt x="124850" y="167269"/>
                </a:cubicBezTo>
              </a:path>
            </a:pathLst>
          </a:custGeom>
          <a:noFill/>
          <a:ln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T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49A4798-63B5-3B5F-63D0-6FC7A08EE146}"/>
              </a:ext>
            </a:extLst>
          </p:cNvPr>
          <p:cNvSpPr txBox="1"/>
          <p:nvPr/>
        </p:nvSpPr>
        <p:spPr>
          <a:xfrm>
            <a:off x="1119604" y="5194231"/>
            <a:ext cx="35683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T" sz="1000" dirty="0"/>
              <a:t>1%</a:t>
            </a:r>
          </a:p>
        </p:txBody>
      </p:sp>
    </p:spTree>
    <p:extLst>
      <p:ext uri="{BB962C8B-B14F-4D97-AF65-F5344CB8AC3E}">
        <p14:creationId xmlns:p14="http://schemas.microsoft.com/office/powerpoint/2010/main" val="370201759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05348789-967D-5FF0-651C-A6E3AF4D9E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8130" y="133564"/>
            <a:ext cx="8833524" cy="1255849"/>
          </a:xfrm>
        </p:spPr>
        <p:txBody>
          <a:bodyPr/>
          <a:lstStyle/>
          <a:p>
            <a:r>
              <a:rPr lang="en-IT" i="1" dirty="0">
                <a:solidFill>
                  <a:srgbClr val="0070C0"/>
                </a:solidFill>
                <a:latin typeface="+mn-lt"/>
              </a:rPr>
              <a:t>Higgs Physics</a:t>
            </a:r>
            <a:br>
              <a:rPr lang="en-IT" b="0" i="1" dirty="0">
                <a:solidFill>
                  <a:srgbClr val="0070C0"/>
                </a:solidFill>
                <a:latin typeface="+mn-lt"/>
              </a:rPr>
            </a:br>
            <a:r>
              <a:rPr lang="en-IT" sz="3600" b="0" i="1" dirty="0">
                <a:solidFill>
                  <a:srgbClr val="0070C0"/>
                </a:solidFill>
                <a:latin typeface="+mn-lt"/>
              </a:rPr>
              <a:t>signal strenght</a:t>
            </a:r>
            <a:r>
              <a:rPr lang="en-IT" b="0" i="1" dirty="0">
                <a:solidFill>
                  <a:srgbClr val="0070C0"/>
                </a:solidFill>
                <a:latin typeface="+mn-lt"/>
              </a:rPr>
              <a:t>					</a:t>
            </a:r>
            <a:endParaRPr lang="en-IT" sz="3600" b="0" i="1" dirty="0">
              <a:solidFill>
                <a:srgbClr val="0070C0"/>
              </a:solidFill>
              <a:latin typeface="+mn-lt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C872777-30F4-6170-DBED-A8EAF8CC611D}"/>
              </a:ext>
            </a:extLst>
          </p:cNvPr>
          <p:cNvSpPr txBox="1"/>
          <p:nvPr/>
        </p:nvSpPr>
        <p:spPr>
          <a:xfrm rot="16200000">
            <a:off x="5785384" y="2986915"/>
            <a:ext cx="669445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i="1" dirty="0">
                <a:hlinkClick r:id="rId3"/>
              </a:rPr>
              <a:t>CMS-PAS-HIG-21-018</a:t>
            </a:r>
            <a:r>
              <a:rPr lang="en-GB" sz="1400" i="1" dirty="0"/>
              <a:t> update </a:t>
            </a:r>
            <a:r>
              <a:rPr lang="en-GB" sz="1400" i="1" dirty="0" err="1"/>
              <a:t>w.r.t.</a:t>
            </a:r>
            <a:r>
              <a:rPr lang="en-GB" sz="1400" i="1" dirty="0"/>
              <a:t> CMS “Higgs 10” Nature publication &amp; Phys Report</a:t>
            </a:r>
            <a:br>
              <a:rPr lang="en-GB" sz="1400" i="1" dirty="0">
                <a:hlinkClick r:id="rId4"/>
              </a:rPr>
            </a:br>
            <a:endParaRPr lang="en-GB" sz="1400" i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A0C60DF8-6676-88E1-A5F5-F990E4EEF34A}"/>
                  </a:ext>
                </a:extLst>
              </p:cNvPr>
              <p:cNvSpPr txBox="1"/>
              <p:nvPr/>
            </p:nvSpPr>
            <p:spPr>
              <a:xfrm>
                <a:off x="5005137" y="637674"/>
                <a:ext cx="3601653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IT" dirty="0">
                    <a:solidFill>
                      <a:srgbClr val="0070C0"/>
                    </a:solidFill>
                  </a:rPr>
                  <a:t>Production: </a:t>
                </a:r>
                <a:r>
                  <a:rPr lang="en-IT" dirty="0"/>
                  <a:t>	</a:t>
                </a:r>
                <a14:m>
                  <m:oMath xmlns:m="http://schemas.openxmlformats.org/officeDocument/2006/math">
                    <m:r>
                      <a:rPr lang="en-IT" b="0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𝜇</m:t>
                    </m:r>
                    <m:r>
                      <a:rPr lang="en-US" b="0" i="1" baseline="30000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𝑖</m:t>
                    </m:r>
                    <m:r>
                      <a:rPr lang="en-US" b="0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n-US" b="0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𝜎</m:t>
                    </m:r>
                    <m:r>
                      <a:rPr lang="en-US" b="0" i="1" baseline="30000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𝑖</m:t>
                    </m:r>
                    <m:r>
                      <a:rPr lang="en-US" b="0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/</m:t>
                    </m:r>
                    <m:r>
                      <a:rPr lang="en-US" b="0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𝜎</m:t>
                    </m:r>
                    <m:r>
                      <a:rPr lang="en-US" b="0" i="1" baseline="-25000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𝑆𝑀</m:t>
                    </m:r>
                  </m:oMath>
                </a14:m>
                <a:endParaRPr lang="en-IT" dirty="0">
                  <a:solidFill>
                    <a:srgbClr val="0070C0"/>
                  </a:solidFill>
                </a:endParaRPr>
              </a:p>
              <a:p>
                <a:r>
                  <a:rPr lang="en-IT" dirty="0">
                    <a:solidFill>
                      <a:srgbClr val="0070C0"/>
                    </a:solidFill>
                  </a:rPr>
                  <a:t>Decay:</a:t>
                </a:r>
                <a:r>
                  <a:rPr lang="en-IT" dirty="0"/>
                  <a:t> 		</a:t>
                </a:r>
                <a14:m>
                  <m:oMath xmlns:m="http://schemas.openxmlformats.org/officeDocument/2006/math">
                    <m:r>
                      <a:rPr lang="en-IT" i="1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𝜇</m:t>
                    </m:r>
                    <m:r>
                      <a:rPr lang="en-US" b="0" i="1" baseline="30000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𝑓</m:t>
                    </m:r>
                    <m:r>
                      <a:rPr lang="en-US" i="1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n-US" b="0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𝐵𝐹</m:t>
                    </m:r>
                    <m:r>
                      <a:rPr lang="en-US" b="0" i="1" baseline="30000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𝑓</m:t>
                    </m:r>
                    <m:r>
                      <a:rPr lang="en-US" i="1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/</m:t>
                    </m:r>
                    <m:r>
                      <a:rPr lang="en-US" b="0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𝐵𝐹</m:t>
                    </m:r>
                    <m:r>
                      <a:rPr lang="en-US" i="1" baseline="-25000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𝑆𝑀</m:t>
                    </m:r>
                  </m:oMath>
                </a14:m>
                <a:endParaRPr lang="en-IT" dirty="0"/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A0C60DF8-6676-88E1-A5F5-F990E4EEF34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05137" y="637674"/>
                <a:ext cx="3601653" cy="646331"/>
              </a:xfrm>
              <a:prstGeom prst="rect">
                <a:avLst/>
              </a:prstGeom>
              <a:blipFill>
                <a:blip r:embed="rId5"/>
                <a:stretch>
                  <a:fillRect l="-1408" t="-3846" b="-13462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8914" name="Picture 2">
            <a:extLst>
              <a:ext uri="{FF2B5EF4-FFF2-40B4-BE49-F238E27FC236}">
                <a16:creationId xmlns:a16="http://schemas.microsoft.com/office/drawing/2014/main" id="{020532D0-640C-BE34-33D1-77E04C5A673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418" y="2100907"/>
            <a:ext cx="4308341" cy="34314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8916" name="Picture 4">
            <a:extLst>
              <a:ext uri="{FF2B5EF4-FFF2-40B4-BE49-F238E27FC236}">
                <a16:creationId xmlns:a16="http://schemas.microsoft.com/office/drawing/2014/main" id="{78B49BAE-E38D-3C24-2058-F466AC6E85C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0775" y="2100907"/>
            <a:ext cx="4265448" cy="34314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D2F868BF-5C3E-456F-8773-0A79B832DE4A}"/>
              </a:ext>
            </a:extLst>
          </p:cNvPr>
          <p:cNvSpPr/>
          <p:nvPr/>
        </p:nvSpPr>
        <p:spPr>
          <a:xfrm>
            <a:off x="354330" y="3357908"/>
            <a:ext cx="3949656" cy="262890"/>
          </a:xfrm>
          <a:prstGeom prst="rect">
            <a:avLst/>
          </a:prstGeom>
          <a:solidFill>
            <a:srgbClr val="FFC000">
              <a:alpha val="25098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T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09557C10-73A3-FCAA-B63B-8AE1EFE29271}"/>
              </a:ext>
            </a:extLst>
          </p:cNvPr>
          <p:cNvGrpSpPr/>
          <p:nvPr/>
        </p:nvGrpSpPr>
        <p:grpSpPr>
          <a:xfrm>
            <a:off x="160741" y="5583272"/>
            <a:ext cx="8692871" cy="1015663"/>
            <a:chOff x="143352" y="5128707"/>
            <a:chExt cx="8692871" cy="1015663"/>
          </a:xfrm>
        </p:grpSpPr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CCD68216-C9CA-CEAE-26BC-43046AD2FB48}"/>
                </a:ext>
              </a:extLst>
            </p:cNvPr>
            <p:cNvSpPr txBox="1"/>
            <p:nvPr/>
          </p:nvSpPr>
          <p:spPr>
            <a:xfrm>
              <a:off x="143352" y="5128707"/>
              <a:ext cx="8692871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en-GB" sz="1200" b="1" i="1" dirty="0"/>
                <a:t>Left: </a:t>
              </a:r>
              <a:r>
                <a:rPr lang="en-GB" sz="1200" i="1" dirty="0"/>
                <a:t>The measured inclusive (</a:t>
              </a:r>
              <a:r>
                <a:rPr lang="el-GR" sz="1200" i="1" dirty="0">
                  <a:effectLst/>
                </a:rPr>
                <a:t>μ</a:t>
              </a:r>
              <a:r>
                <a:rPr lang="el-GR" sz="1200" i="1" dirty="0"/>
                <a:t>) </a:t>
              </a:r>
              <a:r>
                <a:rPr lang="en-GB" sz="1200" i="1" dirty="0"/>
                <a:t>and per-production mode (</a:t>
              </a:r>
              <a:r>
                <a:rPr lang="el-GR" sz="1200" i="1" dirty="0">
                  <a:effectLst/>
                </a:rPr>
                <a:t>μ</a:t>
              </a:r>
              <a:r>
                <a:rPr lang="en-GB" sz="1200" i="1" baseline="30000" dirty="0" err="1">
                  <a:effectLst/>
                </a:rPr>
                <a:t>i</a:t>
              </a:r>
              <a:r>
                <a:rPr lang="en-GB" sz="1200" i="1" dirty="0"/>
                <a:t>) signal-strength modifiers. </a:t>
              </a:r>
              <a:r>
                <a:rPr lang="en-GB" sz="1200" b="1" i="1" dirty="0"/>
                <a:t>Right: </a:t>
              </a:r>
              <a:r>
                <a:rPr lang="en-GB" sz="1200" i="1" dirty="0"/>
                <a:t>The measured per-decay channel signal-strength modifiers, </a:t>
              </a:r>
              <a:r>
                <a:rPr lang="el-GR" sz="1200" i="1" dirty="0">
                  <a:effectLst/>
                </a:rPr>
                <a:t>μ</a:t>
              </a:r>
              <a:r>
                <a:rPr lang="en-GB" sz="1200" i="1" baseline="30000" dirty="0">
                  <a:effectLst/>
                </a:rPr>
                <a:t>f</a:t>
              </a:r>
              <a:r>
                <a:rPr lang="en-GB" sz="1200" i="1" dirty="0"/>
                <a:t>.  The thick (thin) black lines indicate the 68% (95%) CL intervals, with the theoretical systematic, experimental systematic and statistical components of the 68% intervals indicated by the purple, orange, and blue bands, respectively. The grey band shows the 68% CL interval on the inclusive signal-strength modifier. </a:t>
              </a:r>
              <a:r>
                <a:rPr lang="en-GB" sz="1200" dirty="0"/>
                <a:t>The </a:t>
              </a:r>
              <a:r>
                <a:rPr lang="en-GB" sz="1200" dirty="0" err="1">
                  <a:effectLst/>
                </a:rPr>
                <a:t>p</a:t>
              </a:r>
              <a:r>
                <a:rPr lang="en-GB" sz="1200" baseline="-25000" dirty="0" err="1">
                  <a:effectLst/>
                </a:rPr>
                <a:t>SM</a:t>
              </a:r>
              <a:r>
                <a:rPr lang="en-GB" sz="1200" dirty="0"/>
                <a:t> values are shown in the plot to indicate the compatibility with the SM hypothesis.</a:t>
              </a:r>
              <a:endParaRPr lang="en-IT" sz="1200" i="1" dirty="0"/>
            </a:p>
          </p:txBody>
        </p:sp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1FD25F75-6D4B-CF4C-1817-2F0A1D8802BD}"/>
                </a:ext>
              </a:extLst>
            </p:cNvPr>
            <p:cNvSpPr/>
            <p:nvPr/>
          </p:nvSpPr>
          <p:spPr>
            <a:xfrm>
              <a:off x="540131" y="5161758"/>
              <a:ext cx="1740361" cy="185944"/>
            </a:xfrm>
            <a:prstGeom prst="rect">
              <a:avLst/>
            </a:prstGeom>
            <a:solidFill>
              <a:srgbClr val="FFC000">
                <a:alpha val="25098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T"/>
            </a:p>
          </p:txBody>
        </p:sp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4BA58BF6-F09C-B87E-D7E3-84924A9A4F63}"/>
                </a:ext>
              </a:extLst>
            </p:cNvPr>
            <p:cNvSpPr/>
            <p:nvPr/>
          </p:nvSpPr>
          <p:spPr>
            <a:xfrm>
              <a:off x="4134957" y="5181712"/>
              <a:ext cx="1659916" cy="185944"/>
            </a:xfrm>
            <a:prstGeom prst="rect">
              <a:avLst/>
            </a:prstGeom>
            <a:solidFill>
              <a:srgbClr val="FFC000">
                <a:alpha val="25098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T"/>
            </a:p>
          </p:txBody>
        </p:sp>
      </p:grp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D876AFE3-5D23-EF6F-00D4-3C6D182FBF5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8129" y="1318534"/>
            <a:ext cx="8965871" cy="782373"/>
          </a:xfrm>
        </p:spPr>
        <p:txBody>
          <a:bodyPr>
            <a:normAutofit/>
          </a:bodyPr>
          <a:lstStyle/>
          <a:p>
            <a:r>
              <a:rPr lang="en-US" sz="2200" dirty="0"/>
              <a:t>Investigate agreement observed signal yields and SM expectations:</a:t>
            </a:r>
          </a:p>
          <a:p>
            <a:pPr lvl="1"/>
            <a:r>
              <a:rPr lang="en-US" sz="1800" dirty="0"/>
              <a:t>Fit data with model that introduces signal strength parameters</a:t>
            </a:r>
            <a:endParaRPr lang="en-IT" sz="1800" dirty="0"/>
          </a:p>
        </p:txBody>
      </p:sp>
    </p:spTree>
    <p:extLst>
      <p:ext uri="{BB962C8B-B14F-4D97-AF65-F5344CB8AC3E}">
        <p14:creationId xmlns:p14="http://schemas.microsoft.com/office/powerpoint/2010/main" val="325491685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6" name="Title 1">
                <a:extLst>
                  <a:ext uri="{FF2B5EF4-FFF2-40B4-BE49-F238E27FC236}">
                    <a16:creationId xmlns:a16="http://schemas.microsoft.com/office/drawing/2014/main" id="{05348789-967D-5FF0-651C-A6E3AF4D9EE0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178130" y="133564"/>
                <a:ext cx="8833524" cy="1255849"/>
              </a:xfrm>
            </p:spPr>
            <p:txBody>
              <a:bodyPr/>
              <a:lstStyle/>
              <a:p>
                <a:r>
                  <a:rPr lang="en-IT" i="1" dirty="0">
                    <a:solidFill>
                      <a:srgbClr val="0070C0"/>
                    </a:solidFill>
                    <a:latin typeface="+mn-lt"/>
                  </a:rPr>
                  <a:t>Higgs Physics</a:t>
                </a:r>
                <a:br>
                  <a:rPr lang="en-IT" b="0" i="1" dirty="0">
                    <a:solidFill>
                      <a:srgbClr val="0070C0"/>
                    </a:solidFill>
                    <a:latin typeface="+mn-lt"/>
                  </a:rPr>
                </a:br>
                <a:r>
                  <a:rPr lang="en-IT" sz="3600" b="0" i="1" dirty="0">
                    <a:solidFill>
                      <a:srgbClr val="0070C0"/>
                    </a:solidFill>
                    <a:latin typeface="+mn-lt"/>
                  </a:rPr>
                  <a:t>production </a:t>
                </a:r>
                <a14:m>
                  <m:oMath xmlns:m="http://schemas.openxmlformats.org/officeDocument/2006/math">
                    <m:r>
                      <a:rPr lang="en-IT" sz="3600" b="0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</m:oMath>
                </a14:m>
                <a:r>
                  <a:rPr lang="en-IT" sz="3600" b="0" i="1" dirty="0">
                    <a:solidFill>
                      <a:srgbClr val="0070C0"/>
                    </a:solidFill>
                    <a:latin typeface="+mn-lt"/>
                  </a:rPr>
                  <a:t> decay signal strength</a:t>
                </a:r>
                <a:r>
                  <a:rPr lang="en-IT" b="0" i="1" dirty="0">
                    <a:solidFill>
                      <a:srgbClr val="0070C0"/>
                    </a:solidFill>
                    <a:latin typeface="+mn-lt"/>
                  </a:rPr>
                  <a:t>					</a:t>
                </a:r>
                <a:endParaRPr lang="en-IT" sz="3600" b="0" i="1" dirty="0">
                  <a:solidFill>
                    <a:srgbClr val="0070C0"/>
                  </a:solidFill>
                  <a:latin typeface="+mn-lt"/>
                </a:endParaRPr>
              </a:p>
            </p:txBody>
          </p:sp>
        </mc:Choice>
        <mc:Fallback xmlns="">
          <p:sp>
            <p:nvSpPr>
              <p:cNvPr id="6" name="Title 1">
                <a:extLst>
                  <a:ext uri="{FF2B5EF4-FFF2-40B4-BE49-F238E27FC236}">
                    <a16:creationId xmlns:a16="http://schemas.microsoft.com/office/drawing/2014/main" id="{05348789-967D-5FF0-651C-A6E3AF4D9EE0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178130" y="133564"/>
                <a:ext cx="8833524" cy="1255849"/>
              </a:xfrm>
              <a:blipFill>
                <a:blip r:embed="rId2"/>
                <a:stretch>
                  <a:fillRect l="-2296" t="-12000" b="-11000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2" name="Picture 11" descr="A diagram of a graph&#10;&#10;Description automatically generated with medium confidence">
            <a:extLst>
              <a:ext uri="{FF2B5EF4-FFF2-40B4-BE49-F238E27FC236}">
                <a16:creationId xmlns:a16="http://schemas.microsoft.com/office/drawing/2014/main" id="{347E4F97-F16B-568B-B39B-3EDBD7B0731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29137" y="1284005"/>
            <a:ext cx="6485726" cy="4848102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FB7EC1CD-572C-B4AD-DB1C-789C52A3F30C}"/>
              </a:ext>
            </a:extLst>
          </p:cNvPr>
          <p:cNvSpPr txBox="1"/>
          <p:nvPr/>
        </p:nvSpPr>
        <p:spPr>
          <a:xfrm>
            <a:off x="2690895" y="6208294"/>
            <a:ext cx="38079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T" b="1" dirty="0">
                <a:solidFill>
                  <a:srgbClr val="0070C0"/>
                </a:solidFill>
              </a:rPr>
              <a:t>Production mechanism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7CAA97C-6A5D-5D58-2C2B-D470836AE073}"/>
              </a:ext>
            </a:extLst>
          </p:cNvPr>
          <p:cNvSpPr txBox="1"/>
          <p:nvPr/>
        </p:nvSpPr>
        <p:spPr>
          <a:xfrm rot="16200000">
            <a:off x="-886495" y="3523390"/>
            <a:ext cx="38079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T" b="1" dirty="0">
                <a:solidFill>
                  <a:srgbClr val="0070C0"/>
                </a:solidFill>
              </a:rPr>
              <a:t>Decay channel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ED2E091F-9C01-25BF-5A12-C09F150912FA}"/>
                  </a:ext>
                </a:extLst>
              </p:cNvPr>
              <p:cNvSpPr txBox="1"/>
              <p:nvPr/>
            </p:nvSpPr>
            <p:spPr>
              <a:xfrm rot="16200000">
                <a:off x="6149401" y="3566265"/>
                <a:ext cx="5213866" cy="64934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IT" i="1" dirty="0"/>
                  <a:t>Latest CMS Higgs combination at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IT" i="1" smtClean="0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𝑠</m:t>
                        </m:r>
                      </m:e>
                    </m:rad>
                  </m:oMath>
                </a14:m>
                <a:r>
                  <a:rPr lang="en-IT" i="1" dirty="0"/>
                  <a:t>=13 TeV</a:t>
                </a:r>
                <a:br>
                  <a:rPr lang="en-IT" i="1" dirty="0"/>
                </a:br>
                <a:r>
                  <a:rPr lang="en-GB" dirty="0">
                    <a:hlinkClick r:id="rId4"/>
                  </a:rPr>
                  <a:t>CMS-PAS-HIG-21-018</a:t>
                </a:r>
                <a:endParaRPr lang="en-IT" dirty="0"/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ED2E091F-9C01-25BF-5A12-C09F150912F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6200000">
                <a:off x="6149401" y="3566265"/>
                <a:ext cx="5213866" cy="649345"/>
              </a:xfrm>
              <a:prstGeom prst="rect">
                <a:avLst/>
              </a:prstGeom>
              <a:blipFill>
                <a:blip r:embed="rId5"/>
                <a:stretch>
                  <a:fillRect l="-3774" r="-13208" b="-973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47458804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>
            <a:extLst>
              <a:ext uri="{FF2B5EF4-FFF2-40B4-BE49-F238E27FC236}">
                <a16:creationId xmlns:a16="http://schemas.microsoft.com/office/drawing/2014/main" id="{DD1DAC0C-1E23-E11A-F398-5E6011AD843A}"/>
              </a:ext>
            </a:extLst>
          </p:cNvPr>
          <p:cNvGrpSpPr/>
          <p:nvPr/>
        </p:nvGrpSpPr>
        <p:grpSpPr>
          <a:xfrm>
            <a:off x="507541" y="3698499"/>
            <a:ext cx="7722366" cy="2691284"/>
            <a:chOff x="1994512" y="2280492"/>
            <a:chExt cx="4648201" cy="1507627"/>
          </a:xfrm>
        </p:grpSpPr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DD90AC59-8D5D-02BE-A2F8-294B9F19BD6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994513" y="2365719"/>
              <a:ext cx="4648200" cy="1422400"/>
            </a:xfrm>
            <a:prstGeom prst="rect">
              <a:avLst/>
            </a:prstGeom>
          </p:spPr>
        </p:pic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442238C4-20A2-BDB0-430E-462CCA65D281}"/>
                </a:ext>
              </a:extLst>
            </p:cNvPr>
            <p:cNvSpPr/>
            <p:nvPr/>
          </p:nvSpPr>
          <p:spPr>
            <a:xfrm>
              <a:off x="4318613" y="2280492"/>
              <a:ext cx="342451" cy="44067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T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2BF46F21-0BBA-8E9B-6C2D-24A1FFAB7873}"/>
                </a:ext>
              </a:extLst>
            </p:cNvPr>
            <p:cNvSpPr/>
            <p:nvPr/>
          </p:nvSpPr>
          <p:spPr>
            <a:xfrm>
              <a:off x="1994512" y="2280492"/>
              <a:ext cx="342451" cy="44067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T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itle 1">
                <a:extLst>
                  <a:ext uri="{FF2B5EF4-FFF2-40B4-BE49-F238E27FC236}">
                    <a16:creationId xmlns:a16="http://schemas.microsoft.com/office/drawing/2014/main" id="{05348789-967D-5FF0-651C-A6E3AF4D9EE0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178130" y="133564"/>
                <a:ext cx="8833524" cy="1255849"/>
              </a:xfrm>
            </p:spPr>
            <p:txBody>
              <a:bodyPr/>
              <a:lstStyle/>
              <a:p>
                <a:r>
                  <a:rPr lang="en-IT" i="1" dirty="0">
                    <a:solidFill>
                      <a:srgbClr val="0070C0"/>
                    </a:solidFill>
                    <a:latin typeface="+mn-lt"/>
                  </a:rPr>
                  <a:t>Higgs Physics</a:t>
                </a:r>
                <a:br>
                  <a:rPr lang="en-IT" b="0" i="1" dirty="0">
                    <a:solidFill>
                      <a:srgbClr val="0070C0"/>
                    </a:solidFill>
                    <a:latin typeface="+mn-lt"/>
                  </a:rPr>
                </a:br>
                <a:r>
                  <a:rPr lang="en-IT" sz="3600" b="0" i="1" dirty="0">
                    <a:solidFill>
                      <a:srgbClr val="0070C0"/>
                    </a:solidFill>
                    <a:latin typeface="+mn-lt"/>
                  </a:rPr>
                  <a:t>coupling strength modifiers</a:t>
                </a:r>
                <a:r>
                  <a:rPr lang="en-IT" b="0" i="1" dirty="0">
                    <a:solidFill>
                      <a:srgbClr val="0070C0"/>
                    </a:solidFill>
                    <a:latin typeface="+mn-lt"/>
                  </a:rPr>
                  <a:t>				</a:t>
                </a:r>
                <a14:m>
                  <m:oMath xmlns:m="http://schemas.openxmlformats.org/officeDocument/2006/math">
                    <m:r>
                      <a:rPr lang="en-IT" b="0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𝜅</m:t>
                    </m:r>
                  </m:oMath>
                </a14:m>
                <a:r>
                  <a:rPr lang="en-IT" b="0" i="1" dirty="0">
                    <a:solidFill>
                      <a:srgbClr val="0070C0"/>
                    </a:solidFill>
                    <a:latin typeface="+mn-lt"/>
                  </a:rPr>
                  <a:t>					</a:t>
                </a:r>
                <a:endParaRPr lang="en-IT" sz="3600" b="0" i="1" dirty="0">
                  <a:solidFill>
                    <a:srgbClr val="0070C0"/>
                  </a:solidFill>
                  <a:latin typeface="+mn-lt"/>
                </a:endParaRPr>
              </a:p>
            </p:txBody>
          </p:sp>
        </mc:Choice>
        <mc:Fallback xmlns="">
          <p:sp>
            <p:nvSpPr>
              <p:cNvPr id="6" name="Title 1">
                <a:extLst>
                  <a:ext uri="{FF2B5EF4-FFF2-40B4-BE49-F238E27FC236}">
                    <a16:creationId xmlns:a16="http://schemas.microsoft.com/office/drawing/2014/main" id="{05348789-967D-5FF0-651C-A6E3AF4D9EE0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178130" y="133564"/>
                <a:ext cx="8833524" cy="1255849"/>
              </a:xfrm>
              <a:blipFill>
                <a:blip r:embed="rId3"/>
                <a:stretch>
                  <a:fillRect l="-2296" t="-12000" b="-11000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Content Placeholder 1">
                <a:extLst>
                  <a:ext uri="{FF2B5EF4-FFF2-40B4-BE49-F238E27FC236}">
                    <a16:creationId xmlns:a16="http://schemas.microsoft.com/office/drawing/2014/main" id="{0D58B68A-2481-6DFA-CE52-9193609835F5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178129" y="1318534"/>
                <a:ext cx="8965871" cy="5170401"/>
              </a:xfrm>
            </p:spPr>
            <p:txBody>
              <a:bodyPr>
                <a:normAutofit/>
              </a:bodyPr>
              <a:lstStyle/>
              <a:p>
                <a:r>
                  <a:rPr lang="en-US" sz="2400" dirty="0"/>
                  <a:t>Beyond the SM Physics is expected to affect production &amp; decay modes in a correlated way</a:t>
                </a:r>
              </a:p>
              <a:p>
                <a14:m>
                  <m:oMath xmlns:m="http://schemas.openxmlformats.org/officeDocument/2006/math">
                    <m:r>
                      <a:rPr lang="en-IT" sz="2400" b="0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𝜅</m:t>
                    </m:r>
                  </m:oMath>
                </a14:m>
                <a:r>
                  <a:rPr lang="en-IT" sz="2400" dirty="0"/>
                  <a:t>-framework to probe deviations from SM</a:t>
                </a: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sz="2000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US" sz="2000" i="1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000" b="0" dirty="0">
                    <a:solidFill>
                      <a:srgbClr val="0070C0"/>
                    </a:solidFill>
                    <a:ea typeface="Cambria Math" panose="02040503050406030204" pitchFamily="18" charset="0"/>
                  </a:rPr>
                  <a:t>scaled by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IT" sz="2000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IT" sz="2000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𝜅</m:t>
                        </m:r>
                      </m:e>
                      <m:sub>
                        <m:r>
                          <a:rPr lang="en-US" sz="2000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𝑖</m:t>
                        </m:r>
                      </m:sub>
                      <m:sup>
                        <m:r>
                          <a:rPr lang="en-US" sz="2000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sz="2000" b="0" dirty="0">
                    <a:solidFill>
                      <a:schemeClr val="tx1"/>
                    </a:solidFill>
                    <a:ea typeface="Cambria Math" panose="02040503050406030204" pitchFamily="18" charset="0"/>
                  </a:rPr>
                  <a:t>: </a:t>
                </a:r>
                <a14:m>
                  <m:oMath xmlns:m="http://schemas.openxmlformats.org/officeDocument/2006/math">
                    <m:r>
                      <a:rPr lang="en-US" sz="2000" b="0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en-US" sz="2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  </m:t>
                    </m:r>
                    <m:sSubSup>
                      <m:sSubSupPr>
                        <m:ctrlPr>
                          <a:rPr lang="en-IT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IT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𝜅</m:t>
                        </m:r>
                      </m:e>
                      <m:sub>
                        <m:r>
                          <a:rPr lang="en-US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𝑖</m:t>
                        </m:r>
                      </m:sub>
                      <m:sup>
                        <m:r>
                          <a:rPr lang="en-US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bSup>
                    <m:r>
                      <a:rPr lang="en-US" sz="2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 </m:t>
                    </m:r>
                    <m:sSub>
                      <m:sSubPr>
                        <m:ctrlPr>
                          <a:rPr lang="en-US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US" sz="2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/</m:t>
                    </m:r>
                    <m:sSubSup>
                      <m:sSubSupPr>
                        <m:ctrlPr>
                          <a:rPr lang="en-US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𝑖</m:t>
                        </m:r>
                      </m:sub>
                      <m:sup>
                        <m:r>
                          <a:rPr lang="en-US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𝑆𝑀</m:t>
                        </m:r>
                      </m:sup>
                    </m:sSubSup>
                  </m:oMath>
                </a14:m>
                <a:endParaRPr lang="en-IT" sz="2000" dirty="0"/>
              </a:p>
              <a:p>
                <a:pPr lvl="1"/>
                <a14:m>
                  <m:oMath xmlns:m="http://schemas.openxmlformats.org/officeDocument/2006/math">
                    <m:r>
                      <a:rPr lang="el-GR" sz="2000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𝛤</m:t>
                    </m:r>
                    <m:r>
                      <m:rPr>
                        <m:nor/>
                      </m:rPr>
                      <a:rPr lang="en-US" sz="2000" i="1" baseline="30000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j</m:t>
                    </m:r>
                    <m:r>
                      <a:rPr lang="en-US" sz="2000" i="1" baseline="30000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000" dirty="0">
                    <a:ea typeface="Cambria Math" panose="02040503050406030204" pitchFamily="18" charset="0"/>
                  </a:rPr>
                  <a:t> scaled by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IT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IT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𝜅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𝑖</m:t>
                        </m:r>
                      </m:sub>
                      <m:sup>
                        <m: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sz="2000" dirty="0">
                    <a:solidFill>
                      <a:schemeClr val="tx1"/>
                    </a:solidFill>
                    <a:ea typeface="Cambria Math" panose="02040503050406030204" pitchFamily="18" charset="0"/>
                  </a:rPr>
                  <a:t>:</a:t>
                </a:r>
                <a:r>
                  <a:rPr lang="en-IT" sz="2000" b="0" dirty="0">
                    <a:solidFill>
                      <a:schemeClr val="tx1"/>
                    </a:solidFill>
                    <a:ea typeface="Cambria Math" panose="02040503050406030204" pitchFamily="18" charset="0"/>
                  </a:rPr>
                  <a:t>   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IT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IT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𝜅</m:t>
                        </m:r>
                      </m:e>
                      <m:sub>
                        <m:r>
                          <a:rPr lang="en-US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𝑗</m:t>
                        </m:r>
                      </m:sub>
                      <m:sup>
                        <m:r>
                          <a:rPr lang="en-US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bSup>
                    <m:r>
                      <a:rPr lang="en-US" sz="2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l-GR" sz="200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𝛤</m:t>
                    </m:r>
                    <m:r>
                      <m:rPr>
                        <m:nor/>
                      </m:rPr>
                      <a:rPr lang="en-US" sz="2000" b="0" i="1" baseline="3000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j</m:t>
                    </m:r>
                    <m:r>
                      <a:rPr lang="en-US" sz="2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/</m:t>
                    </m:r>
                    <m:sSubSup>
                      <m:sSubSupPr>
                        <m:ctrlPr>
                          <a:rPr lang="en-US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l-GR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𝛤</m:t>
                        </m:r>
                      </m:e>
                      <m:sub>
                        <m:r>
                          <a:rPr lang="en-US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𝑆𝑀</m:t>
                        </m:r>
                      </m:sub>
                      <m:sup>
                        <m:r>
                          <a:rPr lang="en-US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𝑗</m:t>
                        </m:r>
                      </m:sup>
                    </m:sSubSup>
                  </m:oMath>
                </a14:m>
                <a:endParaRPr lang="en-IT" sz="2000" dirty="0"/>
              </a:p>
              <a:p>
                <a:r>
                  <a:rPr lang="en-IT" sz="2400" dirty="0"/>
                  <a:t>Example: H</a:t>
                </a:r>
                <a14:m>
                  <m:oMath xmlns:m="http://schemas.openxmlformats.org/officeDocument/2006/math">
                    <m:r>
                      <a:rPr lang="en-IT" sz="24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r>
                      <a:rPr lang="en-IT" sz="24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𝛾𝛾</m:t>
                    </m:r>
                  </m:oMath>
                </a14:m>
                <a:r>
                  <a:rPr lang="en-IT" sz="2400" dirty="0"/>
                  <a:t>:</a:t>
                </a:r>
                <a:r>
                  <a:rPr lang="en-IT" dirty="0"/>
                  <a:t>	</a:t>
                </a:r>
                <a:r>
                  <a:rPr lang="en-IT" sz="2000" dirty="0"/>
                  <a:t>BF</a:t>
                </a:r>
                <a14:m>
                  <m:oMath xmlns:m="http://schemas.openxmlformats.org/officeDocument/2006/math">
                    <m:r>
                      <a:rPr lang="en-IT" sz="2000" i="1" baseline="-2500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𝛾𝛾</m:t>
                    </m:r>
                    <m:r>
                      <a:rPr lang="en-US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∝ </m:t>
                    </m:r>
                    <m:sSubSup>
                      <m:sSubSupPr>
                        <m:ctrlPr>
                          <a:rPr lang="en-IT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IT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𝜅</m:t>
                        </m:r>
                      </m:e>
                      <m:sub>
                        <m:r>
                          <a:rPr lang="en-IT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𝛾</m:t>
                        </m:r>
                      </m:sub>
                      <m:sup>
                        <m: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bSup>
                    <m:r>
                      <a:rPr lang="en-US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sz="2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1.26 </m:t>
                                </m:r>
                                <m:r>
                                  <a:rPr lang="en-IT" sz="20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𝜅</m:t>
                                </m:r>
                              </m:e>
                              <m:sub>
                                <m:r>
                                  <a:rPr lang="en-US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𝑊</m:t>
                                </m:r>
                              </m:sub>
                            </m:sSub>
                            <m:r>
                              <a:rPr lang="en-US" sz="2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 −0.26 </m:t>
                            </m:r>
                            <m:sSub>
                              <m:sSubPr>
                                <m:ctrlPr>
                                  <a:rPr lang="en-US" sz="20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IT" sz="20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𝜅</m:t>
                                </m:r>
                              </m:e>
                              <m:sub>
                                <m:r>
                                  <a:rPr lang="en-US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𝑡</m:t>
                                </m:r>
                              </m:sub>
                            </m:sSub>
                          </m:e>
                        </m:d>
                      </m:e>
                      <m:sup>
                        <m: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en-IT" sz="2000" dirty="0"/>
              </a:p>
              <a:p>
                <a:pPr marL="457200" lvl="1" indent="0">
                  <a:buNone/>
                </a:pPr>
                <a:endParaRPr lang="en-IT" dirty="0"/>
              </a:p>
            </p:txBody>
          </p:sp>
        </mc:Choice>
        <mc:Fallback>
          <p:sp>
            <p:nvSpPr>
              <p:cNvPr id="5" name="Content Placeholder 1">
                <a:extLst>
                  <a:ext uri="{FF2B5EF4-FFF2-40B4-BE49-F238E27FC236}">
                    <a16:creationId xmlns:a16="http://schemas.microsoft.com/office/drawing/2014/main" id="{0D58B68A-2481-6DFA-CE52-9193609835F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78129" y="1318534"/>
                <a:ext cx="8965871" cy="5170401"/>
              </a:xfrm>
              <a:blipFill>
                <a:blip r:embed="rId4"/>
                <a:stretch>
                  <a:fillRect l="-849" t="-1716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61763479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6" name="Title 1">
                <a:extLst>
                  <a:ext uri="{FF2B5EF4-FFF2-40B4-BE49-F238E27FC236}">
                    <a16:creationId xmlns:a16="http://schemas.microsoft.com/office/drawing/2014/main" id="{05348789-967D-5FF0-651C-A6E3AF4D9EE0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178130" y="133564"/>
                <a:ext cx="8833524" cy="1255849"/>
              </a:xfrm>
            </p:spPr>
            <p:txBody>
              <a:bodyPr/>
              <a:lstStyle/>
              <a:p>
                <a:r>
                  <a:rPr lang="en-IT" i="1" dirty="0">
                    <a:solidFill>
                      <a:srgbClr val="0070C0"/>
                    </a:solidFill>
                    <a:latin typeface="+mn-lt"/>
                  </a:rPr>
                  <a:t>Higgs Physics</a:t>
                </a:r>
                <a:br>
                  <a:rPr lang="en-IT" b="0" i="1" dirty="0">
                    <a:solidFill>
                      <a:srgbClr val="0070C0"/>
                    </a:solidFill>
                    <a:latin typeface="+mn-lt"/>
                  </a:rPr>
                </a:br>
                <a:r>
                  <a:rPr lang="en-IT" sz="3600" b="0" i="1" dirty="0">
                    <a:solidFill>
                      <a:srgbClr val="0070C0"/>
                    </a:solidFill>
                    <a:latin typeface="+mn-lt"/>
                  </a:rPr>
                  <a:t>coupling strength modifiers</a:t>
                </a:r>
                <a:r>
                  <a:rPr lang="en-IT" b="0" i="1" dirty="0">
                    <a:solidFill>
                      <a:srgbClr val="0070C0"/>
                    </a:solidFill>
                    <a:latin typeface="+mn-lt"/>
                  </a:rPr>
                  <a:t>				</a:t>
                </a:r>
                <a14:m>
                  <m:oMath xmlns:m="http://schemas.openxmlformats.org/officeDocument/2006/math">
                    <m:r>
                      <a:rPr lang="en-IT" b="0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𝜅</m:t>
                    </m:r>
                  </m:oMath>
                </a14:m>
                <a:r>
                  <a:rPr lang="en-IT" b="0" i="1" dirty="0">
                    <a:solidFill>
                      <a:srgbClr val="0070C0"/>
                    </a:solidFill>
                    <a:latin typeface="+mn-lt"/>
                  </a:rPr>
                  <a:t>					</a:t>
                </a:r>
                <a:endParaRPr lang="en-IT" sz="3600" b="0" i="1" dirty="0">
                  <a:solidFill>
                    <a:srgbClr val="0070C0"/>
                  </a:solidFill>
                  <a:latin typeface="+mn-lt"/>
                </a:endParaRPr>
              </a:p>
            </p:txBody>
          </p:sp>
        </mc:Choice>
        <mc:Fallback xmlns="">
          <p:sp>
            <p:nvSpPr>
              <p:cNvPr id="6" name="Title 1">
                <a:extLst>
                  <a:ext uri="{FF2B5EF4-FFF2-40B4-BE49-F238E27FC236}">
                    <a16:creationId xmlns:a16="http://schemas.microsoft.com/office/drawing/2014/main" id="{05348789-967D-5FF0-651C-A6E3AF4D9EE0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178130" y="133564"/>
                <a:ext cx="8833524" cy="1255849"/>
              </a:xfrm>
              <a:blipFill>
                <a:blip r:embed="rId2"/>
                <a:stretch>
                  <a:fillRect l="-2296" t="-12000" b="-11000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extBox 1">
            <a:extLst>
              <a:ext uri="{FF2B5EF4-FFF2-40B4-BE49-F238E27FC236}">
                <a16:creationId xmlns:a16="http://schemas.microsoft.com/office/drawing/2014/main" id="{D53DB63B-E80E-FB11-77CB-A2470668A171}"/>
              </a:ext>
            </a:extLst>
          </p:cNvPr>
          <p:cNvSpPr txBox="1"/>
          <p:nvPr/>
        </p:nvSpPr>
        <p:spPr>
          <a:xfrm rot="16200000">
            <a:off x="5475707" y="3005662"/>
            <a:ext cx="66944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i="1" dirty="0">
                <a:hlinkClick r:id="rId3"/>
              </a:rPr>
              <a:t>https://www.sciencedirect.com/journal/physics-reports/vol/1116/suppl/C</a:t>
            </a:r>
            <a:endParaRPr lang="en-GB" sz="1200" i="1" dirty="0"/>
          </a:p>
          <a:p>
            <a:r>
              <a:rPr lang="en-GB" sz="1200" i="1" dirty="0">
                <a:hlinkClick r:id="rId4"/>
              </a:rPr>
              <a:t>https://www.sciencedirect.com/journal/physics-reports/vol/1115/suppl/C</a:t>
            </a:r>
            <a:endParaRPr lang="en-GB" sz="1200" i="1" dirty="0"/>
          </a:p>
        </p:txBody>
      </p:sp>
      <p:pic>
        <p:nvPicPr>
          <p:cNvPr id="4" name="Picture 3" descr="A screenshot of a graph&#10;&#10;Description automatically generated">
            <a:extLst>
              <a:ext uri="{FF2B5EF4-FFF2-40B4-BE49-F238E27FC236}">
                <a16:creationId xmlns:a16="http://schemas.microsoft.com/office/drawing/2014/main" id="{FCDCBD57-2952-3D86-BEDF-84D5BAC3AA9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2346" y="1389413"/>
            <a:ext cx="4076274" cy="5083575"/>
          </a:xfrm>
          <a:prstGeom prst="rect">
            <a:avLst/>
          </a:prstGeom>
        </p:spPr>
      </p:pic>
      <p:pic>
        <p:nvPicPr>
          <p:cNvPr id="8" name="Picture 7" descr="A screenshot of a graph&#10;&#10;Description automatically generated">
            <a:extLst>
              <a:ext uri="{FF2B5EF4-FFF2-40B4-BE49-F238E27FC236}">
                <a16:creationId xmlns:a16="http://schemas.microsoft.com/office/drawing/2014/main" id="{C9FE4924-1DB1-0F3D-AC1B-5C5FCCE8926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474575" y="1389412"/>
            <a:ext cx="3979131" cy="5083575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DB79EEE1-0D07-EFAF-51A5-A2E44AB1C247}"/>
                  </a:ext>
                </a:extLst>
              </p:cNvPr>
              <p:cNvSpPr txBox="1"/>
              <p:nvPr/>
            </p:nvSpPr>
            <p:spPr>
              <a:xfrm>
                <a:off x="7337849" y="11898"/>
                <a:ext cx="1806151" cy="7462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IT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IT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𝜅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𝑖</m:t>
                          </m:r>
                        </m:sub>
                        <m:sup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 </m:t>
                      </m:r>
                      <m:sSub>
                        <m:sSubPr>
                          <m:ctrlP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/</m:t>
                      </m:r>
                      <m:sSubSup>
                        <m:sSubSupPr>
                          <m:ctrlP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𝑖</m:t>
                          </m:r>
                        </m:sub>
                        <m:sup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𝑆𝑀</m:t>
                          </m:r>
                        </m:sup>
                      </m:sSubSup>
                    </m:oMath>
                  </m:oMathPara>
                </a14:m>
                <a:endParaRPr lang="en-IT" dirty="0">
                  <a:solidFill>
                    <a:schemeClr val="tx1"/>
                  </a:solidFill>
                </a:endParaRPr>
              </a:p>
              <a:p>
                <a:pPr algn="r"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IT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IT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𝜅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𝑗</m:t>
                          </m:r>
                        </m:sub>
                        <m:sup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l-GR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𝛤</m:t>
                      </m:r>
                      <m:r>
                        <m:rPr>
                          <m:nor/>
                        </m:rPr>
                        <a:rPr lang="en-US" b="0" i="1" baseline="3000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j</m:t>
                      </m:r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/</m:t>
                      </m:r>
                      <m:sSubSup>
                        <m:sSubSupPr>
                          <m:ctrlP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l-GR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𝛤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𝑆𝑀</m:t>
                          </m:r>
                        </m:sub>
                        <m:sup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𝑗</m:t>
                          </m:r>
                        </m:sup>
                      </m:sSubSup>
                    </m:oMath>
                  </m:oMathPara>
                </a14:m>
                <a:endParaRPr lang="en-IT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DB79EEE1-0D07-EFAF-51A5-A2E44AB1C24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37849" y="11898"/>
                <a:ext cx="1806151" cy="746230"/>
              </a:xfrm>
              <a:prstGeom prst="rect">
                <a:avLst/>
              </a:prstGeom>
              <a:blipFill>
                <a:blip r:embed="rId7"/>
                <a:stretch>
                  <a:fillRect b="-3333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9767857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ICHEP 2024 - YouTube">
            <a:extLst>
              <a:ext uri="{FF2B5EF4-FFF2-40B4-BE49-F238E27FC236}">
                <a16:creationId xmlns:a16="http://schemas.microsoft.com/office/drawing/2014/main" id="{4CE830FD-9895-A19D-CCA2-079B2CE062F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13220" y="488525"/>
            <a:ext cx="2050362" cy="20503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Input to the update of the European Strategy for Particle Physics » APPEC">
            <a:extLst>
              <a:ext uri="{FF2B5EF4-FFF2-40B4-BE49-F238E27FC236}">
                <a16:creationId xmlns:a16="http://schemas.microsoft.com/office/drawing/2014/main" id="{3D0785CC-7002-5F5F-EE82-010935D3749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17345" y="4991240"/>
            <a:ext cx="1883891" cy="12536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343C9E1-E2EB-F09B-11E1-90269C60532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IT" dirty="0"/>
              <a:t>LHCC Open sessions 2024</a:t>
            </a:r>
          </a:p>
          <a:p>
            <a:r>
              <a:rPr lang="en-IT" dirty="0"/>
              <a:t>ICHEP 2024</a:t>
            </a:r>
          </a:p>
          <a:p>
            <a:pPr lvl="1"/>
            <a:r>
              <a:rPr lang="en-GB" sz="1900" dirty="0"/>
              <a:t>https://</a:t>
            </a:r>
            <a:r>
              <a:rPr lang="en-GB" sz="1900" dirty="0" err="1"/>
              <a:t>indico.cern.ch</a:t>
            </a:r>
            <a:r>
              <a:rPr lang="en-GB" sz="1900" dirty="0"/>
              <a:t>/event/1291157</a:t>
            </a:r>
            <a:endParaRPr lang="en-IT" sz="1900" dirty="0"/>
          </a:p>
          <a:p>
            <a:r>
              <a:rPr lang="en-IT" dirty="0"/>
              <a:t>LHC Days in Split 2024</a:t>
            </a:r>
          </a:p>
          <a:p>
            <a:r>
              <a:rPr lang="en-IT" dirty="0"/>
              <a:t>LHC Chamonix Workshop 2025</a:t>
            </a:r>
          </a:p>
          <a:p>
            <a:pPr lvl="1"/>
            <a:r>
              <a:rPr lang="en-GB" sz="1900" dirty="0"/>
              <a:t>https://</a:t>
            </a:r>
            <a:r>
              <a:rPr lang="en-GB" sz="1900" dirty="0" err="1"/>
              <a:t>indico.cern.ch</a:t>
            </a:r>
            <a:r>
              <a:rPr lang="en-GB" sz="1900" dirty="0"/>
              <a:t>/event/1469359</a:t>
            </a:r>
            <a:endParaRPr lang="en-IT" sz="1900" dirty="0"/>
          </a:p>
          <a:p>
            <a:r>
              <a:rPr lang="en-IT" dirty="0"/>
              <a:t>Moriond Electroweak &amp; QCD 2025</a:t>
            </a:r>
          </a:p>
          <a:p>
            <a:pPr lvl="1"/>
            <a:r>
              <a:rPr lang="en-GB" sz="1900" dirty="0"/>
              <a:t>https://indico.in2p3.fr/event/35965</a:t>
            </a:r>
            <a:endParaRPr lang="en-IT" sz="1900" dirty="0"/>
          </a:p>
          <a:p>
            <a:pPr lvl="1"/>
            <a:r>
              <a:rPr lang="en-GB" sz="1900" dirty="0"/>
              <a:t>https://indico.cern.ch/event/1480248</a:t>
            </a:r>
            <a:endParaRPr lang="en-IT" sz="1900" dirty="0"/>
          </a:p>
          <a:p>
            <a:r>
              <a:rPr lang="en-IT" dirty="0"/>
              <a:t>Quark Matter 2025</a:t>
            </a:r>
            <a:endParaRPr lang="en-IT" sz="1800" dirty="0"/>
          </a:p>
          <a:p>
            <a:pPr lvl="1"/>
            <a:r>
              <a:rPr lang="en-GB" sz="1900" dirty="0"/>
              <a:t>https://indico.cern.ch/event/1334113</a:t>
            </a:r>
          </a:p>
          <a:p>
            <a:r>
              <a:rPr lang="en-GB" dirty="0"/>
              <a:t>European Strategy Update </a:t>
            </a:r>
            <a:br>
              <a:rPr lang="en-GB" dirty="0"/>
            </a:br>
            <a:r>
              <a:rPr lang="en-GB" dirty="0"/>
              <a:t>for Particle Physics (ESUPP)</a:t>
            </a:r>
          </a:p>
          <a:p>
            <a:pPr lvl="1"/>
            <a:r>
              <a:rPr lang="en-GB" sz="1900" dirty="0"/>
              <a:t>2018-2020: https://</a:t>
            </a:r>
            <a:r>
              <a:rPr lang="en-GB" sz="1900" dirty="0" err="1"/>
              <a:t>indico.cern.ch</a:t>
            </a:r>
            <a:r>
              <a:rPr lang="en-GB" sz="1900" dirty="0"/>
              <a:t>/event/765096</a:t>
            </a:r>
          </a:p>
          <a:p>
            <a:pPr lvl="1"/>
            <a:r>
              <a:rPr lang="en-GB" sz="1900" dirty="0"/>
              <a:t>2024-2026: https://</a:t>
            </a:r>
            <a:r>
              <a:rPr lang="en-GB" sz="1900" dirty="0" err="1"/>
              <a:t>indico.cern.ch</a:t>
            </a:r>
            <a:r>
              <a:rPr lang="en-GB" sz="1900" dirty="0"/>
              <a:t>/event/1439855</a:t>
            </a:r>
          </a:p>
        </p:txBody>
      </p:sp>
      <p:pic>
        <p:nvPicPr>
          <p:cNvPr id="5" name="Picture 4" descr="A logo with text and triangle shapes&#10;&#10;Description automatically generated with medium confidence">
            <a:extLst>
              <a:ext uri="{FF2B5EF4-FFF2-40B4-BE49-F238E27FC236}">
                <a16:creationId xmlns:a16="http://schemas.microsoft.com/office/drawing/2014/main" id="{9C6A7644-5783-98BB-7C01-ACC229C5DFC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17563" y="2328117"/>
            <a:ext cx="2222500" cy="1600200"/>
          </a:xfrm>
          <a:prstGeom prst="rect">
            <a:avLst/>
          </a:prstGeom>
        </p:spPr>
      </p:pic>
      <p:pic>
        <p:nvPicPr>
          <p:cNvPr id="3078" name="Picture 6" descr="Quark Matter 2025 (6-12 April 2025): Overview · Indico">
            <a:extLst>
              <a:ext uri="{FF2B5EF4-FFF2-40B4-BE49-F238E27FC236}">
                <a16:creationId xmlns:a16="http://schemas.microsoft.com/office/drawing/2014/main" id="{0B2A9A4F-D9BC-E42D-B491-D4D6990EF10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17345" y="3795965"/>
            <a:ext cx="2127061" cy="946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B1566AAB-3FF9-B82A-7463-DB34014AB0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8129" y="133564"/>
            <a:ext cx="9143999" cy="1325563"/>
          </a:xfrm>
        </p:spPr>
        <p:txBody>
          <a:bodyPr/>
          <a:lstStyle/>
          <a:p>
            <a:r>
              <a:rPr lang="en-IT" dirty="0">
                <a:solidFill>
                  <a:srgbClr val="0070C0"/>
                </a:solidFill>
                <a:latin typeface="+mn-lt"/>
              </a:rPr>
              <a:t>References</a:t>
            </a:r>
            <a:endParaRPr lang="en-IT" b="0" dirty="0">
              <a:solidFill>
                <a:srgbClr val="0070C0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42059993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05348789-967D-5FF0-651C-A6E3AF4D9E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8130" y="133564"/>
            <a:ext cx="8833524" cy="1255849"/>
          </a:xfrm>
        </p:spPr>
        <p:txBody>
          <a:bodyPr/>
          <a:lstStyle/>
          <a:p>
            <a:r>
              <a:rPr lang="en-IT" i="1" dirty="0">
                <a:solidFill>
                  <a:srgbClr val="0070C0"/>
                </a:solidFill>
                <a:latin typeface="+mn-lt"/>
              </a:rPr>
              <a:t>Higgs Physics</a:t>
            </a:r>
            <a:br>
              <a:rPr lang="en-IT" b="0" i="1" dirty="0">
                <a:solidFill>
                  <a:srgbClr val="0070C0"/>
                </a:solidFill>
                <a:latin typeface="+mn-lt"/>
              </a:rPr>
            </a:br>
            <a:r>
              <a:rPr lang="en-IT" sz="3600" b="0" i="1" dirty="0">
                <a:solidFill>
                  <a:srgbClr val="0070C0"/>
                </a:solidFill>
                <a:latin typeface="+mn-lt"/>
              </a:rPr>
              <a:t>mass</a:t>
            </a:r>
            <a:r>
              <a:rPr lang="en-IT" b="0" i="1" dirty="0">
                <a:solidFill>
                  <a:srgbClr val="0070C0"/>
                </a:solidFill>
                <a:latin typeface="+mn-lt"/>
              </a:rPr>
              <a:t>							</a:t>
            </a:r>
            <a:r>
              <a:rPr lang="en-IT" sz="3600" b="0" i="1" dirty="0">
                <a:solidFill>
                  <a:srgbClr val="0070C0"/>
                </a:solidFill>
                <a:latin typeface="+mn-lt"/>
              </a:rPr>
              <a:t>M</a:t>
            </a:r>
            <a:r>
              <a:rPr lang="en-IT" sz="3600" b="0" i="1" baseline="-25000" dirty="0">
                <a:solidFill>
                  <a:srgbClr val="0070C0"/>
                </a:solidFill>
                <a:latin typeface="+mn-lt"/>
              </a:rPr>
              <a:t>H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1">
                <a:extLst>
                  <a:ext uri="{FF2B5EF4-FFF2-40B4-BE49-F238E27FC236}">
                    <a16:creationId xmlns:a16="http://schemas.microsoft.com/office/drawing/2014/main" id="{CDF8F3BB-599E-C392-D700-8A4DD390D237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178130" y="1389413"/>
                <a:ext cx="8689144" cy="5521124"/>
              </a:xfrm>
            </p:spPr>
            <p:txBody>
              <a:bodyPr/>
              <a:lstStyle/>
              <a:p>
                <a:r>
                  <a:rPr lang="en-IT" dirty="0"/>
                  <a:t>Mass is crucial input for global Electroweak Fit</a:t>
                </a:r>
              </a:p>
              <a:p>
                <a:pPr lvl="1"/>
                <a:r>
                  <a:rPr lang="en-IT" dirty="0"/>
                  <a:t>Run 1 + Run 2 combination performed by ATLAS &amp; CMS</a:t>
                </a:r>
              </a:p>
              <a:p>
                <a:pPr lvl="2"/>
                <a:r>
                  <a:rPr lang="en-IT" dirty="0"/>
                  <a:t>ATLAS: H(</a:t>
                </a:r>
                <a14:m>
                  <m:oMath xmlns:m="http://schemas.openxmlformats.org/officeDocument/2006/math">
                    <m:r>
                      <a:rPr lang="en-IT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𝛾𝛾</m:t>
                    </m:r>
                  </m:oMath>
                </a14:m>
                <a:r>
                  <a:rPr lang="en-IT" dirty="0"/>
                  <a:t>) and H(4</a:t>
                </a:r>
                <a14:m>
                  <m:oMath xmlns:m="http://schemas.openxmlformats.org/officeDocument/2006/math">
                    <m:r>
                      <a:rPr lang="en-IT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ℓ</m:t>
                    </m:r>
                  </m:oMath>
                </a14:m>
                <a:r>
                  <a:rPr lang="en-IT" dirty="0"/>
                  <a:t>)	m</a:t>
                </a:r>
                <a:r>
                  <a:rPr lang="en-IT" baseline="-25000" dirty="0"/>
                  <a:t>H</a:t>
                </a:r>
                <a:r>
                  <a:rPr lang="en-IT" dirty="0"/>
                  <a:t> = 125.11 </a:t>
                </a:r>
                <a14:m>
                  <m:oMath xmlns:m="http://schemas.openxmlformats.org/officeDocument/2006/math">
                    <m:r>
                      <a:rPr lang="en-IT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±</m:t>
                    </m:r>
                  </m:oMath>
                </a14:m>
                <a:r>
                  <a:rPr lang="en-IT" dirty="0"/>
                  <a:t> 0.11 GeV </a:t>
                </a:r>
              </a:p>
              <a:p>
                <a:pPr lvl="2"/>
                <a:r>
                  <a:rPr lang="en-IT" dirty="0"/>
                  <a:t>CMS: H(4</a:t>
                </a:r>
                <a14:m>
                  <m:oMath xmlns:m="http://schemas.openxmlformats.org/officeDocument/2006/math">
                    <m:r>
                      <a:rPr lang="en-IT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ℓ</m:t>
                    </m:r>
                  </m:oMath>
                </a14:m>
                <a:r>
                  <a:rPr lang="en-IT" dirty="0"/>
                  <a:t>)			m</a:t>
                </a:r>
                <a:r>
                  <a:rPr lang="en-IT" baseline="-25000" dirty="0"/>
                  <a:t>H</a:t>
                </a:r>
                <a:r>
                  <a:rPr lang="en-IT" dirty="0"/>
                  <a:t> = 125.08 </a:t>
                </a:r>
                <a14:m>
                  <m:oMath xmlns:m="http://schemas.openxmlformats.org/officeDocument/2006/math">
                    <m:r>
                      <a:rPr lang="en-IT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±</m:t>
                    </m:r>
                  </m:oMath>
                </a14:m>
                <a:r>
                  <a:rPr lang="en-IT" dirty="0"/>
                  <a:t> 0.12 GeV</a:t>
                </a:r>
              </a:p>
              <a:p>
                <a:pPr lvl="2"/>
                <a:r>
                  <a:rPr lang="en-IT" dirty="0"/>
                  <a:t>Both measurements / combinations still </a:t>
                </a:r>
                <a:r>
                  <a:rPr lang="en-IT" b="1" dirty="0">
                    <a:solidFill>
                      <a:schemeClr val="accent2"/>
                    </a:solidFill>
                  </a:rPr>
                  <a:t>statistically limited</a:t>
                </a:r>
                <a:r>
                  <a:rPr lang="en-IT" dirty="0"/>
                  <a:t>! </a:t>
                </a:r>
              </a:p>
              <a:p>
                <a:pPr lvl="2"/>
                <a:endParaRPr lang="en-IT" dirty="0"/>
              </a:p>
            </p:txBody>
          </p:sp>
        </mc:Choice>
        <mc:Fallback xmlns="">
          <p:sp>
            <p:nvSpPr>
              <p:cNvPr id="3" name="Content Placeholder 1">
                <a:extLst>
                  <a:ext uri="{FF2B5EF4-FFF2-40B4-BE49-F238E27FC236}">
                    <a16:creationId xmlns:a16="http://schemas.microsoft.com/office/drawing/2014/main" id="{CDF8F3BB-599E-C392-D700-8A4DD390D23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78130" y="1389413"/>
                <a:ext cx="8689144" cy="5521124"/>
              </a:xfrm>
              <a:blipFill>
                <a:blip r:embed="rId2"/>
                <a:stretch>
                  <a:fillRect l="-1166" t="-1835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Picture 6" descr="A graph with numbers and a line&#10;&#10;Description automatically generated">
            <a:extLst>
              <a:ext uri="{FF2B5EF4-FFF2-40B4-BE49-F238E27FC236}">
                <a16:creationId xmlns:a16="http://schemas.microsoft.com/office/drawing/2014/main" id="{9724833E-C8ED-407A-F93E-F4B162F716D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8130" y="3597442"/>
            <a:ext cx="3762733" cy="2816058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07AD7F59-6A02-48CB-1BC2-CC16F962BBC5}"/>
              </a:ext>
            </a:extLst>
          </p:cNvPr>
          <p:cNvSpPr txBox="1"/>
          <p:nvPr/>
        </p:nvSpPr>
        <p:spPr>
          <a:xfrm rot="16200000">
            <a:off x="6463557" y="3874944"/>
            <a:ext cx="47145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T" i="1" dirty="0"/>
              <a:t>CMS: arXiv:2409.13663</a:t>
            </a:r>
          </a:p>
          <a:p>
            <a:r>
              <a:rPr lang="en-IT" i="1" dirty="0"/>
              <a:t>ATLAS: PRL 131.251802</a:t>
            </a:r>
          </a:p>
        </p:txBody>
      </p:sp>
      <p:pic>
        <p:nvPicPr>
          <p:cNvPr id="11" name="Picture 10" descr="A graph of a graph&#10;&#10;Description automatically generated with medium confidence">
            <a:extLst>
              <a:ext uri="{FF2B5EF4-FFF2-40B4-BE49-F238E27FC236}">
                <a16:creationId xmlns:a16="http://schemas.microsoft.com/office/drawing/2014/main" id="{2CF9FA89-79C8-03C1-707D-B458331C05D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26833" y="3716443"/>
            <a:ext cx="4411410" cy="26970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440909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6" name="Title 1">
                <a:extLst>
                  <a:ext uri="{FF2B5EF4-FFF2-40B4-BE49-F238E27FC236}">
                    <a16:creationId xmlns:a16="http://schemas.microsoft.com/office/drawing/2014/main" id="{05348789-967D-5FF0-651C-A6E3AF4D9EE0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178130" y="133564"/>
                <a:ext cx="8833524" cy="1255849"/>
              </a:xfrm>
            </p:spPr>
            <p:txBody>
              <a:bodyPr/>
              <a:lstStyle/>
              <a:p>
                <a:r>
                  <a:rPr lang="en-IT" i="1" dirty="0">
                    <a:solidFill>
                      <a:srgbClr val="0070C0"/>
                    </a:solidFill>
                    <a:latin typeface="+mn-lt"/>
                  </a:rPr>
                  <a:t>Higgs Physics</a:t>
                </a:r>
                <a:br>
                  <a:rPr lang="en-IT" b="0" i="1" dirty="0">
                    <a:solidFill>
                      <a:srgbClr val="0070C0"/>
                    </a:solidFill>
                    <a:latin typeface="+mn-lt"/>
                  </a:rPr>
                </a:br>
                <a:r>
                  <a:rPr lang="en-IT" sz="3600" b="0" i="1" dirty="0">
                    <a:solidFill>
                      <a:srgbClr val="0070C0"/>
                    </a:solidFill>
                    <a:latin typeface="+mn-lt"/>
                  </a:rPr>
                  <a:t>decay width						</a:t>
                </a:r>
                <a14:m>
                  <m:oMath xmlns:m="http://schemas.openxmlformats.org/officeDocument/2006/math">
                    <m:r>
                      <a:rPr lang="el-GR" sz="3600" b="0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𝛤</m:t>
                    </m:r>
                  </m:oMath>
                </a14:m>
                <a:r>
                  <a:rPr lang="en-IT" sz="3600" b="0" i="1" baseline="-25000" dirty="0">
                    <a:solidFill>
                      <a:srgbClr val="0070C0"/>
                    </a:solidFill>
                    <a:latin typeface="+mn-lt"/>
                    <a:cs typeface="Calibri" panose="020F0502020204030204" pitchFamily="34" charset="0"/>
                  </a:rPr>
                  <a:t>H</a:t>
                </a:r>
                <a:endParaRPr lang="en-IT" sz="3600" b="0" i="1" dirty="0">
                  <a:solidFill>
                    <a:srgbClr val="0070C0"/>
                  </a:solidFill>
                  <a:latin typeface="+mn-lt"/>
                  <a:cs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6" name="Title 1">
                <a:extLst>
                  <a:ext uri="{FF2B5EF4-FFF2-40B4-BE49-F238E27FC236}">
                    <a16:creationId xmlns:a16="http://schemas.microsoft.com/office/drawing/2014/main" id="{05348789-967D-5FF0-651C-A6E3AF4D9EE0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178130" y="133564"/>
                <a:ext cx="8833524" cy="1255849"/>
              </a:xfrm>
              <a:blipFill>
                <a:blip r:embed="rId2"/>
                <a:stretch>
                  <a:fillRect l="-2296" t="-12000" b="-9000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1">
                <a:extLst>
                  <a:ext uri="{FF2B5EF4-FFF2-40B4-BE49-F238E27FC236}">
                    <a16:creationId xmlns:a16="http://schemas.microsoft.com/office/drawing/2014/main" id="{CDF8F3BB-599E-C392-D700-8A4DD390D237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178130" y="1389413"/>
                <a:ext cx="8965870" cy="5521124"/>
              </a:xfrm>
            </p:spPr>
            <p:txBody>
              <a:bodyPr/>
              <a:lstStyle/>
              <a:p>
                <a:r>
                  <a:rPr lang="en-IT" dirty="0"/>
                  <a:t>Higgs width in SM: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Γ</m:t>
                    </m:r>
                  </m:oMath>
                </a14:m>
                <a:r>
                  <a:rPr lang="en-IT" baseline="-25000" dirty="0"/>
                  <a:t>H</a:t>
                </a:r>
                <a:r>
                  <a:rPr lang="en-IT" dirty="0"/>
                  <a:t> = 4.1 MeV</a:t>
                </a:r>
              </a:p>
              <a:p>
                <a:pPr lvl="1"/>
                <a:r>
                  <a:rPr lang="en-IT" dirty="0"/>
                  <a:t>Deviation from SM = sign of BSM Physics (H </a:t>
                </a:r>
                <a14:m>
                  <m:oMath xmlns:m="http://schemas.openxmlformats.org/officeDocument/2006/math">
                    <m:r>
                      <a:rPr lang="en-IT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IT" dirty="0"/>
                  <a:t> invisible)</a:t>
                </a:r>
              </a:p>
              <a:p>
                <a:pPr lvl="1"/>
                <a:r>
                  <a:rPr lang="en-GB" dirty="0"/>
                  <a:t>D</a:t>
                </a:r>
                <a:r>
                  <a:rPr lang="en-IT" dirty="0"/>
                  <a:t>irect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Γ</m:t>
                    </m:r>
                  </m:oMath>
                </a14:m>
                <a:r>
                  <a:rPr lang="en-IT" baseline="-25000" dirty="0"/>
                  <a:t>H </a:t>
                </a:r>
                <a:r>
                  <a:rPr lang="en-IT" dirty="0"/>
                  <a:t>measurement limited by detector resolution</a:t>
                </a:r>
              </a:p>
              <a:p>
                <a:pPr lvl="2"/>
                <a:r>
                  <a:rPr lang="en-IT" sz="1800" dirty="0"/>
                  <a:t>CMS H(4</a:t>
                </a:r>
                <a14:m>
                  <m:oMath xmlns:m="http://schemas.openxmlformats.org/officeDocument/2006/math">
                    <m:r>
                      <a:rPr lang="en-IT" sz="18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ℓ</m:t>
                    </m:r>
                  </m:oMath>
                </a14:m>
                <a:r>
                  <a:rPr lang="en-IT" sz="1800" dirty="0"/>
                  <a:t>)</a:t>
                </a:r>
                <a:r>
                  <a:rPr lang="en-IT" dirty="0"/>
                  <a:t> -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1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Γ</m:t>
                    </m:r>
                  </m:oMath>
                </a14:m>
                <a:r>
                  <a:rPr lang="en-IT" sz="1800" baseline="-25000" dirty="0"/>
                  <a:t>H </a:t>
                </a:r>
                <a14:m>
                  <m:oMath xmlns:m="http://schemas.openxmlformats.org/officeDocument/2006/math">
                    <m:r>
                      <a:rPr lang="en-US" sz="1800" b="0" i="1" smtClean="0">
                        <a:latin typeface="Cambria Math" panose="02040503050406030204" pitchFamily="18" charset="0"/>
                      </a:rPr>
                      <m:t>&lt;</m:t>
                    </m:r>
                  </m:oMath>
                </a14:m>
                <a:r>
                  <a:rPr lang="en-IT" sz="1800" dirty="0"/>
                  <a:t> 330 MeV at 95% CL 	(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1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Γ</m:t>
                    </m:r>
                  </m:oMath>
                </a14:m>
                <a:r>
                  <a:rPr lang="en-IT" sz="1800" baseline="-25000" dirty="0"/>
                  <a:t>H </a:t>
                </a:r>
                <a14:m>
                  <m:oMath xmlns:m="http://schemas.openxmlformats.org/officeDocument/2006/math">
                    <m:r>
                      <a:rPr lang="en-US" sz="1800" b="0" i="1" smtClean="0">
                        <a:latin typeface="Cambria Math" panose="02040503050406030204" pitchFamily="18" charset="0"/>
                      </a:rPr>
                      <m:t>&lt;</m:t>
                    </m:r>
                  </m:oMath>
                </a14:m>
                <a:r>
                  <a:rPr lang="en-IT" sz="1800" dirty="0"/>
                  <a:t> 50 MeV at 68% CL) </a:t>
                </a:r>
              </a:p>
              <a:p>
                <a:pPr lvl="1"/>
                <a:r>
                  <a:rPr lang="en-IT" dirty="0"/>
                  <a:t>Constraints on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Γ</m:t>
                    </m:r>
                  </m:oMath>
                </a14:m>
                <a:r>
                  <a:rPr lang="en-IT" baseline="-25000" dirty="0"/>
                  <a:t>H</a:t>
                </a:r>
                <a:r>
                  <a:rPr lang="en-IT" dirty="0"/>
                  <a:t> possible from off-shell H-production</a:t>
                </a:r>
              </a:p>
              <a:p>
                <a:pPr lvl="2"/>
                <a:r>
                  <a:rPr lang="en-GB" dirty="0"/>
                  <a:t>R</a:t>
                </a:r>
                <a:r>
                  <a:rPr lang="en-IT" dirty="0"/>
                  <a:t>elies on measurement of ratio of on-shell &amp; off-shell production</a:t>
                </a:r>
              </a:p>
              <a:p>
                <a:pPr lvl="2"/>
                <a:r>
                  <a:rPr lang="en-IT" dirty="0"/>
                  <a:t>ATLAS uses </a:t>
                </a:r>
                <a:r>
                  <a:rPr lang="en-IT" i="1" dirty="0"/>
                  <a:t>Neural Simulation Based Inference </a:t>
                </a:r>
                <a:r>
                  <a:rPr lang="en-IT" dirty="0"/>
                  <a:t>(NSBI) approach</a:t>
                </a:r>
              </a:p>
              <a:p>
                <a:pPr lvl="2"/>
                <a:r>
                  <a:rPr lang="en-IT" dirty="0"/>
                  <a:t>CMS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2000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Γ</m:t>
                    </m:r>
                  </m:oMath>
                </a14:m>
                <a:r>
                  <a:rPr lang="en-IT" sz="2000" baseline="-25000" dirty="0">
                    <a:solidFill>
                      <a:srgbClr val="0070C0"/>
                    </a:solidFill>
                  </a:rPr>
                  <a:t>H</a:t>
                </a:r>
                <a:r>
                  <a:rPr lang="en-IT" sz="2000" dirty="0">
                    <a:solidFill>
                      <a:srgbClr val="0070C0"/>
                    </a:solidFill>
                  </a:rPr>
                  <a:t> =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IT" sz="200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2000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3.0</m:t>
                        </m:r>
                      </m:e>
                      <m:sub>
                        <m:r>
                          <a:rPr lang="en-US" sz="2000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−1.5</m:t>
                        </m:r>
                      </m:sub>
                      <m:sup>
                        <m:r>
                          <a:rPr lang="en-US" sz="2000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+2.0</m:t>
                        </m:r>
                      </m:sup>
                    </m:sSubSup>
                  </m:oMath>
                </a14:m>
                <a:r>
                  <a:rPr lang="en-IT" dirty="0">
                    <a:solidFill>
                      <a:srgbClr val="0070C0"/>
                    </a:solidFill>
                  </a:rPr>
                  <a:t> MeV </a:t>
                </a:r>
                <a:r>
                  <a:rPr lang="en-IT" dirty="0"/>
                  <a:t>– ATLAS</a:t>
                </a:r>
                <a14:m>
                  <m:oMath xmlns:m="http://schemas.openxmlformats.org/officeDocument/2006/math">
                    <m:r>
                      <a:rPr lang="en-US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l-GR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Γ</m:t>
                    </m:r>
                  </m:oMath>
                </a14:m>
                <a:r>
                  <a:rPr lang="en-IT" baseline="-25000" dirty="0">
                    <a:solidFill>
                      <a:srgbClr val="0070C0"/>
                    </a:solidFill>
                  </a:rPr>
                  <a:t>H</a:t>
                </a:r>
                <a:r>
                  <a:rPr lang="en-IT" dirty="0">
                    <a:solidFill>
                      <a:srgbClr val="0070C0"/>
                    </a:solidFill>
                  </a:rPr>
                  <a:t> =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IT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4.</m:t>
                        </m:r>
                        <m:r>
                          <a:rPr lang="en-US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</m:e>
                      <m:sub>
                        <m:r>
                          <a:rPr lang="en-US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a:rPr lang="en-US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9</m:t>
                        </m:r>
                      </m:sub>
                      <m:sup>
                        <m:r>
                          <a:rPr lang="en-US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n-US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US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7</m:t>
                        </m:r>
                      </m:sup>
                    </m:sSubSup>
                  </m:oMath>
                </a14:m>
                <a:r>
                  <a:rPr lang="en-IT" dirty="0">
                    <a:solidFill>
                      <a:srgbClr val="0070C0"/>
                    </a:solidFill>
                  </a:rPr>
                  <a:t> MeV</a:t>
                </a:r>
                <a:endParaRPr lang="en-IT" dirty="0"/>
              </a:p>
              <a:p>
                <a:pPr lvl="2"/>
                <a:endParaRPr lang="en-IT" dirty="0"/>
              </a:p>
            </p:txBody>
          </p:sp>
        </mc:Choice>
        <mc:Fallback>
          <p:sp>
            <p:nvSpPr>
              <p:cNvPr id="3" name="Content Placeholder 1">
                <a:extLst>
                  <a:ext uri="{FF2B5EF4-FFF2-40B4-BE49-F238E27FC236}">
                    <a16:creationId xmlns:a16="http://schemas.microsoft.com/office/drawing/2014/main" id="{CDF8F3BB-599E-C392-D700-8A4DD390D23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78130" y="1389413"/>
                <a:ext cx="8965870" cy="5521124"/>
              </a:xfrm>
              <a:blipFill>
                <a:blip r:embed="rId3"/>
                <a:stretch>
                  <a:fillRect l="-1132" t="-1835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extBox 8">
            <a:extLst>
              <a:ext uri="{FF2B5EF4-FFF2-40B4-BE49-F238E27FC236}">
                <a16:creationId xmlns:a16="http://schemas.microsoft.com/office/drawing/2014/main" id="{07AD7F59-6A02-48CB-1BC2-CC16F962BBC5}"/>
              </a:ext>
            </a:extLst>
          </p:cNvPr>
          <p:cNvSpPr txBox="1"/>
          <p:nvPr/>
        </p:nvSpPr>
        <p:spPr>
          <a:xfrm rot="16200000">
            <a:off x="6463557" y="3874944"/>
            <a:ext cx="47145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T" i="1" dirty="0"/>
              <a:t>CMS: arXiv:2409.13663</a:t>
            </a:r>
          </a:p>
          <a:p>
            <a:r>
              <a:rPr lang="en-IT" i="1" dirty="0"/>
              <a:t>ATLAS: arXiv:2412.01548</a:t>
            </a:r>
          </a:p>
        </p:txBody>
      </p:sp>
      <p:pic>
        <p:nvPicPr>
          <p:cNvPr id="4" name="Picture 3" descr="A graph of a function&#10;&#10;Description automatically generated">
            <a:extLst>
              <a:ext uri="{FF2B5EF4-FFF2-40B4-BE49-F238E27FC236}">
                <a16:creationId xmlns:a16="http://schemas.microsoft.com/office/drawing/2014/main" id="{088B2179-2C03-8405-FDEC-86035F37497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" y="4478616"/>
            <a:ext cx="1982364" cy="1967947"/>
          </a:xfrm>
          <a:prstGeom prst="rect">
            <a:avLst/>
          </a:prstGeom>
        </p:spPr>
      </p:pic>
      <p:pic>
        <p:nvPicPr>
          <p:cNvPr id="10" name="Picture 9" descr="A graph of a number of objects&#10;&#10;Description automatically generated with medium confidence">
            <a:extLst>
              <a:ext uri="{FF2B5EF4-FFF2-40B4-BE49-F238E27FC236}">
                <a16:creationId xmlns:a16="http://schemas.microsoft.com/office/drawing/2014/main" id="{F99C4897-A546-6CFA-86B5-A88A4F70E92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003207" y="4473532"/>
            <a:ext cx="1982365" cy="1990109"/>
          </a:xfrm>
          <a:prstGeom prst="rect">
            <a:avLst/>
          </a:prstGeom>
        </p:spPr>
      </p:pic>
      <p:pic>
        <p:nvPicPr>
          <p:cNvPr id="13" name="Picture 12" descr="A graph of a graph of a number of objects&#10;&#10;Description automatically generated with medium confidence">
            <a:extLst>
              <a:ext uri="{FF2B5EF4-FFF2-40B4-BE49-F238E27FC236}">
                <a16:creationId xmlns:a16="http://schemas.microsoft.com/office/drawing/2014/main" id="{9F49D01B-69B5-38FD-A6F3-214021EBB86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386807" y="4473532"/>
            <a:ext cx="2850626" cy="2086931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B501D8FB-8C0F-37F5-E787-B8B1B07B638E}"/>
              </a:ext>
            </a:extLst>
          </p:cNvPr>
          <p:cNvSpPr txBox="1"/>
          <p:nvPr/>
        </p:nvSpPr>
        <p:spPr>
          <a:xfrm rot="16200000">
            <a:off x="4803411" y="5324089"/>
            <a:ext cx="144378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i="1" dirty="0"/>
              <a:t>Test statistic</a:t>
            </a:r>
            <a:endParaRPr lang="en-IT" sz="1200" i="1" dirty="0"/>
          </a:p>
        </p:txBody>
      </p:sp>
    </p:spTree>
    <p:extLst>
      <p:ext uri="{BB962C8B-B14F-4D97-AF65-F5344CB8AC3E}">
        <p14:creationId xmlns:p14="http://schemas.microsoft.com/office/powerpoint/2010/main" val="40621388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diagram of a pie chart&#10;&#10;Description automatically generated">
            <a:extLst>
              <a:ext uri="{FF2B5EF4-FFF2-40B4-BE49-F238E27FC236}">
                <a16:creationId xmlns:a16="http://schemas.microsoft.com/office/drawing/2014/main" id="{D0DC1905-377E-8EAE-C5F0-DAF3374837B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36180" y="1941"/>
            <a:ext cx="2185495" cy="1387472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5AA2455A-344D-F44B-4780-3E863F85B910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150105" y="1263316"/>
                <a:ext cx="9078116" cy="5230081"/>
              </a:xfrm>
            </p:spPr>
            <p:txBody>
              <a:bodyPr/>
              <a:lstStyle/>
              <a:p>
                <a:r>
                  <a:rPr lang="en-IT" sz="2400" dirty="0"/>
                  <a:t>Smart usage of physics-oriented Machine Learning to achieve sensitivity</a:t>
                </a:r>
              </a:p>
              <a:p>
                <a:pPr lvl="1"/>
                <a:r>
                  <a:rPr lang="en-GB" dirty="0"/>
                  <a:t>M</a:t>
                </a:r>
                <a:r>
                  <a:rPr lang="en-IT" dirty="0"/>
                  <a:t>ultiple heavy-flavour jets in final states </a:t>
                </a:r>
                <a:r>
                  <a:rPr lang="en-IT" sz="2000" i="1" dirty="0">
                    <a:solidFill>
                      <a:schemeClr val="tx1"/>
                    </a:solidFill>
                  </a:rPr>
                  <a:t>(ttH(cc): 2b + 2c)</a:t>
                </a:r>
              </a:p>
              <a:p>
                <a:pPr lvl="1"/>
                <a:r>
                  <a:rPr lang="en-IT" dirty="0"/>
                  <a:t>Use ParticleNet for Run 2 + NN Event classification</a:t>
                </a:r>
              </a:p>
              <a:p>
                <a:pPr lvl="2"/>
                <a:r>
                  <a:rPr lang="en-IT" dirty="0"/>
                  <a:t>simultaneous b- &amp; c-jet identification</a:t>
                </a:r>
              </a:p>
              <a:p>
                <a:pPr lvl="2"/>
                <a:r>
                  <a:rPr lang="en-GB" dirty="0"/>
                  <a:t>F</a:t>
                </a:r>
                <a:r>
                  <a:rPr lang="en-IT" dirty="0"/>
                  <a:t>actor ~2 better than DeepJet Run 2</a:t>
                </a:r>
              </a:p>
              <a:p>
                <a:pPr lvl="1"/>
                <a:r>
                  <a:rPr lang="en-IT" dirty="0"/>
                  <a:t>Simult. ttH(bb) &amp; ttH(cc) measurem</a:t>
                </a:r>
              </a:p>
              <a:p>
                <a:pPr lvl="1"/>
                <a:r>
                  <a:rPr lang="en-IT" dirty="0"/>
                  <a:t>1D constraint on </a:t>
                </a:r>
                <a14:m>
                  <m:oMath xmlns:m="http://schemas.openxmlformats.org/officeDocument/2006/math">
                    <m:r>
                      <a:rPr lang="en-IT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𝜅</m:t>
                    </m:r>
                    <m:r>
                      <a:rPr lang="en-US" i="1" baseline="-250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𝑐</m:t>
                    </m:r>
                  </m:oMath>
                </a14:m>
                <a:r>
                  <a:rPr lang="en-IT" dirty="0"/>
                  <a:t> : |</a:t>
                </a:r>
                <a14:m>
                  <m:oMath xmlns:m="http://schemas.openxmlformats.org/officeDocument/2006/math">
                    <m:r>
                      <a:rPr lang="en-IT" b="0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𝜅</m:t>
                    </m:r>
                    <m:r>
                      <a:rPr lang="en-US" b="0" i="1" baseline="-25000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𝑐</m:t>
                    </m:r>
                  </m:oMath>
                </a14:m>
                <a:r>
                  <a:rPr lang="en-IT" dirty="0"/>
                  <a:t>| &lt; 3.0 obs.</a:t>
                </a:r>
              </a:p>
              <a:p>
                <a:pPr lvl="2"/>
                <a:r>
                  <a:rPr lang="en-GB" sz="1800" i="1" dirty="0"/>
                  <a:t>E</a:t>
                </a:r>
                <a:r>
                  <a:rPr lang="en-IT" sz="1800" i="1" dirty="0"/>
                  <a:t>qual to orig. 3000 fb</a:t>
                </a:r>
                <a:r>
                  <a:rPr lang="en-IT" sz="1800" i="1" baseline="30000" dirty="0"/>
                  <a:t>-1</a:t>
                </a:r>
                <a:r>
                  <a:rPr lang="en-IT" sz="1800" i="1" dirty="0"/>
                  <a:t> HL-LHC projection</a:t>
                </a:r>
              </a:p>
              <a:p>
                <a:endParaRPr lang="en-IT" dirty="0"/>
              </a:p>
            </p:txBody>
          </p:sp>
        </mc:Choice>
        <mc:Fallback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5AA2455A-344D-F44B-4780-3E863F85B910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50105" y="1263316"/>
                <a:ext cx="9078116" cy="5230081"/>
              </a:xfrm>
              <a:blipFill>
                <a:blip r:embed="rId3"/>
                <a:stretch>
                  <a:fillRect l="-979" t="-1695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itle 1">
            <a:extLst>
              <a:ext uri="{FF2B5EF4-FFF2-40B4-BE49-F238E27FC236}">
                <a16:creationId xmlns:a16="http://schemas.microsoft.com/office/drawing/2014/main" id="{5907FC40-5A9A-A916-DD0C-13B0000667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8130" y="133564"/>
            <a:ext cx="8833524" cy="1255849"/>
          </a:xfrm>
        </p:spPr>
        <p:txBody>
          <a:bodyPr/>
          <a:lstStyle/>
          <a:p>
            <a:r>
              <a:rPr lang="en-IT" i="1" dirty="0">
                <a:solidFill>
                  <a:srgbClr val="0070C0"/>
                </a:solidFill>
                <a:latin typeface="+mn-lt"/>
              </a:rPr>
              <a:t>Higgs Physics</a:t>
            </a:r>
            <a:br>
              <a:rPr lang="en-IT" b="0" i="1" dirty="0">
                <a:solidFill>
                  <a:srgbClr val="0070C0"/>
                </a:solidFill>
                <a:latin typeface="+mn-lt"/>
              </a:rPr>
            </a:br>
            <a:r>
              <a:rPr lang="en-IT" sz="3600" b="0" i="1" dirty="0">
                <a:solidFill>
                  <a:srgbClr val="0070C0"/>
                </a:solidFill>
                <a:latin typeface="+mn-lt"/>
              </a:rPr>
              <a:t>coupling to charm quarks</a:t>
            </a:r>
          </a:p>
        </p:txBody>
      </p:sp>
      <p:pic>
        <p:nvPicPr>
          <p:cNvPr id="16" name="Picture 15" descr="A graph with numbers and lines&#10;&#10;Description automatically generated">
            <a:extLst>
              <a:ext uri="{FF2B5EF4-FFF2-40B4-BE49-F238E27FC236}">
                <a16:creationId xmlns:a16="http://schemas.microsoft.com/office/drawing/2014/main" id="{2E03AA9B-B8B1-AC79-EDB4-31BD5515380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622919" y="4189206"/>
            <a:ext cx="4195037" cy="2668794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7DE5E80C-A560-2B30-A68A-DAF0253F8752}"/>
              </a:ext>
            </a:extLst>
          </p:cNvPr>
          <p:cNvSpPr txBox="1"/>
          <p:nvPr/>
        </p:nvSpPr>
        <p:spPr>
          <a:xfrm rot="16200000">
            <a:off x="7756176" y="5207698"/>
            <a:ext cx="24063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T" dirty="0">
                <a:hlinkClick r:id="rId5"/>
              </a:rPr>
              <a:t>CMS-PAS-HIG-24-018</a:t>
            </a:r>
            <a:endParaRPr lang="en-IT" dirty="0"/>
          </a:p>
        </p:txBody>
      </p:sp>
      <p:pic>
        <p:nvPicPr>
          <p:cNvPr id="16386" name="Picture 2">
            <a:extLst>
              <a:ext uri="{FF2B5EF4-FFF2-40B4-BE49-F238E27FC236}">
                <a16:creationId xmlns:a16="http://schemas.microsoft.com/office/drawing/2014/main" id="{1F88FAA4-EFCC-257E-E29D-B3DFF8E1D02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4228" y="4556483"/>
            <a:ext cx="1763467" cy="19523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388" name="Picture 4">
            <a:extLst>
              <a:ext uri="{FF2B5EF4-FFF2-40B4-BE49-F238E27FC236}">
                <a16:creationId xmlns:a16="http://schemas.microsoft.com/office/drawing/2014/main" id="{97292635-29FD-D1BB-3E0B-646738728B6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84" y="4556472"/>
            <a:ext cx="2990183" cy="19446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390" name="Picture 6">
            <a:extLst>
              <a:ext uri="{FF2B5EF4-FFF2-40B4-BE49-F238E27FC236}">
                <a16:creationId xmlns:a16="http://schemas.microsoft.com/office/drawing/2014/main" id="{1481CC55-9FAB-6FD3-ED16-063085840BD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53141" y="3139597"/>
            <a:ext cx="3120147" cy="31918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CBB9E830-FED6-206D-E462-1CAC50E071C2}"/>
              </a:ext>
            </a:extLst>
          </p:cNvPr>
          <p:cNvSpPr txBox="1"/>
          <p:nvPr/>
        </p:nvSpPr>
        <p:spPr>
          <a:xfrm>
            <a:off x="6851214" y="2775111"/>
            <a:ext cx="67197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400" dirty="0">
                <a:solidFill>
                  <a:srgbClr val="DA3822"/>
                </a:solidFill>
              </a:rPr>
              <a:t>b</a:t>
            </a:r>
            <a:r>
              <a:rPr lang="en-IT" sz="1400" dirty="0">
                <a:solidFill>
                  <a:srgbClr val="DA3822"/>
                </a:solidFill>
              </a:rPr>
              <a:t> jets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34CF5057-911A-51A3-8DBC-88D06FC7FB39}"/>
              </a:ext>
            </a:extLst>
          </p:cNvPr>
          <p:cNvSpPr txBox="1"/>
          <p:nvPr/>
        </p:nvSpPr>
        <p:spPr>
          <a:xfrm>
            <a:off x="6851214" y="6258516"/>
            <a:ext cx="67197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400" dirty="0">
                <a:solidFill>
                  <a:srgbClr val="2DA5E8"/>
                </a:solidFill>
              </a:rPr>
              <a:t>c</a:t>
            </a:r>
            <a:r>
              <a:rPr lang="en-IT" sz="1400" dirty="0">
                <a:solidFill>
                  <a:srgbClr val="2DA5E8"/>
                </a:solidFill>
              </a:rPr>
              <a:t> jets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6642D7DC-380A-A517-F096-4BFAE02CD248}"/>
              </a:ext>
            </a:extLst>
          </p:cNvPr>
          <p:cNvSpPr txBox="1"/>
          <p:nvPr/>
        </p:nvSpPr>
        <p:spPr>
          <a:xfrm>
            <a:off x="5177695" y="4585140"/>
            <a:ext cx="67197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400" dirty="0">
                <a:solidFill>
                  <a:srgbClr val="F1B640"/>
                </a:solidFill>
              </a:rPr>
              <a:t>light</a:t>
            </a:r>
            <a:r>
              <a:rPr lang="en-IT" sz="1400" dirty="0">
                <a:solidFill>
                  <a:srgbClr val="F1B640"/>
                </a:solidFill>
              </a:rPr>
              <a:t> jets</a:t>
            </a:r>
          </a:p>
        </p:txBody>
      </p: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EE29CDFD-D161-0F49-1842-E4948AFF6ADE}"/>
              </a:ext>
            </a:extLst>
          </p:cNvPr>
          <p:cNvCxnSpPr>
            <a:cxnSpLocks/>
            <a:stCxn id="20" idx="3"/>
          </p:cNvCxnSpPr>
          <p:nvPr/>
        </p:nvCxnSpPr>
        <p:spPr>
          <a:xfrm>
            <a:off x="7523187" y="2929000"/>
            <a:ext cx="1211735" cy="500000"/>
          </a:xfrm>
          <a:prstGeom prst="straightConnector1">
            <a:avLst/>
          </a:prstGeom>
          <a:ln w="12700">
            <a:solidFill>
              <a:srgbClr val="DA382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EEEA3F99-7976-C1CE-0638-232BCFF2E303}"/>
              </a:ext>
            </a:extLst>
          </p:cNvPr>
          <p:cNvCxnSpPr>
            <a:cxnSpLocks/>
            <a:stCxn id="21" idx="3"/>
          </p:cNvCxnSpPr>
          <p:nvPr/>
        </p:nvCxnSpPr>
        <p:spPr>
          <a:xfrm flipV="1">
            <a:off x="7523187" y="5956645"/>
            <a:ext cx="1119049" cy="455760"/>
          </a:xfrm>
          <a:prstGeom prst="straightConnector1">
            <a:avLst/>
          </a:prstGeom>
          <a:ln w="12700">
            <a:solidFill>
              <a:srgbClr val="2DA5E8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CC6A5FF1-869C-2287-702A-EFB01B3897FB}"/>
              </a:ext>
            </a:extLst>
          </p:cNvPr>
          <p:cNvCxnSpPr>
            <a:cxnSpLocks/>
          </p:cNvCxnSpPr>
          <p:nvPr/>
        </p:nvCxnSpPr>
        <p:spPr>
          <a:xfrm>
            <a:off x="5658183" y="5108360"/>
            <a:ext cx="479596" cy="842639"/>
          </a:xfrm>
          <a:prstGeom prst="straightConnector1">
            <a:avLst/>
          </a:prstGeom>
          <a:ln w="12700">
            <a:solidFill>
              <a:srgbClr val="F1B64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8422576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A graph of different colored lines&#10;&#10;Description automatically generated">
            <a:extLst>
              <a:ext uri="{FF2B5EF4-FFF2-40B4-BE49-F238E27FC236}">
                <a16:creationId xmlns:a16="http://schemas.microsoft.com/office/drawing/2014/main" id="{29A7DFA5-9DAF-02C3-BD1C-A88290BE8A5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00399" y="1249289"/>
            <a:ext cx="5943602" cy="3928074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13E19CB3-9A8E-6AF8-A78F-509B925FD686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0" y="1449363"/>
                <a:ext cx="3200399" cy="1821776"/>
              </a:xfrm>
            </p:spPr>
            <p:txBody>
              <a:bodyPr>
                <a:normAutofit fontScale="70000" lnSpcReduction="20000"/>
              </a:bodyPr>
              <a:lstStyle/>
              <a:p>
                <a:r>
                  <a:rPr lang="en-IT" sz="2600" dirty="0"/>
                  <a:t>long lifetime &amp; short width</a:t>
                </a:r>
              </a:p>
              <a:p>
                <a:r>
                  <a:rPr lang="en-GB" sz="2600" dirty="0"/>
                  <a:t>S</a:t>
                </a:r>
                <a:r>
                  <a:rPr lang="en-IT" sz="2600" dirty="0"/>
                  <a:t>ensitive probe for small couplings to new particles</a:t>
                </a:r>
              </a:p>
              <a:p>
                <a:r>
                  <a:rPr lang="en-IT" sz="2600" dirty="0"/>
                  <a:t>BSM may distort BF H</a:t>
                </a:r>
                <a14:m>
                  <m:oMath xmlns:m="http://schemas.openxmlformats.org/officeDocument/2006/math">
                    <m:r>
                      <a:rPr lang="en-IT" sz="26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IT" sz="2600" dirty="0"/>
                  <a:t>inv</a:t>
                </a:r>
              </a:p>
              <a:p>
                <a:r>
                  <a:rPr lang="en-IT" sz="2600" dirty="0"/>
                  <a:t>H(ZZ)</a:t>
                </a:r>
                <a14:m>
                  <m:oMath xmlns:m="http://schemas.openxmlformats.org/officeDocument/2006/math">
                    <m:r>
                      <a:rPr lang="en-IT" sz="26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IT" sz="2600" dirty="0"/>
                  <a:t>4</a:t>
                </a:r>
                <a14:m>
                  <m:oMath xmlns:m="http://schemas.openxmlformats.org/officeDocument/2006/math">
                    <m:r>
                      <a:rPr lang="en-IT" sz="260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𝜈</m:t>
                    </m:r>
                  </m:oMath>
                </a14:m>
                <a:r>
                  <a:rPr lang="en-IT" sz="2600" dirty="0"/>
                  <a:t> (BF = 0.1%)</a:t>
                </a:r>
              </a:p>
            </p:txBody>
          </p:sp>
        </mc:Choice>
        <mc:Fallback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13E19CB3-9A8E-6AF8-A78F-509B925FD686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0" y="1449363"/>
                <a:ext cx="3200399" cy="1821776"/>
              </a:xfrm>
              <a:blipFill>
                <a:blip r:embed="rId3"/>
                <a:stretch>
                  <a:fillRect l="-1186" t="-6250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itle 1">
            <a:extLst>
              <a:ext uri="{FF2B5EF4-FFF2-40B4-BE49-F238E27FC236}">
                <a16:creationId xmlns:a16="http://schemas.microsoft.com/office/drawing/2014/main" id="{865F4AB8-E9C6-A1D5-3186-CFE19B6EE0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8130" y="133564"/>
            <a:ext cx="8833524" cy="1255849"/>
          </a:xfrm>
        </p:spPr>
        <p:txBody>
          <a:bodyPr/>
          <a:lstStyle/>
          <a:p>
            <a:r>
              <a:rPr lang="en-IT" i="1" dirty="0">
                <a:solidFill>
                  <a:srgbClr val="0070C0"/>
                </a:solidFill>
                <a:latin typeface="+mn-lt"/>
              </a:rPr>
              <a:t>Higgs Physics</a:t>
            </a:r>
            <a:br>
              <a:rPr lang="en-IT" b="0" i="1" dirty="0">
                <a:solidFill>
                  <a:srgbClr val="0070C0"/>
                </a:solidFill>
                <a:latin typeface="+mn-lt"/>
              </a:rPr>
            </a:br>
            <a:r>
              <a:rPr lang="en-IT" sz="3600" b="0" i="1" dirty="0">
                <a:solidFill>
                  <a:srgbClr val="0070C0"/>
                </a:solidFill>
                <a:latin typeface="+mn-lt"/>
              </a:rPr>
              <a:t>Higgs to invisible</a:t>
            </a:r>
          </a:p>
        </p:txBody>
      </p:sp>
      <p:pic>
        <p:nvPicPr>
          <p:cNvPr id="41986" name="Picture 2" descr="Physics,ATLAS">
            <a:extLst>
              <a:ext uri="{FF2B5EF4-FFF2-40B4-BE49-F238E27FC236}">
                <a16:creationId xmlns:a16="http://schemas.microsoft.com/office/drawing/2014/main" id="{C96F37B3-8307-761C-68F0-F387084B48B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16436" y="1"/>
            <a:ext cx="2327563" cy="14086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C5010E6A-F431-8663-E932-F3A651C23AB0}"/>
              </a:ext>
            </a:extLst>
          </p:cNvPr>
          <p:cNvSpPr txBox="1"/>
          <p:nvPr/>
        </p:nvSpPr>
        <p:spPr>
          <a:xfrm rot="16200000">
            <a:off x="6780240" y="4134612"/>
            <a:ext cx="43581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hlinkClick r:id="rId5"/>
              </a:rPr>
              <a:t>Phys. Lett. B 842 (2023) 137963</a:t>
            </a:r>
            <a:endParaRPr lang="en-IT" dirty="0"/>
          </a:p>
        </p:txBody>
      </p:sp>
      <p:pic>
        <p:nvPicPr>
          <p:cNvPr id="7" name="Picture 6" descr="A graph of a function&#10;&#10;Description automatically generated">
            <a:extLst>
              <a:ext uri="{FF2B5EF4-FFF2-40B4-BE49-F238E27FC236}">
                <a16:creationId xmlns:a16="http://schemas.microsoft.com/office/drawing/2014/main" id="{1417C3DB-9A05-CC23-C525-5902CD059C8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3057251"/>
            <a:ext cx="2827525" cy="2705911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10" name="Content Placeholder 1">
                <a:extLst>
                  <a:ext uri="{FF2B5EF4-FFF2-40B4-BE49-F238E27FC236}">
                    <a16:creationId xmlns:a16="http://schemas.microsoft.com/office/drawing/2014/main" id="{C949FCCC-2867-E924-EBF8-96A56616904D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3079203" y="5169409"/>
                <a:ext cx="5943602" cy="2619531"/>
              </a:xfrm>
              <a:prstGeom prst="rect">
                <a:avLst/>
              </a:prstGeom>
            </p:spPr>
            <p:txBody>
              <a:bodyPr>
                <a:norm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Clr>
                    <a:srgbClr val="FF0000"/>
                  </a:buClr>
                  <a:buFont typeface="Wingdings" charset="2"/>
                  <a:buChar char="§"/>
                  <a:defRPr sz="2800"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Clr>
                    <a:srgbClr val="0070C0"/>
                  </a:buClr>
                  <a:buSzPct val="90000"/>
                  <a:buFont typeface="Wingdings" charset="2"/>
                  <a:buChar char="§"/>
                  <a:defRPr sz="2400" kern="1200">
                    <a:solidFill>
                      <a:srgbClr val="0070C0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SzPct val="80000"/>
                  <a:buFont typeface="Wingdings" charset="2"/>
                  <a:buChar char="§"/>
                  <a:defRPr sz="2000"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SzPct val="80000"/>
                  <a:buFont typeface="Arial" charset="0"/>
                  <a:buChar char="•"/>
                  <a:defRPr sz="1800"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SzPct val="60000"/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lvl="1"/>
                <a:r>
                  <a:rPr lang="en-IT" sz="1800" dirty="0"/>
                  <a:t>Constrain BF(H</a:t>
                </a:r>
                <a14:m>
                  <m:oMath xmlns:m="http://schemas.openxmlformats.org/officeDocument/2006/math">
                    <m:r>
                      <a:rPr lang="en-IT" sz="18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IT" sz="1800" dirty="0"/>
                  <a:t>inv) =&gt; constrain DM</a:t>
                </a:r>
              </a:p>
              <a:p>
                <a:pPr lvl="1"/>
                <a:r>
                  <a:rPr lang="en-IT" sz="1800" dirty="0">
                    <a:solidFill>
                      <a:schemeClr val="accent2"/>
                    </a:solidFill>
                  </a:rPr>
                  <a:t>Upper limit on BF(H</a:t>
                </a:r>
                <a14:m>
                  <m:oMath xmlns:m="http://schemas.openxmlformats.org/officeDocument/2006/math">
                    <m:r>
                      <a:rPr lang="en-IT" sz="1800" i="1" smtClean="0">
                        <a:solidFill>
                          <a:schemeClr val="accent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IT" sz="1800" dirty="0">
                    <a:solidFill>
                      <a:schemeClr val="accent2"/>
                    </a:solidFill>
                  </a:rPr>
                  <a:t>inv) 10.7% at 95%CL</a:t>
                </a:r>
              </a:p>
              <a:p>
                <a:r>
                  <a:rPr lang="en-IT" sz="2200" dirty="0"/>
                  <a:t>Upper Limit on Spin-Independent DM-Nucleon scattering for</a:t>
                </a:r>
                <a:r>
                  <a:rPr lang="en-IT" sz="2200" i="1" dirty="0"/>
                  <a:t> m</a:t>
                </a:r>
                <a:r>
                  <a:rPr lang="en-IT" sz="2200" i="1" baseline="-25000" dirty="0"/>
                  <a:t>DM</a:t>
                </a:r>
                <a:r>
                  <a:rPr lang="en-IT" sz="2200" dirty="0"/>
                  <a:t> &lt; 60 GeV</a:t>
                </a:r>
              </a:p>
            </p:txBody>
          </p:sp>
        </mc:Choice>
        <mc:Fallback>
          <p:sp>
            <p:nvSpPr>
              <p:cNvPr id="10" name="Content Placeholder 1">
                <a:extLst>
                  <a:ext uri="{FF2B5EF4-FFF2-40B4-BE49-F238E27FC236}">
                    <a16:creationId xmlns:a16="http://schemas.microsoft.com/office/drawing/2014/main" id="{C949FCCC-2867-E924-EBF8-96A56616904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79203" y="5169409"/>
                <a:ext cx="5943602" cy="2619531"/>
              </a:xfrm>
              <a:prstGeom prst="rect">
                <a:avLst/>
              </a:prstGeom>
              <a:blipFill>
                <a:blip r:embed="rId7"/>
                <a:stretch>
                  <a:fillRect l="-1066" t="-2899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DB2D88B4-086A-3253-1959-1BA991729A57}"/>
              </a:ext>
            </a:extLst>
          </p:cNvPr>
          <p:cNvCxnSpPr/>
          <p:nvPr/>
        </p:nvCxnSpPr>
        <p:spPr>
          <a:xfrm>
            <a:off x="892098" y="4516244"/>
            <a:ext cx="446048" cy="0"/>
          </a:xfrm>
          <a:prstGeom prst="straightConnector1">
            <a:avLst/>
          </a:prstGeom>
          <a:ln w="12700">
            <a:solidFill>
              <a:schemeClr val="accent2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Freeform 7">
            <a:extLst>
              <a:ext uri="{FF2B5EF4-FFF2-40B4-BE49-F238E27FC236}">
                <a16:creationId xmlns:a16="http://schemas.microsoft.com/office/drawing/2014/main" id="{62880205-90D4-83EB-CD2B-EBEF2A984BA9}"/>
              </a:ext>
            </a:extLst>
          </p:cNvPr>
          <p:cNvSpPr/>
          <p:nvPr/>
        </p:nvSpPr>
        <p:spPr>
          <a:xfrm>
            <a:off x="2375210" y="4605454"/>
            <a:ext cx="1215483" cy="1037063"/>
          </a:xfrm>
          <a:custGeom>
            <a:avLst/>
            <a:gdLst>
              <a:gd name="connsiteX0" fmla="*/ 1215483 w 1215483"/>
              <a:gd name="connsiteY0" fmla="*/ 1037063 h 1037063"/>
              <a:gd name="connsiteX1" fmla="*/ 836341 w 1215483"/>
              <a:gd name="connsiteY1" fmla="*/ 468351 h 1037063"/>
              <a:gd name="connsiteX2" fmla="*/ 0 w 1215483"/>
              <a:gd name="connsiteY2" fmla="*/ 0 h 10370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215483" h="1037063">
                <a:moveTo>
                  <a:pt x="1215483" y="1037063"/>
                </a:moveTo>
                <a:cubicBezTo>
                  <a:pt x="1127202" y="839129"/>
                  <a:pt x="1038921" y="641195"/>
                  <a:pt x="836341" y="468351"/>
                </a:cubicBezTo>
                <a:cubicBezTo>
                  <a:pt x="633760" y="295507"/>
                  <a:pt x="316880" y="147753"/>
                  <a:pt x="0" y="0"/>
                </a:cubicBezTo>
              </a:path>
            </a:pathLst>
          </a:custGeom>
          <a:noFill/>
          <a:ln>
            <a:solidFill>
              <a:schemeClr val="accent2"/>
            </a:solidFill>
            <a:headEnd type="none" w="med" len="med"/>
            <a:tailEnd type="arrow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391444531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6" name="Title 1">
                <a:extLst>
                  <a:ext uri="{FF2B5EF4-FFF2-40B4-BE49-F238E27FC236}">
                    <a16:creationId xmlns:a16="http://schemas.microsoft.com/office/drawing/2014/main" id="{05348789-967D-5FF0-651C-A6E3AF4D9EE0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178130" y="133564"/>
                <a:ext cx="8833524" cy="1255849"/>
              </a:xfrm>
            </p:spPr>
            <p:txBody>
              <a:bodyPr/>
              <a:lstStyle/>
              <a:p>
                <a:r>
                  <a:rPr lang="en-IT" i="1" dirty="0">
                    <a:solidFill>
                      <a:srgbClr val="0070C0"/>
                    </a:solidFill>
                    <a:latin typeface="+mn-lt"/>
                  </a:rPr>
                  <a:t>Higgs Physics</a:t>
                </a:r>
                <a:br>
                  <a:rPr lang="en-IT" b="0" i="1" dirty="0">
                    <a:solidFill>
                      <a:srgbClr val="0070C0"/>
                    </a:solidFill>
                    <a:latin typeface="+mn-lt"/>
                  </a:rPr>
                </a:br>
                <a:r>
                  <a:rPr lang="en-IT" sz="3600" b="0" i="1" dirty="0">
                    <a:solidFill>
                      <a:srgbClr val="0070C0"/>
                    </a:solidFill>
                    <a:latin typeface="+mn-lt"/>
                  </a:rPr>
                  <a:t>differential </a:t>
                </a:r>
                <a14:m>
                  <m:oMath xmlns:m="http://schemas.openxmlformats.org/officeDocument/2006/math">
                    <m:r>
                      <a:rPr lang="en-IT" sz="3600" b="0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𝜎</m:t>
                    </m:r>
                  </m:oMath>
                </a14:m>
                <a:endParaRPr lang="en-IT" sz="3600" b="0" i="1" dirty="0">
                  <a:solidFill>
                    <a:srgbClr val="0070C0"/>
                  </a:solidFill>
                  <a:latin typeface="+mn-lt"/>
                </a:endParaRPr>
              </a:p>
            </p:txBody>
          </p:sp>
        </mc:Choice>
        <mc:Fallback xmlns="">
          <p:sp>
            <p:nvSpPr>
              <p:cNvPr id="6" name="Title 1">
                <a:extLst>
                  <a:ext uri="{FF2B5EF4-FFF2-40B4-BE49-F238E27FC236}">
                    <a16:creationId xmlns:a16="http://schemas.microsoft.com/office/drawing/2014/main" id="{05348789-967D-5FF0-651C-A6E3AF4D9EE0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178130" y="133564"/>
                <a:ext cx="8833524" cy="1255849"/>
              </a:xfrm>
              <a:blipFill>
                <a:blip r:embed="rId2"/>
                <a:stretch>
                  <a:fillRect l="-2296" t="-12000" b="-9000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Picture 2" descr="A collage of graphs and diagrams&#10;&#10;Description automatically generated">
            <a:extLst>
              <a:ext uri="{FF2B5EF4-FFF2-40B4-BE49-F238E27FC236}">
                <a16:creationId xmlns:a16="http://schemas.microsoft.com/office/drawing/2014/main" id="{46521536-EF54-5620-D547-92A7B65268B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88920" y="3578084"/>
            <a:ext cx="6000750" cy="2931340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3F7DB5EE-AC3A-A8E1-0D14-BBBC74CED06B}"/>
              </a:ext>
            </a:extLst>
          </p:cNvPr>
          <p:cNvSpPr txBox="1"/>
          <p:nvPr/>
        </p:nvSpPr>
        <p:spPr>
          <a:xfrm rot="16200000">
            <a:off x="7837051" y="4859088"/>
            <a:ext cx="22745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T" dirty="0">
                <a:hlinkClick r:id="rId4"/>
              </a:rPr>
              <a:t>JHEP 08 (2023) 040</a:t>
            </a:r>
            <a:endParaRPr lang="en-IT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1A21723-7988-327B-4F0F-D111F62A9840}"/>
              </a:ext>
            </a:extLst>
          </p:cNvPr>
          <p:cNvSpPr txBox="1"/>
          <p:nvPr/>
        </p:nvSpPr>
        <p:spPr>
          <a:xfrm rot="16200000">
            <a:off x="7825978" y="2079592"/>
            <a:ext cx="23202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T" dirty="0">
                <a:hlinkClick r:id="rId5"/>
              </a:rPr>
              <a:t>JHEP 05 (2023) 028</a:t>
            </a:r>
            <a:endParaRPr lang="en-IT" dirty="0"/>
          </a:p>
        </p:txBody>
      </p:sp>
      <p:pic>
        <p:nvPicPr>
          <p:cNvPr id="18" name="Picture 17" descr="A screenshot of a graph&#10;&#10;Description automatically generated">
            <a:extLst>
              <a:ext uri="{FF2B5EF4-FFF2-40B4-BE49-F238E27FC236}">
                <a16:creationId xmlns:a16="http://schemas.microsoft.com/office/drawing/2014/main" id="{855D66C0-D677-2228-6DFD-D178D5879B7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729372" y="647599"/>
            <a:ext cx="6060298" cy="29313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610151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>
            <a:extLst>
              <a:ext uri="{FF2B5EF4-FFF2-40B4-BE49-F238E27FC236}">
                <a16:creationId xmlns:a16="http://schemas.microsoft.com/office/drawing/2014/main" id="{246237FB-2B63-6C48-98E9-49D5DE903655}"/>
              </a:ext>
            </a:extLst>
          </p:cNvPr>
          <p:cNvGrpSpPr/>
          <p:nvPr/>
        </p:nvGrpSpPr>
        <p:grpSpPr>
          <a:xfrm>
            <a:off x="6749716" y="4553385"/>
            <a:ext cx="2261938" cy="2024446"/>
            <a:chOff x="3136900" y="2189747"/>
            <a:chExt cx="2870200" cy="2477503"/>
          </a:xfrm>
        </p:grpSpPr>
        <p:pic>
          <p:nvPicPr>
            <p:cNvPr id="8" name="Picture 7" descr="A chart with different colored squares&#10;&#10;Description automatically generated">
              <a:extLst>
                <a:ext uri="{FF2B5EF4-FFF2-40B4-BE49-F238E27FC236}">
                  <a16:creationId xmlns:a16="http://schemas.microsoft.com/office/drawing/2014/main" id="{2B3A75FA-C5A0-FED2-FC2C-7E60B38FB33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136900" y="2190750"/>
              <a:ext cx="2870200" cy="2476500"/>
            </a:xfrm>
            <a:prstGeom prst="rect">
              <a:avLst/>
            </a:prstGeom>
          </p:spPr>
        </p:pic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E0CC395B-ED98-3D6D-90EF-3B3886289634}"/>
                </a:ext>
              </a:extLst>
            </p:cNvPr>
            <p:cNvSpPr/>
            <p:nvPr/>
          </p:nvSpPr>
          <p:spPr>
            <a:xfrm>
              <a:off x="3140242" y="2189747"/>
              <a:ext cx="541421" cy="4572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T"/>
            </a:p>
          </p:txBody>
        </p:sp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27E18EFD-2BAD-B97C-811C-AE518BD335E6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426836" y="2286000"/>
                <a:ext cx="8833523" cy="2306902"/>
              </a:xfrm>
              <a:ln>
                <a:noFill/>
              </a:ln>
            </p:spPr>
            <p:txBody>
              <a:bodyPr>
                <a:normAutofit fontScale="92500" lnSpcReduction="10000"/>
              </a:bodyPr>
              <a:lstStyle/>
              <a:p>
                <a:r>
                  <a:rPr lang="en-IT" dirty="0"/>
                  <a:t>Constrain triple-Higgs coupling (</a:t>
                </a:r>
                <a14:m>
                  <m:oMath xmlns:m="http://schemas.openxmlformats.org/officeDocument/2006/math">
                    <m:r>
                      <a:rPr lang="en-US" i="1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𝜆</m:t>
                    </m:r>
                    <m:r>
                      <a:rPr lang="en-US" i="1" baseline="-2500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3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|</m:t>
                    </m:r>
                    <m:r>
                      <a:rPr lang="en-US" b="0" i="1" baseline="-2500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en-IT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𝜅</m:t>
                    </m:r>
                    <m:r>
                      <a:rPr lang="en-IT" i="1" baseline="-25000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𝜆</m:t>
                    </m:r>
                  </m:oMath>
                </a14:m>
                <a:r>
                  <a:rPr lang="en-IT" dirty="0"/>
                  <a:t>) and quartic VVHH coupling (</a:t>
                </a:r>
                <a14:m>
                  <m:oMath xmlns:m="http://schemas.openxmlformats.org/officeDocument/2006/math">
                    <m:r>
                      <a:rPr lang="en-IT" i="1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𝜅</m:t>
                    </m:r>
                    <m:r>
                      <a:rPr lang="en-US" b="0" i="1" baseline="-25000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2</m:t>
                    </m:r>
                    <m:r>
                      <a:rPr lang="en-US" b="0" i="1" baseline="-25000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𝑉</m:t>
                    </m:r>
                  </m:oMath>
                </a14:m>
                <a:r>
                  <a:rPr lang="en-IT" dirty="0"/>
                  <a:t>)</a:t>
                </a:r>
              </a:p>
              <a:p>
                <a:r>
                  <a:rPr lang="en-IT" dirty="0"/>
                  <a:t>HH-production 1000x rarer than single-H production</a:t>
                </a:r>
              </a:p>
              <a:p>
                <a:pPr lvl="1"/>
                <a14:m>
                  <m:oMath xmlns:m="http://schemas.openxmlformats.org/officeDocument/2006/math">
                    <m:r>
                      <a:rPr lang="en-IT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𝜎</m:t>
                    </m:r>
                    <m:r>
                      <m:rPr>
                        <m:sty m:val="p"/>
                      </m:rPr>
                      <a:rPr lang="en-US" b="0" i="0" baseline="-2500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H</m:t>
                    </m:r>
                    <m:r>
                      <a:rPr lang="en-US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 54 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±2.6 </m:t>
                    </m:r>
                  </m:oMath>
                </a14:m>
                <a:r>
                  <a:rPr lang="en-IT" dirty="0"/>
                  <a:t>pb		</a:t>
                </a:r>
                <a14:m>
                  <m:oMath xmlns:m="http://schemas.openxmlformats.org/officeDocument/2006/math">
                    <m:r>
                      <a:rPr lang="en-IT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𝜎</m:t>
                    </m:r>
                    <m:r>
                      <m:rPr>
                        <m:sty m:val="p"/>
                      </m:rPr>
                      <a:rPr lang="en-US" baseline="-250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H</m:t>
                    </m:r>
                    <m:r>
                      <m:rPr>
                        <m:sty m:val="p"/>
                      </m:rPr>
                      <a:rPr lang="en-US" b="0" i="0" baseline="-2500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H</m:t>
                    </m:r>
                    <m:r>
                      <a:rPr lang="en-US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sSubSup>
                      <m:sSubSupPr>
                        <m:ctrlP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=32.76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−6.83</m:t>
                        </m:r>
                      </m:sub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+1.95</m:t>
                        </m:r>
                      </m:sup>
                    </m:sSubSup>
                  </m:oMath>
                </a14:m>
                <a:r>
                  <a:rPr lang="en-IT" dirty="0"/>
                  <a:t> fb</a:t>
                </a:r>
              </a:p>
              <a:p>
                <a:pPr lvl="1"/>
                <a:r>
                  <a:rPr lang="en-IT" dirty="0"/>
                  <a:t>Many different decay channels need to be considered</a:t>
                </a:r>
              </a:p>
              <a:p>
                <a:r>
                  <a:rPr lang="en-GB" dirty="0"/>
                  <a:t>C</a:t>
                </a:r>
                <a:r>
                  <a:rPr lang="en-IT" dirty="0"/>
                  <a:t>onstrain the shape of Higgs potential:</a:t>
                </a:r>
              </a:p>
              <a:p>
                <a:endParaRPr lang="en-IT" dirty="0"/>
              </a:p>
            </p:txBody>
          </p:sp>
        </mc:Choice>
        <mc:Fallback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27E18EFD-2BAD-B97C-811C-AE518BD335E6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26836" y="2286000"/>
                <a:ext cx="8833523" cy="2306902"/>
              </a:xfrm>
              <a:blipFill>
                <a:blip r:embed="rId3"/>
                <a:stretch>
                  <a:fillRect l="-1148" t="-6044" r="-717" b="-6044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itle 1">
            <a:extLst>
              <a:ext uri="{FF2B5EF4-FFF2-40B4-BE49-F238E27FC236}">
                <a16:creationId xmlns:a16="http://schemas.microsoft.com/office/drawing/2014/main" id="{7249D47C-CBD5-27CC-153C-2F848B4A3F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8130" y="133564"/>
            <a:ext cx="8833524" cy="1255849"/>
          </a:xfrm>
        </p:spPr>
        <p:txBody>
          <a:bodyPr/>
          <a:lstStyle/>
          <a:p>
            <a:r>
              <a:rPr lang="en-IT" i="1" dirty="0">
                <a:solidFill>
                  <a:srgbClr val="0070C0"/>
                </a:solidFill>
                <a:latin typeface="+mn-lt"/>
              </a:rPr>
              <a:t>Higgs Physics</a:t>
            </a:r>
            <a:br>
              <a:rPr lang="en-IT" b="0" i="1" dirty="0">
                <a:solidFill>
                  <a:srgbClr val="0070C0"/>
                </a:solidFill>
                <a:latin typeface="+mn-lt"/>
              </a:rPr>
            </a:br>
            <a:r>
              <a:rPr lang="en-IT" sz="3600" b="0" i="1" dirty="0">
                <a:solidFill>
                  <a:srgbClr val="0070C0"/>
                </a:solidFill>
                <a:latin typeface="+mn-lt"/>
              </a:rPr>
              <a:t>di-Higgs searches</a:t>
            </a:r>
          </a:p>
        </p:txBody>
      </p:sp>
      <p:pic>
        <p:nvPicPr>
          <p:cNvPr id="12" name="Picture 11" descr="A diagram of a graph&#10;&#10;Description automatically generated">
            <a:extLst>
              <a:ext uri="{FF2B5EF4-FFF2-40B4-BE49-F238E27FC236}">
                <a16:creationId xmlns:a16="http://schemas.microsoft.com/office/drawing/2014/main" id="{3418293E-5B04-E915-AF4F-55132AFC203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4692" y="4592901"/>
            <a:ext cx="2506147" cy="1900495"/>
          </a:xfrm>
          <a:prstGeom prst="rect">
            <a:avLst/>
          </a:prstGeom>
        </p:spPr>
      </p:pic>
      <p:pic>
        <p:nvPicPr>
          <p:cNvPr id="14" name="Picture 13" descr="A diagram of a diagram of a diagram&#10;&#10;Description automatically generated with medium confidence">
            <a:extLst>
              <a:ext uri="{FF2B5EF4-FFF2-40B4-BE49-F238E27FC236}">
                <a16:creationId xmlns:a16="http://schemas.microsoft.com/office/drawing/2014/main" id="{2EAFDBAB-5CA0-1F32-FB4F-C9F096C4770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59688" y="78777"/>
            <a:ext cx="4284312" cy="2122788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6C04CE4A-97C1-2D79-30B7-33995A9F9B69}"/>
              </a:ext>
            </a:extLst>
          </p:cNvPr>
          <p:cNvSpPr txBox="1"/>
          <p:nvPr/>
        </p:nvSpPr>
        <p:spPr>
          <a:xfrm>
            <a:off x="4843597" y="1564329"/>
            <a:ext cx="8834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T" dirty="0">
                <a:solidFill>
                  <a:srgbClr val="1BBDC9"/>
                </a:solidFill>
              </a:rPr>
              <a:t>VBF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AE837C9C-9597-0028-5C20-6AD1735DCCAF}"/>
              </a:ext>
            </a:extLst>
          </p:cNvPr>
          <p:cNvSpPr txBox="1"/>
          <p:nvPr/>
        </p:nvSpPr>
        <p:spPr>
          <a:xfrm>
            <a:off x="5285298" y="389843"/>
            <a:ext cx="8834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T" dirty="0">
                <a:solidFill>
                  <a:srgbClr val="FF0B5A"/>
                </a:solidFill>
              </a:rPr>
              <a:t>ggF</a:t>
            </a:r>
          </a:p>
        </p:txBody>
      </p:sp>
      <p:sp>
        <p:nvSpPr>
          <p:cNvPr id="19" name="Freeform 18">
            <a:extLst>
              <a:ext uri="{FF2B5EF4-FFF2-40B4-BE49-F238E27FC236}">
                <a16:creationId xmlns:a16="http://schemas.microsoft.com/office/drawing/2014/main" id="{54A36C94-F1B0-021E-FF1A-7FC7B05A9A6B}"/>
              </a:ext>
            </a:extLst>
          </p:cNvPr>
          <p:cNvSpPr/>
          <p:nvPr/>
        </p:nvSpPr>
        <p:spPr>
          <a:xfrm>
            <a:off x="8068235" y="3818965"/>
            <a:ext cx="788712" cy="1219200"/>
          </a:xfrm>
          <a:custGeom>
            <a:avLst/>
            <a:gdLst>
              <a:gd name="connsiteX0" fmla="*/ 466165 w 788712"/>
              <a:gd name="connsiteY0" fmla="*/ 0 h 1219200"/>
              <a:gd name="connsiteX1" fmla="*/ 770965 w 788712"/>
              <a:gd name="connsiteY1" fmla="*/ 268941 h 1219200"/>
              <a:gd name="connsiteX2" fmla="*/ 0 w 788712"/>
              <a:gd name="connsiteY2" fmla="*/ 1219200 h 1219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88712" h="1219200">
                <a:moveTo>
                  <a:pt x="466165" y="0"/>
                </a:moveTo>
                <a:cubicBezTo>
                  <a:pt x="657412" y="32870"/>
                  <a:pt x="848659" y="65741"/>
                  <a:pt x="770965" y="268941"/>
                </a:cubicBezTo>
                <a:cubicBezTo>
                  <a:pt x="693271" y="472141"/>
                  <a:pt x="346635" y="845670"/>
                  <a:pt x="0" y="1219200"/>
                </a:cubicBezTo>
              </a:path>
            </a:pathLst>
          </a:custGeom>
          <a:noFill/>
          <a:ln>
            <a:solidFill>
              <a:srgbClr val="0070C0"/>
            </a:solidFill>
            <a:headEnd type="none" w="med" len="med"/>
            <a:tailEnd type="arrow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T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902C2BED-C428-E032-DAC8-F6B7389D5444}"/>
                  </a:ext>
                </a:extLst>
              </p:cNvPr>
              <p:cNvSpPr txBox="1"/>
              <p:nvPr/>
            </p:nvSpPr>
            <p:spPr>
              <a:xfrm>
                <a:off x="2712905" y="4553385"/>
                <a:ext cx="3984745" cy="674800"/>
              </a:xfrm>
              <a:prstGeom prst="rect">
                <a:avLst/>
              </a:prstGeom>
              <a:noFill/>
              <a:ln>
                <a:solidFill>
                  <a:schemeClr val="accent6">
                    <a:lumMod val="75000"/>
                  </a:schemeClr>
                </a:solidFill>
              </a:ln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𝑉</m:t>
                      </m:r>
                      <m:d>
                        <m:d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𝐻</m:t>
                          </m:r>
                        </m:e>
                      </m:d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sSubSup>
                        <m:sSubSup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𝐻</m:t>
                          </m:r>
                        </m:sub>
                        <m:sup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r>
                        <a:rPr lang="en-US" sz="2000" i="1">
                          <a:latin typeface="Cambria Math" panose="02040503050406030204" pitchFamily="18" charset="0"/>
                        </a:rPr>
                        <m:t>𝐻</m:t>
                      </m:r>
                      <m:r>
                        <a:rPr lang="en-US" sz="2000" i="1" baseline="30000">
                          <a:latin typeface="Cambria Math" panose="02040503050406030204" pitchFamily="18" charset="0"/>
                        </a:rPr>
                        <m:t>2</m:t>
                      </m:r>
                      <m:r>
                        <a:rPr lang="en-US" sz="2000" i="1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sz="2000" b="0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𝜆</m:t>
                      </m:r>
                      <m:r>
                        <a:rPr lang="en-US" sz="2000" b="0" i="1" baseline="-25000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3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𝐻</m:t>
                      </m:r>
                      <m:r>
                        <a:rPr lang="en-US" sz="2000" b="0" i="1" baseline="3000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3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𝜆</m:t>
                          </m:r>
                          <m:r>
                            <a:rPr lang="en-US" sz="2000" i="1" baseline="-2500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4</m:t>
                          </m:r>
                        </m:num>
                        <m:den>
                          <m: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4</m:t>
                          </m:r>
                        </m:den>
                      </m:f>
                      <m:r>
                        <a:rPr lang="en-US" sz="20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𝐻</m:t>
                      </m:r>
                      <m:r>
                        <a:rPr lang="en-US" sz="2000" i="1" baseline="3000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4</m:t>
                      </m:r>
                    </m:oMath>
                  </m:oMathPara>
                </a14:m>
                <a:endParaRPr lang="en-IT" sz="2000" baseline="30000" dirty="0"/>
              </a:p>
            </p:txBody>
          </p:sp>
        </mc:Choice>
        <mc:Fallback xmlns="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902C2BED-C428-E032-DAC8-F6B7389D544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12905" y="4553385"/>
                <a:ext cx="3984745" cy="674800"/>
              </a:xfrm>
              <a:prstGeom prst="rect">
                <a:avLst/>
              </a:prstGeom>
              <a:blipFill>
                <a:blip r:embed="rId6"/>
                <a:stretch>
                  <a:fillRect b="-3636"/>
                </a:stretch>
              </a:blipFill>
              <a:ln>
                <a:solidFill>
                  <a:schemeClr val="accent6">
                    <a:lumMod val="75000"/>
                  </a:schemeClr>
                </a:solidFill>
              </a:ln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" name="TextBox 21">
            <a:extLst>
              <a:ext uri="{FF2B5EF4-FFF2-40B4-BE49-F238E27FC236}">
                <a16:creationId xmlns:a16="http://schemas.microsoft.com/office/drawing/2014/main" id="{935B0498-46BA-814A-EBD4-39B2F36B63E1}"/>
              </a:ext>
            </a:extLst>
          </p:cNvPr>
          <p:cNvSpPr txBox="1"/>
          <p:nvPr/>
        </p:nvSpPr>
        <p:spPr>
          <a:xfrm>
            <a:off x="6222815" y="2652891"/>
            <a:ext cx="218275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i="1" dirty="0">
                <a:solidFill>
                  <a:schemeClr val="accent5"/>
                </a:solidFill>
              </a:rPr>
              <a:t>c</a:t>
            </a:r>
            <a:r>
              <a:rPr lang="en-IT" sz="1600" i="1" dirty="0">
                <a:solidFill>
                  <a:schemeClr val="accent5"/>
                </a:solidFill>
              </a:rPr>
              <a:t>oupling modifier</a:t>
            </a:r>
          </a:p>
        </p:txBody>
      </p:sp>
      <p:sp>
        <p:nvSpPr>
          <p:cNvPr id="23" name="Freeform 22">
            <a:extLst>
              <a:ext uri="{FF2B5EF4-FFF2-40B4-BE49-F238E27FC236}">
                <a16:creationId xmlns:a16="http://schemas.microsoft.com/office/drawing/2014/main" id="{AB4C5896-24CA-5464-C9D2-85B90E8C2BBB}"/>
              </a:ext>
            </a:extLst>
          </p:cNvPr>
          <p:cNvSpPr/>
          <p:nvPr/>
        </p:nvSpPr>
        <p:spPr>
          <a:xfrm>
            <a:off x="5942166" y="2643981"/>
            <a:ext cx="212145" cy="223481"/>
          </a:xfrm>
          <a:custGeom>
            <a:avLst/>
            <a:gdLst>
              <a:gd name="connsiteX0" fmla="*/ 81517 w 212145"/>
              <a:gd name="connsiteY0" fmla="*/ 0 h 223481"/>
              <a:gd name="connsiteX1" fmla="*/ 5317 w 212145"/>
              <a:gd name="connsiteY1" fmla="*/ 206828 h 223481"/>
              <a:gd name="connsiteX2" fmla="*/ 212145 w 212145"/>
              <a:gd name="connsiteY2" fmla="*/ 195943 h 2234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12145" h="223481">
                <a:moveTo>
                  <a:pt x="81517" y="0"/>
                </a:moveTo>
                <a:cubicBezTo>
                  <a:pt x="32531" y="87085"/>
                  <a:pt x="-16454" y="174171"/>
                  <a:pt x="5317" y="206828"/>
                </a:cubicBezTo>
                <a:cubicBezTo>
                  <a:pt x="27088" y="239485"/>
                  <a:pt x="119616" y="217714"/>
                  <a:pt x="212145" y="195943"/>
                </a:cubicBezTo>
              </a:path>
            </a:pathLst>
          </a:custGeom>
          <a:noFill/>
          <a:ln>
            <a:solidFill>
              <a:srgbClr val="0070C0"/>
            </a:solidFill>
            <a:headEnd type="none" w="med" len="med"/>
            <a:tailEnd type="arrow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T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AC067C9C-71C4-F5BC-1BCC-6C35002FCA76}"/>
              </a:ext>
            </a:extLst>
          </p:cNvPr>
          <p:cNvSpPr txBox="1"/>
          <p:nvPr/>
        </p:nvSpPr>
        <p:spPr>
          <a:xfrm>
            <a:off x="3925874" y="2643981"/>
            <a:ext cx="144803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dirty="0">
                <a:solidFill>
                  <a:srgbClr val="00B050"/>
                </a:solidFill>
              </a:rPr>
              <a:t>actual coupling</a:t>
            </a:r>
            <a:endParaRPr lang="en-IT" sz="1600" i="1" dirty="0">
              <a:solidFill>
                <a:srgbClr val="00B050"/>
              </a:solidFill>
            </a:endParaRPr>
          </a:p>
        </p:txBody>
      </p:sp>
      <p:sp>
        <p:nvSpPr>
          <p:cNvPr id="25" name="Freeform 24">
            <a:extLst>
              <a:ext uri="{FF2B5EF4-FFF2-40B4-BE49-F238E27FC236}">
                <a16:creationId xmlns:a16="http://schemas.microsoft.com/office/drawing/2014/main" id="{F585BA45-DFAD-F631-5EE8-59C3AD844089}"/>
              </a:ext>
            </a:extLst>
          </p:cNvPr>
          <p:cNvSpPr/>
          <p:nvPr/>
        </p:nvSpPr>
        <p:spPr>
          <a:xfrm>
            <a:off x="5329720" y="2652891"/>
            <a:ext cx="250597" cy="208874"/>
          </a:xfrm>
          <a:custGeom>
            <a:avLst/>
            <a:gdLst>
              <a:gd name="connsiteX0" fmla="*/ 228600 w 250597"/>
              <a:gd name="connsiteY0" fmla="*/ 0 h 208874"/>
              <a:gd name="connsiteX1" fmla="*/ 228600 w 250597"/>
              <a:gd name="connsiteY1" fmla="*/ 195943 h 208874"/>
              <a:gd name="connsiteX2" fmla="*/ 0 w 250597"/>
              <a:gd name="connsiteY2" fmla="*/ 174171 h 2088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50597" h="208874">
                <a:moveTo>
                  <a:pt x="228600" y="0"/>
                </a:moveTo>
                <a:cubicBezTo>
                  <a:pt x="247650" y="83457"/>
                  <a:pt x="266700" y="166914"/>
                  <a:pt x="228600" y="195943"/>
                </a:cubicBezTo>
                <a:cubicBezTo>
                  <a:pt x="190500" y="224972"/>
                  <a:pt x="95250" y="199571"/>
                  <a:pt x="0" y="174171"/>
                </a:cubicBezTo>
              </a:path>
            </a:pathLst>
          </a:custGeom>
          <a:noFill/>
          <a:ln>
            <a:solidFill>
              <a:srgbClr val="00B050"/>
            </a:solidFill>
            <a:headEnd type="none" w="med" len="med"/>
            <a:tailEnd type="arrow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T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DEECECB3-2F65-2D96-7286-FF30A7D8DD7F}"/>
              </a:ext>
            </a:extLst>
          </p:cNvPr>
          <p:cNvSpPr/>
          <p:nvPr/>
        </p:nvSpPr>
        <p:spPr>
          <a:xfrm>
            <a:off x="1537077" y="4592901"/>
            <a:ext cx="910892" cy="1633728"/>
          </a:xfrm>
          <a:prstGeom prst="rect">
            <a:avLst/>
          </a:prstGeom>
          <a:solidFill>
            <a:srgbClr val="5B9BD5">
              <a:alpha val="25098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T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F5EA5693-033C-3DF1-A3D5-3D7ACADCE392}"/>
              </a:ext>
            </a:extLst>
          </p:cNvPr>
          <p:cNvSpPr/>
          <p:nvPr/>
        </p:nvSpPr>
        <p:spPr>
          <a:xfrm>
            <a:off x="333936" y="4592901"/>
            <a:ext cx="910892" cy="1633728"/>
          </a:xfrm>
          <a:prstGeom prst="rect">
            <a:avLst/>
          </a:prstGeom>
          <a:solidFill>
            <a:srgbClr val="5B9BD5">
              <a:alpha val="25098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T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7F4A1732-7572-AF00-4004-165ED5045A15}"/>
              </a:ext>
            </a:extLst>
          </p:cNvPr>
          <p:cNvCxnSpPr>
            <a:cxnSpLocks/>
          </p:cNvCxnSpPr>
          <p:nvPr/>
        </p:nvCxnSpPr>
        <p:spPr>
          <a:xfrm>
            <a:off x="2937510" y="5852160"/>
            <a:ext cx="628650" cy="0"/>
          </a:xfrm>
          <a:prstGeom prst="line">
            <a:avLst/>
          </a:prstGeom>
          <a:ln w="12700">
            <a:solidFill>
              <a:srgbClr val="00B05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D09273DC-0D99-9D79-B919-C4F9B6CD9EF1}"/>
              </a:ext>
            </a:extLst>
          </p:cNvPr>
          <p:cNvCxnSpPr>
            <a:cxnSpLocks/>
          </p:cNvCxnSpPr>
          <p:nvPr/>
        </p:nvCxnSpPr>
        <p:spPr>
          <a:xfrm flipV="1">
            <a:off x="3566160" y="5474970"/>
            <a:ext cx="400050" cy="377190"/>
          </a:xfrm>
          <a:prstGeom prst="line">
            <a:avLst/>
          </a:prstGeom>
          <a:ln w="12700">
            <a:solidFill>
              <a:srgbClr val="00B05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40A34114-E661-38D1-169B-28D74A04BB53}"/>
              </a:ext>
            </a:extLst>
          </p:cNvPr>
          <p:cNvCxnSpPr>
            <a:cxnSpLocks/>
          </p:cNvCxnSpPr>
          <p:nvPr/>
        </p:nvCxnSpPr>
        <p:spPr>
          <a:xfrm>
            <a:off x="3571117" y="5852160"/>
            <a:ext cx="350520" cy="350520"/>
          </a:xfrm>
          <a:prstGeom prst="line">
            <a:avLst/>
          </a:prstGeom>
          <a:ln w="12700">
            <a:solidFill>
              <a:srgbClr val="00B05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A16C196E-82EE-C37A-8187-D01E20F36781}"/>
                  </a:ext>
                </a:extLst>
              </p:cNvPr>
              <p:cNvSpPr txBox="1"/>
              <p:nvPr/>
            </p:nvSpPr>
            <p:spPr>
              <a:xfrm>
                <a:off x="3316231" y="5478899"/>
                <a:ext cx="261743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b="0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𝜆</m:t>
                      </m:r>
                      <m:r>
                        <a:rPr lang="en-US" sz="1800" b="0" i="1" baseline="-25000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3</m:t>
                      </m:r>
                    </m:oMath>
                  </m:oMathPara>
                </a14:m>
                <a:endParaRPr lang="en-IT" dirty="0">
                  <a:solidFill>
                    <a:srgbClr val="00B050"/>
                  </a:solidFill>
                </a:endParaRPr>
              </a:p>
            </p:txBody>
          </p:sp>
        </mc:Choice>
        <mc:Fallback xmlns="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A16C196E-82EE-C37A-8187-D01E20F3678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16231" y="5478899"/>
                <a:ext cx="261743" cy="369332"/>
              </a:xfrm>
              <a:prstGeom prst="rect">
                <a:avLst/>
              </a:prstGeom>
              <a:blipFill>
                <a:blip r:embed="rId7"/>
                <a:stretch>
                  <a:fillRect r="-33333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A914CA99-07EB-97E5-D023-30854494B6FF}"/>
              </a:ext>
            </a:extLst>
          </p:cNvPr>
          <p:cNvCxnSpPr>
            <a:cxnSpLocks/>
          </p:cNvCxnSpPr>
          <p:nvPr/>
        </p:nvCxnSpPr>
        <p:spPr>
          <a:xfrm>
            <a:off x="4786379" y="5543148"/>
            <a:ext cx="940620" cy="683481"/>
          </a:xfrm>
          <a:prstGeom prst="line">
            <a:avLst/>
          </a:prstGeom>
          <a:ln w="1270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CCF88760-160B-A50E-FB2C-7EA29D07F9EB}"/>
              </a:ext>
            </a:extLst>
          </p:cNvPr>
          <p:cNvCxnSpPr>
            <a:cxnSpLocks/>
          </p:cNvCxnSpPr>
          <p:nvPr/>
        </p:nvCxnSpPr>
        <p:spPr>
          <a:xfrm flipV="1">
            <a:off x="4786379" y="5543148"/>
            <a:ext cx="905321" cy="720030"/>
          </a:xfrm>
          <a:prstGeom prst="line">
            <a:avLst/>
          </a:prstGeom>
          <a:ln w="1270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E6C7F7DB-B277-551E-1A75-9EBCB07EDED7}"/>
                  </a:ext>
                </a:extLst>
              </p:cNvPr>
              <p:cNvSpPr txBox="1"/>
              <p:nvPr/>
            </p:nvSpPr>
            <p:spPr>
              <a:xfrm>
                <a:off x="5077649" y="5471641"/>
                <a:ext cx="21279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𝜆</m:t>
                      </m:r>
                      <m:r>
                        <a:rPr lang="en-US" sz="1800" i="1" baseline="-2500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4</m:t>
                      </m:r>
                    </m:oMath>
                  </m:oMathPara>
                </a14:m>
                <a:endParaRPr lang="en-IT" dirty="0"/>
              </a:p>
            </p:txBody>
          </p:sp>
        </mc:Choice>
        <mc:Fallback xmlns=""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E6C7F7DB-B277-551E-1A75-9EBCB07EDED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77649" y="5471641"/>
                <a:ext cx="212792" cy="369332"/>
              </a:xfrm>
              <a:prstGeom prst="rect">
                <a:avLst/>
              </a:prstGeom>
              <a:blipFill>
                <a:blip r:embed="rId8"/>
                <a:stretch>
                  <a:fillRect r="-61111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5" name="TextBox 34">
            <a:extLst>
              <a:ext uri="{FF2B5EF4-FFF2-40B4-BE49-F238E27FC236}">
                <a16:creationId xmlns:a16="http://schemas.microsoft.com/office/drawing/2014/main" id="{2032126A-631E-0745-2473-7F6C340462F0}"/>
              </a:ext>
            </a:extLst>
          </p:cNvPr>
          <p:cNvSpPr txBox="1"/>
          <p:nvPr/>
        </p:nvSpPr>
        <p:spPr>
          <a:xfrm>
            <a:off x="5677031" y="5358482"/>
            <a:ext cx="2505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T" dirty="0">
                <a:solidFill>
                  <a:srgbClr val="FF0000"/>
                </a:solidFill>
              </a:rPr>
              <a:t>H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3659DB7C-DF0E-9260-8234-4668476BA0A2}"/>
              </a:ext>
            </a:extLst>
          </p:cNvPr>
          <p:cNvSpPr txBox="1"/>
          <p:nvPr/>
        </p:nvSpPr>
        <p:spPr>
          <a:xfrm>
            <a:off x="5702891" y="6041963"/>
            <a:ext cx="2505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T" dirty="0">
                <a:solidFill>
                  <a:srgbClr val="FF0000"/>
                </a:solidFill>
              </a:rPr>
              <a:t>H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76A4A0AF-AB74-86AF-CE5B-1ED14AF73AA9}"/>
              </a:ext>
            </a:extLst>
          </p:cNvPr>
          <p:cNvSpPr txBox="1"/>
          <p:nvPr/>
        </p:nvSpPr>
        <p:spPr>
          <a:xfrm>
            <a:off x="4524591" y="6078512"/>
            <a:ext cx="2505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T" dirty="0">
                <a:solidFill>
                  <a:srgbClr val="FF0000"/>
                </a:solidFill>
              </a:rPr>
              <a:t>H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D3EE26A3-8441-A91C-4F78-394EB7DFA87A}"/>
              </a:ext>
            </a:extLst>
          </p:cNvPr>
          <p:cNvSpPr txBox="1"/>
          <p:nvPr/>
        </p:nvSpPr>
        <p:spPr>
          <a:xfrm>
            <a:off x="4515001" y="5354175"/>
            <a:ext cx="2505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T" dirty="0">
                <a:solidFill>
                  <a:srgbClr val="FF0000"/>
                </a:solidFill>
              </a:rPr>
              <a:t>H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E4870FE7-EA6F-347E-E14D-73E5FBE19C02}"/>
              </a:ext>
            </a:extLst>
          </p:cNvPr>
          <p:cNvSpPr txBox="1"/>
          <p:nvPr/>
        </p:nvSpPr>
        <p:spPr>
          <a:xfrm>
            <a:off x="3909314" y="5283381"/>
            <a:ext cx="2505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T" dirty="0">
                <a:solidFill>
                  <a:srgbClr val="00B050"/>
                </a:solidFill>
              </a:rPr>
              <a:t>H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D50CEAB0-62FD-84B4-736C-DF62CC11A41F}"/>
              </a:ext>
            </a:extLst>
          </p:cNvPr>
          <p:cNvSpPr txBox="1"/>
          <p:nvPr/>
        </p:nvSpPr>
        <p:spPr>
          <a:xfrm>
            <a:off x="3862950" y="6032705"/>
            <a:ext cx="2505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T" dirty="0">
                <a:solidFill>
                  <a:srgbClr val="00B050"/>
                </a:solidFill>
              </a:rPr>
              <a:t>H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1458608B-C260-1567-7BFB-5A599EDE4FAA}"/>
              </a:ext>
            </a:extLst>
          </p:cNvPr>
          <p:cNvSpPr txBox="1"/>
          <p:nvPr/>
        </p:nvSpPr>
        <p:spPr>
          <a:xfrm>
            <a:off x="2677428" y="5663565"/>
            <a:ext cx="2505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T" dirty="0">
                <a:solidFill>
                  <a:srgbClr val="00B050"/>
                </a:solidFill>
              </a:rPr>
              <a:t>H</a:t>
            </a:r>
          </a:p>
        </p:txBody>
      </p:sp>
      <p:sp>
        <p:nvSpPr>
          <p:cNvPr id="3" name="Left-right Arrow 2">
            <a:extLst>
              <a:ext uri="{FF2B5EF4-FFF2-40B4-BE49-F238E27FC236}">
                <a16:creationId xmlns:a16="http://schemas.microsoft.com/office/drawing/2014/main" id="{97DE7F1C-1E67-7468-60BF-0B50AF31591D}"/>
              </a:ext>
            </a:extLst>
          </p:cNvPr>
          <p:cNvSpPr/>
          <p:nvPr/>
        </p:nvSpPr>
        <p:spPr>
          <a:xfrm>
            <a:off x="4159911" y="3542701"/>
            <a:ext cx="313487" cy="196906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326870574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27E18EFD-2BAD-B97C-811C-AE518BD335E6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146880" y="4923014"/>
                <a:ext cx="4289195" cy="1564488"/>
              </a:xfrm>
            </p:spPr>
            <p:txBody>
              <a:bodyPr>
                <a:normAutofit fontScale="62500" lnSpcReduction="20000"/>
              </a:bodyPr>
              <a:lstStyle/>
              <a:p>
                <a:r>
                  <a:rPr lang="en-IT" dirty="0"/>
                  <a:t>Upper limit on HH production:</a:t>
                </a:r>
              </a:p>
              <a:p>
                <a:pPr lvl="1"/>
                <a:r>
                  <a:rPr lang="en-IT" dirty="0"/>
                  <a:t>2.9 x SM (ATLAS) 3.5 x SM (CMS)</a:t>
                </a:r>
              </a:p>
              <a:p>
                <a:r>
                  <a:rPr lang="en-IT" dirty="0"/>
                  <a:t>Strong constraints on </a:t>
                </a:r>
                <a14:m>
                  <m:oMath xmlns:m="http://schemas.openxmlformats.org/officeDocument/2006/math">
                    <m:r>
                      <a:rPr lang="en-IT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𝜅</m:t>
                    </m:r>
                    <m:r>
                      <a:rPr lang="en-IT" i="1" baseline="-2500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𝜆</m:t>
                    </m:r>
                    <m:r>
                      <a:rPr lang="en-US" b="0" i="1" baseline="-2500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en-US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 </m:t>
                    </m:r>
                    <m:r>
                      <a:rPr lang="en-IT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𝜅</m:t>
                    </m:r>
                    <m:r>
                      <a:rPr lang="en-US" i="1" baseline="-2500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2</m:t>
                    </m:r>
                    <m:r>
                      <a:rPr lang="en-US" i="1" baseline="-2500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𝑉</m:t>
                    </m:r>
                  </m:oMath>
                </a14:m>
                <a:endParaRPr lang="en-US" baseline="-25000" dirty="0">
                  <a:solidFill>
                    <a:srgbClr val="0070C0"/>
                  </a:solidFill>
                  <a:ea typeface="Cambria Math" panose="02040503050406030204" pitchFamily="18" charset="0"/>
                </a:endParaRPr>
              </a:p>
              <a:p>
                <a:pPr lvl="1"/>
                <a:r>
                  <a:rPr lang="en-IT" dirty="0">
                    <a:solidFill>
                      <a:srgbClr val="0070C0"/>
                    </a:solidFill>
                    <a:ea typeface="Cambria Math" panose="02040503050406030204" pitchFamily="18" charset="0"/>
                  </a:rPr>
                  <a:t>0.6 (0.6) &lt; </a:t>
                </a:r>
                <a14:m>
                  <m:oMath xmlns:m="http://schemas.openxmlformats.org/officeDocument/2006/math">
                    <m:r>
                      <a:rPr lang="en-IT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𝜅</m:t>
                    </m:r>
                    <m:r>
                      <a:rPr lang="en-US" i="1" baseline="-250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2</m:t>
                    </m:r>
                    <m:r>
                      <a:rPr lang="en-US" i="1" baseline="-250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𝑉</m:t>
                    </m:r>
                  </m:oMath>
                </a14:m>
                <a:r>
                  <a:rPr lang="en-IT" dirty="0"/>
                  <a:t> &lt; 1.5 ATLAS (1.4 CMS) </a:t>
                </a:r>
              </a:p>
              <a:p>
                <a:pPr lvl="1"/>
                <a:r>
                  <a:rPr lang="en-IT" dirty="0"/>
                  <a:t>-1.2 (-1.4) &lt; </a:t>
                </a:r>
                <a14:m>
                  <m:oMath xmlns:m="http://schemas.openxmlformats.org/officeDocument/2006/math">
                    <m:r>
                      <a:rPr lang="en-IT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𝜅</m:t>
                    </m:r>
                    <m:r>
                      <a:rPr lang="en-IT" i="1" baseline="-25000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𝜆</m:t>
                    </m:r>
                  </m:oMath>
                </a14:m>
                <a:r>
                  <a:rPr lang="en-IT" dirty="0"/>
                  <a:t> &lt; 7.2 ATLAS (7.0 CMS)</a:t>
                </a:r>
              </a:p>
            </p:txBody>
          </p:sp>
        </mc:Choice>
        <mc:Fallback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27E18EFD-2BAD-B97C-811C-AE518BD335E6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46880" y="4923014"/>
                <a:ext cx="4289195" cy="1564488"/>
              </a:xfrm>
              <a:blipFill>
                <a:blip r:embed="rId2"/>
                <a:stretch>
                  <a:fillRect l="-885" t="-7258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itle 1">
            <a:extLst>
              <a:ext uri="{FF2B5EF4-FFF2-40B4-BE49-F238E27FC236}">
                <a16:creationId xmlns:a16="http://schemas.microsoft.com/office/drawing/2014/main" id="{7249D47C-CBD5-27CC-153C-2F848B4A3F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8130" y="133564"/>
            <a:ext cx="8833524" cy="1255849"/>
          </a:xfrm>
        </p:spPr>
        <p:txBody>
          <a:bodyPr/>
          <a:lstStyle/>
          <a:p>
            <a:r>
              <a:rPr lang="en-IT" i="1" dirty="0">
                <a:solidFill>
                  <a:srgbClr val="0070C0"/>
                </a:solidFill>
                <a:latin typeface="+mn-lt"/>
              </a:rPr>
              <a:t>Higgs Physics</a:t>
            </a:r>
            <a:br>
              <a:rPr lang="en-IT" b="0" i="1" dirty="0">
                <a:solidFill>
                  <a:srgbClr val="0070C0"/>
                </a:solidFill>
                <a:latin typeface="+mn-lt"/>
              </a:rPr>
            </a:br>
            <a:r>
              <a:rPr lang="en-IT" sz="3600" b="0" i="1" dirty="0">
                <a:solidFill>
                  <a:srgbClr val="0070C0"/>
                </a:solidFill>
                <a:latin typeface="+mn-lt"/>
              </a:rPr>
              <a:t>di-Higgs searches</a:t>
            </a:r>
          </a:p>
        </p:txBody>
      </p:sp>
      <p:pic>
        <p:nvPicPr>
          <p:cNvPr id="5" name="Picture 4" descr="A graph of a number of numbers&#10;&#10;Description automatically generated with medium confidence">
            <a:extLst>
              <a:ext uri="{FF2B5EF4-FFF2-40B4-BE49-F238E27FC236}">
                <a16:creationId xmlns:a16="http://schemas.microsoft.com/office/drawing/2014/main" id="{79D007B2-B471-505F-46A6-ABE8CEA5ED8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2346" y="1384300"/>
            <a:ext cx="3932675" cy="3488489"/>
          </a:xfrm>
          <a:prstGeom prst="rect">
            <a:avLst/>
          </a:prstGeom>
        </p:spPr>
      </p:pic>
      <p:pic>
        <p:nvPicPr>
          <p:cNvPr id="7" name="Picture 6" descr="A chart with numbers and symbols&#10;&#10;Description automatically generated with medium confidence">
            <a:extLst>
              <a:ext uri="{FF2B5EF4-FFF2-40B4-BE49-F238E27FC236}">
                <a16:creationId xmlns:a16="http://schemas.microsoft.com/office/drawing/2014/main" id="{3DEAAEB2-D573-E616-FFAB-9E54C4CB2B5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72000" y="313489"/>
            <a:ext cx="3759200" cy="4559300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20D850D6-6F6D-D9B4-61A2-69A117099B32}"/>
              </a:ext>
            </a:extLst>
          </p:cNvPr>
          <p:cNvSpPr txBox="1"/>
          <p:nvPr/>
        </p:nvSpPr>
        <p:spPr>
          <a:xfrm rot="16200000">
            <a:off x="6463557" y="3874944"/>
            <a:ext cx="47145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T" i="1" dirty="0"/>
              <a:t>CMS: CMS-PAS-HIG-20-011</a:t>
            </a:r>
          </a:p>
          <a:p>
            <a:r>
              <a:rPr lang="en-IT" i="1" dirty="0"/>
              <a:t>ATLAS: PRL 133 101801 (2024)</a:t>
            </a:r>
          </a:p>
        </p:txBody>
      </p:sp>
      <p:pic>
        <p:nvPicPr>
          <p:cNvPr id="15" name="Picture 14" descr="A graph with colorful circles and stars&#10;&#10;Description automatically generated">
            <a:extLst>
              <a:ext uri="{FF2B5EF4-FFF2-40B4-BE49-F238E27FC236}">
                <a16:creationId xmlns:a16="http://schemas.microsoft.com/office/drawing/2014/main" id="{E15DB7AE-B6E2-B60C-1854-EF9D0C53F7E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35236" y="4976521"/>
            <a:ext cx="1958508" cy="1564488"/>
          </a:xfrm>
          <a:prstGeom prst="rect">
            <a:avLst/>
          </a:prstGeom>
        </p:spPr>
      </p:pic>
      <p:pic>
        <p:nvPicPr>
          <p:cNvPr id="17410" name="Picture 2">
            <a:extLst>
              <a:ext uri="{FF2B5EF4-FFF2-40B4-BE49-F238E27FC236}">
                <a16:creationId xmlns:a16="http://schemas.microsoft.com/office/drawing/2014/main" id="{3CB8947E-A425-C9ED-4B1E-F9924FAE35C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10332" y="4923014"/>
            <a:ext cx="1954161" cy="1564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Freeform 2">
            <a:extLst>
              <a:ext uri="{FF2B5EF4-FFF2-40B4-BE49-F238E27FC236}">
                <a16:creationId xmlns:a16="http://schemas.microsoft.com/office/drawing/2014/main" id="{2608DCAB-1535-9ADE-7B33-20A1C44E0CEA}"/>
              </a:ext>
            </a:extLst>
          </p:cNvPr>
          <p:cNvSpPr/>
          <p:nvPr/>
        </p:nvSpPr>
        <p:spPr>
          <a:xfrm>
            <a:off x="20084" y="4460488"/>
            <a:ext cx="782804" cy="802888"/>
          </a:xfrm>
          <a:custGeom>
            <a:avLst/>
            <a:gdLst>
              <a:gd name="connsiteX0" fmla="*/ 593233 w 782804"/>
              <a:gd name="connsiteY0" fmla="*/ 802888 h 802888"/>
              <a:gd name="connsiteX1" fmla="*/ 2218 w 782804"/>
              <a:gd name="connsiteY1" fmla="*/ 602166 h 802888"/>
              <a:gd name="connsiteX2" fmla="*/ 782804 w 782804"/>
              <a:gd name="connsiteY2" fmla="*/ 0 h 8028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82804" h="802888">
                <a:moveTo>
                  <a:pt x="593233" y="802888"/>
                </a:moveTo>
                <a:cubicBezTo>
                  <a:pt x="281928" y="769434"/>
                  <a:pt x="-29377" y="735981"/>
                  <a:pt x="2218" y="602166"/>
                </a:cubicBezTo>
                <a:cubicBezTo>
                  <a:pt x="33813" y="468351"/>
                  <a:pt x="408308" y="234175"/>
                  <a:pt x="782804" y="0"/>
                </a:cubicBezTo>
              </a:path>
            </a:pathLst>
          </a:custGeom>
          <a:noFill/>
          <a:ln w="19050">
            <a:headEnd type="none" w="med" len="med"/>
            <a:tailEnd type="arrow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T"/>
          </a:p>
        </p:txBody>
      </p:sp>
      <p:sp>
        <p:nvSpPr>
          <p:cNvPr id="6" name="Freeform 5">
            <a:extLst>
              <a:ext uri="{FF2B5EF4-FFF2-40B4-BE49-F238E27FC236}">
                <a16:creationId xmlns:a16="http://schemas.microsoft.com/office/drawing/2014/main" id="{D80FC0B5-FBC8-BEB9-6F9F-92CD5FE34ED2}"/>
              </a:ext>
            </a:extLst>
          </p:cNvPr>
          <p:cNvSpPr/>
          <p:nvPr/>
        </p:nvSpPr>
        <p:spPr>
          <a:xfrm>
            <a:off x="3890897" y="4560849"/>
            <a:ext cx="2219971" cy="724829"/>
          </a:xfrm>
          <a:custGeom>
            <a:avLst/>
            <a:gdLst>
              <a:gd name="connsiteX0" fmla="*/ 23181 w 2219971"/>
              <a:gd name="connsiteY0" fmla="*/ 724829 h 724829"/>
              <a:gd name="connsiteX1" fmla="*/ 145844 w 2219971"/>
              <a:gd name="connsiteY1" fmla="*/ 245327 h 724829"/>
              <a:gd name="connsiteX2" fmla="*/ 1127152 w 2219971"/>
              <a:gd name="connsiteY2" fmla="*/ 356839 h 724829"/>
              <a:gd name="connsiteX3" fmla="*/ 2219971 w 2219971"/>
              <a:gd name="connsiteY3" fmla="*/ 0 h 7248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19971" h="724829">
                <a:moveTo>
                  <a:pt x="23181" y="724829"/>
                </a:moveTo>
                <a:cubicBezTo>
                  <a:pt x="-7485" y="515744"/>
                  <a:pt x="-38151" y="306659"/>
                  <a:pt x="145844" y="245327"/>
                </a:cubicBezTo>
                <a:cubicBezTo>
                  <a:pt x="329839" y="183995"/>
                  <a:pt x="781464" y="397727"/>
                  <a:pt x="1127152" y="356839"/>
                </a:cubicBezTo>
                <a:cubicBezTo>
                  <a:pt x="1472840" y="315951"/>
                  <a:pt x="1846405" y="157975"/>
                  <a:pt x="2219971" y="0"/>
                </a:cubicBezTo>
              </a:path>
            </a:pathLst>
          </a:custGeom>
          <a:noFill/>
          <a:ln w="19050">
            <a:headEnd type="none" w="med" len="med"/>
            <a:tailEnd type="arrow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67254335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27E18EFD-2BAD-B97C-811C-AE518BD335E6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146880" y="4923014"/>
                <a:ext cx="4289195" cy="1564488"/>
              </a:xfrm>
              <a:ln>
                <a:solidFill>
                  <a:schemeClr val="accent2"/>
                </a:solidFill>
              </a:ln>
            </p:spPr>
            <p:txBody>
              <a:bodyPr>
                <a:normAutofit fontScale="62500" lnSpcReduction="20000"/>
              </a:bodyPr>
              <a:lstStyle/>
              <a:p>
                <a:r>
                  <a:rPr lang="en-IT" dirty="0"/>
                  <a:t>Upper limit on HH prod:</a:t>
                </a:r>
              </a:p>
              <a:p>
                <a:pPr lvl="1"/>
                <a:r>
                  <a:rPr lang="en-IT" dirty="0"/>
                  <a:t>2.9 x SM (ATLAS) 3.5 x SM (CMS)</a:t>
                </a:r>
              </a:p>
              <a:p>
                <a:r>
                  <a:rPr lang="en-IT" dirty="0"/>
                  <a:t>Strong constraints on </a:t>
                </a:r>
                <a14:m>
                  <m:oMath xmlns:m="http://schemas.openxmlformats.org/officeDocument/2006/math">
                    <m:r>
                      <a:rPr lang="en-IT" i="1" smtClean="0">
                        <a:solidFill>
                          <a:schemeClr val="accent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𝜅</m:t>
                    </m:r>
                    <m:r>
                      <a:rPr lang="en-IT" i="1" baseline="-25000" smtClean="0">
                        <a:solidFill>
                          <a:schemeClr val="accent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𝜆</m:t>
                    </m:r>
                    <m:r>
                      <a:rPr lang="en-US" b="0" i="1" baseline="-2500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en-US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 </m:t>
                    </m:r>
                    <m:r>
                      <a:rPr lang="en-IT" i="1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𝜅</m:t>
                    </m:r>
                    <m:r>
                      <a:rPr lang="en-US" i="1" baseline="-2500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2</m:t>
                    </m:r>
                    <m:r>
                      <a:rPr lang="en-US" i="1" baseline="-2500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𝑉</m:t>
                    </m:r>
                  </m:oMath>
                </a14:m>
                <a:endParaRPr lang="en-US" baseline="-25000" dirty="0">
                  <a:solidFill>
                    <a:srgbClr val="0070C0"/>
                  </a:solidFill>
                  <a:ea typeface="Cambria Math" panose="02040503050406030204" pitchFamily="18" charset="0"/>
                </a:endParaRPr>
              </a:p>
              <a:p>
                <a:pPr lvl="1"/>
                <a:r>
                  <a:rPr lang="en-IT" dirty="0">
                    <a:solidFill>
                      <a:srgbClr val="0070C0"/>
                    </a:solidFill>
                    <a:ea typeface="Cambria Math" panose="02040503050406030204" pitchFamily="18" charset="0"/>
                  </a:rPr>
                  <a:t>0.6 (0.6) &lt; </a:t>
                </a:r>
                <a14:m>
                  <m:oMath xmlns:m="http://schemas.openxmlformats.org/officeDocument/2006/math">
                    <m:r>
                      <a:rPr lang="en-IT" i="1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𝜅</m:t>
                    </m:r>
                    <m:r>
                      <a:rPr lang="en-US" i="1" baseline="-2500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2</m:t>
                    </m:r>
                    <m:r>
                      <a:rPr lang="en-US" i="1" baseline="-2500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𝑉</m:t>
                    </m:r>
                  </m:oMath>
                </a14:m>
                <a:r>
                  <a:rPr lang="en-IT" dirty="0">
                    <a:solidFill>
                      <a:srgbClr val="00B050"/>
                    </a:solidFill>
                  </a:rPr>
                  <a:t> </a:t>
                </a:r>
                <a:r>
                  <a:rPr lang="en-IT" dirty="0"/>
                  <a:t>&lt; 1.5 ATLAS (1.4 CMS) </a:t>
                </a:r>
              </a:p>
              <a:p>
                <a:pPr lvl="1"/>
                <a:r>
                  <a:rPr lang="en-IT" dirty="0"/>
                  <a:t>-1.2 (-1.4) &lt; </a:t>
                </a:r>
                <a14:m>
                  <m:oMath xmlns:m="http://schemas.openxmlformats.org/officeDocument/2006/math">
                    <m:r>
                      <a:rPr lang="en-IT" i="1" smtClean="0">
                        <a:solidFill>
                          <a:schemeClr val="accent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𝜅</m:t>
                    </m:r>
                    <m:r>
                      <a:rPr lang="en-IT" i="1" baseline="-25000" smtClean="0">
                        <a:solidFill>
                          <a:schemeClr val="accent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𝜆</m:t>
                    </m:r>
                  </m:oMath>
                </a14:m>
                <a:r>
                  <a:rPr lang="en-IT" dirty="0"/>
                  <a:t> &lt; 7.2 ATLAS (7.0 CMS)</a:t>
                </a:r>
              </a:p>
            </p:txBody>
          </p:sp>
        </mc:Choice>
        <mc:Fallback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27E18EFD-2BAD-B97C-811C-AE518BD335E6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46880" y="4923014"/>
                <a:ext cx="4289195" cy="1564488"/>
              </a:xfrm>
              <a:blipFill>
                <a:blip r:embed="rId2"/>
                <a:stretch>
                  <a:fillRect l="-885" t="-7200"/>
                </a:stretch>
              </a:blipFill>
              <a:ln>
                <a:solidFill>
                  <a:schemeClr val="accent2"/>
                </a:solidFill>
              </a:ln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itle 1">
            <a:extLst>
              <a:ext uri="{FF2B5EF4-FFF2-40B4-BE49-F238E27FC236}">
                <a16:creationId xmlns:a16="http://schemas.microsoft.com/office/drawing/2014/main" id="{7249D47C-CBD5-27CC-153C-2F848B4A3F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8130" y="133564"/>
            <a:ext cx="8833524" cy="1255849"/>
          </a:xfrm>
        </p:spPr>
        <p:txBody>
          <a:bodyPr/>
          <a:lstStyle/>
          <a:p>
            <a:r>
              <a:rPr lang="en-IT" i="1" dirty="0">
                <a:solidFill>
                  <a:srgbClr val="0070C0"/>
                </a:solidFill>
                <a:latin typeface="+mn-lt"/>
              </a:rPr>
              <a:t>Higgs Physics</a:t>
            </a:r>
            <a:br>
              <a:rPr lang="en-IT" b="0" i="1" dirty="0">
                <a:solidFill>
                  <a:srgbClr val="0070C0"/>
                </a:solidFill>
                <a:latin typeface="+mn-lt"/>
              </a:rPr>
            </a:br>
            <a:r>
              <a:rPr lang="en-IT" sz="3600" b="0" i="1" dirty="0">
                <a:solidFill>
                  <a:srgbClr val="0070C0"/>
                </a:solidFill>
                <a:latin typeface="+mn-lt"/>
              </a:rPr>
              <a:t>di-Higgs searches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0D850D6-6F6D-D9B4-61A2-69A117099B32}"/>
              </a:ext>
            </a:extLst>
          </p:cNvPr>
          <p:cNvSpPr txBox="1"/>
          <p:nvPr/>
        </p:nvSpPr>
        <p:spPr>
          <a:xfrm rot="16200000">
            <a:off x="6463557" y="3874944"/>
            <a:ext cx="47145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T" i="1" dirty="0"/>
              <a:t>CMS: CMS-PAS-HIG-20-011</a:t>
            </a:r>
          </a:p>
          <a:p>
            <a:r>
              <a:rPr lang="en-IT" i="1" dirty="0"/>
              <a:t>ATLAS: PRL 133 101801 (2024)</a:t>
            </a:r>
          </a:p>
        </p:txBody>
      </p:sp>
      <p:pic>
        <p:nvPicPr>
          <p:cNvPr id="15" name="Picture 14" descr="A graph with colorful circles and stars&#10;&#10;Description automatically generated">
            <a:extLst>
              <a:ext uri="{FF2B5EF4-FFF2-40B4-BE49-F238E27FC236}">
                <a16:creationId xmlns:a16="http://schemas.microsoft.com/office/drawing/2014/main" id="{E15DB7AE-B6E2-B60C-1854-EF9D0C53F7E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35236" y="4976521"/>
            <a:ext cx="1958508" cy="1564488"/>
          </a:xfrm>
          <a:prstGeom prst="rect">
            <a:avLst/>
          </a:prstGeom>
        </p:spPr>
      </p:pic>
      <p:pic>
        <p:nvPicPr>
          <p:cNvPr id="17410" name="Picture 2">
            <a:extLst>
              <a:ext uri="{FF2B5EF4-FFF2-40B4-BE49-F238E27FC236}">
                <a16:creationId xmlns:a16="http://schemas.microsoft.com/office/drawing/2014/main" id="{3CB8947E-A425-C9ED-4B1E-F9924FAE35C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10332" y="4923014"/>
            <a:ext cx="1954161" cy="1564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4" name="Picture 2">
            <a:extLst>
              <a:ext uri="{FF2B5EF4-FFF2-40B4-BE49-F238E27FC236}">
                <a16:creationId xmlns:a16="http://schemas.microsoft.com/office/drawing/2014/main" id="{39EA98E6-23FA-DAF0-EAE8-EB46A0DA3B1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73296"/>
            <a:ext cx="8561842" cy="34009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Freeform 2">
            <a:extLst>
              <a:ext uri="{FF2B5EF4-FFF2-40B4-BE49-F238E27FC236}">
                <a16:creationId xmlns:a16="http://schemas.microsoft.com/office/drawing/2014/main" id="{0241C5CD-1598-C5A4-D9F8-6545176242AB}"/>
              </a:ext>
            </a:extLst>
          </p:cNvPr>
          <p:cNvSpPr/>
          <p:nvPr/>
        </p:nvSpPr>
        <p:spPr>
          <a:xfrm>
            <a:off x="3289610" y="4594302"/>
            <a:ext cx="1605775" cy="947854"/>
          </a:xfrm>
          <a:custGeom>
            <a:avLst/>
            <a:gdLst>
              <a:gd name="connsiteX0" fmla="*/ 0 w 1605775"/>
              <a:gd name="connsiteY0" fmla="*/ 947854 h 947854"/>
              <a:gd name="connsiteX1" fmla="*/ 769434 w 1605775"/>
              <a:gd name="connsiteY1" fmla="*/ 847493 h 947854"/>
              <a:gd name="connsiteX2" fmla="*/ 914400 w 1605775"/>
              <a:gd name="connsiteY2" fmla="*/ 401444 h 947854"/>
              <a:gd name="connsiteX3" fmla="*/ 1605775 w 1605775"/>
              <a:gd name="connsiteY3" fmla="*/ 0 h 9478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05775" h="947854">
                <a:moveTo>
                  <a:pt x="0" y="947854"/>
                </a:moveTo>
                <a:cubicBezTo>
                  <a:pt x="308517" y="943207"/>
                  <a:pt x="617034" y="938561"/>
                  <a:pt x="769434" y="847493"/>
                </a:cubicBezTo>
                <a:cubicBezTo>
                  <a:pt x="921834" y="756425"/>
                  <a:pt x="775010" y="542693"/>
                  <a:pt x="914400" y="401444"/>
                </a:cubicBezTo>
                <a:cubicBezTo>
                  <a:pt x="1053790" y="260195"/>
                  <a:pt x="1329782" y="130097"/>
                  <a:pt x="1605775" y="0"/>
                </a:cubicBezTo>
              </a:path>
            </a:pathLst>
          </a:custGeom>
          <a:noFill/>
          <a:ln w="19050">
            <a:solidFill>
              <a:srgbClr val="64AF39"/>
            </a:solidFill>
            <a:headEnd type="none" w="med" len="med"/>
            <a:tailEnd type="arrow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T"/>
          </a:p>
        </p:txBody>
      </p:sp>
      <p:sp>
        <p:nvSpPr>
          <p:cNvPr id="5" name="Freeform 4">
            <a:extLst>
              <a:ext uri="{FF2B5EF4-FFF2-40B4-BE49-F238E27FC236}">
                <a16:creationId xmlns:a16="http://schemas.microsoft.com/office/drawing/2014/main" id="{A54A837D-8A10-4A24-21A1-638FEE964B6C}"/>
              </a:ext>
            </a:extLst>
          </p:cNvPr>
          <p:cNvSpPr/>
          <p:nvPr/>
        </p:nvSpPr>
        <p:spPr>
          <a:xfrm>
            <a:off x="87720" y="4594302"/>
            <a:ext cx="503295" cy="1438508"/>
          </a:xfrm>
          <a:custGeom>
            <a:avLst/>
            <a:gdLst>
              <a:gd name="connsiteX0" fmla="*/ 503295 w 503295"/>
              <a:gd name="connsiteY0" fmla="*/ 1438508 h 1438508"/>
              <a:gd name="connsiteX1" fmla="*/ 57246 w 503295"/>
              <a:gd name="connsiteY1" fmla="*/ 1182030 h 1438508"/>
              <a:gd name="connsiteX2" fmla="*/ 34943 w 503295"/>
              <a:gd name="connsiteY2" fmla="*/ 345688 h 1438508"/>
              <a:gd name="connsiteX3" fmla="*/ 324875 w 503295"/>
              <a:gd name="connsiteY3" fmla="*/ 0 h 14385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3295" h="1438508">
                <a:moveTo>
                  <a:pt x="503295" y="1438508"/>
                </a:moveTo>
                <a:cubicBezTo>
                  <a:pt x="319300" y="1401337"/>
                  <a:pt x="135305" y="1364167"/>
                  <a:pt x="57246" y="1182030"/>
                </a:cubicBezTo>
                <a:cubicBezTo>
                  <a:pt x="-20813" y="999893"/>
                  <a:pt x="-9662" y="542693"/>
                  <a:pt x="34943" y="345688"/>
                </a:cubicBezTo>
                <a:cubicBezTo>
                  <a:pt x="79548" y="148683"/>
                  <a:pt x="202211" y="74341"/>
                  <a:pt x="324875" y="0"/>
                </a:cubicBezTo>
              </a:path>
            </a:pathLst>
          </a:custGeom>
          <a:noFill/>
          <a:ln w="19050">
            <a:solidFill>
              <a:schemeClr val="accent2"/>
            </a:solidFill>
            <a:headEnd type="none" w="med" len="med"/>
            <a:tailEnd type="arrow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T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BAEA9B7-C39E-C58C-FC44-D5E27B203FD8}"/>
              </a:ext>
            </a:extLst>
          </p:cNvPr>
          <p:cNvSpPr/>
          <p:nvPr/>
        </p:nvSpPr>
        <p:spPr>
          <a:xfrm>
            <a:off x="4315522" y="1389413"/>
            <a:ext cx="4246320" cy="3533601"/>
          </a:xfrm>
          <a:prstGeom prst="rect">
            <a:avLst/>
          </a:prstGeom>
          <a:noFill/>
          <a:ln w="19050">
            <a:solidFill>
              <a:srgbClr val="64AF3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T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63784C0-BD3A-1FFA-24A9-CFCDEFEF605D}"/>
              </a:ext>
            </a:extLst>
          </p:cNvPr>
          <p:cNvSpPr/>
          <p:nvPr/>
        </p:nvSpPr>
        <p:spPr>
          <a:xfrm>
            <a:off x="14488" y="1373296"/>
            <a:ext cx="4246320" cy="3533601"/>
          </a:xfrm>
          <a:prstGeom prst="rect">
            <a:avLst/>
          </a:prstGeom>
          <a:noFill/>
          <a:ln w="190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176542031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05348789-967D-5FF0-651C-A6E3AF4D9E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8130" y="133564"/>
            <a:ext cx="8833524" cy="1255849"/>
          </a:xfrm>
        </p:spPr>
        <p:txBody>
          <a:bodyPr/>
          <a:lstStyle/>
          <a:p>
            <a:r>
              <a:rPr lang="en-IT" i="1" dirty="0">
                <a:solidFill>
                  <a:srgbClr val="0070C0"/>
                </a:solidFill>
                <a:latin typeface="+mn-lt"/>
              </a:rPr>
              <a:t>Higgs Physics</a:t>
            </a:r>
            <a:br>
              <a:rPr lang="en-IT" b="0" i="1" dirty="0">
                <a:solidFill>
                  <a:srgbClr val="0070C0"/>
                </a:solidFill>
                <a:latin typeface="+mn-lt"/>
              </a:rPr>
            </a:br>
            <a:r>
              <a:rPr lang="en-IT" sz="3600" b="0" i="1" dirty="0">
                <a:solidFill>
                  <a:srgbClr val="0070C0"/>
                </a:solidFill>
                <a:latin typeface="+mn-lt"/>
              </a:rPr>
              <a:t>Higgs potential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76C21E41-D585-06BB-3321-C6DAC55DD404}"/>
                  </a:ext>
                </a:extLst>
              </p:cNvPr>
              <p:cNvSpPr txBox="1"/>
              <p:nvPr/>
            </p:nvSpPr>
            <p:spPr>
              <a:xfrm>
                <a:off x="6097697" y="878305"/>
                <a:ext cx="3224463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𝑉</m:t>
                      </m:r>
                      <m:d>
                        <m:dPr>
                          <m:ctrlPr>
                            <a:rPr lang="en-US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𝜙</m:t>
                          </m:r>
                        </m:e>
                      </m:d>
                      <m:r>
                        <a:rPr lang="en-US" b="0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</m:t>
                          </m:r>
                        </m:e>
                        <m:sup>
                          <m:r>
                            <a:rPr lang="en-US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sSup>
                        <m:sSupPr>
                          <m:ctrlPr>
                            <a:rPr lang="en-US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𝜙</m:t>
                          </m:r>
                        </m:e>
                        <m:sup>
                          <m:r>
                            <a:rPr lang="en-US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  <m:r>
                        <a:rPr lang="en-US" b="0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𝜙</m:t>
                      </m:r>
                      <m:r>
                        <a:rPr lang="en-US" b="0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r>
                        <a:rPr lang="en-US" b="0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𝜆</m:t>
                      </m:r>
                      <m:sSup>
                        <m:sSupPr>
                          <m:ctrlPr>
                            <a:rPr lang="en-US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i="1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n-US" i="1">
                                      <a:solidFill>
                                        <a:srgbClr val="0070C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i="1">
                                      <a:solidFill>
                                        <a:srgbClr val="0070C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𝜙</m:t>
                                  </m:r>
                                </m:e>
                                <m:sup>
                                  <m:r>
                                    <a:rPr lang="en-US" i="1">
                                      <a:solidFill>
                                        <a:srgbClr val="0070C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+</m:t>
                                  </m:r>
                                </m:sup>
                              </m:sSup>
                              <m:r>
                                <a:rPr lang="en-US" i="1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𝜙</m:t>
                              </m:r>
                            </m:e>
                          </m:d>
                        </m:e>
                        <m:sup>
                          <m:r>
                            <a:rPr lang="en-US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IT" dirty="0"/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76C21E41-D585-06BB-3321-C6DAC55DD40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97697" y="878305"/>
                <a:ext cx="3224463" cy="369332"/>
              </a:xfrm>
              <a:prstGeom prst="rect">
                <a:avLst/>
              </a:prstGeom>
              <a:blipFill>
                <a:blip r:embed="rId2"/>
                <a:stretch>
                  <a:fillRect b="-10000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" name="Picture 9" descr="A diagram of a vacuum and metastases&#10;&#10;Description automatically generated">
            <a:extLst>
              <a:ext uri="{FF2B5EF4-FFF2-40B4-BE49-F238E27FC236}">
                <a16:creationId xmlns:a16="http://schemas.microsoft.com/office/drawing/2014/main" id="{C4A839B9-9C39-EC56-5066-E3339D718D0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90379" y="1319826"/>
            <a:ext cx="4221275" cy="2794974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2" name="Content Placeholder 1">
                <a:extLst>
                  <a:ext uri="{FF2B5EF4-FFF2-40B4-BE49-F238E27FC236}">
                    <a16:creationId xmlns:a16="http://schemas.microsoft.com/office/drawing/2014/main" id="{887C10AB-F9E1-1B04-5059-558B38D47499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178129" y="1389413"/>
                <a:ext cx="9386975" cy="5031795"/>
              </a:xfrm>
            </p:spPr>
            <p:txBody>
              <a:bodyPr>
                <a:normAutofit lnSpcReduction="10000"/>
              </a:bodyPr>
              <a:lstStyle/>
              <a:p>
                <a:r>
                  <a:rPr lang="en-IT" dirty="0"/>
                  <a:t>Shape Higgs potential:</a:t>
                </a:r>
              </a:p>
              <a:p>
                <a:endParaRPr lang="en-IT" dirty="0"/>
              </a:p>
              <a:p>
                <a:pPr marL="0" indent="0">
                  <a:buNone/>
                </a:pPr>
                <a:endParaRPr lang="en-IT" dirty="0"/>
              </a:p>
              <a:p>
                <a:r>
                  <a:rPr lang="en-IT" dirty="0"/>
                  <a:t>Ways to measure </a:t>
                </a:r>
                <a14:m>
                  <m:oMath xmlns:m="http://schemas.openxmlformats.org/officeDocument/2006/math">
                    <m:r>
                      <a:rPr lang="en-IT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𝜆</m:t>
                    </m:r>
                  </m:oMath>
                </a14:m>
                <a:r>
                  <a:rPr lang="en-IT" baseline="-25000" dirty="0"/>
                  <a:t>3</a:t>
                </a:r>
                <a:r>
                  <a:rPr lang="en-IT" dirty="0"/>
                  <a:t>:</a:t>
                </a:r>
              </a:p>
              <a:p>
                <a:pPr lvl="1"/>
                <a:r>
                  <a:rPr lang="en-IT" dirty="0"/>
                  <a:t>HH and HHH production</a:t>
                </a:r>
              </a:p>
              <a:p>
                <a:pPr lvl="2"/>
                <a:r>
                  <a:rPr lang="en-IT" dirty="0"/>
                  <a:t>HH possible at HL-LHC</a:t>
                </a:r>
              </a:p>
              <a:p>
                <a:pPr lvl="2"/>
                <a:r>
                  <a:rPr lang="en-IT" dirty="0"/>
                  <a:t>HHH challenging at HL-LHC</a:t>
                </a:r>
              </a:p>
              <a:p>
                <a:pPr lvl="1"/>
                <a:r>
                  <a:rPr lang="en-IT" dirty="0"/>
                  <a:t>Precision measurements</a:t>
                </a:r>
                <a:br>
                  <a:rPr lang="en-IT" dirty="0"/>
                </a:br>
                <a:r>
                  <a:rPr lang="en-IT" dirty="0"/>
                  <a:t>of single-Higgs production</a:t>
                </a:r>
              </a:p>
              <a:p>
                <a:pPr lvl="2"/>
                <a:r>
                  <a:rPr lang="en-IT" dirty="0"/>
                  <a:t>Simplified Template Cross Sections</a:t>
                </a:r>
                <a:endParaRPr lang="en-IT" sz="1600" dirty="0"/>
              </a:p>
              <a:p>
                <a:pPr lvl="2"/>
                <a:r>
                  <a:rPr lang="en-IT" dirty="0"/>
                  <a:t>LHC Higgs WG </a:t>
                </a:r>
                <a:r>
                  <a:rPr lang="en-IT" dirty="0">
                    <a:hlinkClick r:id="rId4"/>
                  </a:rPr>
                  <a:t>LHCHWG-22-002</a:t>
                </a:r>
                <a:endParaRPr lang="en-IT" dirty="0"/>
              </a:p>
              <a:p>
                <a:pPr lvl="2"/>
                <a:r>
                  <a:rPr lang="en-IT" dirty="0"/>
                  <a:t>Unified parametrization between </a:t>
                </a:r>
                <a:br>
                  <a:rPr lang="en-IT" dirty="0"/>
                </a:br>
                <a:r>
                  <a:rPr lang="en-IT" dirty="0"/>
                  <a:t>experiments, agreed upon with theorists</a:t>
                </a:r>
              </a:p>
              <a:p>
                <a:pPr lvl="2"/>
                <a:r>
                  <a:rPr lang="en-GB" dirty="0"/>
                  <a:t>W</a:t>
                </a:r>
                <a:r>
                  <a:rPr lang="en-IT" dirty="0"/>
                  <a:t>ill provide best statistical power</a:t>
                </a:r>
              </a:p>
            </p:txBody>
          </p:sp>
        </mc:Choice>
        <mc:Fallback xmlns="">
          <p:sp>
            <p:nvSpPr>
              <p:cNvPr id="12" name="Content Placeholder 1">
                <a:extLst>
                  <a:ext uri="{FF2B5EF4-FFF2-40B4-BE49-F238E27FC236}">
                    <a16:creationId xmlns:a16="http://schemas.microsoft.com/office/drawing/2014/main" id="{887C10AB-F9E1-1B04-5059-558B38D4749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78129" y="1389413"/>
                <a:ext cx="9386975" cy="5031795"/>
              </a:xfrm>
              <a:blipFill>
                <a:blip r:embed="rId5"/>
                <a:stretch>
                  <a:fillRect l="-1080" t="-2771" b="-252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4" name="Picture 13" descr="A diagram of a diagram&#10;&#10;Description automatically generated">
            <a:extLst>
              <a:ext uri="{FF2B5EF4-FFF2-40B4-BE49-F238E27FC236}">
                <a16:creationId xmlns:a16="http://schemas.microsoft.com/office/drawing/2014/main" id="{A5D122D0-BFA5-CCE1-5B22-ACBF18CB76E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097696" y="4139308"/>
            <a:ext cx="2913957" cy="2161968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37ACA246-B84F-52DD-1087-C91708FA2B58}"/>
                  </a:ext>
                </a:extLst>
              </p:cNvPr>
              <p:cNvSpPr txBox="1"/>
              <p:nvPr/>
            </p:nvSpPr>
            <p:spPr>
              <a:xfrm>
                <a:off x="491882" y="1863193"/>
                <a:ext cx="3984745" cy="6748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𝑉</m:t>
                      </m:r>
                      <m:d>
                        <m:d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𝐻</m:t>
                          </m:r>
                        </m:e>
                      </m:d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sSubSup>
                        <m:sSubSup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𝐻</m:t>
                          </m:r>
                        </m:sub>
                        <m:sup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r>
                        <a:rPr lang="en-US" sz="2000" i="1">
                          <a:latin typeface="Cambria Math" panose="02040503050406030204" pitchFamily="18" charset="0"/>
                        </a:rPr>
                        <m:t>𝐻</m:t>
                      </m:r>
                      <m:r>
                        <a:rPr lang="en-US" sz="2000" i="1" baseline="30000">
                          <a:latin typeface="Cambria Math" panose="02040503050406030204" pitchFamily="18" charset="0"/>
                        </a:rPr>
                        <m:t>2</m:t>
                      </m:r>
                      <m:r>
                        <a:rPr lang="en-US" sz="2000" i="1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sz="2000" b="0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𝜆</m:t>
                      </m:r>
                      <m:r>
                        <a:rPr lang="en-US" sz="2000" b="0" i="1" baseline="-25000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3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𝐻</m:t>
                      </m:r>
                      <m:r>
                        <a:rPr lang="en-US" sz="2000" b="0" i="1" baseline="3000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3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𝜆</m:t>
                          </m:r>
                          <m:r>
                            <a:rPr lang="en-US" sz="2000" i="1" baseline="-2500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4</m:t>
                          </m:r>
                        </m:num>
                        <m:den>
                          <m: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4</m:t>
                          </m:r>
                        </m:den>
                      </m:f>
                      <m:r>
                        <a:rPr lang="en-US" sz="20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𝐻</m:t>
                      </m:r>
                      <m:r>
                        <a:rPr lang="en-US" sz="2000" i="1" baseline="3000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4</m:t>
                      </m:r>
                    </m:oMath>
                  </m:oMathPara>
                </a14:m>
                <a:endParaRPr lang="en-IT" sz="2000" baseline="30000" dirty="0"/>
              </a:p>
            </p:txBody>
          </p:sp>
        </mc:Choice>
        <mc:Fallback xmlns="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37ACA246-B84F-52DD-1087-C91708FA2B5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1882" y="1863193"/>
                <a:ext cx="3984745" cy="674800"/>
              </a:xfrm>
              <a:prstGeom prst="rect">
                <a:avLst/>
              </a:prstGeom>
              <a:blipFill>
                <a:blip r:embed="rId7"/>
                <a:stretch>
                  <a:fillRect b="-7407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20218137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05348789-967D-5FF0-651C-A6E3AF4D9E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8130" y="133564"/>
            <a:ext cx="8833524" cy="1255849"/>
          </a:xfrm>
        </p:spPr>
        <p:txBody>
          <a:bodyPr/>
          <a:lstStyle/>
          <a:p>
            <a:r>
              <a:rPr lang="en-IT" i="1" dirty="0">
                <a:solidFill>
                  <a:srgbClr val="0070C0"/>
                </a:solidFill>
                <a:latin typeface="+mn-lt"/>
              </a:rPr>
              <a:t>Higgs Physics</a:t>
            </a:r>
            <a:br>
              <a:rPr lang="en-IT" b="0" i="1" dirty="0">
                <a:solidFill>
                  <a:srgbClr val="0070C0"/>
                </a:solidFill>
                <a:latin typeface="+mn-lt"/>
              </a:rPr>
            </a:br>
            <a:r>
              <a:rPr lang="en-IT" sz="3600" b="0" i="1" dirty="0">
                <a:solidFill>
                  <a:srgbClr val="0070C0"/>
                </a:solidFill>
                <a:latin typeface="+mn-lt"/>
              </a:rPr>
              <a:t>Simplified Template Cross-Sections		STXS</a:t>
            </a:r>
          </a:p>
        </p:txBody>
      </p:sp>
      <p:pic>
        <p:nvPicPr>
          <p:cNvPr id="13314" name="Picture 2">
            <a:extLst>
              <a:ext uri="{FF2B5EF4-FFF2-40B4-BE49-F238E27FC236}">
                <a16:creationId xmlns:a16="http://schemas.microsoft.com/office/drawing/2014/main" id="{BEFD7EAC-618D-4132-6048-7BFC57948D9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83386" y="1297485"/>
            <a:ext cx="4471067" cy="40247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351E050B-C615-01E1-5BC9-F9395A4EF8F5}"/>
              </a:ext>
            </a:extLst>
          </p:cNvPr>
          <p:cNvSpPr txBox="1"/>
          <p:nvPr/>
        </p:nvSpPr>
        <p:spPr>
          <a:xfrm rot="16200000">
            <a:off x="7127915" y="4432841"/>
            <a:ext cx="36628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hlinkClick r:id="rId3"/>
              </a:rPr>
              <a:t>CMS-PAS-HIG-21-018</a:t>
            </a:r>
            <a:endParaRPr lang="en-IT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Content Placeholder 1">
                <a:extLst>
                  <a:ext uri="{FF2B5EF4-FFF2-40B4-BE49-F238E27FC236}">
                    <a16:creationId xmlns:a16="http://schemas.microsoft.com/office/drawing/2014/main" id="{C7F0F99B-F3CD-A396-9747-0A5D77679B7C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324853" y="1389413"/>
                <a:ext cx="3874168" cy="5103984"/>
              </a:xfrm>
            </p:spPr>
            <p:txBody>
              <a:bodyPr>
                <a:normAutofit fontScale="92500"/>
              </a:bodyPr>
              <a:lstStyle/>
              <a:p>
                <a:r>
                  <a:rPr lang="en-GB" dirty="0"/>
                  <a:t>CMS Run-2 Higgs combination provides ultimate sensitivity</a:t>
                </a:r>
              </a:p>
              <a:p>
                <a:r>
                  <a:rPr lang="en-GB" dirty="0"/>
                  <a:t>C</a:t>
                </a:r>
                <a:r>
                  <a:rPr lang="en-IT" dirty="0"/>
                  <a:t>ombination of all production &amp; decay modes</a:t>
                </a:r>
              </a:p>
              <a:p>
                <a:pPr lvl="1"/>
                <a14:m>
                  <m:oMath xmlns:m="http://schemas.openxmlformats.org/officeDocument/2006/math">
                    <m:r>
                      <a:rPr lang="en-IT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𝜇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 </m:t>
                    </m:r>
                    <m:sSubSup>
                      <m:sSubSup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1.014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−0.053</m:t>
                        </m:r>
                      </m:sub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+0.055</m:t>
                        </m:r>
                      </m:sup>
                    </m:sSubSup>
                  </m:oMath>
                </a14:m>
                <a:endParaRPr lang="en-IT" dirty="0"/>
              </a:p>
              <a:p>
                <a:r>
                  <a:rPr lang="en-GB" dirty="0"/>
                  <a:t>I</a:t>
                </a:r>
                <a:r>
                  <a:rPr lang="en-IT" dirty="0"/>
                  <a:t>nterpretation with coupling modifiers</a:t>
                </a:r>
              </a:p>
              <a:p>
                <a:r>
                  <a:rPr lang="en-IT" dirty="0"/>
                  <a:t>H self-coupling (</a:t>
                </a:r>
                <a14:m>
                  <m:oMath xmlns:m="http://schemas.openxmlformats.org/officeDocument/2006/math">
                    <m:r>
                      <a:rPr lang="en-IT" i="1" smtClean="0">
                        <a:solidFill>
                          <a:schemeClr val="accent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𝜆</m:t>
                    </m:r>
                    <m:r>
                      <a:rPr lang="en-US" b="0" i="1" baseline="-25000" smtClean="0">
                        <a:solidFill>
                          <a:schemeClr val="accent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3</m:t>
                    </m:r>
                  </m:oMath>
                </a14:m>
                <a:r>
                  <a:rPr lang="en-IT" dirty="0"/>
                  <a:t>) constraints</a:t>
                </a:r>
              </a:p>
              <a:p>
                <a:pPr lvl="1"/>
                <a14:m>
                  <m:oMath xmlns:m="http://schemas.openxmlformats.org/officeDocument/2006/math">
                    <m:r>
                      <a:rPr lang="en-IT" sz="1900" b="0" i="1" smtClean="0">
                        <a:solidFill>
                          <a:schemeClr val="accent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𝜅</m:t>
                    </m:r>
                    <m:r>
                      <a:rPr lang="en-IT" sz="1900" b="0" i="1" baseline="-25000" smtClean="0">
                        <a:solidFill>
                          <a:schemeClr val="accent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𝜆</m:t>
                    </m:r>
                  </m:oMath>
                </a14:m>
                <a:r>
                  <a:rPr lang="en-IT" sz="1900" dirty="0"/>
                  <a:t> in [-3.34, 9.55] from STXS</a:t>
                </a:r>
              </a:p>
              <a:p>
                <a:pPr lvl="1"/>
                <a14:m>
                  <m:oMath xmlns:m="http://schemas.openxmlformats.org/officeDocument/2006/math">
                    <m:r>
                      <a:rPr lang="en-IT" sz="1900" b="0" i="1" smtClean="0">
                        <a:solidFill>
                          <a:schemeClr val="accent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𝜅</m:t>
                    </m:r>
                    <m:r>
                      <a:rPr lang="en-IT" sz="1900" b="0" i="1" baseline="-25000" smtClean="0">
                        <a:solidFill>
                          <a:schemeClr val="accent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𝜆</m:t>
                    </m:r>
                  </m:oMath>
                </a14:m>
                <a:r>
                  <a:rPr lang="en-IT" sz="1900" dirty="0"/>
                  <a:t> in [-1.2, 7.2] from H+HH</a:t>
                </a:r>
              </a:p>
            </p:txBody>
          </p:sp>
        </mc:Choice>
        <mc:Fallback>
          <p:sp>
            <p:nvSpPr>
              <p:cNvPr id="5" name="Content Placeholder 1">
                <a:extLst>
                  <a:ext uri="{FF2B5EF4-FFF2-40B4-BE49-F238E27FC236}">
                    <a16:creationId xmlns:a16="http://schemas.microsoft.com/office/drawing/2014/main" id="{C7F0F99B-F3CD-A396-9747-0A5D77679B7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24853" y="1389413"/>
                <a:ext cx="3874168" cy="5103984"/>
              </a:xfrm>
              <a:blipFill>
                <a:blip r:embed="rId4"/>
                <a:stretch>
                  <a:fillRect l="-2288" t="-1737" b="-744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Picture 8">
            <a:extLst>
              <a:ext uri="{FF2B5EF4-FFF2-40B4-BE49-F238E27FC236}">
                <a16:creationId xmlns:a16="http://schemas.microsoft.com/office/drawing/2014/main" id="{6B6CAE76-D57A-68FF-725A-A916A67C930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58817" y="5347335"/>
            <a:ext cx="4056055" cy="11711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77056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36FE08B-1B68-5E14-1748-FFFB4BE501A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IT" dirty="0"/>
              <a:t>The Large Hadron Collider</a:t>
            </a:r>
          </a:p>
          <a:p>
            <a:pPr lvl="1"/>
            <a:r>
              <a:rPr lang="en-IT" dirty="0"/>
              <a:t>ATLAS, ALICE, CMS &amp; LHCb experiments</a:t>
            </a:r>
          </a:p>
          <a:p>
            <a:pPr lvl="1"/>
            <a:r>
              <a:rPr lang="en-IT" dirty="0"/>
              <a:t>LHC Performance so far</a:t>
            </a:r>
          </a:p>
          <a:p>
            <a:r>
              <a:rPr lang="en-IT" dirty="0"/>
              <a:t>LHC Physics Highlights</a:t>
            </a:r>
          </a:p>
          <a:p>
            <a:pPr lvl="1"/>
            <a:r>
              <a:rPr lang="en-IT" dirty="0"/>
              <a:t>Higgs Physics</a:t>
            </a:r>
          </a:p>
          <a:p>
            <a:pPr lvl="1"/>
            <a:r>
              <a:rPr lang="en-IT" dirty="0"/>
              <a:t>Electroweak Physics</a:t>
            </a:r>
          </a:p>
          <a:p>
            <a:pPr lvl="1"/>
            <a:r>
              <a:rPr lang="en-IT" dirty="0"/>
              <a:t>BSM Searches</a:t>
            </a:r>
          </a:p>
          <a:p>
            <a:pPr lvl="1"/>
            <a:r>
              <a:rPr lang="en-IT" dirty="0"/>
              <a:t>Flavour Physics</a:t>
            </a:r>
          </a:p>
          <a:p>
            <a:pPr lvl="1"/>
            <a:r>
              <a:rPr lang="en-IT" dirty="0"/>
              <a:t>Heavy-Ion Physics</a:t>
            </a:r>
          </a:p>
          <a:p>
            <a:r>
              <a:rPr lang="en-IT" dirty="0"/>
              <a:t>HL-LHC Project</a:t>
            </a:r>
          </a:p>
          <a:p>
            <a:pPr lvl="1"/>
            <a:r>
              <a:rPr lang="en-IT" dirty="0"/>
              <a:t>Perspectives</a:t>
            </a:r>
          </a:p>
          <a:p>
            <a:pPr lvl="1"/>
            <a:r>
              <a:rPr lang="en-IT" dirty="0"/>
              <a:t>Experiment Upgrades</a:t>
            </a:r>
          </a:p>
          <a:p>
            <a:r>
              <a:rPr lang="en-IT" dirty="0"/>
              <a:t>HL-LHC Physics Prospects</a:t>
            </a:r>
          </a:p>
          <a:p>
            <a:pPr lvl="1"/>
            <a:r>
              <a:rPr lang="en-IT" dirty="0"/>
              <a:t>Higgs, EWSB</a:t>
            </a:r>
          </a:p>
          <a:p>
            <a:pPr lvl="1"/>
            <a:r>
              <a:rPr lang="en-IT" dirty="0"/>
              <a:t>Top &amp; EWK</a:t>
            </a:r>
          </a:p>
        </p:txBody>
      </p:sp>
      <p:graphicFrame>
        <p:nvGraphicFramePr>
          <p:cNvPr id="6" name="Table 6">
            <a:extLst>
              <a:ext uri="{FF2B5EF4-FFF2-40B4-BE49-F238E27FC236}">
                <a16:creationId xmlns:a16="http://schemas.microsoft.com/office/drawing/2014/main" id="{F4299409-ABFA-1D00-C0E2-9996C324F19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59603934"/>
              </p:ext>
            </p:extLst>
          </p:nvPr>
        </p:nvGraphicFramePr>
        <p:xfrm>
          <a:off x="5431972" y="4079493"/>
          <a:ext cx="3535563" cy="2271564"/>
        </p:xfrm>
        <a:graphic>
          <a:graphicData uri="http://schemas.openxmlformats.org/drawingml/2006/table">
            <a:tbl>
              <a:tblPr firstRow="1" bandRow="1">
                <a:tableStyleId>{9D7B26C5-4107-4FEC-AEDC-1716B250A1EF}</a:tableStyleId>
              </a:tblPr>
              <a:tblGrid>
                <a:gridCol w="1178521">
                  <a:extLst>
                    <a:ext uri="{9D8B030D-6E8A-4147-A177-3AD203B41FA5}">
                      <a16:colId xmlns:a16="http://schemas.microsoft.com/office/drawing/2014/main" val="2513533362"/>
                    </a:ext>
                  </a:extLst>
                </a:gridCol>
                <a:gridCol w="1178521">
                  <a:extLst>
                    <a:ext uri="{9D8B030D-6E8A-4147-A177-3AD203B41FA5}">
                      <a16:colId xmlns:a16="http://schemas.microsoft.com/office/drawing/2014/main" val="4286445727"/>
                    </a:ext>
                  </a:extLst>
                </a:gridCol>
                <a:gridCol w="1178521">
                  <a:extLst>
                    <a:ext uri="{9D8B030D-6E8A-4147-A177-3AD203B41FA5}">
                      <a16:colId xmlns:a16="http://schemas.microsoft.com/office/drawing/2014/main" val="4254760699"/>
                    </a:ext>
                  </a:extLst>
                </a:gridCol>
              </a:tblGrid>
              <a:tr h="351324">
                <a:tc>
                  <a:txBody>
                    <a:bodyPr/>
                    <a:lstStyle/>
                    <a:p>
                      <a:pPr algn="l"/>
                      <a:r>
                        <a:rPr lang="en-IT" sz="1600" dirty="0"/>
                        <a:t>Talk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IT" sz="1600" dirty="0"/>
                        <a:t>Speaker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IT" sz="1600" dirty="0"/>
                        <a:t>Time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6963841"/>
                  </a:ext>
                </a:extLst>
              </a:tr>
              <a:tr h="267430">
                <a:tc>
                  <a:txBody>
                    <a:bodyPr/>
                    <a:lstStyle/>
                    <a:p>
                      <a:r>
                        <a:rPr lang="en-IT" sz="1200" dirty="0"/>
                        <a:t>Higgs Phys</a:t>
                      </a:r>
                    </a:p>
                  </a:txBody>
                  <a:tcPr>
                    <a:solidFill>
                      <a:schemeClr val="accent1">
                        <a:lumMod val="75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IT" sz="1200" dirty="0"/>
                        <a:t>A.Bethani</a:t>
                      </a:r>
                    </a:p>
                  </a:txBody>
                  <a:tcPr>
                    <a:solidFill>
                      <a:schemeClr val="accent1">
                        <a:lumMod val="75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IT" sz="1200" dirty="0"/>
                        <a:t>Fri 9:30</a:t>
                      </a:r>
                    </a:p>
                  </a:txBody>
                  <a:tcPr>
                    <a:solidFill>
                      <a:schemeClr val="accent1">
                        <a:lumMod val="75000"/>
                        <a:alpha val="2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41248253"/>
                  </a:ext>
                </a:extLst>
              </a:tr>
              <a:tr h="267430">
                <a:tc>
                  <a:txBody>
                    <a:bodyPr/>
                    <a:lstStyle/>
                    <a:p>
                      <a:r>
                        <a:rPr lang="en-IT" sz="1200" dirty="0"/>
                        <a:t>EWK Phys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T" sz="1200" dirty="0"/>
                        <a:t>J.Maurer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T" sz="1200" dirty="0"/>
                        <a:t>Today 12:00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3385628"/>
                  </a:ext>
                </a:extLst>
              </a:tr>
              <a:tr h="267430">
                <a:tc>
                  <a:txBody>
                    <a:bodyPr/>
                    <a:lstStyle/>
                    <a:p>
                      <a:r>
                        <a:rPr lang="en-IT" sz="1200" dirty="0"/>
                        <a:t>Top + QCD</a:t>
                      </a:r>
                    </a:p>
                  </a:txBody>
                  <a:tcPr>
                    <a:solidFill>
                      <a:schemeClr val="accent1">
                        <a:lumMod val="75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IT" sz="1200" dirty="0"/>
                        <a:t>M.Stratmann</a:t>
                      </a:r>
                    </a:p>
                  </a:txBody>
                  <a:tcPr>
                    <a:solidFill>
                      <a:schemeClr val="accent1">
                        <a:lumMod val="75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IT" sz="1200" dirty="0"/>
                        <a:t>Wed 16:00</a:t>
                      </a:r>
                    </a:p>
                  </a:txBody>
                  <a:tcPr>
                    <a:solidFill>
                      <a:schemeClr val="accent1">
                        <a:lumMod val="75000"/>
                        <a:alpha val="2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98962230"/>
                  </a:ext>
                </a:extLst>
              </a:tr>
              <a:tr h="267430">
                <a:tc>
                  <a:txBody>
                    <a:bodyPr/>
                    <a:lstStyle/>
                    <a:p>
                      <a:r>
                        <a:rPr lang="en-IT" sz="1200" dirty="0"/>
                        <a:t>Flavour Phys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T" sz="1200" dirty="0"/>
                        <a:t>M.Schmelling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T" sz="1200" dirty="0"/>
                        <a:t>Wed 9:30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4875175"/>
                  </a:ext>
                </a:extLst>
              </a:tr>
              <a:tr h="267430">
                <a:tc>
                  <a:txBody>
                    <a:bodyPr/>
                    <a:lstStyle/>
                    <a:p>
                      <a:r>
                        <a:rPr lang="en-IT" sz="1200" dirty="0"/>
                        <a:t>BSM Searches</a:t>
                      </a:r>
                    </a:p>
                  </a:txBody>
                  <a:tcPr>
                    <a:solidFill>
                      <a:schemeClr val="accent1">
                        <a:lumMod val="75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IT" sz="1200" dirty="0"/>
                        <a:t>L.Soffi</a:t>
                      </a:r>
                    </a:p>
                  </a:txBody>
                  <a:tcPr>
                    <a:solidFill>
                      <a:schemeClr val="accent1">
                        <a:lumMod val="75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IT" sz="1200" dirty="0"/>
                        <a:t>Tue 9:30</a:t>
                      </a:r>
                    </a:p>
                  </a:txBody>
                  <a:tcPr>
                    <a:solidFill>
                      <a:schemeClr val="accent1">
                        <a:lumMod val="75000"/>
                        <a:alpha val="2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04700495"/>
                  </a:ext>
                </a:extLst>
              </a:tr>
              <a:tr h="267430">
                <a:tc>
                  <a:txBody>
                    <a:bodyPr/>
                    <a:lstStyle/>
                    <a:p>
                      <a:r>
                        <a:rPr lang="en-IT" sz="1200" dirty="0"/>
                        <a:t>HL-LHC Project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T" sz="1200" dirty="0"/>
                        <a:t>Y.Papaphilippou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T" sz="1200" dirty="0"/>
                        <a:t>Wed 12:15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62060410"/>
                  </a:ext>
                </a:extLst>
              </a:tr>
              <a:tr h="267430">
                <a:tc>
                  <a:txBody>
                    <a:bodyPr/>
                    <a:lstStyle/>
                    <a:p>
                      <a:r>
                        <a:rPr lang="en-IT" sz="1200" dirty="0"/>
                        <a:t>Det Upgrades</a:t>
                      </a:r>
                    </a:p>
                  </a:txBody>
                  <a:tcPr>
                    <a:solidFill>
                      <a:schemeClr val="accent1">
                        <a:lumMod val="75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IT" sz="1200" dirty="0"/>
                        <a:t>F.Carnesecchi</a:t>
                      </a:r>
                    </a:p>
                  </a:txBody>
                  <a:tcPr>
                    <a:solidFill>
                      <a:schemeClr val="accent1">
                        <a:lumMod val="75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IT" sz="1200" dirty="0"/>
                        <a:t>Today 16:00</a:t>
                      </a:r>
                    </a:p>
                  </a:txBody>
                  <a:tcPr>
                    <a:solidFill>
                      <a:schemeClr val="accent1">
                        <a:lumMod val="75000"/>
                        <a:alpha val="2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98521972"/>
                  </a:ext>
                </a:extLst>
              </a:tr>
            </a:tbl>
          </a:graphicData>
        </a:graphic>
      </p:graphicFrame>
      <p:sp>
        <p:nvSpPr>
          <p:cNvPr id="9" name="Title 1">
            <a:extLst>
              <a:ext uri="{FF2B5EF4-FFF2-40B4-BE49-F238E27FC236}">
                <a16:creationId xmlns:a16="http://schemas.microsoft.com/office/drawing/2014/main" id="{6A87B7FE-1F32-EAB8-AA73-CA80C3FA10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8129" y="133564"/>
            <a:ext cx="9143999" cy="1325563"/>
          </a:xfrm>
        </p:spPr>
        <p:txBody>
          <a:bodyPr/>
          <a:lstStyle/>
          <a:p>
            <a:r>
              <a:rPr lang="en-IT" b="1" dirty="0">
                <a:solidFill>
                  <a:srgbClr val="0070C0"/>
                </a:solidFill>
                <a:latin typeface="+mn-lt"/>
              </a:rPr>
              <a:t>Outline</a:t>
            </a:r>
            <a:endParaRPr lang="en-IT" sz="3600" b="0" i="1" dirty="0">
              <a:solidFill>
                <a:srgbClr val="0070C0"/>
              </a:solidFill>
              <a:latin typeface="+mn-lt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97CD82AA-85CC-383F-10E4-99B699686F52}"/>
              </a:ext>
            </a:extLst>
          </p:cNvPr>
          <p:cNvSpPr/>
          <p:nvPr/>
        </p:nvSpPr>
        <p:spPr>
          <a:xfrm>
            <a:off x="5431972" y="4079493"/>
            <a:ext cx="3535563" cy="2271564"/>
          </a:xfrm>
          <a:prstGeom prst="rect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285766861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graph of a cross section&#10;&#10;Description automatically generated">
            <a:extLst>
              <a:ext uri="{FF2B5EF4-FFF2-40B4-BE49-F238E27FC236}">
                <a16:creationId xmlns:a16="http://schemas.microsoft.com/office/drawing/2014/main" id="{41646F1C-21AF-1170-570C-329D154AFB3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4852" y="4047075"/>
            <a:ext cx="3705726" cy="2446322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05348789-967D-5FF0-651C-A6E3AF4D9E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8130" y="133564"/>
            <a:ext cx="8833524" cy="1255849"/>
          </a:xfrm>
        </p:spPr>
        <p:txBody>
          <a:bodyPr/>
          <a:lstStyle/>
          <a:p>
            <a:r>
              <a:rPr lang="en-IT" i="1" dirty="0">
                <a:solidFill>
                  <a:srgbClr val="0070C0"/>
                </a:solidFill>
                <a:latin typeface="+mn-lt"/>
              </a:rPr>
              <a:t>Higgs Physics</a:t>
            </a:r>
            <a:br>
              <a:rPr lang="en-IT" b="0" i="1" dirty="0">
                <a:solidFill>
                  <a:srgbClr val="0070C0"/>
                </a:solidFill>
                <a:latin typeface="+mn-lt"/>
              </a:rPr>
            </a:br>
            <a:r>
              <a:rPr lang="en-IT" sz="3600" b="0" i="1" dirty="0">
                <a:solidFill>
                  <a:srgbClr val="0070C0"/>
                </a:solidFill>
                <a:latin typeface="+mn-lt"/>
              </a:rPr>
              <a:t>Early Run-3 measurements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Content Placeholder 1">
                <a:extLst>
                  <a:ext uri="{FF2B5EF4-FFF2-40B4-BE49-F238E27FC236}">
                    <a16:creationId xmlns:a16="http://schemas.microsoft.com/office/drawing/2014/main" id="{C7F0F99B-F3CD-A396-9747-0A5D77679B7C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324852" y="1389413"/>
                <a:ext cx="4211054" cy="2556945"/>
              </a:xfrm>
            </p:spPr>
            <p:txBody>
              <a:bodyPr>
                <a:normAutofit/>
              </a:bodyPr>
              <a:lstStyle/>
              <a:p>
                <a:r>
                  <a:rPr lang="en-IT" sz="2400" dirty="0"/>
                  <a:t>H(</a:t>
                </a:r>
                <a14:m>
                  <m:oMath xmlns:m="http://schemas.openxmlformats.org/officeDocument/2006/math">
                    <m:r>
                      <a:rPr lang="en-IT" sz="24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𝛾𝛾</m:t>
                    </m:r>
                  </m:oMath>
                </a14:m>
                <a:r>
                  <a:rPr lang="en-IT" sz="2400" dirty="0"/>
                  <a:t>) &amp; H(ZZ) xs measured at 13.6 TeV </a:t>
                </a:r>
                <a:r>
                  <a:rPr lang="en-IT" sz="1800" dirty="0"/>
                  <a:t>(CMS 2022 data)</a:t>
                </a:r>
              </a:p>
              <a:p>
                <a:r>
                  <a:rPr lang="en-IT" sz="2400" dirty="0"/>
                  <a:t>Inclusive differential xs measured in H</a:t>
                </a:r>
                <a14:m>
                  <m:oMath xmlns:m="http://schemas.openxmlformats.org/officeDocument/2006/math">
                    <m:r>
                      <a:rPr lang="en-IT" sz="24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IT" sz="2400" dirty="0"/>
                  <a:t>ZZ(4</a:t>
                </a:r>
                <a14:m>
                  <m:oMath xmlns:m="http://schemas.openxmlformats.org/officeDocument/2006/math">
                    <m:r>
                      <a:rPr lang="en-IT" sz="24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ℓ</m:t>
                    </m:r>
                  </m:oMath>
                </a14:m>
                <a:r>
                  <a:rPr lang="en-IT" sz="2400" dirty="0"/>
                  <a:t>)</a:t>
                </a:r>
                <a:br>
                  <a:rPr lang="en-IT" sz="2400" dirty="0"/>
                </a:br>
                <a:r>
                  <a:rPr lang="en-IT" sz="1800" dirty="0"/>
                  <a:t>(ATLAS 2023 + 2024 data)</a:t>
                </a:r>
              </a:p>
              <a:p>
                <a:pPr lvl="1"/>
                <a:r>
                  <a:rPr lang="en-IT" sz="1400" dirty="0"/>
                  <a:t>Goal: measure Higgs cross-section differentially across different variables of interest: p</a:t>
                </a:r>
                <a:r>
                  <a:rPr lang="en-IT" sz="1400" baseline="-25000" dirty="0"/>
                  <a:t>T</a:t>
                </a:r>
                <a:r>
                  <a:rPr lang="en-IT" sz="1400" dirty="0"/>
                  <a:t>(4</a:t>
                </a:r>
                <a14:m>
                  <m:oMath xmlns:m="http://schemas.openxmlformats.org/officeDocument/2006/math">
                    <m:r>
                      <a:rPr lang="en-IT" sz="14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ℓ</m:t>
                    </m:r>
                    <m:r>
                      <a:rPr lang="en-US" sz="1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IT" sz="1400" dirty="0"/>
                  <a:t>, </a:t>
                </a:r>
                <a:r>
                  <a:rPr lang="en-IT" sz="1400" i="1" dirty="0"/>
                  <a:t>y</a:t>
                </a:r>
                <a:r>
                  <a:rPr lang="en-IT" sz="1400" dirty="0"/>
                  <a:t>(4</a:t>
                </a:r>
                <a14:m>
                  <m:oMath xmlns:m="http://schemas.openxmlformats.org/officeDocument/2006/math">
                    <m:r>
                      <a:rPr lang="en-IT" sz="1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ℓ</m:t>
                    </m:r>
                    <m:r>
                      <a:rPr lang="en-US" sz="1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IT" sz="1400" dirty="0"/>
                  <a:t>, m</a:t>
                </a:r>
                <a:r>
                  <a:rPr lang="en-IT" sz="1400" baseline="-25000" dirty="0"/>
                  <a:t>34</a:t>
                </a:r>
                <a:r>
                  <a:rPr lang="en-IT" sz="1400" dirty="0"/>
                  <a:t>, n</a:t>
                </a:r>
                <a:r>
                  <a:rPr lang="en-IT" sz="1400" baseline="-25000" dirty="0"/>
                  <a:t>jets</a:t>
                </a:r>
              </a:p>
              <a:p>
                <a:endParaRPr lang="en-IT" sz="2400" dirty="0"/>
              </a:p>
              <a:p>
                <a:endParaRPr lang="en-IT" sz="2400" dirty="0"/>
              </a:p>
              <a:p>
                <a:endParaRPr lang="en-IT" sz="1900" dirty="0"/>
              </a:p>
              <a:p>
                <a:endParaRPr lang="en-IT" sz="1900" dirty="0"/>
              </a:p>
            </p:txBody>
          </p:sp>
        </mc:Choice>
        <mc:Fallback xmlns="">
          <p:sp>
            <p:nvSpPr>
              <p:cNvPr id="5" name="Content Placeholder 1">
                <a:extLst>
                  <a:ext uri="{FF2B5EF4-FFF2-40B4-BE49-F238E27FC236}">
                    <a16:creationId xmlns:a16="http://schemas.microsoft.com/office/drawing/2014/main" id="{C7F0F99B-F3CD-A396-9747-0A5D77679B7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24852" y="1389413"/>
                <a:ext cx="4211054" cy="2556945"/>
              </a:xfrm>
              <a:blipFill>
                <a:blip r:embed="rId3"/>
                <a:stretch>
                  <a:fillRect l="-1802" t="-3465" r="-3003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1" name="Picture 10" descr="A graph of a number of numbers&#10;&#10;Description automatically generated with medium confidence">
            <a:extLst>
              <a:ext uri="{FF2B5EF4-FFF2-40B4-BE49-F238E27FC236}">
                <a16:creationId xmlns:a16="http://schemas.microsoft.com/office/drawing/2014/main" id="{424DD181-3340-388A-D276-4E5911A301A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67951" y="1389413"/>
            <a:ext cx="4643703" cy="50786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521339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>
            <a:extLst>
              <a:ext uri="{FF2B5EF4-FFF2-40B4-BE49-F238E27FC236}">
                <a16:creationId xmlns:a16="http://schemas.microsoft.com/office/drawing/2014/main" id="{5E4A96C0-1A39-9AC5-6E7A-200A31ADCF7C}"/>
              </a:ext>
            </a:extLst>
          </p:cNvPr>
          <p:cNvGrpSpPr/>
          <p:nvPr/>
        </p:nvGrpSpPr>
        <p:grpSpPr>
          <a:xfrm>
            <a:off x="4726308" y="3071597"/>
            <a:ext cx="3745295" cy="3540551"/>
            <a:chOff x="4726308" y="3071597"/>
            <a:chExt cx="3745295" cy="3540551"/>
          </a:xfrm>
        </p:grpSpPr>
        <p:pic>
          <p:nvPicPr>
            <p:cNvPr id="15" name="Picture 14" descr="A graph with blue and green lines&#10;&#10;Description automatically generated">
              <a:extLst>
                <a:ext uri="{FF2B5EF4-FFF2-40B4-BE49-F238E27FC236}">
                  <a16:creationId xmlns:a16="http://schemas.microsoft.com/office/drawing/2014/main" id="{D5FED79F-264D-1D2E-86BF-FEAC50C76B6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859163" y="3071597"/>
              <a:ext cx="3612440" cy="3540551"/>
            </a:xfrm>
            <a:prstGeom prst="rect">
              <a:avLst/>
            </a:prstGeom>
          </p:spPr>
        </p:pic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0AADA156-258F-D4E9-050A-D34AE229B9DD}"/>
                </a:ext>
              </a:extLst>
            </p:cNvPr>
            <p:cNvSpPr/>
            <p:nvPr/>
          </p:nvSpPr>
          <p:spPr>
            <a:xfrm>
              <a:off x="4726308" y="3524565"/>
              <a:ext cx="308830" cy="115431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T"/>
            </a:p>
          </p:txBody>
        </p:sp>
      </p:grp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83441017-D9AF-922F-C48E-EFE34E03AB77}"/>
              </a:ext>
            </a:extLst>
          </p:cNvPr>
          <p:cNvSpPr/>
          <p:nvPr/>
        </p:nvSpPr>
        <p:spPr>
          <a:xfrm>
            <a:off x="20276" y="3073304"/>
            <a:ext cx="5014862" cy="912926"/>
          </a:xfrm>
          <a:prstGeom prst="roundRect">
            <a:avLst/>
          </a:prstGeom>
          <a:solidFill>
            <a:srgbClr val="FFFC00">
              <a:alpha val="25098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T"/>
          </a:p>
        </p:txBody>
      </p:sp>
      <p:pic>
        <p:nvPicPr>
          <p:cNvPr id="9" name="Picture 8" descr="A graph of a graph&#10;&#10;Description automatically generated with medium confidence">
            <a:extLst>
              <a:ext uri="{FF2B5EF4-FFF2-40B4-BE49-F238E27FC236}">
                <a16:creationId xmlns:a16="http://schemas.microsoft.com/office/drawing/2014/main" id="{CBC4533B-D0E7-8564-E0D0-1D1E6BDF61E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88314" y="3241402"/>
            <a:ext cx="5774227" cy="3616598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Title 1">
                <a:extLst>
                  <a:ext uri="{FF2B5EF4-FFF2-40B4-BE49-F238E27FC236}">
                    <a16:creationId xmlns:a16="http://schemas.microsoft.com/office/drawing/2014/main" id="{559AFD09-F100-DBD0-9C4A-FE3C94EB3393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178129" y="133564"/>
                <a:ext cx="9143999" cy="1255849"/>
              </a:xfrm>
            </p:spPr>
            <p:txBody>
              <a:bodyPr/>
              <a:lstStyle/>
              <a:p>
                <a:r>
                  <a:rPr lang="en-IT" i="1" dirty="0">
                    <a:solidFill>
                      <a:srgbClr val="0070C0"/>
                    </a:solidFill>
                    <a:latin typeface="+mn-lt"/>
                  </a:rPr>
                  <a:t>Standard Model</a:t>
                </a:r>
                <a:br>
                  <a:rPr lang="en-IT" b="0" i="1" dirty="0">
                    <a:solidFill>
                      <a:srgbClr val="0070C0"/>
                    </a:solidFill>
                    <a:latin typeface="+mn-lt"/>
                  </a:rPr>
                </a:br>
                <a:r>
                  <a:rPr lang="en-IT" sz="3600" b="0" i="1" dirty="0">
                    <a:solidFill>
                      <a:srgbClr val="0070C0"/>
                    </a:solidFill>
                    <a:latin typeface="+mn-lt"/>
                  </a:rPr>
                  <a:t>precision measurements</a:t>
                </a:r>
                <a:r>
                  <a:rPr lang="en-IT" b="0" i="1" dirty="0">
                    <a:solidFill>
                      <a:srgbClr val="0070C0"/>
                    </a:solidFill>
                    <a:latin typeface="+mn-lt"/>
                  </a:rPr>
                  <a:t>			</a:t>
                </a:r>
                <a:r>
                  <a:rPr lang="en-IT" dirty="0">
                    <a:solidFill>
                      <a:srgbClr val="0070C0"/>
                    </a:solidFill>
                  </a:rPr>
                  <a:t>sin </a:t>
                </a:r>
                <a14:m>
                  <m:oMath xmlns:m="http://schemas.openxmlformats.org/officeDocument/2006/math">
                    <m:r>
                      <a:rPr lang="en-IT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𝜃</m:t>
                    </m:r>
                    <m:r>
                      <a:rPr lang="en-US" b="0" i="1" baseline="-25000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𝑊</m:t>
                    </m:r>
                  </m:oMath>
                </a14:m>
                <a:br>
                  <a:rPr lang="en-US" b="0" baseline="-25000" dirty="0">
                    <a:solidFill>
                      <a:srgbClr val="0070C0"/>
                    </a:solidFill>
                    <a:ea typeface="Cambria Math" panose="02040503050406030204" pitchFamily="18" charset="0"/>
                  </a:rPr>
                </a:br>
                <a:endParaRPr lang="en-IT" sz="3600" b="0" i="1" dirty="0">
                  <a:solidFill>
                    <a:srgbClr val="0070C0"/>
                  </a:solidFill>
                  <a:latin typeface="+mn-lt"/>
                </a:endParaRPr>
              </a:p>
            </p:txBody>
          </p:sp>
        </mc:Choice>
        <mc:Fallback xmlns="">
          <p:sp>
            <p:nvSpPr>
              <p:cNvPr id="6" name="Title 1">
                <a:extLst>
                  <a:ext uri="{FF2B5EF4-FFF2-40B4-BE49-F238E27FC236}">
                    <a16:creationId xmlns:a16="http://schemas.microsoft.com/office/drawing/2014/main" id="{559AFD09-F100-DBD0-9C4A-FE3C94EB3393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178129" y="133564"/>
                <a:ext cx="9143999" cy="1255849"/>
              </a:xfrm>
              <a:blipFill>
                <a:blip r:embed="rId4"/>
                <a:stretch>
                  <a:fillRect l="-2219" t="-12000" b="-16000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Box 6">
            <a:extLst>
              <a:ext uri="{FF2B5EF4-FFF2-40B4-BE49-F238E27FC236}">
                <a16:creationId xmlns:a16="http://schemas.microsoft.com/office/drawing/2014/main" id="{1774FDB4-A583-FFBF-BA0F-2057951441F8}"/>
              </a:ext>
            </a:extLst>
          </p:cNvPr>
          <p:cNvSpPr txBox="1"/>
          <p:nvPr/>
        </p:nvSpPr>
        <p:spPr>
          <a:xfrm rot="16200000">
            <a:off x="5795160" y="3331034"/>
            <a:ext cx="593766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T" sz="1600" i="1" dirty="0"/>
              <a:t>CMS-SMP-22-010 – arXiv:2408.07622</a:t>
            </a:r>
            <a:br>
              <a:rPr lang="en-IT" sz="1600" i="1" dirty="0"/>
            </a:br>
            <a:r>
              <a:rPr lang="en-GB" sz="1600" i="1" dirty="0"/>
              <a:t>LHCB-PAPER-2024-028 - </a:t>
            </a:r>
            <a:r>
              <a:rPr lang="en-GB" sz="1600" i="1" dirty="0">
                <a:hlinkClick r:id="rId5"/>
              </a:rPr>
              <a:t>JHEP</a:t>
            </a:r>
            <a:r>
              <a:rPr lang="en-GB" sz="1600" dirty="0">
                <a:hlinkClick r:id="rId5"/>
              </a:rPr>
              <a:t> 2412 (2024) 026</a:t>
            </a:r>
            <a:endParaRPr lang="en-IT" sz="1600" i="1" dirty="0"/>
          </a:p>
        </p:txBody>
      </p:sp>
      <p:pic>
        <p:nvPicPr>
          <p:cNvPr id="11" name="Picture 10" descr="A graph of data and data&#10;&#10;Description automatically generated">
            <a:extLst>
              <a:ext uri="{FF2B5EF4-FFF2-40B4-BE49-F238E27FC236}">
                <a16:creationId xmlns:a16="http://schemas.microsoft.com/office/drawing/2014/main" id="{4E28F757-C96B-CC7A-EE8D-72A13A25383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7621" y="4203865"/>
            <a:ext cx="2212571" cy="2108314"/>
          </a:xfrm>
          <a:prstGeom prst="rect">
            <a:avLst/>
          </a:prstGeom>
        </p:spPr>
      </p:pic>
      <p:pic>
        <p:nvPicPr>
          <p:cNvPr id="13" name="Picture 12" descr="A number and a plus&#10;&#10;Description automatically generated with medium confidence">
            <a:extLst>
              <a:ext uri="{FF2B5EF4-FFF2-40B4-BE49-F238E27FC236}">
                <a16:creationId xmlns:a16="http://schemas.microsoft.com/office/drawing/2014/main" id="{DBFB2441-8413-7ED4-E5F8-17903D1D57F2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t="14266" b="9285"/>
          <a:stretch/>
        </p:blipFill>
        <p:spPr>
          <a:xfrm>
            <a:off x="2524521" y="6175624"/>
            <a:ext cx="1964871" cy="273110"/>
          </a:xfrm>
          <a:prstGeom prst="rect">
            <a:avLst/>
          </a:prstGeom>
        </p:spPr>
      </p:pic>
      <p:pic>
        <p:nvPicPr>
          <p:cNvPr id="19" name="Picture 18" descr="A graph of a graph&#10;&#10;Description automatically generated with medium confidence">
            <a:extLst>
              <a:ext uri="{FF2B5EF4-FFF2-40B4-BE49-F238E27FC236}">
                <a16:creationId xmlns:a16="http://schemas.microsoft.com/office/drawing/2014/main" id="{6D491CD5-CAEB-64C7-A4DD-25E00BD91162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390609" y="4203865"/>
            <a:ext cx="2330548" cy="1735645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56793ADD-78CD-7FCA-1831-769780327B0A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273132" y="1508165"/>
                <a:ext cx="9215182" cy="3540551"/>
              </a:xfrm>
            </p:spPr>
            <p:txBody>
              <a:bodyPr>
                <a:normAutofit/>
              </a:bodyPr>
              <a:lstStyle/>
              <a:p>
                <a:r>
                  <a:rPr lang="en-IT" dirty="0"/>
                  <a:t>Measurement of the Weak Mixing Angle:  sin </a:t>
                </a:r>
                <a14:m>
                  <m:oMath xmlns:m="http://schemas.openxmlformats.org/officeDocument/2006/math">
                    <m:r>
                      <a:rPr lang="en-IT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𝜃</m:t>
                    </m:r>
                    <m:r>
                      <a:rPr lang="en-US" b="0" i="1" baseline="-2500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𝑊</m:t>
                    </m:r>
                  </m:oMath>
                </a14:m>
                <a:endParaRPr lang="en-US" b="0" baseline="-25000" dirty="0">
                  <a:ea typeface="Cambria Math" panose="02040503050406030204" pitchFamily="18" charset="0"/>
                </a:endParaRPr>
              </a:p>
              <a:p>
                <a:pPr lvl="1"/>
                <a:r>
                  <a:rPr lang="en-IT" dirty="0"/>
                  <a:t>Forward-Backward Asymmetry in Drell-Yan production</a:t>
                </a:r>
              </a:p>
              <a:p>
                <a:pPr lvl="1"/>
                <a:r>
                  <a:rPr lang="en-IT" dirty="0"/>
                  <a:t>Analysis full Run-2 dataset: </a:t>
                </a:r>
                <a:r>
                  <a:rPr lang="en-IT" sz="1800" dirty="0"/>
                  <a:t>CMS 138 fb</a:t>
                </a:r>
                <a:r>
                  <a:rPr lang="en-IT" sz="1800" baseline="30000" dirty="0"/>
                  <a:t>-1</a:t>
                </a:r>
                <a:r>
                  <a:rPr lang="en-IT" sz="1800" dirty="0"/>
                  <a:t> LHCb 5.3fb</a:t>
                </a:r>
                <a:r>
                  <a:rPr lang="en-IT" sz="1800" baseline="30000" dirty="0"/>
                  <a:t>-1 </a:t>
                </a:r>
                <a:r>
                  <a:rPr lang="en-IT" sz="1800" dirty="0"/>
                  <a:t>at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IT" sz="1800" i="1" smtClean="0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𝑠</m:t>
                        </m:r>
                      </m:e>
                    </m:rad>
                  </m:oMath>
                </a14:m>
                <a:r>
                  <a:rPr lang="en-IT" sz="1800" dirty="0"/>
                  <a:t> = 13 TeV</a:t>
                </a:r>
              </a:p>
              <a:p>
                <a:pPr lvl="1"/>
                <a:r>
                  <a:rPr lang="en-IT" dirty="0"/>
                  <a:t>Very precise measurements at a hadron collider</a:t>
                </a:r>
              </a:p>
              <a:p>
                <a:pPr lvl="1"/>
                <a:r>
                  <a:rPr lang="en-IT" dirty="0">
                    <a:solidFill>
                      <a:srgbClr val="0070C0"/>
                    </a:solidFill>
                  </a:rPr>
                  <a:t>sin </a:t>
                </a:r>
                <a14:m>
                  <m:oMath xmlns:m="http://schemas.openxmlformats.org/officeDocument/2006/math">
                    <m:r>
                      <a:rPr lang="en-IT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𝜃</m:t>
                    </m:r>
                    <m:r>
                      <a:rPr lang="en-US" b="0" i="1" baseline="-25000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𝑊</m:t>
                    </m:r>
                  </m:oMath>
                </a14:m>
                <a:r>
                  <a:rPr lang="en-US" b="0" dirty="0">
                    <a:solidFill>
                      <a:srgbClr val="0070C0"/>
                    </a:solidFill>
                    <a:ea typeface="Cambria Math" panose="02040503050406030204" pitchFamily="18" charset="0"/>
                  </a:rPr>
                  <a:t> = 0.23157 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±</m:t>
                    </m:r>
                  </m:oMath>
                </a14:m>
                <a:r>
                  <a:rPr lang="en-US" b="0" baseline="-25000" dirty="0">
                    <a:solidFill>
                      <a:srgbClr val="0070C0"/>
                    </a:solidFill>
                    <a:ea typeface="Cambria Math" panose="02040503050406030204" pitchFamily="18" charset="0"/>
                  </a:rPr>
                  <a:t> </a:t>
                </a:r>
                <a:r>
                  <a:rPr lang="en-US" b="0" dirty="0">
                    <a:solidFill>
                      <a:srgbClr val="0070C0"/>
                    </a:solidFill>
                    <a:ea typeface="Cambria Math" panose="02040503050406030204" pitchFamily="18" charset="0"/>
                  </a:rPr>
                  <a:t>0.00031</a:t>
                </a:r>
              </a:p>
              <a:p>
                <a:pPr lvl="1"/>
                <a:r>
                  <a:rPr lang="en-IT" dirty="0">
                    <a:solidFill>
                      <a:srgbClr val="0070C0"/>
                    </a:solidFill>
                  </a:rPr>
                  <a:t>sin </a:t>
                </a:r>
                <a14:m>
                  <m:oMath xmlns:m="http://schemas.openxmlformats.org/officeDocument/2006/math">
                    <m:r>
                      <a:rPr lang="en-IT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𝜃</m:t>
                    </m:r>
                    <m:r>
                      <a:rPr lang="en-US" b="0" i="1" baseline="-25000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𝑊</m:t>
                    </m:r>
                  </m:oMath>
                </a14:m>
                <a:r>
                  <a:rPr lang="en-US" b="0" dirty="0">
                    <a:solidFill>
                      <a:srgbClr val="0070C0"/>
                    </a:solidFill>
                    <a:ea typeface="Cambria Math" panose="02040503050406030204" pitchFamily="18" charset="0"/>
                  </a:rPr>
                  <a:t> = 0.23147 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±</m:t>
                    </m:r>
                  </m:oMath>
                </a14:m>
                <a:r>
                  <a:rPr lang="en-US" b="0" baseline="-25000" dirty="0">
                    <a:solidFill>
                      <a:srgbClr val="0070C0"/>
                    </a:solidFill>
                    <a:ea typeface="Cambria Math" panose="02040503050406030204" pitchFamily="18" charset="0"/>
                  </a:rPr>
                  <a:t> </a:t>
                </a:r>
                <a:r>
                  <a:rPr lang="en-US" b="0" dirty="0">
                    <a:solidFill>
                      <a:srgbClr val="0070C0"/>
                    </a:solidFill>
                    <a:ea typeface="Cambria Math" panose="02040503050406030204" pitchFamily="18" charset="0"/>
                  </a:rPr>
                  <a:t>0.00044</a:t>
                </a:r>
              </a:p>
              <a:p>
                <a:pPr marL="457200" lvl="1" indent="0">
                  <a:buNone/>
                </a:pPr>
                <a:br>
                  <a:rPr lang="en-US" b="0" baseline="-25000" dirty="0">
                    <a:solidFill>
                      <a:schemeClr val="accent5"/>
                    </a:solidFill>
                    <a:ea typeface="Cambria Math" panose="02040503050406030204" pitchFamily="18" charset="0"/>
                  </a:rPr>
                </a:br>
                <a:endParaRPr lang="en-IT" dirty="0"/>
              </a:p>
            </p:txBody>
          </p:sp>
        </mc:Choice>
        <mc:Fallback xmlns="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56793ADD-78CD-7FCA-1831-769780327B0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73132" y="1508165"/>
                <a:ext cx="9215182" cy="3540551"/>
              </a:xfrm>
              <a:blipFill>
                <a:blip r:embed="rId9"/>
                <a:stretch>
                  <a:fillRect l="-1240" t="-2857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" name="Rounded Rectangle 19">
            <a:extLst>
              <a:ext uri="{FF2B5EF4-FFF2-40B4-BE49-F238E27FC236}">
                <a16:creationId xmlns:a16="http://schemas.microsoft.com/office/drawing/2014/main" id="{BE4CA018-33D2-7CFF-D2FF-09E6EF7B1259}"/>
              </a:ext>
            </a:extLst>
          </p:cNvPr>
          <p:cNvSpPr/>
          <p:nvPr/>
        </p:nvSpPr>
        <p:spPr>
          <a:xfrm>
            <a:off x="5080000" y="5403273"/>
            <a:ext cx="3280229" cy="391885"/>
          </a:xfrm>
          <a:prstGeom prst="roundRect">
            <a:avLst/>
          </a:prstGeom>
          <a:solidFill>
            <a:srgbClr val="FFFC00">
              <a:alpha val="25098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T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0DF36BCB-3402-CAE9-1BE6-53B9840D2E21}"/>
              </a:ext>
            </a:extLst>
          </p:cNvPr>
          <p:cNvSpPr txBox="1"/>
          <p:nvPr/>
        </p:nvSpPr>
        <p:spPr>
          <a:xfrm>
            <a:off x="7428276" y="5583438"/>
            <a:ext cx="135183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i="1" dirty="0"/>
              <a:t>S</a:t>
            </a:r>
            <a:r>
              <a:rPr lang="en-IT" sz="1000" i="1" dirty="0"/>
              <a:t>tat dominated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E3861CAC-4A28-6621-4216-E1B85FCFCBB4}"/>
              </a:ext>
            </a:extLst>
          </p:cNvPr>
          <p:cNvSpPr txBox="1"/>
          <p:nvPr/>
        </p:nvSpPr>
        <p:spPr>
          <a:xfrm>
            <a:off x="7428276" y="5390217"/>
            <a:ext cx="135183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i="1" dirty="0"/>
              <a:t>S</a:t>
            </a:r>
            <a:r>
              <a:rPr lang="en-IT" sz="1000" i="1" dirty="0"/>
              <a:t>yst dominated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67872249-2CB1-F15E-0926-4CDA884D389F}"/>
              </a:ext>
            </a:extLst>
          </p:cNvPr>
          <p:cNvSpPr txBox="1"/>
          <p:nvPr/>
        </p:nvSpPr>
        <p:spPr>
          <a:xfrm>
            <a:off x="3501" y="3102602"/>
            <a:ext cx="7850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T" sz="2400" dirty="0"/>
              <a:t>CMS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FC3A11F4-0807-0459-BC1F-1AB9F0D2FDE5}"/>
              </a:ext>
            </a:extLst>
          </p:cNvPr>
          <p:cNvSpPr txBox="1"/>
          <p:nvPr/>
        </p:nvSpPr>
        <p:spPr>
          <a:xfrm>
            <a:off x="3501" y="3524565"/>
            <a:ext cx="87545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T" sz="2400" dirty="0"/>
              <a:t>LHCb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E06151E-AEB1-6992-5F36-088B333457C5}"/>
              </a:ext>
            </a:extLst>
          </p:cNvPr>
          <p:cNvSpPr txBox="1"/>
          <p:nvPr/>
        </p:nvSpPr>
        <p:spPr>
          <a:xfrm>
            <a:off x="7609116" y="25226"/>
            <a:ext cx="1501693" cy="738664"/>
          </a:xfrm>
          <a:prstGeom prst="rect">
            <a:avLst/>
          </a:prstGeom>
          <a:noFill/>
          <a:ln w="19050"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IT" sz="1400" b="1" dirty="0">
                <a:solidFill>
                  <a:schemeClr val="accent6">
                    <a:lumMod val="75000"/>
                  </a:schemeClr>
                </a:solidFill>
              </a:rPr>
              <a:t>More about EWK:</a:t>
            </a:r>
            <a:br>
              <a:rPr lang="en-IT" sz="1400" b="1" dirty="0">
                <a:solidFill>
                  <a:schemeClr val="accent6">
                    <a:lumMod val="75000"/>
                  </a:schemeClr>
                </a:solidFill>
              </a:rPr>
            </a:br>
            <a:r>
              <a:rPr lang="en-IT" sz="1400" i="1" dirty="0">
                <a:solidFill>
                  <a:schemeClr val="accent6">
                    <a:lumMod val="75000"/>
                  </a:schemeClr>
                </a:solidFill>
              </a:rPr>
              <a:t>Today 12:00</a:t>
            </a:r>
            <a:br>
              <a:rPr lang="en-IT" sz="1400" i="1" dirty="0">
                <a:solidFill>
                  <a:schemeClr val="accent6">
                    <a:lumMod val="75000"/>
                  </a:schemeClr>
                </a:solidFill>
              </a:rPr>
            </a:br>
            <a:r>
              <a:rPr lang="en-IT" sz="1400" i="1" dirty="0">
                <a:solidFill>
                  <a:schemeClr val="accent6">
                    <a:lumMod val="75000"/>
                  </a:schemeClr>
                </a:solidFill>
              </a:rPr>
              <a:t>J. Mauer</a:t>
            </a:r>
          </a:p>
        </p:txBody>
      </p:sp>
    </p:spTree>
    <p:extLst>
      <p:ext uri="{BB962C8B-B14F-4D97-AF65-F5344CB8AC3E}">
        <p14:creationId xmlns:p14="http://schemas.microsoft.com/office/powerpoint/2010/main" val="416787097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56793ADD-78CD-7FCA-1831-769780327B0A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273132" y="1403990"/>
                <a:ext cx="8336477" cy="4985231"/>
              </a:xfrm>
            </p:spPr>
            <p:txBody>
              <a:bodyPr/>
              <a:lstStyle/>
              <a:p>
                <a:r>
                  <a:rPr lang="en-IT" dirty="0"/>
                  <a:t>Measurement of the Z-boson mass:  </a:t>
                </a:r>
              </a:p>
              <a:p>
                <a:pPr lvl="1"/>
                <a:r>
                  <a:rPr lang="en-US" dirty="0"/>
                  <a:t>First dedicated measurement of </a:t>
                </a:r>
                <a:r>
                  <a:rPr lang="en-US" i="1" dirty="0"/>
                  <a:t>M</a:t>
                </a:r>
                <a:r>
                  <a:rPr lang="en-US" i="1" baseline="-25000" dirty="0"/>
                  <a:t>Z</a:t>
                </a:r>
                <a:r>
                  <a:rPr lang="en-US" dirty="0"/>
                  <a:t> at LHC</a:t>
                </a:r>
              </a:p>
              <a:p>
                <a:pPr lvl="1"/>
                <a:r>
                  <a:rPr lang="en-US" i="1" dirty="0"/>
                  <a:t>M</a:t>
                </a:r>
                <a:r>
                  <a:rPr lang="en-US" i="1" baseline="-25000" dirty="0"/>
                  <a:t>Z</a:t>
                </a:r>
                <a:r>
                  <a:rPr lang="en-US" dirty="0"/>
                  <a:t> = 91184.2 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±</m:t>
                    </m:r>
                  </m:oMath>
                </a14:m>
                <a:r>
                  <a:rPr lang="en-IT" dirty="0"/>
                  <a:t> 8.5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±</m:t>
                    </m:r>
                  </m:oMath>
                </a14:m>
                <a:r>
                  <a:rPr lang="en-IT" dirty="0"/>
                  <a:t> 4.3 MeV</a:t>
                </a:r>
              </a:p>
              <a:p>
                <a:pPr lvl="1"/>
                <a:r>
                  <a:rPr lang="en-IT" dirty="0"/>
                  <a:t>Eagerly waiting </a:t>
                </a:r>
                <a:r>
                  <a:rPr lang="en-US" i="1" dirty="0"/>
                  <a:t>M</a:t>
                </a:r>
                <a:r>
                  <a:rPr lang="en-US" i="1" baseline="-25000" dirty="0"/>
                  <a:t>Z </a:t>
                </a:r>
                <a:r>
                  <a:rPr lang="en-US" dirty="0"/>
                  <a:t>results from ATLAS and CMS</a:t>
                </a:r>
                <a:endParaRPr lang="en-IT" dirty="0"/>
              </a:p>
            </p:txBody>
          </p:sp>
        </mc:Choice>
        <mc:Fallback xmlns="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56793ADD-78CD-7FCA-1831-769780327B0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73132" y="1403990"/>
                <a:ext cx="8336477" cy="4985231"/>
              </a:xfrm>
              <a:blipFill>
                <a:blip r:embed="rId2"/>
                <a:stretch>
                  <a:fillRect l="-1370" t="-2030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itle 1">
            <a:extLst>
              <a:ext uri="{FF2B5EF4-FFF2-40B4-BE49-F238E27FC236}">
                <a16:creationId xmlns:a16="http://schemas.microsoft.com/office/drawing/2014/main" id="{559AFD09-F100-DBD0-9C4A-FE3C94EB33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8129" y="133564"/>
            <a:ext cx="9188609" cy="1255849"/>
          </a:xfrm>
        </p:spPr>
        <p:txBody>
          <a:bodyPr/>
          <a:lstStyle/>
          <a:p>
            <a:r>
              <a:rPr lang="en-IT" i="1" dirty="0">
                <a:solidFill>
                  <a:srgbClr val="0070C0"/>
                </a:solidFill>
                <a:latin typeface="+mn-lt"/>
              </a:rPr>
              <a:t>Standard Model</a:t>
            </a:r>
            <a:br>
              <a:rPr lang="en-IT" b="0" i="1" dirty="0">
                <a:solidFill>
                  <a:srgbClr val="0070C0"/>
                </a:solidFill>
                <a:latin typeface="+mn-lt"/>
              </a:rPr>
            </a:br>
            <a:r>
              <a:rPr lang="en-IT" sz="3600" b="0" i="1" dirty="0">
                <a:solidFill>
                  <a:srgbClr val="0070C0"/>
                </a:solidFill>
                <a:latin typeface="+mn-lt"/>
              </a:rPr>
              <a:t>precision measurements</a:t>
            </a:r>
            <a:r>
              <a:rPr lang="en-IT" b="0" i="1" dirty="0">
                <a:solidFill>
                  <a:srgbClr val="0070C0"/>
                </a:solidFill>
                <a:latin typeface="+mn-lt"/>
              </a:rPr>
              <a:t>			</a:t>
            </a:r>
            <a:r>
              <a:rPr lang="en-US" b="0" i="1" dirty="0">
                <a:solidFill>
                  <a:schemeClr val="accent5"/>
                </a:solidFill>
                <a:latin typeface="+mn-lt"/>
              </a:rPr>
              <a:t>M</a:t>
            </a:r>
            <a:r>
              <a:rPr lang="en-US" b="0" i="1" baseline="-25000" dirty="0">
                <a:solidFill>
                  <a:schemeClr val="accent5"/>
                </a:solidFill>
                <a:latin typeface="+mn-lt"/>
              </a:rPr>
              <a:t>Z</a:t>
            </a:r>
            <a:endParaRPr lang="en-IT" sz="3600" b="0" i="1" baseline="-25000" dirty="0">
              <a:solidFill>
                <a:srgbClr val="0070C0"/>
              </a:solidFill>
              <a:latin typeface="+mn-lt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B3B7B41-56C4-EB0E-D3F6-6E92ABB4835B}"/>
              </a:ext>
            </a:extLst>
          </p:cNvPr>
          <p:cNvSpPr txBox="1"/>
          <p:nvPr/>
        </p:nvSpPr>
        <p:spPr>
          <a:xfrm rot="16200000">
            <a:off x="5910541" y="3232178"/>
            <a:ext cx="593766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i="1" dirty="0">
                <a:solidFill>
                  <a:srgbClr val="FF0000"/>
                </a:solidFill>
              </a:rPr>
              <a:t>LHCB-PAPER-2025-008</a:t>
            </a:r>
            <a:br>
              <a:rPr lang="en-GB" sz="1600" i="1" dirty="0">
                <a:hlinkClick r:id="rId3"/>
              </a:rPr>
            </a:br>
            <a:r>
              <a:rPr lang="en-GB" sz="1600" i="1" dirty="0">
                <a:hlinkClick r:id="rId3"/>
              </a:rPr>
              <a:t>CERN Seminar 18-03-2025</a:t>
            </a:r>
            <a:endParaRPr lang="en-IT" sz="1600" i="1" dirty="0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03F1DD04-56F7-AC31-0377-A43B17BB8A3B}"/>
              </a:ext>
            </a:extLst>
          </p:cNvPr>
          <p:cNvGrpSpPr/>
          <p:nvPr/>
        </p:nvGrpSpPr>
        <p:grpSpPr>
          <a:xfrm>
            <a:off x="3755078" y="2975204"/>
            <a:ext cx="5518393" cy="3518192"/>
            <a:chOff x="3952790" y="2975204"/>
            <a:chExt cx="5518393" cy="3518192"/>
          </a:xfrm>
        </p:grpSpPr>
        <p:pic>
          <p:nvPicPr>
            <p:cNvPr id="4" name="Picture 3" descr="A graph with blue and green lines&#10;&#10;Description automatically generated">
              <a:extLst>
                <a:ext uri="{FF2B5EF4-FFF2-40B4-BE49-F238E27FC236}">
                  <a16:creationId xmlns:a16="http://schemas.microsoft.com/office/drawing/2014/main" id="{DC8EE4A2-2BCD-A5F0-A77F-14E17A26CF6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952790" y="2975204"/>
              <a:ext cx="4757305" cy="3518192"/>
            </a:xfrm>
            <a:prstGeom prst="rect">
              <a:avLst/>
            </a:prstGeom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" name="TextBox 7">
                  <a:extLst>
                    <a:ext uri="{FF2B5EF4-FFF2-40B4-BE49-F238E27FC236}">
                      <a16:creationId xmlns:a16="http://schemas.microsoft.com/office/drawing/2014/main" id="{CCDE5E37-BBD6-AB3F-6856-BCA64126ECEB}"/>
                    </a:ext>
                  </a:extLst>
                </p:cNvPr>
                <p:cNvSpPr txBox="1"/>
                <p:nvPr/>
              </p:nvSpPr>
              <p:spPr>
                <a:xfrm>
                  <a:off x="6796216" y="4188941"/>
                  <a:ext cx="2347784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200" i="1" dirty="0">
                      <a:solidFill>
                        <a:schemeClr val="tx1"/>
                      </a:solidFill>
                    </a:rPr>
                    <a:t>M</a:t>
                  </a:r>
                  <a:r>
                    <a:rPr lang="en-US" sz="1200" i="1" baseline="-25000" dirty="0">
                      <a:solidFill>
                        <a:schemeClr val="tx1"/>
                      </a:solidFill>
                    </a:rPr>
                    <a:t>Z</a:t>
                  </a:r>
                  <a:r>
                    <a:rPr lang="en-US" sz="1200" dirty="0">
                      <a:solidFill>
                        <a:schemeClr val="tx1"/>
                      </a:solidFill>
                    </a:rPr>
                    <a:t> = 91187.2 </a:t>
                  </a:r>
                  <a14:m>
                    <m:oMath xmlns:m="http://schemas.openxmlformats.org/officeDocument/2006/math">
                      <m:r>
                        <a:rPr lang="en-US" sz="12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</m:t>
                      </m:r>
                    </m:oMath>
                  </a14:m>
                  <a:r>
                    <a:rPr lang="en-IT" sz="1200" dirty="0">
                      <a:solidFill>
                        <a:schemeClr val="tx1"/>
                      </a:solidFill>
                    </a:rPr>
                    <a:t> </a:t>
                  </a:r>
                  <a:r>
                    <a:rPr lang="en-IT" sz="1200" dirty="0"/>
                    <a:t>2</a:t>
                  </a:r>
                  <a:r>
                    <a:rPr lang="en-IT" sz="1200" dirty="0">
                      <a:solidFill>
                        <a:schemeClr val="tx1"/>
                      </a:solidFill>
                    </a:rPr>
                    <a:t>.1 MeV</a:t>
                  </a:r>
                </a:p>
              </p:txBody>
            </p:sp>
          </mc:Choice>
          <mc:Fallback xmlns="">
            <p:sp>
              <p:nvSpPr>
                <p:cNvPr id="8" name="TextBox 7">
                  <a:extLst>
                    <a:ext uri="{FF2B5EF4-FFF2-40B4-BE49-F238E27FC236}">
                      <a16:creationId xmlns:a16="http://schemas.microsoft.com/office/drawing/2014/main" id="{CCDE5E37-BBD6-AB3F-6856-BCA64126ECEB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796216" y="4188941"/>
                  <a:ext cx="2347784" cy="276999"/>
                </a:xfrm>
                <a:prstGeom prst="rect">
                  <a:avLst/>
                </a:prstGeom>
                <a:blipFill>
                  <a:blip r:embed="rId5"/>
                  <a:stretch>
                    <a:fillRect b="-13043"/>
                  </a:stretch>
                </a:blipFill>
              </p:spPr>
              <p:txBody>
                <a:bodyPr/>
                <a:lstStyle/>
                <a:p>
                  <a:r>
                    <a:rPr lang="en-IT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" name="TextBox 9">
                  <a:extLst>
                    <a:ext uri="{FF2B5EF4-FFF2-40B4-BE49-F238E27FC236}">
                      <a16:creationId xmlns:a16="http://schemas.microsoft.com/office/drawing/2014/main" id="{6BA5D1DD-F37A-6791-6700-D5AF5F1468AE}"/>
                    </a:ext>
                  </a:extLst>
                </p:cNvPr>
                <p:cNvSpPr txBox="1"/>
                <p:nvPr/>
              </p:nvSpPr>
              <p:spPr>
                <a:xfrm>
                  <a:off x="7123399" y="4530300"/>
                  <a:ext cx="2347784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200" i="1" dirty="0">
                      <a:solidFill>
                        <a:schemeClr val="tx1"/>
                      </a:solidFill>
                    </a:rPr>
                    <a:t>M</a:t>
                  </a:r>
                  <a:r>
                    <a:rPr lang="en-US" sz="1200" i="1" baseline="-25000" dirty="0">
                      <a:solidFill>
                        <a:schemeClr val="tx1"/>
                      </a:solidFill>
                    </a:rPr>
                    <a:t>Z</a:t>
                  </a:r>
                  <a:r>
                    <a:rPr lang="en-US" sz="1200" dirty="0">
                      <a:solidFill>
                        <a:schemeClr val="tx1"/>
                      </a:solidFill>
                    </a:rPr>
                    <a:t> = 91192.3 </a:t>
                  </a:r>
                  <a14:m>
                    <m:oMath xmlns:m="http://schemas.openxmlformats.org/officeDocument/2006/math">
                      <m:r>
                        <a:rPr lang="en-US" sz="12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</m:t>
                      </m:r>
                    </m:oMath>
                  </a14:m>
                  <a:r>
                    <a:rPr lang="en-IT" sz="1200" dirty="0">
                      <a:solidFill>
                        <a:schemeClr val="tx1"/>
                      </a:solidFill>
                    </a:rPr>
                    <a:t> </a:t>
                  </a:r>
                  <a:r>
                    <a:rPr lang="en-IT" sz="1200" dirty="0"/>
                    <a:t>7</a:t>
                  </a:r>
                  <a:r>
                    <a:rPr lang="en-IT" sz="1200" dirty="0">
                      <a:solidFill>
                        <a:schemeClr val="tx1"/>
                      </a:solidFill>
                    </a:rPr>
                    <a:t>.1 MeV</a:t>
                  </a:r>
                </a:p>
              </p:txBody>
            </p:sp>
          </mc:Choice>
          <mc:Fallback xmlns="">
            <p:sp>
              <p:nvSpPr>
                <p:cNvPr id="10" name="TextBox 9">
                  <a:extLst>
                    <a:ext uri="{FF2B5EF4-FFF2-40B4-BE49-F238E27FC236}">
                      <a16:creationId xmlns:a16="http://schemas.microsoft.com/office/drawing/2014/main" id="{6BA5D1DD-F37A-6791-6700-D5AF5F1468AE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123399" y="4530300"/>
                  <a:ext cx="2347784" cy="276999"/>
                </a:xfrm>
                <a:prstGeom prst="rect">
                  <a:avLst/>
                </a:prstGeom>
                <a:blipFill>
                  <a:blip r:embed="rId6"/>
                  <a:stretch>
                    <a:fillRect b="-13043"/>
                  </a:stretch>
                </a:blipFill>
              </p:spPr>
              <p:txBody>
                <a:bodyPr/>
                <a:lstStyle/>
                <a:p>
                  <a:r>
                    <a:rPr lang="en-IT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2" name="TextBox 11">
                  <a:extLst>
                    <a:ext uri="{FF2B5EF4-FFF2-40B4-BE49-F238E27FC236}">
                      <a16:creationId xmlns:a16="http://schemas.microsoft.com/office/drawing/2014/main" id="{0D8F51FA-20E4-509A-AC6A-E271FD69F25D}"/>
                    </a:ext>
                  </a:extLst>
                </p:cNvPr>
                <p:cNvSpPr txBox="1"/>
                <p:nvPr/>
              </p:nvSpPr>
              <p:spPr>
                <a:xfrm>
                  <a:off x="7018954" y="5049757"/>
                  <a:ext cx="2347784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200" i="1" dirty="0">
                      <a:solidFill>
                        <a:schemeClr val="accent6">
                          <a:lumMod val="75000"/>
                        </a:schemeClr>
                      </a:solidFill>
                    </a:rPr>
                    <a:t>M</a:t>
                  </a:r>
                  <a:r>
                    <a:rPr lang="en-US" sz="1200" i="1" baseline="-25000" dirty="0">
                      <a:solidFill>
                        <a:schemeClr val="accent6">
                          <a:lumMod val="75000"/>
                        </a:schemeClr>
                      </a:solidFill>
                    </a:rPr>
                    <a:t>Z</a:t>
                  </a:r>
                  <a:r>
                    <a:rPr lang="en-US" sz="1200" dirty="0">
                      <a:solidFill>
                        <a:schemeClr val="accent6">
                          <a:lumMod val="75000"/>
                        </a:schemeClr>
                      </a:solidFill>
                    </a:rPr>
                    <a:t> = 91184.2 </a:t>
                  </a:r>
                  <a14:m>
                    <m:oMath xmlns:m="http://schemas.openxmlformats.org/officeDocument/2006/math">
                      <m:r>
                        <a:rPr lang="en-US" sz="1200" b="0" i="1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</m:t>
                      </m:r>
                    </m:oMath>
                  </a14:m>
                  <a:r>
                    <a:rPr lang="en-IT" sz="1200" dirty="0">
                      <a:solidFill>
                        <a:schemeClr val="accent6">
                          <a:lumMod val="75000"/>
                        </a:schemeClr>
                      </a:solidFill>
                    </a:rPr>
                    <a:t> 9.5 MeV</a:t>
                  </a:r>
                </a:p>
              </p:txBody>
            </p:sp>
          </mc:Choice>
          <mc:Fallback xmlns="">
            <p:sp>
              <p:nvSpPr>
                <p:cNvPr id="12" name="TextBox 11">
                  <a:extLst>
                    <a:ext uri="{FF2B5EF4-FFF2-40B4-BE49-F238E27FC236}">
                      <a16:creationId xmlns:a16="http://schemas.microsoft.com/office/drawing/2014/main" id="{0D8F51FA-20E4-509A-AC6A-E271FD69F25D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018954" y="5049757"/>
                  <a:ext cx="2347784" cy="276999"/>
                </a:xfrm>
                <a:prstGeom prst="rect">
                  <a:avLst/>
                </a:prstGeom>
                <a:blipFill>
                  <a:blip r:embed="rId7"/>
                  <a:stretch>
                    <a:fillRect b="-13043"/>
                  </a:stretch>
                </a:blipFill>
              </p:spPr>
              <p:txBody>
                <a:bodyPr/>
                <a:lstStyle/>
                <a:p>
                  <a:r>
                    <a:rPr lang="en-IT">
                      <a:noFill/>
                    </a:rPr>
                    <a:t> </a:t>
                  </a:r>
                </a:p>
              </p:txBody>
            </p:sp>
          </mc:Fallback>
        </mc:AlternateContent>
      </p:grpSp>
      <p:pic>
        <p:nvPicPr>
          <p:cNvPr id="15" name="Picture 14" descr="A computer generated image of a building&#10;&#10;Description automatically generated">
            <a:extLst>
              <a:ext uri="{FF2B5EF4-FFF2-40B4-BE49-F238E27FC236}">
                <a16:creationId xmlns:a16="http://schemas.microsoft.com/office/drawing/2014/main" id="{FA1D63B0-EFD0-42F0-0E83-7BB84142D9F9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28594" y="3951874"/>
            <a:ext cx="2782420" cy="2551591"/>
          </a:xfrm>
          <a:prstGeom prst="rect">
            <a:avLst/>
          </a:prstGeom>
        </p:spPr>
      </p:pic>
      <p:pic>
        <p:nvPicPr>
          <p:cNvPr id="17" name="Picture 16" descr="A black and white logo&#10;&#10;Description automatically generated">
            <a:extLst>
              <a:ext uri="{FF2B5EF4-FFF2-40B4-BE49-F238E27FC236}">
                <a16:creationId xmlns:a16="http://schemas.microsoft.com/office/drawing/2014/main" id="{9FF3D512-468C-F124-2EE6-2294D5DBC4AB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853" y="3654340"/>
            <a:ext cx="1560456" cy="9845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6273579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56793ADD-78CD-7FCA-1831-769780327B0A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273132" y="1508165"/>
                <a:ext cx="8964653" cy="4985231"/>
              </a:xfrm>
            </p:spPr>
            <p:txBody>
              <a:bodyPr/>
              <a:lstStyle/>
              <a:p>
                <a:r>
                  <a:rPr lang="en-IT" dirty="0"/>
                  <a:t>Extract W-boson mass from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sub>
                      <m:sup>
                        <m: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𝜇</m:t>
                        </m:r>
                      </m:sup>
                    </m:sSubSup>
                  </m:oMath>
                </a14:m>
                <a:r>
                  <a:rPr lang="en-US" i="1" dirty="0"/>
                  <a:t> </a:t>
                </a:r>
                <a:r>
                  <a:rPr lang="en-US" dirty="0"/>
                  <a:t>only</a:t>
                </a:r>
                <a:r>
                  <a:rPr lang="en-US" i="1" dirty="0"/>
                  <a:t> </a:t>
                </a:r>
                <a:r>
                  <a:rPr lang="en-US" sz="1800" i="1" dirty="0"/>
                  <a:t>(less PU-sensitive)</a:t>
                </a:r>
                <a:endParaRPr lang="en-IT" sz="1800" dirty="0"/>
              </a:p>
              <a:p>
                <a:pPr lvl="1"/>
                <a:r>
                  <a:rPr lang="en-US" i="1" dirty="0"/>
                  <a:t>Binned profile ML-fit to 16.8 fb</a:t>
                </a:r>
                <a:r>
                  <a:rPr lang="en-US" i="1" baseline="30000" dirty="0"/>
                  <a:t>-1</a:t>
                </a:r>
                <a:r>
                  <a:rPr lang="en-US" i="1" dirty="0"/>
                  <a:t> </a:t>
                </a:r>
                <a:r>
                  <a:rPr lang="en-US" sz="1800" i="1" dirty="0">
                    <a:solidFill>
                      <a:schemeClr val="tx1"/>
                    </a:solidFill>
                  </a:rPr>
                  <a:t>(50% 2016 data - </a:t>
                </a:r>
                <a14:m>
                  <m:oMath xmlns:m="http://schemas.openxmlformats.org/officeDocument/2006/math">
                    <m:d>
                      <m:dPr>
                        <m:begChr m:val="⟨"/>
                        <m:endChr m:val="⟩"/>
                        <m:ctrlPr>
                          <a:rPr lang="en-US" sz="18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8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𝜇</m:t>
                        </m:r>
                      </m:e>
                    </m:d>
                  </m:oMath>
                </a14:m>
                <a:r>
                  <a:rPr lang="en-US" sz="1800" i="1" dirty="0">
                    <a:solidFill>
                      <a:schemeClr val="tx1"/>
                    </a:solidFill>
                  </a:rPr>
                  <a:t> = 27)</a:t>
                </a:r>
              </a:p>
              <a:p>
                <a:pPr lvl="1"/>
                <a:r>
                  <a:rPr lang="en-US" i="1" dirty="0"/>
                  <a:t>2880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sub>
                      <m:sup>
                        <m: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𝜇</m:t>
                        </m:r>
                      </m:sup>
                    </m:sSubSup>
                  </m:oMath>
                </a14:m>
                <a:r>
                  <a:rPr lang="en-US" i="1" dirty="0"/>
                  <a:t> -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𝜂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𝑇</m:t>
                        </m:r>
                      </m:sub>
                      <m:sup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𝜇</m:t>
                        </m:r>
                      </m:sup>
                    </m:sSubSup>
                  </m:oMath>
                </a14:m>
                <a:r>
                  <a:rPr lang="en-US" i="1" dirty="0"/>
                  <a:t> -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𝑞</m:t>
                        </m:r>
                      </m:e>
                      <m:sup>
                        <m: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𝜇</m:t>
                        </m:r>
                      </m:sup>
                    </m:sSup>
                  </m:oMath>
                </a14:m>
                <a:r>
                  <a:rPr lang="en-US" i="1" dirty="0"/>
                  <a:t> bins | </a:t>
                </a:r>
                <a:r>
                  <a:rPr lang="en-US" sz="1800" i="1" dirty="0"/>
                  <a:t>closure with M</a:t>
                </a:r>
                <a:r>
                  <a:rPr lang="en-US" sz="1800" i="1" baseline="-25000" dirty="0"/>
                  <a:t>Z</a:t>
                </a:r>
                <a:r>
                  <a:rPr lang="en-US" sz="1800" i="1" dirty="0"/>
                  <a:t> </a:t>
                </a:r>
                <a:r>
                  <a:rPr lang="en-US" sz="1800" i="1" dirty="0">
                    <a:solidFill>
                      <a:schemeClr val="tx1"/>
                    </a:solidFill>
                  </a:rPr>
                  <a:t>(no independent measurement)</a:t>
                </a:r>
                <a:endParaRPr lang="en-IT" sz="1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56793ADD-78CD-7FCA-1831-769780327B0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73132" y="1508165"/>
                <a:ext cx="8964653" cy="4985231"/>
              </a:xfrm>
              <a:blipFill>
                <a:blip r:embed="rId2"/>
                <a:stretch>
                  <a:fillRect l="-1273" t="-1777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itle 1">
            <a:extLst>
              <a:ext uri="{FF2B5EF4-FFF2-40B4-BE49-F238E27FC236}">
                <a16:creationId xmlns:a16="http://schemas.microsoft.com/office/drawing/2014/main" id="{559AFD09-F100-DBD0-9C4A-FE3C94EB33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8129" y="133564"/>
            <a:ext cx="9329286" cy="1255849"/>
          </a:xfrm>
        </p:spPr>
        <p:txBody>
          <a:bodyPr/>
          <a:lstStyle/>
          <a:p>
            <a:r>
              <a:rPr lang="en-IT" i="1" dirty="0">
                <a:solidFill>
                  <a:srgbClr val="0070C0"/>
                </a:solidFill>
                <a:latin typeface="+mn-lt"/>
              </a:rPr>
              <a:t>Standard Model</a:t>
            </a:r>
            <a:br>
              <a:rPr lang="en-IT" b="0" i="1" dirty="0">
                <a:solidFill>
                  <a:srgbClr val="0070C0"/>
                </a:solidFill>
                <a:latin typeface="+mn-lt"/>
              </a:rPr>
            </a:br>
            <a:r>
              <a:rPr lang="en-IT" sz="3600" b="0" i="1" dirty="0">
                <a:solidFill>
                  <a:srgbClr val="0070C0"/>
                </a:solidFill>
                <a:latin typeface="+mn-lt"/>
              </a:rPr>
              <a:t>precision measurements</a:t>
            </a:r>
            <a:r>
              <a:rPr lang="en-IT" b="0" i="1" dirty="0">
                <a:solidFill>
                  <a:srgbClr val="0070C0"/>
                </a:solidFill>
                <a:latin typeface="+mn-lt"/>
              </a:rPr>
              <a:t>			</a:t>
            </a:r>
            <a:r>
              <a:rPr lang="en-US" b="0" i="1" dirty="0">
                <a:solidFill>
                  <a:schemeClr val="accent5"/>
                </a:solidFill>
                <a:latin typeface="+mn-lt"/>
              </a:rPr>
              <a:t>M</a:t>
            </a:r>
            <a:r>
              <a:rPr lang="en-US" b="0" i="1" baseline="-25000" dirty="0">
                <a:solidFill>
                  <a:schemeClr val="accent5"/>
                </a:solidFill>
                <a:latin typeface="+mn-lt"/>
              </a:rPr>
              <a:t>W</a:t>
            </a:r>
            <a:endParaRPr lang="en-IT" sz="3600" b="0" i="1" baseline="-25000" dirty="0">
              <a:solidFill>
                <a:srgbClr val="0070C0"/>
              </a:solidFill>
              <a:latin typeface="+mn-lt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B3B7B41-56C4-EB0E-D3F6-6E92ABB4835B}"/>
              </a:ext>
            </a:extLst>
          </p:cNvPr>
          <p:cNvSpPr txBox="1"/>
          <p:nvPr/>
        </p:nvSpPr>
        <p:spPr>
          <a:xfrm rot="16200000">
            <a:off x="5997040" y="3355288"/>
            <a:ext cx="593766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i="1" dirty="0"/>
              <a:t>CMS-SMP-23-002 – arXiv:2412.13872</a:t>
            </a:r>
            <a:endParaRPr lang="en-IT" sz="1600" i="1" dirty="0"/>
          </a:p>
        </p:txBody>
      </p:sp>
      <p:pic>
        <p:nvPicPr>
          <p:cNvPr id="17" name="Picture 16" descr="A graph of data and data&#10;&#10;Description automatically generated with medium confidence">
            <a:extLst>
              <a:ext uri="{FF2B5EF4-FFF2-40B4-BE49-F238E27FC236}">
                <a16:creationId xmlns:a16="http://schemas.microsoft.com/office/drawing/2014/main" id="{37471258-E6FC-25CF-9C61-0E066E953C0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8129" y="2813872"/>
            <a:ext cx="5519286" cy="3679524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F267FAEC-0A58-416B-AD8A-662BE31589A7}"/>
                  </a:ext>
                </a:extLst>
              </p:cNvPr>
              <p:cNvSpPr txBox="1"/>
              <p:nvPr/>
            </p:nvSpPr>
            <p:spPr>
              <a:xfrm>
                <a:off x="1055077" y="3429000"/>
                <a:ext cx="2121877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IT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</m:oMath>
                </a14:m>
                <a:r>
                  <a:rPr lang="en-IT" i="1" dirty="0">
                    <a:solidFill>
                      <a:schemeClr val="bg1"/>
                    </a:solidFill>
                  </a:rPr>
                  <a:t> 60M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IT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𝑊</m:t>
                        </m:r>
                      </m:e>
                      <m:sup>
                        <m:r>
                          <a:rPr lang="en-US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IT" i="1" dirty="0">
                    <a:solidFill>
                      <a:schemeClr val="bg1"/>
                    </a:solidFill>
                  </a:rPr>
                  <a:t> events</a:t>
                </a:r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F267FAEC-0A58-416B-AD8A-662BE31589A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55077" y="3429000"/>
                <a:ext cx="2121877" cy="369332"/>
              </a:xfrm>
              <a:prstGeom prst="rect">
                <a:avLst/>
              </a:prstGeom>
              <a:blipFill>
                <a:blip r:embed="rId4"/>
                <a:stretch>
                  <a:fillRect t="-10000" b="-23333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AC568477-D0EF-EBBE-797B-314F27D5AD1A}"/>
                  </a:ext>
                </a:extLst>
              </p:cNvPr>
              <p:cNvSpPr txBox="1"/>
              <p:nvPr/>
            </p:nvSpPr>
            <p:spPr>
              <a:xfrm>
                <a:off x="1055077" y="5281406"/>
                <a:ext cx="2121877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IT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</m:oMath>
                </a14:m>
                <a:r>
                  <a:rPr lang="en-IT" i="1" dirty="0">
                    <a:solidFill>
                      <a:schemeClr val="bg1"/>
                    </a:solidFill>
                  </a:rPr>
                  <a:t> 46M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IT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𝑊</m:t>
                        </m:r>
                      </m:e>
                      <m:sup>
                        <m:r>
                          <a:rPr lang="en-US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IT" i="1" dirty="0">
                    <a:solidFill>
                      <a:schemeClr val="bg1"/>
                    </a:solidFill>
                  </a:rPr>
                  <a:t> events</a:t>
                </a:r>
              </a:p>
            </p:txBody>
          </p:sp>
        </mc:Choice>
        <mc:Fallback xmlns="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AC568477-D0EF-EBBE-797B-314F27D5AD1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55077" y="5281406"/>
                <a:ext cx="2121877" cy="369332"/>
              </a:xfrm>
              <a:prstGeom prst="rect">
                <a:avLst/>
              </a:prstGeom>
              <a:blipFill>
                <a:blip r:embed="rId5"/>
                <a:stretch>
                  <a:fillRect t="-6667" b="-26667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3" name="Picture 22" descr="A graph of data and data&#10;&#10;Description automatically generated">
            <a:extLst>
              <a:ext uri="{FF2B5EF4-FFF2-40B4-BE49-F238E27FC236}">
                <a16:creationId xmlns:a16="http://schemas.microsoft.com/office/drawing/2014/main" id="{DBDC1DBC-9361-EC1B-9CD5-1BEE72156A1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227467" y="3712717"/>
            <a:ext cx="2569127" cy="2467611"/>
          </a:xfrm>
          <a:prstGeom prst="rect">
            <a:avLst/>
          </a:prstGeom>
        </p:spPr>
      </p:pic>
      <p:pic>
        <p:nvPicPr>
          <p:cNvPr id="25" name="Picture 24" descr="A black number and a white background&#10;&#10;Description automatically generated with medium confidence">
            <a:extLst>
              <a:ext uri="{FF2B5EF4-FFF2-40B4-BE49-F238E27FC236}">
                <a16:creationId xmlns:a16="http://schemas.microsoft.com/office/drawing/2014/main" id="{AFA1E5DB-A051-3869-0AA1-99E56632931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447692" y="6180328"/>
            <a:ext cx="2246265" cy="313068"/>
          </a:xfrm>
          <a:prstGeom prst="rect">
            <a:avLst/>
          </a:prstGeom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AC24EE8A-5D10-80CC-5258-136283D3B4A1}"/>
              </a:ext>
            </a:extLst>
          </p:cNvPr>
          <p:cNvSpPr txBox="1"/>
          <p:nvPr/>
        </p:nvSpPr>
        <p:spPr>
          <a:xfrm>
            <a:off x="6479360" y="2881720"/>
            <a:ext cx="215704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i="1" dirty="0"/>
              <a:t>V</a:t>
            </a:r>
            <a:r>
              <a:rPr lang="en-IT" sz="1600" i="1" dirty="0"/>
              <a:t>alidation of momentum scale calibration with M</a:t>
            </a:r>
            <a:r>
              <a:rPr lang="en-IT" sz="1600" i="1" baseline="-25000" dirty="0"/>
              <a:t>Z</a:t>
            </a:r>
          </a:p>
        </p:txBody>
      </p:sp>
    </p:spTree>
    <p:extLst>
      <p:ext uri="{BB962C8B-B14F-4D97-AF65-F5344CB8AC3E}">
        <p14:creationId xmlns:p14="http://schemas.microsoft.com/office/powerpoint/2010/main" val="610452289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56793ADD-78CD-7FCA-1831-769780327B0A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261409" y="1417833"/>
                <a:ext cx="8964653" cy="4985231"/>
              </a:xfrm>
            </p:spPr>
            <p:txBody>
              <a:bodyPr/>
              <a:lstStyle/>
              <a:p>
                <a:r>
                  <a:rPr lang="en-IT" dirty="0"/>
                  <a:t>Extract W-boson mass from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sub>
                      <m:sup>
                        <m: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𝜇</m:t>
                        </m:r>
                      </m:sup>
                    </m:sSubSup>
                  </m:oMath>
                </a14:m>
                <a:r>
                  <a:rPr lang="en-US" i="1" dirty="0"/>
                  <a:t> </a:t>
                </a:r>
                <a:r>
                  <a:rPr lang="en-US" dirty="0"/>
                  <a:t>only</a:t>
                </a:r>
                <a:r>
                  <a:rPr lang="en-US" i="1" dirty="0"/>
                  <a:t> </a:t>
                </a:r>
                <a:r>
                  <a:rPr lang="en-US" sz="1800" i="1" dirty="0"/>
                  <a:t>(less PU-sensitive)</a:t>
                </a:r>
                <a:endParaRPr lang="en-IT" sz="1800" dirty="0"/>
              </a:p>
              <a:p>
                <a:pPr lvl="1"/>
                <a:r>
                  <a:rPr lang="en-US" i="1" dirty="0"/>
                  <a:t>Binned profile ML-fit to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sub>
                      <m:sup>
                        <m: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𝜇</m:t>
                        </m:r>
                      </m:sup>
                    </m:sSubSup>
                  </m:oMath>
                </a14:m>
                <a:r>
                  <a:rPr lang="en-US" i="1" dirty="0"/>
                  <a:t> -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𝜂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𝑇</m:t>
                        </m:r>
                      </m:sub>
                      <m:sup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𝜇</m:t>
                        </m:r>
                      </m:sup>
                    </m:sSubSup>
                  </m:oMath>
                </a14:m>
                <a:r>
                  <a:rPr lang="en-US" i="1" dirty="0"/>
                  <a:t> -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𝑞</m:t>
                        </m:r>
                      </m:e>
                      <m:sup>
                        <m: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𝜇</m:t>
                        </m:r>
                      </m:sup>
                    </m:sSup>
                  </m:oMath>
                </a14:m>
                <a:r>
                  <a:rPr lang="en-US" i="1" dirty="0"/>
                  <a:t> to 16.8 fb</a:t>
                </a:r>
                <a:r>
                  <a:rPr lang="en-US" i="1" baseline="30000" dirty="0"/>
                  <a:t>-1</a:t>
                </a:r>
                <a:r>
                  <a:rPr lang="en-US" i="1" dirty="0"/>
                  <a:t> </a:t>
                </a:r>
                <a:r>
                  <a:rPr lang="en-US" sz="1800" i="1" dirty="0">
                    <a:solidFill>
                      <a:schemeClr val="tx1"/>
                    </a:solidFill>
                  </a:rPr>
                  <a:t>(50% 2016 data)</a:t>
                </a:r>
              </a:p>
              <a:p>
                <a:pPr lvl="1"/>
                <a:r>
                  <a:rPr lang="en-US" i="1" dirty="0"/>
                  <a:t>M</a:t>
                </a:r>
                <a:r>
                  <a:rPr lang="en-US" i="1" baseline="-25000" dirty="0"/>
                  <a:t>W</a:t>
                </a:r>
                <a:r>
                  <a:rPr lang="en-US" dirty="0"/>
                  <a:t> = 80360.2 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±</m:t>
                    </m:r>
                  </m:oMath>
                </a14:m>
                <a:r>
                  <a:rPr lang="en-IT" dirty="0"/>
                  <a:t> 9.9 MeV </a:t>
                </a:r>
                <a:r>
                  <a:rPr lang="en-IT" sz="1800" i="1" dirty="0">
                    <a:solidFill>
                      <a:schemeClr val="tx1"/>
                    </a:solidFill>
                  </a:rPr>
                  <a:t>(most precise at the LHC)</a:t>
                </a:r>
              </a:p>
            </p:txBody>
          </p:sp>
        </mc:Choice>
        <mc:Fallback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56793ADD-78CD-7FCA-1831-769780327B0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61409" y="1417833"/>
                <a:ext cx="8964653" cy="4985231"/>
              </a:xfrm>
              <a:blipFill>
                <a:blip r:embed="rId2"/>
                <a:stretch>
                  <a:fillRect l="-1132" t="-1777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itle 1">
            <a:extLst>
              <a:ext uri="{FF2B5EF4-FFF2-40B4-BE49-F238E27FC236}">
                <a16:creationId xmlns:a16="http://schemas.microsoft.com/office/drawing/2014/main" id="{559AFD09-F100-DBD0-9C4A-FE3C94EB33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8129" y="133564"/>
            <a:ext cx="9329286" cy="1255849"/>
          </a:xfrm>
        </p:spPr>
        <p:txBody>
          <a:bodyPr/>
          <a:lstStyle/>
          <a:p>
            <a:r>
              <a:rPr lang="en-IT" i="1" dirty="0">
                <a:solidFill>
                  <a:srgbClr val="0070C0"/>
                </a:solidFill>
                <a:latin typeface="+mn-lt"/>
              </a:rPr>
              <a:t>Standard Model</a:t>
            </a:r>
            <a:br>
              <a:rPr lang="en-IT" b="0" i="1" dirty="0">
                <a:solidFill>
                  <a:srgbClr val="0070C0"/>
                </a:solidFill>
                <a:latin typeface="+mn-lt"/>
              </a:rPr>
            </a:br>
            <a:r>
              <a:rPr lang="en-IT" sz="3600" b="0" i="1" dirty="0">
                <a:solidFill>
                  <a:srgbClr val="0070C0"/>
                </a:solidFill>
                <a:latin typeface="+mn-lt"/>
              </a:rPr>
              <a:t>precision measurements</a:t>
            </a:r>
            <a:r>
              <a:rPr lang="en-IT" b="0" i="1" dirty="0">
                <a:solidFill>
                  <a:srgbClr val="0070C0"/>
                </a:solidFill>
                <a:latin typeface="+mn-lt"/>
              </a:rPr>
              <a:t>			</a:t>
            </a:r>
            <a:r>
              <a:rPr lang="en-US" b="0" i="1" dirty="0">
                <a:solidFill>
                  <a:schemeClr val="accent5"/>
                </a:solidFill>
                <a:latin typeface="+mn-lt"/>
              </a:rPr>
              <a:t>M</a:t>
            </a:r>
            <a:r>
              <a:rPr lang="en-US" b="0" i="1" baseline="-25000" dirty="0">
                <a:solidFill>
                  <a:schemeClr val="accent5"/>
                </a:solidFill>
                <a:latin typeface="+mn-lt"/>
              </a:rPr>
              <a:t>W</a:t>
            </a:r>
            <a:endParaRPr lang="en-IT" sz="3600" b="0" i="1" baseline="-25000" dirty="0">
              <a:solidFill>
                <a:srgbClr val="0070C0"/>
              </a:solidFill>
              <a:latin typeface="+mn-lt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B3B7B41-56C4-EB0E-D3F6-6E92ABB4835B}"/>
              </a:ext>
            </a:extLst>
          </p:cNvPr>
          <p:cNvSpPr txBox="1"/>
          <p:nvPr/>
        </p:nvSpPr>
        <p:spPr>
          <a:xfrm rot="16200000">
            <a:off x="5997040" y="3355288"/>
            <a:ext cx="593766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i="1" dirty="0"/>
              <a:t>CMS-SMP-23-002 – arXiv:2412.13872</a:t>
            </a:r>
            <a:endParaRPr lang="en-IT" sz="1600" i="1" dirty="0"/>
          </a:p>
        </p:txBody>
      </p:sp>
      <p:pic>
        <p:nvPicPr>
          <p:cNvPr id="15" name="Picture 14" descr="A graph of a number of objects&#10;&#10;Description automatically generated with medium confidence">
            <a:extLst>
              <a:ext uri="{FF2B5EF4-FFF2-40B4-BE49-F238E27FC236}">
                <a16:creationId xmlns:a16="http://schemas.microsoft.com/office/drawing/2014/main" id="{4EC0B380-4F94-B0C1-5414-3035E9085A8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22994" y="3266164"/>
            <a:ext cx="4673600" cy="3136900"/>
          </a:xfrm>
          <a:prstGeom prst="rect">
            <a:avLst/>
          </a:prstGeom>
        </p:spPr>
      </p:pic>
      <p:pic>
        <p:nvPicPr>
          <p:cNvPr id="11" name="Picture 10" descr="A graph of a function&#10;&#10;Description automatically generated with medium confidence">
            <a:extLst>
              <a:ext uri="{FF2B5EF4-FFF2-40B4-BE49-F238E27FC236}">
                <a16:creationId xmlns:a16="http://schemas.microsoft.com/office/drawing/2014/main" id="{FFA515C0-C98B-F0E3-A73C-C5653916A8D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8129" y="2879870"/>
            <a:ext cx="3663462" cy="35231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794701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56793ADD-78CD-7FCA-1831-769780327B0A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273132" y="1508166"/>
                <a:ext cx="8964653" cy="941958"/>
              </a:xfrm>
            </p:spPr>
            <p:txBody>
              <a:bodyPr>
                <a:normAutofit fontScale="85000" lnSpcReduction="20000"/>
              </a:bodyPr>
              <a:lstStyle/>
              <a:p>
                <a:r>
                  <a:rPr lang="en-US" dirty="0"/>
                  <a:t>ATLAS + CMS combination Run-1</a:t>
                </a:r>
              </a:p>
              <a:p>
                <a:pPr lvl="1"/>
                <a:r>
                  <a:rPr lang="en-US" dirty="0"/>
                  <a:t>Most precise measurement today (&lt; 0.2%)</a:t>
                </a:r>
              </a:p>
              <a:p>
                <a:pPr lvl="1"/>
                <a:r>
                  <a:rPr lang="en-US" i="1" dirty="0" err="1"/>
                  <a:t>M</a:t>
                </a:r>
                <a:r>
                  <a:rPr lang="en-US" i="1" baseline="-25000" dirty="0" err="1"/>
                  <a:t>top</a:t>
                </a:r>
                <a:r>
                  <a:rPr lang="en-US" dirty="0"/>
                  <a:t> = 172.52 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±</m:t>
                    </m:r>
                  </m:oMath>
                </a14:m>
                <a:r>
                  <a:rPr lang="en-IT" dirty="0"/>
                  <a:t> 0.33 GeV</a:t>
                </a:r>
              </a:p>
            </p:txBody>
          </p:sp>
        </mc:Choice>
        <mc:Fallback xmlns="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56793ADD-78CD-7FCA-1831-769780327B0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73132" y="1508166"/>
                <a:ext cx="8964653" cy="941958"/>
              </a:xfrm>
              <a:blipFill>
                <a:blip r:embed="rId2"/>
                <a:stretch>
                  <a:fillRect l="-990" t="-14667" b="-9333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itle 1">
            <a:extLst>
              <a:ext uri="{FF2B5EF4-FFF2-40B4-BE49-F238E27FC236}">
                <a16:creationId xmlns:a16="http://schemas.microsoft.com/office/drawing/2014/main" id="{559AFD09-F100-DBD0-9C4A-FE3C94EB33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8129" y="133564"/>
            <a:ext cx="9329286" cy="1255849"/>
          </a:xfrm>
        </p:spPr>
        <p:txBody>
          <a:bodyPr/>
          <a:lstStyle/>
          <a:p>
            <a:r>
              <a:rPr lang="en-IT" i="1" dirty="0">
                <a:solidFill>
                  <a:srgbClr val="0070C0"/>
                </a:solidFill>
                <a:latin typeface="+mn-lt"/>
              </a:rPr>
              <a:t>Standard Model</a:t>
            </a:r>
            <a:br>
              <a:rPr lang="en-IT" b="0" i="1" dirty="0">
                <a:solidFill>
                  <a:srgbClr val="0070C0"/>
                </a:solidFill>
                <a:latin typeface="+mn-lt"/>
              </a:rPr>
            </a:br>
            <a:r>
              <a:rPr lang="en-IT" sz="3600" b="0" i="1" dirty="0">
                <a:solidFill>
                  <a:srgbClr val="0070C0"/>
                </a:solidFill>
                <a:latin typeface="+mn-lt"/>
              </a:rPr>
              <a:t>precision measurements</a:t>
            </a:r>
            <a:r>
              <a:rPr lang="en-IT" b="0" i="1" dirty="0">
                <a:solidFill>
                  <a:srgbClr val="0070C0"/>
                </a:solidFill>
                <a:latin typeface="+mn-lt"/>
              </a:rPr>
              <a:t>			</a:t>
            </a:r>
            <a:r>
              <a:rPr lang="en-US" b="0" i="1" dirty="0" err="1">
                <a:solidFill>
                  <a:srgbClr val="0070C0"/>
                </a:solidFill>
                <a:latin typeface="+mn-lt"/>
              </a:rPr>
              <a:t>M</a:t>
            </a:r>
            <a:r>
              <a:rPr lang="en-US" b="0" i="1" baseline="-25000" dirty="0" err="1">
                <a:solidFill>
                  <a:srgbClr val="0070C0"/>
                </a:solidFill>
                <a:latin typeface="+mn-lt"/>
              </a:rPr>
              <a:t>top</a:t>
            </a:r>
            <a:endParaRPr lang="en-IT" sz="3600" b="0" i="1" baseline="-25000" dirty="0">
              <a:solidFill>
                <a:srgbClr val="0070C0"/>
              </a:solidFill>
              <a:latin typeface="+mn-lt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B3B7B41-56C4-EB0E-D3F6-6E92ABB4835B}"/>
              </a:ext>
            </a:extLst>
          </p:cNvPr>
          <p:cNvSpPr txBox="1"/>
          <p:nvPr/>
        </p:nvSpPr>
        <p:spPr>
          <a:xfrm rot="16200000">
            <a:off x="5914980" y="3232177"/>
            <a:ext cx="593766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i="1" dirty="0"/>
              <a:t>ATLAS &amp; CMS collab – doi:10.1103/PhysRevLett.132.261902</a:t>
            </a:r>
          </a:p>
          <a:p>
            <a:r>
              <a:rPr lang="en-GB" sz="1600" i="1" dirty="0"/>
              <a:t>ATLAS – arXiv:2502.18216</a:t>
            </a:r>
            <a:endParaRPr lang="en-IT" sz="1600" i="1" dirty="0"/>
          </a:p>
        </p:txBody>
      </p:sp>
      <p:pic>
        <p:nvPicPr>
          <p:cNvPr id="7" name="Picture 6" descr="A graph of a graph with numbers and lines&#10;&#10;Description automatically generated with medium confidence">
            <a:extLst>
              <a:ext uri="{FF2B5EF4-FFF2-40B4-BE49-F238E27FC236}">
                <a16:creationId xmlns:a16="http://schemas.microsoft.com/office/drawing/2014/main" id="{2596AC9D-2BB4-C390-E2F1-453312CE634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8129" y="2601510"/>
            <a:ext cx="3749102" cy="3824689"/>
          </a:xfrm>
          <a:prstGeom prst="rect">
            <a:avLst/>
          </a:prstGeom>
        </p:spPr>
      </p:pic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74C5DA4A-14E8-D927-CE0E-F6FAF02CEDB7}"/>
              </a:ext>
            </a:extLst>
          </p:cNvPr>
          <p:cNvSpPr/>
          <p:nvPr/>
        </p:nvSpPr>
        <p:spPr>
          <a:xfrm>
            <a:off x="260190" y="5294568"/>
            <a:ext cx="3467748" cy="731094"/>
          </a:xfrm>
          <a:prstGeom prst="roundRect">
            <a:avLst/>
          </a:prstGeom>
          <a:solidFill>
            <a:srgbClr val="FFFC00">
              <a:alpha val="25098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T"/>
          </a:p>
        </p:txBody>
      </p:sp>
      <p:pic>
        <p:nvPicPr>
          <p:cNvPr id="10" name="Picture 9" descr="A graph of measurements and numbers&#10;&#10;Description automatically generated with medium confidence">
            <a:extLst>
              <a:ext uri="{FF2B5EF4-FFF2-40B4-BE49-F238E27FC236}">
                <a16:creationId xmlns:a16="http://schemas.microsoft.com/office/drawing/2014/main" id="{6B531413-BE09-1892-307C-E9B7CB32F46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63527" y="3924299"/>
            <a:ext cx="3860800" cy="2501900"/>
          </a:xfrm>
          <a:prstGeom prst="rect">
            <a:avLst/>
          </a:prstGeom>
        </p:spPr>
      </p:pic>
      <p:sp>
        <p:nvSpPr>
          <p:cNvPr id="12" name="Content Placeholder 1">
            <a:extLst>
              <a:ext uri="{FF2B5EF4-FFF2-40B4-BE49-F238E27FC236}">
                <a16:creationId xmlns:a16="http://schemas.microsoft.com/office/drawing/2014/main" id="{2E16E64B-D2AB-1E04-D81F-265CA8ECCF64}"/>
              </a:ext>
            </a:extLst>
          </p:cNvPr>
          <p:cNvSpPr txBox="1">
            <a:spLocks/>
          </p:cNvSpPr>
          <p:nvPr/>
        </p:nvSpPr>
        <p:spPr>
          <a:xfrm>
            <a:off x="3927231" y="2601511"/>
            <a:ext cx="4756523" cy="1413572"/>
          </a:xfrm>
          <a:prstGeom prst="rect">
            <a:avLst/>
          </a:prstGeom>
        </p:spPr>
        <p:txBody>
          <a:bodyPr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FF0000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70C0"/>
              </a:buClr>
              <a:buSzPct val="90000"/>
              <a:buFont typeface="Wingdings" charset="2"/>
              <a:buChar char="§"/>
              <a:defRPr sz="2400" kern="1200">
                <a:solidFill>
                  <a:srgbClr val="0070C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80000"/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80000"/>
              <a:buFont typeface="Arial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600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i="1" dirty="0" err="1"/>
              <a:t>M</a:t>
            </a:r>
            <a:r>
              <a:rPr lang="en-US" i="1" baseline="-25000" dirty="0" err="1"/>
              <a:t>top</a:t>
            </a:r>
            <a:r>
              <a:rPr lang="en-US" dirty="0"/>
              <a:t> with boosted top quarks</a:t>
            </a:r>
          </a:p>
          <a:p>
            <a:pPr lvl="1"/>
            <a:r>
              <a:rPr lang="en-US" i="1" dirty="0"/>
              <a:t>Hadronic top candidate reconstructed as large jet</a:t>
            </a:r>
          </a:p>
          <a:p>
            <a:pPr lvl="1"/>
            <a:r>
              <a:rPr lang="en-US" i="1" dirty="0"/>
              <a:t>Used full Run-2 dataset ATLAS</a:t>
            </a:r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023103B4-BD92-290B-6FBA-E0490F593A1A}"/>
              </a:ext>
            </a:extLst>
          </p:cNvPr>
          <p:cNvSpPr/>
          <p:nvPr/>
        </p:nvSpPr>
        <p:spPr>
          <a:xfrm>
            <a:off x="4720289" y="5861538"/>
            <a:ext cx="3539918" cy="233308"/>
          </a:xfrm>
          <a:prstGeom prst="roundRect">
            <a:avLst/>
          </a:prstGeom>
          <a:solidFill>
            <a:srgbClr val="FFFC00">
              <a:alpha val="25098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T"/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650D69BC-1CF2-9B2C-75C3-DDF6F8E12790}"/>
              </a:ext>
            </a:extLst>
          </p:cNvPr>
          <p:cNvGrpSpPr/>
          <p:nvPr/>
        </p:nvGrpSpPr>
        <p:grpSpPr>
          <a:xfrm>
            <a:off x="6764215" y="1498277"/>
            <a:ext cx="1821532" cy="1092016"/>
            <a:chOff x="6764215" y="1498277"/>
            <a:chExt cx="1821532" cy="1092016"/>
          </a:xfrm>
        </p:grpSpPr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3185357A-0657-8BE6-F767-3D0DCC793301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869722" y="1498277"/>
              <a:ext cx="1716025" cy="1092016"/>
            </a:xfrm>
            <a:prstGeom prst="rect">
              <a:avLst/>
            </a:prstGeom>
          </p:spPr>
        </p:pic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5CD2B934-886A-4778-B204-F6CDE51AA9CC}"/>
                </a:ext>
              </a:extLst>
            </p:cNvPr>
            <p:cNvSpPr/>
            <p:nvPr/>
          </p:nvSpPr>
          <p:spPr>
            <a:xfrm>
              <a:off x="6764215" y="2344615"/>
              <a:ext cx="257908" cy="24567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T"/>
            </a:p>
          </p:txBody>
        </p:sp>
      </p:grpSp>
      <p:sp>
        <p:nvSpPr>
          <p:cNvPr id="18" name="TextBox 17">
            <a:extLst>
              <a:ext uri="{FF2B5EF4-FFF2-40B4-BE49-F238E27FC236}">
                <a16:creationId xmlns:a16="http://schemas.microsoft.com/office/drawing/2014/main" id="{82438F5C-3111-6365-7182-A43FCC941D0E}"/>
              </a:ext>
            </a:extLst>
          </p:cNvPr>
          <p:cNvSpPr txBox="1"/>
          <p:nvPr/>
        </p:nvSpPr>
        <p:spPr>
          <a:xfrm>
            <a:off x="7609116" y="25226"/>
            <a:ext cx="1501693" cy="738664"/>
          </a:xfrm>
          <a:prstGeom prst="rect">
            <a:avLst/>
          </a:prstGeom>
          <a:noFill/>
          <a:ln w="19050"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IT" sz="1400" b="1" dirty="0">
                <a:solidFill>
                  <a:schemeClr val="accent6">
                    <a:lumMod val="75000"/>
                  </a:schemeClr>
                </a:solidFill>
              </a:rPr>
              <a:t>More about Top:</a:t>
            </a:r>
            <a:br>
              <a:rPr lang="en-IT" sz="1400" b="1" dirty="0">
                <a:solidFill>
                  <a:schemeClr val="accent6">
                    <a:lumMod val="75000"/>
                  </a:schemeClr>
                </a:solidFill>
              </a:rPr>
            </a:br>
            <a:r>
              <a:rPr lang="en-IT" sz="1400" i="1" dirty="0">
                <a:solidFill>
                  <a:schemeClr val="accent6">
                    <a:lumMod val="75000"/>
                  </a:schemeClr>
                </a:solidFill>
              </a:rPr>
              <a:t>Wednesday 16:00</a:t>
            </a:r>
            <a:br>
              <a:rPr lang="en-IT" sz="1400" i="1" dirty="0">
                <a:solidFill>
                  <a:schemeClr val="accent6">
                    <a:lumMod val="75000"/>
                  </a:schemeClr>
                </a:solidFill>
              </a:rPr>
            </a:br>
            <a:r>
              <a:rPr lang="en-IT" sz="1400" i="1" dirty="0">
                <a:solidFill>
                  <a:schemeClr val="accent6">
                    <a:lumMod val="75000"/>
                  </a:schemeClr>
                </a:solidFill>
              </a:rPr>
              <a:t>M. Stratmann</a:t>
            </a:r>
          </a:p>
        </p:txBody>
      </p:sp>
    </p:spTree>
    <p:extLst>
      <p:ext uri="{BB962C8B-B14F-4D97-AF65-F5344CB8AC3E}">
        <p14:creationId xmlns:p14="http://schemas.microsoft.com/office/powerpoint/2010/main" val="2873823056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AA509A5E-DD1C-FC98-A1D8-DA641152B528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426837" y="1389413"/>
                <a:ext cx="8539034" cy="4484488"/>
              </a:xfrm>
            </p:spPr>
            <p:txBody>
              <a:bodyPr/>
              <a:lstStyle/>
              <a:p>
                <a:r>
                  <a:rPr lang="en-IT" dirty="0"/>
                  <a:t>Use top as a precise source of W bosons</a:t>
                </a:r>
              </a:p>
              <a:p>
                <a:pPr lvl="1"/>
                <a:r>
                  <a:rPr lang="en-IT" dirty="0"/>
                  <a:t>probe universality of the coupling of leptons to EWK V</a:t>
                </a:r>
              </a:p>
              <a:p>
                <a:pPr lvl="2"/>
                <a:r>
                  <a:rPr lang="en-IT" dirty="0"/>
                  <a:t>Ratio R(</a:t>
                </a:r>
                <a14:m>
                  <m:oMath xmlns:m="http://schemas.openxmlformats.org/officeDocument/2006/math">
                    <m:r>
                      <a:rPr lang="en-IT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𝜏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/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𝜇</m:t>
                    </m:r>
                  </m:oMath>
                </a14:m>
                <a:r>
                  <a:rPr lang="en-IT" dirty="0"/>
                  <a:t>) = B(W</a:t>
                </a:r>
                <a14:m>
                  <m:oMath xmlns:m="http://schemas.openxmlformats.org/officeDocument/2006/math">
                    <m:r>
                      <a:rPr lang="en-IT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IT" dirty="0"/>
                  <a:t> </a:t>
                </a:r>
                <a14:m>
                  <m:oMath xmlns:m="http://schemas.openxmlformats.org/officeDocument/2006/math">
                    <m:r>
                      <a:rPr lang="en-IT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𝜏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𝜈</m:t>
                    </m:r>
                  </m:oMath>
                </a14:m>
                <a:r>
                  <a:rPr lang="en-IT" dirty="0"/>
                  <a:t>) / 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IT" dirty="0"/>
                      <m:t>B</m:t>
                    </m:r>
                    <m:r>
                      <m:rPr>
                        <m:nor/>
                      </m:rPr>
                      <a:rPr lang="en-IT" dirty="0"/>
                      <m:t>(</m:t>
                    </m:r>
                    <m:r>
                      <m:rPr>
                        <m:nor/>
                      </m:rPr>
                      <a:rPr lang="en-IT" dirty="0"/>
                      <m:t>W</m:t>
                    </m:r>
                    <m:r>
                      <a:rPr lang="en-IT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dirty="0"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𝜇𝜈</m:t>
                    </m:r>
                  </m:oMath>
                </a14:m>
                <a:r>
                  <a:rPr lang="en-IT" dirty="0"/>
                  <a:t>) </a:t>
                </a:r>
              </a:p>
              <a:p>
                <a:pPr lvl="2"/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IT" dirty="0"/>
                      <m:t>Ratio</m:t>
                    </m:r>
                    <m:r>
                      <m:rPr>
                        <m:nor/>
                      </m:rPr>
                      <a:rPr lang="en-IT" dirty="0"/>
                      <m:t> </m:t>
                    </m:r>
                    <m:r>
                      <m:rPr>
                        <m:nor/>
                      </m:rPr>
                      <a:rPr lang="en-IT" dirty="0"/>
                      <m:t>R</m:t>
                    </m:r>
                    <m:r>
                      <m:rPr>
                        <m:nor/>
                      </m:rPr>
                      <a:rPr lang="en-IT" dirty="0"/>
                      <m:t>(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𝜇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/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𝑒</m:t>
                    </m:r>
                    <m:r>
                      <m:rPr>
                        <m:nor/>
                      </m:rPr>
                      <a:rPr lang="en-IT" dirty="0"/>
                      <m:t>) = </m:t>
                    </m:r>
                    <m:r>
                      <m:rPr>
                        <m:nor/>
                      </m:rPr>
                      <a:rPr lang="en-IT" dirty="0"/>
                      <m:t>B</m:t>
                    </m:r>
                    <m:r>
                      <m:rPr>
                        <m:nor/>
                      </m:rPr>
                      <a:rPr lang="en-IT" dirty="0"/>
                      <m:t>(</m:t>
                    </m:r>
                    <m:r>
                      <m:rPr>
                        <m:nor/>
                      </m:rPr>
                      <a:rPr lang="en-IT" dirty="0"/>
                      <m:t>W</m:t>
                    </m:r>
                    <m:r>
                      <a:rPr lang="en-IT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dirty="0"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𝜇𝜈</m:t>
                    </m:r>
                  </m:oMath>
                </a14:m>
                <a:r>
                  <a:rPr lang="en-IT" dirty="0"/>
                  <a:t>) / 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IT" dirty="0"/>
                      <m:t>B</m:t>
                    </m:r>
                    <m:r>
                      <m:rPr>
                        <m:nor/>
                      </m:rPr>
                      <a:rPr lang="en-IT" dirty="0"/>
                      <m:t>(</m:t>
                    </m:r>
                    <m:r>
                      <m:rPr>
                        <m:nor/>
                      </m:rPr>
                      <a:rPr lang="en-IT" dirty="0"/>
                      <m:t>W</m:t>
                    </m:r>
                    <m:r>
                      <a:rPr lang="en-IT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dirty="0">
                    <a:ea typeface="Cambria Math" panose="02040503050406030204" pitchFamily="18" charset="0"/>
                  </a:rPr>
                  <a:t> e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𝜈</m:t>
                    </m:r>
                  </m:oMath>
                </a14:m>
                <a:r>
                  <a:rPr lang="en-IT" dirty="0"/>
                  <a:t>)</a:t>
                </a:r>
              </a:p>
              <a:p>
                <a:pPr marL="457200" lvl="1" indent="0">
                  <a:buNone/>
                </a:pPr>
                <a:endParaRPr lang="en-IT" dirty="0"/>
              </a:p>
            </p:txBody>
          </p:sp>
        </mc:Choice>
        <mc:Fallback xmlns="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AA509A5E-DD1C-FC98-A1D8-DA641152B52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26837" y="1389413"/>
                <a:ext cx="8539034" cy="4484488"/>
              </a:xfrm>
              <a:blipFill>
                <a:blip r:embed="rId2"/>
                <a:stretch>
                  <a:fillRect l="-1335" t="-2260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itle 1">
            <a:extLst>
              <a:ext uri="{FF2B5EF4-FFF2-40B4-BE49-F238E27FC236}">
                <a16:creationId xmlns:a16="http://schemas.microsoft.com/office/drawing/2014/main" id="{369C9C99-845E-0767-9743-9678A1F470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8129" y="133564"/>
            <a:ext cx="9329286" cy="1255849"/>
          </a:xfrm>
        </p:spPr>
        <p:txBody>
          <a:bodyPr/>
          <a:lstStyle/>
          <a:p>
            <a:r>
              <a:rPr lang="en-IT" i="1" dirty="0">
                <a:solidFill>
                  <a:srgbClr val="0070C0"/>
                </a:solidFill>
                <a:latin typeface="+mn-lt"/>
              </a:rPr>
              <a:t>Standard Model</a:t>
            </a:r>
            <a:br>
              <a:rPr lang="en-IT" b="0" i="1" dirty="0">
                <a:solidFill>
                  <a:srgbClr val="0070C0"/>
                </a:solidFill>
                <a:latin typeface="+mn-lt"/>
              </a:rPr>
            </a:br>
            <a:r>
              <a:rPr lang="en-US" sz="3600" b="0" i="1" dirty="0">
                <a:solidFill>
                  <a:srgbClr val="0070C0"/>
                </a:solidFill>
                <a:latin typeface="+mn-lt"/>
              </a:rPr>
              <a:t>lepton </a:t>
            </a:r>
            <a:r>
              <a:rPr lang="en-US" sz="3600" b="0" i="1" dirty="0" err="1">
                <a:solidFill>
                  <a:srgbClr val="0070C0"/>
                </a:solidFill>
                <a:latin typeface="+mn-lt"/>
              </a:rPr>
              <a:t>flavour</a:t>
            </a:r>
            <a:r>
              <a:rPr lang="en-US" sz="3600" b="0" i="1" dirty="0">
                <a:solidFill>
                  <a:srgbClr val="0070C0"/>
                </a:solidFill>
                <a:latin typeface="+mn-lt"/>
              </a:rPr>
              <a:t> universality in top (W) decays</a:t>
            </a:r>
            <a:endParaRPr lang="en-IT" sz="3600" b="0" i="1" baseline="-25000" dirty="0">
              <a:solidFill>
                <a:srgbClr val="0070C0"/>
              </a:solidFill>
              <a:latin typeface="+mn-lt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6214054-4E79-230F-8427-7915063D30C2}"/>
              </a:ext>
            </a:extLst>
          </p:cNvPr>
          <p:cNvSpPr txBox="1"/>
          <p:nvPr/>
        </p:nvSpPr>
        <p:spPr>
          <a:xfrm rot="16200000">
            <a:off x="7244479" y="4651381"/>
            <a:ext cx="33147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T" dirty="0">
                <a:hlinkClick r:id="rId3"/>
              </a:rPr>
              <a:t>Eur. Phys. J. C 84 (2024) 993</a:t>
            </a:r>
            <a:endParaRPr lang="en-IT" dirty="0"/>
          </a:p>
        </p:txBody>
      </p:sp>
      <p:pic>
        <p:nvPicPr>
          <p:cNvPr id="44034" name="Picture 2">
            <a:extLst>
              <a:ext uri="{FF2B5EF4-FFF2-40B4-BE49-F238E27FC236}">
                <a16:creationId xmlns:a16="http://schemas.microsoft.com/office/drawing/2014/main" id="{4BA02DBA-1696-C19E-D044-A533A32A7D2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18857" y="2983802"/>
            <a:ext cx="4798306" cy="35095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C5D92BC2-AB06-CB8B-3AA0-CF99EF5FF949}"/>
              </a:ext>
            </a:extLst>
          </p:cNvPr>
          <p:cNvSpPr txBox="1"/>
          <p:nvPr/>
        </p:nvSpPr>
        <p:spPr>
          <a:xfrm rot="16200000">
            <a:off x="-1847557" y="4236149"/>
            <a:ext cx="41451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T" dirty="0">
                <a:hlinkClick r:id="rId5"/>
              </a:rPr>
              <a:t>Nature Phys. 17 813-818 (2021)</a:t>
            </a:r>
            <a:endParaRPr lang="en-IT" dirty="0"/>
          </a:p>
        </p:txBody>
      </p:sp>
      <p:pic>
        <p:nvPicPr>
          <p:cNvPr id="8" name="Picture 7" descr="A graph of a graph showing different colored lines&#10;&#10;Description automatically generated with medium confidence">
            <a:extLst>
              <a:ext uri="{FF2B5EF4-FFF2-40B4-BE49-F238E27FC236}">
                <a16:creationId xmlns:a16="http://schemas.microsoft.com/office/drawing/2014/main" id="{717F8CDC-CC7A-5158-4A43-66E19D42CB2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09690" y="3429000"/>
            <a:ext cx="4162309" cy="2719925"/>
          </a:xfrm>
          <a:prstGeom prst="rect">
            <a:avLst/>
          </a:prstGeom>
        </p:spPr>
      </p:pic>
      <p:pic>
        <p:nvPicPr>
          <p:cNvPr id="10" name="Picture 9" descr="A black and white image of a line with letters and a arrow&#10;&#10;Description automatically generated with medium confidence">
            <a:extLst>
              <a:ext uri="{FF2B5EF4-FFF2-40B4-BE49-F238E27FC236}">
                <a16:creationId xmlns:a16="http://schemas.microsoft.com/office/drawing/2014/main" id="{00A2F355-B4C6-4CE7-B90C-FA115158A40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318010" y="2218757"/>
            <a:ext cx="2222171" cy="853009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11CF7023-3C41-7CCB-A09C-5AE9DB8C65BC}"/>
              </a:ext>
            </a:extLst>
          </p:cNvPr>
          <p:cNvSpPr txBox="1"/>
          <p:nvPr/>
        </p:nvSpPr>
        <p:spPr>
          <a:xfrm>
            <a:off x="7684606" y="5517573"/>
            <a:ext cx="75882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T" sz="1200" dirty="0">
                <a:solidFill>
                  <a:schemeClr val="accent5"/>
                </a:solidFill>
              </a:rPr>
              <a:t>0.45%</a:t>
            </a:r>
          </a:p>
        </p:txBody>
      </p:sp>
    </p:spTree>
    <p:extLst>
      <p:ext uri="{BB962C8B-B14F-4D97-AF65-F5344CB8AC3E}">
        <p14:creationId xmlns:p14="http://schemas.microsoft.com/office/powerpoint/2010/main" val="87033168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A graph of a number of particles&#10;&#10;Description automatically generated with medium confidence">
            <a:extLst>
              <a:ext uri="{FF2B5EF4-FFF2-40B4-BE49-F238E27FC236}">
                <a16:creationId xmlns:a16="http://schemas.microsoft.com/office/drawing/2014/main" id="{E55EC8D3-5BA4-4C49-94E3-8F8A557D120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52876" y="3429000"/>
            <a:ext cx="3501769" cy="2910254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79ABA1C4-6DFA-E306-8496-519231842EC3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426837" y="1389413"/>
                <a:ext cx="8717163" cy="4746659"/>
              </a:xfrm>
            </p:spPr>
            <p:txBody>
              <a:bodyPr/>
              <a:lstStyle/>
              <a:p>
                <a:r>
                  <a:rPr lang="en-IT" dirty="0"/>
                  <a:t>Quantum entanglement</a:t>
                </a:r>
              </a:p>
              <a:p>
                <a:pPr lvl="1"/>
                <a:r>
                  <a:rPr lang="en-GB" sz="2000" dirty="0"/>
                  <a:t>Spin information top quark is transmitted to decay particles</a:t>
                </a:r>
              </a:p>
              <a:p>
                <a:pPr lvl="1"/>
                <a:r>
                  <a:rPr lang="en-GB" sz="2000" dirty="0"/>
                  <a:t>SM predicts entangled spins for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𝑡</m:t>
                    </m:r>
                    <m:acc>
                      <m:accPr>
                        <m:chr m:val="̅"/>
                        <m:ctrlPr>
                          <a:rPr lang="en-IT" sz="200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acc>
                  </m:oMath>
                </a14:m>
                <a:r>
                  <a:rPr lang="en-IT" sz="2000" dirty="0"/>
                  <a:t> </a:t>
                </a:r>
                <a:r>
                  <a:rPr lang="en-GB" sz="2000" dirty="0"/>
                  <a:t>states at the production threshold and at high masses of the </a:t>
                </a:r>
                <a14:m>
                  <m:oMath xmlns:m="http://schemas.openxmlformats.org/officeDocument/2006/math">
                    <m:r>
                      <a:rPr lang="en-US" sz="2000" i="1">
                        <a:latin typeface="Cambria Math" panose="02040503050406030204" pitchFamily="18" charset="0"/>
                      </a:rPr>
                      <m:t>𝑡</m:t>
                    </m:r>
                    <m:acc>
                      <m:accPr>
                        <m:chr m:val="̅"/>
                        <m:ctrlPr>
                          <a:rPr lang="en-IT" sz="2000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acc>
                  </m:oMath>
                </a14:m>
                <a:r>
                  <a:rPr lang="en-GB" sz="2000" dirty="0"/>
                  <a:t> system</a:t>
                </a:r>
              </a:p>
              <a:p>
                <a:pPr lvl="1"/>
                <a:r>
                  <a:rPr lang="en-GB" sz="2000" b="0" dirty="0"/>
                  <a:t>Peres</a:t>
                </a:r>
                <a:r>
                  <a:rPr lang="en-GB" sz="2000" dirty="0"/>
                  <a:t>-</a:t>
                </a:r>
                <a:r>
                  <a:rPr lang="en-GB" sz="2000" dirty="0" err="1"/>
                  <a:t>Horodecki</a:t>
                </a:r>
                <a:r>
                  <a:rPr lang="en-GB" sz="2000" dirty="0"/>
                  <a:t> criterion </a:t>
                </a:r>
                <a14:m>
                  <m:oMath xmlns:m="http://schemas.openxmlformats.org/officeDocument/2006/math">
                    <m:r>
                      <a:rPr lang="en-GB" sz="20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GB" sz="2000" dirty="0"/>
                  <a:t> determine if state can be separated</a:t>
                </a:r>
                <a:endParaRPr lang="en-US" sz="1600" b="0" dirty="0"/>
              </a:p>
              <a:p>
                <a:pPr lvl="1"/>
                <a:r>
                  <a:rPr lang="en-IT" sz="2000" dirty="0"/>
                  <a:t>1</a:t>
                </a:r>
                <a:r>
                  <a:rPr lang="en-IT" sz="2000" baseline="30000" dirty="0"/>
                  <a:t>st</a:t>
                </a:r>
                <a:r>
                  <a:rPr lang="en-IT" sz="2000" dirty="0"/>
                  <a:t> observation entangled QM state at high m(</a:t>
                </a:r>
                <a14:m>
                  <m:oMath xmlns:m="http://schemas.openxmlformats.org/officeDocument/2006/math">
                    <m:r>
                      <a:rPr lang="en-US" sz="2000" i="1">
                        <a:latin typeface="Cambria Math" panose="02040503050406030204" pitchFamily="18" charset="0"/>
                      </a:rPr>
                      <m:t>𝑡</m:t>
                    </m:r>
                    <m:acc>
                      <m:accPr>
                        <m:chr m:val="̅"/>
                        <m:ctrlPr>
                          <a:rPr lang="en-IT" sz="2000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acc>
                  </m:oMath>
                </a14:m>
                <a:r>
                  <a:rPr lang="en-IT" sz="2000" dirty="0"/>
                  <a:t>)</a:t>
                </a:r>
              </a:p>
              <a:p>
                <a:pPr lvl="1"/>
                <a:r>
                  <a:rPr lang="en-IT" sz="2000" dirty="0"/>
                  <a:t>&gt; 5</a:t>
                </a:r>
                <a14:m>
                  <m:oMath xmlns:m="http://schemas.openxmlformats.org/officeDocument/2006/math">
                    <m:r>
                      <a:rPr lang="en-IT" sz="20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𝜎</m:t>
                    </m:r>
                  </m:oMath>
                </a14:m>
                <a:r>
                  <a:rPr lang="en-IT" sz="2000" dirty="0"/>
                  <a:t> in ATLAS &amp; CMS</a:t>
                </a:r>
                <a:endParaRPr lang="en-GB" sz="2000" dirty="0"/>
              </a:p>
            </p:txBody>
          </p:sp>
        </mc:Choice>
        <mc:Fallback xmlns="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79ABA1C4-6DFA-E306-8496-519231842EC3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26837" y="1389413"/>
                <a:ext cx="8717163" cy="4746659"/>
              </a:xfrm>
              <a:blipFill>
                <a:blip r:embed="rId3"/>
                <a:stretch>
                  <a:fillRect l="-1310" t="-2133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itle 1">
            <a:extLst>
              <a:ext uri="{FF2B5EF4-FFF2-40B4-BE49-F238E27FC236}">
                <a16:creationId xmlns:a16="http://schemas.microsoft.com/office/drawing/2014/main" id="{11ED426D-D4E5-E041-E613-FE566321D0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8129" y="133564"/>
            <a:ext cx="9329286" cy="1255849"/>
          </a:xfrm>
        </p:spPr>
        <p:txBody>
          <a:bodyPr/>
          <a:lstStyle/>
          <a:p>
            <a:r>
              <a:rPr lang="en-IT" i="1" dirty="0">
                <a:solidFill>
                  <a:srgbClr val="0070C0"/>
                </a:solidFill>
                <a:latin typeface="+mn-lt"/>
              </a:rPr>
              <a:t>Standard Model</a:t>
            </a:r>
            <a:br>
              <a:rPr lang="en-IT" b="0" i="1" dirty="0">
                <a:solidFill>
                  <a:srgbClr val="0070C0"/>
                </a:solidFill>
                <a:latin typeface="+mn-lt"/>
              </a:rPr>
            </a:br>
            <a:r>
              <a:rPr lang="en-US" sz="3600" b="0" i="1" dirty="0">
                <a:solidFill>
                  <a:srgbClr val="0070C0"/>
                </a:solidFill>
                <a:latin typeface="+mn-lt"/>
              </a:rPr>
              <a:t>top quark properties</a:t>
            </a:r>
            <a:endParaRPr lang="en-IT" sz="3600" b="0" i="1" baseline="-25000" dirty="0">
              <a:solidFill>
                <a:srgbClr val="0070C0"/>
              </a:solidFill>
              <a:latin typeface="+mn-lt"/>
            </a:endParaRPr>
          </a:p>
        </p:txBody>
      </p:sp>
      <p:pic>
        <p:nvPicPr>
          <p:cNvPr id="6" name="Picture 5" descr="A diagram of a graph&#10;&#10;Description automatically generated">
            <a:extLst>
              <a:ext uri="{FF2B5EF4-FFF2-40B4-BE49-F238E27FC236}">
                <a16:creationId xmlns:a16="http://schemas.microsoft.com/office/drawing/2014/main" id="{745A26B7-C4C5-83A4-BC36-8907BD9A661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9071" y="3894602"/>
            <a:ext cx="3903785" cy="2620497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4CA5FB35-B558-46D7-FE11-F3C4FED61311}"/>
              </a:ext>
            </a:extLst>
          </p:cNvPr>
          <p:cNvSpPr txBox="1"/>
          <p:nvPr/>
        </p:nvSpPr>
        <p:spPr>
          <a:xfrm rot="16200000">
            <a:off x="5914980" y="3232177"/>
            <a:ext cx="593766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i="1" dirty="0"/>
              <a:t>ATLAS – Nature 633 542-547 (2024)</a:t>
            </a:r>
            <a:br>
              <a:rPr lang="en-GB" sz="1600" i="1" dirty="0"/>
            </a:br>
            <a:r>
              <a:rPr lang="en-GB" sz="1600" i="1" dirty="0"/>
              <a:t>CMS – </a:t>
            </a:r>
            <a:r>
              <a:rPr lang="en-GB" sz="1600" i="1" dirty="0" err="1"/>
              <a:t>Phys.Rev.D</a:t>
            </a:r>
            <a:r>
              <a:rPr lang="en-GB" sz="1600" i="1" dirty="0"/>
              <a:t>. 110 (2024) 112016</a:t>
            </a:r>
            <a:endParaRPr lang="en-IT" sz="1600" i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2CBCE4B8-987F-2E84-B3D7-9BE3FF5AC728}"/>
                  </a:ext>
                </a:extLst>
              </p:cNvPr>
              <p:cNvSpPr txBox="1"/>
              <p:nvPr/>
            </p:nvSpPr>
            <p:spPr>
              <a:xfrm>
                <a:off x="6248273" y="0"/>
                <a:ext cx="2927926" cy="92640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i="1" dirty="0"/>
                  <a:t>t</a:t>
                </a:r>
                <a:r>
                  <a:rPr lang="en-IT" i="1" dirty="0"/>
                  <a:t>op lifetime </a:t>
                </a:r>
                <a14:m>
                  <m:oMath xmlns:m="http://schemas.openxmlformats.org/officeDocument/2006/math">
                    <m:r>
                      <a:rPr lang="en-IT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5 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−25</m:t>
                        </m:r>
                      </m:sup>
                    </m:sSup>
                  </m:oMath>
                </a14:m>
                <a:r>
                  <a:rPr lang="en-IT" i="1" dirty="0"/>
                  <a:t>s</a:t>
                </a:r>
              </a:p>
              <a:p>
                <a:r>
                  <a:rPr lang="en-US" i="1" dirty="0" err="1"/>
                  <a:t>hadronisation</a:t>
                </a:r>
                <a:r>
                  <a:rPr lang="en-US" i="1" dirty="0"/>
                  <a:t> </a:t>
                </a:r>
                <a14:m>
                  <m:oMath xmlns:m="http://schemas.openxmlformats.org/officeDocument/2006/math">
                    <m:r>
                      <a:rPr lang="en-IT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−23</m:t>
                        </m:r>
                      </m:sup>
                    </m:sSup>
                  </m:oMath>
                </a14:m>
                <a:r>
                  <a:rPr lang="en-IT" i="1" dirty="0"/>
                  <a:t>s</a:t>
                </a:r>
              </a:p>
              <a:p>
                <a:r>
                  <a:rPr lang="en-GB" i="1" dirty="0"/>
                  <a:t>S</a:t>
                </a:r>
                <a:r>
                  <a:rPr lang="en-IT" i="1" dirty="0"/>
                  <a:t>pin decorrelation </a:t>
                </a:r>
                <a14:m>
                  <m:oMath xmlns:m="http://schemas.openxmlformats.org/officeDocument/2006/math">
                    <m:r>
                      <a:rPr lang="en-IT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−21</m:t>
                        </m:r>
                      </m:sup>
                    </m:sSup>
                  </m:oMath>
                </a14:m>
                <a:r>
                  <a:rPr lang="en-IT" i="1" dirty="0"/>
                  <a:t>s</a:t>
                </a:r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2CBCE4B8-987F-2E84-B3D7-9BE3FF5AC72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48273" y="0"/>
                <a:ext cx="2927926" cy="926407"/>
              </a:xfrm>
              <a:prstGeom prst="rect">
                <a:avLst/>
              </a:prstGeom>
              <a:blipFill>
                <a:blip r:embed="rId5"/>
                <a:stretch>
                  <a:fillRect l="-1732" t="-2740" b="-9589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536231220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graph of events and events&#10;&#10;Description automatically generated with medium confidence">
            <a:extLst>
              <a:ext uri="{FF2B5EF4-FFF2-40B4-BE49-F238E27FC236}">
                <a16:creationId xmlns:a16="http://schemas.microsoft.com/office/drawing/2014/main" id="{C9E16472-4494-AFE2-1D76-BEB8D87F73D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40814" y="1957754"/>
            <a:ext cx="3455727" cy="4535642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79ABA1C4-6DFA-E306-8496-519231842EC3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-225785" y="1389413"/>
                <a:ext cx="8965870" cy="3015566"/>
              </a:xfrm>
            </p:spPr>
            <p:txBody>
              <a:bodyPr>
                <a:normAutofit/>
              </a:bodyPr>
              <a:lstStyle/>
              <a:p>
                <a:pPr lvl="1"/>
                <a:r>
                  <a:rPr lang="en-IT" dirty="0"/>
                  <a:t>Analysis explores </a:t>
                </a:r>
                <a:r>
                  <a:rPr lang="en-IT" sz="2400" dirty="0"/>
                  <a:t>m(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 panose="02040503050406030204" pitchFamily="18" charset="0"/>
                      </a:rPr>
                      <m:t>𝑡</m:t>
                    </m:r>
                    <m:acc>
                      <m:accPr>
                        <m:chr m:val="̅"/>
                        <m:ctrlPr>
                          <a:rPr lang="en-IT" sz="2400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acc>
                  </m:oMath>
                </a14:m>
                <a:r>
                  <a:rPr lang="en-IT" sz="2400" dirty="0"/>
                  <a:t>) and 2 </a:t>
                </a:r>
                <a:br>
                  <a:rPr lang="en-IT" sz="2400" dirty="0"/>
                </a:br>
                <a:r>
                  <a:rPr lang="en-IT" sz="2400" dirty="0"/>
                  <a:t>angular observables (c</a:t>
                </a:r>
                <a:r>
                  <a:rPr lang="en-IT" sz="2400" baseline="-25000" dirty="0"/>
                  <a:t>hel</a:t>
                </a:r>
                <a:r>
                  <a:rPr lang="en-IT" sz="2400" dirty="0"/>
                  <a:t>, c</a:t>
                </a:r>
                <a:r>
                  <a:rPr lang="en-IT" sz="2400" baseline="-25000" dirty="0"/>
                  <a:t>han</a:t>
                </a:r>
                <a:r>
                  <a:rPr lang="en-IT" sz="2400" dirty="0"/>
                  <a:t>)</a:t>
                </a:r>
              </a:p>
              <a:p>
                <a:pPr lvl="2"/>
                <a:r>
                  <a:rPr lang="en-IT" dirty="0"/>
                  <a:t>access to correlation of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𝑡</m:t>
                    </m:r>
                  </m:oMath>
                </a14:m>
                <a:r>
                  <a:rPr lang="en-IT" dirty="0"/>
                  <a:t> </a:t>
                </a:r>
                <a:r>
                  <a:rPr lang="en-GB" dirty="0"/>
                  <a:t>a</a:t>
                </a:r>
                <a:r>
                  <a:rPr lang="en-IT" dirty="0"/>
                  <a:t>nd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IT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acc>
                  </m:oMath>
                </a14:m>
                <a:r>
                  <a:rPr lang="en-IT" dirty="0"/>
                  <a:t> spin</a:t>
                </a:r>
              </a:p>
              <a:p>
                <a:pPr lvl="1"/>
                <a:r>
                  <a:rPr lang="en-GB" dirty="0"/>
                  <a:t>C</a:t>
                </a:r>
                <a:r>
                  <a:rPr lang="en-IT" dirty="0"/>
                  <a:t>olor singlet should show up with </a:t>
                </a:r>
                <a:br>
                  <a:rPr lang="en-IT" dirty="0"/>
                </a:br>
                <a:r>
                  <a:rPr lang="en-IT" dirty="0"/>
                  <a:t>peak below </a:t>
                </a:r>
                <a:r>
                  <a:rPr lang="en-IT" sz="2400" dirty="0"/>
                  <a:t>m(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 panose="02040503050406030204" pitchFamily="18" charset="0"/>
                      </a:rPr>
                      <m:t>𝑡</m:t>
                    </m:r>
                    <m:acc>
                      <m:accPr>
                        <m:chr m:val="̅"/>
                        <m:ctrlPr>
                          <a:rPr lang="en-IT" sz="2400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acc>
                  </m:oMath>
                </a14:m>
                <a:r>
                  <a:rPr lang="en-IT" sz="2400" dirty="0"/>
                  <a:t>) threshold</a:t>
                </a:r>
              </a:p>
              <a:p>
                <a:pPr lvl="2"/>
                <a:r>
                  <a:rPr lang="en-GB" dirty="0"/>
                  <a:t>E</a:t>
                </a:r>
                <a:r>
                  <a:rPr lang="en-IT" dirty="0"/>
                  <a:t>agerly waiting ATLAS analysis</a:t>
                </a:r>
              </a:p>
            </p:txBody>
          </p:sp>
        </mc:Choice>
        <mc:Fallback xmlns="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79ABA1C4-6DFA-E306-8496-519231842EC3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-225785" y="1389413"/>
                <a:ext cx="8965870" cy="3015566"/>
              </a:xfrm>
              <a:blipFill>
                <a:blip r:embed="rId3"/>
                <a:stretch>
                  <a:fillRect t="-2929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itle 1">
                <a:extLst>
                  <a:ext uri="{FF2B5EF4-FFF2-40B4-BE49-F238E27FC236}">
                    <a16:creationId xmlns:a16="http://schemas.microsoft.com/office/drawing/2014/main" id="{11ED426D-D4E5-E041-E613-FE566321D010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178129" y="133564"/>
                <a:ext cx="9329286" cy="1255849"/>
              </a:xfrm>
            </p:spPr>
            <p:txBody>
              <a:bodyPr/>
              <a:lstStyle/>
              <a:p>
                <a:r>
                  <a:rPr lang="en-IT" i="1" dirty="0">
                    <a:solidFill>
                      <a:srgbClr val="0070C0"/>
                    </a:solidFill>
                    <a:latin typeface="+mn-lt"/>
                  </a:rPr>
                  <a:t>Standard Model </a:t>
                </a:r>
                <a:r>
                  <a:rPr lang="en-US" b="0" i="1" dirty="0">
                    <a:solidFill>
                      <a:schemeClr val="bg1"/>
                    </a:solidFill>
                    <a:latin typeface="+mn-lt"/>
                  </a:rPr>
                  <a:t>Toponium </a:t>
                </a:r>
                <a14:m>
                  <m:oMath xmlns:m="http://schemas.openxmlformats.org/officeDocument/2006/math">
                    <m:r>
                      <a:rPr lang="en-IT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𝜂</m:t>
                    </m:r>
                  </m:oMath>
                </a14:m>
                <a:r>
                  <a:rPr lang="en-IT" b="0" i="1" dirty="0">
                    <a:solidFill>
                      <a:schemeClr val="bg1"/>
                    </a:solidFill>
                    <a:latin typeface="+mn-lt"/>
                  </a:rPr>
                  <a:t>(</a:t>
                </a:r>
                <a14:m>
                  <m:oMath xmlns:m="http://schemas.openxmlformats.org/officeDocument/2006/math">
                    <m:r>
                      <a:rPr lang="en-US" b="0" i="1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𝑡</m:t>
                    </m:r>
                    <m:acc>
                      <m:accPr>
                        <m:chr m:val="̅"/>
                        <m:ctrlPr>
                          <a:rPr lang="en-IT" b="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b="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acc>
                  </m:oMath>
                </a14:m>
                <a:r>
                  <a:rPr lang="en-IT" b="0" i="1" dirty="0">
                    <a:solidFill>
                      <a:schemeClr val="bg1"/>
                    </a:solidFill>
                    <a:latin typeface="+mn-lt"/>
                  </a:rPr>
                  <a:t>) </a:t>
                </a:r>
                <a:br>
                  <a:rPr lang="en-IT" b="0" i="1" dirty="0">
                    <a:solidFill>
                      <a:srgbClr val="0070C0"/>
                    </a:solidFill>
                    <a:latin typeface="+mn-lt"/>
                  </a:rPr>
                </a:br>
                <a:r>
                  <a:rPr lang="en-US" sz="3500" i="1" dirty="0">
                    <a:solidFill>
                      <a:srgbClr val="0070C0"/>
                    </a:solidFill>
                  </a:rPr>
                  <a:t>observation of pseudoscalar excess at </a:t>
                </a:r>
                <a14:m>
                  <m:oMath xmlns:m="http://schemas.openxmlformats.org/officeDocument/2006/math">
                    <m:r>
                      <a:rPr lang="en-US" sz="3500" i="1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𝑡</m:t>
                    </m:r>
                    <m:acc>
                      <m:accPr>
                        <m:chr m:val="̅"/>
                        <m:ctrlPr>
                          <a:rPr lang="en-IT" sz="3500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3500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acc>
                  </m:oMath>
                </a14:m>
                <a:r>
                  <a:rPr lang="en-US" sz="3500" i="1" dirty="0">
                    <a:solidFill>
                      <a:srgbClr val="0070C0"/>
                    </a:solidFill>
                  </a:rPr>
                  <a:t> theshold</a:t>
                </a:r>
                <a:br>
                  <a:rPr lang="en-IT" dirty="0"/>
                </a:br>
                <a:endParaRPr lang="en-IT" b="0" i="1" baseline="-25000" dirty="0">
                  <a:solidFill>
                    <a:srgbClr val="0070C0"/>
                  </a:solidFill>
                  <a:latin typeface="+mn-lt"/>
                </a:endParaRPr>
              </a:p>
            </p:txBody>
          </p:sp>
        </mc:Choice>
        <mc:Fallback xmlns="">
          <p:sp>
            <p:nvSpPr>
              <p:cNvPr id="4" name="Title 1">
                <a:extLst>
                  <a:ext uri="{FF2B5EF4-FFF2-40B4-BE49-F238E27FC236}">
                    <a16:creationId xmlns:a16="http://schemas.microsoft.com/office/drawing/2014/main" id="{11ED426D-D4E5-E041-E613-FE566321D010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178129" y="133564"/>
                <a:ext cx="9329286" cy="1255849"/>
              </a:xfrm>
              <a:blipFill>
                <a:blip r:embed="rId4"/>
                <a:stretch>
                  <a:fillRect l="-2174" t="-12000" b="-7000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TextBox 11">
            <a:extLst>
              <a:ext uri="{FF2B5EF4-FFF2-40B4-BE49-F238E27FC236}">
                <a16:creationId xmlns:a16="http://schemas.microsoft.com/office/drawing/2014/main" id="{4CA5FB35-B558-46D7-FE11-F3C4FED61311}"/>
              </a:ext>
            </a:extLst>
          </p:cNvPr>
          <p:cNvSpPr txBox="1"/>
          <p:nvPr/>
        </p:nvSpPr>
        <p:spPr>
          <a:xfrm rot="16200000">
            <a:off x="5917912" y="3232175"/>
            <a:ext cx="593766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i="1" dirty="0"/>
              <a:t>CMS – arXiv:2503.22382</a:t>
            </a:r>
            <a:br>
              <a:rPr lang="en-GB" sz="1600" i="1" dirty="0"/>
            </a:br>
            <a:r>
              <a:rPr lang="en-GB" sz="1600" dirty="0" err="1"/>
              <a:t>cerncourier.com</a:t>
            </a:r>
            <a:r>
              <a:rPr lang="en-GB" sz="1600" dirty="0"/>
              <a:t>/a/cms-observes-top-antitop-excess-2</a:t>
            </a:r>
            <a:endParaRPr lang="en-IT" sz="1600" dirty="0"/>
          </a:p>
        </p:txBody>
      </p:sp>
      <p:pic>
        <p:nvPicPr>
          <p:cNvPr id="5" name="Picture 4" descr="A graph of a number of numbers and a line&#10;&#10;Description automatically generated with medium confidence">
            <a:extLst>
              <a:ext uri="{FF2B5EF4-FFF2-40B4-BE49-F238E27FC236}">
                <a16:creationId xmlns:a16="http://schemas.microsoft.com/office/drawing/2014/main" id="{A31B51C6-3881-3DEE-5029-50E9423C2F1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422" y="4539568"/>
            <a:ext cx="2503932" cy="1953826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3378DF70-AB5A-566C-DD64-77310F9C491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16304" y="3774399"/>
            <a:ext cx="4844256" cy="522903"/>
          </a:xfrm>
          <a:prstGeom prst="rect">
            <a:avLst/>
          </a:prstGeom>
        </p:spPr>
      </p:pic>
      <p:pic>
        <p:nvPicPr>
          <p:cNvPr id="16" name="Picture 15" descr="A close-up of a newspaper&#10;&#10;Description automatically generated">
            <a:extLst>
              <a:ext uri="{FF2B5EF4-FFF2-40B4-BE49-F238E27FC236}">
                <a16:creationId xmlns:a16="http://schemas.microsoft.com/office/drawing/2014/main" id="{89E46A58-587F-2C77-9C03-EE736B4508D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088858" y="4298396"/>
            <a:ext cx="2236570" cy="21949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7204471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559AFD09-F100-DBD0-9C4A-FE3C94EB33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8129" y="133564"/>
            <a:ext cx="9143999" cy="1255849"/>
          </a:xfrm>
        </p:spPr>
        <p:txBody>
          <a:bodyPr/>
          <a:lstStyle/>
          <a:p>
            <a:r>
              <a:rPr lang="en-IT" i="1" dirty="0">
                <a:solidFill>
                  <a:srgbClr val="0070C0"/>
                </a:solidFill>
                <a:latin typeface="+mn-lt"/>
              </a:rPr>
              <a:t>Searches for New Physics</a:t>
            </a:r>
            <a:br>
              <a:rPr lang="en-IT" b="0" i="1" dirty="0">
                <a:solidFill>
                  <a:srgbClr val="0070C0"/>
                </a:solidFill>
                <a:latin typeface="+mn-lt"/>
              </a:rPr>
            </a:br>
            <a:r>
              <a:rPr lang="en-IT" sz="3600" b="0" i="1" dirty="0">
                <a:solidFill>
                  <a:srgbClr val="0070C0"/>
                </a:solidFill>
                <a:latin typeface="+mn-lt"/>
              </a:rPr>
              <a:t>SUSY where are you?</a:t>
            </a:r>
          </a:p>
        </p:txBody>
      </p:sp>
      <p:pic>
        <p:nvPicPr>
          <p:cNvPr id="18434" name="Picture 2">
            <a:extLst>
              <a:ext uri="{FF2B5EF4-FFF2-40B4-BE49-F238E27FC236}">
                <a16:creationId xmlns:a16="http://schemas.microsoft.com/office/drawing/2014/main" id="{9DB5513A-B813-0B16-6646-25671F1ACC4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0586" y="1242628"/>
            <a:ext cx="7290253" cy="52816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A64AA67C-2BD9-E155-B48C-89D49A84A9DC}"/>
              </a:ext>
            </a:extLst>
          </p:cNvPr>
          <p:cNvSpPr txBox="1"/>
          <p:nvPr/>
        </p:nvSpPr>
        <p:spPr>
          <a:xfrm rot="16200000">
            <a:off x="6206906" y="3556302"/>
            <a:ext cx="55048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T" dirty="0">
                <a:hlinkClick r:id="rId3"/>
              </a:rPr>
              <a:t>ATLAS-PHYS-PUB-2024-014</a:t>
            </a:r>
            <a:r>
              <a:rPr lang="en-IT" dirty="0"/>
              <a:t> – latest update: AUG 2024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7E2C4460-B885-7F31-235B-60CDD4BF0FFC}"/>
              </a:ext>
            </a:extLst>
          </p:cNvPr>
          <p:cNvCxnSpPr>
            <a:cxnSpLocks/>
          </p:cNvCxnSpPr>
          <p:nvPr/>
        </p:nvCxnSpPr>
        <p:spPr>
          <a:xfrm flipV="1">
            <a:off x="5789386" y="1763486"/>
            <a:ext cx="0" cy="4409916"/>
          </a:xfrm>
          <a:prstGeom prst="line">
            <a:avLst/>
          </a:prstGeom>
          <a:ln w="12700">
            <a:prstDash val="sys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ED9ECF48-6319-B652-B03B-E8BFD1937A2B}"/>
              </a:ext>
            </a:extLst>
          </p:cNvPr>
          <p:cNvSpPr txBox="1"/>
          <p:nvPr/>
        </p:nvSpPr>
        <p:spPr>
          <a:xfrm>
            <a:off x="5388321" y="1313085"/>
            <a:ext cx="8021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T" b="1" dirty="0"/>
              <a:t>1 TeV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E0935C6-A447-B21F-886D-91FE3B4784C4}"/>
              </a:ext>
            </a:extLst>
          </p:cNvPr>
          <p:cNvSpPr txBox="1"/>
          <p:nvPr/>
        </p:nvSpPr>
        <p:spPr>
          <a:xfrm>
            <a:off x="7609116" y="25226"/>
            <a:ext cx="1501693" cy="738664"/>
          </a:xfrm>
          <a:prstGeom prst="rect">
            <a:avLst/>
          </a:prstGeom>
          <a:noFill/>
          <a:ln w="19050"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IT" sz="1400" b="1" dirty="0">
                <a:solidFill>
                  <a:schemeClr val="accent6">
                    <a:lumMod val="75000"/>
                  </a:schemeClr>
                </a:solidFill>
              </a:rPr>
              <a:t>More about BSM:</a:t>
            </a:r>
            <a:br>
              <a:rPr lang="en-IT" sz="1400" b="1" dirty="0">
                <a:solidFill>
                  <a:schemeClr val="accent6">
                    <a:lumMod val="75000"/>
                  </a:schemeClr>
                </a:solidFill>
              </a:rPr>
            </a:br>
            <a:r>
              <a:rPr lang="en-IT" sz="1400" i="1" dirty="0">
                <a:solidFill>
                  <a:schemeClr val="accent6">
                    <a:lumMod val="75000"/>
                  </a:schemeClr>
                </a:solidFill>
              </a:rPr>
              <a:t>Tomorrow 9:30</a:t>
            </a:r>
            <a:br>
              <a:rPr lang="en-IT" sz="1400" i="1" dirty="0">
                <a:solidFill>
                  <a:schemeClr val="accent6">
                    <a:lumMod val="75000"/>
                  </a:schemeClr>
                </a:solidFill>
              </a:rPr>
            </a:br>
            <a:r>
              <a:rPr lang="en-IT" sz="1400" i="1" dirty="0">
                <a:solidFill>
                  <a:schemeClr val="accent6">
                    <a:lumMod val="75000"/>
                  </a:schemeClr>
                </a:solidFill>
              </a:rPr>
              <a:t>L. Soffi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36C6225-B083-17CF-B51C-AA0B3CD9C8CC}"/>
              </a:ext>
            </a:extLst>
          </p:cNvPr>
          <p:cNvSpPr txBox="1"/>
          <p:nvPr/>
        </p:nvSpPr>
        <p:spPr>
          <a:xfrm>
            <a:off x="178129" y="5470705"/>
            <a:ext cx="1094617" cy="3707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T" b="1" dirty="0"/>
              <a:t>RPV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44CB692-1201-5E8E-E429-0711B90579C1}"/>
              </a:ext>
            </a:extLst>
          </p:cNvPr>
          <p:cNvSpPr txBox="1"/>
          <p:nvPr/>
        </p:nvSpPr>
        <p:spPr>
          <a:xfrm>
            <a:off x="185246" y="4741214"/>
            <a:ext cx="1094617" cy="3707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T" b="1" dirty="0"/>
              <a:t>LLP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1686824-394A-F645-C482-7D033B536ECA}"/>
              </a:ext>
            </a:extLst>
          </p:cNvPr>
          <p:cNvSpPr txBox="1"/>
          <p:nvPr/>
        </p:nvSpPr>
        <p:spPr>
          <a:xfrm>
            <a:off x="185246" y="1815194"/>
            <a:ext cx="109461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T" b="1" dirty="0"/>
              <a:t>Inclusive</a:t>
            </a:r>
            <a:br>
              <a:rPr lang="en-IT" b="1" dirty="0"/>
            </a:br>
            <a:r>
              <a:rPr lang="en-IT" b="1" dirty="0"/>
              <a:t>searches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1DBBADF-6FE9-6B44-2908-D71DB0A91FAC}"/>
              </a:ext>
            </a:extLst>
          </p:cNvPr>
          <p:cNvSpPr txBox="1"/>
          <p:nvPr/>
        </p:nvSpPr>
        <p:spPr>
          <a:xfrm>
            <a:off x="107766" y="2742148"/>
            <a:ext cx="123534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T" b="1" dirty="0"/>
              <a:t>3rd generation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44E31FE-3B80-FE03-6497-E508474CFB24}"/>
              </a:ext>
            </a:extLst>
          </p:cNvPr>
          <p:cNvSpPr txBox="1"/>
          <p:nvPr/>
        </p:nvSpPr>
        <p:spPr>
          <a:xfrm>
            <a:off x="178127" y="3747242"/>
            <a:ext cx="109461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T" b="1" dirty="0"/>
              <a:t>EWK</a:t>
            </a:r>
            <a:br>
              <a:rPr lang="en-IT" b="1" dirty="0"/>
            </a:br>
            <a:r>
              <a:rPr lang="en-IT" b="1" dirty="0"/>
              <a:t>searches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B9574912-E708-B96A-3DA7-A8031C45B29B}"/>
              </a:ext>
            </a:extLst>
          </p:cNvPr>
          <p:cNvSpPr txBox="1"/>
          <p:nvPr/>
        </p:nvSpPr>
        <p:spPr>
          <a:xfrm>
            <a:off x="107766" y="6149789"/>
            <a:ext cx="3612587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IT" b="1" dirty="0"/>
              <a:t>Many models excluding NP &gt; 1 TeV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A4EFAB2E-15F2-72FB-96B7-A9AB7F12263A}"/>
              </a:ext>
            </a:extLst>
          </p:cNvPr>
          <p:cNvSpPr txBox="1"/>
          <p:nvPr/>
        </p:nvSpPr>
        <p:spPr>
          <a:xfrm>
            <a:off x="7072873" y="872228"/>
            <a:ext cx="23267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1" dirty="0"/>
              <a:t>E</a:t>
            </a:r>
            <a:r>
              <a:rPr lang="en-IT" i="1" dirty="0"/>
              <a:t>xample from ATLAS</a:t>
            </a:r>
          </a:p>
        </p:txBody>
      </p:sp>
    </p:spTree>
    <p:extLst>
      <p:ext uri="{BB962C8B-B14F-4D97-AF65-F5344CB8AC3E}">
        <p14:creationId xmlns:p14="http://schemas.microsoft.com/office/powerpoint/2010/main" val="24964149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16BDA18A-8E8C-DD4C-9275-02C8729FAAA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638096"/>
            <a:ext cx="9144000" cy="5219904"/>
          </a:xfrm>
          <a:prstGeom prst="rect">
            <a:avLst/>
          </a:prstGeom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ECB8FFAA-8E6B-7449-8D92-690B5B514A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8129" y="133564"/>
            <a:ext cx="9143999" cy="1325563"/>
          </a:xfrm>
        </p:spPr>
        <p:txBody>
          <a:bodyPr/>
          <a:lstStyle/>
          <a:p>
            <a:r>
              <a:rPr lang="en-IT" b="1" dirty="0">
                <a:solidFill>
                  <a:srgbClr val="0070C0"/>
                </a:solidFill>
                <a:latin typeface="+mn-lt"/>
              </a:rPr>
              <a:t>The Large Hadron Collider &amp; </a:t>
            </a:r>
            <a:br>
              <a:rPr lang="en-IT" b="1" dirty="0">
                <a:solidFill>
                  <a:srgbClr val="0070C0"/>
                </a:solidFill>
                <a:latin typeface="+mn-lt"/>
              </a:rPr>
            </a:br>
            <a:r>
              <a:rPr lang="en-IT" b="1" dirty="0">
                <a:solidFill>
                  <a:srgbClr val="0070C0"/>
                </a:solidFill>
                <a:latin typeface="+mn-lt"/>
              </a:rPr>
              <a:t>ATLAS, ALICE, CMS &amp; LHCb experiments</a:t>
            </a:r>
            <a:endParaRPr lang="en-IT" sz="3600" b="0" i="1" dirty="0">
              <a:solidFill>
                <a:srgbClr val="0070C0"/>
              </a:solidFill>
              <a:latin typeface="+mn-lt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8EBF0E2E-6C39-014B-920A-5DCED5B4324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5979" y="1679363"/>
            <a:ext cx="3657600" cy="1955800"/>
          </a:xfrm>
          <a:prstGeom prst="rect">
            <a:avLst/>
          </a:prstGeom>
        </p:spPr>
      </p:pic>
      <p:sp>
        <p:nvSpPr>
          <p:cNvPr id="10" name="Oval 9">
            <a:extLst>
              <a:ext uri="{FF2B5EF4-FFF2-40B4-BE49-F238E27FC236}">
                <a16:creationId xmlns:a16="http://schemas.microsoft.com/office/drawing/2014/main" id="{771E64BD-1936-EA4B-ADAA-2B6867AACEE1}"/>
              </a:ext>
            </a:extLst>
          </p:cNvPr>
          <p:cNvSpPr/>
          <p:nvPr/>
        </p:nvSpPr>
        <p:spPr>
          <a:xfrm>
            <a:off x="4551452" y="3246634"/>
            <a:ext cx="575353" cy="328774"/>
          </a:xfrm>
          <a:prstGeom prst="ellipse">
            <a:avLst/>
          </a:prstGeom>
          <a:noFill/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T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F87B458D-0C09-CB42-97EB-575667E67C67}"/>
              </a:ext>
            </a:extLst>
          </p:cNvPr>
          <p:cNvSpPr/>
          <p:nvPr/>
        </p:nvSpPr>
        <p:spPr>
          <a:xfrm>
            <a:off x="940085" y="4498369"/>
            <a:ext cx="575353" cy="328774"/>
          </a:xfrm>
          <a:prstGeom prst="ellipse">
            <a:avLst/>
          </a:prstGeom>
          <a:noFill/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T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5FFEAE7-25FD-C541-B10E-EC8F8161D93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4702547"/>
            <a:ext cx="3051958" cy="2155453"/>
          </a:xfrm>
          <a:prstGeom prst="rect">
            <a:avLst/>
          </a:prstGeom>
        </p:spPr>
      </p:pic>
      <p:pic>
        <p:nvPicPr>
          <p:cNvPr id="13" name="Picture 12" descr="A computer generated image of a machine&#10;&#10;Description automatically generated">
            <a:extLst>
              <a:ext uri="{FF2B5EF4-FFF2-40B4-BE49-F238E27FC236}">
                <a16:creationId xmlns:a16="http://schemas.microsoft.com/office/drawing/2014/main" id="{FB7D3C41-C761-B2DA-D0C6-3E85023B7A9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800938" y="4633766"/>
            <a:ext cx="3717136" cy="2111540"/>
          </a:xfrm>
          <a:prstGeom prst="rect">
            <a:avLst/>
          </a:prstGeom>
        </p:spPr>
      </p:pic>
      <p:sp>
        <p:nvSpPr>
          <p:cNvPr id="14" name="Oval 13">
            <a:extLst>
              <a:ext uri="{FF2B5EF4-FFF2-40B4-BE49-F238E27FC236}">
                <a16:creationId xmlns:a16="http://schemas.microsoft.com/office/drawing/2014/main" id="{8B989C2A-A4EB-C44F-CC49-6A73980C510A}"/>
              </a:ext>
            </a:extLst>
          </p:cNvPr>
          <p:cNvSpPr/>
          <p:nvPr/>
        </p:nvSpPr>
        <p:spPr>
          <a:xfrm>
            <a:off x="6295145" y="3442772"/>
            <a:ext cx="575353" cy="328774"/>
          </a:xfrm>
          <a:prstGeom prst="ellipse">
            <a:avLst/>
          </a:prstGeom>
          <a:noFill/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T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C8AD1FBE-0EB3-CB7F-2149-3F94F0FDF039}"/>
              </a:ext>
            </a:extLst>
          </p:cNvPr>
          <p:cNvSpPr/>
          <p:nvPr/>
        </p:nvSpPr>
        <p:spPr>
          <a:xfrm>
            <a:off x="8468008" y="4254851"/>
            <a:ext cx="575353" cy="328774"/>
          </a:xfrm>
          <a:prstGeom prst="ellipse">
            <a:avLst/>
          </a:prstGeom>
          <a:noFill/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T"/>
          </a:p>
        </p:txBody>
      </p:sp>
      <p:pic>
        <p:nvPicPr>
          <p:cNvPr id="17" name="Picture 16" descr="A blue and yellow building&#10;&#10;Description automatically generated with medium confidence">
            <a:extLst>
              <a:ext uri="{FF2B5EF4-FFF2-40B4-BE49-F238E27FC236}">
                <a16:creationId xmlns:a16="http://schemas.microsoft.com/office/drawing/2014/main" id="{2F93D267-D17C-FE97-2756-400ECBEDEBE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295145" y="1638096"/>
            <a:ext cx="3035892" cy="18615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6076768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6" name="Picture 6">
            <a:extLst>
              <a:ext uri="{FF2B5EF4-FFF2-40B4-BE49-F238E27FC236}">
                <a16:creationId xmlns:a16="http://schemas.microsoft.com/office/drawing/2014/main" id="{C6791083-6F07-1507-EFBA-FF5AE5B3021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4800" y="1129380"/>
            <a:ext cx="6083300" cy="54029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559AFD09-F100-DBD0-9C4A-FE3C94EB33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8129" y="133564"/>
            <a:ext cx="9143999" cy="1255849"/>
          </a:xfrm>
        </p:spPr>
        <p:txBody>
          <a:bodyPr/>
          <a:lstStyle/>
          <a:p>
            <a:r>
              <a:rPr lang="en-IT" i="1" dirty="0">
                <a:solidFill>
                  <a:srgbClr val="0070C0"/>
                </a:solidFill>
                <a:latin typeface="+mn-lt"/>
              </a:rPr>
              <a:t>Searches for New Physics</a:t>
            </a:r>
            <a:br>
              <a:rPr lang="en-IT" b="0" i="1" dirty="0">
                <a:solidFill>
                  <a:srgbClr val="0070C0"/>
                </a:solidFill>
                <a:latin typeface="+mn-lt"/>
              </a:rPr>
            </a:br>
            <a:r>
              <a:rPr lang="en-IT" sz="3600" b="0" i="1" dirty="0">
                <a:solidFill>
                  <a:srgbClr val="0070C0"/>
                </a:solidFill>
                <a:latin typeface="+mn-lt"/>
              </a:rPr>
              <a:t>overview of CMS Exotica searches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9A4BBBA-C6AE-AE31-152B-17EC94DD25C7}"/>
              </a:ext>
            </a:extLst>
          </p:cNvPr>
          <p:cNvSpPr txBox="1"/>
          <p:nvPr/>
        </p:nvSpPr>
        <p:spPr>
          <a:xfrm rot="16200000">
            <a:off x="6086202" y="3435598"/>
            <a:ext cx="57462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hlinkClick r:id="rId3"/>
              </a:rPr>
              <a:t>https://cms-results.web.cern.ch</a:t>
            </a:r>
            <a:r>
              <a:rPr lang="en-IT" dirty="0"/>
              <a:t> – latest update: MAR 2024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9B205B4D-03BC-1D2D-5F21-44613C64DE53}"/>
              </a:ext>
            </a:extLst>
          </p:cNvPr>
          <p:cNvCxnSpPr>
            <a:cxnSpLocks/>
          </p:cNvCxnSpPr>
          <p:nvPr/>
        </p:nvCxnSpPr>
        <p:spPr>
          <a:xfrm flipV="1">
            <a:off x="5753100" y="1352811"/>
            <a:ext cx="0" cy="4960307"/>
          </a:xfrm>
          <a:prstGeom prst="line">
            <a:avLst/>
          </a:prstGeom>
          <a:ln w="12700">
            <a:prstDash val="sys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5E9AEFB2-7E23-A6B5-9BB7-F3EBAA39CB01}"/>
              </a:ext>
            </a:extLst>
          </p:cNvPr>
          <p:cNvSpPr txBox="1"/>
          <p:nvPr/>
        </p:nvSpPr>
        <p:spPr>
          <a:xfrm>
            <a:off x="5352035" y="1085757"/>
            <a:ext cx="8021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T" b="1" dirty="0"/>
              <a:t>1 TeV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873188A6-56D4-0611-1E17-A7737496E48D}"/>
              </a:ext>
            </a:extLst>
          </p:cNvPr>
          <p:cNvSpPr txBox="1"/>
          <p:nvPr/>
        </p:nvSpPr>
        <p:spPr>
          <a:xfrm>
            <a:off x="264510" y="2653809"/>
            <a:ext cx="12092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i="1" dirty="0"/>
              <a:t>Dark matter</a:t>
            </a:r>
            <a:endParaRPr lang="en-IT" sz="1400" i="1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A3D15C5-FCCA-2785-F2E4-C815ACCC7485}"/>
              </a:ext>
            </a:extLst>
          </p:cNvPr>
          <p:cNvSpPr txBox="1"/>
          <p:nvPr/>
        </p:nvSpPr>
        <p:spPr>
          <a:xfrm>
            <a:off x="206117" y="3429000"/>
            <a:ext cx="123206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i="1" dirty="0"/>
              <a:t>RPV SUSY</a:t>
            </a:r>
            <a:endParaRPr lang="en-IT" sz="1200" i="1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42C474D3-6C1A-2043-9BF8-F71DF0973197}"/>
              </a:ext>
            </a:extLst>
          </p:cNvPr>
          <p:cNvSpPr txBox="1"/>
          <p:nvPr/>
        </p:nvSpPr>
        <p:spPr>
          <a:xfrm>
            <a:off x="86702" y="3845721"/>
            <a:ext cx="140479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i="1" dirty="0"/>
              <a:t>Extra</a:t>
            </a:r>
            <a:br>
              <a:rPr lang="en-GB" sz="1400" i="1" dirty="0"/>
            </a:br>
            <a:r>
              <a:rPr lang="en-GB" sz="1400" i="1" dirty="0"/>
              <a:t>Dimensions</a:t>
            </a:r>
            <a:endParaRPr lang="en-IT" sz="1400" i="1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3668359-08BD-B169-B80B-E36923AA4DEE}"/>
              </a:ext>
            </a:extLst>
          </p:cNvPr>
          <p:cNvSpPr txBox="1"/>
          <p:nvPr/>
        </p:nvSpPr>
        <p:spPr>
          <a:xfrm>
            <a:off x="44161" y="5462915"/>
            <a:ext cx="140479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i="1" dirty="0"/>
              <a:t>Heavy Gauge Bosons</a:t>
            </a:r>
            <a:endParaRPr lang="en-IT" sz="1400" i="1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43167781-C2A2-74DE-340C-E715F2A275DC}"/>
              </a:ext>
            </a:extLst>
          </p:cNvPr>
          <p:cNvSpPr txBox="1"/>
          <p:nvPr/>
        </p:nvSpPr>
        <p:spPr>
          <a:xfrm>
            <a:off x="33389" y="4971339"/>
            <a:ext cx="140479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i="1" dirty="0"/>
              <a:t>Heavy fermions</a:t>
            </a:r>
            <a:endParaRPr lang="en-IT" sz="1200" i="1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5FA69299-9EAF-3C57-F172-85F1F4F98889}"/>
              </a:ext>
            </a:extLst>
          </p:cNvPr>
          <p:cNvSpPr txBox="1"/>
          <p:nvPr/>
        </p:nvSpPr>
        <p:spPr>
          <a:xfrm>
            <a:off x="40989" y="4599389"/>
            <a:ext cx="140479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i="1" dirty="0"/>
              <a:t>Excited fermions</a:t>
            </a:r>
            <a:endParaRPr lang="en-IT" sz="1200" i="1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E33DD9B6-99DC-897E-179D-0E9348B4EB79}"/>
              </a:ext>
            </a:extLst>
          </p:cNvPr>
          <p:cNvSpPr txBox="1"/>
          <p:nvPr/>
        </p:nvSpPr>
        <p:spPr>
          <a:xfrm>
            <a:off x="121188" y="2108230"/>
            <a:ext cx="149591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i="1" dirty="0"/>
              <a:t>Contact interactions</a:t>
            </a:r>
            <a:endParaRPr lang="en-IT" sz="1200" i="1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C91B147B-F425-EAF5-322D-F4220DAD2F14}"/>
              </a:ext>
            </a:extLst>
          </p:cNvPr>
          <p:cNvSpPr txBox="1"/>
          <p:nvPr/>
        </p:nvSpPr>
        <p:spPr>
          <a:xfrm>
            <a:off x="7609116" y="25226"/>
            <a:ext cx="1501693" cy="738664"/>
          </a:xfrm>
          <a:prstGeom prst="rect">
            <a:avLst/>
          </a:prstGeom>
          <a:noFill/>
          <a:ln w="19050"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IT" sz="1400" b="1" dirty="0">
                <a:solidFill>
                  <a:schemeClr val="accent6">
                    <a:lumMod val="75000"/>
                  </a:schemeClr>
                </a:solidFill>
              </a:rPr>
              <a:t>More about BSM:</a:t>
            </a:r>
            <a:br>
              <a:rPr lang="en-IT" sz="1400" b="1" dirty="0">
                <a:solidFill>
                  <a:schemeClr val="accent6">
                    <a:lumMod val="75000"/>
                  </a:schemeClr>
                </a:solidFill>
              </a:rPr>
            </a:br>
            <a:r>
              <a:rPr lang="en-IT" sz="1400" i="1" dirty="0">
                <a:solidFill>
                  <a:schemeClr val="accent6">
                    <a:lumMod val="75000"/>
                  </a:schemeClr>
                </a:solidFill>
              </a:rPr>
              <a:t>Tomorrow 9:30</a:t>
            </a:r>
            <a:br>
              <a:rPr lang="en-IT" sz="1400" i="1" dirty="0">
                <a:solidFill>
                  <a:schemeClr val="accent6">
                    <a:lumMod val="75000"/>
                  </a:schemeClr>
                </a:solidFill>
              </a:rPr>
            </a:br>
            <a:r>
              <a:rPr lang="en-IT" sz="1400" i="1" dirty="0">
                <a:solidFill>
                  <a:schemeClr val="accent6">
                    <a:lumMod val="75000"/>
                  </a:schemeClr>
                </a:solidFill>
              </a:rPr>
              <a:t>L. Soffi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08ADA08D-91D5-0946-1E81-B31973629E7F}"/>
              </a:ext>
            </a:extLst>
          </p:cNvPr>
          <p:cNvSpPr txBox="1"/>
          <p:nvPr/>
        </p:nvSpPr>
        <p:spPr>
          <a:xfrm>
            <a:off x="178129" y="1544461"/>
            <a:ext cx="134615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i="1" dirty="0"/>
              <a:t>Other searches</a:t>
            </a:r>
            <a:endParaRPr lang="en-IT" sz="1400" i="1" dirty="0"/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CABE1E8F-0AE1-6ACD-D742-82D825EBF12E}"/>
              </a:ext>
            </a:extLst>
          </p:cNvPr>
          <p:cNvCxnSpPr>
            <a:cxnSpLocks/>
          </p:cNvCxnSpPr>
          <p:nvPr/>
        </p:nvCxnSpPr>
        <p:spPr>
          <a:xfrm flipV="1">
            <a:off x="6649571" y="1352811"/>
            <a:ext cx="0" cy="4960307"/>
          </a:xfrm>
          <a:prstGeom prst="line">
            <a:avLst/>
          </a:prstGeom>
          <a:ln w="12700">
            <a:prstDash val="sys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1" name="TextBox 30">
            <a:extLst>
              <a:ext uri="{FF2B5EF4-FFF2-40B4-BE49-F238E27FC236}">
                <a16:creationId xmlns:a16="http://schemas.microsoft.com/office/drawing/2014/main" id="{4F6A985B-170F-7726-EA79-9944D8044D04}"/>
              </a:ext>
            </a:extLst>
          </p:cNvPr>
          <p:cNvSpPr txBox="1"/>
          <p:nvPr/>
        </p:nvSpPr>
        <p:spPr>
          <a:xfrm>
            <a:off x="6237469" y="1068659"/>
            <a:ext cx="9123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T" b="1" dirty="0"/>
              <a:t>10 TeV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52C5DEA4-4D61-1A05-8070-9CBD5DD7A767}"/>
              </a:ext>
            </a:extLst>
          </p:cNvPr>
          <p:cNvSpPr txBox="1"/>
          <p:nvPr/>
        </p:nvSpPr>
        <p:spPr>
          <a:xfrm>
            <a:off x="7040806" y="3129604"/>
            <a:ext cx="1763094" cy="1754326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IT" b="1" dirty="0"/>
              <a:t>Likewise Exotica searches are excluding high mass scalars and vectors well above 1 TeV</a:t>
            </a:r>
          </a:p>
        </p:txBody>
      </p:sp>
    </p:spTree>
    <p:extLst>
      <p:ext uri="{BB962C8B-B14F-4D97-AF65-F5344CB8AC3E}">
        <p14:creationId xmlns:p14="http://schemas.microsoft.com/office/powerpoint/2010/main" val="2485227881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30" name="Picture 2">
            <a:extLst>
              <a:ext uri="{FF2B5EF4-FFF2-40B4-BE49-F238E27FC236}">
                <a16:creationId xmlns:a16="http://schemas.microsoft.com/office/drawing/2014/main" id="{7EAF7090-3BFD-2446-193A-26C190F2C12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88160" y="1233120"/>
            <a:ext cx="6910202" cy="52602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559AFD09-F100-DBD0-9C4A-FE3C94EB33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8129" y="133564"/>
            <a:ext cx="9143999" cy="1255849"/>
          </a:xfrm>
        </p:spPr>
        <p:txBody>
          <a:bodyPr/>
          <a:lstStyle/>
          <a:p>
            <a:r>
              <a:rPr lang="en-IT" i="1" dirty="0">
                <a:solidFill>
                  <a:srgbClr val="0070C0"/>
                </a:solidFill>
                <a:latin typeface="+mn-lt"/>
              </a:rPr>
              <a:t>Searches for New Physics</a:t>
            </a:r>
            <a:br>
              <a:rPr lang="en-IT" b="0" i="1" dirty="0">
                <a:solidFill>
                  <a:srgbClr val="0070C0"/>
                </a:solidFill>
                <a:latin typeface="+mn-lt"/>
              </a:rPr>
            </a:br>
            <a:r>
              <a:rPr lang="en-IT" sz="3600" b="0" i="1" dirty="0">
                <a:solidFill>
                  <a:srgbClr val="0070C0"/>
                </a:solidFill>
                <a:latin typeface="+mn-lt"/>
              </a:rPr>
              <a:t>overview of ATLAS Exotica searches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9A4BBBA-C6AE-AE31-152B-17EC94DD25C7}"/>
              </a:ext>
            </a:extLst>
          </p:cNvPr>
          <p:cNvSpPr txBox="1"/>
          <p:nvPr/>
        </p:nvSpPr>
        <p:spPr>
          <a:xfrm rot="16200000">
            <a:off x="6086202" y="3435598"/>
            <a:ext cx="57462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hlinkClick r:id="rId3"/>
              </a:rPr>
              <a:t>ATL-PHYS-PUB-2023-008</a:t>
            </a:r>
            <a:r>
              <a:rPr lang="en-IT" dirty="0"/>
              <a:t> – latest update: MAR 2023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9B205B4D-03BC-1D2D-5F21-44613C64DE53}"/>
              </a:ext>
            </a:extLst>
          </p:cNvPr>
          <p:cNvCxnSpPr>
            <a:cxnSpLocks/>
          </p:cNvCxnSpPr>
          <p:nvPr/>
        </p:nvCxnSpPr>
        <p:spPr>
          <a:xfrm flipV="1">
            <a:off x="5706801" y="1767967"/>
            <a:ext cx="0" cy="4355041"/>
          </a:xfrm>
          <a:prstGeom prst="line">
            <a:avLst/>
          </a:prstGeom>
          <a:ln w="12700">
            <a:prstDash val="sys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5E9AEFB2-7E23-A6B5-9BB7-F3EBAA39CB01}"/>
              </a:ext>
            </a:extLst>
          </p:cNvPr>
          <p:cNvSpPr txBox="1"/>
          <p:nvPr/>
        </p:nvSpPr>
        <p:spPr>
          <a:xfrm>
            <a:off x="5337287" y="6250856"/>
            <a:ext cx="8021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T" b="1" dirty="0"/>
              <a:t>1 TeV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873188A6-56D4-0611-1E17-A7737496E48D}"/>
              </a:ext>
            </a:extLst>
          </p:cNvPr>
          <p:cNvSpPr txBox="1"/>
          <p:nvPr/>
        </p:nvSpPr>
        <p:spPr>
          <a:xfrm>
            <a:off x="235359" y="3720109"/>
            <a:ext cx="12092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i="1" dirty="0"/>
              <a:t>Dark matter</a:t>
            </a:r>
            <a:endParaRPr lang="en-IT" sz="1400" i="1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42C474D3-6C1A-2043-9BF8-F71DF0973197}"/>
              </a:ext>
            </a:extLst>
          </p:cNvPr>
          <p:cNvSpPr txBox="1"/>
          <p:nvPr/>
        </p:nvSpPr>
        <p:spPr>
          <a:xfrm>
            <a:off x="161599" y="1901369"/>
            <a:ext cx="140479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i="1" dirty="0"/>
              <a:t>Extra</a:t>
            </a:r>
            <a:br>
              <a:rPr lang="en-GB" sz="1400" i="1" dirty="0"/>
            </a:br>
            <a:r>
              <a:rPr lang="en-GB" sz="1400" i="1" dirty="0"/>
              <a:t>Dimensions</a:t>
            </a:r>
            <a:endParaRPr lang="en-IT" sz="1400" i="1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3668359-08BD-B169-B80B-E36923AA4DEE}"/>
              </a:ext>
            </a:extLst>
          </p:cNvPr>
          <p:cNvSpPr txBox="1"/>
          <p:nvPr/>
        </p:nvSpPr>
        <p:spPr>
          <a:xfrm>
            <a:off x="146776" y="2557651"/>
            <a:ext cx="140479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i="1" dirty="0"/>
              <a:t>Heavy Gauge Bosons</a:t>
            </a:r>
            <a:endParaRPr lang="en-IT" sz="1400" i="1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43167781-C2A2-74DE-340C-E715F2A275DC}"/>
              </a:ext>
            </a:extLst>
          </p:cNvPr>
          <p:cNvSpPr txBox="1"/>
          <p:nvPr/>
        </p:nvSpPr>
        <p:spPr>
          <a:xfrm>
            <a:off x="134556" y="4817230"/>
            <a:ext cx="140479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i="1" dirty="0"/>
              <a:t>Heavy fermions</a:t>
            </a:r>
            <a:endParaRPr lang="en-IT" sz="1200" i="1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5FA69299-9EAF-3C57-F172-85F1F4F98889}"/>
              </a:ext>
            </a:extLst>
          </p:cNvPr>
          <p:cNvSpPr txBox="1"/>
          <p:nvPr/>
        </p:nvSpPr>
        <p:spPr>
          <a:xfrm>
            <a:off x="121188" y="5254897"/>
            <a:ext cx="140479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i="1" dirty="0"/>
              <a:t>Excited fermions</a:t>
            </a:r>
            <a:endParaRPr lang="en-IT" sz="1200" i="1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E33DD9B6-99DC-897E-179D-0E9348B4EB79}"/>
              </a:ext>
            </a:extLst>
          </p:cNvPr>
          <p:cNvSpPr txBox="1"/>
          <p:nvPr/>
        </p:nvSpPr>
        <p:spPr>
          <a:xfrm>
            <a:off x="192249" y="3346995"/>
            <a:ext cx="149591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i="1" dirty="0"/>
              <a:t>Contact interactions</a:t>
            </a:r>
            <a:endParaRPr lang="en-IT" sz="1200" i="1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C91B147B-F425-EAF5-322D-F4220DAD2F14}"/>
              </a:ext>
            </a:extLst>
          </p:cNvPr>
          <p:cNvSpPr txBox="1"/>
          <p:nvPr/>
        </p:nvSpPr>
        <p:spPr>
          <a:xfrm>
            <a:off x="7609116" y="25226"/>
            <a:ext cx="1501693" cy="738664"/>
          </a:xfrm>
          <a:prstGeom prst="rect">
            <a:avLst/>
          </a:prstGeom>
          <a:noFill/>
          <a:ln w="19050"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IT" sz="1400" b="1" dirty="0">
                <a:solidFill>
                  <a:schemeClr val="accent6">
                    <a:lumMod val="75000"/>
                  </a:schemeClr>
                </a:solidFill>
              </a:rPr>
              <a:t>More about BSM:</a:t>
            </a:r>
            <a:br>
              <a:rPr lang="en-IT" sz="1400" b="1" dirty="0">
                <a:solidFill>
                  <a:schemeClr val="accent6">
                    <a:lumMod val="75000"/>
                  </a:schemeClr>
                </a:solidFill>
              </a:rPr>
            </a:br>
            <a:r>
              <a:rPr lang="en-IT" sz="1400" i="1" dirty="0">
                <a:solidFill>
                  <a:schemeClr val="accent6">
                    <a:lumMod val="75000"/>
                  </a:schemeClr>
                </a:solidFill>
              </a:rPr>
              <a:t>Tomorrow 9:30</a:t>
            </a:r>
            <a:br>
              <a:rPr lang="en-IT" sz="1400" i="1" dirty="0">
                <a:solidFill>
                  <a:schemeClr val="accent6">
                    <a:lumMod val="75000"/>
                  </a:schemeClr>
                </a:solidFill>
              </a:rPr>
            </a:br>
            <a:r>
              <a:rPr lang="en-IT" sz="1400" i="1" dirty="0">
                <a:solidFill>
                  <a:schemeClr val="accent6">
                    <a:lumMod val="75000"/>
                  </a:schemeClr>
                </a:solidFill>
              </a:rPr>
              <a:t>L. Soffi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08ADA08D-91D5-0946-1E81-B31973629E7F}"/>
              </a:ext>
            </a:extLst>
          </p:cNvPr>
          <p:cNvSpPr txBox="1"/>
          <p:nvPr/>
        </p:nvSpPr>
        <p:spPr>
          <a:xfrm>
            <a:off x="163874" y="5675544"/>
            <a:ext cx="134615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i="1" dirty="0"/>
              <a:t>Other searches</a:t>
            </a:r>
            <a:endParaRPr lang="en-IT" sz="1400" i="1" dirty="0"/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CABE1E8F-0AE1-6ACD-D742-82D825EBF12E}"/>
              </a:ext>
            </a:extLst>
          </p:cNvPr>
          <p:cNvCxnSpPr>
            <a:cxnSpLocks/>
          </p:cNvCxnSpPr>
          <p:nvPr/>
        </p:nvCxnSpPr>
        <p:spPr>
          <a:xfrm flipV="1">
            <a:off x="6904214" y="1767967"/>
            <a:ext cx="0" cy="4418185"/>
          </a:xfrm>
          <a:prstGeom prst="line">
            <a:avLst/>
          </a:prstGeom>
          <a:ln w="12700">
            <a:prstDash val="sys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1" name="TextBox 30">
            <a:extLst>
              <a:ext uri="{FF2B5EF4-FFF2-40B4-BE49-F238E27FC236}">
                <a16:creationId xmlns:a16="http://schemas.microsoft.com/office/drawing/2014/main" id="{4F6A985B-170F-7726-EA79-9944D8044D04}"/>
              </a:ext>
            </a:extLst>
          </p:cNvPr>
          <p:cNvSpPr txBox="1"/>
          <p:nvPr/>
        </p:nvSpPr>
        <p:spPr>
          <a:xfrm>
            <a:off x="6493367" y="6234735"/>
            <a:ext cx="9123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T" b="1" dirty="0"/>
              <a:t>10 TeV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2A85A06-5758-1D59-2F82-281B7C4F87FC}"/>
              </a:ext>
            </a:extLst>
          </p:cNvPr>
          <p:cNvSpPr txBox="1"/>
          <p:nvPr/>
        </p:nvSpPr>
        <p:spPr>
          <a:xfrm>
            <a:off x="218951" y="4188554"/>
            <a:ext cx="12092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i="1" dirty="0"/>
              <a:t>Leptoquarks</a:t>
            </a:r>
            <a:endParaRPr lang="en-IT" sz="1400" i="1" dirty="0"/>
          </a:p>
        </p:txBody>
      </p:sp>
    </p:spTree>
    <p:extLst>
      <p:ext uri="{BB962C8B-B14F-4D97-AF65-F5344CB8AC3E}">
        <p14:creationId xmlns:p14="http://schemas.microsoft.com/office/powerpoint/2010/main" val="2305110277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C1F8BC3F-A09D-6489-F17A-A35B9549C8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8129" y="133564"/>
            <a:ext cx="9143999" cy="1255849"/>
          </a:xfrm>
        </p:spPr>
        <p:txBody>
          <a:bodyPr/>
          <a:lstStyle/>
          <a:p>
            <a:r>
              <a:rPr lang="en-IT" i="1" dirty="0">
                <a:solidFill>
                  <a:srgbClr val="0070C0"/>
                </a:solidFill>
                <a:latin typeface="+mn-lt"/>
              </a:rPr>
              <a:t>Searches for New Physics</a:t>
            </a:r>
            <a:br>
              <a:rPr lang="en-IT" b="0" i="1" dirty="0">
                <a:solidFill>
                  <a:srgbClr val="0070C0"/>
                </a:solidFill>
                <a:latin typeface="+mn-lt"/>
              </a:rPr>
            </a:br>
            <a:r>
              <a:rPr lang="en-IT" sz="3600" b="0" i="1" dirty="0">
                <a:solidFill>
                  <a:srgbClr val="0070C0"/>
                </a:solidFill>
                <a:latin typeface="+mn-lt"/>
              </a:rPr>
              <a:t>and many more …</a:t>
            </a:r>
          </a:p>
        </p:txBody>
      </p:sp>
      <p:pic>
        <p:nvPicPr>
          <p:cNvPr id="46082" name="Picture 2">
            <a:extLst>
              <a:ext uri="{FF2B5EF4-FFF2-40B4-BE49-F238E27FC236}">
                <a16:creationId xmlns:a16="http://schemas.microsoft.com/office/drawing/2014/main" id="{174BE3DF-3A7B-E9C9-6E1B-5C10091325B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128" y="3774432"/>
            <a:ext cx="4567787" cy="27454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084" name="Picture 4">
            <a:extLst>
              <a:ext uri="{FF2B5EF4-FFF2-40B4-BE49-F238E27FC236}">
                <a16:creationId xmlns:a16="http://schemas.microsoft.com/office/drawing/2014/main" id="{CDBDC5C5-1D2F-479D-8747-C3B537534C1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951"/>
          <a:stretch/>
        </p:blipFill>
        <p:spPr bwMode="auto">
          <a:xfrm>
            <a:off x="4850329" y="3774432"/>
            <a:ext cx="4293672" cy="27454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66D9CCDA-0A69-3F5D-C884-AD11D1A8DAC1}"/>
              </a:ext>
            </a:extLst>
          </p:cNvPr>
          <p:cNvSpPr txBox="1"/>
          <p:nvPr/>
        </p:nvSpPr>
        <p:spPr>
          <a:xfrm>
            <a:off x="620486" y="5935436"/>
            <a:ext cx="259624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T" sz="1600" i="1" dirty="0">
                <a:solidFill>
                  <a:srgbClr val="FF0000"/>
                </a:solidFill>
              </a:rPr>
              <a:t>Heavy Neutral Lepton 2</a:t>
            </a:r>
            <a:r>
              <a:rPr lang="en-IT" sz="1600" i="1" baseline="30000" dirty="0">
                <a:solidFill>
                  <a:srgbClr val="FF0000"/>
                </a:solidFill>
              </a:rPr>
              <a:t>nd</a:t>
            </a:r>
            <a:r>
              <a:rPr lang="en-IT" sz="1600" i="1" dirty="0">
                <a:solidFill>
                  <a:srgbClr val="FF0000"/>
                </a:solidFill>
              </a:rPr>
              <a:t>gen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BB671A5-CF6F-F817-D65B-3800D3FEC925}"/>
              </a:ext>
            </a:extLst>
          </p:cNvPr>
          <p:cNvSpPr txBox="1"/>
          <p:nvPr/>
        </p:nvSpPr>
        <p:spPr>
          <a:xfrm>
            <a:off x="6824476" y="5515588"/>
            <a:ext cx="259624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T" sz="1600" i="1" dirty="0">
                <a:solidFill>
                  <a:srgbClr val="FF0000"/>
                </a:solidFill>
              </a:rPr>
              <a:t>Higgs boson mediated </a:t>
            </a:r>
            <a:br>
              <a:rPr lang="en-IT" sz="1600" i="1" dirty="0">
                <a:solidFill>
                  <a:srgbClr val="FF0000"/>
                </a:solidFill>
              </a:rPr>
            </a:br>
            <a:r>
              <a:rPr lang="en-IT" sz="1600" i="1" dirty="0">
                <a:solidFill>
                  <a:srgbClr val="FF0000"/>
                </a:solidFill>
              </a:rPr>
              <a:t>hidden sector with LLPs</a:t>
            </a:r>
          </a:p>
        </p:txBody>
      </p:sp>
      <p:pic>
        <p:nvPicPr>
          <p:cNvPr id="46088" name="Picture 8">
            <a:extLst>
              <a:ext uri="{FF2B5EF4-FFF2-40B4-BE49-F238E27FC236}">
                <a16:creationId xmlns:a16="http://schemas.microsoft.com/office/drawing/2014/main" id="{6D45B6AE-2BF2-DE4B-67B5-7039ED37980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128" y="1204270"/>
            <a:ext cx="4018495" cy="25701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7E4484A4-6C89-3AE3-23FC-FAE4467DEDF7}"/>
              </a:ext>
            </a:extLst>
          </p:cNvPr>
          <p:cNvSpPr txBox="1"/>
          <p:nvPr/>
        </p:nvSpPr>
        <p:spPr>
          <a:xfrm>
            <a:off x="2987566" y="3197681"/>
            <a:ext cx="259624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T" sz="1600" i="1" dirty="0">
                <a:solidFill>
                  <a:srgbClr val="FF0000"/>
                </a:solidFill>
              </a:rPr>
              <a:t>2HDM+a</a:t>
            </a:r>
          </a:p>
        </p:txBody>
      </p:sp>
      <p:pic>
        <p:nvPicPr>
          <p:cNvPr id="46090" name="Picture 10">
            <a:extLst>
              <a:ext uri="{FF2B5EF4-FFF2-40B4-BE49-F238E27FC236}">
                <a16:creationId xmlns:a16="http://schemas.microsoft.com/office/drawing/2014/main" id="{2F718DCE-3A2B-3228-1CDF-4B443DC06F7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5915" y="1234331"/>
            <a:ext cx="3869871" cy="25100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FD2C9F17-180B-10B1-CE49-02616EDBBE9F}"/>
              </a:ext>
            </a:extLst>
          </p:cNvPr>
          <p:cNvSpPr txBox="1"/>
          <p:nvPr/>
        </p:nvSpPr>
        <p:spPr>
          <a:xfrm>
            <a:off x="7079056" y="1050024"/>
            <a:ext cx="259624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T" sz="1600" i="1" dirty="0">
                <a:solidFill>
                  <a:srgbClr val="FF0000"/>
                </a:solidFill>
              </a:rPr>
              <a:t>hMSSM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F6C87FA-2515-6E1A-2E90-2A50338DACBA}"/>
              </a:ext>
            </a:extLst>
          </p:cNvPr>
          <p:cNvSpPr txBox="1"/>
          <p:nvPr/>
        </p:nvSpPr>
        <p:spPr>
          <a:xfrm>
            <a:off x="7609116" y="25226"/>
            <a:ext cx="1501693" cy="738664"/>
          </a:xfrm>
          <a:prstGeom prst="rect">
            <a:avLst/>
          </a:prstGeom>
          <a:noFill/>
          <a:ln w="19050"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IT" sz="1400" b="1" dirty="0">
                <a:solidFill>
                  <a:schemeClr val="accent6">
                    <a:lumMod val="75000"/>
                  </a:schemeClr>
                </a:solidFill>
              </a:rPr>
              <a:t>More about BSM:</a:t>
            </a:r>
            <a:br>
              <a:rPr lang="en-IT" sz="1400" b="1" dirty="0">
                <a:solidFill>
                  <a:schemeClr val="accent6">
                    <a:lumMod val="75000"/>
                  </a:schemeClr>
                </a:solidFill>
              </a:rPr>
            </a:br>
            <a:r>
              <a:rPr lang="en-IT" sz="1400" i="1" dirty="0">
                <a:solidFill>
                  <a:schemeClr val="accent6">
                    <a:lumMod val="75000"/>
                  </a:schemeClr>
                </a:solidFill>
              </a:rPr>
              <a:t>Tomorrow 9:30</a:t>
            </a:r>
            <a:br>
              <a:rPr lang="en-IT" sz="1400" i="1" dirty="0">
                <a:solidFill>
                  <a:schemeClr val="accent6">
                    <a:lumMod val="75000"/>
                  </a:schemeClr>
                </a:solidFill>
              </a:rPr>
            </a:br>
            <a:r>
              <a:rPr lang="en-IT" sz="1400" i="1" dirty="0">
                <a:solidFill>
                  <a:schemeClr val="accent6">
                    <a:lumMod val="75000"/>
                  </a:schemeClr>
                </a:solidFill>
              </a:rPr>
              <a:t>L. Soffi</a:t>
            </a:r>
          </a:p>
        </p:txBody>
      </p:sp>
    </p:spTree>
    <p:extLst>
      <p:ext uri="{BB962C8B-B14F-4D97-AF65-F5344CB8AC3E}">
        <p14:creationId xmlns:p14="http://schemas.microsoft.com/office/powerpoint/2010/main" val="1058068921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56793ADD-78CD-7FCA-1831-769780327B0A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178128" y="1371626"/>
                <a:ext cx="8350089" cy="2927228"/>
              </a:xfrm>
            </p:spPr>
            <p:txBody>
              <a:bodyPr>
                <a:normAutofit fontScale="92500"/>
              </a:bodyPr>
              <a:lstStyle/>
              <a:p>
                <a:r>
                  <a:rPr lang="en-IT" dirty="0"/>
                  <a:t>Since Run 2 new data taking strategies</a:t>
                </a:r>
              </a:p>
              <a:p>
                <a:pPr lvl="1"/>
                <a:r>
                  <a:rPr lang="en-IT" dirty="0"/>
                  <a:t>Optimize data-taking – explore intensity frontier</a:t>
                </a:r>
              </a:p>
              <a:p>
                <a:pPr lvl="1"/>
                <a:r>
                  <a:rPr lang="en-IT" dirty="0"/>
                  <a:t>Example from CMS – similar techniques in other exps</a:t>
                </a:r>
              </a:p>
              <a:p>
                <a:pPr lvl="1"/>
                <a:r>
                  <a:rPr lang="en-IT" dirty="0"/>
                  <a:t>Parking: delayed reconstruction – store RAW	</a:t>
                </a:r>
                <a:r>
                  <a:rPr lang="en-IT" i="1" dirty="0">
                    <a:solidFill>
                      <a:schemeClr val="accent6">
                        <a:lumMod val="75000"/>
                      </a:schemeClr>
                    </a:solidFill>
                  </a:rPr>
                  <a:t>3.5 kHz</a:t>
                </a:r>
              </a:p>
              <a:p>
                <a:pPr lvl="2"/>
                <a:r>
                  <a:rPr lang="en-GB" dirty="0"/>
                  <a:t>I</a:t>
                </a:r>
                <a:r>
                  <a:rPr lang="en-IT" dirty="0"/>
                  <a:t>nitially for flavour physics studies – now also high-p</a:t>
                </a:r>
                <a:r>
                  <a:rPr lang="en-IT" baseline="-25000" dirty="0"/>
                  <a:t>T </a:t>
                </a:r>
                <a:r>
                  <a:rPr lang="en-IT" sz="1500" dirty="0"/>
                  <a:t>(e.g. HH</a:t>
                </a:r>
                <a14:m>
                  <m:oMath xmlns:m="http://schemas.openxmlformats.org/officeDocument/2006/math">
                    <m:r>
                      <a:rPr lang="en-IT" sz="15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r>
                      <a:rPr lang="en-US" sz="15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4</m:t>
                    </m:r>
                    <m:r>
                      <a:rPr lang="en-US" sz="15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𝑏</m:t>
                    </m:r>
                    <m:r>
                      <a:rPr lang="en-US" sz="15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</m:t>
                    </m:r>
                  </m:oMath>
                </a14:m>
                <a:endParaRPr lang="en-IT" sz="1500" dirty="0"/>
              </a:p>
              <a:p>
                <a:pPr lvl="1"/>
                <a:r>
                  <a:rPr lang="en-IT" dirty="0"/>
                  <a:t>Scouting: analysis with HLT trigger objects 	</a:t>
                </a:r>
                <a:r>
                  <a:rPr lang="en-IT" i="1" dirty="0">
                    <a:solidFill>
                      <a:schemeClr val="accent6">
                        <a:lumMod val="75000"/>
                      </a:schemeClr>
                    </a:solidFill>
                  </a:rPr>
                  <a:t>20 - 25kHz</a:t>
                </a:r>
              </a:p>
              <a:p>
                <a:pPr lvl="2"/>
                <a:r>
                  <a:rPr lang="en-GB" dirty="0"/>
                  <a:t>U</a:t>
                </a:r>
                <a:r>
                  <a:rPr lang="en-IT" dirty="0"/>
                  <a:t>se bandwidth access to low thresholds – drop RAW data</a:t>
                </a:r>
              </a:p>
              <a:p>
                <a:pPr lvl="2"/>
                <a:r>
                  <a:rPr lang="en-IT" dirty="0"/>
                  <a:t>Extend search window to low masses</a:t>
                </a:r>
              </a:p>
            </p:txBody>
          </p:sp>
        </mc:Choice>
        <mc:Fallback xmlns="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56793ADD-78CD-7FCA-1831-769780327B0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78128" y="1371626"/>
                <a:ext cx="8350089" cy="2927228"/>
              </a:xfrm>
              <a:blipFill>
                <a:blip r:embed="rId2"/>
                <a:stretch>
                  <a:fillRect l="-1062" t="-3463" b="-1732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itle 1">
            <a:extLst>
              <a:ext uri="{FF2B5EF4-FFF2-40B4-BE49-F238E27FC236}">
                <a16:creationId xmlns:a16="http://schemas.microsoft.com/office/drawing/2014/main" id="{559AFD09-F100-DBD0-9C4A-FE3C94EB33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8129" y="133564"/>
            <a:ext cx="9143999" cy="1255849"/>
          </a:xfrm>
        </p:spPr>
        <p:txBody>
          <a:bodyPr/>
          <a:lstStyle/>
          <a:p>
            <a:r>
              <a:rPr lang="en-IT" i="1" dirty="0">
                <a:solidFill>
                  <a:srgbClr val="0070C0"/>
                </a:solidFill>
                <a:latin typeface="+mn-lt"/>
              </a:rPr>
              <a:t>Searches for New Physics</a:t>
            </a:r>
            <a:br>
              <a:rPr lang="en-IT" b="0" i="1" dirty="0">
                <a:solidFill>
                  <a:srgbClr val="0070C0"/>
                </a:solidFill>
                <a:latin typeface="+mn-lt"/>
              </a:rPr>
            </a:br>
            <a:r>
              <a:rPr lang="en-IT" b="0" i="1" dirty="0">
                <a:solidFill>
                  <a:srgbClr val="0070C0"/>
                </a:solidFill>
                <a:latin typeface="+mn-lt"/>
              </a:rPr>
              <a:t>new strategies</a:t>
            </a:r>
            <a:endParaRPr lang="en-IT" sz="3600" b="0" i="1" dirty="0">
              <a:solidFill>
                <a:srgbClr val="0070C0"/>
              </a:solidFill>
              <a:latin typeface="+mn-lt"/>
            </a:endParaRPr>
          </a:p>
        </p:txBody>
      </p:sp>
      <p:pic>
        <p:nvPicPr>
          <p:cNvPr id="4" name="Picture 3" descr="A diagram of a level trigger&#10;&#10;Description automatically generated">
            <a:extLst>
              <a:ext uri="{FF2B5EF4-FFF2-40B4-BE49-F238E27FC236}">
                <a16:creationId xmlns:a16="http://schemas.microsoft.com/office/drawing/2014/main" id="{F7FFBD2C-96F0-A6B0-041E-43F9A5445E7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78912"/>
            <a:ext cx="5997271" cy="2014483"/>
          </a:xfrm>
          <a:prstGeom prst="rect">
            <a:avLst/>
          </a:prstGeom>
        </p:spPr>
      </p:pic>
      <p:pic>
        <p:nvPicPr>
          <p:cNvPr id="9" name="Picture 4" descr="Go to journal home page - Physics Reports">
            <a:extLst>
              <a:ext uri="{FF2B5EF4-FFF2-40B4-BE49-F238E27FC236}">
                <a16:creationId xmlns:a16="http://schemas.microsoft.com/office/drawing/2014/main" id="{BC7F4F70-2EDE-57DC-543F-A1A5F7F9B5F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3572" y="119413"/>
            <a:ext cx="1252277" cy="17037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43D44E2E-D860-3D93-C1E1-30B996B6067B}"/>
              </a:ext>
            </a:extLst>
          </p:cNvPr>
          <p:cNvSpPr txBox="1"/>
          <p:nvPr/>
        </p:nvSpPr>
        <p:spPr>
          <a:xfrm rot="16200000">
            <a:off x="5615551" y="2064628"/>
            <a:ext cx="669445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i="1" dirty="0">
                <a:hlinkClick r:id="rId5"/>
              </a:rPr>
              <a:t>https://www.sciencedirect.com/journal/physics-reports/vol/1115/suppl/C</a:t>
            </a:r>
            <a:endParaRPr lang="en-GB" sz="1400" i="1" dirty="0"/>
          </a:p>
        </p:txBody>
      </p:sp>
      <p:pic>
        <p:nvPicPr>
          <p:cNvPr id="14" name="Picture 13" descr="A graph of a number of different types of weather&#10;&#10;Description automatically generated with medium confidence">
            <a:extLst>
              <a:ext uri="{FF2B5EF4-FFF2-40B4-BE49-F238E27FC236}">
                <a16:creationId xmlns:a16="http://schemas.microsoft.com/office/drawing/2014/main" id="{68DBAEB0-96E6-6F6D-F647-A37506FCEC9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929934" y="4478911"/>
            <a:ext cx="2946292" cy="2014483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72441C5B-1357-2D81-59B4-7C9BA4EA2C1D}"/>
              </a:ext>
            </a:extLst>
          </p:cNvPr>
          <p:cNvSpPr txBox="1"/>
          <p:nvPr/>
        </p:nvSpPr>
        <p:spPr>
          <a:xfrm>
            <a:off x="6304179" y="5352250"/>
            <a:ext cx="195513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/>
              <a:t>N</a:t>
            </a:r>
            <a:r>
              <a:rPr lang="en-IT" sz="1600" b="1" dirty="0"/>
              <a:t>ormal: 2.5 kHz</a:t>
            </a:r>
          </a:p>
        </p:txBody>
      </p:sp>
    </p:spTree>
    <p:extLst>
      <p:ext uri="{BB962C8B-B14F-4D97-AF65-F5344CB8AC3E}">
        <p14:creationId xmlns:p14="http://schemas.microsoft.com/office/powerpoint/2010/main" val="1879896190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56793ADD-78CD-7FCA-1831-769780327B0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0625" y="1353485"/>
            <a:ext cx="8440852" cy="5009737"/>
          </a:xfrm>
        </p:spPr>
        <p:txBody>
          <a:bodyPr/>
          <a:lstStyle/>
          <a:p>
            <a:r>
              <a:rPr lang="en-IT" dirty="0"/>
              <a:t>Flavour physics provides unique probe to BSM</a:t>
            </a:r>
          </a:p>
          <a:p>
            <a:pPr lvl="1"/>
            <a:r>
              <a:rPr lang="en-GB" dirty="0"/>
              <a:t>O</a:t>
            </a:r>
            <a:r>
              <a:rPr lang="en-IT" dirty="0"/>
              <a:t>rigin matter – anti-matter</a:t>
            </a:r>
          </a:p>
          <a:p>
            <a:pPr lvl="1"/>
            <a:r>
              <a:rPr lang="en-GB" dirty="0"/>
              <a:t>Why three generations – patterns in mass &amp; mixing</a:t>
            </a:r>
            <a:endParaRPr lang="en-IT" dirty="0"/>
          </a:p>
          <a:p>
            <a:r>
              <a:rPr lang="en-GB" dirty="0"/>
              <a:t>I</a:t>
            </a:r>
            <a:r>
              <a:rPr lang="en-IT" dirty="0"/>
              <a:t>n SM there no FCNC at tree-level</a:t>
            </a:r>
          </a:p>
          <a:p>
            <a:pPr lvl="1"/>
            <a:r>
              <a:rPr lang="en-GB" dirty="0"/>
              <a:t>T</a:t>
            </a:r>
            <a:r>
              <a:rPr lang="en-IT" dirty="0"/>
              <a:t>heory: very clean predictions for many rare &amp; </a:t>
            </a:r>
            <a:br>
              <a:rPr lang="en-IT" dirty="0"/>
            </a:br>
            <a:r>
              <a:rPr lang="en-IT" dirty="0"/>
              <a:t>CP-violating processes in the SM</a:t>
            </a:r>
          </a:p>
          <a:p>
            <a:pPr lvl="1"/>
            <a:r>
              <a:rPr lang="en-GB" dirty="0"/>
              <a:t>C</a:t>
            </a:r>
            <a:r>
              <a:rPr lang="en-IT" dirty="0"/>
              <a:t>ontributions due to off-shell particles in the loops</a:t>
            </a:r>
          </a:p>
          <a:p>
            <a:pPr lvl="1"/>
            <a:r>
              <a:rPr lang="en-IT" dirty="0"/>
              <a:t>Precision measurements =&gt; probe contributions due to BSM particles up to 10 TeV or higher  </a:t>
            </a:r>
          </a:p>
          <a:p>
            <a:r>
              <a:rPr lang="en-IT" dirty="0"/>
              <a:t>Focus is on improving experimental precision</a:t>
            </a:r>
          </a:p>
          <a:p>
            <a:pPr lvl="1"/>
            <a:r>
              <a:rPr lang="en-GB" dirty="0"/>
              <a:t>&amp; investigating unexplored regions of phase space</a:t>
            </a:r>
          </a:p>
          <a:p>
            <a:pPr lvl="1"/>
            <a:endParaRPr lang="en-IT" dirty="0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559AFD09-F100-DBD0-9C4A-FE3C94EB33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8129" y="133564"/>
            <a:ext cx="9143999" cy="1255849"/>
          </a:xfrm>
        </p:spPr>
        <p:txBody>
          <a:bodyPr/>
          <a:lstStyle/>
          <a:p>
            <a:r>
              <a:rPr lang="en-IT" i="1" dirty="0">
                <a:solidFill>
                  <a:srgbClr val="0070C0"/>
                </a:solidFill>
                <a:latin typeface="+mn-lt"/>
              </a:rPr>
              <a:t>Flavour Physics</a:t>
            </a:r>
            <a:br>
              <a:rPr lang="en-IT" b="0" i="1" dirty="0">
                <a:solidFill>
                  <a:srgbClr val="0070C0"/>
                </a:solidFill>
                <a:latin typeface="+mn-lt"/>
              </a:rPr>
            </a:br>
            <a:r>
              <a:rPr lang="en-IT" b="0" i="1" dirty="0">
                <a:solidFill>
                  <a:srgbClr val="0070C0"/>
                </a:solidFill>
                <a:latin typeface="+mn-lt"/>
              </a:rPr>
              <a:t>as a window to New Physics</a:t>
            </a:r>
            <a:endParaRPr lang="en-IT" sz="3600" b="0" i="1" dirty="0">
              <a:solidFill>
                <a:srgbClr val="0070C0"/>
              </a:solidFill>
              <a:latin typeface="+mn-lt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BA90DA8-299C-1BEF-DA65-4B68AD073F31}"/>
              </a:ext>
            </a:extLst>
          </p:cNvPr>
          <p:cNvSpPr txBox="1"/>
          <p:nvPr/>
        </p:nvSpPr>
        <p:spPr>
          <a:xfrm>
            <a:off x="7413172" y="25226"/>
            <a:ext cx="1697638" cy="738664"/>
          </a:xfrm>
          <a:prstGeom prst="rect">
            <a:avLst/>
          </a:prstGeom>
          <a:noFill/>
          <a:ln w="19050"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IT" sz="1400" b="1" dirty="0">
                <a:solidFill>
                  <a:schemeClr val="accent6">
                    <a:lumMod val="75000"/>
                  </a:schemeClr>
                </a:solidFill>
              </a:rPr>
              <a:t>More about Flavour:</a:t>
            </a:r>
            <a:br>
              <a:rPr lang="en-IT" sz="1400" b="1" dirty="0">
                <a:solidFill>
                  <a:schemeClr val="accent6">
                    <a:lumMod val="75000"/>
                  </a:schemeClr>
                </a:solidFill>
              </a:rPr>
            </a:br>
            <a:r>
              <a:rPr lang="en-IT" sz="1400" i="1" dirty="0">
                <a:solidFill>
                  <a:schemeClr val="accent6">
                    <a:lumMod val="75000"/>
                  </a:schemeClr>
                </a:solidFill>
              </a:rPr>
              <a:t>Wednesday 9:30</a:t>
            </a:r>
            <a:br>
              <a:rPr lang="en-IT" sz="1400" i="1" dirty="0">
                <a:solidFill>
                  <a:schemeClr val="accent6">
                    <a:lumMod val="75000"/>
                  </a:schemeClr>
                </a:solidFill>
              </a:rPr>
            </a:br>
            <a:r>
              <a:rPr lang="en-IT" sz="1400" i="1" dirty="0">
                <a:solidFill>
                  <a:schemeClr val="accent6">
                    <a:lumMod val="75000"/>
                  </a:schemeClr>
                </a:solidFill>
              </a:rPr>
              <a:t>M.Schmelling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683046A-852D-983C-C752-B377F77F0418}"/>
              </a:ext>
            </a:extLst>
          </p:cNvPr>
          <p:cNvSpPr txBox="1"/>
          <p:nvPr/>
        </p:nvSpPr>
        <p:spPr>
          <a:xfrm rot="16200000">
            <a:off x="7130000" y="4512588"/>
            <a:ext cx="35922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T" dirty="0">
                <a:hlinkClick r:id="rId2"/>
              </a:rPr>
              <a:t>LHC-PUB-2025-001</a:t>
            </a:r>
            <a:endParaRPr lang="en-IT" dirty="0"/>
          </a:p>
        </p:txBody>
      </p:sp>
    </p:spTree>
    <p:extLst>
      <p:ext uri="{BB962C8B-B14F-4D97-AF65-F5344CB8AC3E}">
        <p14:creationId xmlns:p14="http://schemas.microsoft.com/office/powerpoint/2010/main" val="643968492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559AFD09-F100-DBD0-9C4A-FE3C94EB33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8129" y="133564"/>
            <a:ext cx="9143999" cy="1255849"/>
          </a:xfrm>
        </p:spPr>
        <p:txBody>
          <a:bodyPr/>
          <a:lstStyle/>
          <a:p>
            <a:r>
              <a:rPr lang="en-IT" i="1" dirty="0">
                <a:solidFill>
                  <a:srgbClr val="0070C0"/>
                </a:solidFill>
                <a:latin typeface="+mn-lt"/>
              </a:rPr>
              <a:t>Flavour Physics</a:t>
            </a:r>
            <a:br>
              <a:rPr lang="en-IT" b="0" i="1" dirty="0">
                <a:solidFill>
                  <a:srgbClr val="0070C0"/>
                </a:solidFill>
                <a:latin typeface="+mn-lt"/>
              </a:rPr>
            </a:br>
            <a:r>
              <a:rPr lang="en-IT" sz="3600" b="0" i="1" dirty="0">
                <a:solidFill>
                  <a:srgbClr val="0070C0"/>
                </a:solidFill>
              </a:rPr>
              <a:t>CP-violation in the quark sector 	CKM matrix</a:t>
            </a:r>
            <a:endParaRPr lang="en-IT" sz="3600" b="0" i="1" dirty="0">
              <a:solidFill>
                <a:srgbClr val="0070C0"/>
              </a:solidFill>
              <a:latin typeface="+mn-lt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BA90DA8-299C-1BEF-DA65-4B68AD073F31}"/>
              </a:ext>
            </a:extLst>
          </p:cNvPr>
          <p:cNvSpPr txBox="1"/>
          <p:nvPr/>
        </p:nvSpPr>
        <p:spPr>
          <a:xfrm>
            <a:off x="7413172" y="25226"/>
            <a:ext cx="1697638" cy="738664"/>
          </a:xfrm>
          <a:prstGeom prst="rect">
            <a:avLst/>
          </a:prstGeom>
          <a:noFill/>
          <a:ln w="19050"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IT" sz="1400" b="1" dirty="0">
                <a:solidFill>
                  <a:schemeClr val="accent6">
                    <a:lumMod val="75000"/>
                  </a:schemeClr>
                </a:solidFill>
              </a:rPr>
              <a:t>More about Flavour:</a:t>
            </a:r>
            <a:br>
              <a:rPr lang="en-IT" sz="1400" b="1" dirty="0">
                <a:solidFill>
                  <a:schemeClr val="accent6">
                    <a:lumMod val="75000"/>
                  </a:schemeClr>
                </a:solidFill>
              </a:rPr>
            </a:br>
            <a:r>
              <a:rPr lang="en-IT" sz="1400" i="1" dirty="0">
                <a:solidFill>
                  <a:schemeClr val="accent6">
                    <a:lumMod val="75000"/>
                  </a:schemeClr>
                </a:solidFill>
              </a:rPr>
              <a:t>Wednesday 9:30</a:t>
            </a:r>
            <a:br>
              <a:rPr lang="en-IT" sz="1400" i="1" dirty="0">
                <a:solidFill>
                  <a:schemeClr val="accent6">
                    <a:lumMod val="75000"/>
                  </a:schemeClr>
                </a:solidFill>
              </a:rPr>
            </a:br>
            <a:r>
              <a:rPr lang="en-IT" sz="1400" i="1" dirty="0">
                <a:solidFill>
                  <a:schemeClr val="accent6">
                    <a:lumMod val="75000"/>
                  </a:schemeClr>
                </a:solidFill>
              </a:rPr>
              <a:t>M.Schmelling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683046A-852D-983C-C752-B377F77F0418}"/>
              </a:ext>
            </a:extLst>
          </p:cNvPr>
          <p:cNvSpPr txBox="1"/>
          <p:nvPr/>
        </p:nvSpPr>
        <p:spPr>
          <a:xfrm rot="16200000">
            <a:off x="7130000" y="4540297"/>
            <a:ext cx="35922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T" dirty="0">
                <a:hlinkClick r:id="rId2"/>
              </a:rPr>
              <a:t>LHC-PUB-2025-001</a:t>
            </a:r>
            <a:endParaRPr lang="en-IT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196CD88-2BE8-00AD-634F-CB9948165D3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01473" y="1392409"/>
            <a:ext cx="4762500" cy="774700"/>
          </a:xfrm>
          <a:prstGeom prst="rect">
            <a:avLst/>
          </a:prstGeom>
        </p:spPr>
      </p:pic>
      <p:grpSp>
        <p:nvGrpSpPr>
          <p:cNvPr id="13" name="Group 12">
            <a:extLst>
              <a:ext uri="{FF2B5EF4-FFF2-40B4-BE49-F238E27FC236}">
                <a16:creationId xmlns:a16="http://schemas.microsoft.com/office/drawing/2014/main" id="{801B8915-ED66-07A7-BD8A-50A6F5EBEF6D}"/>
              </a:ext>
            </a:extLst>
          </p:cNvPr>
          <p:cNvGrpSpPr/>
          <p:nvPr/>
        </p:nvGrpSpPr>
        <p:grpSpPr>
          <a:xfrm>
            <a:off x="933203" y="1441931"/>
            <a:ext cx="1980891" cy="774700"/>
            <a:chOff x="1267739" y="1757414"/>
            <a:chExt cx="1980891" cy="774700"/>
          </a:xfrm>
        </p:grpSpPr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E224E7DB-B73C-0A47-7741-710433A9533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991639" y="1780126"/>
              <a:ext cx="1256991" cy="693107"/>
            </a:xfrm>
            <a:prstGeom prst="rect">
              <a:avLst/>
            </a:prstGeom>
          </p:spPr>
        </p:pic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CB57FF20-E627-0205-A0AB-1E976F6EA1A2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267739" y="1757414"/>
              <a:ext cx="723900" cy="774700"/>
            </a:xfrm>
            <a:prstGeom prst="rect">
              <a:avLst/>
            </a:prstGeom>
          </p:spPr>
        </p:pic>
      </p:grpSp>
      <p:sp>
        <p:nvSpPr>
          <p:cNvPr id="14" name="Notched Right Arrow 13">
            <a:extLst>
              <a:ext uri="{FF2B5EF4-FFF2-40B4-BE49-F238E27FC236}">
                <a16:creationId xmlns:a16="http://schemas.microsoft.com/office/drawing/2014/main" id="{885338EE-7042-33EC-3091-E12DC5D6C64C}"/>
              </a:ext>
            </a:extLst>
          </p:cNvPr>
          <p:cNvSpPr/>
          <p:nvPr/>
        </p:nvSpPr>
        <p:spPr>
          <a:xfrm>
            <a:off x="3315442" y="1650744"/>
            <a:ext cx="416698" cy="281490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T"/>
          </a:p>
        </p:txBody>
      </p:sp>
      <p:grpSp>
        <p:nvGrpSpPr>
          <p:cNvPr id="42" name="Group 41">
            <a:extLst>
              <a:ext uri="{FF2B5EF4-FFF2-40B4-BE49-F238E27FC236}">
                <a16:creationId xmlns:a16="http://schemas.microsoft.com/office/drawing/2014/main" id="{776CD36D-E141-5214-3BDC-563964F0F1F3}"/>
              </a:ext>
            </a:extLst>
          </p:cNvPr>
          <p:cNvGrpSpPr/>
          <p:nvPr/>
        </p:nvGrpSpPr>
        <p:grpSpPr>
          <a:xfrm>
            <a:off x="1201426" y="2147643"/>
            <a:ext cx="5976212" cy="3071109"/>
            <a:chOff x="1436960" y="3422289"/>
            <a:chExt cx="5976212" cy="3071109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39EFECBB-B4A9-AF67-D67C-19E4B05DA88F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436960" y="3422289"/>
              <a:ext cx="5976212" cy="3071109"/>
            </a:xfrm>
            <a:prstGeom prst="rect">
              <a:avLst/>
            </a:prstGeom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7" name="TextBox 16">
                  <a:extLst>
                    <a:ext uri="{FF2B5EF4-FFF2-40B4-BE49-F238E27FC236}">
                      <a16:creationId xmlns:a16="http://schemas.microsoft.com/office/drawing/2014/main" id="{03670334-CA27-085B-3D09-DD5173A6DA2E}"/>
                    </a:ext>
                  </a:extLst>
                </p:cNvPr>
                <p:cNvSpPr txBox="1"/>
                <p:nvPr/>
              </p:nvSpPr>
              <p:spPr>
                <a:xfrm>
                  <a:off x="3728183" y="4014438"/>
                  <a:ext cx="746579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14:m>
                    <m:oMath xmlns:m="http://schemas.openxmlformats.org/officeDocument/2006/math">
                      <m:r>
                        <a:rPr lang="en-US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acc>
                        <m:accPr>
                          <m:chr m:val="̅"/>
                          <m:ctrlPr>
                            <a:rPr lang="en-US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𝜌</m:t>
                          </m:r>
                        </m:e>
                      </m:acc>
                      <m:r>
                        <a:rPr lang="en-US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acc>
                        <m:accPr>
                          <m:chr m:val="̅"/>
                          <m:ctrlPr>
                            <a:rPr lang="en-US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𝜂</m:t>
                          </m:r>
                        </m:e>
                      </m:acc>
                    </m:oMath>
                  </a14:m>
                  <a:r>
                    <a:rPr lang="en-IT" dirty="0">
                      <a:solidFill>
                        <a:srgbClr val="FF0000"/>
                      </a:solidFill>
                    </a:rPr>
                    <a:t>)</a:t>
                  </a:r>
                </a:p>
              </p:txBody>
            </p:sp>
          </mc:Choice>
          <mc:Fallback xmlns="">
            <p:sp>
              <p:nvSpPr>
                <p:cNvPr id="17" name="TextBox 16">
                  <a:extLst>
                    <a:ext uri="{FF2B5EF4-FFF2-40B4-BE49-F238E27FC236}">
                      <a16:creationId xmlns:a16="http://schemas.microsoft.com/office/drawing/2014/main" id="{03670334-CA27-085B-3D09-DD5173A6DA2E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728183" y="4014438"/>
                  <a:ext cx="746579" cy="369332"/>
                </a:xfrm>
                <a:prstGeom prst="rect">
                  <a:avLst/>
                </a:prstGeom>
                <a:blipFill>
                  <a:blip r:embed="rId7"/>
                  <a:stretch>
                    <a:fillRect l="-3390" t="-6667" b="-26667"/>
                  </a:stretch>
                </a:blipFill>
              </p:spPr>
              <p:txBody>
                <a:bodyPr/>
                <a:lstStyle/>
                <a:p>
                  <a:r>
                    <a:rPr lang="en-IT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8" name="Freeform 17">
              <a:extLst>
                <a:ext uri="{FF2B5EF4-FFF2-40B4-BE49-F238E27FC236}">
                  <a16:creationId xmlns:a16="http://schemas.microsoft.com/office/drawing/2014/main" id="{9B3C8DA9-8D94-F4AF-0407-B977B96AD664}"/>
                </a:ext>
              </a:extLst>
            </p:cNvPr>
            <p:cNvSpPr/>
            <p:nvPr/>
          </p:nvSpPr>
          <p:spPr>
            <a:xfrm rot="16540854">
              <a:off x="3884446" y="4422536"/>
              <a:ext cx="325392" cy="152910"/>
            </a:xfrm>
            <a:custGeom>
              <a:avLst/>
              <a:gdLst>
                <a:gd name="connsiteX0" fmla="*/ 401444 w 401444"/>
                <a:gd name="connsiteY0" fmla="*/ 47311 h 248033"/>
                <a:gd name="connsiteX1" fmla="*/ 111512 w 401444"/>
                <a:gd name="connsiteY1" fmla="*/ 13857 h 248033"/>
                <a:gd name="connsiteX2" fmla="*/ 0 w 401444"/>
                <a:gd name="connsiteY2" fmla="*/ 248033 h 2480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01444" h="248033">
                  <a:moveTo>
                    <a:pt x="401444" y="47311"/>
                  </a:moveTo>
                  <a:cubicBezTo>
                    <a:pt x="289931" y="13857"/>
                    <a:pt x="178419" y="-19597"/>
                    <a:pt x="111512" y="13857"/>
                  </a:cubicBezTo>
                  <a:cubicBezTo>
                    <a:pt x="44605" y="47311"/>
                    <a:pt x="22302" y="147672"/>
                    <a:pt x="0" y="248033"/>
                  </a:cubicBezTo>
                </a:path>
              </a:pathLst>
            </a:custGeom>
            <a:noFill/>
            <a:ln>
              <a:solidFill>
                <a:srgbClr val="FF0000"/>
              </a:solidFill>
              <a:headEnd type="none" w="med" len="med"/>
              <a:tailEnd type="arrow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T"/>
            </a:p>
          </p:txBody>
        </p:sp>
        <p:pic>
          <p:nvPicPr>
            <p:cNvPr id="20" name="Picture 19">
              <a:extLst>
                <a:ext uri="{FF2B5EF4-FFF2-40B4-BE49-F238E27FC236}">
                  <a16:creationId xmlns:a16="http://schemas.microsoft.com/office/drawing/2014/main" id="{C19F7F74-8407-FDF3-4386-C750EF596E9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/>
            <a:srcRect l="5966" r="3611" b="4095"/>
            <a:stretch/>
          </p:blipFill>
          <p:spPr>
            <a:xfrm>
              <a:off x="5521817" y="4697254"/>
              <a:ext cx="533935" cy="403706"/>
            </a:xfrm>
            <a:prstGeom prst="rect">
              <a:avLst/>
            </a:prstGeom>
            <a:ln w="12700">
              <a:solidFill>
                <a:schemeClr val="accent5"/>
              </a:solidFill>
            </a:ln>
          </p:spPr>
        </p:pic>
        <p:pic>
          <p:nvPicPr>
            <p:cNvPr id="22" name="Picture 21">
              <a:extLst>
                <a:ext uri="{FF2B5EF4-FFF2-40B4-BE49-F238E27FC236}">
                  <a16:creationId xmlns:a16="http://schemas.microsoft.com/office/drawing/2014/main" id="{DD498FA1-5E08-F9D0-7949-BDD6A443862C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3092613" y="4898405"/>
              <a:ext cx="528894" cy="405110"/>
            </a:xfrm>
            <a:prstGeom prst="rect">
              <a:avLst/>
            </a:prstGeom>
            <a:ln w="12700">
              <a:solidFill>
                <a:schemeClr val="accent6">
                  <a:lumMod val="75000"/>
                </a:schemeClr>
              </a:solidFill>
            </a:ln>
          </p:spPr>
        </p:pic>
        <p:cxnSp>
          <p:nvCxnSpPr>
            <p:cNvPr id="24" name="Straight Arrow Connector 23">
              <a:extLst>
                <a:ext uri="{FF2B5EF4-FFF2-40B4-BE49-F238E27FC236}">
                  <a16:creationId xmlns:a16="http://schemas.microsoft.com/office/drawing/2014/main" id="{1B2A70FB-217D-8004-B3E7-DD2F4A83C3A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449207" y="4697254"/>
              <a:ext cx="577306" cy="1230523"/>
            </a:xfrm>
            <a:prstGeom prst="straightConnector1">
              <a:avLst/>
            </a:prstGeom>
            <a:ln w="12700">
              <a:solidFill>
                <a:schemeClr val="accent6">
                  <a:lumMod val="75000"/>
                </a:schemeClr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FD54E857-1F79-0C24-0DA4-9551267A691B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3990474" y="4668456"/>
              <a:ext cx="143931" cy="61560"/>
            </a:xfrm>
            <a:prstGeom prst="line">
              <a:avLst/>
            </a:prstGeom>
            <a:ln w="12700">
              <a:solidFill>
                <a:schemeClr val="accent6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1A546B34-2534-EC91-BF96-007D058C178C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3414772" y="5929806"/>
              <a:ext cx="143931" cy="61560"/>
            </a:xfrm>
            <a:prstGeom prst="line">
              <a:avLst/>
            </a:prstGeom>
            <a:ln w="12700">
              <a:solidFill>
                <a:schemeClr val="accent6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9B84EC3B-4552-7383-E4ED-BAF2823E23E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134405" y="4601776"/>
              <a:ext cx="59107" cy="135634"/>
            </a:xfrm>
            <a:prstGeom prst="line">
              <a:avLst/>
            </a:prstGeom>
            <a:ln w="12700">
              <a:solidFill>
                <a:schemeClr val="accent5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2C312CA3-DDBE-C229-C414-49A00DBEA5A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278658" y="5855732"/>
              <a:ext cx="59107" cy="135634"/>
            </a:xfrm>
            <a:prstGeom prst="line">
              <a:avLst/>
            </a:prstGeom>
            <a:ln w="12700">
              <a:solidFill>
                <a:schemeClr val="accent5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Arrow Connector 36">
              <a:extLst>
                <a:ext uri="{FF2B5EF4-FFF2-40B4-BE49-F238E27FC236}">
                  <a16:creationId xmlns:a16="http://schemas.microsoft.com/office/drawing/2014/main" id="{12550E3A-CBA5-3994-CC9E-26FEFE354EF2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4193512" y="4601776"/>
              <a:ext cx="3114699" cy="1293698"/>
            </a:xfrm>
            <a:prstGeom prst="straightConnector1">
              <a:avLst/>
            </a:prstGeom>
            <a:ln w="12700">
              <a:solidFill>
                <a:schemeClr val="accent5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2DEED695-5370-6082-6849-BF5695FDA35B}"/>
                  </a:ext>
                </a:extLst>
              </p:cNvPr>
              <p:cNvSpPr txBox="1"/>
              <p:nvPr/>
            </p:nvSpPr>
            <p:spPr>
              <a:xfrm>
                <a:off x="6173606" y="4949605"/>
                <a:ext cx="2752537" cy="98488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IT" dirty="0"/>
                  <a:t>Measurement </a:t>
                </a:r>
                <a14:m>
                  <m:oMath xmlns:m="http://schemas.openxmlformats.org/officeDocument/2006/math">
                    <m:r>
                      <a:rPr lang="en-IT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𝛽</m:t>
                    </m:r>
                  </m:oMath>
                </a14:m>
                <a:r>
                  <a:rPr lang="en-IT" dirty="0"/>
                  <a:t>:</a:t>
                </a:r>
                <a:br>
                  <a:rPr lang="en-IT" dirty="0"/>
                </a:br>
                <a:r>
                  <a:rPr lang="en-IT" sz="1400" dirty="0"/>
                  <a:t>determined from </a:t>
                </a:r>
                <a:r>
                  <a:rPr lang="en-GB" sz="1400" dirty="0"/>
                  <a:t>mixing-induced </a:t>
                </a:r>
                <a:r>
                  <a:rPr lang="en-GB" sz="1400" i="1" dirty="0"/>
                  <a:t>CP</a:t>
                </a:r>
                <a:r>
                  <a:rPr lang="en-GB" sz="1400" dirty="0"/>
                  <a:t> violation in B</a:t>
                </a:r>
                <a:r>
                  <a:rPr lang="en-GB" sz="1400" baseline="-25000" dirty="0"/>
                  <a:t>0</a:t>
                </a:r>
                <a:r>
                  <a:rPr lang="en-GB" sz="1400" dirty="0"/>
                  <a:t> → J/</a:t>
                </a:r>
                <a:r>
                  <a:rPr lang="el-GR" sz="1400" dirty="0"/>
                  <a:t>ψ</a:t>
                </a:r>
                <a:r>
                  <a:rPr lang="en-GB" sz="1400" dirty="0"/>
                  <a:t>K</a:t>
                </a:r>
                <a:r>
                  <a:rPr lang="en-GB" sz="1400" baseline="30000" dirty="0"/>
                  <a:t>0</a:t>
                </a:r>
                <a:r>
                  <a:rPr lang="en-GB" sz="1400" baseline="-25000" dirty="0"/>
                  <a:t>S</a:t>
                </a:r>
              </a:p>
              <a:p>
                <a:r>
                  <a:rPr lang="en-GB" sz="1200" dirty="0"/>
                  <a:t>small theoretical uncertainty</a:t>
                </a:r>
                <a:endParaRPr lang="en-IT" sz="1200" dirty="0"/>
              </a:p>
            </p:txBody>
          </p:sp>
        </mc:Choice>
        <mc:Fallback xmlns=""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2DEED695-5370-6082-6849-BF5695FDA35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73606" y="4949605"/>
                <a:ext cx="2752537" cy="984885"/>
              </a:xfrm>
              <a:prstGeom prst="rect">
                <a:avLst/>
              </a:prstGeom>
              <a:blipFill>
                <a:blip r:embed="rId10"/>
                <a:stretch>
                  <a:fillRect l="-2304" t="-2532" b="-2532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3" name="TextBox 42">
                <a:extLst>
                  <a:ext uri="{FF2B5EF4-FFF2-40B4-BE49-F238E27FC236}">
                    <a16:creationId xmlns:a16="http://schemas.microsoft.com/office/drawing/2014/main" id="{50CA51A3-D036-0913-A12E-21BB55AA5FF9}"/>
                  </a:ext>
                </a:extLst>
              </p:cNvPr>
              <p:cNvSpPr txBox="1"/>
              <p:nvPr/>
            </p:nvSpPr>
            <p:spPr>
              <a:xfrm>
                <a:off x="99425" y="4936755"/>
                <a:ext cx="5298085" cy="10509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IT" dirty="0"/>
                  <a:t>Measurement </a:t>
                </a:r>
                <a14:m>
                  <m:oMath xmlns:m="http://schemas.openxmlformats.org/officeDocument/2006/math">
                    <m:r>
                      <a:rPr lang="en-IT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𝛾</m:t>
                    </m:r>
                  </m:oMath>
                </a14:m>
                <a:r>
                  <a:rPr lang="en-IT" dirty="0"/>
                  <a:t>:</a:t>
                </a:r>
                <a:br>
                  <a:rPr lang="en-IT" dirty="0"/>
                </a:br>
                <a:r>
                  <a:rPr lang="en-GB" sz="1400" dirty="0"/>
                  <a:t>evaluated from CP violation effects in B+ → DK</a:t>
                </a:r>
                <a:r>
                  <a:rPr lang="en-GB" sz="1400" baseline="30000" dirty="0"/>
                  <a:t>+</a:t>
                </a:r>
                <a:r>
                  <a:rPr lang="en-GB" sz="1400" dirty="0"/>
                  <a:t> and similar processes</a:t>
                </a:r>
              </a:p>
              <a:p>
                <a:r>
                  <a:rPr lang="en-GB" sz="1400" dirty="0"/>
                  <a:t>with neutral D meson reconstructed in a final state accessible to both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sz="1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400" i="1"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p>
                        <m:r>
                          <a:rPr lang="en-US" sz="1400" i="1">
                            <a:latin typeface="Cambria Math" panose="02040503050406030204" pitchFamily="18" charset="0"/>
                          </a:rPr>
                          <m:t>0</m:t>
                        </m:r>
                      </m:sup>
                    </m:sSup>
                  </m:oMath>
                </a14:m>
                <a:r>
                  <a:rPr lang="en-GB" sz="1400" dirty="0"/>
                  <a:t> and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GB" sz="140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sSup>
                          <m:sSupPr>
                            <m:ctrlPr>
                              <a:rPr lang="en-GB" sz="140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1400" b="0" i="1" smtClean="0">
                                <a:latin typeface="Cambria Math" panose="02040503050406030204" pitchFamily="18" charset="0"/>
                              </a:rPr>
                              <m:t>𝐷</m:t>
                            </m:r>
                          </m:e>
                          <m:sup>
                            <m:r>
                              <a:rPr lang="en-US" sz="1400" b="0" i="1" smtClean="0">
                                <a:latin typeface="Cambria Math" panose="02040503050406030204" pitchFamily="18" charset="0"/>
                              </a:rPr>
                              <m:t>0</m:t>
                            </m:r>
                          </m:sup>
                        </m:sSup>
                      </m:e>
                    </m:acc>
                  </m:oMath>
                </a14:m>
                <a:r>
                  <a:rPr lang="en-GB" sz="1400" dirty="0"/>
                  <a:t> decays</a:t>
                </a:r>
                <a:endParaRPr lang="en-IT" sz="1400" dirty="0"/>
              </a:p>
            </p:txBody>
          </p:sp>
        </mc:Choice>
        <mc:Fallback xmlns="">
          <p:sp>
            <p:nvSpPr>
              <p:cNvPr id="43" name="TextBox 42">
                <a:extLst>
                  <a:ext uri="{FF2B5EF4-FFF2-40B4-BE49-F238E27FC236}">
                    <a16:creationId xmlns:a16="http://schemas.microsoft.com/office/drawing/2014/main" id="{50CA51A3-D036-0913-A12E-21BB55AA5FF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9425" y="4936755"/>
                <a:ext cx="5298085" cy="1050929"/>
              </a:xfrm>
              <a:prstGeom prst="rect">
                <a:avLst/>
              </a:prstGeom>
              <a:blipFill>
                <a:blip r:embed="rId11"/>
                <a:stretch>
                  <a:fillRect l="-957" t="-2381" b="-4762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4" name="TextBox 43">
                <a:extLst>
                  <a:ext uri="{FF2B5EF4-FFF2-40B4-BE49-F238E27FC236}">
                    <a16:creationId xmlns:a16="http://schemas.microsoft.com/office/drawing/2014/main" id="{CBFDD530-C29D-C7E2-07D2-DE4F3EE11DC8}"/>
                  </a:ext>
                </a:extLst>
              </p:cNvPr>
              <p:cNvSpPr txBox="1"/>
              <p:nvPr/>
            </p:nvSpPr>
            <p:spPr>
              <a:xfrm>
                <a:off x="7101076" y="2177815"/>
                <a:ext cx="2337077" cy="16312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IT" dirty="0"/>
                  <a:t>Measurement </a:t>
                </a:r>
                <a14:m>
                  <m:oMath xmlns:m="http://schemas.openxmlformats.org/officeDocument/2006/math">
                    <m:r>
                      <a:rPr lang="en-IT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𝛼</m:t>
                    </m:r>
                  </m:oMath>
                </a14:m>
                <a:r>
                  <a:rPr lang="en-IT" dirty="0"/>
                  <a:t>:</a:t>
                </a:r>
                <a:br>
                  <a:rPr lang="en-IT" dirty="0"/>
                </a:br>
                <a:r>
                  <a:rPr lang="en-GB" sz="1400" dirty="0"/>
                  <a:t>exploiting isospin</a:t>
                </a:r>
              </a:p>
              <a:p>
                <a:r>
                  <a:rPr lang="en-GB" sz="1400" dirty="0"/>
                  <a:t>relations between decay rates and </a:t>
                </a:r>
                <a:r>
                  <a:rPr lang="en-GB" sz="1400" i="1" dirty="0"/>
                  <a:t>CP</a:t>
                </a:r>
                <a:r>
                  <a:rPr lang="en-GB" sz="1400" dirty="0"/>
                  <a:t> violation parameters in B → </a:t>
                </a:r>
                <a:r>
                  <a:rPr lang="el-GR" sz="1400" dirty="0" err="1"/>
                  <a:t>ππ</a:t>
                </a:r>
                <a:r>
                  <a:rPr lang="el-GR" sz="1400" dirty="0"/>
                  <a:t>, </a:t>
                </a:r>
                <a:r>
                  <a:rPr lang="el-GR" sz="1400" dirty="0" err="1"/>
                  <a:t>ρπ</a:t>
                </a:r>
                <a:r>
                  <a:rPr lang="el-GR" sz="1400" dirty="0"/>
                  <a:t> </a:t>
                </a:r>
                <a:r>
                  <a:rPr lang="en-GB" sz="1400" dirty="0"/>
                  <a:t>and </a:t>
                </a:r>
                <a:r>
                  <a:rPr lang="el-GR" sz="1400" dirty="0" err="1"/>
                  <a:t>ρρ</a:t>
                </a:r>
                <a:r>
                  <a:rPr lang="el-GR" sz="1400" dirty="0"/>
                  <a:t> </a:t>
                </a:r>
                <a:r>
                  <a:rPr lang="en-GB" sz="1400" dirty="0"/>
                  <a:t>decays</a:t>
                </a:r>
                <a:br>
                  <a:rPr lang="en-GB" sz="1400" dirty="0"/>
                </a:br>
                <a:r>
                  <a:rPr lang="en-GB" sz="1200" dirty="0"/>
                  <a:t>small theoretical uncertainty</a:t>
                </a:r>
                <a:endParaRPr lang="en-IT" sz="1200" dirty="0"/>
              </a:p>
            </p:txBody>
          </p:sp>
        </mc:Choice>
        <mc:Fallback xmlns="">
          <p:sp>
            <p:nvSpPr>
              <p:cNvPr id="44" name="TextBox 43">
                <a:extLst>
                  <a:ext uri="{FF2B5EF4-FFF2-40B4-BE49-F238E27FC236}">
                    <a16:creationId xmlns:a16="http://schemas.microsoft.com/office/drawing/2014/main" id="{CBFDD530-C29D-C7E2-07D2-DE4F3EE11DC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01076" y="2177815"/>
                <a:ext cx="2337077" cy="1631216"/>
              </a:xfrm>
              <a:prstGeom prst="rect">
                <a:avLst/>
              </a:prstGeom>
              <a:blipFill>
                <a:blip r:embed="rId12"/>
                <a:stretch>
                  <a:fillRect l="-2703" t="-1550" b="-2326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5" name="Oval 44">
            <a:extLst>
              <a:ext uri="{FF2B5EF4-FFF2-40B4-BE49-F238E27FC236}">
                <a16:creationId xmlns:a16="http://schemas.microsoft.com/office/drawing/2014/main" id="{2A343E1F-D51F-B7E6-74F0-456FC928637D}"/>
              </a:ext>
            </a:extLst>
          </p:cNvPr>
          <p:cNvSpPr/>
          <p:nvPr/>
        </p:nvSpPr>
        <p:spPr>
          <a:xfrm>
            <a:off x="7730836" y="1363264"/>
            <a:ext cx="304800" cy="39481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T"/>
          </a:p>
        </p:txBody>
      </p:sp>
      <p:grpSp>
        <p:nvGrpSpPr>
          <p:cNvPr id="50" name="Group 49">
            <a:extLst>
              <a:ext uri="{FF2B5EF4-FFF2-40B4-BE49-F238E27FC236}">
                <a16:creationId xmlns:a16="http://schemas.microsoft.com/office/drawing/2014/main" id="{645EEEB7-D051-3BA9-8B75-14B1748F1938}"/>
              </a:ext>
            </a:extLst>
          </p:cNvPr>
          <p:cNvGrpSpPr/>
          <p:nvPr/>
        </p:nvGrpSpPr>
        <p:grpSpPr>
          <a:xfrm>
            <a:off x="16391" y="2214733"/>
            <a:ext cx="1313370" cy="1289916"/>
            <a:chOff x="342147" y="2647376"/>
            <a:chExt cx="1232008" cy="1053724"/>
          </a:xfrm>
        </p:grpSpPr>
        <p:pic>
          <p:nvPicPr>
            <p:cNvPr id="48" name="Picture 47" descr="A math equations with numbers and symbols&#10;&#10;Description automatically generated">
              <a:extLst>
                <a:ext uri="{FF2B5EF4-FFF2-40B4-BE49-F238E27FC236}">
                  <a16:creationId xmlns:a16="http://schemas.microsoft.com/office/drawing/2014/main" id="{D081DB12-57E9-ACE4-2C7D-E42A4B83EEB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3"/>
            <a:srcRect l="36708"/>
            <a:stretch/>
          </p:blipFill>
          <p:spPr>
            <a:xfrm>
              <a:off x="620774" y="2650171"/>
              <a:ext cx="953381" cy="1050929"/>
            </a:xfrm>
            <a:prstGeom prst="rect">
              <a:avLst/>
            </a:prstGeom>
          </p:spPr>
        </p:pic>
        <p:pic>
          <p:nvPicPr>
            <p:cNvPr id="49" name="Picture 48" descr="A math equations with numbers and symbols&#10;&#10;Description automatically generated">
              <a:extLst>
                <a:ext uri="{FF2B5EF4-FFF2-40B4-BE49-F238E27FC236}">
                  <a16:creationId xmlns:a16="http://schemas.microsoft.com/office/drawing/2014/main" id="{5397D47D-8797-3D31-E798-4F8768B5306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3"/>
            <a:srcRect r="81503"/>
            <a:stretch/>
          </p:blipFill>
          <p:spPr>
            <a:xfrm>
              <a:off x="342147" y="2647376"/>
              <a:ext cx="278627" cy="1050929"/>
            </a:xfrm>
            <a:prstGeom prst="rect">
              <a:avLst/>
            </a:prstGeom>
          </p:spPr>
        </p:pic>
      </p:grpSp>
      <p:sp>
        <p:nvSpPr>
          <p:cNvPr id="51" name="TextBox 50">
            <a:extLst>
              <a:ext uri="{FF2B5EF4-FFF2-40B4-BE49-F238E27FC236}">
                <a16:creationId xmlns:a16="http://schemas.microsoft.com/office/drawing/2014/main" id="{CA665207-38D3-CDE5-5C01-14EA0A5D1099}"/>
              </a:ext>
            </a:extLst>
          </p:cNvPr>
          <p:cNvSpPr txBox="1"/>
          <p:nvPr/>
        </p:nvSpPr>
        <p:spPr>
          <a:xfrm>
            <a:off x="7899062" y="1130647"/>
            <a:ext cx="11424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T" sz="1400" i="1" dirty="0">
                <a:solidFill>
                  <a:srgbClr val="FF0000"/>
                </a:solidFill>
              </a:rPr>
              <a:t>CP</a:t>
            </a:r>
            <a:r>
              <a:rPr lang="en-IT" sz="1400" dirty="0">
                <a:solidFill>
                  <a:srgbClr val="FF0000"/>
                </a:solidFill>
              </a:rPr>
              <a:t> violation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3" name="Content Placeholder 1">
                <a:extLst>
                  <a:ext uri="{FF2B5EF4-FFF2-40B4-BE49-F238E27FC236}">
                    <a16:creationId xmlns:a16="http://schemas.microsoft.com/office/drawing/2014/main" id="{A90872FE-C976-BBEF-B8C5-8F84D15EB498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0" y="5049949"/>
                <a:ext cx="8741477" cy="1377418"/>
              </a:xfrm>
              <a:solidFill>
                <a:schemeClr val="bg1"/>
              </a:solidFill>
              <a:ln w="12700">
                <a:noFill/>
              </a:ln>
            </p:spPr>
            <p:txBody>
              <a:bodyPr>
                <a:normAutofit fontScale="92500" lnSpcReduction="10000"/>
              </a:bodyPr>
              <a:lstStyle/>
              <a:p>
                <a:r>
                  <a:rPr lang="en-IT" dirty="0"/>
                  <a:t>Total amount of CP-violation determined by 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(</m:t>
                    </m:r>
                    <m:acc>
                      <m:accPr>
                        <m:chr m:val="̅"/>
                        <m:ctrlPr>
                          <a:rPr lang="en-US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𝜌</m:t>
                        </m:r>
                      </m:e>
                    </m:acc>
                    <m:r>
                      <a:rPr lang="en-US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,</m:t>
                    </m:r>
                    <m:acc>
                      <m:accPr>
                        <m:chr m:val="̅"/>
                        <m:ctrlPr>
                          <a:rPr lang="en-US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𝜂</m:t>
                        </m:r>
                      </m:e>
                    </m:acc>
                  </m:oMath>
                </a14:m>
                <a:r>
                  <a:rPr lang="en-IT" dirty="0">
                    <a:solidFill>
                      <a:srgbClr val="FF0000"/>
                    </a:solidFill>
                  </a:rPr>
                  <a:t>)</a:t>
                </a:r>
              </a:p>
              <a:p>
                <a:pPr lvl="1"/>
                <a:r>
                  <a:rPr lang="en-GB" dirty="0"/>
                  <a:t>C</a:t>
                </a:r>
                <a:r>
                  <a:rPr lang="en-IT" dirty="0"/>
                  <a:t>an be constrained by several complementary meas.</a:t>
                </a:r>
              </a:p>
              <a:p>
                <a:pPr lvl="2"/>
                <a:r>
                  <a:rPr lang="en-GB" dirty="0"/>
                  <a:t>E</a:t>
                </a:r>
                <a:r>
                  <a:rPr lang="en-IT" dirty="0"/>
                  <a:t>.g. at tree-level by CKM-</a:t>
                </a:r>
                <a14:m>
                  <m:oMath xmlns:m="http://schemas.openxmlformats.org/officeDocument/2006/math">
                    <m:r>
                      <a:rPr lang="en-IT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𝛾</m:t>
                    </m:r>
                  </m:oMath>
                </a14:m>
                <a:r>
                  <a:rPr lang="en-IT" dirty="0"/>
                  <a:t> and |</a:t>
                </a:r>
                <a:r>
                  <a:rPr lang="en-IT" i="1" dirty="0"/>
                  <a:t>V</a:t>
                </a:r>
                <a:r>
                  <a:rPr lang="en-IT" i="1" baseline="-25000" dirty="0"/>
                  <a:t>ub</a:t>
                </a:r>
                <a:r>
                  <a:rPr lang="en-IT" dirty="0"/>
                  <a:t>|, |</a:t>
                </a:r>
                <a:r>
                  <a:rPr lang="en-IT" i="1" dirty="0"/>
                  <a:t>V</a:t>
                </a:r>
                <a:r>
                  <a:rPr lang="en-IT" i="1" baseline="-25000" dirty="0"/>
                  <a:t>cb</a:t>
                </a:r>
                <a:r>
                  <a:rPr lang="en-IT" dirty="0"/>
                  <a:t>|</a:t>
                </a:r>
              </a:p>
              <a:p>
                <a:pPr lvl="2"/>
                <a:r>
                  <a:rPr lang="en-IT" dirty="0"/>
                  <a:t>E.g. through loops by FCNC (CKM-</a:t>
                </a:r>
                <a14:m>
                  <m:oMath xmlns:m="http://schemas.openxmlformats.org/officeDocument/2006/math">
                    <m:r>
                      <a:rPr lang="en-IT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𝛽</m:t>
                    </m:r>
                  </m:oMath>
                </a14:m>
                <a:r>
                  <a:rPr lang="en-IT" dirty="0"/>
                  <a:t> and B-meson osc: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Δ</m:t>
                    </m:r>
                  </m:oMath>
                </a14:m>
                <a:r>
                  <a:rPr lang="en-IT" i="1" dirty="0"/>
                  <a:t>m</a:t>
                </a:r>
                <a:r>
                  <a:rPr lang="en-IT" i="1" baseline="-25000" dirty="0"/>
                  <a:t>d</a:t>
                </a:r>
                <a:r>
                  <a:rPr lang="en-IT" dirty="0"/>
                  <a:t> &amp;</a:t>
                </a:r>
                <a:r>
                  <a:rPr lang="el-GR" dirty="0"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Δ</m:t>
                    </m:r>
                  </m:oMath>
                </a14:m>
                <a:r>
                  <a:rPr lang="en-IT" i="1" dirty="0"/>
                  <a:t>m</a:t>
                </a:r>
                <a:r>
                  <a:rPr lang="en-IT" i="1" baseline="-25000" dirty="0"/>
                  <a:t>s</a:t>
                </a:r>
                <a:r>
                  <a:rPr lang="en-IT" dirty="0"/>
                  <a:t>)</a:t>
                </a:r>
              </a:p>
            </p:txBody>
          </p:sp>
        </mc:Choice>
        <mc:Fallback>
          <p:sp>
            <p:nvSpPr>
              <p:cNvPr id="53" name="Content Placeholder 1">
                <a:extLst>
                  <a:ext uri="{FF2B5EF4-FFF2-40B4-BE49-F238E27FC236}">
                    <a16:creationId xmlns:a16="http://schemas.microsoft.com/office/drawing/2014/main" id="{A90872FE-C976-BBEF-B8C5-8F84D15EB49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0" y="5049949"/>
                <a:ext cx="8741477" cy="1377418"/>
              </a:xfrm>
              <a:blipFill>
                <a:blip r:embed="rId14"/>
                <a:stretch>
                  <a:fillRect l="-1161" t="-9174" b="-3670"/>
                </a:stretch>
              </a:blipFill>
              <a:ln w="12700">
                <a:noFill/>
              </a:ln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5828188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" grpId="0" uiExpand="1" build="p" animBg="1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6" name="Title 1">
                <a:extLst>
                  <a:ext uri="{FF2B5EF4-FFF2-40B4-BE49-F238E27FC236}">
                    <a16:creationId xmlns:a16="http://schemas.microsoft.com/office/drawing/2014/main" id="{559AFD09-F100-DBD0-9C4A-FE3C94EB3393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178129" y="133564"/>
                <a:ext cx="9143999" cy="1255849"/>
              </a:xfrm>
            </p:spPr>
            <p:txBody>
              <a:bodyPr/>
              <a:lstStyle/>
              <a:p>
                <a:r>
                  <a:rPr lang="en-IT" i="1" dirty="0">
                    <a:solidFill>
                      <a:srgbClr val="0070C0"/>
                    </a:solidFill>
                    <a:latin typeface="+mn-lt"/>
                  </a:rPr>
                  <a:t>Flavour Physics</a:t>
                </a:r>
                <a:br>
                  <a:rPr lang="en-IT" b="0" i="1" dirty="0">
                    <a:solidFill>
                      <a:srgbClr val="0070C0"/>
                    </a:solidFill>
                    <a:latin typeface="+mn-lt"/>
                  </a:rPr>
                </a:br>
                <a:r>
                  <a:rPr lang="en-IT" sz="3600" b="0" i="1" dirty="0">
                    <a:solidFill>
                      <a:srgbClr val="0070C0"/>
                    </a:solidFill>
                  </a:rPr>
                  <a:t>Simultaneous determination CKM-</a:t>
                </a:r>
                <a14:m>
                  <m:oMath xmlns:m="http://schemas.openxmlformats.org/officeDocument/2006/math">
                    <m:r>
                      <a:rPr lang="en-IT" sz="3600" b="0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𝛾</m:t>
                    </m:r>
                  </m:oMath>
                </a14:m>
                <a:endParaRPr lang="en-IT" sz="3600" b="0" i="1" dirty="0">
                  <a:solidFill>
                    <a:srgbClr val="0070C0"/>
                  </a:solidFill>
                  <a:latin typeface="+mn-lt"/>
                </a:endParaRPr>
              </a:p>
            </p:txBody>
          </p:sp>
        </mc:Choice>
        <mc:Fallback xmlns="">
          <p:sp>
            <p:nvSpPr>
              <p:cNvPr id="6" name="Title 1">
                <a:extLst>
                  <a:ext uri="{FF2B5EF4-FFF2-40B4-BE49-F238E27FC236}">
                    <a16:creationId xmlns:a16="http://schemas.microsoft.com/office/drawing/2014/main" id="{559AFD09-F100-DBD0-9C4A-FE3C94EB3393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178129" y="133564"/>
                <a:ext cx="9143999" cy="1255849"/>
              </a:xfrm>
              <a:blipFill>
                <a:blip r:embed="rId2"/>
                <a:stretch>
                  <a:fillRect l="-2219" t="-12000" b="-10000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Content Placeholder 7" descr="A screenshot of a graph&#10;&#10;Description automatically generated">
            <a:extLst>
              <a:ext uri="{FF2B5EF4-FFF2-40B4-BE49-F238E27FC236}">
                <a16:creationId xmlns:a16="http://schemas.microsoft.com/office/drawing/2014/main" id="{86BAF5EE-38ED-9B65-7D9E-CD18DF8B2D4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63735" y="1741717"/>
            <a:ext cx="8816530" cy="4473028"/>
          </a:xfrm>
          <a:ln w="19050">
            <a:solidFill>
              <a:schemeClr val="accent5"/>
            </a:solidFill>
          </a:ln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F98FF658-0A62-C90F-9CF5-EBE4B3FEF50A}"/>
              </a:ext>
            </a:extLst>
          </p:cNvPr>
          <p:cNvSpPr txBox="1"/>
          <p:nvPr/>
        </p:nvSpPr>
        <p:spPr>
          <a:xfrm>
            <a:off x="5111450" y="6214745"/>
            <a:ext cx="40048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dirty="0">
                <a:solidFill>
                  <a:srgbClr val="0070C0"/>
                </a:solidFill>
              </a:rPr>
              <a:t>S</a:t>
            </a:r>
            <a:r>
              <a:rPr lang="en-IT" dirty="0">
                <a:solidFill>
                  <a:srgbClr val="0070C0"/>
                </a:solidFill>
              </a:rPr>
              <a:t>lide: I. Bachiller – LHCC Sept 2024</a:t>
            </a:r>
          </a:p>
        </p:txBody>
      </p:sp>
    </p:spTree>
    <p:extLst>
      <p:ext uri="{BB962C8B-B14F-4D97-AF65-F5344CB8AC3E}">
        <p14:creationId xmlns:p14="http://schemas.microsoft.com/office/powerpoint/2010/main" val="573692373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>
            <a:extLst>
              <a:ext uri="{FF2B5EF4-FFF2-40B4-BE49-F238E27FC236}">
                <a16:creationId xmlns:a16="http://schemas.microsoft.com/office/drawing/2014/main" id="{5881BBEB-608F-F106-FD5D-A695EA8F96E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35192" y="3574547"/>
            <a:ext cx="2367013" cy="14329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4" name="Picture 6">
            <a:extLst>
              <a:ext uri="{FF2B5EF4-FFF2-40B4-BE49-F238E27FC236}">
                <a16:creationId xmlns:a16="http://schemas.microsoft.com/office/drawing/2014/main" id="{36A7B8CF-4EBC-F33F-3D41-389AAE6809D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0926" y="5006982"/>
            <a:ext cx="1789691" cy="15032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559AFD09-F100-DBD0-9C4A-FE3C94EB33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8129" y="133564"/>
            <a:ext cx="9143999" cy="1255849"/>
          </a:xfrm>
        </p:spPr>
        <p:txBody>
          <a:bodyPr/>
          <a:lstStyle/>
          <a:p>
            <a:r>
              <a:rPr lang="en-IT" i="1" dirty="0">
                <a:solidFill>
                  <a:srgbClr val="0070C0"/>
                </a:solidFill>
                <a:latin typeface="+mn-lt"/>
              </a:rPr>
              <a:t>Flavour Physics</a:t>
            </a:r>
            <a:br>
              <a:rPr lang="en-IT" b="0" i="1" dirty="0">
                <a:solidFill>
                  <a:srgbClr val="0070C0"/>
                </a:solidFill>
                <a:latin typeface="+mn-lt"/>
              </a:rPr>
            </a:br>
            <a:r>
              <a:rPr lang="en-IT" sz="3600" b="0" i="1" dirty="0">
                <a:solidFill>
                  <a:srgbClr val="0070C0"/>
                </a:solidFill>
              </a:rPr>
              <a:t>Exotic hadrons</a:t>
            </a:r>
            <a:endParaRPr lang="en-IT" sz="3600" b="0" i="1" dirty="0">
              <a:solidFill>
                <a:srgbClr val="0070C0"/>
              </a:solidFill>
              <a:latin typeface="+mn-lt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98FF658-0A62-C90F-9CF5-EBE4B3FEF50A}"/>
              </a:ext>
            </a:extLst>
          </p:cNvPr>
          <p:cNvSpPr txBox="1"/>
          <p:nvPr/>
        </p:nvSpPr>
        <p:spPr>
          <a:xfrm rot="16200000">
            <a:off x="7226180" y="4624905"/>
            <a:ext cx="33984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T" sz="1600" dirty="0">
                <a:hlinkClick r:id="rId4"/>
              </a:rPr>
              <a:t>CERN Seminar April 8th, 2025</a:t>
            </a:r>
            <a:endParaRPr lang="en-IT" sz="16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93C4FBFB-6F41-D235-C474-491BC786D67B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188391" y="1272923"/>
                <a:ext cx="8132387" cy="4923014"/>
              </a:xfrm>
            </p:spPr>
            <p:txBody>
              <a:bodyPr/>
              <a:lstStyle/>
              <a:p>
                <a:r>
                  <a:rPr lang="en-GB" sz="2400" dirty="0"/>
                  <a:t>23 exotic hadrons discovered at LHC so far</a:t>
                </a:r>
              </a:p>
              <a:p>
                <a:pPr lvl="1"/>
                <a:r>
                  <a:rPr lang="en-IT" dirty="0"/>
                  <a:t>5 pentaquarks &amp; 18 tetraquarks</a:t>
                </a:r>
              </a:p>
              <a:p>
                <a:pPr lvl="2"/>
                <a:r>
                  <a:rPr lang="en-GB" dirty="0"/>
                  <a:t>S</a:t>
                </a:r>
                <a:r>
                  <a:rPr lang="en-IT" dirty="0"/>
                  <a:t>trikingly close to meson-meson/baryon thr</a:t>
                </a:r>
              </a:p>
              <a:p>
                <a:pPr lvl="2"/>
                <a:r>
                  <a:rPr lang="en-GB" dirty="0"/>
                  <a:t>N</a:t>
                </a:r>
                <a:r>
                  <a:rPr lang="en-IT" dirty="0"/>
                  <a:t>arrow-width signals</a:t>
                </a:r>
              </a:p>
              <a:p>
                <a:pPr lvl="1"/>
                <a:r>
                  <a:rPr lang="en-GB" dirty="0"/>
                  <a:t>O</a:t>
                </a:r>
                <a:r>
                  <a:rPr lang="en-IT" dirty="0"/>
                  <a:t>ne of the least-expected outcomes LHC</a:t>
                </a:r>
              </a:p>
              <a:p>
                <a:r>
                  <a:rPr lang="en-GB" sz="2400" dirty="0"/>
                  <a:t>1</a:t>
                </a:r>
                <a:r>
                  <a:rPr lang="en-GB" sz="2400" baseline="30000" dirty="0"/>
                  <a:t>st</a:t>
                </a:r>
                <a:r>
                  <a:rPr lang="en-GB" sz="2400" dirty="0"/>
                  <a:t> measurement of symmetry properties all-charm tetraquarks by CMS: </a:t>
                </a:r>
                <a:r>
                  <a:rPr lang="en-GB" sz="2000" i="1" dirty="0"/>
                  <a:t>true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0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𝑐</m:t>
                        </m:r>
                        <m:acc>
                          <m:accPr>
                            <m:chr m:val="̅"/>
                            <m:ctrlPr>
                              <a:rPr lang="en-GB" sz="2000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𝑐</m:t>
                            </m:r>
                          </m:e>
                        </m:acc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𝑐</m:t>
                        </m:r>
                        <m:acc>
                          <m:accPr>
                            <m:chr m:val="̅"/>
                            <m:ctrlPr>
                              <a:rPr lang="en-GB" sz="2000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𝑐</m:t>
                            </m:r>
                          </m:e>
                        </m:acc>
                      </m:sub>
                    </m:sSub>
                  </m:oMath>
                </a14:m>
                <a:r>
                  <a:rPr lang="en-GB" sz="2000" i="1" dirty="0"/>
                  <a:t> or </a:t>
                </a:r>
                <a14:m>
                  <m:oMath xmlns:m="http://schemas.openxmlformats.org/officeDocument/2006/math">
                    <m:r>
                      <a:rPr lang="en-US" sz="2000" i="1">
                        <a:latin typeface="Cambria Math" panose="02040503050406030204" pitchFamily="18" charset="0"/>
                      </a:rPr>
                      <m:t>𝑐</m:t>
                    </m:r>
                    <m:acc>
                      <m:accPr>
                        <m:chr m:val="̅"/>
                        <m:ctrlPr>
                          <a:rPr lang="en-GB" sz="200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𝑐</m:t>
                        </m:r>
                      </m:e>
                    </m:acc>
                  </m:oMath>
                </a14:m>
                <a:r>
                  <a:rPr lang="en-GB" sz="2000" i="1" dirty="0"/>
                  <a:t> molecule?  </a:t>
                </a:r>
              </a:p>
              <a:p>
                <a:pPr lvl="1"/>
                <a:r>
                  <a:rPr lang="en-GB" sz="2000" dirty="0"/>
                  <a:t>data consistent with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sz="200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𝐽</m:t>
                        </m:r>
                      </m:e>
                      <m:sup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𝑃𝐶</m:t>
                        </m:r>
                      </m:sup>
                    </m:sSup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=</m:t>
                    </m:r>
                    <m:sSubSup>
                      <m:sSubSupPr>
                        <m:ctrlPr>
                          <a:rPr lang="en-GB" sz="200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sub>
                      <m:sup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bSup>
                  </m:oMath>
                </a14:m>
                <a:r>
                  <a:rPr lang="en-GB" sz="2000" dirty="0"/>
                  <a:t> </a:t>
                </a:r>
                <a:endParaRPr lang="en-IT" sz="2000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93C4FBFB-6F41-D235-C474-491BC786D67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88391" y="1272923"/>
                <a:ext cx="8132387" cy="4923014"/>
              </a:xfrm>
              <a:blipFill>
                <a:blip r:embed="rId5"/>
                <a:stretch>
                  <a:fillRect l="-935" t="-1804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4" descr="A newspaper with different colored circles&#10;&#10;Description automatically generated">
            <a:extLst>
              <a:ext uri="{FF2B5EF4-FFF2-40B4-BE49-F238E27FC236}">
                <a16:creationId xmlns:a16="http://schemas.microsoft.com/office/drawing/2014/main" id="{E71569AF-6B9D-8CC8-86BF-42ABC59E4758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b="11785"/>
          <a:stretch/>
        </p:blipFill>
        <p:spPr>
          <a:xfrm>
            <a:off x="6905530" y="662063"/>
            <a:ext cx="1855304" cy="2503760"/>
          </a:xfrm>
          <a:prstGeom prst="rect">
            <a:avLst/>
          </a:prstGeom>
          <a:ln w="19050">
            <a:solidFill>
              <a:srgbClr val="0070C0"/>
            </a:solidFill>
          </a:ln>
        </p:spPr>
      </p:pic>
      <p:pic>
        <p:nvPicPr>
          <p:cNvPr id="7172" name="Picture 4">
            <a:extLst>
              <a:ext uri="{FF2B5EF4-FFF2-40B4-BE49-F238E27FC236}">
                <a16:creationId xmlns:a16="http://schemas.microsoft.com/office/drawing/2014/main" id="{205678B7-8E32-3091-89C3-A09D57FBDFF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7445" y="4328267"/>
            <a:ext cx="4392798" cy="21651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648168DD-E716-4B9D-8385-C2C545692081}"/>
              </a:ext>
            </a:extLst>
          </p:cNvPr>
          <p:cNvSpPr txBox="1"/>
          <p:nvPr/>
        </p:nvSpPr>
        <p:spPr>
          <a:xfrm rot="16200000">
            <a:off x="7226180" y="1363225"/>
            <a:ext cx="33984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hlinkClick r:id="rId8"/>
              </a:rPr>
              <a:t>CERN Courier November </a:t>
            </a:r>
            <a:r>
              <a:rPr lang="en-IT" sz="1600" dirty="0">
                <a:hlinkClick r:id="rId8"/>
              </a:rPr>
              <a:t>2024</a:t>
            </a:r>
            <a:endParaRPr lang="en-IT" sz="1600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3734051F-E265-4A6A-D53E-8C3AE778CF5B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370505" y="5004642"/>
            <a:ext cx="2425700" cy="330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9880061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559AFD09-F100-DBD0-9C4A-FE3C94EB33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8129" y="133564"/>
            <a:ext cx="9143999" cy="1255849"/>
          </a:xfrm>
        </p:spPr>
        <p:txBody>
          <a:bodyPr/>
          <a:lstStyle/>
          <a:p>
            <a:r>
              <a:rPr lang="en-IT" i="1" dirty="0">
                <a:solidFill>
                  <a:srgbClr val="0070C0"/>
                </a:solidFill>
                <a:latin typeface="+mn-lt"/>
              </a:rPr>
              <a:t>Heavy Ion Physics</a:t>
            </a:r>
            <a:br>
              <a:rPr lang="en-IT" b="0" i="1" dirty="0">
                <a:solidFill>
                  <a:srgbClr val="0070C0"/>
                </a:solidFill>
                <a:latin typeface="+mn-lt"/>
              </a:rPr>
            </a:br>
            <a:r>
              <a:rPr lang="en-IT" b="0" i="1" dirty="0">
                <a:solidFill>
                  <a:srgbClr val="0070C0"/>
                </a:solidFill>
                <a:latin typeface="+mn-lt"/>
              </a:rPr>
              <a:t>LHC as a Quark-Gluon-Plasma (QGP) Lab</a:t>
            </a:r>
            <a:endParaRPr lang="en-IT" sz="3600" b="0" i="1" dirty="0">
              <a:solidFill>
                <a:srgbClr val="0070C0"/>
              </a:solidFill>
              <a:latin typeface="+mn-lt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0A514A5-57DD-C0CF-A4E2-2D55F72E3054}"/>
              </a:ext>
            </a:extLst>
          </p:cNvPr>
          <p:cNvSpPr txBox="1"/>
          <p:nvPr/>
        </p:nvSpPr>
        <p:spPr>
          <a:xfrm rot="16200000">
            <a:off x="6929203" y="4207407"/>
            <a:ext cx="40048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1" dirty="0"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Eur. Phys. J. C 84 (2024) 813</a:t>
            </a:r>
            <a:endParaRPr lang="en-IT" i="1" dirty="0"/>
          </a:p>
        </p:txBody>
      </p:sp>
      <p:pic>
        <p:nvPicPr>
          <p:cNvPr id="2" name="Picture 2" descr="reviewalice3">
            <a:extLst>
              <a:ext uri="{FF2B5EF4-FFF2-40B4-BE49-F238E27FC236}">
                <a16:creationId xmlns:a16="http://schemas.microsoft.com/office/drawing/2014/main" id="{04A8D118-5BA0-964F-BCB6-93FD0141FBA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 b="414"/>
          <a:stretch/>
        </p:blipFill>
        <p:spPr bwMode="auto">
          <a:xfrm>
            <a:off x="6383731" y="3429000"/>
            <a:ext cx="2363226" cy="29654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Content Placeholder 1">
            <a:extLst>
              <a:ext uri="{FF2B5EF4-FFF2-40B4-BE49-F238E27FC236}">
                <a16:creationId xmlns:a16="http://schemas.microsoft.com/office/drawing/2014/main" id="{37044C5D-A6A1-4EDB-25A0-15827D76226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6880" y="1680443"/>
            <a:ext cx="8699409" cy="1255849"/>
          </a:xfrm>
        </p:spPr>
        <p:txBody>
          <a:bodyPr>
            <a:normAutofit lnSpcReduction="10000"/>
          </a:bodyPr>
          <a:lstStyle/>
          <a:p>
            <a:r>
              <a:rPr lang="en-US" dirty="0"/>
              <a:t>ALICE Run 1 &amp; Run 2 legacy</a:t>
            </a:r>
          </a:p>
          <a:p>
            <a:pPr lvl="1"/>
            <a:r>
              <a:rPr lang="en-US" dirty="0"/>
              <a:t>Study many-body QCD at the largest temperature in QGP</a:t>
            </a:r>
          </a:p>
          <a:p>
            <a:pPr lvl="1"/>
            <a:r>
              <a:rPr lang="en-US" dirty="0"/>
              <a:t>Explored hadron-hadron strong interactions &amp; QCD in </a:t>
            </a:r>
            <a:r>
              <a:rPr lang="en-US" i="1" dirty="0"/>
              <a:t>pp</a:t>
            </a:r>
          </a:p>
          <a:p>
            <a:pPr lvl="1"/>
            <a:endParaRPr lang="en-IT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EBB5DDF-6942-B163-FA52-59C0497D71A7}"/>
              </a:ext>
            </a:extLst>
          </p:cNvPr>
          <p:cNvSpPr txBox="1"/>
          <p:nvPr/>
        </p:nvSpPr>
        <p:spPr>
          <a:xfrm flipH="1">
            <a:off x="7728751" y="6014716"/>
            <a:ext cx="9983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IT" dirty="0">
                <a:solidFill>
                  <a:schemeClr val="bg1"/>
                </a:solidFill>
              </a:rPr>
              <a:t>327p</a:t>
            </a:r>
          </a:p>
        </p:txBody>
      </p:sp>
      <p:sp>
        <p:nvSpPr>
          <p:cNvPr id="5" name="Content Placeholder 1">
            <a:extLst>
              <a:ext uri="{FF2B5EF4-FFF2-40B4-BE49-F238E27FC236}">
                <a16:creationId xmlns:a16="http://schemas.microsoft.com/office/drawing/2014/main" id="{EFD4DD99-C276-0BCF-BEEA-6A3A34A0FF7D}"/>
              </a:ext>
            </a:extLst>
          </p:cNvPr>
          <p:cNvSpPr txBox="1">
            <a:spLocks/>
          </p:cNvSpPr>
          <p:nvPr/>
        </p:nvSpPr>
        <p:spPr>
          <a:xfrm>
            <a:off x="397044" y="2929181"/>
            <a:ext cx="5990504" cy="3795256"/>
          </a:xfrm>
          <a:prstGeom prst="rect">
            <a:avLst/>
          </a:prstGeom>
        </p:spPr>
        <p:txBody>
          <a:bodyPr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FF0000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70C0"/>
              </a:buClr>
              <a:buSzPct val="90000"/>
              <a:buFont typeface="Wingdings" charset="2"/>
              <a:buChar char="§"/>
              <a:defRPr sz="2400" kern="1200">
                <a:solidFill>
                  <a:srgbClr val="0070C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80000"/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80000"/>
              <a:buFont typeface="Arial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600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en-IT" dirty="0"/>
              <a:t>Initial QGP temp &gt; 5 x QCD deconfinement temp </a:t>
            </a:r>
            <a:r>
              <a:rPr lang="en-IT" sz="1800" i="1" dirty="0">
                <a:solidFill>
                  <a:schemeClr val="tx1"/>
                </a:solidFill>
              </a:rPr>
              <a:t>T</a:t>
            </a:r>
            <a:r>
              <a:rPr lang="en-IT" sz="1800" i="1" baseline="-25000" dirty="0">
                <a:solidFill>
                  <a:schemeClr val="tx1"/>
                </a:solidFill>
              </a:rPr>
              <a:t>pc</a:t>
            </a:r>
            <a:r>
              <a:rPr lang="en-IT" sz="1800" i="1" dirty="0">
                <a:solidFill>
                  <a:schemeClr val="tx1"/>
                </a:solidFill>
              </a:rPr>
              <a:t> = 155-158 MeV</a:t>
            </a:r>
          </a:p>
          <a:p>
            <a:pPr lvl="1"/>
            <a:r>
              <a:rPr lang="en-IT" dirty="0"/>
              <a:t>Matter created in PbPb at LHC</a:t>
            </a:r>
          </a:p>
          <a:p>
            <a:pPr lvl="2"/>
            <a:r>
              <a:rPr lang="en-GB" dirty="0"/>
              <a:t>L</a:t>
            </a:r>
            <a:r>
              <a:rPr lang="en-IT" dirty="0"/>
              <a:t>argest temperature &amp; energy density</a:t>
            </a:r>
          </a:p>
          <a:p>
            <a:pPr lvl="2"/>
            <a:r>
              <a:rPr lang="en-GB" dirty="0"/>
              <a:t>L</a:t>
            </a:r>
            <a:r>
              <a:rPr lang="en-IT" dirty="0"/>
              <a:t>onger lifetime </a:t>
            </a:r>
            <a:r>
              <a:rPr lang="en-IT" sz="1800" dirty="0"/>
              <a:t>(10</a:t>
            </a:r>
            <a:r>
              <a:rPr lang="en-IT" sz="1800" baseline="30000" dirty="0"/>
              <a:t>-23</a:t>
            </a:r>
            <a:r>
              <a:rPr lang="en-IT" sz="1800" dirty="0"/>
              <a:t>s)</a:t>
            </a:r>
            <a:r>
              <a:rPr lang="en-IT" dirty="0"/>
              <a:t> and larger volume</a:t>
            </a:r>
          </a:p>
          <a:p>
            <a:pPr lvl="2"/>
            <a:r>
              <a:rPr lang="en-IT" dirty="0"/>
              <a:t>Most rapid expansion </a:t>
            </a:r>
            <a:r>
              <a:rPr lang="en-IT" sz="1800" dirty="0"/>
              <a:t>(</a:t>
            </a:r>
            <a:r>
              <a:rPr lang="en-IT" sz="1800" i="1" dirty="0"/>
              <a:t>0.7 c</a:t>
            </a:r>
            <a:r>
              <a:rPr lang="en-IT" sz="1800" dirty="0"/>
              <a:t>)</a:t>
            </a:r>
            <a:r>
              <a:rPr lang="en-IT" dirty="0"/>
              <a:t> </a:t>
            </a:r>
          </a:p>
          <a:p>
            <a:pPr lvl="1"/>
            <a:r>
              <a:rPr lang="en-IT" dirty="0"/>
              <a:t>Elliptic flow observed for all hadrons</a:t>
            </a:r>
          </a:p>
          <a:p>
            <a:pPr lvl="1"/>
            <a:r>
              <a:rPr lang="en-GB" dirty="0"/>
              <a:t>J</a:t>
            </a:r>
            <a:r>
              <a:rPr lang="en-IT" dirty="0"/>
              <a:t>et quenching allowing multi-messenger exploration QGP structure</a:t>
            </a:r>
          </a:p>
          <a:p>
            <a:pPr lvl="1"/>
            <a:r>
              <a:rPr lang="en-IT" dirty="0"/>
              <a:t>Reduced E-loss for </a:t>
            </a:r>
            <a:r>
              <a:rPr lang="en-IT" i="1" dirty="0"/>
              <a:t>b-</a:t>
            </a:r>
            <a:r>
              <a:rPr lang="en-IT" dirty="0"/>
              <a:t> w.r.t </a:t>
            </a:r>
            <a:r>
              <a:rPr lang="en-IT" i="1" dirty="0"/>
              <a:t>c-</a:t>
            </a:r>
            <a:r>
              <a:rPr lang="en-IT" dirty="0"/>
              <a:t>quarks</a:t>
            </a:r>
          </a:p>
          <a:p>
            <a:pPr lvl="2"/>
            <a:r>
              <a:rPr lang="en-GB" dirty="0"/>
              <a:t>D</a:t>
            </a:r>
            <a:r>
              <a:rPr lang="en-IT" dirty="0"/>
              <a:t>ead-cone effect</a:t>
            </a:r>
          </a:p>
          <a:p>
            <a:pPr lvl="1"/>
            <a:r>
              <a:rPr lang="en-IT" i="1" dirty="0"/>
              <a:t>Many more results … </a:t>
            </a:r>
          </a:p>
        </p:txBody>
      </p:sp>
    </p:spTree>
    <p:extLst>
      <p:ext uri="{BB962C8B-B14F-4D97-AF65-F5344CB8AC3E}">
        <p14:creationId xmlns:p14="http://schemas.microsoft.com/office/powerpoint/2010/main" val="707601465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559AFD09-F100-DBD0-9C4A-FE3C94EB33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8129" y="133564"/>
            <a:ext cx="9143999" cy="1255849"/>
          </a:xfrm>
        </p:spPr>
        <p:txBody>
          <a:bodyPr/>
          <a:lstStyle/>
          <a:p>
            <a:r>
              <a:rPr lang="en-IT" i="1" dirty="0">
                <a:solidFill>
                  <a:srgbClr val="0070C0"/>
                </a:solidFill>
                <a:latin typeface="+mn-lt"/>
              </a:rPr>
              <a:t>Heavy Ion Physics</a:t>
            </a:r>
            <a:br>
              <a:rPr lang="en-IT" b="0" i="1" dirty="0">
                <a:solidFill>
                  <a:srgbClr val="0070C0"/>
                </a:solidFill>
                <a:latin typeface="+mn-lt"/>
              </a:rPr>
            </a:br>
            <a:r>
              <a:rPr lang="en-IT" b="0" i="1" dirty="0">
                <a:solidFill>
                  <a:srgbClr val="0070C0"/>
                </a:solidFill>
                <a:latin typeface="+mn-lt"/>
              </a:rPr>
              <a:t>LHC as a Quark-Gluon-Plasma (QGP) Lab</a:t>
            </a:r>
            <a:endParaRPr lang="en-IT" sz="3600" b="0" i="1" dirty="0">
              <a:solidFill>
                <a:srgbClr val="0070C0"/>
              </a:solidFill>
              <a:latin typeface="+mn-lt"/>
            </a:endParaRPr>
          </a:p>
        </p:txBody>
      </p:sp>
      <p:pic>
        <p:nvPicPr>
          <p:cNvPr id="7" name="Content Placeholder 6" descr="A graph of a function&#10;&#10;Description automatically generated with medium confidence">
            <a:extLst>
              <a:ext uri="{FF2B5EF4-FFF2-40B4-BE49-F238E27FC236}">
                <a16:creationId xmlns:a16="http://schemas.microsoft.com/office/drawing/2014/main" id="{4BF523A1-98AA-2DE2-190C-0F100A71E86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78129" y="1303085"/>
            <a:ext cx="8699653" cy="4720650"/>
          </a:xfrm>
          <a:ln w="19050">
            <a:solidFill>
              <a:srgbClr val="C00000"/>
            </a:solidFill>
          </a:ln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50A514A5-57DD-C0CF-A4E2-2D55F72E3054}"/>
              </a:ext>
            </a:extLst>
          </p:cNvPr>
          <p:cNvSpPr txBox="1"/>
          <p:nvPr/>
        </p:nvSpPr>
        <p:spPr>
          <a:xfrm>
            <a:off x="5440100" y="6227179"/>
            <a:ext cx="40048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C00000"/>
                </a:solidFill>
              </a:rPr>
              <a:t>S</a:t>
            </a:r>
            <a:r>
              <a:rPr lang="en-IT" dirty="0">
                <a:solidFill>
                  <a:srgbClr val="C00000"/>
                </a:solidFill>
              </a:rPr>
              <a:t>lide: A. Schmah – Quark Matter 2025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6220B7CE-6F19-C974-DD08-CEC4E6341FB7}"/>
              </a:ext>
            </a:extLst>
          </p:cNvPr>
          <p:cNvSpPr/>
          <p:nvPr/>
        </p:nvSpPr>
        <p:spPr>
          <a:xfrm>
            <a:off x="7984670" y="3185932"/>
            <a:ext cx="876783" cy="210369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1022814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ECB8FFAA-8E6B-7449-8D92-690B5B514A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8129" y="133564"/>
            <a:ext cx="9143999" cy="1325563"/>
          </a:xfrm>
        </p:spPr>
        <p:txBody>
          <a:bodyPr/>
          <a:lstStyle/>
          <a:p>
            <a:r>
              <a:rPr lang="en-IT" b="1" dirty="0">
                <a:solidFill>
                  <a:srgbClr val="0070C0"/>
                </a:solidFill>
                <a:latin typeface="+mn-lt"/>
              </a:rPr>
              <a:t>The Large Hadron Collider &amp; </a:t>
            </a:r>
            <a:br>
              <a:rPr lang="en-IT" b="1" dirty="0">
                <a:solidFill>
                  <a:srgbClr val="0070C0"/>
                </a:solidFill>
                <a:latin typeface="+mn-lt"/>
              </a:rPr>
            </a:br>
            <a:r>
              <a:rPr lang="en-IT" b="1" dirty="0">
                <a:solidFill>
                  <a:srgbClr val="0070C0"/>
                </a:solidFill>
                <a:latin typeface="+mn-lt"/>
              </a:rPr>
              <a:t>ATLAS, ALICE, CMS &amp; LHCb experiments</a:t>
            </a:r>
            <a:endParaRPr lang="en-IT" sz="3600" b="0" i="1" dirty="0">
              <a:solidFill>
                <a:srgbClr val="0070C0"/>
              </a:solidFill>
              <a:latin typeface="+mn-lt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8EBF0E2E-6C39-014B-920A-5DCED5B4324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57024" y="4310480"/>
            <a:ext cx="3657600" cy="1955800"/>
          </a:xfrm>
          <a:prstGeom prst="rect">
            <a:avLst/>
          </a:prstGeom>
        </p:spPr>
      </p:pic>
      <p:sp>
        <p:nvSpPr>
          <p:cNvPr id="10" name="Oval 9">
            <a:extLst>
              <a:ext uri="{FF2B5EF4-FFF2-40B4-BE49-F238E27FC236}">
                <a16:creationId xmlns:a16="http://schemas.microsoft.com/office/drawing/2014/main" id="{771E64BD-1936-EA4B-ADAA-2B6867AACEE1}"/>
              </a:ext>
            </a:extLst>
          </p:cNvPr>
          <p:cNvSpPr/>
          <p:nvPr/>
        </p:nvSpPr>
        <p:spPr>
          <a:xfrm>
            <a:off x="4551452" y="3246634"/>
            <a:ext cx="575353" cy="328774"/>
          </a:xfrm>
          <a:prstGeom prst="ellipse">
            <a:avLst/>
          </a:prstGeom>
          <a:noFill/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T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F87B458D-0C09-CB42-97EB-575667E67C67}"/>
              </a:ext>
            </a:extLst>
          </p:cNvPr>
          <p:cNvSpPr/>
          <p:nvPr/>
        </p:nvSpPr>
        <p:spPr>
          <a:xfrm>
            <a:off x="940085" y="4498369"/>
            <a:ext cx="575353" cy="328774"/>
          </a:xfrm>
          <a:prstGeom prst="ellipse">
            <a:avLst/>
          </a:prstGeom>
          <a:noFill/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T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5FFEAE7-25FD-C541-B10E-EC8F8161D93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93780" y="3975724"/>
            <a:ext cx="3051958" cy="2155453"/>
          </a:xfrm>
          <a:prstGeom prst="rect">
            <a:avLst/>
          </a:prstGeom>
        </p:spPr>
      </p:pic>
      <p:pic>
        <p:nvPicPr>
          <p:cNvPr id="13" name="Picture 12" descr="A computer generated image of a machine&#10;&#10;Description automatically generated">
            <a:extLst>
              <a:ext uri="{FF2B5EF4-FFF2-40B4-BE49-F238E27FC236}">
                <a16:creationId xmlns:a16="http://schemas.microsoft.com/office/drawing/2014/main" id="{FB7D3C41-C761-B2DA-D0C6-3E85023B7A9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20580" y="1569620"/>
            <a:ext cx="3717136" cy="2111540"/>
          </a:xfrm>
          <a:prstGeom prst="rect">
            <a:avLst/>
          </a:prstGeom>
        </p:spPr>
      </p:pic>
      <p:sp>
        <p:nvSpPr>
          <p:cNvPr id="14" name="Oval 13">
            <a:extLst>
              <a:ext uri="{FF2B5EF4-FFF2-40B4-BE49-F238E27FC236}">
                <a16:creationId xmlns:a16="http://schemas.microsoft.com/office/drawing/2014/main" id="{8B989C2A-A4EB-C44F-CC49-6A73980C510A}"/>
              </a:ext>
            </a:extLst>
          </p:cNvPr>
          <p:cNvSpPr/>
          <p:nvPr/>
        </p:nvSpPr>
        <p:spPr>
          <a:xfrm>
            <a:off x="6295145" y="3442772"/>
            <a:ext cx="575353" cy="328774"/>
          </a:xfrm>
          <a:prstGeom prst="ellipse">
            <a:avLst/>
          </a:prstGeom>
          <a:noFill/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T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C8AD1FBE-0EB3-CB7F-2149-3F94F0FDF039}"/>
              </a:ext>
            </a:extLst>
          </p:cNvPr>
          <p:cNvSpPr/>
          <p:nvPr/>
        </p:nvSpPr>
        <p:spPr>
          <a:xfrm>
            <a:off x="8468008" y="4254851"/>
            <a:ext cx="575353" cy="328774"/>
          </a:xfrm>
          <a:prstGeom prst="ellipse">
            <a:avLst/>
          </a:prstGeom>
          <a:noFill/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T"/>
          </a:p>
        </p:txBody>
      </p:sp>
      <p:pic>
        <p:nvPicPr>
          <p:cNvPr id="17" name="Picture 16" descr="A blue and yellow building&#10;&#10;Description automatically generated with medium confidence">
            <a:extLst>
              <a:ext uri="{FF2B5EF4-FFF2-40B4-BE49-F238E27FC236}">
                <a16:creationId xmlns:a16="http://schemas.microsoft.com/office/drawing/2014/main" id="{2F93D267-D17C-FE97-2756-400ECBEDEBE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93780" y="1663305"/>
            <a:ext cx="3035892" cy="1861592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2" name="Table 4">
                <a:extLst>
                  <a:ext uri="{FF2B5EF4-FFF2-40B4-BE49-F238E27FC236}">
                    <a16:creationId xmlns:a16="http://schemas.microsoft.com/office/drawing/2014/main" id="{CDCF648A-96C5-0CBC-668E-79C48819C744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342115671"/>
                  </p:ext>
                </p:extLst>
              </p:nvPr>
            </p:nvGraphicFramePr>
            <p:xfrm>
              <a:off x="2764971" y="1524732"/>
              <a:ext cx="1807029" cy="2246814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807029">
                      <a:extLst>
                        <a:ext uri="{9D8B030D-6E8A-4147-A177-3AD203B41FA5}">
                          <a16:colId xmlns:a16="http://schemas.microsoft.com/office/drawing/2014/main" val="1555983398"/>
                        </a:ext>
                      </a:extLst>
                    </a:gridCol>
                  </a:tblGrid>
                  <a:tr h="374469">
                    <a:tc>
                      <a:txBody>
                        <a:bodyPr/>
                        <a:lstStyle/>
                        <a:p>
                          <a:r>
                            <a:rPr lang="en-IT" dirty="0"/>
                            <a:t>ATLAS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918277420"/>
                      </a:ext>
                    </a:extLst>
                  </a:tr>
                  <a:tr h="374469">
                    <a:tc>
                      <a:txBody>
                        <a:bodyPr/>
                        <a:lstStyle/>
                        <a:p>
                          <a:r>
                            <a:rPr lang="en-IT" dirty="0"/>
                            <a:t>6092 participants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219397022"/>
                      </a:ext>
                    </a:extLst>
                  </a:tr>
                  <a:tr h="374469">
                    <a:tc>
                      <a:txBody>
                        <a:bodyPr/>
                        <a:lstStyle/>
                        <a:p>
                          <a:r>
                            <a:rPr lang="en-IT" dirty="0"/>
                            <a:t>2639 authors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001998514"/>
                      </a:ext>
                    </a:extLst>
                  </a:tr>
                  <a:tr h="374469">
                    <a:tc>
                      <a:txBody>
                        <a:bodyPr/>
                        <a:lstStyle/>
                        <a:p>
                          <a:r>
                            <a:rPr lang="en-IT" dirty="0"/>
                            <a:t>257 inst | 45 ctry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099964200"/>
                      </a:ext>
                    </a:extLst>
                  </a:tr>
                  <a:tr h="374469">
                    <a:tc>
                      <a:txBody>
                        <a:bodyPr/>
                        <a:lstStyle/>
                        <a:p>
                          <a:r>
                            <a:rPr lang="en-IT" dirty="0"/>
                            <a:t>1387 papers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396916091"/>
                      </a:ext>
                    </a:extLst>
                  </a:tr>
                  <a:tr h="374469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IT" dirty="0">
                              <a:ea typeface="Cambria Math" panose="02040503050406030204" pitchFamily="18" charset="0"/>
                            </a:rPr>
                            <a:t>L</a:t>
                          </a:r>
                          <a:r>
                            <a:rPr lang="en-IT" baseline="-25000" dirty="0">
                              <a:ea typeface="Cambria Math" panose="02040503050406030204" pitchFamily="18" charset="0"/>
                            </a:rPr>
                            <a:t>int</a:t>
                          </a:r>
                          <a14:m>
                            <m:oMath xmlns:m="http://schemas.openxmlformats.org/officeDocument/2006/math">
                              <m:r>
                                <a:rPr lang="en-US" b="0" i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IT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≈</m:t>
                              </m:r>
                            </m:oMath>
                          </a14:m>
                          <a:r>
                            <a:rPr lang="en-IT" dirty="0"/>
                            <a:t>360 fb</a:t>
                          </a:r>
                          <a:r>
                            <a:rPr lang="en-IT" baseline="30000" dirty="0"/>
                            <a:t>-1</a:t>
                          </a:r>
                          <a:r>
                            <a:rPr lang="en-IT" baseline="0" dirty="0"/>
                            <a:t> </a:t>
                          </a:r>
                          <a:r>
                            <a:rPr lang="en-IT" sz="1400" baseline="0" dirty="0"/>
                            <a:t>(pp)</a:t>
                          </a:r>
                          <a:endParaRPr lang="en-IT" sz="1400" baseline="300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555824801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2" name="Table 4">
                <a:extLst>
                  <a:ext uri="{FF2B5EF4-FFF2-40B4-BE49-F238E27FC236}">
                    <a16:creationId xmlns:a16="http://schemas.microsoft.com/office/drawing/2014/main" id="{CDCF648A-96C5-0CBC-668E-79C48819C744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342115671"/>
                  </p:ext>
                </p:extLst>
              </p:nvPr>
            </p:nvGraphicFramePr>
            <p:xfrm>
              <a:off x="2764971" y="1524732"/>
              <a:ext cx="1807029" cy="2246814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807029">
                      <a:extLst>
                        <a:ext uri="{9D8B030D-6E8A-4147-A177-3AD203B41FA5}">
                          <a16:colId xmlns:a16="http://schemas.microsoft.com/office/drawing/2014/main" val="1555983398"/>
                        </a:ext>
                      </a:extLst>
                    </a:gridCol>
                  </a:tblGrid>
                  <a:tr h="374469">
                    <a:tc>
                      <a:txBody>
                        <a:bodyPr/>
                        <a:lstStyle/>
                        <a:p>
                          <a:r>
                            <a:rPr lang="en-IT" dirty="0"/>
                            <a:t>ATLAS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918277420"/>
                      </a:ext>
                    </a:extLst>
                  </a:tr>
                  <a:tr h="374469">
                    <a:tc>
                      <a:txBody>
                        <a:bodyPr/>
                        <a:lstStyle/>
                        <a:p>
                          <a:r>
                            <a:rPr lang="en-IT" dirty="0"/>
                            <a:t>6092 participants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219397022"/>
                      </a:ext>
                    </a:extLst>
                  </a:tr>
                  <a:tr h="374469">
                    <a:tc>
                      <a:txBody>
                        <a:bodyPr/>
                        <a:lstStyle/>
                        <a:p>
                          <a:r>
                            <a:rPr lang="en-IT" dirty="0"/>
                            <a:t>2639 authors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001998514"/>
                      </a:ext>
                    </a:extLst>
                  </a:tr>
                  <a:tr h="374469">
                    <a:tc>
                      <a:txBody>
                        <a:bodyPr/>
                        <a:lstStyle/>
                        <a:p>
                          <a:r>
                            <a:rPr lang="en-IT" dirty="0"/>
                            <a:t>257 inst | 45 ctry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099964200"/>
                      </a:ext>
                    </a:extLst>
                  </a:tr>
                  <a:tr h="374469">
                    <a:tc>
                      <a:txBody>
                        <a:bodyPr/>
                        <a:lstStyle/>
                        <a:p>
                          <a:r>
                            <a:rPr lang="en-IT" dirty="0"/>
                            <a:t>1387 papers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396916091"/>
                      </a:ext>
                    </a:extLst>
                  </a:tr>
                  <a:tr h="374469">
                    <a:tc>
                      <a:txBody>
                        <a:bodyPr/>
                        <a:lstStyle/>
                        <a:p>
                          <a:endParaRPr lang="en-IT"/>
                        </a:p>
                      </a:txBody>
                      <a:tcPr>
                        <a:blipFill>
                          <a:blip r:embed="rId6"/>
                          <a:stretch>
                            <a:fillRect l="-699" t="-517241" r="-2098" b="-27586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555824801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Table 3">
                <a:extLst>
                  <a:ext uri="{FF2B5EF4-FFF2-40B4-BE49-F238E27FC236}">
                    <a16:creationId xmlns:a16="http://schemas.microsoft.com/office/drawing/2014/main" id="{23A8FA84-C3DB-98ED-A0B2-14ED024F7A19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342395315"/>
                  </p:ext>
                </p:extLst>
              </p:nvPr>
            </p:nvGraphicFramePr>
            <p:xfrm>
              <a:off x="7336971" y="1524732"/>
              <a:ext cx="1807029" cy="2246814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807029">
                      <a:extLst>
                        <a:ext uri="{9D8B030D-6E8A-4147-A177-3AD203B41FA5}">
                          <a16:colId xmlns:a16="http://schemas.microsoft.com/office/drawing/2014/main" val="1555983398"/>
                        </a:ext>
                      </a:extLst>
                    </a:gridCol>
                  </a:tblGrid>
                  <a:tr h="374469">
                    <a:tc>
                      <a:txBody>
                        <a:bodyPr/>
                        <a:lstStyle/>
                        <a:p>
                          <a:r>
                            <a:rPr lang="en-IT" dirty="0"/>
                            <a:t>ALICE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918277420"/>
                      </a:ext>
                    </a:extLst>
                  </a:tr>
                  <a:tr h="374469">
                    <a:tc>
                      <a:txBody>
                        <a:bodyPr/>
                        <a:lstStyle/>
                        <a:p>
                          <a:r>
                            <a:rPr lang="en-IT" dirty="0"/>
                            <a:t>2111 participants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219397022"/>
                      </a:ext>
                    </a:extLst>
                  </a:tr>
                  <a:tr h="374469">
                    <a:tc>
                      <a:txBody>
                        <a:bodyPr/>
                        <a:lstStyle/>
                        <a:p>
                          <a:r>
                            <a:rPr lang="en-IT" dirty="0"/>
                            <a:t>990 authors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001998514"/>
                      </a:ext>
                    </a:extLst>
                  </a:tr>
                  <a:tr h="374469">
                    <a:tc>
                      <a:txBody>
                        <a:bodyPr/>
                        <a:lstStyle/>
                        <a:p>
                          <a:r>
                            <a:rPr lang="en-IT" dirty="0"/>
                            <a:t>167 inst | 40 ctry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083987627"/>
                      </a:ext>
                    </a:extLst>
                  </a:tr>
                  <a:tr h="374469">
                    <a:tc>
                      <a:txBody>
                        <a:bodyPr/>
                        <a:lstStyle/>
                        <a:p>
                          <a:r>
                            <a:rPr lang="en-IT" dirty="0"/>
                            <a:t>531 papers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396916091"/>
                      </a:ext>
                    </a:extLst>
                  </a:tr>
                  <a:tr h="374469">
                    <a:tc>
                      <a:txBody>
                        <a:bodyPr/>
                        <a:lstStyle/>
                        <a:p>
                          <a:r>
                            <a:rPr lang="en-IT" dirty="0">
                              <a:ea typeface="Cambria Math" panose="02040503050406030204" pitchFamily="18" charset="0"/>
                            </a:rPr>
                            <a:t>L</a:t>
                          </a:r>
                          <a:r>
                            <a:rPr lang="en-IT" baseline="-25000" dirty="0">
                              <a:ea typeface="Cambria Math" panose="02040503050406030204" pitchFamily="18" charset="0"/>
                            </a:rPr>
                            <a:t>int</a:t>
                          </a:r>
                          <a14:m>
                            <m:oMath xmlns:m="http://schemas.openxmlformats.org/officeDocument/2006/math">
                              <m:r>
                                <a:rPr lang="en-IT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≈</m:t>
                              </m:r>
                            </m:oMath>
                          </a14:m>
                          <a:r>
                            <a:rPr lang="en-IT" baseline="0" dirty="0"/>
                            <a:t>4.3nb</a:t>
                          </a:r>
                          <a:r>
                            <a:rPr lang="en-IT" baseline="30000" dirty="0"/>
                            <a:t>-1 </a:t>
                          </a:r>
                          <a:r>
                            <a:rPr lang="en-IT" sz="1400" baseline="0" dirty="0"/>
                            <a:t>(PbPb)</a:t>
                          </a:r>
                          <a:endParaRPr lang="en-IT" sz="1400" baseline="300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555824801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4" name="Table 3">
                <a:extLst>
                  <a:ext uri="{FF2B5EF4-FFF2-40B4-BE49-F238E27FC236}">
                    <a16:creationId xmlns:a16="http://schemas.microsoft.com/office/drawing/2014/main" id="{23A8FA84-C3DB-98ED-A0B2-14ED024F7A19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342395315"/>
                  </p:ext>
                </p:extLst>
              </p:nvPr>
            </p:nvGraphicFramePr>
            <p:xfrm>
              <a:off x="7336971" y="1524732"/>
              <a:ext cx="1807029" cy="2246814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807029">
                      <a:extLst>
                        <a:ext uri="{9D8B030D-6E8A-4147-A177-3AD203B41FA5}">
                          <a16:colId xmlns:a16="http://schemas.microsoft.com/office/drawing/2014/main" val="1555983398"/>
                        </a:ext>
                      </a:extLst>
                    </a:gridCol>
                  </a:tblGrid>
                  <a:tr h="374469">
                    <a:tc>
                      <a:txBody>
                        <a:bodyPr/>
                        <a:lstStyle/>
                        <a:p>
                          <a:r>
                            <a:rPr lang="en-IT" dirty="0"/>
                            <a:t>ALICE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918277420"/>
                      </a:ext>
                    </a:extLst>
                  </a:tr>
                  <a:tr h="374469">
                    <a:tc>
                      <a:txBody>
                        <a:bodyPr/>
                        <a:lstStyle/>
                        <a:p>
                          <a:r>
                            <a:rPr lang="en-IT" dirty="0"/>
                            <a:t>2111 participants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219397022"/>
                      </a:ext>
                    </a:extLst>
                  </a:tr>
                  <a:tr h="374469">
                    <a:tc>
                      <a:txBody>
                        <a:bodyPr/>
                        <a:lstStyle/>
                        <a:p>
                          <a:r>
                            <a:rPr lang="en-IT" dirty="0"/>
                            <a:t>990 authors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001998514"/>
                      </a:ext>
                    </a:extLst>
                  </a:tr>
                  <a:tr h="374469">
                    <a:tc>
                      <a:txBody>
                        <a:bodyPr/>
                        <a:lstStyle/>
                        <a:p>
                          <a:r>
                            <a:rPr lang="en-IT" dirty="0"/>
                            <a:t>167 inst | 40 ctry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083987627"/>
                      </a:ext>
                    </a:extLst>
                  </a:tr>
                  <a:tr h="374469">
                    <a:tc>
                      <a:txBody>
                        <a:bodyPr/>
                        <a:lstStyle/>
                        <a:p>
                          <a:r>
                            <a:rPr lang="en-IT" dirty="0"/>
                            <a:t>531 papers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396916091"/>
                      </a:ext>
                    </a:extLst>
                  </a:tr>
                  <a:tr h="374469">
                    <a:tc>
                      <a:txBody>
                        <a:bodyPr/>
                        <a:lstStyle/>
                        <a:p>
                          <a:endParaRPr lang="en-IT"/>
                        </a:p>
                      </a:txBody>
                      <a:tcPr>
                        <a:blipFill>
                          <a:blip r:embed="rId7"/>
                          <a:stretch>
                            <a:fillRect l="-699" t="-517241" r="-2098" b="-27586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555824801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5" name="Table 4">
                <a:extLst>
                  <a:ext uri="{FF2B5EF4-FFF2-40B4-BE49-F238E27FC236}">
                    <a16:creationId xmlns:a16="http://schemas.microsoft.com/office/drawing/2014/main" id="{3EE0535C-59C4-3C35-7CC0-4C7E8C7E861D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104132466"/>
                  </p:ext>
                </p:extLst>
              </p:nvPr>
            </p:nvGraphicFramePr>
            <p:xfrm>
              <a:off x="2785753" y="4174609"/>
              <a:ext cx="1807029" cy="2246814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807029">
                      <a:extLst>
                        <a:ext uri="{9D8B030D-6E8A-4147-A177-3AD203B41FA5}">
                          <a16:colId xmlns:a16="http://schemas.microsoft.com/office/drawing/2014/main" val="1555983398"/>
                        </a:ext>
                      </a:extLst>
                    </a:gridCol>
                  </a:tblGrid>
                  <a:tr h="374469">
                    <a:tc>
                      <a:txBody>
                        <a:bodyPr/>
                        <a:lstStyle/>
                        <a:p>
                          <a:r>
                            <a:rPr lang="en-IT" dirty="0"/>
                            <a:t>CMS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918277420"/>
                      </a:ext>
                    </a:extLst>
                  </a:tr>
                  <a:tr h="374469">
                    <a:tc>
                      <a:txBody>
                        <a:bodyPr/>
                        <a:lstStyle/>
                        <a:p>
                          <a:r>
                            <a:rPr lang="en-IT" dirty="0"/>
                            <a:t>6025 participants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219397022"/>
                      </a:ext>
                    </a:extLst>
                  </a:tr>
                  <a:tr h="374469">
                    <a:tc>
                      <a:txBody>
                        <a:bodyPr/>
                        <a:lstStyle/>
                        <a:p>
                          <a:r>
                            <a:rPr lang="en-IT" dirty="0"/>
                            <a:t>1920 authors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001998514"/>
                      </a:ext>
                    </a:extLst>
                  </a:tr>
                  <a:tr h="374469">
                    <a:tc>
                      <a:txBody>
                        <a:bodyPr/>
                        <a:lstStyle/>
                        <a:p>
                          <a:r>
                            <a:rPr lang="en-IT" dirty="0"/>
                            <a:t>247 inst | 58 ctry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083987627"/>
                      </a:ext>
                    </a:extLst>
                  </a:tr>
                  <a:tr h="374469">
                    <a:tc>
                      <a:txBody>
                        <a:bodyPr/>
                        <a:lstStyle/>
                        <a:p>
                          <a:r>
                            <a:rPr lang="en-IT" dirty="0"/>
                            <a:t>1389 papers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396916091"/>
                      </a:ext>
                    </a:extLst>
                  </a:tr>
                  <a:tr h="374469">
                    <a:tc>
                      <a:txBody>
                        <a:bodyPr/>
                        <a:lstStyle/>
                        <a:p>
                          <a:r>
                            <a:rPr lang="en-IT" dirty="0">
                              <a:ea typeface="Cambria Math" panose="02040503050406030204" pitchFamily="18" charset="0"/>
                            </a:rPr>
                            <a:t>L</a:t>
                          </a:r>
                          <a:r>
                            <a:rPr lang="en-IT" baseline="-25000" dirty="0">
                              <a:ea typeface="Cambria Math" panose="02040503050406030204" pitchFamily="18" charset="0"/>
                            </a:rPr>
                            <a:t>int</a:t>
                          </a:r>
                          <a14:m>
                            <m:oMath xmlns:m="http://schemas.openxmlformats.org/officeDocument/2006/math">
                              <m:r>
                                <a:rPr lang="en-US" b="0" i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IT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≈</m:t>
                              </m:r>
                            </m:oMath>
                          </a14:m>
                          <a:r>
                            <a:rPr lang="en-IT" dirty="0"/>
                            <a:t> 360 fb</a:t>
                          </a:r>
                          <a:r>
                            <a:rPr lang="en-IT" baseline="30000" dirty="0"/>
                            <a:t>-1</a:t>
                          </a:r>
                          <a:r>
                            <a:rPr lang="en-IT" baseline="0" dirty="0"/>
                            <a:t> </a:t>
                          </a:r>
                          <a:r>
                            <a:rPr lang="en-IT" sz="1400" baseline="0" dirty="0"/>
                            <a:t>(pp)</a:t>
                          </a:r>
                          <a:endParaRPr lang="en-IT" sz="1400" baseline="300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555824801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5" name="Table 4">
                <a:extLst>
                  <a:ext uri="{FF2B5EF4-FFF2-40B4-BE49-F238E27FC236}">
                    <a16:creationId xmlns:a16="http://schemas.microsoft.com/office/drawing/2014/main" id="{3EE0535C-59C4-3C35-7CC0-4C7E8C7E861D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104132466"/>
                  </p:ext>
                </p:extLst>
              </p:nvPr>
            </p:nvGraphicFramePr>
            <p:xfrm>
              <a:off x="2785753" y="4174609"/>
              <a:ext cx="1807029" cy="2246814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807029">
                      <a:extLst>
                        <a:ext uri="{9D8B030D-6E8A-4147-A177-3AD203B41FA5}">
                          <a16:colId xmlns:a16="http://schemas.microsoft.com/office/drawing/2014/main" val="1555983398"/>
                        </a:ext>
                      </a:extLst>
                    </a:gridCol>
                  </a:tblGrid>
                  <a:tr h="374469">
                    <a:tc>
                      <a:txBody>
                        <a:bodyPr/>
                        <a:lstStyle/>
                        <a:p>
                          <a:r>
                            <a:rPr lang="en-IT" dirty="0"/>
                            <a:t>CMS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918277420"/>
                      </a:ext>
                    </a:extLst>
                  </a:tr>
                  <a:tr h="374469">
                    <a:tc>
                      <a:txBody>
                        <a:bodyPr/>
                        <a:lstStyle/>
                        <a:p>
                          <a:r>
                            <a:rPr lang="en-IT" dirty="0"/>
                            <a:t>6025 participants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219397022"/>
                      </a:ext>
                    </a:extLst>
                  </a:tr>
                  <a:tr h="374469">
                    <a:tc>
                      <a:txBody>
                        <a:bodyPr/>
                        <a:lstStyle/>
                        <a:p>
                          <a:r>
                            <a:rPr lang="en-IT" dirty="0"/>
                            <a:t>1920 authors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001998514"/>
                      </a:ext>
                    </a:extLst>
                  </a:tr>
                  <a:tr h="374469">
                    <a:tc>
                      <a:txBody>
                        <a:bodyPr/>
                        <a:lstStyle/>
                        <a:p>
                          <a:r>
                            <a:rPr lang="en-IT" dirty="0"/>
                            <a:t>247 inst | 58 ctry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083987627"/>
                      </a:ext>
                    </a:extLst>
                  </a:tr>
                  <a:tr h="374469">
                    <a:tc>
                      <a:txBody>
                        <a:bodyPr/>
                        <a:lstStyle/>
                        <a:p>
                          <a:r>
                            <a:rPr lang="en-IT" dirty="0"/>
                            <a:t>1389 papers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396916091"/>
                      </a:ext>
                    </a:extLst>
                  </a:tr>
                  <a:tr h="374469">
                    <a:tc>
                      <a:txBody>
                        <a:bodyPr/>
                        <a:lstStyle/>
                        <a:p>
                          <a:endParaRPr lang="en-IT"/>
                        </a:p>
                      </a:txBody>
                      <a:tcPr>
                        <a:blipFill>
                          <a:blip r:embed="rId8"/>
                          <a:stretch>
                            <a:fillRect l="-699" t="-500000" r="-1399" b="-26667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555824801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8" name="Table 7">
                <a:extLst>
                  <a:ext uri="{FF2B5EF4-FFF2-40B4-BE49-F238E27FC236}">
                    <a16:creationId xmlns:a16="http://schemas.microsoft.com/office/drawing/2014/main" id="{5A9A264F-17EA-FDC5-5509-0378DCF4EC1E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114884249"/>
                  </p:ext>
                </p:extLst>
              </p:nvPr>
            </p:nvGraphicFramePr>
            <p:xfrm>
              <a:off x="7321066" y="4174609"/>
              <a:ext cx="1807029" cy="2246814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807029">
                      <a:extLst>
                        <a:ext uri="{9D8B030D-6E8A-4147-A177-3AD203B41FA5}">
                          <a16:colId xmlns:a16="http://schemas.microsoft.com/office/drawing/2014/main" val="1555983398"/>
                        </a:ext>
                      </a:extLst>
                    </a:gridCol>
                  </a:tblGrid>
                  <a:tr h="374469">
                    <a:tc>
                      <a:txBody>
                        <a:bodyPr/>
                        <a:lstStyle/>
                        <a:p>
                          <a:r>
                            <a:rPr lang="en-IT" dirty="0"/>
                            <a:t>LHCb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918277420"/>
                      </a:ext>
                    </a:extLst>
                  </a:tr>
                  <a:tr h="374469">
                    <a:tc>
                      <a:txBody>
                        <a:bodyPr/>
                        <a:lstStyle/>
                        <a:p>
                          <a:r>
                            <a:rPr lang="en-IT" dirty="0"/>
                            <a:t>1786 participants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219397022"/>
                      </a:ext>
                    </a:extLst>
                  </a:tr>
                  <a:tr h="374469">
                    <a:tc>
                      <a:txBody>
                        <a:bodyPr/>
                        <a:lstStyle/>
                        <a:p>
                          <a:r>
                            <a:rPr lang="en-IT" dirty="0"/>
                            <a:t>1055 authors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001998514"/>
                      </a:ext>
                    </a:extLst>
                  </a:tr>
                  <a:tr h="374469">
                    <a:tc>
                      <a:txBody>
                        <a:bodyPr/>
                        <a:lstStyle/>
                        <a:p>
                          <a:r>
                            <a:rPr lang="en-IT" dirty="0"/>
                            <a:t>101 inst | 25 ctry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083987627"/>
                      </a:ext>
                    </a:extLst>
                  </a:tr>
                  <a:tr h="374469">
                    <a:tc>
                      <a:txBody>
                        <a:bodyPr/>
                        <a:lstStyle/>
                        <a:p>
                          <a:r>
                            <a:rPr lang="en-IT" dirty="0"/>
                            <a:t>752 papers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396916091"/>
                      </a:ext>
                    </a:extLst>
                  </a:tr>
                  <a:tr h="374469">
                    <a:tc>
                      <a:txBody>
                        <a:bodyPr/>
                        <a:lstStyle/>
                        <a:p>
                          <a:r>
                            <a:rPr lang="en-IT" dirty="0">
                              <a:ea typeface="Cambria Math" panose="02040503050406030204" pitchFamily="18" charset="0"/>
                            </a:rPr>
                            <a:t>L</a:t>
                          </a:r>
                          <a:r>
                            <a:rPr lang="en-IT" baseline="-25000" dirty="0">
                              <a:ea typeface="Cambria Math" panose="02040503050406030204" pitchFamily="18" charset="0"/>
                            </a:rPr>
                            <a:t>int </a:t>
                          </a:r>
                          <a14:m>
                            <m:oMath xmlns:m="http://schemas.openxmlformats.org/officeDocument/2006/math">
                              <m:r>
                                <a:rPr lang="en-IT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≈</m:t>
                              </m:r>
                            </m:oMath>
                          </a14:m>
                          <a:r>
                            <a:rPr lang="en-IT" dirty="0"/>
                            <a:t> 20 fb</a:t>
                          </a:r>
                          <a:r>
                            <a:rPr lang="en-IT" baseline="30000" dirty="0"/>
                            <a:t>-1</a:t>
                          </a:r>
                          <a:r>
                            <a:rPr lang="en-IT" baseline="0" dirty="0"/>
                            <a:t>    </a:t>
                          </a:r>
                          <a:r>
                            <a:rPr lang="en-IT" sz="1400" baseline="0" dirty="0"/>
                            <a:t>(pp)</a:t>
                          </a:r>
                          <a:endParaRPr lang="en-IT" sz="1400" baseline="300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555824801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8" name="Table 7">
                <a:extLst>
                  <a:ext uri="{FF2B5EF4-FFF2-40B4-BE49-F238E27FC236}">
                    <a16:creationId xmlns:a16="http://schemas.microsoft.com/office/drawing/2014/main" id="{5A9A264F-17EA-FDC5-5509-0378DCF4EC1E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114884249"/>
                  </p:ext>
                </p:extLst>
              </p:nvPr>
            </p:nvGraphicFramePr>
            <p:xfrm>
              <a:off x="7321066" y="4174609"/>
              <a:ext cx="1807029" cy="2246814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807029">
                      <a:extLst>
                        <a:ext uri="{9D8B030D-6E8A-4147-A177-3AD203B41FA5}">
                          <a16:colId xmlns:a16="http://schemas.microsoft.com/office/drawing/2014/main" val="1555983398"/>
                        </a:ext>
                      </a:extLst>
                    </a:gridCol>
                  </a:tblGrid>
                  <a:tr h="374469">
                    <a:tc>
                      <a:txBody>
                        <a:bodyPr/>
                        <a:lstStyle/>
                        <a:p>
                          <a:r>
                            <a:rPr lang="en-IT" dirty="0"/>
                            <a:t>LHCb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918277420"/>
                      </a:ext>
                    </a:extLst>
                  </a:tr>
                  <a:tr h="374469">
                    <a:tc>
                      <a:txBody>
                        <a:bodyPr/>
                        <a:lstStyle/>
                        <a:p>
                          <a:r>
                            <a:rPr lang="en-IT" dirty="0"/>
                            <a:t>1786 participants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219397022"/>
                      </a:ext>
                    </a:extLst>
                  </a:tr>
                  <a:tr h="374469">
                    <a:tc>
                      <a:txBody>
                        <a:bodyPr/>
                        <a:lstStyle/>
                        <a:p>
                          <a:r>
                            <a:rPr lang="en-IT" dirty="0"/>
                            <a:t>1055 authors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001998514"/>
                      </a:ext>
                    </a:extLst>
                  </a:tr>
                  <a:tr h="374469">
                    <a:tc>
                      <a:txBody>
                        <a:bodyPr/>
                        <a:lstStyle/>
                        <a:p>
                          <a:r>
                            <a:rPr lang="en-IT" dirty="0"/>
                            <a:t>101 inst | 25 ctry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083987627"/>
                      </a:ext>
                    </a:extLst>
                  </a:tr>
                  <a:tr h="374469">
                    <a:tc>
                      <a:txBody>
                        <a:bodyPr/>
                        <a:lstStyle/>
                        <a:p>
                          <a:r>
                            <a:rPr lang="en-IT" dirty="0"/>
                            <a:t>752 papers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396916091"/>
                      </a:ext>
                    </a:extLst>
                  </a:tr>
                  <a:tr h="374469">
                    <a:tc>
                      <a:txBody>
                        <a:bodyPr/>
                        <a:lstStyle/>
                        <a:p>
                          <a:endParaRPr lang="en-IT"/>
                        </a:p>
                      </a:txBody>
                      <a:tcPr>
                        <a:blipFill>
                          <a:blip r:embed="rId9"/>
                          <a:stretch>
                            <a:fillRect l="-699" t="-500000" r="-1399" b="-26667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555824801"/>
                      </a:ext>
                    </a:extLst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2349838923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56793ADD-78CD-7FCA-1831-769780327B0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1999" y="1508165"/>
            <a:ext cx="3741537" cy="4985231"/>
          </a:xfrm>
        </p:spPr>
        <p:txBody>
          <a:bodyPr/>
          <a:lstStyle/>
          <a:p>
            <a:r>
              <a:rPr lang="en-IT" dirty="0"/>
              <a:t>bla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559AFD09-F100-DBD0-9C4A-FE3C94EB33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8129" y="133564"/>
            <a:ext cx="9143999" cy="1255849"/>
          </a:xfrm>
        </p:spPr>
        <p:txBody>
          <a:bodyPr/>
          <a:lstStyle/>
          <a:p>
            <a:r>
              <a:rPr lang="en-IT" i="1" dirty="0">
                <a:solidFill>
                  <a:srgbClr val="0070C0"/>
                </a:solidFill>
                <a:latin typeface="+mn-lt"/>
              </a:rPr>
              <a:t>Heavy Ion Physics</a:t>
            </a:r>
            <a:br>
              <a:rPr lang="en-IT" b="0" i="1" dirty="0">
                <a:solidFill>
                  <a:srgbClr val="0070C0"/>
                </a:solidFill>
                <a:latin typeface="+mn-lt"/>
              </a:rPr>
            </a:br>
            <a:r>
              <a:rPr lang="en-IT" b="0" i="1" dirty="0">
                <a:solidFill>
                  <a:srgbClr val="0070C0"/>
                </a:solidFill>
                <a:latin typeface="+mn-lt"/>
              </a:rPr>
              <a:t>LHC as a Quark-Gluon-Plasma (QGP) Lab</a:t>
            </a:r>
            <a:endParaRPr lang="en-IT" sz="3600" b="0" i="1" dirty="0">
              <a:solidFill>
                <a:srgbClr val="0070C0"/>
              </a:solidFill>
              <a:latin typeface="+mn-lt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86582BF8-5DCE-98CD-6A56-D8027191A0E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8129" y="1320249"/>
            <a:ext cx="8829636" cy="4791183"/>
          </a:xfrm>
          <a:prstGeom prst="rect">
            <a:avLst/>
          </a:prstGeom>
          <a:ln w="19050">
            <a:solidFill>
              <a:srgbClr val="C00000"/>
            </a:solidFill>
          </a:ln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F1F5699A-18F8-EDE6-4EE8-6044D5914084}"/>
              </a:ext>
            </a:extLst>
          </p:cNvPr>
          <p:cNvSpPr txBox="1"/>
          <p:nvPr/>
        </p:nvSpPr>
        <p:spPr>
          <a:xfrm>
            <a:off x="5451675" y="6238754"/>
            <a:ext cx="40048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C00000"/>
                </a:solidFill>
              </a:rPr>
              <a:t>S</a:t>
            </a:r>
            <a:r>
              <a:rPr lang="en-IT" dirty="0">
                <a:solidFill>
                  <a:srgbClr val="C00000"/>
                </a:solidFill>
              </a:rPr>
              <a:t>lide: A. Schmah – Quark Matter 2025</a:t>
            </a:r>
          </a:p>
        </p:txBody>
      </p:sp>
    </p:spTree>
    <p:extLst>
      <p:ext uri="{BB962C8B-B14F-4D97-AF65-F5344CB8AC3E}">
        <p14:creationId xmlns:p14="http://schemas.microsoft.com/office/powerpoint/2010/main" val="3824146083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4" name="Title 1">
                <a:extLst>
                  <a:ext uri="{FF2B5EF4-FFF2-40B4-BE49-F238E27FC236}">
                    <a16:creationId xmlns:a16="http://schemas.microsoft.com/office/drawing/2014/main" id="{189FC9C2-7CE1-A614-C083-846D1DD83738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178129" y="133564"/>
                <a:ext cx="9143999" cy="1255849"/>
              </a:xfrm>
            </p:spPr>
            <p:txBody>
              <a:bodyPr/>
              <a:lstStyle/>
              <a:p>
                <a:r>
                  <a:rPr lang="en-IT" i="1" dirty="0">
                    <a:solidFill>
                      <a:srgbClr val="0070C0"/>
                    </a:solidFill>
                    <a:latin typeface="+mn-lt"/>
                  </a:rPr>
                  <a:t>Heavy Ion Physics</a:t>
                </a:r>
                <a:br>
                  <a:rPr lang="en-IT" b="0" i="1" dirty="0">
                    <a:solidFill>
                      <a:srgbClr val="0070C0"/>
                    </a:solidFill>
                    <a:latin typeface="+mn-lt"/>
                  </a:rPr>
                </a:br>
                <a:r>
                  <a:rPr lang="en-IT" b="0" i="1" dirty="0">
                    <a:solidFill>
                      <a:srgbClr val="0070C0"/>
                    </a:solidFill>
                    <a:latin typeface="+mn-lt"/>
                  </a:rPr>
                  <a:t>first observation of </a:t>
                </a:r>
                <a14:m>
                  <m:oMath xmlns:m="http://schemas.openxmlformats.org/officeDocument/2006/math">
                    <m:r>
                      <a:rPr lang="en-US" sz="4000" b="0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𝑡</m:t>
                    </m:r>
                    <m:acc>
                      <m:accPr>
                        <m:chr m:val="̅"/>
                        <m:ctrlPr>
                          <a:rPr lang="en-IT" sz="400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4000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acc>
                  </m:oMath>
                </a14:m>
                <a:r>
                  <a:rPr lang="en-IT" b="0" i="1" dirty="0">
                    <a:solidFill>
                      <a:srgbClr val="0070C0"/>
                    </a:solidFill>
                    <a:latin typeface="+mn-lt"/>
                  </a:rPr>
                  <a:t> production in PbPb</a:t>
                </a:r>
                <a:endParaRPr lang="en-IT" sz="3600" b="0" i="1" dirty="0">
                  <a:solidFill>
                    <a:srgbClr val="0070C0"/>
                  </a:solidFill>
                  <a:latin typeface="+mn-lt"/>
                </a:endParaRPr>
              </a:p>
            </p:txBody>
          </p:sp>
        </mc:Choice>
        <mc:Fallback xmlns="">
          <p:sp>
            <p:nvSpPr>
              <p:cNvPr id="4" name="Title 1">
                <a:extLst>
                  <a:ext uri="{FF2B5EF4-FFF2-40B4-BE49-F238E27FC236}">
                    <a16:creationId xmlns:a16="http://schemas.microsoft.com/office/drawing/2014/main" id="{189FC9C2-7CE1-A614-C083-846D1DD8373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178129" y="133564"/>
                <a:ext cx="9143999" cy="1255849"/>
              </a:xfrm>
              <a:blipFill>
                <a:blip r:embed="rId2"/>
                <a:stretch>
                  <a:fillRect l="-2219" t="-12000" b="-16000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Picture 5" descr="A screenshot of a computer&#10;&#10;Description automatically generated">
            <a:extLst>
              <a:ext uri="{FF2B5EF4-FFF2-40B4-BE49-F238E27FC236}">
                <a16:creationId xmlns:a16="http://schemas.microsoft.com/office/drawing/2014/main" id="{7E2FD340-A730-830B-D31B-6D7566AC930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8129" y="1389413"/>
            <a:ext cx="8787742" cy="4832560"/>
          </a:xfrm>
          <a:prstGeom prst="rect">
            <a:avLst/>
          </a:prstGeom>
          <a:ln w="19050">
            <a:solidFill>
              <a:srgbClr val="0070C0"/>
            </a:solidFill>
          </a:ln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9CB9D9CB-CEB2-E32A-E556-351171C7A9DD}"/>
              </a:ext>
            </a:extLst>
          </p:cNvPr>
          <p:cNvSpPr txBox="1"/>
          <p:nvPr/>
        </p:nvSpPr>
        <p:spPr>
          <a:xfrm>
            <a:off x="5440100" y="6227179"/>
            <a:ext cx="40048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0070C0"/>
                </a:solidFill>
              </a:rPr>
              <a:t>S</a:t>
            </a:r>
            <a:r>
              <a:rPr lang="en-IT" dirty="0">
                <a:solidFill>
                  <a:srgbClr val="0070C0"/>
                </a:solidFill>
              </a:rPr>
              <a:t>lide: R. Longo - Quark Matter 2025</a:t>
            </a:r>
          </a:p>
        </p:txBody>
      </p:sp>
      <p:pic>
        <p:nvPicPr>
          <p:cNvPr id="8" name="Picture 7" descr="A logo with blue text&#10;&#10;Description automatically generated">
            <a:extLst>
              <a:ext uri="{FF2B5EF4-FFF2-40B4-BE49-F238E27FC236}">
                <a16:creationId xmlns:a16="http://schemas.microsoft.com/office/drawing/2014/main" id="{BA5DFE48-9B30-D684-1F1D-C9C5406F21D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42903" y="1384207"/>
            <a:ext cx="1822968" cy="9614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9591401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diagram of a graph&#10;&#10;Description automatically generated with medium confidence">
            <a:extLst>
              <a:ext uri="{FF2B5EF4-FFF2-40B4-BE49-F238E27FC236}">
                <a16:creationId xmlns:a16="http://schemas.microsoft.com/office/drawing/2014/main" id="{93371A26-1CC8-C809-2381-2D6C1B6CBC0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4876" y="1380893"/>
            <a:ext cx="8718747" cy="4794619"/>
          </a:xfrm>
          <a:prstGeom prst="rect">
            <a:avLst/>
          </a:prstGeom>
          <a:ln w="19050">
            <a:solidFill>
              <a:srgbClr val="0070C0"/>
            </a:solidFill>
          </a:ln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189FC9C2-7CE1-A614-C083-846D1DD837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8129" y="133564"/>
            <a:ext cx="9143999" cy="1255849"/>
          </a:xfrm>
        </p:spPr>
        <p:txBody>
          <a:bodyPr/>
          <a:lstStyle/>
          <a:p>
            <a:r>
              <a:rPr lang="en-IT" i="1" dirty="0">
                <a:solidFill>
                  <a:srgbClr val="0070C0"/>
                </a:solidFill>
                <a:latin typeface="+mn-lt"/>
              </a:rPr>
              <a:t>Heavy Ion Physics</a:t>
            </a:r>
            <a:br>
              <a:rPr lang="en-IT" b="0" i="1" dirty="0">
                <a:solidFill>
                  <a:srgbClr val="0070C0"/>
                </a:solidFill>
                <a:latin typeface="+mn-lt"/>
              </a:rPr>
            </a:br>
            <a:r>
              <a:rPr lang="en-US" b="0" i="1" dirty="0">
                <a:solidFill>
                  <a:srgbClr val="0070C0"/>
                </a:solidFill>
                <a:latin typeface="+mn-lt"/>
              </a:rPr>
              <a:t>Radial Flow v</a:t>
            </a:r>
            <a:r>
              <a:rPr lang="en-US" b="0" i="1" baseline="-25000" dirty="0">
                <a:solidFill>
                  <a:srgbClr val="0070C0"/>
                </a:solidFill>
                <a:latin typeface="+mn-lt"/>
              </a:rPr>
              <a:t>0</a:t>
            </a:r>
            <a:r>
              <a:rPr lang="en-US" b="0" i="1" dirty="0">
                <a:solidFill>
                  <a:srgbClr val="0070C0"/>
                </a:solidFill>
                <a:latin typeface="+mn-lt"/>
              </a:rPr>
              <a:t> as probe for expansion QGP</a:t>
            </a:r>
            <a:endParaRPr lang="en-IT" sz="3600" b="0" i="1" dirty="0">
              <a:solidFill>
                <a:srgbClr val="0070C0"/>
              </a:solidFill>
              <a:latin typeface="+mn-lt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CB9D9CB-CEB2-E32A-E556-351171C7A9DD}"/>
              </a:ext>
            </a:extLst>
          </p:cNvPr>
          <p:cNvSpPr txBox="1"/>
          <p:nvPr/>
        </p:nvSpPr>
        <p:spPr>
          <a:xfrm>
            <a:off x="5440100" y="6227179"/>
            <a:ext cx="40048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0070C0"/>
                </a:solidFill>
              </a:rPr>
              <a:t>S</a:t>
            </a:r>
            <a:r>
              <a:rPr lang="en-IT" dirty="0">
                <a:solidFill>
                  <a:srgbClr val="0070C0"/>
                </a:solidFill>
              </a:rPr>
              <a:t>lide: R. Longo - Quark Matter 2025</a:t>
            </a:r>
          </a:p>
        </p:txBody>
      </p:sp>
      <p:pic>
        <p:nvPicPr>
          <p:cNvPr id="8" name="Picture 7" descr="A logo with blue text&#10;&#10;Description automatically generated">
            <a:extLst>
              <a:ext uri="{FF2B5EF4-FFF2-40B4-BE49-F238E27FC236}">
                <a16:creationId xmlns:a16="http://schemas.microsoft.com/office/drawing/2014/main" id="{BA5DFE48-9B30-D684-1F1D-C9C5406F21D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42903" y="1384207"/>
            <a:ext cx="1822968" cy="9614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8810576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iagram of the work needed to upgrade the LHC to the HL-LHC">
            <a:extLst>
              <a:ext uri="{FF2B5EF4-FFF2-40B4-BE49-F238E27FC236}">
                <a16:creationId xmlns:a16="http://schemas.microsoft.com/office/drawing/2014/main" id="{971AABD0-303F-814C-7F79-64F8D283EA4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67" t="-575" r="4287" b="5442"/>
          <a:stretch/>
        </p:blipFill>
        <p:spPr bwMode="auto">
          <a:xfrm>
            <a:off x="37874" y="1497202"/>
            <a:ext cx="5528039" cy="48240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56793ADD-78CD-7FCA-1831-769780327B0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35662" y="1781507"/>
            <a:ext cx="4127230" cy="4444033"/>
          </a:xfrm>
        </p:spPr>
        <p:txBody>
          <a:bodyPr>
            <a:normAutofit fontScale="85000" lnSpcReduction="20000"/>
          </a:bodyPr>
          <a:lstStyle/>
          <a:p>
            <a:r>
              <a:rPr lang="en-IT" dirty="0"/>
              <a:t>HL-LHC will extend LHC Physics Reach</a:t>
            </a:r>
          </a:p>
          <a:p>
            <a:pPr lvl="1"/>
            <a:r>
              <a:rPr lang="en-GB" dirty="0"/>
              <a:t>R</a:t>
            </a:r>
            <a:r>
              <a:rPr lang="en-IT" dirty="0"/>
              <a:t>elies on key innovations that push accelerator technology beyond limits</a:t>
            </a:r>
          </a:p>
          <a:p>
            <a:pPr lvl="1"/>
            <a:r>
              <a:rPr lang="en-GB" dirty="0"/>
              <a:t>M</a:t>
            </a:r>
            <a:r>
              <a:rPr lang="en-IT" dirty="0"/>
              <a:t>any new technologies</a:t>
            </a:r>
          </a:p>
          <a:p>
            <a:pPr lvl="1"/>
            <a:r>
              <a:rPr lang="en-IT" dirty="0"/>
              <a:t>5 – 7.5 x design luminosity</a:t>
            </a:r>
          </a:p>
          <a:p>
            <a:pPr lvl="1"/>
            <a:r>
              <a:rPr lang="en-IT" dirty="0"/>
              <a:t>10 x Phase-1 dataset</a:t>
            </a:r>
          </a:p>
          <a:p>
            <a:r>
              <a:rPr lang="en-IT" dirty="0"/>
              <a:t>Goals pp-collisions</a:t>
            </a:r>
          </a:p>
          <a:p>
            <a:pPr lvl="1"/>
            <a:r>
              <a:rPr lang="en-IT" dirty="0"/>
              <a:t>3000 fb</a:t>
            </a:r>
            <a:r>
              <a:rPr lang="en-IT" baseline="30000" dirty="0"/>
              <a:t>-1 </a:t>
            </a:r>
            <a:r>
              <a:rPr lang="en-IT" dirty="0"/>
              <a:t>to ATLAS/CMS</a:t>
            </a:r>
          </a:p>
          <a:p>
            <a:pPr lvl="1"/>
            <a:r>
              <a:rPr lang="en-IT" dirty="0"/>
              <a:t>50 fb</a:t>
            </a:r>
            <a:r>
              <a:rPr lang="en-IT" baseline="30000" dirty="0"/>
              <a:t>-1</a:t>
            </a:r>
            <a:r>
              <a:rPr lang="en-IT" dirty="0"/>
              <a:t> to LHCb upgrade I</a:t>
            </a:r>
          </a:p>
          <a:p>
            <a:pPr lvl="1"/>
            <a:r>
              <a:rPr lang="en-IT" dirty="0"/>
              <a:t>300 fb</a:t>
            </a:r>
            <a:r>
              <a:rPr lang="en-IT" baseline="30000" dirty="0"/>
              <a:t>-1</a:t>
            </a:r>
            <a:r>
              <a:rPr lang="en-IT" dirty="0"/>
              <a:t> to LHCb upgrade II</a:t>
            </a:r>
          </a:p>
          <a:p>
            <a:r>
              <a:rPr lang="en-IT" dirty="0"/>
              <a:t>Goals Heavy-Ion collisions</a:t>
            </a:r>
          </a:p>
          <a:p>
            <a:pPr lvl="1"/>
            <a:r>
              <a:rPr lang="en-IT" dirty="0"/>
              <a:t>PbPb	13 nb</a:t>
            </a:r>
            <a:r>
              <a:rPr lang="en-IT" baseline="30000" dirty="0"/>
              <a:t>-1</a:t>
            </a:r>
          </a:p>
          <a:p>
            <a:pPr lvl="1"/>
            <a:r>
              <a:rPr lang="en-IT" dirty="0"/>
              <a:t>pPb	50 nb</a:t>
            </a:r>
            <a:r>
              <a:rPr lang="en-IT" baseline="30000" dirty="0"/>
              <a:t>-1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559AFD09-F100-DBD0-9C4A-FE3C94EB33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8129" y="133564"/>
            <a:ext cx="9143999" cy="1255849"/>
          </a:xfrm>
        </p:spPr>
        <p:txBody>
          <a:bodyPr/>
          <a:lstStyle/>
          <a:p>
            <a:r>
              <a:rPr lang="en-IT" i="1" dirty="0">
                <a:solidFill>
                  <a:srgbClr val="0070C0"/>
                </a:solidFill>
                <a:latin typeface="+mn-lt"/>
              </a:rPr>
              <a:t>High Luminosity LHC</a:t>
            </a:r>
            <a:br>
              <a:rPr lang="en-IT" b="0" i="1" dirty="0">
                <a:solidFill>
                  <a:srgbClr val="0070C0"/>
                </a:solidFill>
                <a:latin typeface="+mn-lt"/>
              </a:rPr>
            </a:br>
            <a:r>
              <a:rPr lang="en-IT" b="0" i="1" dirty="0">
                <a:solidFill>
                  <a:srgbClr val="0070C0"/>
                </a:solidFill>
                <a:latin typeface="+mn-lt"/>
              </a:rPr>
              <a:t>at a glance</a:t>
            </a:r>
            <a:endParaRPr lang="en-IT" sz="3600" b="0" i="1" dirty="0">
              <a:solidFill>
                <a:srgbClr val="0070C0"/>
              </a:solidFill>
              <a:latin typeface="+mn-lt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154A7CB-83D2-2D71-72E0-ABD456B16181}"/>
              </a:ext>
            </a:extLst>
          </p:cNvPr>
          <p:cNvSpPr txBox="1"/>
          <p:nvPr/>
        </p:nvSpPr>
        <p:spPr>
          <a:xfrm>
            <a:off x="7413172" y="25226"/>
            <a:ext cx="1697638" cy="738664"/>
          </a:xfrm>
          <a:prstGeom prst="rect">
            <a:avLst/>
          </a:prstGeom>
          <a:noFill/>
          <a:ln w="19050"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IT" sz="1400" b="1" dirty="0">
                <a:solidFill>
                  <a:schemeClr val="accent6">
                    <a:lumMod val="75000"/>
                  </a:schemeClr>
                </a:solidFill>
              </a:rPr>
              <a:t>More about HL-LHC:</a:t>
            </a:r>
            <a:br>
              <a:rPr lang="en-IT" sz="1400" b="1" dirty="0">
                <a:solidFill>
                  <a:schemeClr val="accent6">
                    <a:lumMod val="75000"/>
                  </a:schemeClr>
                </a:solidFill>
              </a:rPr>
            </a:br>
            <a:r>
              <a:rPr lang="en-IT" sz="1400" i="1" dirty="0">
                <a:solidFill>
                  <a:schemeClr val="accent6">
                    <a:lumMod val="75000"/>
                  </a:schemeClr>
                </a:solidFill>
              </a:rPr>
              <a:t>Wednesday 12:15</a:t>
            </a:r>
            <a:br>
              <a:rPr lang="en-IT" sz="1400" i="1" dirty="0">
                <a:solidFill>
                  <a:schemeClr val="accent6">
                    <a:lumMod val="75000"/>
                  </a:schemeClr>
                </a:solidFill>
              </a:rPr>
            </a:br>
            <a:r>
              <a:rPr lang="en-IT" sz="1400" i="1" dirty="0">
                <a:solidFill>
                  <a:schemeClr val="accent6">
                    <a:lumMod val="75000"/>
                  </a:schemeClr>
                </a:solidFill>
              </a:rPr>
              <a:t>Y.Papaphilippou</a:t>
            </a:r>
          </a:p>
        </p:txBody>
      </p:sp>
    </p:spTree>
    <p:extLst>
      <p:ext uri="{BB962C8B-B14F-4D97-AF65-F5344CB8AC3E}">
        <p14:creationId xmlns:p14="http://schemas.microsoft.com/office/powerpoint/2010/main" val="506226345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559AFD09-F100-DBD0-9C4A-FE3C94EB33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8129" y="133564"/>
            <a:ext cx="9143999" cy="1255849"/>
          </a:xfrm>
        </p:spPr>
        <p:txBody>
          <a:bodyPr/>
          <a:lstStyle/>
          <a:p>
            <a:r>
              <a:rPr lang="en-IT" i="1" dirty="0">
                <a:solidFill>
                  <a:srgbClr val="0070C0"/>
                </a:solidFill>
                <a:latin typeface="+mn-lt"/>
              </a:rPr>
              <a:t>High Luminosity LHC</a:t>
            </a:r>
            <a:br>
              <a:rPr lang="en-IT" b="0" i="1" dirty="0">
                <a:solidFill>
                  <a:srgbClr val="0070C0"/>
                </a:solidFill>
                <a:latin typeface="+mn-lt"/>
              </a:rPr>
            </a:br>
            <a:r>
              <a:rPr lang="en-IT" b="0" i="1" dirty="0">
                <a:solidFill>
                  <a:srgbClr val="0070C0"/>
                </a:solidFill>
                <a:latin typeface="+mn-lt"/>
              </a:rPr>
              <a:t>Timeline</a:t>
            </a:r>
            <a:endParaRPr lang="en-IT" sz="3600" b="0" i="1" dirty="0">
              <a:solidFill>
                <a:srgbClr val="0070C0"/>
              </a:solidFill>
              <a:latin typeface="+mn-lt"/>
            </a:endParaRPr>
          </a:p>
        </p:txBody>
      </p:sp>
      <p:pic>
        <p:nvPicPr>
          <p:cNvPr id="5" name="Picture 2">
            <a:extLst>
              <a:ext uri="{FF2B5EF4-FFF2-40B4-BE49-F238E27FC236}">
                <a16:creationId xmlns:a16="http://schemas.microsoft.com/office/drawing/2014/main" id="{6C7CAB2C-0343-6B99-08D2-09E02FEE290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129" y="1389413"/>
            <a:ext cx="8717163" cy="37290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92479ED-1F79-4DAD-8088-77FF90835175}"/>
              </a:ext>
            </a:extLst>
          </p:cNvPr>
          <p:cNvSpPr txBox="1"/>
          <p:nvPr/>
        </p:nvSpPr>
        <p:spPr>
          <a:xfrm>
            <a:off x="5623034" y="2196662"/>
            <a:ext cx="352096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T" b="1" dirty="0"/>
              <a:t>CMS &amp; ATLAS: Phase-2 Upgrades:</a:t>
            </a:r>
            <a:br>
              <a:rPr lang="en-IT" dirty="0">
                <a:solidFill>
                  <a:schemeClr val="bg1"/>
                </a:solidFill>
              </a:rPr>
            </a:br>
            <a:r>
              <a:rPr lang="en-IT" sz="1100" dirty="0">
                <a:solidFill>
                  <a:srgbClr val="FF0000"/>
                </a:solidFill>
              </a:rPr>
              <a:t>new Trk, new/upgraded CALO, addition of Timing, L1 Trigger 1MHz/750kHz, extra muon chambers, luminosity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F34DC23-A1A0-0035-D944-615001896750}"/>
              </a:ext>
            </a:extLst>
          </p:cNvPr>
          <p:cNvSpPr txBox="1"/>
          <p:nvPr/>
        </p:nvSpPr>
        <p:spPr>
          <a:xfrm>
            <a:off x="178130" y="2186834"/>
            <a:ext cx="309058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T" b="1" dirty="0"/>
              <a:t>ALICE &amp; LHCb:</a:t>
            </a:r>
            <a:r>
              <a:rPr lang="en-IT" b="1" dirty="0">
                <a:solidFill>
                  <a:schemeClr val="bg1"/>
                </a:solidFill>
              </a:rPr>
              <a:t> </a:t>
            </a:r>
            <a:br>
              <a:rPr lang="en-IT" b="1" dirty="0">
                <a:solidFill>
                  <a:schemeClr val="bg1"/>
                </a:solidFill>
              </a:rPr>
            </a:br>
            <a:r>
              <a:rPr lang="en-IT" b="1" dirty="0"/>
              <a:t>Phase-1 Upgrades</a:t>
            </a:r>
            <a:endParaRPr lang="en-IT" sz="1100" dirty="0">
              <a:solidFill>
                <a:srgbClr val="FF0000"/>
              </a:solidFill>
            </a:endParaRPr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EEE0ECA1-6CFF-CD1E-69A8-FA4B063E6236}"/>
              </a:ext>
            </a:extLst>
          </p:cNvPr>
          <p:cNvSpPr/>
          <p:nvPr/>
        </p:nvSpPr>
        <p:spPr>
          <a:xfrm>
            <a:off x="504497" y="1965434"/>
            <a:ext cx="483475" cy="23122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T" sz="1400" dirty="0">
                <a:solidFill>
                  <a:schemeClr val="tx1"/>
                </a:solidFill>
              </a:rPr>
              <a:t>LS2</a:t>
            </a:r>
          </a:p>
        </p:txBody>
      </p:sp>
      <p:sp>
        <p:nvSpPr>
          <p:cNvPr id="13" name="Down Arrow 12">
            <a:extLst>
              <a:ext uri="{FF2B5EF4-FFF2-40B4-BE49-F238E27FC236}">
                <a16:creationId xmlns:a16="http://schemas.microsoft.com/office/drawing/2014/main" id="{C9B850D3-C3EC-8194-886F-9E980A7BE000}"/>
              </a:ext>
            </a:extLst>
          </p:cNvPr>
          <p:cNvSpPr/>
          <p:nvPr/>
        </p:nvSpPr>
        <p:spPr>
          <a:xfrm>
            <a:off x="4336287" y="941890"/>
            <a:ext cx="157655" cy="447523"/>
          </a:xfrm>
          <a:prstGeom prst="downArrow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T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CA6FA91-6B85-C42C-4B0F-17BF9CBAB018}"/>
              </a:ext>
            </a:extLst>
          </p:cNvPr>
          <p:cNvSpPr txBox="1"/>
          <p:nvPr/>
        </p:nvSpPr>
        <p:spPr>
          <a:xfrm>
            <a:off x="4493942" y="941890"/>
            <a:ext cx="15162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T" b="1" dirty="0">
                <a:solidFill>
                  <a:srgbClr val="C00000"/>
                </a:solidFill>
              </a:rPr>
              <a:t>You are here 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53C17AA-64AD-C413-03DC-91E92AF85154}"/>
              </a:ext>
            </a:extLst>
          </p:cNvPr>
          <p:cNvSpPr txBox="1"/>
          <p:nvPr/>
        </p:nvSpPr>
        <p:spPr>
          <a:xfrm>
            <a:off x="3988130" y="3527708"/>
            <a:ext cx="309058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T" b="1" dirty="0"/>
              <a:t>ALICE &amp; LHCb:</a:t>
            </a:r>
            <a:r>
              <a:rPr lang="en-IT" b="1" dirty="0">
                <a:solidFill>
                  <a:schemeClr val="bg1"/>
                </a:solidFill>
              </a:rPr>
              <a:t> </a:t>
            </a:r>
            <a:br>
              <a:rPr lang="en-IT" b="1" dirty="0">
                <a:solidFill>
                  <a:schemeClr val="bg1"/>
                </a:solidFill>
              </a:rPr>
            </a:br>
            <a:r>
              <a:rPr lang="en-IT" b="1" dirty="0"/>
              <a:t>Phase-2 Upgrades</a:t>
            </a:r>
            <a:endParaRPr lang="en-IT" sz="1100" dirty="0">
              <a:solidFill>
                <a:srgbClr val="FF0000"/>
              </a:solidFill>
            </a:endParaRPr>
          </a:p>
        </p:txBody>
      </p:sp>
      <p:pic>
        <p:nvPicPr>
          <p:cNvPr id="16" name="Picture 2">
            <a:extLst>
              <a:ext uri="{FF2B5EF4-FFF2-40B4-BE49-F238E27FC236}">
                <a16:creationId xmlns:a16="http://schemas.microsoft.com/office/drawing/2014/main" id="{BA8C256D-BF7F-DB10-7E82-72803273402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50818" y="4299207"/>
            <a:ext cx="3942377" cy="2212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A543F55E-F88F-E46F-0366-CFEE60102DE3}"/>
                  </a:ext>
                </a:extLst>
              </p:cNvPr>
              <p:cNvSpPr txBox="1"/>
              <p:nvPr/>
            </p:nvSpPr>
            <p:spPr>
              <a:xfrm>
                <a:off x="248708" y="5301205"/>
                <a:ext cx="5492335" cy="156966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IT" b="1" dirty="0"/>
                  <a:t>Nominal scenario </a:t>
                </a:r>
                <a:r>
                  <a:rPr lang="en-IT" dirty="0"/>
                  <a:t>foresees </a:t>
                </a:r>
                <a14:m>
                  <m:oMath xmlns:m="http://schemas.openxmlformats.org/officeDocument/2006/math">
                    <m:r>
                      <a:rPr lang="en-IT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ℒ</m:t>
                    </m:r>
                  </m:oMath>
                </a14:m>
                <a:r>
                  <a:rPr lang="en-IT" dirty="0"/>
                  <a:t>= 5.0 E34 cm</a:t>
                </a:r>
                <a:r>
                  <a:rPr lang="en-IT" baseline="30000" dirty="0"/>
                  <a:t>-2</a:t>
                </a:r>
                <a:r>
                  <a:rPr lang="en-IT" dirty="0"/>
                  <a:t>s</a:t>
                </a:r>
                <a:r>
                  <a:rPr lang="en-IT" baseline="30000" dirty="0"/>
                  <a:t>-1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dirty="0"/>
                  <a:t>W</a:t>
                </a:r>
                <a:r>
                  <a:rPr lang="en-IT" dirty="0"/>
                  <a:t>ith ion runs =&gt; L</a:t>
                </a:r>
                <a:r>
                  <a:rPr lang="en-IT" baseline="-25000" dirty="0"/>
                  <a:t>int</a:t>
                </a:r>
                <a:r>
                  <a:rPr lang="en-IT" dirty="0"/>
                  <a:t> &lt; 3000 fb</a:t>
                </a:r>
                <a:r>
                  <a:rPr lang="en-IT" baseline="30000" dirty="0"/>
                  <a:t>-1</a:t>
                </a:r>
              </a:p>
              <a:p>
                <a:r>
                  <a:rPr lang="en-IT" b="1" dirty="0"/>
                  <a:t>Ultimate scenario </a:t>
                </a:r>
                <a:r>
                  <a:rPr lang="en-IT" dirty="0"/>
                  <a:t>foresees </a:t>
                </a:r>
                <a14:m>
                  <m:oMath xmlns:m="http://schemas.openxmlformats.org/officeDocument/2006/math">
                    <m:r>
                      <a:rPr lang="en-IT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ℒ</m:t>
                    </m:r>
                  </m:oMath>
                </a14:m>
                <a:r>
                  <a:rPr lang="en-IT" dirty="0"/>
                  <a:t>= 7.5 E34 cm</a:t>
                </a:r>
                <a:r>
                  <a:rPr lang="en-IT" baseline="30000" dirty="0"/>
                  <a:t>-2</a:t>
                </a:r>
                <a:r>
                  <a:rPr lang="en-IT" dirty="0"/>
                  <a:t>s</a:t>
                </a:r>
                <a:r>
                  <a:rPr lang="en-IT" baseline="30000" dirty="0"/>
                  <a:t>-1</a:t>
                </a:r>
                <a:br>
                  <a:rPr lang="en-IT" baseline="30000" dirty="0"/>
                </a:br>
                <a:r>
                  <a:rPr lang="en-IT" dirty="0"/>
                  <a:t>after LS4 – </a:t>
                </a:r>
                <a:r>
                  <a:rPr lang="en-IT" sz="1400" i="1" dirty="0"/>
                  <a:t>depends on machine margins </a:t>
                </a:r>
                <a:r>
                  <a:rPr lang="en-IT" dirty="0"/>
                  <a:t>=&gt; L</a:t>
                </a:r>
                <a:r>
                  <a:rPr lang="en-IT" baseline="-25000" dirty="0"/>
                  <a:t>int</a:t>
                </a:r>
                <a:r>
                  <a:rPr lang="en-IT" dirty="0"/>
                  <a:t> &gt; 3000 fb</a:t>
                </a:r>
                <a:r>
                  <a:rPr lang="en-IT" baseline="30000" dirty="0"/>
                  <a:t>-1</a:t>
                </a:r>
                <a:endParaRPr lang="en-IT" i="1" baseline="30000" dirty="0"/>
              </a:p>
              <a:p>
                <a:endParaRPr lang="en-IT" i="1" baseline="30000" dirty="0"/>
              </a:p>
              <a:p>
                <a:endParaRPr lang="en-IT" baseline="30000" dirty="0"/>
              </a:p>
            </p:txBody>
          </p:sp>
        </mc:Choice>
        <mc:Fallback xmlns="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A543F55E-F88F-E46F-0366-CFEE60102DE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8708" y="5301205"/>
                <a:ext cx="5492335" cy="1569660"/>
              </a:xfrm>
              <a:prstGeom prst="rect">
                <a:avLst/>
              </a:prstGeom>
              <a:blipFill>
                <a:blip r:embed="rId4"/>
                <a:stretch>
                  <a:fillRect l="-922" t="-1613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" name="TextBox 19">
            <a:extLst>
              <a:ext uri="{FF2B5EF4-FFF2-40B4-BE49-F238E27FC236}">
                <a16:creationId xmlns:a16="http://schemas.microsoft.com/office/drawing/2014/main" id="{0D3A29BB-2577-24B3-2CA9-771234D6D699}"/>
              </a:ext>
            </a:extLst>
          </p:cNvPr>
          <p:cNvSpPr txBox="1"/>
          <p:nvPr/>
        </p:nvSpPr>
        <p:spPr>
          <a:xfrm>
            <a:off x="2739808" y="2491373"/>
            <a:ext cx="281264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IT" sz="1000" i="1" dirty="0"/>
              <a:t>End ATLAS/CMS Phase 1: 500fb</a:t>
            </a:r>
            <a:r>
              <a:rPr lang="en-IT" sz="1000" i="1" baseline="30000" dirty="0"/>
              <a:t>-1</a:t>
            </a:r>
            <a:endParaRPr lang="en-IT" sz="1000" i="1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A1A1FE09-279C-FB88-DC79-BE01DC44B9B5}"/>
              </a:ext>
            </a:extLst>
          </p:cNvPr>
          <p:cNvSpPr txBox="1"/>
          <p:nvPr/>
        </p:nvSpPr>
        <p:spPr>
          <a:xfrm>
            <a:off x="1175481" y="3816563"/>
            <a:ext cx="281264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IT" sz="1000" i="1" dirty="0"/>
              <a:t>End LHCb Phase 1: 50fb</a:t>
            </a:r>
            <a:r>
              <a:rPr lang="en-IT" sz="1000" i="1" baseline="30000" dirty="0"/>
              <a:t>-1</a:t>
            </a:r>
            <a:endParaRPr lang="en-IT" sz="1000" i="1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820A1A2D-DC4E-E2A5-CB15-6BB0F3BF4941}"/>
              </a:ext>
            </a:extLst>
          </p:cNvPr>
          <p:cNvSpPr txBox="1"/>
          <p:nvPr/>
        </p:nvSpPr>
        <p:spPr>
          <a:xfrm>
            <a:off x="392342" y="4987864"/>
            <a:ext cx="28126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IT" sz="1000" i="1" dirty="0"/>
              <a:t>End ATLAS/CMS Phase 2: 500fb</a:t>
            </a:r>
            <a:r>
              <a:rPr lang="en-IT" sz="1000" i="1" baseline="30000" dirty="0"/>
              <a:t>-1</a:t>
            </a:r>
            <a:br>
              <a:rPr lang="en-IT" sz="1000" i="1" dirty="0"/>
            </a:br>
            <a:r>
              <a:rPr lang="en-IT" sz="1000" i="1" dirty="0"/>
              <a:t>End LHCb Phase 2: 300fb</a:t>
            </a:r>
            <a:r>
              <a:rPr lang="en-IT" sz="1000" i="1" baseline="30000" dirty="0"/>
              <a:t>-1</a:t>
            </a:r>
            <a:endParaRPr lang="en-IT" sz="1000" i="1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CB781F6D-FB2A-0C42-21C6-C0C0B89FF4DA}"/>
              </a:ext>
            </a:extLst>
          </p:cNvPr>
          <p:cNvSpPr txBox="1"/>
          <p:nvPr/>
        </p:nvSpPr>
        <p:spPr>
          <a:xfrm>
            <a:off x="1995792" y="2488536"/>
            <a:ext cx="198120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T" sz="1000" dirty="0">
                <a:solidFill>
                  <a:srgbClr val="FF0000"/>
                </a:solidFill>
              </a:rPr>
              <a:t>LHCb: 40MHz, New Trk, …</a:t>
            </a:r>
            <a:br>
              <a:rPr lang="en-IT" sz="1000" dirty="0">
                <a:solidFill>
                  <a:srgbClr val="FF0000"/>
                </a:solidFill>
              </a:rPr>
            </a:br>
            <a:r>
              <a:rPr lang="en-IT" sz="1000" dirty="0">
                <a:solidFill>
                  <a:srgbClr val="FF0000"/>
                </a:solidFill>
              </a:rPr>
              <a:t>ALICE: 50kHz (TPC), New Trk, …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03756FC8-3B64-43C9-0B81-4B25591D2142}"/>
              </a:ext>
            </a:extLst>
          </p:cNvPr>
          <p:cNvSpPr txBox="1"/>
          <p:nvPr/>
        </p:nvSpPr>
        <p:spPr>
          <a:xfrm>
            <a:off x="7315200" y="25226"/>
            <a:ext cx="1795610" cy="738664"/>
          </a:xfrm>
          <a:prstGeom prst="rect">
            <a:avLst/>
          </a:prstGeom>
          <a:noFill/>
          <a:ln w="19050"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IT" sz="1400" b="1" dirty="0">
                <a:solidFill>
                  <a:schemeClr val="accent6">
                    <a:lumMod val="75000"/>
                  </a:schemeClr>
                </a:solidFill>
              </a:rPr>
              <a:t>More about Detector:</a:t>
            </a:r>
            <a:br>
              <a:rPr lang="en-IT" sz="1400" b="1" dirty="0">
                <a:solidFill>
                  <a:schemeClr val="accent6">
                    <a:lumMod val="75000"/>
                  </a:schemeClr>
                </a:solidFill>
              </a:rPr>
            </a:br>
            <a:r>
              <a:rPr lang="en-IT" sz="1400" i="1" dirty="0">
                <a:solidFill>
                  <a:schemeClr val="accent6">
                    <a:lumMod val="75000"/>
                  </a:schemeClr>
                </a:solidFill>
              </a:rPr>
              <a:t>Today 16:00</a:t>
            </a:r>
            <a:br>
              <a:rPr lang="en-IT" sz="1400" i="1" dirty="0">
                <a:solidFill>
                  <a:schemeClr val="accent6">
                    <a:lumMod val="75000"/>
                  </a:schemeClr>
                </a:solidFill>
              </a:rPr>
            </a:br>
            <a:r>
              <a:rPr lang="en-IT" sz="1400" i="1" dirty="0">
                <a:solidFill>
                  <a:schemeClr val="accent6">
                    <a:lumMod val="75000"/>
                  </a:schemeClr>
                </a:solidFill>
              </a:rPr>
              <a:t>F.Carnesecchi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45471E36-596D-39D2-F365-ACD2DFB48C51}"/>
                  </a:ext>
                </a:extLst>
              </p:cNvPr>
              <p:cNvSpPr txBox="1"/>
              <p:nvPr/>
            </p:nvSpPr>
            <p:spPr>
              <a:xfrm>
                <a:off x="6324599" y="3816563"/>
                <a:ext cx="1981201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IT" sz="1000" i="1" dirty="0"/>
                  <a:t>LHCb Phase 2: </a:t>
                </a:r>
                <a14:m>
                  <m:oMath xmlns:m="http://schemas.openxmlformats.org/officeDocument/2006/math">
                    <m:r>
                      <a:rPr lang="en-IT" sz="10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ℒ</m:t>
                    </m:r>
                  </m:oMath>
                </a14:m>
                <a:r>
                  <a:rPr lang="en-IT" sz="1000" dirty="0"/>
                  <a:t>= 1.5 E34 cm</a:t>
                </a:r>
                <a:r>
                  <a:rPr lang="en-IT" sz="1000" baseline="30000" dirty="0"/>
                  <a:t>-2</a:t>
                </a:r>
                <a:r>
                  <a:rPr lang="en-IT" sz="1000" dirty="0"/>
                  <a:t>s</a:t>
                </a:r>
                <a:r>
                  <a:rPr lang="en-IT" sz="1000" baseline="30000" dirty="0"/>
                  <a:t>-1</a:t>
                </a:r>
                <a:endParaRPr lang="en-IT" sz="1000" i="1" dirty="0"/>
              </a:p>
            </p:txBody>
          </p:sp>
        </mc:Choice>
        <mc:Fallback xmlns="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45471E36-596D-39D2-F365-ACD2DFB48C5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24599" y="3816563"/>
                <a:ext cx="1981201" cy="246221"/>
              </a:xfrm>
              <a:prstGeom prst="rect">
                <a:avLst/>
              </a:prstGeom>
              <a:blipFill>
                <a:blip r:embed="rId5"/>
                <a:stretch>
                  <a:fillRect b="-15000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AE5B1B3D-9D2B-C9A4-5DC9-CBE0464D62F3}"/>
                  </a:ext>
                </a:extLst>
              </p:cNvPr>
              <p:cNvSpPr txBox="1"/>
              <p:nvPr/>
            </p:nvSpPr>
            <p:spPr>
              <a:xfrm>
                <a:off x="159904" y="3789023"/>
                <a:ext cx="1981201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IT" sz="1000" i="1" dirty="0"/>
                  <a:t>LHCb Phase 1: </a:t>
                </a:r>
                <a14:m>
                  <m:oMath xmlns:m="http://schemas.openxmlformats.org/officeDocument/2006/math">
                    <m:r>
                      <a:rPr lang="en-IT" sz="10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ℒ</m:t>
                    </m:r>
                  </m:oMath>
                </a14:m>
                <a:r>
                  <a:rPr lang="en-IT" sz="1000" dirty="0"/>
                  <a:t>= 2.0 E33 cm</a:t>
                </a:r>
                <a:r>
                  <a:rPr lang="en-IT" sz="1000" baseline="30000" dirty="0"/>
                  <a:t>-2</a:t>
                </a:r>
                <a:r>
                  <a:rPr lang="en-IT" sz="1000" dirty="0"/>
                  <a:t>s</a:t>
                </a:r>
                <a:r>
                  <a:rPr lang="en-IT" sz="1000" baseline="30000" dirty="0"/>
                  <a:t>-1</a:t>
                </a:r>
                <a:endParaRPr lang="en-IT" sz="1000" i="1" dirty="0"/>
              </a:p>
            </p:txBody>
          </p:sp>
        </mc:Choice>
        <mc:Fallback xmlns="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AE5B1B3D-9D2B-C9A4-5DC9-CBE0464D62F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9904" y="3789023"/>
                <a:ext cx="1981201" cy="246221"/>
              </a:xfrm>
              <a:prstGeom prst="rect">
                <a:avLst/>
              </a:prstGeom>
              <a:blipFill>
                <a:blip r:embed="rId6"/>
                <a:stretch>
                  <a:fillRect b="-15000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7" name="TextBox 26">
            <a:extLst>
              <a:ext uri="{FF2B5EF4-FFF2-40B4-BE49-F238E27FC236}">
                <a16:creationId xmlns:a16="http://schemas.microsoft.com/office/drawing/2014/main" id="{EB04229E-B341-90D2-C251-851A79044CA9}"/>
              </a:ext>
            </a:extLst>
          </p:cNvPr>
          <p:cNvSpPr txBox="1"/>
          <p:nvPr/>
        </p:nvSpPr>
        <p:spPr>
          <a:xfrm>
            <a:off x="4013191" y="4075892"/>
            <a:ext cx="501135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T" sz="1100" dirty="0">
                <a:solidFill>
                  <a:srgbClr val="FF0000"/>
                </a:solidFill>
              </a:rPr>
              <a:t>LHCb: new Trk, upgraded CALO &amp; RICH, addition of Timing in Pixels &amp; TORCH ,…</a:t>
            </a:r>
          </a:p>
        </p:txBody>
      </p:sp>
    </p:spTree>
    <p:extLst>
      <p:ext uri="{BB962C8B-B14F-4D97-AF65-F5344CB8AC3E}">
        <p14:creationId xmlns:p14="http://schemas.microsoft.com/office/powerpoint/2010/main" val="711570584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56793ADD-78CD-7FCA-1831-769780327B0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0362" y="1491572"/>
            <a:ext cx="7270595" cy="5065345"/>
          </a:xfrm>
        </p:spPr>
        <p:txBody>
          <a:bodyPr>
            <a:normAutofit fontScale="77500" lnSpcReduction="20000"/>
          </a:bodyPr>
          <a:lstStyle/>
          <a:p>
            <a:r>
              <a:rPr lang="en-IT" dirty="0"/>
              <a:t>HL-LHC projections documented in CERN YR 2018 </a:t>
            </a:r>
            <a:r>
              <a:rPr lang="en-IT" sz="2100" dirty="0"/>
              <a:t>(</a:t>
            </a:r>
            <a:r>
              <a:rPr lang="en-IT" sz="2100" dirty="0">
                <a:hlinkClick r:id="rId2"/>
              </a:rPr>
              <a:t>CERN-2019-007</a:t>
            </a:r>
            <a:r>
              <a:rPr lang="en-IT" sz="2100" dirty="0"/>
              <a:t>) </a:t>
            </a:r>
            <a:r>
              <a:rPr lang="en-IT" dirty="0"/>
              <a:t>with substantial update for 2021 Snowmass process </a:t>
            </a:r>
            <a:r>
              <a:rPr lang="en-IT" sz="2100" dirty="0"/>
              <a:t>(</a:t>
            </a:r>
            <a:r>
              <a:rPr lang="en-IT" sz="2100" dirty="0">
                <a:hlinkClick r:id="rId3"/>
              </a:rPr>
              <a:t>ATL-PHYS-PUB-2022-018</a:t>
            </a:r>
            <a:r>
              <a:rPr lang="en-IT" sz="2100" dirty="0"/>
              <a:t>)</a:t>
            </a:r>
          </a:p>
          <a:p>
            <a:r>
              <a:rPr lang="en-IT" dirty="0"/>
              <a:t>Update few key areas </a:t>
            </a:r>
            <a:r>
              <a:rPr lang="en-IT" sz="2100" dirty="0"/>
              <a:t>(</a:t>
            </a:r>
            <a:r>
              <a:rPr lang="en-IT" sz="2100" dirty="0">
                <a:hlinkClick r:id="rId4"/>
              </a:rPr>
              <a:t>ATL-PHYS-PUB-2025-018</a:t>
            </a:r>
            <a:r>
              <a:rPr lang="en-IT" sz="2100" dirty="0"/>
              <a:t>) for ESUPP’26</a:t>
            </a:r>
            <a:endParaRPr lang="en-IT" dirty="0"/>
          </a:p>
          <a:p>
            <a:r>
              <a:rPr lang="en-IT" dirty="0"/>
              <a:t>Extrapolations of partial/full Run-2 results to 3000 fb</a:t>
            </a:r>
            <a:r>
              <a:rPr lang="en-IT" baseline="30000" dirty="0"/>
              <a:t>-1</a:t>
            </a:r>
          </a:p>
          <a:p>
            <a:pPr lvl="1"/>
            <a:r>
              <a:rPr lang="en-GB" dirty="0"/>
              <a:t>And for c</a:t>
            </a:r>
            <a:r>
              <a:rPr lang="en-IT" dirty="0"/>
              <a:t>ombination of ATLAS &amp; CMS results </a:t>
            </a:r>
          </a:p>
          <a:p>
            <a:r>
              <a:rPr lang="en-IT" dirty="0"/>
              <a:t>Different scenarios for systematics</a:t>
            </a:r>
          </a:p>
          <a:p>
            <a:pPr lvl="1"/>
            <a:r>
              <a:rPr lang="en-IT" dirty="0"/>
              <a:t>“S2” reduced syst uncrt, theoretical uncert reduced by 50%</a:t>
            </a:r>
          </a:p>
          <a:p>
            <a:pPr lvl="1"/>
            <a:r>
              <a:rPr lang="en-IT" dirty="0"/>
              <a:t>“S3” recent improvement in object reconstruction w.r.t. S2</a:t>
            </a:r>
          </a:p>
          <a:p>
            <a:r>
              <a:rPr lang="en-IT" dirty="0"/>
              <a:t>Detector upgrades &amp; SW improvements offer significantly enhanded trigger, tracking &amp; PU suppression capabilities</a:t>
            </a:r>
          </a:p>
          <a:p>
            <a:pPr lvl="1"/>
            <a:r>
              <a:rPr lang="en-GB" dirty="0"/>
              <a:t>E</a:t>
            </a:r>
            <a:r>
              <a:rPr lang="en-IT" dirty="0"/>
              <a:t>xpected to more than compensate for the challenges posed by the increased pileup</a:t>
            </a:r>
          </a:p>
          <a:p>
            <a:r>
              <a:rPr lang="en-IT" dirty="0"/>
              <a:t>Success HL-LHC physics program critically depends on timely &amp; succesfull completion of detector upgrades</a:t>
            </a:r>
          </a:p>
          <a:p>
            <a:r>
              <a:rPr lang="en-IT" i="1" dirty="0">
                <a:solidFill>
                  <a:schemeClr val="accent2"/>
                </a:solidFill>
              </a:rPr>
              <a:t>Non-complete report – mainly dedicated to Higgs 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559AFD09-F100-DBD0-9C4A-FE3C94EB33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8129" y="133564"/>
            <a:ext cx="9143999" cy="1255849"/>
          </a:xfrm>
        </p:spPr>
        <p:txBody>
          <a:bodyPr/>
          <a:lstStyle/>
          <a:p>
            <a:r>
              <a:rPr lang="en-IT" i="1" dirty="0">
                <a:solidFill>
                  <a:srgbClr val="0070C0"/>
                </a:solidFill>
                <a:latin typeface="+mn-lt"/>
              </a:rPr>
              <a:t>HL-LHC Physics prospects</a:t>
            </a:r>
            <a:br>
              <a:rPr lang="en-IT" b="0" i="1" dirty="0">
                <a:solidFill>
                  <a:srgbClr val="0070C0"/>
                </a:solidFill>
                <a:latin typeface="+mn-lt"/>
              </a:rPr>
            </a:br>
            <a:r>
              <a:rPr lang="en-IT" sz="3600" b="0" i="1" dirty="0">
                <a:solidFill>
                  <a:srgbClr val="0070C0"/>
                </a:solidFill>
                <a:latin typeface="+mn-lt"/>
              </a:rPr>
              <a:t>Input EU Particle Phys Strategy Update (EPPSU)</a:t>
            </a:r>
          </a:p>
        </p:txBody>
      </p:sp>
      <p:pic>
        <p:nvPicPr>
          <p:cNvPr id="10" name="Picture 9" descr="A yellow cover of a book&#10;&#10;Description automatically generated">
            <a:extLst>
              <a:ext uri="{FF2B5EF4-FFF2-40B4-BE49-F238E27FC236}">
                <a16:creationId xmlns:a16="http://schemas.microsoft.com/office/drawing/2014/main" id="{D5F81F2A-6038-0319-40D6-07AAF8CC45D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316637" y="1389413"/>
            <a:ext cx="1727001" cy="2406608"/>
          </a:xfrm>
          <a:prstGeom prst="rect">
            <a:avLst/>
          </a:prstGeom>
          <a:ln w="12700">
            <a:solidFill>
              <a:srgbClr val="0070C0"/>
            </a:solidFill>
          </a:ln>
        </p:spPr>
      </p:pic>
      <p:pic>
        <p:nvPicPr>
          <p:cNvPr id="12" name="Picture 11" descr="A document with text and images&#10;&#10;Description automatically generated">
            <a:extLst>
              <a:ext uri="{FF2B5EF4-FFF2-40B4-BE49-F238E27FC236}">
                <a16:creationId xmlns:a16="http://schemas.microsoft.com/office/drawing/2014/main" id="{37FEE24D-4124-CA30-4AD6-690F8E87F12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338643" y="3984188"/>
            <a:ext cx="1704995" cy="2406608"/>
          </a:xfrm>
          <a:prstGeom prst="rect">
            <a:avLst/>
          </a:prstGeom>
          <a:ln w="12700">
            <a:solidFill>
              <a:srgbClr val="0070C0"/>
            </a:solidFill>
          </a:ln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BFF7FADD-BCF1-C2BF-FD04-BDB47EBFB493}"/>
              </a:ext>
            </a:extLst>
          </p:cNvPr>
          <p:cNvSpPr txBox="1"/>
          <p:nvPr/>
        </p:nvSpPr>
        <p:spPr>
          <a:xfrm>
            <a:off x="8408020" y="6122020"/>
            <a:ext cx="63561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IT" sz="1400" dirty="0"/>
              <a:t>116p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87F8FC3-C180-77F6-877F-00F24721B349}"/>
              </a:ext>
            </a:extLst>
          </p:cNvPr>
          <p:cNvSpPr txBox="1"/>
          <p:nvPr/>
        </p:nvSpPr>
        <p:spPr>
          <a:xfrm>
            <a:off x="8329961" y="3486015"/>
            <a:ext cx="71367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IT" sz="1400" dirty="0"/>
              <a:t>1418p</a:t>
            </a:r>
          </a:p>
        </p:txBody>
      </p:sp>
    </p:spTree>
    <p:extLst>
      <p:ext uri="{BB962C8B-B14F-4D97-AF65-F5344CB8AC3E}">
        <p14:creationId xmlns:p14="http://schemas.microsoft.com/office/powerpoint/2010/main" val="2774398614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559AFD09-F100-DBD0-9C4A-FE3C94EB33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8129" y="133564"/>
            <a:ext cx="9143999" cy="1255849"/>
          </a:xfrm>
        </p:spPr>
        <p:txBody>
          <a:bodyPr/>
          <a:lstStyle/>
          <a:p>
            <a:r>
              <a:rPr lang="en-IT" i="1" dirty="0">
                <a:solidFill>
                  <a:srgbClr val="0070C0"/>
                </a:solidFill>
                <a:latin typeface="+mn-lt"/>
              </a:rPr>
              <a:t>HL-LHC Physics prospects</a:t>
            </a:r>
            <a:br>
              <a:rPr lang="en-IT" b="0" i="1" dirty="0">
                <a:solidFill>
                  <a:srgbClr val="0070C0"/>
                </a:solidFill>
                <a:latin typeface="+mn-lt"/>
              </a:rPr>
            </a:br>
            <a:r>
              <a:rPr lang="en-IT" b="0" i="1" dirty="0">
                <a:solidFill>
                  <a:srgbClr val="0070C0"/>
                </a:solidFill>
                <a:latin typeface="+mn-lt"/>
              </a:rPr>
              <a:t>Observation of Rare Higgs Decays</a:t>
            </a:r>
            <a:endParaRPr lang="en-IT" sz="3600" b="0" i="1" dirty="0">
              <a:solidFill>
                <a:srgbClr val="0070C0"/>
              </a:solidFill>
              <a:latin typeface="+mn-lt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Content Placeholder 1">
                <a:extLst>
                  <a:ext uri="{FF2B5EF4-FFF2-40B4-BE49-F238E27FC236}">
                    <a16:creationId xmlns:a16="http://schemas.microsoft.com/office/drawing/2014/main" id="{E9F1FB9A-99D4-C027-EE8E-910DE61DA254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97104" y="1389412"/>
                <a:ext cx="9379230" cy="2587158"/>
              </a:xfrm>
              <a:prstGeom prst="rect">
                <a:avLst/>
              </a:prstGeom>
            </p:spPr>
            <p:txBody>
              <a:bodyPr>
                <a:normAutofit fontScale="62500" lnSpcReduction="20000"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Clr>
                    <a:srgbClr val="FF0000"/>
                  </a:buClr>
                  <a:buFont typeface="Wingdings" charset="2"/>
                  <a:buChar char="§"/>
                  <a:defRPr sz="2800"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Clr>
                    <a:srgbClr val="0070C0"/>
                  </a:buClr>
                  <a:buSzPct val="90000"/>
                  <a:buFont typeface="Wingdings" charset="2"/>
                  <a:buChar char="§"/>
                  <a:defRPr sz="2400" kern="1200">
                    <a:solidFill>
                      <a:srgbClr val="0070C0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SzPct val="80000"/>
                  <a:buFont typeface="Wingdings" charset="2"/>
                  <a:buChar char="§"/>
                  <a:defRPr sz="2000"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SzPct val="80000"/>
                  <a:buFont typeface="Arial" charset="0"/>
                  <a:buChar char="•"/>
                  <a:defRPr sz="1800"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SzPct val="60000"/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dirty="0"/>
                  <a:t>Evidence found for </a:t>
                </a:r>
                <a:r>
                  <a:rPr lang="en-IT" dirty="0"/>
                  <a:t>H</a:t>
                </a:r>
                <a14:m>
                  <m:oMath xmlns:m="http://schemas.openxmlformats.org/officeDocument/2006/math">
                    <m:r>
                      <a:rPr lang="en-IT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r>
                      <a:rPr lang="en-IT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𝜇𝜇</m:t>
                    </m:r>
                  </m:oMath>
                </a14:m>
                <a:r>
                  <a:rPr lang="en-IT" dirty="0"/>
                  <a:t> and </a:t>
                </a:r>
                <a:r>
                  <a:rPr lang="en-IT" i="1" dirty="0">
                    <a:solidFill>
                      <a:schemeClr val="tx1"/>
                    </a:solidFill>
                  </a:rPr>
                  <a:t>H</a:t>
                </a:r>
                <a:r>
                  <a:rPr lang="en-IT" dirty="0"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IT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 </m:t>
                    </m:r>
                  </m:oMath>
                </a14:m>
                <a:r>
                  <a:rPr lang="en-IT" i="1" dirty="0">
                    <a:solidFill>
                      <a:schemeClr val="tx1"/>
                    </a:solidFill>
                  </a:rPr>
                  <a:t>Z</a:t>
                </a:r>
                <a14:m>
                  <m:oMath xmlns:m="http://schemas.openxmlformats.org/officeDocument/2006/math">
                    <m:r>
                      <a:rPr lang="en-IT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𝛾</m:t>
                    </m:r>
                  </m:oMath>
                </a14:m>
                <a:r>
                  <a:rPr lang="en-IT" sz="2400" i="1" dirty="0">
                    <a:solidFill>
                      <a:schemeClr val="tx1"/>
                    </a:solidFill>
                  </a:rPr>
                  <a:t> </a:t>
                </a:r>
                <a:r>
                  <a:rPr lang="en-IT" dirty="0"/>
                  <a:t>in Run-2 data</a:t>
                </a:r>
              </a:p>
              <a:p>
                <a:pPr lvl="1"/>
                <a:r>
                  <a:rPr lang="en-IT" dirty="0"/>
                  <a:t>CMS found evidence (3.0</a:t>
                </a:r>
                <a14:m>
                  <m:oMath xmlns:m="http://schemas.openxmlformats.org/officeDocument/2006/math">
                    <m:r>
                      <a:rPr lang="en-IT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𝜎</m:t>
                    </m:r>
                  </m:oMath>
                </a14:m>
                <a:r>
                  <a:rPr lang="en-IT" dirty="0"/>
                  <a:t> obs 2.5</a:t>
                </a:r>
                <a:r>
                  <a:rPr lang="en-IT" dirty="0"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IT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𝜎</m:t>
                    </m:r>
                  </m:oMath>
                </a14:m>
                <a:r>
                  <a:rPr lang="en-IT" dirty="0"/>
                  <a:t> exp) for H</a:t>
                </a:r>
                <a14:m>
                  <m:oMath xmlns:m="http://schemas.openxmlformats.org/officeDocument/2006/math">
                    <m:r>
                      <a:rPr lang="en-IT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r>
                      <a:rPr lang="en-IT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𝜇𝜇</m:t>
                    </m:r>
                  </m:oMath>
                </a14:m>
                <a:r>
                  <a:rPr lang="en-IT" dirty="0"/>
                  <a:t> in 2021 (ATLAS 2.0</a:t>
                </a:r>
                <a14:m>
                  <m:oMath xmlns:m="http://schemas.openxmlformats.org/officeDocument/2006/math">
                    <m:r>
                      <a:rPr lang="en-IT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𝜎</m:t>
                    </m:r>
                  </m:oMath>
                </a14:m>
                <a:r>
                  <a:rPr lang="en-IT" dirty="0"/>
                  <a:t> obs 1.7 exp)</a:t>
                </a:r>
              </a:p>
              <a:p>
                <a:pPr lvl="1"/>
                <a:r>
                  <a:rPr lang="en-US" dirty="0"/>
                  <a:t>Run 2 ATLAS+CMS combination led to evidence (3.4</a:t>
                </a:r>
                <a14:m>
                  <m:oMath xmlns:m="http://schemas.openxmlformats.org/officeDocument/2006/math">
                    <m:r>
                      <a:rPr lang="en-IT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𝜎</m:t>
                    </m:r>
                  </m:oMath>
                </a14:m>
                <a:r>
                  <a:rPr lang="en-US" dirty="0"/>
                  <a:t>) for </a:t>
                </a:r>
                <a:r>
                  <a:rPr lang="en-IT" i="1" dirty="0">
                    <a:solidFill>
                      <a:srgbClr val="0070C0"/>
                    </a:solidFill>
                  </a:rPr>
                  <a:t>H</a:t>
                </a:r>
                <a:r>
                  <a:rPr lang="en-IT" dirty="0">
                    <a:solidFill>
                      <a:srgbClr val="0070C0"/>
                    </a:solidFill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IT" i="1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IT" i="1" dirty="0">
                    <a:solidFill>
                      <a:srgbClr val="0070C0"/>
                    </a:solidFill>
                  </a:rPr>
                  <a:t> Z</a:t>
                </a:r>
                <a14:m>
                  <m:oMath xmlns:m="http://schemas.openxmlformats.org/officeDocument/2006/math">
                    <m:r>
                      <a:rPr lang="en-IT" i="1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𝛾</m:t>
                    </m:r>
                  </m:oMath>
                </a14:m>
                <a:r>
                  <a:rPr lang="en-IT" sz="3200" i="1" dirty="0">
                    <a:solidFill>
                      <a:schemeClr val="tx1"/>
                    </a:solidFill>
                  </a:rPr>
                  <a:t> </a:t>
                </a:r>
                <a:r>
                  <a:rPr lang="en-IT" dirty="0"/>
                  <a:t>in 2024</a:t>
                </a:r>
              </a:p>
              <a:p>
                <a:r>
                  <a:rPr lang="en-GB" dirty="0"/>
                  <a:t>Improved tracking in Phase-2 ATLAS &amp; CMS Experiments</a:t>
                </a:r>
              </a:p>
              <a:p>
                <a:pPr lvl="1"/>
                <a:r>
                  <a:rPr lang="en-GB" dirty="0" err="1"/>
                  <a:t>i</a:t>
                </a:r>
                <a:r>
                  <a:rPr lang="en-IT" dirty="0"/>
                  <a:t>mprovement in di-muon mass resolution =&gt; measure couplings H</a:t>
                </a:r>
                <a14:m>
                  <m:oMath xmlns:m="http://schemas.openxmlformats.org/officeDocument/2006/math">
                    <m:r>
                      <a:rPr lang="en-IT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r>
                      <a:rPr lang="en-IT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𝜇𝜇</m:t>
                    </m:r>
                  </m:oMath>
                </a14:m>
                <a:r>
                  <a:rPr lang="en-IT" dirty="0"/>
                  <a:t> and </a:t>
                </a:r>
                <a:r>
                  <a:rPr lang="en-IT" i="1" dirty="0">
                    <a:solidFill>
                      <a:srgbClr val="0070C0"/>
                    </a:solidFill>
                  </a:rPr>
                  <a:t>H</a:t>
                </a:r>
                <a:r>
                  <a:rPr lang="en-IT" dirty="0">
                    <a:solidFill>
                      <a:srgbClr val="0070C0"/>
                    </a:solidFill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IT" i="1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 </m:t>
                    </m:r>
                  </m:oMath>
                </a14:m>
                <a:r>
                  <a:rPr lang="en-IT" i="1" dirty="0">
                    <a:solidFill>
                      <a:srgbClr val="0070C0"/>
                    </a:solidFill>
                  </a:rPr>
                  <a:t>Z</a:t>
                </a:r>
                <a14:m>
                  <m:oMath xmlns:m="http://schemas.openxmlformats.org/officeDocument/2006/math">
                    <m:r>
                      <a:rPr lang="en-IT" i="1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𝛾</m:t>
                    </m:r>
                  </m:oMath>
                </a14:m>
                <a:r>
                  <a:rPr lang="en-IT" i="1" dirty="0"/>
                  <a:t> to 3 - 7%</a:t>
                </a:r>
                <a:endParaRPr lang="en-US" dirty="0"/>
              </a:p>
              <a:p>
                <a:r>
                  <a:rPr lang="en-US" dirty="0"/>
                  <a:t>Prospects from ATLAS/CMS:</a:t>
                </a:r>
              </a:p>
              <a:p>
                <a:pPr lvl="1"/>
                <a:r>
                  <a:rPr lang="en-US" dirty="0"/>
                  <a:t>CMS: </a:t>
                </a:r>
                <a:r>
                  <a:rPr lang="en-IT" dirty="0"/>
                  <a:t>5</a:t>
                </a:r>
                <a14:m>
                  <m:oMath xmlns:m="http://schemas.openxmlformats.org/officeDocument/2006/math">
                    <m:r>
                      <a:rPr lang="en-IT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𝜎</m:t>
                    </m:r>
                    <m:r>
                      <a:rPr lang="en-IT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IT" dirty="0"/>
                  <a:t>H</a:t>
                </a:r>
                <a14:m>
                  <m:oMath xmlns:m="http://schemas.openxmlformats.org/officeDocument/2006/math">
                    <m:r>
                      <a:rPr lang="en-IT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r>
                      <a:rPr lang="en-IT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𝜇𝜇</m:t>
                    </m:r>
                  </m:oMath>
                </a14:m>
                <a:r>
                  <a:rPr lang="en-IT" dirty="0"/>
                  <a:t> </a:t>
                </a:r>
                <a:r>
                  <a:rPr lang="en-US" dirty="0"/>
                  <a:t>at HL-LHC with 300 fb-1 at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𝑠</m:t>
                        </m:r>
                      </m:e>
                    </m:rad>
                  </m:oMath>
                </a14:m>
                <a:r>
                  <a:rPr lang="en-US" dirty="0"/>
                  <a:t> = 14 </a:t>
                </a:r>
                <a:r>
                  <a:rPr lang="en-US" dirty="0" err="1"/>
                  <a:t>TeV</a:t>
                </a:r>
                <a:r>
                  <a:rPr lang="en-US" dirty="0"/>
                  <a:t> – earlier if combined w/ Run 2&amp;3 </a:t>
                </a:r>
              </a:p>
              <a:p>
                <a:pPr lvl="1"/>
                <a:r>
                  <a:rPr lang="en-IT" i="1" dirty="0">
                    <a:solidFill>
                      <a:srgbClr val="0070C0"/>
                    </a:solidFill>
                  </a:rPr>
                  <a:t>ATLAS: Observation H</a:t>
                </a:r>
                <a:r>
                  <a:rPr lang="en-IT" dirty="0">
                    <a:solidFill>
                      <a:srgbClr val="0070C0"/>
                    </a:solidFill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IT" i="1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 </m:t>
                    </m:r>
                  </m:oMath>
                </a14:m>
                <a:r>
                  <a:rPr lang="en-IT" i="1" dirty="0">
                    <a:solidFill>
                      <a:srgbClr val="0070C0"/>
                    </a:solidFill>
                  </a:rPr>
                  <a:t>Z</a:t>
                </a:r>
                <a14:m>
                  <m:oMath xmlns:m="http://schemas.openxmlformats.org/officeDocument/2006/math">
                    <m:r>
                      <a:rPr lang="en-IT" i="1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𝛾</m:t>
                    </m:r>
                  </m:oMath>
                </a14:m>
                <a:r>
                  <a:rPr lang="en-IT" sz="3200" i="1" dirty="0">
                    <a:solidFill>
                      <a:srgbClr val="0070C0"/>
                    </a:solidFill>
                  </a:rPr>
                  <a:t> </a:t>
                </a:r>
                <a:r>
                  <a:rPr lang="en-IT" dirty="0">
                    <a:solidFill>
                      <a:srgbClr val="0070C0"/>
                    </a:solidFill>
                  </a:rPr>
                  <a:t>with 2000 fb</a:t>
                </a:r>
                <a:r>
                  <a:rPr lang="en-IT" baseline="30000" dirty="0">
                    <a:solidFill>
                      <a:srgbClr val="0070C0"/>
                    </a:solidFill>
                  </a:rPr>
                  <a:t>-1</a:t>
                </a:r>
                <a:r>
                  <a:rPr lang="en-IT" dirty="0">
                    <a:solidFill>
                      <a:srgbClr val="0070C0"/>
                    </a:solidFill>
                  </a:rPr>
                  <a:t> (CMS: 4.8</a:t>
                </a:r>
                <a14:m>
                  <m:oMath xmlns:m="http://schemas.openxmlformats.org/officeDocument/2006/math">
                    <m:r>
                      <a:rPr lang="en-IT" i="1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𝜎</m:t>
                    </m:r>
                  </m:oMath>
                </a14:m>
                <a:r>
                  <a:rPr lang="en-IT" dirty="0">
                    <a:solidFill>
                      <a:srgbClr val="0070C0"/>
                    </a:solidFill>
                  </a:rPr>
                  <a:t>)</a:t>
                </a:r>
              </a:p>
              <a:p>
                <a:r>
                  <a:rPr lang="en-IT" dirty="0">
                    <a:solidFill>
                      <a:schemeClr val="tx1"/>
                    </a:solidFill>
                  </a:rPr>
                  <a:t>380M Higgs bosons / Experiment in 3ab</a:t>
                </a:r>
                <a:r>
                  <a:rPr lang="en-IT" baseline="30000" dirty="0">
                    <a:solidFill>
                      <a:schemeClr val="tx1"/>
                    </a:solidFill>
                  </a:rPr>
                  <a:t>-1</a:t>
                </a:r>
                <a:r>
                  <a:rPr lang="en-IT" dirty="0">
                    <a:solidFill>
                      <a:schemeClr val="tx1"/>
                    </a:solidFill>
                  </a:rPr>
                  <a:t> will allow to hunt for rare H</a:t>
                </a:r>
                <a14:m>
                  <m:oMath xmlns:m="http://schemas.openxmlformats.org/officeDocument/2006/math">
                    <m:r>
                      <a:rPr lang="en-IT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r>
                      <a:rPr lang="en-US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𝐽</m:t>
                    </m:r>
                    <m:r>
                      <a:rPr lang="en-US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/</m:t>
                    </m:r>
                    <m:r>
                      <a:rPr lang="en-IT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𝜓𝛾</m:t>
                    </m:r>
                  </m:oMath>
                </a14:m>
                <a:r>
                  <a:rPr lang="en-IT" dirty="0">
                    <a:solidFill>
                      <a:schemeClr val="tx1"/>
                    </a:solidFill>
                  </a:rPr>
                  <a:t> &amp; H</a:t>
                </a:r>
                <a14:m>
                  <m:oMath xmlns:m="http://schemas.openxmlformats.org/officeDocument/2006/math">
                    <m:r>
                      <a:rPr lang="en-IT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r>
                      <a:rPr lang="en-IT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𝜙𝛾</m:t>
                    </m:r>
                  </m:oMath>
                </a14:m>
                <a:endParaRPr lang="en-IT" dirty="0">
                  <a:solidFill>
                    <a:schemeClr val="tx1"/>
                  </a:solidFill>
                </a:endParaRPr>
              </a:p>
              <a:p>
                <a:endParaRPr lang="en-IT" dirty="0"/>
              </a:p>
            </p:txBody>
          </p:sp>
        </mc:Choice>
        <mc:Fallback xmlns="">
          <p:sp>
            <p:nvSpPr>
              <p:cNvPr id="17" name="Content Placeholder 1">
                <a:extLst>
                  <a:ext uri="{FF2B5EF4-FFF2-40B4-BE49-F238E27FC236}">
                    <a16:creationId xmlns:a16="http://schemas.microsoft.com/office/drawing/2014/main" id="{E9F1FB9A-99D4-C027-EE8E-910DE61DA25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7104" y="1389412"/>
                <a:ext cx="9379230" cy="2587158"/>
              </a:xfrm>
              <a:prstGeom prst="rect">
                <a:avLst/>
              </a:prstGeom>
              <a:blipFill>
                <a:blip r:embed="rId2"/>
                <a:stretch>
                  <a:fillRect l="-405" t="-4412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2" name="Picture 21">
            <a:extLst>
              <a:ext uri="{FF2B5EF4-FFF2-40B4-BE49-F238E27FC236}">
                <a16:creationId xmlns:a16="http://schemas.microsoft.com/office/drawing/2014/main" id="{FCDAF657-5F94-6391-B632-AFBD18CB94E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60816" y="4316672"/>
            <a:ext cx="2650428" cy="2036824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D731596F-22A8-36FF-FA07-39F6DA478E7C}"/>
                  </a:ext>
                </a:extLst>
              </p:cNvPr>
              <p:cNvSpPr txBox="1"/>
              <p:nvPr/>
            </p:nvSpPr>
            <p:spPr>
              <a:xfrm>
                <a:off x="8022503" y="4132005"/>
                <a:ext cx="95197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IT" i="1" dirty="0">
                    <a:solidFill>
                      <a:schemeClr val="tx1"/>
                    </a:solidFill>
                  </a:rPr>
                  <a:t>H</a:t>
                </a:r>
                <a:r>
                  <a:rPr lang="en-IT" dirty="0"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IT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 </m:t>
                    </m:r>
                  </m:oMath>
                </a14:m>
                <a:r>
                  <a:rPr lang="en-IT" i="1" dirty="0">
                    <a:solidFill>
                      <a:schemeClr val="tx1"/>
                    </a:solidFill>
                  </a:rPr>
                  <a:t>Z</a:t>
                </a:r>
                <a14:m>
                  <m:oMath xmlns:m="http://schemas.openxmlformats.org/officeDocument/2006/math">
                    <m:r>
                      <a:rPr lang="en-IT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𝛾</m:t>
                    </m:r>
                  </m:oMath>
                </a14:m>
                <a:endParaRPr lang="en-IT" dirty="0"/>
              </a:p>
            </p:txBody>
          </p:sp>
        </mc:Choice>
        <mc:Fallback xmlns="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D731596F-22A8-36FF-FA07-39F6DA478E7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22503" y="4132005"/>
                <a:ext cx="951978" cy="369332"/>
              </a:xfrm>
              <a:prstGeom prst="rect">
                <a:avLst/>
              </a:prstGeom>
              <a:blipFill>
                <a:blip r:embed="rId4"/>
                <a:stretch>
                  <a:fillRect l="-5263" t="-6667" b="-26667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699EC3EA-6DD2-C500-A605-E667432EDC48}"/>
                  </a:ext>
                </a:extLst>
              </p:cNvPr>
              <p:cNvSpPr txBox="1"/>
              <p:nvPr/>
            </p:nvSpPr>
            <p:spPr>
              <a:xfrm>
                <a:off x="450666" y="4039248"/>
                <a:ext cx="101460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IT" dirty="0"/>
                  <a:t>H</a:t>
                </a:r>
                <a14:m>
                  <m:oMath xmlns:m="http://schemas.openxmlformats.org/officeDocument/2006/math">
                    <m:r>
                      <a:rPr lang="en-IT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r>
                      <a:rPr lang="en-IT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𝜇𝜇</m:t>
                    </m:r>
                  </m:oMath>
                </a14:m>
                <a:endParaRPr lang="en-IT" dirty="0"/>
              </a:p>
            </p:txBody>
          </p:sp>
        </mc:Choice>
        <mc:Fallback xmlns="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699EC3EA-6DD2-C500-A605-E667432EDC4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0666" y="4039248"/>
                <a:ext cx="1014608" cy="369332"/>
              </a:xfrm>
              <a:prstGeom prst="rect">
                <a:avLst/>
              </a:prstGeom>
              <a:blipFill>
                <a:blip r:embed="rId5"/>
                <a:stretch>
                  <a:fillRect t="-10000" b="-23333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8" name="Picture 27" descr="A graph of a number of different numbers&#10;&#10;Description automatically generated with medium confidence">
            <a:extLst>
              <a:ext uri="{FF2B5EF4-FFF2-40B4-BE49-F238E27FC236}">
                <a16:creationId xmlns:a16="http://schemas.microsoft.com/office/drawing/2014/main" id="{12E343E2-8E42-5560-4C43-0A1F430D7EC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68842" y="4327555"/>
            <a:ext cx="3045987" cy="2117847"/>
          </a:xfrm>
          <a:prstGeom prst="rect">
            <a:avLst/>
          </a:prstGeom>
        </p:spPr>
      </p:pic>
      <p:pic>
        <p:nvPicPr>
          <p:cNvPr id="30" name="Picture 29" descr="A graph of a number of different numbers&#10;&#10;Description automatically generated with medium confidence">
            <a:extLst>
              <a:ext uri="{FF2B5EF4-FFF2-40B4-BE49-F238E27FC236}">
                <a16:creationId xmlns:a16="http://schemas.microsoft.com/office/drawing/2014/main" id="{40FB3222-0B82-275F-0D97-ABB60D1AD8D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214829" y="4316673"/>
            <a:ext cx="3045987" cy="2128729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830C6214-8C40-718C-69D5-74022049E68E}"/>
                  </a:ext>
                </a:extLst>
              </p:cNvPr>
              <p:cNvSpPr txBox="1"/>
              <p:nvPr/>
            </p:nvSpPr>
            <p:spPr>
              <a:xfrm>
                <a:off x="3625804" y="4039248"/>
                <a:ext cx="95197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IT" i="1" dirty="0">
                    <a:solidFill>
                      <a:schemeClr val="tx1"/>
                    </a:solidFill>
                  </a:rPr>
                  <a:t>H</a:t>
                </a:r>
                <a:r>
                  <a:rPr lang="en-IT" dirty="0"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IT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 </m:t>
                    </m:r>
                  </m:oMath>
                </a14:m>
                <a:r>
                  <a:rPr lang="en-IT" i="1" dirty="0">
                    <a:solidFill>
                      <a:schemeClr val="tx1"/>
                    </a:solidFill>
                  </a:rPr>
                  <a:t>Z</a:t>
                </a:r>
                <a14:m>
                  <m:oMath xmlns:m="http://schemas.openxmlformats.org/officeDocument/2006/math">
                    <m:r>
                      <a:rPr lang="en-IT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𝛾</m:t>
                    </m:r>
                  </m:oMath>
                </a14:m>
                <a:endParaRPr lang="en-IT" dirty="0"/>
              </a:p>
            </p:txBody>
          </p:sp>
        </mc:Choice>
        <mc:Fallback xmlns=""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830C6214-8C40-718C-69D5-74022049E68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25804" y="4039248"/>
                <a:ext cx="951978" cy="369332"/>
              </a:xfrm>
              <a:prstGeom prst="rect">
                <a:avLst/>
              </a:prstGeom>
              <a:blipFill>
                <a:blip r:embed="rId8"/>
                <a:stretch>
                  <a:fillRect l="-5263" t="-10000" b="-23333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80278571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559AFD09-F100-DBD0-9C4A-FE3C94EB33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8129" y="133564"/>
            <a:ext cx="9143999" cy="1255849"/>
          </a:xfrm>
        </p:spPr>
        <p:txBody>
          <a:bodyPr/>
          <a:lstStyle/>
          <a:p>
            <a:r>
              <a:rPr lang="en-IT" i="1" dirty="0">
                <a:solidFill>
                  <a:srgbClr val="0070C0"/>
                </a:solidFill>
                <a:latin typeface="+mn-lt"/>
              </a:rPr>
              <a:t>HL-LHC Physics prospects</a:t>
            </a:r>
            <a:br>
              <a:rPr lang="en-IT" b="0" i="1" dirty="0">
                <a:solidFill>
                  <a:srgbClr val="0070C0"/>
                </a:solidFill>
                <a:latin typeface="+mn-lt"/>
              </a:rPr>
            </a:br>
            <a:r>
              <a:rPr lang="en-IT" b="0" i="1" dirty="0">
                <a:solidFill>
                  <a:srgbClr val="0070C0"/>
                </a:solidFill>
                <a:latin typeface="+mn-lt"/>
              </a:rPr>
              <a:t>Sensitivity to VH(bb) and VH(cc)</a:t>
            </a:r>
            <a:endParaRPr lang="en-IT" sz="3600" b="0" i="1" dirty="0">
              <a:solidFill>
                <a:srgbClr val="0070C0"/>
              </a:solidFill>
              <a:latin typeface="+mn-lt"/>
            </a:endParaRPr>
          </a:p>
        </p:txBody>
      </p:sp>
      <p:sp>
        <p:nvSpPr>
          <p:cNvPr id="17" name="Content Placeholder 1">
            <a:extLst>
              <a:ext uri="{FF2B5EF4-FFF2-40B4-BE49-F238E27FC236}">
                <a16:creationId xmlns:a16="http://schemas.microsoft.com/office/drawing/2014/main" id="{E9F1FB9A-99D4-C027-EE8E-910DE61DA254}"/>
              </a:ext>
            </a:extLst>
          </p:cNvPr>
          <p:cNvSpPr txBox="1">
            <a:spLocks/>
          </p:cNvSpPr>
          <p:nvPr/>
        </p:nvSpPr>
        <p:spPr>
          <a:xfrm>
            <a:off x="178129" y="1389412"/>
            <a:ext cx="9379230" cy="2293240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FF0000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70C0"/>
              </a:buClr>
              <a:buSzPct val="90000"/>
              <a:buFont typeface="Wingdings" charset="2"/>
              <a:buChar char="§"/>
              <a:defRPr sz="2400" kern="1200">
                <a:solidFill>
                  <a:srgbClr val="0070C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80000"/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80000"/>
              <a:buFont typeface="Arial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600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IT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E31A3708-45A1-7FBF-12AF-38E624AFA0E7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0" y="1404026"/>
                <a:ext cx="9379230" cy="5157572"/>
              </a:xfrm>
              <a:prstGeom prst="rect">
                <a:avLst/>
              </a:prstGeom>
            </p:spPr>
            <p:txBody>
              <a:bodyPr>
                <a:normAutofit fontScale="92500" lnSpcReduction="20000"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Clr>
                    <a:srgbClr val="FF0000"/>
                  </a:buClr>
                  <a:buFont typeface="Wingdings" charset="2"/>
                  <a:buChar char="§"/>
                  <a:defRPr sz="2800"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Clr>
                    <a:srgbClr val="0070C0"/>
                  </a:buClr>
                  <a:buSzPct val="90000"/>
                  <a:buFont typeface="Wingdings" charset="2"/>
                  <a:buChar char="§"/>
                  <a:defRPr sz="2400" kern="1200">
                    <a:solidFill>
                      <a:srgbClr val="0070C0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SzPct val="80000"/>
                  <a:buFont typeface="Wingdings" charset="2"/>
                  <a:buChar char="§"/>
                  <a:defRPr sz="2000"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SzPct val="80000"/>
                  <a:buFont typeface="Arial" charset="0"/>
                  <a:buChar char="•"/>
                  <a:defRPr sz="1800"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SzPct val="60000"/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dirty="0">
                    <a:solidFill>
                      <a:schemeClr val="tx1"/>
                    </a:solidFill>
                  </a:rPr>
                  <a:t>VH production mode is crucial for probing H(cc)</a:t>
                </a:r>
              </a:p>
              <a:p>
                <a:pPr lvl="1"/>
                <a:r>
                  <a:rPr lang="en-US" sz="2200" dirty="0">
                    <a:solidFill>
                      <a:srgbClr val="0070C0"/>
                    </a:solidFill>
                  </a:rPr>
                  <a:t>Recent improvements </a:t>
                </a:r>
                <a:r>
                  <a:rPr lang="en-US" sz="2200" dirty="0"/>
                  <a:t>by simultaneous </a:t>
                </a:r>
                <a:r>
                  <a:rPr lang="en-US" sz="2200" dirty="0">
                    <a:solidFill>
                      <a:srgbClr val="0070C0"/>
                    </a:solidFill>
                  </a:rPr>
                  <a:t>b- &amp; c-tagging</a:t>
                </a:r>
                <a:br>
                  <a:rPr lang="en-US" sz="2200" dirty="0">
                    <a:solidFill>
                      <a:srgbClr val="0070C0"/>
                    </a:solidFill>
                  </a:rPr>
                </a:br>
                <a:r>
                  <a:rPr lang="en-US" sz="2200" dirty="0"/>
                  <a:t>improved Run 2 limit on signal strength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22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2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𝜇</m:t>
                        </m:r>
                      </m:e>
                      <m:sub>
                        <m:r>
                          <a:rPr lang="en-US" sz="2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𝑉𝐻</m:t>
                        </m:r>
                      </m:sub>
                      <m:sup>
                        <m:r>
                          <a:rPr lang="en-US" sz="2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𝑐𝑐</m:t>
                        </m:r>
                      </m:sup>
                    </m:sSubSup>
                  </m:oMath>
                </a14:m>
                <a:r>
                  <a:rPr lang="en-US" sz="2200" dirty="0">
                    <a:solidFill>
                      <a:srgbClr val="0070C0"/>
                    </a:solidFill>
                  </a:rPr>
                  <a:t> by factor 3 </a:t>
                </a:r>
                <a:r>
                  <a:rPr lang="en-US" sz="1800" dirty="0">
                    <a:solidFill>
                      <a:srgbClr val="0070C0"/>
                    </a:solidFill>
                  </a:rPr>
                  <a:t>(to 12 x SM)</a:t>
                </a:r>
              </a:p>
              <a:p>
                <a:pPr lvl="2"/>
                <a:r>
                  <a:rPr lang="en-US" dirty="0"/>
                  <a:t>Analysis improvements are equivalent to 8.5 x increase in L</a:t>
                </a:r>
                <a:r>
                  <a:rPr lang="en-US" baseline="-25000" dirty="0"/>
                  <a:t>int</a:t>
                </a:r>
              </a:p>
              <a:p>
                <a:pPr lvl="1"/>
                <a:r>
                  <a:rPr lang="en-US" dirty="0"/>
                  <a:t>ATLAS: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24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𝜇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𝑉𝐻</m:t>
                        </m:r>
                      </m:sub>
                      <m:sup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𝑐𝑐</m:t>
                        </m:r>
                      </m:sup>
                    </m:sSubSup>
                  </m:oMath>
                </a14:m>
                <a:r>
                  <a:rPr lang="en-US" dirty="0"/>
                  <a:t> = 1.0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±</m:t>
                    </m:r>
                  </m:oMath>
                </a14:m>
                <a:r>
                  <a:rPr lang="en-US" dirty="0"/>
                  <a:t> 1.1 and VH(cc) signal significance of 0.9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𝜎</m:t>
                    </m:r>
                  </m:oMath>
                </a14:m>
                <a:r>
                  <a:rPr lang="en-US" dirty="0"/>
                  <a:t> </a:t>
                </a:r>
              </a:p>
              <a:p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:endParaRPr lang="en-US" dirty="0"/>
              </a:p>
              <a:p>
                <a:r>
                  <a:rPr lang="en-US" dirty="0"/>
                  <a:t>ATLAS+ CMS combination:</a:t>
                </a:r>
              </a:p>
              <a:p>
                <a:pPr lvl="1"/>
                <a:r>
                  <a:rPr lang="en-US" dirty="0">
                    <a:solidFill>
                      <a:srgbClr val="0070C0"/>
                    </a:solidFill>
                  </a:rPr>
                  <a:t>Expect 1.6</a:t>
                </a:r>
                <a14:m>
                  <m:oMath xmlns:m="http://schemas.openxmlformats.org/officeDocument/2006/math">
                    <m:r>
                      <a:rPr lang="en-US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𝜎</m:t>
                    </m:r>
                  </m:oMath>
                </a14:m>
                <a:r>
                  <a:rPr lang="en-IT" dirty="0">
                    <a:solidFill>
                      <a:srgbClr val="0070C0"/>
                    </a:solidFill>
                  </a:rPr>
                  <a:t> for VH(cc) with 3 ab</a:t>
                </a:r>
                <a:r>
                  <a:rPr lang="en-IT" baseline="30000" dirty="0">
                    <a:solidFill>
                      <a:srgbClr val="0070C0"/>
                    </a:solidFill>
                  </a:rPr>
                  <a:t>-1 </a:t>
                </a:r>
                <a:r>
                  <a:rPr lang="en-IT" dirty="0">
                    <a:solidFill>
                      <a:srgbClr val="0070C0"/>
                    </a:solidFill>
                  </a:rPr>
                  <a:t>and |</a:t>
                </a:r>
                <a14:m>
                  <m:oMath xmlns:m="http://schemas.openxmlformats.org/officeDocument/2006/math">
                    <m:r>
                      <a:rPr lang="en-IT" i="1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𝜅</m:t>
                    </m:r>
                    <m:r>
                      <a:rPr lang="en-US" i="1" baseline="-25000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𝑐</m:t>
                    </m:r>
                  </m:oMath>
                </a14:m>
                <a:r>
                  <a:rPr lang="en-IT" dirty="0">
                    <a:solidFill>
                      <a:srgbClr val="0070C0"/>
                    </a:solidFill>
                  </a:rPr>
                  <a:t>| &lt; 1.5 at 95% CL</a:t>
                </a:r>
              </a:p>
              <a:p>
                <a:r>
                  <a:rPr lang="en-IT" dirty="0"/>
                  <a:t>Study Higgs boson in LHCb with 300 fb</a:t>
                </a:r>
                <a:r>
                  <a:rPr lang="en-IT" baseline="30000" dirty="0"/>
                  <a:t>-1</a:t>
                </a:r>
                <a:r>
                  <a:rPr lang="en-IT" dirty="0"/>
                  <a:t>: VH(bb) &amp; VH(cc)</a:t>
                </a:r>
              </a:p>
              <a:p>
                <a:endParaRPr lang="en-IT" baseline="30000" dirty="0">
                  <a:solidFill>
                    <a:srgbClr val="0070C0"/>
                  </a:solidFill>
                </a:endParaRPr>
              </a:p>
            </p:txBody>
          </p:sp>
        </mc:Choice>
        <mc:Fallback xmlns="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E31A3708-45A1-7FBF-12AF-38E624AFA0E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1404026"/>
                <a:ext cx="9379230" cy="5157572"/>
              </a:xfrm>
              <a:prstGeom prst="rect">
                <a:avLst/>
              </a:prstGeom>
              <a:blipFill>
                <a:blip r:embed="rId2"/>
                <a:stretch>
                  <a:fillRect l="-1083" t="-3440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Picture 6" descr="A diagram of a model&#10;&#10;Description automatically generated">
            <a:extLst>
              <a:ext uri="{FF2B5EF4-FFF2-40B4-BE49-F238E27FC236}">
                <a16:creationId xmlns:a16="http://schemas.microsoft.com/office/drawing/2014/main" id="{DB04C6C9-0413-9D6F-0A98-9358ED8BD39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42584" y="2826759"/>
            <a:ext cx="3589367" cy="2537498"/>
          </a:xfrm>
          <a:prstGeom prst="rect">
            <a:avLst/>
          </a:prstGeom>
        </p:spPr>
      </p:pic>
      <p:grpSp>
        <p:nvGrpSpPr>
          <p:cNvPr id="12" name="Group 11">
            <a:extLst>
              <a:ext uri="{FF2B5EF4-FFF2-40B4-BE49-F238E27FC236}">
                <a16:creationId xmlns:a16="http://schemas.microsoft.com/office/drawing/2014/main" id="{D2DFAF28-F57F-AF75-D90E-EB287930F05A}"/>
              </a:ext>
            </a:extLst>
          </p:cNvPr>
          <p:cNvGrpSpPr/>
          <p:nvPr/>
        </p:nvGrpSpPr>
        <p:grpSpPr>
          <a:xfrm>
            <a:off x="795057" y="2909828"/>
            <a:ext cx="3257904" cy="2293240"/>
            <a:chOff x="795057" y="2909828"/>
            <a:chExt cx="3257904" cy="2293240"/>
          </a:xfrm>
        </p:grpSpPr>
        <p:pic>
          <p:nvPicPr>
            <p:cNvPr id="8" name="Picture 7" descr="A graph of a running graph&#10;&#10;Description automatically generated with medium confidence">
              <a:extLst>
                <a:ext uri="{FF2B5EF4-FFF2-40B4-BE49-F238E27FC236}">
                  <a16:creationId xmlns:a16="http://schemas.microsoft.com/office/drawing/2014/main" id="{46F920B9-889E-B3B6-BD96-990DF4432EA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95057" y="2909828"/>
              <a:ext cx="3168840" cy="2293240"/>
            </a:xfrm>
            <a:prstGeom prst="rect">
              <a:avLst/>
            </a:prstGeom>
          </p:spPr>
        </p:pic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B358FFB2-5049-420A-68E1-AF365F2641A7}"/>
                </a:ext>
              </a:extLst>
            </p:cNvPr>
            <p:cNvSpPr txBox="1"/>
            <p:nvPr/>
          </p:nvSpPr>
          <p:spPr>
            <a:xfrm>
              <a:off x="3489880" y="3768339"/>
              <a:ext cx="54102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T" dirty="0">
                  <a:solidFill>
                    <a:srgbClr val="FF8400"/>
                  </a:solidFill>
                </a:rPr>
                <a:t>S2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762CFCDE-E268-532E-A269-D629D6692316}"/>
                </a:ext>
              </a:extLst>
            </p:cNvPr>
            <p:cNvSpPr txBox="1"/>
            <p:nvPr/>
          </p:nvSpPr>
          <p:spPr>
            <a:xfrm>
              <a:off x="3511936" y="4258194"/>
              <a:ext cx="54102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T" dirty="0">
                  <a:solidFill>
                    <a:srgbClr val="3131FF"/>
                  </a:solidFill>
                </a:rPr>
                <a:t>S3</a:t>
              </a: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95DAD2E3-4643-CBED-8065-D687FB84CC45}"/>
                  </a:ext>
                </a:extLst>
              </p:cNvPr>
              <p:cNvSpPr txBox="1"/>
              <p:nvPr/>
            </p:nvSpPr>
            <p:spPr>
              <a:xfrm>
                <a:off x="5230958" y="5279504"/>
                <a:ext cx="3072888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600" i="1" dirty="0"/>
                  <a:t>P</a:t>
                </a:r>
                <a:r>
                  <a:rPr lang="en-IT" sz="1600" i="1" dirty="0"/>
                  <a:t>rojected constraints on </a:t>
                </a:r>
                <a14:m>
                  <m:oMath xmlns:m="http://schemas.openxmlformats.org/officeDocument/2006/math">
                    <m:r>
                      <a:rPr lang="en-IT" sz="1600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𝜅</m:t>
                    </m:r>
                    <m:r>
                      <a:rPr lang="en-US" sz="1600" b="0" i="1" baseline="-25000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𝑏</m:t>
                    </m:r>
                  </m:oMath>
                </a14:m>
                <a:r>
                  <a:rPr lang="en-IT" sz="1600" i="1" dirty="0"/>
                  <a:t> , </a:t>
                </a:r>
                <a14:m>
                  <m:oMath xmlns:m="http://schemas.openxmlformats.org/officeDocument/2006/math">
                    <m:r>
                      <a:rPr lang="en-IT" sz="1600" i="1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𝜅</m:t>
                    </m:r>
                    <m:r>
                      <a:rPr lang="en-US" sz="1600" i="1" baseline="-25000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𝑐</m:t>
                    </m:r>
                  </m:oMath>
                </a14:m>
                <a:r>
                  <a:rPr lang="en-IT" sz="1600" i="1" dirty="0"/>
                  <a:t> </a:t>
                </a:r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95DAD2E3-4643-CBED-8065-D687FB84CC4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30958" y="5279504"/>
                <a:ext cx="3072888" cy="338554"/>
              </a:xfrm>
              <a:prstGeom prst="rect">
                <a:avLst/>
              </a:prstGeom>
              <a:blipFill>
                <a:blip r:embed="rId5"/>
                <a:stretch>
                  <a:fillRect l="-823" t="-3571" b="-17857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204590689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56793ADD-78CD-7FCA-1831-769780327B0A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178128" y="5293317"/>
                <a:ext cx="9143999" cy="1152088"/>
              </a:xfrm>
            </p:spPr>
            <p:txBody>
              <a:bodyPr>
                <a:normAutofit fontScale="55000" lnSpcReduction="20000"/>
              </a:bodyPr>
              <a:lstStyle/>
              <a:p>
                <a:r>
                  <a:rPr lang="en-IT" sz="3300" dirty="0"/>
                  <a:t>Higgs Production Processes expected to be measured with 1.6 – 5.7% uncertainty</a:t>
                </a:r>
              </a:p>
              <a:p>
                <a:r>
                  <a:rPr lang="en-IT" sz="3300" dirty="0"/>
                  <a:t>Coupling modifiers </a:t>
                </a:r>
                <a14:m>
                  <m:oMath xmlns:m="http://schemas.openxmlformats.org/officeDocument/2006/math">
                    <m:r>
                      <a:rPr lang="en-IT" sz="3300" b="0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𝜅</m:t>
                    </m:r>
                  </m:oMath>
                </a14:m>
                <a:r>
                  <a:rPr lang="en-IT" sz="3300" dirty="0"/>
                  <a:t> expected to be meas’d with 1.6 – 3.6% uncertainty</a:t>
                </a:r>
                <a:r>
                  <a:rPr lang="en-IT" dirty="0"/>
                  <a:t> </a:t>
                </a:r>
                <a:r>
                  <a:rPr lang="en-IT" sz="2200" dirty="0"/>
                  <a:t>(except </a:t>
                </a:r>
                <a14:m>
                  <m:oMath xmlns:m="http://schemas.openxmlformats.org/officeDocument/2006/math">
                    <m:r>
                      <a:rPr lang="en-IT" sz="220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𝜅</m:t>
                    </m:r>
                    <m:r>
                      <a:rPr lang="en-IT" sz="2200" i="1" baseline="-2500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𝜇</m:t>
                    </m:r>
                  </m:oMath>
                </a14:m>
                <a:r>
                  <a:rPr lang="en-IT" sz="2200" dirty="0"/>
                  <a:t> and </a:t>
                </a:r>
                <a14:m>
                  <m:oMath xmlns:m="http://schemas.openxmlformats.org/officeDocument/2006/math">
                    <m:r>
                      <a:rPr lang="en-IT" sz="220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𝜅</m:t>
                    </m:r>
                    <m:r>
                      <a:rPr lang="en-US" sz="2200" b="0" i="1" baseline="-2500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𝑍</m:t>
                    </m:r>
                    <m:r>
                      <a:rPr lang="en-US" sz="2200" b="0" i="1" baseline="-2500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𝛾</m:t>
                    </m:r>
                  </m:oMath>
                </a14:m>
                <a:r>
                  <a:rPr lang="en-IT" sz="2200" dirty="0"/>
                  <a:t>)</a:t>
                </a:r>
              </a:p>
              <a:p>
                <a:r>
                  <a:rPr lang="en-IT" sz="3300" b="1" dirty="0">
                    <a:solidFill>
                      <a:srgbClr val="0070C0"/>
                    </a:solidFill>
                  </a:rPr>
                  <a:t>Theory uncertainties are still dominant </a:t>
                </a:r>
                <a:r>
                  <a:rPr lang="en-IT" sz="2500" i="1" dirty="0"/>
                  <a:t>(and scenario S2 assumes already reduction by 50%)</a:t>
                </a:r>
              </a:p>
            </p:txBody>
          </p:sp>
        </mc:Choice>
        <mc:Fallback xmlns="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56793ADD-78CD-7FCA-1831-769780327B0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78128" y="5293317"/>
                <a:ext cx="9143999" cy="1152088"/>
              </a:xfrm>
              <a:blipFill>
                <a:blip r:embed="rId2"/>
                <a:stretch>
                  <a:fillRect l="-277" t="-9783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itle 1">
            <a:extLst>
              <a:ext uri="{FF2B5EF4-FFF2-40B4-BE49-F238E27FC236}">
                <a16:creationId xmlns:a16="http://schemas.microsoft.com/office/drawing/2014/main" id="{559AFD09-F100-DBD0-9C4A-FE3C94EB33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8129" y="133564"/>
            <a:ext cx="9143999" cy="1255849"/>
          </a:xfrm>
        </p:spPr>
        <p:txBody>
          <a:bodyPr/>
          <a:lstStyle/>
          <a:p>
            <a:r>
              <a:rPr lang="en-IT" i="1" dirty="0">
                <a:solidFill>
                  <a:srgbClr val="0070C0"/>
                </a:solidFill>
                <a:latin typeface="+mn-lt"/>
              </a:rPr>
              <a:t>HL-LHC Physics prospects</a:t>
            </a:r>
            <a:br>
              <a:rPr lang="en-IT" b="0" i="1" dirty="0">
                <a:solidFill>
                  <a:srgbClr val="0070C0"/>
                </a:solidFill>
                <a:latin typeface="+mn-lt"/>
              </a:rPr>
            </a:br>
            <a:r>
              <a:rPr lang="en-IT" b="0" i="1" dirty="0">
                <a:solidFill>
                  <a:srgbClr val="0070C0"/>
                </a:solidFill>
                <a:latin typeface="+mn-lt"/>
              </a:rPr>
              <a:t>Precision Higgs boson couplings</a:t>
            </a:r>
            <a:endParaRPr lang="en-IT" sz="3600" b="0" i="1" dirty="0">
              <a:solidFill>
                <a:srgbClr val="0070C0"/>
              </a:solidFill>
              <a:latin typeface="+mn-lt"/>
            </a:endParaRPr>
          </a:p>
        </p:txBody>
      </p:sp>
      <p:pic>
        <p:nvPicPr>
          <p:cNvPr id="4" name="Picture 3" descr="A graph with numbers and lines&#10;&#10;Description automatically generated">
            <a:extLst>
              <a:ext uri="{FF2B5EF4-FFF2-40B4-BE49-F238E27FC236}">
                <a16:creationId xmlns:a16="http://schemas.microsoft.com/office/drawing/2014/main" id="{65CDA099-FF1B-A69E-B757-1D41EE40DFB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8624" y="1389413"/>
            <a:ext cx="3324184" cy="3823592"/>
          </a:xfrm>
          <a:prstGeom prst="rect">
            <a:avLst/>
          </a:prstGeom>
        </p:spPr>
      </p:pic>
      <p:pic>
        <p:nvPicPr>
          <p:cNvPr id="7" name="Picture 6" descr="A graph with numbers and lines&#10;&#10;Description automatically generated">
            <a:extLst>
              <a:ext uri="{FF2B5EF4-FFF2-40B4-BE49-F238E27FC236}">
                <a16:creationId xmlns:a16="http://schemas.microsoft.com/office/drawing/2014/main" id="{DE25C9EB-A885-B807-ADE2-1BB0CF31156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02808" y="1389413"/>
            <a:ext cx="3593376" cy="3823592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F0F971EB-3493-8F59-2663-0F9F413B42A5}"/>
              </a:ext>
            </a:extLst>
          </p:cNvPr>
          <p:cNvSpPr txBox="1"/>
          <p:nvPr/>
        </p:nvSpPr>
        <p:spPr>
          <a:xfrm rot="16200000">
            <a:off x="7614837" y="1570620"/>
            <a:ext cx="7317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T" dirty="0">
                <a:solidFill>
                  <a:schemeClr val="accent5"/>
                </a:solidFill>
              </a:rPr>
              <a:t>2025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F27CB27-1F27-0CCE-D592-ED7DEF5011C3}"/>
              </a:ext>
            </a:extLst>
          </p:cNvPr>
          <p:cNvSpPr txBox="1"/>
          <p:nvPr/>
        </p:nvSpPr>
        <p:spPr>
          <a:xfrm rot="16200000">
            <a:off x="919263" y="1650933"/>
            <a:ext cx="7317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T" dirty="0"/>
              <a:t>2018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BEF3CDC-0C87-9251-1AD6-0F6FACE9BA7F}"/>
              </a:ext>
            </a:extLst>
          </p:cNvPr>
          <p:cNvSpPr txBox="1"/>
          <p:nvPr/>
        </p:nvSpPr>
        <p:spPr>
          <a:xfrm>
            <a:off x="5386039" y="4228816"/>
            <a:ext cx="82519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T" sz="1200" dirty="0">
                <a:solidFill>
                  <a:srgbClr val="0070C0"/>
                </a:solidFill>
              </a:rPr>
              <a:t>-30%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5A8D13B-9A45-D199-2E06-9F91909178A0}"/>
              </a:ext>
            </a:extLst>
          </p:cNvPr>
          <p:cNvSpPr txBox="1"/>
          <p:nvPr/>
        </p:nvSpPr>
        <p:spPr>
          <a:xfrm>
            <a:off x="6233534" y="4507997"/>
            <a:ext cx="82519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T" sz="1200" dirty="0">
                <a:solidFill>
                  <a:srgbClr val="0070C0"/>
                </a:solidFill>
              </a:rPr>
              <a:t>-31%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6C3954F-BA1C-7BCA-3756-CBBF7D70CC13}"/>
              </a:ext>
            </a:extLst>
          </p:cNvPr>
          <p:cNvSpPr txBox="1"/>
          <p:nvPr/>
        </p:nvSpPr>
        <p:spPr>
          <a:xfrm rot="16200000">
            <a:off x="-1012629" y="3831044"/>
            <a:ext cx="23945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T" sz="1800" dirty="0">
                <a:hlinkClick r:id="rId5"/>
              </a:rPr>
              <a:t>CERN-2019-007</a:t>
            </a:r>
            <a:endParaRPr lang="en-IT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26A8CF1-DEF9-8B41-E957-62233E5CF2DA}"/>
              </a:ext>
            </a:extLst>
          </p:cNvPr>
          <p:cNvSpPr txBox="1"/>
          <p:nvPr/>
        </p:nvSpPr>
        <p:spPr>
          <a:xfrm rot="16200000">
            <a:off x="7643127" y="3712132"/>
            <a:ext cx="26324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T" sz="1800" dirty="0">
                <a:hlinkClick r:id="rId6"/>
              </a:rPr>
              <a:t>ATL-PHYS-PUB-2025-018</a:t>
            </a:r>
            <a:endParaRPr lang="en-IT" dirty="0"/>
          </a:p>
        </p:txBody>
      </p:sp>
      <p:sp>
        <p:nvSpPr>
          <p:cNvPr id="10" name="Right Brace 9">
            <a:extLst>
              <a:ext uri="{FF2B5EF4-FFF2-40B4-BE49-F238E27FC236}">
                <a16:creationId xmlns:a16="http://schemas.microsoft.com/office/drawing/2014/main" id="{861E5FD4-1A65-325B-DD64-330851321063}"/>
              </a:ext>
            </a:extLst>
          </p:cNvPr>
          <p:cNvSpPr/>
          <p:nvPr/>
        </p:nvSpPr>
        <p:spPr>
          <a:xfrm>
            <a:off x="5656881" y="2464231"/>
            <a:ext cx="263472" cy="1551479"/>
          </a:xfrm>
          <a:prstGeom prst="rightBrace">
            <a:avLst/>
          </a:prstGeom>
          <a:ln w="127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IT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B6600B54-1EC7-0770-0AE0-9038E8F8C3A2}"/>
                  </a:ext>
                </a:extLst>
              </p:cNvPr>
              <p:cNvSpPr txBox="1"/>
              <p:nvPr/>
            </p:nvSpPr>
            <p:spPr>
              <a:xfrm>
                <a:off x="5900879" y="3086081"/>
                <a:ext cx="1007389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IT" sz="1400" i="1" smtClean="0">
                        <a:solidFill>
                          <a:schemeClr val="accent5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</m:oMath>
                </a14:m>
                <a:r>
                  <a:rPr lang="en-IT" sz="1400" dirty="0">
                    <a:solidFill>
                      <a:schemeClr val="accent5"/>
                    </a:solidFill>
                  </a:rPr>
                  <a:t> 2018</a:t>
                </a:r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B6600B54-1EC7-0770-0AE0-9038E8F8C3A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00879" y="3086081"/>
                <a:ext cx="1007389" cy="307777"/>
              </a:xfrm>
              <a:prstGeom prst="rect">
                <a:avLst/>
              </a:prstGeom>
              <a:blipFill>
                <a:blip r:embed="rId7"/>
                <a:stretch>
                  <a:fillRect t="-3846" b="-19231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761600911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56793ADD-78CD-7FCA-1831-769780327B0A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178128" y="5293317"/>
                <a:ext cx="9143999" cy="1152088"/>
              </a:xfrm>
            </p:spPr>
            <p:txBody>
              <a:bodyPr>
                <a:normAutofit fontScale="92500" lnSpcReduction="10000"/>
              </a:bodyPr>
              <a:lstStyle/>
              <a:p>
                <a:r>
                  <a:rPr lang="en-US" dirty="0"/>
                  <a:t>Projection of ratio of coupling modifiers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𝜆</m:t>
                    </m:r>
                    <m:r>
                      <a:rPr lang="en-US" b="0" i="1" baseline="-2500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𝑋𝑌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 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𝜅</m:t>
                    </m:r>
                    <m:r>
                      <a:rPr lang="en-US" b="0" i="1" baseline="-2500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𝑋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/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𝜅</m:t>
                    </m:r>
                    <m:r>
                      <a:rPr lang="en-US" b="0" i="1" baseline="-2500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𝑌</m:t>
                    </m:r>
                  </m:oMath>
                </a14:m>
                <a:r>
                  <a:rPr lang="en-US" dirty="0"/>
                  <a:t>  </a:t>
                </a:r>
              </a:p>
              <a:p>
                <a:pPr lvl="1"/>
                <a:r>
                  <a:rPr lang="en-US" dirty="0"/>
                  <a:t>eliminates dependence on width </a:t>
                </a:r>
                <a14:m>
                  <m:oMath xmlns:m="http://schemas.openxmlformats.org/officeDocument/2006/math">
                    <m:r>
                      <a:rPr lang="el-GR" b="0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𝛤</m:t>
                    </m:r>
                  </m:oMath>
                </a14:m>
                <a:r>
                  <a:rPr lang="en-IT" b="0" i="1" baseline="-25000" dirty="0">
                    <a:solidFill>
                      <a:srgbClr val="0070C0"/>
                    </a:solidFill>
                    <a:latin typeface="+mn-lt"/>
                    <a:cs typeface="Calibri" panose="020F0502020204030204" pitchFamily="34" charset="0"/>
                  </a:rPr>
                  <a:t>H </a:t>
                </a:r>
                <a:r>
                  <a:rPr lang="en-US" dirty="0"/>
                  <a:t>and common syst </a:t>
                </a:r>
                <a:r>
                  <a:rPr lang="en-US" dirty="0" err="1"/>
                  <a:t>uncert</a:t>
                </a:r>
                <a:endParaRPr lang="en-US" dirty="0"/>
              </a:p>
              <a:p>
                <a:pPr lvl="1"/>
                <a:r>
                  <a:rPr lang="en-US" dirty="0"/>
                  <a:t>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𝜅</m:t>
                    </m:r>
                    <m:r>
                      <a:rPr lang="en-US" b="0" i="1" baseline="-2500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𝑔𝑍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 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𝜅</m:t>
                    </m:r>
                    <m:r>
                      <a:rPr lang="en-US" b="0" i="1" baseline="-2500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𝑔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𝜅</m:t>
                    </m:r>
                    <m:r>
                      <a:rPr lang="en-US" b="0" i="1" baseline="-2500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𝑍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/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𝜅</m:t>
                    </m:r>
                    <m:r>
                      <a:rPr lang="en-US" b="0" i="1" baseline="-2500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𝐻</m:t>
                    </m:r>
                  </m:oMath>
                </a14:m>
                <a:r>
                  <a:rPr lang="en-IT" i="1" dirty="0"/>
                  <a:t> represents high-precision of gg</a:t>
                </a:r>
                <a14:m>
                  <m:oMath xmlns:m="http://schemas.openxmlformats.org/officeDocument/2006/math">
                    <m:r>
                      <a:rPr lang="en-IT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IT" i="1" dirty="0"/>
                  <a:t>H</a:t>
                </a:r>
                <a14:m>
                  <m:oMath xmlns:m="http://schemas.openxmlformats.org/officeDocument/2006/math">
                    <m:r>
                      <a:rPr lang="en-IT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IT" i="1" dirty="0"/>
                  <a:t>ZZ</a:t>
                </a:r>
              </a:p>
            </p:txBody>
          </p:sp>
        </mc:Choice>
        <mc:Fallback xmlns="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56793ADD-78CD-7FCA-1831-769780327B0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78128" y="5293317"/>
                <a:ext cx="9143999" cy="1152088"/>
              </a:xfrm>
              <a:blipFill>
                <a:blip r:embed="rId2"/>
                <a:stretch>
                  <a:fillRect l="-971" t="-10870" b="-3261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itle 1">
            <a:extLst>
              <a:ext uri="{FF2B5EF4-FFF2-40B4-BE49-F238E27FC236}">
                <a16:creationId xmlns:a16="http://schemas.microsoft.com/office/drawing/2014/main" id="{559AFD09-F100-DBD0-9C4A-FE3C94EB33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8129" y="133564"/>
            <a:ext cx="9143999" cy="1255849"/>
          </a:xfrm>
        </p:spPr>
        <p:txBody>
          <a:bodyPr/>
          <a:lstStyle/>
          <a:p>
            <a:r>
              <a:rPr lang="en-IT" i="1" dirty="0">
                <a:solidFill>
                  <a:srgbClr val="0070C0"/>
                </a:solidFill>
                <a:latin typeface="+mn-lt"/>
              </a:rPr>
              <a:t>HL-LHC Physics prospects</a:t>
            </a:r>
            <a:br>
              <a:rPr lang="en-IT" b="0" i="1" dirty="0">
                <a:solidFill>
                  <a:srgbClr val="0070C0"/>
                </a:solidFill>
                <a:latin typeface="+mn-lt"/>
              </a:rPr>
            </a:br>
            <a:r>
              <a:rPr lang="en-IT" b="0" i="1" dirty="0">
                <a:solidFill>
                  <a:srgbClr val="0070C0"/>
                </a:solidFill>
                <a:latin typeface="+mn-lt"/>
              </a:rPr>
              <a:t>Precision Higgs boson couplings</a:t>
            </a:r>
            <a:endParaRPr lang="en-IT" sz="3600" b="0" i="1" dirty="0">
              <a:solidFill>
                <a:srgbClr val="0070C0"/>
              </a:solidFill>
              <a:latin typeface="+mn-lt"/>
            </a:endParaRPr>
          </a:p>
        </p:txBody>
      </p:sp>
      <p:pic>
        <p:nvPicPr>
          <p:cNvPr id="7" name="Picture 6" descr="A graph with numbers and lines&#10;&#10;Description automatically generated">
            <a:extLst>
              <a:ext uri="{FF2B5EF4-FFF2-40B4-BE49-F238E27FC236}">
                <a16:creationId xmlns:a16="http://schemas.microsoft.com/office/drawing/2014/main" id="{DE25C9EB-A885-B807-ADE2-1BB0CF31156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7798" y="1445168"/>
            <a:ext cx="3593376" cy="3823592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F0F971EB-3493-8F59-2663-0F9F413B42A5}"/>
              </a:ext>
            </a:extLst>
          </p:cNvPr>
          <p:cNvSpPr txBox="1"/>
          <p:nvPr/>
        </p:nvSpPr>
        <p:spPr>
          <a:xfrm rot="16200000">
            <a:off x="606591" y="1626375"/>
            <a:ext cx="7317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T" dirty="0">
                <a:solidFill>
                  <a:srgbClr val="0070C0"/>
                </a:solidFill>
              </a:rPr>
              <a:t>2025</a:t>
            </a:r>
          </a:p>
        </p:txBody>
      </p:sp>
      <p:pic>
        <p:nvPicPr>
          <p:cNvPr id="5" name="Picture 4" descr="A graph of a scientific experiment&#10;&#10;Description automatically generated with medium confidence">
            <a:extLst>
              <a:ext uri="{FF2B5EF4-FFF2-40B4-BE49-F238E27FC236}">
                <a16:creationId xmlns:a16="http://schemas.microsoft.com/office/drawing/2014/main" id="{E8501BA2-0C48-BB61-A565-11E2C475D3D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62827" y="1389413"/>
            <a:ext cx="3631114" cy="3863748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4331F6CE-AE7F-E532-A047-A2563BC04E5D}"/>
              </a:ext>
            </a:extLst>
          </p:cNvPr>
          <p:cNvSpPr txBox="1"/>
          <p:nvPr/>
        </p:nvSpPr>
        <p:spPr>
          <a:xfrm rot="16200000">
            <a:off x="8028068" y="1630918"/>
            <a:ext cx="7317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T" dirty="0">
                <a:solidFill>
                  <a:srgbClr val="0070C0"/>
                </a:solidFill>
              </a:rPr>
              <a:t>2025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14FDE87-B39E-1987-F4DC-9E2CE8C0E1D2}"/>
              </a:ext>
            </a:extLst>
          </p:cNvPr>
          <p:cNvSpPr txBox="1"/>
          <p:nvPr/>
        </p:nvSpPr>
        <p:spPr>
          <a:xfrm rot="16200000">
            <a:off x="7643128" y="4944532"/>
            <a:ext cx="26324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T" sz="1800" dirty="0">
                <a:hlinkClick r:id="rId5"/>
              </a:rPr>
              <a:t>ATL-PHYS-PUB-2025-018</a:t>
            </a:r>
            <a:endParaRPr lang="en-IT" dirty="0"/>
          </a:p>
        </p:txBody>
      </p:sp>
    </p:spTree>
    <p:extLst>
      <p:ext uri="{BB962C8B-B14F-4D97-AF65-F5344CB8AC3E}">
        <p14:creationId xmlns:p14="http://schemas.microsoft.com/office/powerpoint/2010/main" val="11636681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4" name="Picture 6">
            <a:extLst>
              <a:ext uri="{FF2B5EF4-FFF2-40B4-BE49-F238E27FC236}">
                <a16:creationId xmlns:a16="http://schemas.microsoft.com/office/drawing/2014/main" id="{FF8ED037-1F04-11BE-650A-550E979D90E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7533" y="3607159"/>
            <a:ext cx="3852680" cy="28888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ECB8FFAA-8E6B-7449-8D92-690B5B514A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8129" y="133564"/>
            <a:ext cx="9143999" cy="1325563"/>
          </a:xfrm>
        </p:spPr>
        <p:txBody>
          <a:bodyPr/>
          <a:lstStyle/>
          <a:p>
            <a:r>
              <a:rPr lang="en-IT" b="1" dirty="0">
                <a:solidFill>
                  <a:srgbClr val="0070C0"/>
                </a:solidFill>
                <a:latin typeface="+mn-lt"/>
              </a:rPr>
              <a:t>LHC Performance so far</a:t>
            </a:r>
            <a:endParaRPr lang="en-IT" sz="3600" b="0" i="1" dirty="0">
              <a:solidFill>
                <a:srgbClr val="0070C0"/>
              </a:solidFill>
              <a:latin typeface="+mn-lt"/>
            </a:endParaRP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771E64BD-1936-EA4B-ADAA-2B6867AACEE1}"/>
              </a:ext>
            </a:extLst>
          </p:cNvPr>
          <p:cNvSpPr/>
          <p:nvPr/>
        </p:nvSpPr>
        <p:spPr>
          <a:xfrm>
            <a:off x="4551452" y="3246634"/>
            <a:ext cx="575353" cy="328774"/>
          </a:xfrm>
          <a:prstGeom prst="ellipse">
            <a:avLst/>
          </a:prstGeom>
          <a:noFill/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T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F87B458D-0C09-CB42-97EB-575667E67C67}"/>
              </a:ext>
            </a:extLst>
          </p:cNvPr>
          <p:cNvSpPr/>
          <p:nvPr/>
        </p:nvSpPr>
        <p:spPr>
          <a:xfrm>
            <a:off x="940085" y="4498369"/>
            <a:ext cx="575353" cy="328774"/>
          </a:xfrm>
          <a:prstGeom prst="ellipse">
            <a:avLst/>
          </a:prstGeom>
          <a:noFill/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T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8B989C2A-A4EB-C44F-CC49-6A73980C510A}"/>
              </a:ext>
            </a:extLst>
          </p:cNvPr>
          <p:cNvSpPr/>
          <p:nvPr/>
        </p:nvSpPr>
        <p:spPr>
          <a:xfrm>
            <a:off x="6295145" y="3442772"/>
            <a:ext cx="575353" cy="328774"/>
          </a:xfrm>
          <a:prstGeom prst="ellipse">
            <a:avLst/>
          </a:prstGeom>
          <a:noFill/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T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C8AD1FBE-0EB3-CB7F-2149-3F94F0FDF039}"/>
              </a:ext>
            </a:extLst>
          </p:cNvPr>
          <p:cNvSpPr/>
          <p:nvPr/>
        </p:nvSpPr>
        <p:spPr>
          <a:xfrm>
            <a:off x="8468008" y="4254851"/>
            <a:ext cx="575353" cy="328774"/>
          </a:xfrm>
          <a:prstGeom prst="ellipse">
            <a:avLst/>
          </a:prstGeom>
          <a:noFill/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T"/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63E15195-A212-B278-456E-10BB939A341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97163" y="4138727"/>
            <a:ext cx="3318872" cy="2200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>
            <a:extLst>
              <a:ext uri="{FF2B5EF4-FFF2-40B4-BE49-F238E27FC236}">
                <a16:creationId xmlns:a16="http://schemas.microsoft.com/office/drawing/2014/main" id="{0279593B-9296-8B20-7251-8A20F85628B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980" y="881885"/>
            <a:ext cx="4367148" cy="31381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20" descr="A graph with numbers and a line&#10;&#10;Description automatically generated">
            <a:extLst>
              <a:ext uri="{FF2B5EF4-FFF2-40B4-BE49-F238E27FC236}">
                <a16:creationId xmlns:a16="http://schemas.microsoft.com/office/drawing/2014/main" id="{F572D840-3871-7F48-2170-E9F238BC573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45190" y="918958"/>
            <a:ext cx="3422818" cy="2928678"/>
          </a:xfrm>
          <a:prstGeom prst="rect">
            <a:avLst/>
          </a:prstGeom>
        </p:spPr>
      </p:pic>
      <p:pic>
        <p:nvPicPr>
          <p:cNvPr id="25" name="Picture 24" descr="A red line on a blue and yellow circle&#10;&#10;Description automatically generated with medium confidence">
            <a:extLst>
              <a:ext uri="{FF2B5EF4-FFF2-40B4-BE49-F238E27FC236}">
                <a16:creationId xmlns:a16="http://schemas.microsoft.com/office/drawing/2014/main" id="{0F573C40-08CE-774C-F063-8458ACEBA8F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548799" y="4115117"/>
            <a:ext cx="575353" cy="575353"/>
          </a:xfrm>
          <a:prstGeom prst="rect">
            <a:avLst/>
          </a:prstGeom>
        </p:spPr>
      </p:pic>
      <p:pic>
        <p:nvPicPr>
          <p:cNvPr id="27" name="Picture 26" descr="A logo with blue text&#10;&#10;Description automatically generated">
            <a:extLst>
              <a:ext uri="{FF2B5EF4-FFF2-40B4-BE49-F238E27FC236}">
                <a16:creationId xmlns:a16="http://schemas.microsoft.com/office/drawing/2014/main" id="{E9A5A15D-897A-6C7D-8599-F5A4E3A1C75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227761" y="2145460"/>
            <a:ext cx="1297034" cy="684052"/>
          </a:xfrm>
          <a:prstGeom prst="rect">
            <a:avLst/>
          </a:prstGeom>
        </p:spPr>
      </p:pic>
      <p:pic>
        <p:nvPicPr>
          <p:cNvPr id="29" name="Picture 28" descr="A logo with a red and black background&#10;&#10;Description automatically generated">
            <a:extLst>
              <a:ext uri="{FF2B5EF4-FFF2-40B4-BE49-F238E27FC236}">
                <a16:creationId xmlns:a16="http://schemas.microsoft.com/office/drawing/2014/main" id="{2752B9B1-F1A6-62A6-4EE1-B788828D075F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657546" y="2145460"/>
            <a:ext cx="677496" cy="915801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97554C6A-E1F2-8B46-054E-68403ECC2312}"/>
                  </a:ext>
                </a:extLst>
              </p:cNvPr>
              <p:cNvSpPr txBox="1"/>
              <p:nvPr/>
            </p:nvSpPr>
            <p:spPr>
              <a:xfrm>
                <a:off x="6870498" y="4267536"/>
                <a:ext cx="1721922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IT" sz="1200" dirty="0">
                    <a:solidFill>
                      <a:schemeClr val="accent5"/>
                    </a:solidFill>
                  </a:rPr>
                  <a:t>2024 first year @</a:t>
                </a:r>
                <a:br>
                  <a:rPr lang="en-IT" sz="1200" dirty="0">
                    <a:solidFill>
                      <a:schemeClr val="accent5"/>
                    </a:solidFill>
                  </a:rPr>
                </a:br>
                <a14:m>
                  <m:oMath xmlns:m="http://schemas.openxmlformats.org/officeDocument/2006/math">
                    <m:r>
                      <a:rPr lang="en-IT" sz="1200" i="1" smtClean="0">
                        <a:solidFill>
                          <a:schemeClr val="accent5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ℒ</m:t>
                    </m:r>
                  </m:oMath>
                </a14:m>
                <a:r>
                  <a:rPr lang="en-IT" sz="1200" dirty="0">
                    <a:solidFill>
                      <a:schemeClr val="accent5"/>
                    </a:solidFill>
                  </a:rPr>
                  <a:t> = 2</a:t>
                </a:r>
                <a14:m>
                  <m:oMath xmlns:m="http://schemas.openxmlformats.org/officeDocument/2006/math">
                    <m:r>
                      <a:rPr lang="en-IT" sz="1200" i="1" smtClean="0">
                        <a:solidFill>
                          <a:schemeClr val="accent5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</m:oMath>
                </a14:m>
                <a:r>
                  <a:rPr lang="en-IT" sz="1200" dirty="0">
                    <a:solidFill>
                      <a:schemeClr val="accent5"/>
                    </a:solidFill>
                  </a:rPr>
                  <a:t>10</a:t>
                </a:r>
                <a:r>
                  <a:rPr lang="en-IT" sz="1200" baseline="30000" dirty="0">
                    <a:solidFill>
                      <a:schemeClr val="accent5"/>
                    </a:solidFill>
                  </a:rPr>
                  <a:t>33</a:t>
                </a:r>
                <a:r>
                  <a:rPr lang="en-IT" sz="1200" dirty="0">
                    <a:solidFill>
                      <a:schemeClr val="accent5"/>
                    </a:solidFill>
                  </a:rPr>
                  <a:t> cm</a:t>
                </a:r>
                <a:r>
                  <a:rPr lang="en-IT" sz="1200" baseline="30000" dirty="0">
                    <a:solidFill>
                      <a:schemeClr val="accent5"/>
                    </a:solidFill>
                  </a:rPr>
                  <a:t>-2</a:t>
                </a:r>
                <a:r>
                  <a:rPr lang="en-IT" sz="1200" dirty="0">
                    <a:solidFill>
                      <a:schemeClr val="accent5"/>
                    </a:solidFill>
                  </a:rPr>
                  <a:t> s</a:t>
                </a:r>
                <a:r>
                  <a:rPr lang="en-IT" sz="1200" baseline="30000" dirty="0">
                    <a:solidFill>
                      <a:schemeClr val="accent5"/>
                    </a:solidFill>
                  </a:rPr>
                  <a:t>-1</a:t>
                </a:r>
                <a:endParaRPr lang="en-IT" sz="1200" dirty="0">
                  <a:solidFill>
                    <a:schemeClr val="accent5"/>
                  </a:solidFill>
                </a:endParaRPr>
              </a:p>
            </p:txBody>
          </p:sp>
        </mc:Choice>
        <mc:Fallback xmlns=""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97554C6A-E1F2-8B46-054E-68403ECC231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70498" y="4267536"/>
                <a:ext cx="1721922" cy="461665"/>
              </a:xfrm>
              <a:prstGeom prst="rect">
                <a:avLst/>
              </a:prstGeom>
              <a:blipFill>
                <a:blip r:embed="rId9"/>
                <a:stretch>
                  <a:fillRect b="-8108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2" name="TextBox 31">
            <a:extLst>
              <a:ext uri="{FF2B5EF4-FFF2-40B4-BE49-F238E27FC236}">
                <a16:creationId xmlns:a16="http://schemas.microsoft.com/office/drawing/2014/main" id="{E530B923-160D-E9AF-9504-2FFF33222F7F}"/>
              </a:ext>
            </a:extLst>
          </p:cNvPr>
          <p:cNvSpPr txBox="1"/>
          <p:nvPr/>
        </p:nvSpPr>
        <p:spPr>
          <a:xfrm>
            <a:off x="3548799" y="2206894"/>
            <a:ext cx="87141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T" sz="1400" dirty="0">
                <a:solidFill>
                  <a:srgbClr val="00008F"/>
                </a:solidFill>
              </a:rPr>
              <a:t>2018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E5FF4465-CDDC-96B5-8FE2-CFBAAF71146D}"/>
              </a:ext>
            </a:extLst>
          </p:cNvPr>
          <p:cNvSpPr txBox="1"/>
          <p:nvPr/>
        </p:nvSpPr>
        <p:spPr>
          <a:xfrm>
            <a:off x="3548799" y="1198901"/>
            <a:ext cx="87141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T" sz="1400" dirty="0">
                <a:solidFill>
                  <a:srgbClr val="00F500"/>
                </a:solidFill>
              </a:rPr>
              <a:t>2024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97159F03-008A-9F1B-B791-462753EC1AB9}"/>
              </a:ext>
            </a:extLst>
          </p:cNvPr>
          <p:cNvSpPr txBox="1"/>
          <p:nvPr/>
        </p:nvSpPr>
        <p:spPr>
          <a:xfrm>
            <a:off x="3521143" y="5160340"/>
            <a:ext cx="87141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T" sz="1400" b="1" dirty="0">
                <a:solidFill>
                  <a:srgbClr val="000080"/>
                </a:solidFill>
              </a:rPr>
              <a:t>2018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B9B87D87-2C43-DBFC-BFF6-F3C476F904D2}"/>
              </a:ext>
            </a:extLst>
          </p:cNvPr>
          <p:cNvSpPr txBox="1"/>
          <p:nvPr/>
        </p:nvSpPr>
        <p:spPr>
          <a:xfrm>
            <a:off x="4069276" y="5676932"/>
            <a:ext cx="87141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T" sz="1400" b="1" dirty="0">
                <a:solidFill>
                  <a:srgbClr val="0000FF"/>
                </a:solidFill>
              </a:rPr>
              <a:t>2012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5C9D9868-9614-C26B-F180-2FCD24D5E0CD}"/>
              </a:ext>
            </a:extLst>
          </p:cNvPr>
          <p:cNvSpPr txBox="1"/>
          <p:nvPr/>
        </p:nvSpPr>
        <p:spPr>
          <a:xfrm>
            <a:off x="3400768" y="4612538"/>
            <a:ext cx="87141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T" sz="1400" b="1" dirty="0">
                <a:solidFill>
                  <a:srgbClr val="000000"/>
                </a:solidFill>
              </a:rPr>
              <a:t>2024</a:t>
            </a:r>
          </a:p>
        </p:txBody>
      </p:sp>
    </p:spTree>
    <p:extLst>
      <p:ext uri="{BB962C8B-B14F-4D97-AF65-F5344CB8AC3E}">
        <p14:creationId xmlns:p14="http://schemas.microsoft.com/office/powerpoint/2010/main" val="1734373591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56793ADD-78CD-7FCA-1831-769780327B0A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178128" y="1389412"/>
                <a:ext cx="9143999" cy="2856017"/>
              </a:xfrm>
            </p:spPr>
            <p:txBody>
              <a:bodyPr>
                <a:normAutofit fontScale="92500" lnSpcReduction="10000"/>
              </a:bodyPr>
              <a:lstStyle/>
              <a:p>
                <a:r>
                  <a:rPr lang="en-US" dirty="0"/>
                  <a:t>Status Run 2 Analyses:</a:t>
                </a:r>
              </a:p>
              <a:p>
                <a:pPr lvl="1"/>
                <a:r>
                  <a:rPr lang="en-US" dirty="0"/>
                  <a:t>Mass: </a:t>
                </a:r>
                <a:r>
                  <a:rPr lang="en-IT" dirty="0"/>
                  <a:t>m</a:t>
                </a:r>
                <a:r>
                  <a:rPr lang="en-IT" baseline="-25000" dirty="0"/>
                  <a:t>H</a:t>
                </a:r>
                <a:r>
                  <a:rPr lang="en-IT" dirty="0"/>
                  <a:t> = 125.11 </a:t>
                </a:r>
                <a14:m>
                  <m:oMath xmlns:m="http://schemas.openxmlformats.org/officeDocument/2006/math">
                    <m:r>
                      <a:rPr lang="en-IT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±</m:t>
                    </m:r>
                  </m:oMath>
                </a14:m>
                <a:r>
                  <a:rPr lang="en-IT" dirty="0"/>
                  <a:t> 0.11 GeV - ATLAS H(</a:t>
                </a:r>
                <a14:m>
                  <m:oMath xmlns:m="http://schemas.openxmlformats.org/officeDocument/2006/math">
                    <m:r>
                      <a:rPr lang="en-IT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𝛾𝛾</m:t>
                    </m:r>
                  </m:oMath>
                </a14:m>
                <a:r>
                  <a:rPr lang="en-IT" dirty="0"/>
                  <a:t>) + H(4</a:t>
                </a:r>
                <a14:m>
                  <m:oMath xmlns:m="http://schemas.openxmlformats.org/officeDocument/2006/math">
                    <m:r>
                      <a:rPr lang="en-IT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ℓ</m:t>
                    </m:r>
                  </m:oMath>
                </a14:m>
                <a:r>
                  <a:rPr lang="en-IT" dirty="0"/>
                  <a:t>) comb</a:t>
                </a:r>
              </a:p>
              <a:p>
                <a:pPr lvl="2"/>
                <a:r>
                  <a:rPr lang="en-GB" i="1" dirty="0"/>
                  <a:t>S</a:t>
                </a:r>
                <a:r>
                  <a:rPr lang="en-IT" i="1" dirty="0"/>
                  <a:t>till waiting CMS Run 2 H(</a:t>
                </a:r>
                <a14:m>
                  <m:oMath xmlns:m="http://schemas.openxmlformats.org/officeDocument/2006/math">
                    <m:r>
                      <a:rPr lang="en-IT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𝛾𝛾</m:t>
                    </m:r>
                  </m:oMath>
                </a14:m>
                <a:r>
                  <a:rPr lang="en-IT" i="1" dirty="0"/>
                  <a:t>) result and H(</a:t>
                </a:r>
                <a14:m>
                  <m:oMath xmlns:m="http://schemas.openxmlformats.org/officeDocument/2006/math">
                    <m:r>
                      <a:rPr lang="en-IT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𝛾𝛾</m:t>
                    </m:r>
                  </m:oMath>
                </a14:m>
                <a:r>
                  <a:rPr lang="en-IT" i="1" dirty="0"/>
                  <a:t>) + H(4</a:t>
                </a:r>
                <a14:m>
                  <m:oMath xmlns:m="http://schemas.openxmlformats.org/officeDocument/2006/math">
                    <m:r>
                      <a:rPr lang="en-IT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ℓ</m:t>
                    </m:r>
                  </m:oMath>
                </a14:m>
                <a:r>
                  <a:rPr lang="en-IT" i="1" dirty="0"/>
                  <a:t>) combination</a:t>
                </a:r>
              </a:p>
              <a:p>
                <a:pPr lvl="1"/>
                <a:r>
                  <a:rPr lang="en-IT" dirty="0"/>
                  <a:t>Width: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2400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Γ</m:t>
                    </m:r>
                  </m:oMath>
                </a14:m>
                <a:r>
                  <a:rPr lang="en-IT" sz="2400" baseline="-25000" dirty="0">
                    <a:solidFill>
                      <a:srgbClr val="0070C0"/>
                    </a:solidFill>
                  </a:rPr>
                  <a:t>H</a:t>
                </a:r>
                <a:r>
                  <a:rPr lang="en-IT" sz="2400" dirty="0">
                    <a:solidFill>
                      <a:srgbClr val="0070C0"/>
                    </a:solidFill>
                  </a:rPr>
                  <a:t> =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IT" sz="240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2400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3.0</m:t>
                        </m:r>
                      </m:e>
                      <m:sub>
                        <m:r>
                          <a:rPr lang="en-US" sz="2400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−1.5</m:t>
                        </m:r>
                      </m:sub>
                      <m:sup>
                        <m:r>
                          <a:rPr lang="en-US" sz="2400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+2.0</m:t>
                        </m:r>
                      </m:sup>
                    </m:sSubSup>
                  </m:oMath>
                </a14:m>
                <a:r>
                  <a:rPr lang="en-IT" dirty="0">
                    <a:solidFill>
                      <a:srgbClr val="0070C0"/>
                    </a:solidFill>
                  </a:rPr>
                  <a:t> MeV (CMS) </a:t>
                </a:r>
                <a:r>
                  <a:rPr lang="en-IT" dirty="0"/>
                  <a:t>–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Γ</m:t>
                    </m:r>
                  </m:oMath>
                </a14:m>
                <a:r>
                  <a:rPr lang="en-IT" baseline="-25000" dirty="0">
                    <a:solidFill>
                      <a:srgbClr val="0070C0"/>
                    </a:solidFill>
                  </a:rPr>
                  <a:t>H</a:t>
                </a:r>
                <a:r>
                  <a:rPr lang="en-IT" dirty="0">
                    <a:solidFill>
                      <a:srgbClr val="0070C0"/>
                    </a:solidFill>
                  </a:rPr>
                  <a:t> =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IT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4.</m:t>
                        </m:r>
                        <m:r>
                          <a:rPr lang="en-US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</m:e>
                      <m:sub>
                        <m:r>
                          <a:rPr lang="en-US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a:rPr lang="en-US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9</m:t>
                        </m:r>
                      </m:sub>
                      <m:sup>
                        <m:r>
                          <a:rPr lang="en-US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n-US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US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7</m:t>
                        </m:r>
                      </m:sup>
                    </m:sSubSup>
                  </m:oMath>
                </a14:m>
                <a:r>
                  <a:rPr lang="en-IT" dirty="0">
                    <a:solidFill>
                      <a:srgbClr val="0070C0"/>
                    </a:solidFill>
                  </a:rPr>
                  <a:t> MeV (ATLAS)</a:t>
                </a:r>
              </a:p>
              <a:p>
                <a:r>
                  <a:rPr lang="en-IT" dirty="0"/>
                  <a:t>Projection HL-LHC:</a:t>
                </a:r>
              </a:p>
              <a:p>
                <a:pPr lvl="1"/>
                <a:r>
                  <a:rPr lang="en-IT" dirty="0"/>
                  <a:t>m</a:t>
                </a:r>
                <a:r>
                  <a:rPr lang="en-IT" baseline="-25000" dirty="0"/>
                  <a:t>H </a:t>
                </a:r>
                <a:r>
                  <a:rPr lang="en-IT" dirty="0"/>
                  <a:t>extrap. YR2018 assumed 10-20 MeV as </a:t>
                </a:r>
                <a:r>
                  <a:rPr lang="en-IT" i="1" dirty="0"/>
                  <a:t>“possible”</a:t>
                </a:r>
              </a:p>
              <a:p>
                <a:pPr lvl="2"/>
                <a:r>
                  <a:rPr lang="en-US" dirty="0">
                    <a:ea typeface="Cambria Math" panose="02040503050406030204" pitchFamily="18" charset="0"/>
                  </a:rPr>
                  <a:t>2021: Upgraded Tracker CMS: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σ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𝑚</m:t>
                        </m:r>
                        <m:r>
                          <a:rPr lang="en-US" b="0" i="1" baseline="-2500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4</m:t>
                        </m:r>
                        <m:r>
                          <a:rPr lang="en-US" i="1" baseline="-2500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𝜇</m:t>
                        </m:r>
                      </m:e>
                    </m:d>
                  </m:oMath>
                </a14:m>
                <a:r>
                  <a:rPr lang="en-US" dirty="0">
                    <a:ea typeface="Cambria Math" panose="02040503050406030204" pitchFamily="18" charset="0"/>
                  </a:rPr>
                  <a:t> improves with 25%</a:t>
                </a:r>
              </a:p>
              <a:p>
                <a:pPr lvl="2"/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σ</m:t>
                    </m:r>
                    <m:r>
                      <a:rPr lang="el-GR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IT" dirty="0"/>
                  <a:t>(m</a:t>
                </a:r>
                <a:r>
                  <a:rPr lang="en-IT" baseline="-25000" dirty="0"/>
                  <a:t>H</a:t>
                </a:r>
                <a:r>
                  <a:rPr lang="en-IT" dirty="0"/>
                  <a:t>) =</a:t>
                </a:r>
                <a14:m>
                  <m:oMath xmlns:m="http://schemas.openxmlformats.org/officeDocument/2006/math">
                    <m:r>
                      <a:rPr lang="en-US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±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20</m:t>
                    </m:r>
                  </m:oMath>
                </a14:m>
                <a:r>
                  <a:rPr lang="en-US" dirty="0">
                    <a:ea typeface="Cambria Math" panose="02040503050406030204" pitchFamily="18" charset="0"/>
                  </a:rPr>
                  <a:t> (stat)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±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15</m:t>
                    </m:r>
                  </m:oMath>
                </a14:m>
                <a:r>
                  <a:rPr lang="en-US" dirty="0">
                    <a:ea typeface="Cambria Math" panose="02040503050406030204" pitchFamily="18" charset="0"/>
                  </a:rPr>
                  <a:t> MeV (syst) =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±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25</m:t>
                    </m:r>
                  </m:oMath>
                </a14:m>
                <a:r>
                  <a:rPr lang="en-US" dirty="0">
                    <a:ea typeface="Cambria Math" panose="02040503050406030204" pitchFamily="18" charset="0"/>
                  </a:rPr>
                  <a:t> MeV     (for 4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𝜇</m:t>
                    </m:r>
                  </m:oMath>
                </a14:m>
                <a:r>
                  <a:rPr lang="en-US" b="0" dirty="0">
                    <a:ea typeface="Cambria Math" panose="02040503050406030204" pitchFamily="18" charset="0"/>
                  </a:rPr>
                  <a:t> channel)</a:t>
                </a:r>
              </a:p>
              <a:p>
                <a:pPr lvl="2"/>
                <a:endParaRPr lang="en-IT" dirty="0"/>
              </a:p>
              <a:p>
                <a:pPr lvl="1"/>
                <a:endParaRPr lang="en-IT" dirty="0"/>
              </a:p>
              <a:p>
                <a:pPr lvl="1"/>
                <a:endParaRPr lang="en-IT" dirty="0"/>
              </a:p>
            </p:txBody>
          </p:sp>
        </mc:Choice>
        <mc:Fallback xmlns="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56793ADD-78CD-7FCA-1831-769780327B0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78128" y="1389412"/>
                <a:ext cx="9143999" cy="2856017"/>
              </a:xfrm>
              <a:blipFill>
                <a:blip r:embed="rId2"/>
                <a:stretch>
                  <a:fillRect l="-971" t="-4867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itle 1">
            <a:extLst>
              <a:ext uri="{FF2B5EF4-FFF2-40B4-BE49-F238E27FC236}">
                <a16:creationId xmlns:a16="http://schemas.microsoft.com/office/drawing/2014/main" id="{559AFD09-F100-DBD0-9C4A-FE3C94EB33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8129" y="133564"/>
            <a:ext cx="9143999" cy="1255849"/>
          </a:xfrm>
        </p:spPr>
        <p:txBody>
          <a:bodyPr/>
          <a:lstStyle/>
          <a:p>
            <a:r>
              <a:rPr lang="en-IT" i="1" dirty="0">
                <a:solidFill>
                  <a:srgbClr val="0070C0"/>
                </a:solidFill>
                <a:latin typeface="+mn-lt"/>
              </a:rPr>
              <a:t>HL-LHC Physics prospects</a:t>
            </a:r>
            <a:br>
              <a:rPr lang="en-IT" b="0" i="1" dirty="0">
                <a:solidFill>
                  <a:srgbClr val="0070C0"/>
                </a:solidFill>
                <a:latin typeface="+mn-lt"/>
              </a:rPr>
            </a:br>
            <a:r>
              <a:rPr lang="en-IT" b="0" i="1" dirty="0">
                <a:solidFill>
                  <a:srgbClr val="0070C0"/>
                </a:solidFill>
                <a:latin typeface="+mn-lt"/>
              </a:rPr>
              <a:t>Higgs boson width &amp; mass</a:t>
            </a:r>
            <a:endParaRPr lang="en-IT" sz="3600" b="0" i="1" dirty="0">
              <a:solidFill>
                <a:srgbClr val="0070C0"/>
              </a:solidFill>
              <a:latin typeface="+mn-lt"/>
            </a:endParaRPr>
          </a:p>
        </p:txBody>
      </p:sp>
      <p:pic>
        <p:nvPicPr>
          <p:cNvPr id="4" name="Picture 3" descr="A graph of a function&#10;&#10;Description automatically generated">
            <a:extLst>
              <a:ext uri="{FF2B5EF4-FFF2-40B4-BE49-F238E27FC236}">
                <a16:creationId xmlns:a16="http://schemas.microsoft.com/office/drawing/2014/main" id="{2F1DA0A0-4F09-4BFC-B9CC-1356A290D00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33567" y="4243798"/>
            <a:ext cx="2276021" cy="2207801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9" name="Content Placeholder 1">
                <a:extLst>
                  <a:ext uri="{FF2B5EF4-FFF2-40B4-BE49-F238E27FC236}">
                    <a16:creationId xmlns:a16="http://schemas.microsoft.com/office/drawing/2014/main" id="{3C896647-2B01-F33E-A5D5-E95D96022AAB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723723" y="4163438"/>
                <a:ext cx="7609112" cy="2694562"/>
              </a:xfrm>
              <a:prstGeom prst="rect">
                <a:avLst/>
              </a:prstGeom>
            </p:spPr>
            <p:txBody>
              <a:bodyPr>
                <a:normAutofit fontScale="92500" lnSpcReduction="20000"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Clr>
                    <a:srgbClr val="FF0000"/>
                  </a:buClr>
                  <a:buFont typeface="Wingdings" charset="2"/>
                  <a:buChar char="§"/>
                  <a:defRPr sz="2800"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Clr>
                    <a:srgbClr val="0070C0"/>
                  </a:buClr>
                  <a:buSzPct val="90000"/>
                  <a:buFont typeface="Wingdings" charset="2"/>
                  <a:buChar char="§"/>
                  <a:defRPr sz="2400" kern="1200">
                    <a:solidFill>
                      <a:srgbClr val="0070C0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SzPct val="80000"/>
                  <a:buFont typeface="Wingdings" charset="2"/>
                  <a:buChar char="§"/>
                  <a:defRPr sz="2000"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SzPct val="80000"/>
                  <a:buFont typeface="Arial" charset="0"/>
                  <a:buChar char="•"/>
                  <a:defRPr sz="1800"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SzPct val="60000"/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lvl="2"/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σ</m:t>
                    </m:r>
                    <m:r>
                      <a:rPr lang="el-GR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IT" dirty="0"/>
                  <a:t>(m</a:t>
                </a:r>
                <a:r>
                  <a:rPr lang="en-IT" baseline="-25000" dirty="0"/>
                  <a:t>H</a:t>
                </a:r>
                <a:r>
                  <a:rPr lang="en-IT" dirty="0"/>
                  <a:t>) =</a:t>
                </a:r>
                <a14:m>
                  <m:oMath xmlns:m="http://schemas.openxmlformats.org/officeDocument/2006/math">
                    <m:r>
                      <a:rPr lang="en-US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±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20</m:t>
                    </m:r>
                  </m:oMath>
                </a14:m>
                <a:r>
                  <a:rPr lang="en-US" dirty="0">
                    <a:ea typeface="Cambria Math" panose="02040503050406030204" pitchFamily="18" charset="0"/>
                  </a:rPr>
                  <a:t> (stat)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±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70</m:t>
                    </m:r>
                  </m:oMath>
                </a14:m>
                <a:r>
                  <a:rPr lang="en-US" dirty="0">
                    <a:ea typeface="Cambria Math" panose="02040503050406030204" pitchFamily="18" charset="0"/>
                  </a:rPr>
                  <a:t> MeV (syst) (for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𝛾𝛾</m:t>
                    </m:r>
                  </m:oMath>
                </a14:m>
                <a:r>
                  <a:rPr lang="en-US" dirty="0">
                    <a:ea typeface="Cambria Math" panose="02040503050406030204" pitchFamily="18" charset="0"/>
                  </a:rPr>
                  <a:t> channel)</a:t>
                </a:r>
              </a:p>
              <a:p>
                <a:pPr lvl="2"/>
                <a:r>
                  <a:rPr lang="en-US" dirty="0">
                    <a:solidFill>
                      <a:schemeClr val="accent2"/>
                    </a:solidFill>
                    <a:ea typeface="Cambria Math" panose="02040503050406030204" pitchFamily="18" charset="0"/>
                  </a:rPr>
                  <a:t>Combination of ATLAS + CMS: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i="1" smtClean="0">
                        <a:solidFill>
                          <a:schemeClr val="accent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σ</m:t>
                    </m:r>
                    <m:r>
                      <a:rPr lang="el-GR" i="1" smtClean="0">
                        <a:solidFill>
                          <a:schemeClr val="accent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IT" dirty="0">
                    <a:solidFill>
                      <a:schemeClr val="accent2"/>
                    </a:solidFill>
                  </a:rPr>
                  <a:t>(m</a:t>
                </a:r>
                <a:r>
                  <a:rPr lang="en-IT" baseline="-25000" dirty="0">
                    <a:solidFill>
                      <a:schemeClr val="accent2"/>
                    </a:solidFill>
                  </a:rPr>
                  <a:t>H</a:t>
                </a:r>
                <a:r>
                  <a:rPr lang="en-IT" dirty="0">
                    <a:solidFill>
                      <a:schemeClr val="accent2"/>
                    </a:solidFill>
                  </a:rPr>
                  <a:t>) </a:t>
                </a:r>
                <a14:m>
                  <m:oMath xmlns:m="http://schemas.openxmlformats.org/officeDocument/2006/math">
                    <m:r>
                      <a:rPr lang="en-US" i="1">
                        <a:solidFill>
                          <a:schemeClr val="accent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±2</m:t>
                    </m:r>
                    <m:r>
                      <a:rPr lang="en-US" b="0" i="1" smtClean="0">
                        <a:solidFill>
                          <a:schemeClr val="accent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1</m:t>
                    </m:r>
                  </m:oMath>
                </a14:m>
                <a:r>
                  <a:rPr lang="en-US" dirty="0">
                    <a:solidFill>
                      <a:schemeClr val="accent2"/>
                    </a:solidFill>
                    <a:ea typeface="Cambria Math" panose="02040503050406030204" pitchFamily="18" charset="0"/>
                  </a:rPr>
                  <a:t> MeV </a:t>
                </a:r>
              </a:p>
              <a:p>
                <a:pPr lvl="2"/>
                <a:endParaRPr lang="en-US" b="0" dirty="0">
                  <a:ea typeface="Cambria Math" panose="02040503050406030204" pitchFamily="18" charset="0"/>
                </a:endParaRPr>
              </a:p>
              <a:p>
                <a:pPr lvl="1"/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Γ</m:t>
                    </m:r>
                  </m:oMath>
                </a14:m>
                <a:r>
                  <a:rPr lang="en-IT" baseline="-25000" dirty="0"/>
                  <a:t>H</a:t>
                </a:r>
                <a:r>
                  <a:rPr lang="en-IT" dirty="0"/>
                  <a:t> extrap. based on CMS Run 2 Analysis: </a:t>
                </a:r>
                <a:endParaRPr lang="en-US" i="1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lvl="2"/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Γ</m:t>
                    </m:r>
                  </m:oMath>
                </a14:m>
                <a:r>
                  <a:rPr lang="en-IT" baseline="-25000" dirty="0"/>
                  <a:t>H</a:t>
                </a:r>
                <a:r>
                  <a:rPr lang="en-IT" dirty="0"/>
                  <a:t> =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IT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4</m:t>
                        </m:r>
                        <m:r>
                          <a:rPr lang="en-US" i="1" smtClean="0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e>
                      <m:sub>
                        <m:r>
                          <a:rPr lang="en-US" i="1" smtClean="0">
                            <a:latin typeface="Cambria Math" panose="02040503050406030204" pitchFamily="18" charset="0"/>
                          </a:rPr>
                          <m:t>−1.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  <m:sup>
                        <m:r>
                          <a:rPr lang="en-US" i="1" smtClean="0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a:rPr lang="en-US" i="1" smtClean="0">
                            <a:latin typeface="Cambria Math" panose="02040503050406030204" pitchFamily="18" charset="0"/>
                          </a:rPr>
                          <m:t>.0</m:t>
                        </m:r>
                      </m:sup>
                    </m:sSubSup>
                  </m:oMath>
                </a14:m>
                <a:r>
                  <a:rPr lang="en-IT" dirty="0"/>
                  <a:t> MeV </a:t>
                </a:r>
                <a:r>
                  <a:rPr lang="en-IT" sz="1600" i="1" dirty="0"/>
                  <a:t>(off-shell – </a:t>
                </a:r>
                <a14:m>
                  <m:oMath xmlns:m="http://schemas.openxmlformats.org/officeDocument/2006/math">
                    <m:r>
                      <a:rPr lang="en-US" sz="16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±</m:t>
                    </m:r>
                  </m:oMath>
                </a14:m>
                <a:r>
                  <a:rPr lang="en-IT" sz="1600" i="1" dirty="0"/>
                  <a:t>177 MeV direct measurement) </a:t>
                </a:r>
              </a:p>
              <a:p>
                <a:pPr lvl="3"/>
                <a:r>
                  <a:rPr lang="en-IT" sz="1600" i="1" dirty="0"/>
                  <a:t>S2 scenario, extra 10% on QCD NNLO K-factor for gg bkg</a:t>
                </a:r>
              </a:p>
              <a:p>
                <a:pPr lvl="2"/>
                <a:r>
                  <a:rPr lang="en-IT" dirty="0">
                    <a:solidFill>
                      <a:schemeClr val="accent2"/>
                    </a:solidFill>
                  </a:rPr>
                  <a:t>Combination of ATLAS + CMS: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i="1" smtClean="0">
                        <a:solidFill>
                          <a:schemeClr val="accent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Γ</m:t>
                    </m:r>
                  </m:oMath>
                </a14:m>
                <a:r>
                  <a:rPr lang="en-IT" baseline="-25000" dirty="0">
                    <a:solidFill>
                      <a:schemeClr val="accent2"/>
                    </a:solidFill>
                  </a:rPr>
                  <a:t>H</a:t>
                </a:r>
                <a:r>
                  <a:rPr lang="en-IT" dirty="0">
                    <a:solidFill>
                      <a:schemeClr val="accent2"/>
                    </a:solidFill>
                  </a:rPr>
                  <a:t> =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IT" i="1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b="0" i="1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  <m:t>4</m:t>
                        </m:r>
                        <m:r>
                          <a:rPr lang="en-US" i="1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b="0" i="1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e>
                      <m:sub>
                        <m:r>
                          <a:rPr lang="en-US" i="1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b="0" i="1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  <m:r>
                          <a:rPr lang="en-US" i="1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b="0" i="1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  <m:t>8</m:t>
                        </m:r>
                      </m:sub>
                      <m:sup>
                        <m:r>
                          <a:rPr lang="en-US" i="1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n-US" b="0" i="1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  <m:r>
                          <a:rPr lang="en-US" i="1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b="0" i="1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  <m:t>7</m:t>
                        </m:r>
                      </m:sup>
                    </m:sSubSup>
                  </m:oMath>
                </a14:m>
                <a:r>
                  <a:rPr lang="en-IT" dirty="0">
                    <a:solidFill>
                      <a:schemeClr val="accent2"/>
                    </a:solidFill>
                  </a:rPr>
                  <a:t> MeV</a:t>
                </a:r>
              </a:p>
              <a:p>
                <a:pPr lvl="2"/>
                <a:endParaRPr lang="en-IT" dirty="0">
                  <a:solidFill>
                    <a:schemeClr val="accent2"/>
                  </a:solidFill>
                </a:endParaRPr>
              </a:p>
              <a:p>
                <a:pPr lvl="1"/>
                <a:r>
                  <a:rPr lang="en-IT" dirty="0"/>
                  <a:t>BR( H</a:t>
                </a:r>
                <a14:m>
                  <m:oMath xmlns:m="http://schemas.openxmlformats.org/officeDocument/2006/math">
                    <m:r>
                      <a:rPr lang="en-IT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IT" dirty="0"/>
                  <a:t> </a:t>
                </a:r>
                <a:r>
                  <a:rPr lang="en-IT" i="1" dirty="0"/>
                  <a:t>invisible</a:t>
                </a:r>
                <a:r>
                  <a:rPr lang="en-IT" dirty="0"/>
                  <a:t> ) expected &lt;2.5%</a:t>
                </a:r>
                <a:r>
                  <a:rPr lang="en-IT" dirty="0">
                    <a:solidFill>
                      <a:schemeClr val="accent2"/>
                    </a:solidFill>
                  </a:rPr>
                  <a:t> </a:t>
                </a:r>
                <a:r>
                  <a:rPr lang="en-IT" sz="1900" i="1" dirty="0">
                    <a:solidFill>
                      <a:schemeClr val="tx1"/>
                    </a:solidFill>
                  </a:rPr>
                  <a:t>(is 10% now)</a:t>
                </a:r>
              </a:p>
            </p:txBody>
          </p:sp>
        </mc:Choice>
        <mc:Fallback>
          <p:sp>
            <p:nvSpPr>
              <p:cNvPr id="9" name="Content Placeholder 1">
                <a:extLst>
                  <a:ext uri="{FF2B5EF4-FFF2-40B4-BE49-F238E27FC236}">
                    <a16:creationId xmlns:a16="http://schemas.microsoft.com/office/drawing/2014/main" id="{3C896647-2B01-F33E-A5D5-E95D96022AA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23723" y="4163438"/>
                <a:ext cx="7609112" cy="2694562"/>
              </a:xfrm>
              <a:prstGeom prst="rect">
                <a:avLst/>
              </a:prstGeom>
              <a:blipFill>
                <a:blip r:embed="rId4"/>
                <a:stretch>
                  <a:fillRect t="-3756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TextBox 11">
            <a:extLst>
              <a:ext uri="{FF2B5EF4-FFF2-40B4-BE49-F238E27FC236}">
                <a16:creationId xmlns:a16="http://schemas.microsoft.com/office/drawing/2014/main" id="{63661596-757E-8FA2-8BCA-83F13A6EAF42}"/>
              </a:ext>
            </a:extLst>
          </p:cNvPr>
          <p:cNvSpPr txBox="1"/>
          <p:nvPr/>
        </p:nvSpPr>
        <p:spPr>
          <a:xfrm rot="16200000">
            <a:off x="6633849" y="3985501"/>
            <a:ext cx="472984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T" sz="1800" dirty="0">
                <a:hlinkClick r:id="rId5"/>
              </a:rPr>
              <a:t>CERN-2019-007</a:t>
            </a:r>
            <a:r>
              <a:rPr lang="en-IT" sz="1800" dirty="0"/>
              <a:t> &amp; </a:t>
            </a:r>
            <a:r>
              <a:rPr lang="en-IT" sz="1800" dirty="0">
                <a:hlinkClick r:id="rId6"/>
              </a:rPr>
              <a:t>ATL-PHYS-PUB-2022-018</a:t>
            </a:r>
            <a:endParaRPr lang="en-IT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66355301-5018-CD57-812C-CFD5A399A811}"/>
              </a:ext>
            </a:extLst>
          </p:cNvPr>
          <p:cNvSpPr/>
          <p:nvPr/>
        </p:nvSpPr>
        <p:spPr>
          <a:xfrm>
            <a:off x="2708910" y="4423410"/>
            <a:ext cx="5452110" cy="297180"/>
          </a:xfrm>
          <a:prstGeom prst="rect">
            <a:avLst/>
          </a:prstGeom>
          <a:noFill/>
          <a:ln w="190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T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47EFC6DD-683A-D334-B4C9-E7D762D163B0}"/>
              </a:ext>
            </a:extLst>
          </p:cNvPr>
          <p:cNvSpPr/>
          <p:nvPr/>
        </p:nvSpPr>
        <p:spPr>
          <a:xfrm>
            <a:off x="2708910" y="5730240"/>
            <a:ext cx="5452110" cy="297180"/>
          </a:xfrm>
          <a:prstGeom prst="rect">
            <a:avLst/>
          </a:prstGeom>
          <a:noFill/>
          <a:ln w="190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1068168747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4FD56B77-EC1E-F353-48F3-EF0A53C393E7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117159" y="1445683"/>
                <a:ext cx="7886700" cy="4921608"/>
              </a:xfrm>
            </p:spPr>
            <p:txBody>
              <a:bodyPr>
                <a:normAutofit/>
              </a:bodyPr>
              <a:lstStyle/>
              <a:p>
                <a:r>
                  <a:rPr lang="en-US" sz="2200" dirty="0"/>
                  <a:t>H(</a:t>
                </a:r>
                <a14:m>
                  <m:oMath xmlns:m="http://schemas.openxmlformats.org/officeDocument/2006/math">
                    <m:r>
                      <a:rPr lang="en-US" sz="22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𝛾𝛾</m:t>
                    </m:r>
                  </m:oMath>
                </a14:m>
                <a:r>
                  <a:rPr lang="en-US" sz="2200" dirty="0"/>
                  <a:t>) STXS projected to 3000 fb</a:t>
                </a:r>
                <a:r>
                  <a:rPr lang="en-US" sz="2200" baseline="30000" dirty="0"/>
                  <a:t>-1</a:t>
                </a:r>
                <a:endParaRPr lang="en-IT" sz="2200" baseline="30000" dirty="0"/>
              </a:p>
            </p:txBody>
          </p:sp>
        </mc:Choice>
        <mc:Fallback xmlns="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4FD56B77-EC1E-F353-48F3-EF0A53C393E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17159" y="1445683"/>
                <a:ext cx="7886700" cy="4921608"/>
              </a:xfrm>
              <a:blipFill>
                <a:blip r:embed="rId2"/>
                <a:stretch>
                  <a:fillRect l="-804" t="-1285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itle 1">
            <a:extLst>
              <a:ext uri="{FF2B5EF4-FFF2-40B4-BE49-F238E27FC236}">
                <a16:creationId xmlns:a16="http://schemas.microsoft.com/office/drawing/2014/main" id="{EACF6434-D548-477A-AC26-63A8590539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8129" y="133564"/>
            <a:ext cx="9143999" cy="1255849"/>
          </a:xfrm>
        </p:spPr>
        <p:txBody>
          <a:bodyPr/>
          <a:lstStyle/>
          <a:p>
            <a:r>
              <a:rPr lang="en-IT" i="1" dirty="0">
                <a:solidFill>
                  <a:srgbClr val="0070C0"/>
                </a:solidFill>
                <a:latin typeface="+mn-lt"/>
              </a:rPr>
              <a:t>HL-LHC Physics prospects</a:t>
            </a:r>
            <a:br>
              <a:rPr lang="en-IT" b="0" i="1" dirty="0">
                <a:solidFill>
                  <a:srgbClr val="0070C0"/>
                </a:solidFill>
                <a:latin typeface="+mn-lt"/>
              </a:rPr>
            </a:br>
            <a:r>
              <a:rPr lang="en-IT" b="0" i="1" dirty="0">
                <a:solidFill>
                  <a:srgbClr val="0070C0"/>
                </a:solidFill>
                <a:latin typeface="+mn-lt"/>
              </a:rPr>
              <a:t>Higgs boson cross sections</a:t>
            </a:r>
            <a:endParaRPr lang="en-IT" sz="3600" b="0" i="1" dirty="0">
              <a:solidFill>
                <a:srgbClr val="0070C0"/>
              </a:solidFill>
              <a:latin typeface="+mn-lt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4323FCA-81C7-BF14-447F-CE9FEA4BF16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911924"/>
            <a:ext cx="4572000" cy="3827085"/>
          </a:xfrm>
          <a:prstGeom prst="rect">
            <a:avLst/>
          </a:prstGeom>
        </p:spPr>
      </p:pic>
      <p:pic>
        <p:nvPicPr>
          <p:cNvPr id="7" name="Picture 6" descr="A graph of numbers and a number of objects&#10;&#10;Description automatically generated with medium confidence">
            <a:extLst>
              <a:ext uri="{FF2B5EF4-FFF2-40B4-BE49-F238E27FC236}">
                <a16:creationId xmlns:a16="http://schemas.microsoft.com/office/drawing/2014/main" id="{FFFB9EEC-C55E-D919-017D-FCE3882D95F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53100" y="1290705"/>
            <a:ext cx="4212771" cy="5158323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2268EC6B-13C2-9DD3-0618-E9236F885C78}"/>
              </a:ext>
            </a:extLst>
          </p:cNvPr>
          <p:cNvSpPr/>
          <p:nvPr/>
        </p:nvSpPr>
        <p:spPr>
          <a:xfrm>
            <a:off x="4761753" y="1538868"/>
            <a:ext cx="4081163" cy="1938340"/>
          </a:xfrm>
          <a:prstGeom prst="rect">
            <a:avLst/>
          </a:prstGeom>
          <a:solidFill>
            <a:srgbClr val="5B9BD5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T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E1536079-ABE3-65CE-963F-886ED9CDFF18}"/>
              </a:ext>
            </a:extLst>
          </p:cNvPr>
          <p:cNvSpPr/>
          <p:nvPr/>
        </p:nvSpPr>
        <p:spPr>
          <a:xfrm rot="16200000">
            <a:off x="-574997" y="3036581"/>
            <a:ext cx="3638213" cy="1766646"/>
          </a:xfrm>
          <a:prstGeom prst="rect">
            <a:avLst/>
          </a:prstGeom>
          <a:solidFill>
            <a:srgbClr val="5B9BD5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T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CB2E6922-B1FA-CF16-AA48-B9594618F675}"/>
              </a:ext>
            </a:extLst>
          </p:cNvPr>
          <p:cNvSpPr/>
          <p:nvPr/>
        </p:nvSpPr>
        <p:spPr>
          <a:xfrm rot="16200000">
            <a:off x="753061" y="3475170"/>
            <a:ext cx="3638213" cy="889466"/>
          </a:xfrm>
          <a:prstGeom prst="rect">
            <a:avLst/>
          </a:prstGeom>
          <a:solidFill>
            <a:schemeClr val="accent4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T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5792B61C-D338-74C8-4374-C7BCE242AB29}"/>
              </a:ext>
            </a:extLst>
          </p:cNvPr>
          <p:cNvSpPr/>
          <p:nvPr/>
        </p:nvSpPr>
        <p:spPr>
          <a:xfrm>
            <a:off x="4761753" y="3480369"/>
            <a:ext cx="4081163" cy="1110291"/>
          </a:xfrm>
          <a:prstGeom prst="rect">
            <a:avLst/>
          </a:prstGeom>
          <a:solidFill>
            <a:schemeClr val="accent4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T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D5129665-0179-2ACC-3667-E0435D633232}"/>
              </a:ext>
            </a:extLst>
          </p:cNvPr>
          <p:cNvSpPr/>
          <p:nvPr/>
        </p:nvSpPr>
        <p:spPr>
          <a:xfrm>
            <a:off x="4753100" y="4590660"/>
            <a:ext cx="4087679" cy="529217"/>
          </a:xfrm>
          <a:prstGeom prst="rect">
            <a:avLst/>
          </a:prstGeom>
          <a:solidFill>
            <a:schemeClr val="accent6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T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72ACCAD2-F81C-4F42-9B09-0491904B6970}"/>
              </a:ext>
            </a:extLst>
          </p:cNvPr>
          <p:cNvSpPr/>
          <p:nvPr/>
        </p:nvSpPr>
        <p:spPr>
          <a:xfrm rot="16200000">
            <a:off x="1488909" y="3626299"/>
            <a:ext cx="3638215" cy="587199"/>
          </a:xfrm>
          <a:prstGeom prst="rect">
            <a:avLst/>
          </a:prstGeom>
          <a:solidFill>
            <a:schemeClr val="accent6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T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2FDFA331-4FFB-09A1-9003-9EAB21159CB7}"/>
              </a:ext>
            </a:extLst>
          </p:cNvPr>
          <p:cNvSpPr/>
          <p:nvPr/>
        </p:nvSpPr>
        <p:spPr>
          <a:xfrm>
            <a:off x="4761753" y="5119877"/>
            <a:ext cx="4076889" cy="627924"/>
          </a:xfrm>
          <a:prstGeom prst="rect">
            <a:avLst/>
          </a:prstGeom>
          <a:solidFill>
            <a:srgbClr val="7030A0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T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AE2AC9C4-8E15-1A22-571E-BD820A9B5725}"/>
              </a:ext>
            </a:extLst>
          </p:cNvPr>
          <p:cNvSpPr/>
          <p:nvPr/>
        </p:nvSpPr>
        <p:spPr>
          <a:xfrm rot="16200000">
            <a:off x="2146402" y="3556000"/>
            <a:ext cx="3638215" cy="727788"/>
          </a:xfrm>
          <a:prstGeom prst="rect">
            <a:avLst/>
          </a:prstGeom>
          <a:solidFill>
            <a:srgbClr val="7030A0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T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3428B796-950E-BFB2-FD4C-376BDCE9EE27}"/>
              </a:ext>
            </a:extLst>
          </p:cNvPr>
          <p:cNvSpPr/>
          <p:nvPr/>
        </p:nvSpPr>
        <p:spPr>
          <a:xfrm rot="16200000">
            <a:off x="-930556" y="3692162"/>
            <a:ext cx="3638213" cy="455466"/>
          </a:xfrm>
          <a:prstGeom prst="rect">
            <a:avLst/>
          </a:prstGeom>
          <a:noFill/>
          <a:ln>
            <a:solidFill>
              <a:schemeClr val="accent5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T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BACAAAC2-C917-7B01-88C9-FC6CE655B6C3}"/>
              </a:ext>
            </a:extLst>
          </p:cNvPr>
          <p:cNvSpPr/>
          <p:nvPr/>
        </p:nvSpPr>
        <p:spPr>
          <a:xfrm rot="16200000">
            <a:off x="31148" y="3642717"/>
            <a:ext cx="3638213" cy="554359"/>
          </a:xfrm>
          <a:prstGeom prst="rect">
            <a:avLst/>
          </a:prstGeom>
          <a:noFill/>
          <a:ln>
            <a:solidFill>
              <a:schemeClr val="accent5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T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6F12E678-EAF8-9C0A-FCA4-B507B874DF0A}"/>
              </a:ext>
            </a:extLst>
          </p:cNvPr>
          <p:cNvSpPr/>
          <p:nvPr/>
        </p:nvSpPr>
        <p:spPr>
          <a:xfrm>
            <a:off x="5502232" y="1823606"/>
            <a:ext cx="3336410" cy="379545"/>
          </a:xfrm>
          <a:prstGeom prst="rect">
            <a:avLst/>
          </a:prstGeom>
          <a:noFill/>
          <a:ln>
            <a:solidFill>
              <a:schemeClr val="accent5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T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A9BDF626-62A4-64D0-2490-9D2658A455C7}"/>
              </a:ext>
            </a:extLst>
          </p:cNvPr>
          <p:cNvSpPr/>
          <p:nvPr/>
        </p:nvSpPr>
        <p:spPr>
          <a:xfrm>
            <a:off x="5495039" y="2967110"/>
            <a:ext cx="3336410" cy="510098"/>
          </a:xfrm>
          <a:prstGeom prst="rect">
            <a:avLst/>
          </a:prstGeom>
          <a:noFill/>
          <a:ln>
            <a:solidFill>
              <a:schemeClr val="accent5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T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39EF2057-5095-B10C-0508-3FDE86EC0763}"/>
              </a:ext>
            </a:extLst>
          </p:cNvPr>
          <p:cNvSpPr txBox="1"/>
          <p:nvPr/>
        </p:nvSpPr>
        <p:spPr>
          <a:xfrm>
            <a:off x="8131088" y="1535707"/>
            <a:ext cx="6586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T" sz="1400" b="1" dirty="0">
                <a:solidFill>
                  <a:srgbClr val="0070C0"/>
                </a:solidFill>
              </a:rPr>
              <a:t>0-jets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FC61A943-6922-90BA-4211-7D6A66A00C15}"/>
              </a:ext>
            </a:extLst>
          </p:cNvPr>
          <p:cNvSpPr txBox="1"/>
          <p:nvPr/>
        </p:nvSpPr>
        <p:spPr>
          <a:xfrm>
            <a:off x="8146741" y="1861166"/>
            <a:ext cx="6586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T" sz="1400" b="1" dirty="0">
                <a:solidFill>
                  <a:srgbClr val="0070C0"/>
                </a:solidFill>
              </a:rPr>
              <a:t>1-jet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E6646A13-14DF-E205-94B8-859D5C436AB8}"/>
              </a:ext>
            </a:extLst>
          </p:cNvPr>
          <p:cNvSpPr txBox="1"/>
          <p:nvPr/>
        </p:nvSpPr>
        <p:spPr>
          <a:xfrm>
            <a:off x="8160662" y="2363224"/>
            <a:ext cx="6586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T" sz="1400" b="1" dirty="0">
                <a:solidFill>
                  <a:srgbClr val="0070C0"/>
                </a:solidFill>
              </a:rPr>
              <a:t>2-jets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DB1EF79B-48A2-3DD1-C742-4A3F126D2D6E}"/>
              </a:ext>
            </a:extLst>
          </p:cNvPr>
          <p:cNvSpPr txBox="1"/>
          <p:nvPr/>
        </p:nvSpPr>
        <p:spPr>
          <a:xfrm>
            <a:off x="8160661" y="3016006"/>
            <a:ext cx="74371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T" sz="1200" b="1" dirty="0">
                <a:solidFill>
                  <a:srgbClr val="0070C0"/>
                </a:solidFill>
              </a:rPr>
              <a:t>inclusive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F7D57AB3-BEA9-CECC-812C-07C4C9EC3349}"/>
              </a:ext>
            </a:extLst>
          </p:cNvPr>
          <p:cNvSpPr txBox="1"/>
          <p:nvPr/>
        </p:nvSpPr>
        <p:spPr>
          <a:xfrm>
            <a:off x="1058710" y="5795155"/>
            <a:ext cx="6586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T" sz="1400" b="1" dirty="0">
                <a:solidFill>
                  <a:srgbClr val="0070C0"/>
                </a:solidFill>
              </a:rPr>
              <a:t>ggF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3AA842A0-0220-FB1C-3F14-ABC39F71E82D}"/>
              </a:ext>
            </a:extLst>
          </p:cNvPr>
          <p:cNvSpPr txBox="1"/>
          <p:nvPr/>
        </p:nvSpPr>
        <p:spPr>
          <a:xfrm>
            <a:off x="2194316" y="5795343"/>
            <a:ext cx="6586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T" sz="1400" b="1" dirty="0">
                <a:solidFill>
                  <a:schemeClr val="accent2"/>
                </a:solidFill>
              </a:rPr>
              <a:t>VBF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1078A56E-4260-6585-D73A-157C3B601C24}"/>
              </a:ext>
            </a:extLst>
          </p:cNvPr>
          <p:cNvSpPr txBox="1"/>
          <p:nvPr/>
        </p:nvSpPr>
        <p:spPr>
          <a:xfrm>
            <a:off x="2978678" y="5795155"/>
            <a:ext cx="6586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T" sz="1400" b="1" dirty="0">
                <a:solidFill>
                  <a:schemeClr val="accent6"/>
                </a:solidFill>
              </a:rPr>
              <a:t>VH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A061A272-264D-7D88-E835-2235DD104765}"/>
              </a:ext>
            </a:extLst>
          </p:cNvPr>
          <p:cNvSpPr txBox="1"/>
          <p:nvPr/>
        </p:nvSpPr>
        <p:spPr>
          <a:xfrm>
            <a:off x="3659952" y="5795343"/>
            <a:ext cx="6586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T" sz="1400" b="1" dirty="0">
                <a:solidFill>
                  <a:srgbClr val="7030A0"/>
                </a:solidFill>
              </a:rPr>
              <a:t>ttH</a:t>
            </a:r>
          </a:p>
        </p:txBody>
      </p: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5F45ED44-0101-BDDB-546E-1FB2F9C47ABD}"/>
              </a:ext>
            </a:extLst>
          </p:cNvPr>
          <p:cNvCxnSpPr>
            <a:cxnSpLocks/>
          </p:cNvCxnSpPr>
          <p:nvPr/>
        </p:nvCxnSpPr>
        <p:spPr>
          <a:xfrm flipV="1">
            <a:off x="7388772" y="1549486"/>
            <a:ext cx="0" cy="4189516"/>
          </a:xfrm>
          <a:prstGeom prst="line">
            <a:avLst/>
          </a:prstGeom>
          <a:ln w="12700"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FC84A435-C88E-5F4E-31A7-3A4D28128B2C}"/>
              </a:ext>
            </a:extLst>
          </p:cNvPr>
          <p:cNvCxnSpPr>
            <a:cxnSpLocks/>
          </p:cNvCxnSpPr>
          <p:nvPr/>
        </p:nvCxnSpPr>
        <p:spPr>
          <a:xfrm>
            <a:off x="382215" y="3774976"/>
            <a:ext cx="4084682" cy="300"/>
          </a:xfrm>
          <a:prstGeom prst="line">
            <a:avLst/>
          </a:prstGeom>
          <a:ln w="12700"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5" name="TextBox 34">
            <a:extLst>
              <a:ext uri="{FF2B5EF4-FFF2-40B4-BE49-F238E27FC236}">
                <a16:creationId xmlns:a16="http://schemas.microsoft.com/office/drawing/2014/main" id="{40C0FE31-6286-A82B-F4EC-0FA4CDD03EFD}"/>
              </a:ext>
            </a:extLst>
          </p:cNvPr>
          <p:cNvSpPr txBox="1"/>
          <p:nvPr/>
        </p:nvSpPr>
        <p:spPr>
          <a:xfrm>
            <a:off x="7030671" y="1246142"/>
            <a:ext cx="7779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T" sz="1400" dirty="0"/>
              <a:t>10%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FBE6BA63-D322-32A5-0BD0-7EE885E01094}"/>
              </a:ext>
            </a:extLst>
          </p:cNvPr>
          <p:cNvSpPr txBox="1"/>
          <p:nvPr/>
        </p:nvSpPr>
        <p:spPr>
          <a:xfrm>
            <a:off x="213702" y="3517689"/>
            <a:ext cx="7779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T" sz="1400" dirty="0"/>
              <a:t>10%</a:t>
            </a:r>
          </a:p>
        </p:txBody>
      </p: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49EC94F9-318D-FB98-9CA8-F96D76EA4AD3}"/>
              </a:ext>
            </a:extLst>
          </p:cNvPr>
          <p:cNvCxnSpPr>
            <a:cxnSpLocks/>
          </p:cNvCxnSpPr>
          <p:nvPr/>
        </p:nvCxnSpPr>
        <p:spPr>
          <a:xfrm>
            <a:off x="366455" y="3948396"/>
            <a:ext cx="4084682" cy="300"/>
          </a:xfrm>
          <a:prstGeom prst="line">
            <a:avLst/>
          </a:prstGeom>
          <a:ln w="12700"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3" name="Picture 6">
            <a:extLst>
              <a:ext uri="{FF2B5EF4-FFF2-40B4-BE49-F238E27FC236}">
                <a16:creationId xmlns:a16="http://schemas.microsoft.com/office/drawing/2014/main" id="{92909DDD-5E4B-2D7A-4944-83B92916A93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31102" y="902551"/>
            <a:ext cx="1157220" cy="6081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C7C0DC0B-08A9-8125-7D14-46334B4FC95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8335" y="5811145"/>
            <a:ext cx="658675" cy="6603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5069699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4FD56B77-EC1E-F353-48F3-EF0A53C393E7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178128" y="2080260"/>
                <a:ext cx="6485562" cy="4546007"/>
              </a:xfrm>
            </p:spPr>
            <p:txBody>
              <a:bodyPr>
                <a:normAutofit fontScale="92500" lnSpcReduction="10000"/>
              </a:bodyPr>
              <a:lstStyle/>
              <a:p>
                <a:r>
                  <a:rPr lang="en-IT" i="1" dirty="0"/>
                  <a:t>m</a:t>
                </a:r>
                <a:r>
                  <a:rPr lang="en-IT" i="1" baseline="-25000" dirty="0"/>
                  <a:t>W</a:t>
                </a:r>
                <a:r>
                  <a:rPr lang="en-IT" dirty="0"/>
                  <a:t> measurement </a:t>
                </a:r>
                <a:r>
                  <a:rPr lang="en-IT" sz="1900" i="1" dirty="0"/>
                  <a:t>(current best: </a:t>
                </a:r>
                <a14:m>
                  <m:oMath xmlns:m="http://schemas.openxmlformats.org/officeDocument/2006/math">
                    <m:r>
                      <a:rPr lang="el-GR" sz="19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𝛥</m:t>
                    </m:r>
                    <m:r>
                      <a:rPr lang="en-US" sz="19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𝑚</m:t>
                    </m:r>
                  </m:oMath>
                </a14:m>
                <a:r>
                  <a:rPr lang="en-IT" sz="1900" i="1" dirty="0"/>
                  <a:t> = 9.9 MeV)</a:t>
                </a:r>
                <a:endParaRPr lang="en-IT" i="1" dirty="0"/>
              </a:p>
              <a:p>
                <a:pPr lvl="1"/>
                <a:r>
                  <a:rPr lang="en-IT" dirty="0"/>
                  <a:t>ATLAS / CMS – expected </a:t>
                </a:r>
                <a14:m>
                  <m:oMath xmlns:m="http://schemas.openxmlformats.org/officeDocument/2006/math">
                    <m:r>
                      <a:rPr lang="en-IT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𝜎</m:t>
                    </m:r>
                  </m:oMath>
                </a14:m>
                <a:r>
                  <a:rPr lang="en-IT" dirty="0"/>
                  <a:t>: 5 MeV</a:t>
                </a:r>
              </a:p>
              <a:p>
                <a:pPr lvl="1"/>
                <a:r>
                  <a:rPr lang="en-IT" dirty="0"/>
                  <a:t>LHCb – expected </a:t>
                </a:r>
                <a14:m>
                  <m:oMath xmlns:m="http://schemas.openxmlformats.org/officeDocument/2006/math">
                    <m:r>
                      <a:rPr lang="en-IT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𝜎</m:t>
                    </m:r>
                  </m:oMath>
                </a14:m>
                <a:r>
                  <a:rPr lang="en-IT" dirty="0"/>
                  <a:t>: few MeV</a:t>
                </a:r>
              </a:p>
              <a:p>
                <a:pPr lvl="1"/>
                <a:r>
                  <a:rPr lang="en-IT" dirty="0"/>
                  <a:t>LHCb complementary vs ATLAS/CMS</a:t>
                </a:r>
              </a:p>
              <a:p>
                <a:pPr lvl="2"/>
                <a14:m>
                  <m:oMath xmlns:m="http://schemas.openxmlformats.org/officeDocument/2006/math">
                    <m:r>
                      <a:rPr lang="en-IT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≠</m:t>
                    </m:r>
                  </m:oMath>
                </a14:m>
                <a:r>
                  <a:rPr lang="en-IT" dirty="0"/>
                  <a:t> kinematic regions affected </a:t>
                </a:r>
                <a14:m>
                  <m:oMath xmlns:m="http://schemas.openxmlformats.org/officeDocument/2006/math">
                    <m:r>
                      <a:rPr lang="en-IT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≠</m:t>
                    </m:r>
                  </m:oMath>
                </a14:m>
                <a:r>
                  <a:rPr lang="en-IT" dirty="0"/>
                  <a:t> by PDF</a:t>
                </a:r>
              </a:p>
              <a:p>
                <a:pPr lvl="2"/>
                <a:r>
                  <a:rPr lang="en-IT" i="1" dirty="0"/>
                  <a:t>m</a:t>
                </a:r>
                <a:r>
                  <a:rPr lang="en-IT" i="1" baseline="-25000" dirty="0"/>
                  <a:t>W</a:t>
                </a:r>
                <a:r>
                  <a:rPr lang="en-IT" dirty="0"/>
                  <a:t> measured in fwd region constrain PDF</a:t>
                </a:r>
              </a:p>
              <a:p>
                <a:pPr lvl="2"/>
                <a:r>
                  <a:rPr lang="en-GB" dirty="0"/>
                  <a:t>S</a:t>
                </a:r>
                <a:r>
                  <a:rPr lang="en-IT" dirty="0"/>
                  <a:t>uppress PDF uncert in LHC </a:t>
                </a:r>
                <a:r>
                  <a:rPr lang="en-IT" i="1" dirty="0"/>
                  <a:t>m</a:t>
                </a:r>
                <a:r>
                  <a:rPr lang="en-IT" i="1" baseline="-25000" dirty="0"/>
                  <a:t>W</a:t>
                </a:r>
                <a:r>
                  <a:rPr lang="en-IT" dirty="0"/>
                  <a:t> average </a:t>
                </a:r>
              </a:p>
              <a:p>
                <a:r>
                  <a:rPr lang="en-GB" i="1" dirty="0" err="1"/>
                  <a:t>m</a:t>
                </a:r>
                <a:r>
                  <a:rPr lang="en-GB" i="1" baseline="-25000" dirty="0" err="1"/>
                  <a:t>t</a:t>
                </a:r>
                <a:r>
                  <a:rPr lang="en-GB" i="1" baseline="-25000" dirty="0"/>
                  <a:t> </a:t>
                </a:r>
                <a:r>
                  <a:rPr lang="en-GB" dirty="0"/>
                  <a:t>measurement </a:t>
                </a:r>
                <a:r>
                  <a:rPr lang="en-IT" sz="1900" dirty="0"/>
                  <a:t>(CMS+ATLAS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19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Δ</m:t>
                    </m:r>
                    <m:r>
                      <a:rPr lang="en-US" sz="19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𝑚</m:t>
                    </m:r>
                  </m:oMath>
                </a14:m>
                <a:r>
                  <a:rPr lang="en-IT" sz="1900" dirty="0"/>
                  <a:t> = 330 MeV)</a:t>
                </a:r>
              </a:p>
              <a:p>
                <a:pPr lvl="1"/>
                <a:r>
                  <a:rPr lang="en-GB" i="1" dirty="0" err="1"/>
                  <a:t>m</a:t>
                </a:r>
                <a:r>
                  <a:rPr lang="en-GB" i="1" baseline="-25000" dirty="0" err="1"/>
                  <a:t>t</a:t>
                </a:r>
                <a:r>
                  <a:rPr lang="en-GB" i="1" baseline="-25000" dirty="0"/>
                  <a:t> </a:t>
                </a:r>
                <a:r>
                  <a:rPr lang="en-GB" i="1" dirty="0"/>
                  <a:t>extraction from J/</a:t>
                </a:r>
                <a14:m>
                  <m:oMath xmlns:m="http://schemas.openxmlformats.org/officeDocument/2006/math">
                    <m:r>
                      <a:rPr lang="en-GB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𝜓</m:t>
                    </m:r>
                  </m:oMath>
                </a14:m>
                <a:r>
                  <a:rPr lang="en-GB" dirty="0"/>
                  <a:t> inside b-jet</a:t>
                </a:r>
              </a:p>
              <a:p>
                <a:pPr lvl="2"/>
                <a:r>
                  <a:rPr lang="en-US" dirty="0">
                    <a:ea typeface="Cambria Math" panose="02040503050406030204" pitchFamily="18" charset="0"/>
                  </a:rPr>
                  <a:t>New TRK: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Δ</m:t>
                    </m:r>
                    <m:r>
                      <a:rPr lang="el-GR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GB" i="1" dirty="0"/>
                  <a:t>m(J/</a:t>
                </a:r>
                <a14:m>
                  <m:oMath xmlns:m="http://schemas.openxmlformats.org/officeDocument/2006/math">
                    <m:r>
                      <a:rPr lang="en-GB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𝜓</m:t>
                    </m:r>
                  </m:oMath>
                </a14:m>
                <a:r>
                  <a:rPr lang="en-GB" dirty="0"/>
                  <a:t> +</a:t>
                </a:r>
                <a14:m>
                  <m:oMath xmlns:m="http://schemas.openxmlformats.org/officeDocument/2006/math">
                    <m:r>
                      <a:rPr lang="en-GB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𝜇</m:t>
                    </m:r>
                  </m:oMath>
                </a14:m>
                <a:r>
                  <a:rPr lang="en-GB" dirty="0"/>
                  <a:t>) improved by factor 2</a:t>
                </a:r>
              </a:p>
              <a:p>
                <a:pPr lvl="1"/>
                <a14:m>
                  <m:oMath xmlns:m="http://schemas.openxmlformats.org/officeDocument/2006/math">
                    <m:sSubSup>
                      <m:sSubSup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sub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𝑝𝑜𝑙𝑒</m:t>
                        </m:r>
                      </m:sup>
                    </m:sSubSup>
                  </m:oMath>
                </a14:m>
                <a:r>
                  <a:rPr lang="en-GB" dirty="0"/>
                  <a:t> </a:t>
                </a:r>
                <a:r>
                  <a:rPr lang="en-GB" sz="1900" i="1" dirty="0">
                    <a:solidFill>
                      <a:schemeClr val="tx1"/>
                    </a:solidFill>
                  </a:rPr>
                  <a:t>(indirect - from </a:t>
                </a:r>
                <a14:m>
                  <m:oMath xmlns:m="http://schemas.openxmlformats.org/officeDocument/2006/math">
                    <m:r>
                      <a:rPr lang="en-US" sz="19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𝑡</m:t>
                    </m:r>
                    <m:acc>
                      <m:accPr>
                        <m:chr m:val="̅"/>
                        <m:ctrlPr>
                          <a:rPr lang="en-IT" sz="19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19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acc>
                  </m:oMath>
                </a14:m>
                <a:r>
                  <a:rPr lang="en-GB" sz="1900" i="1" dirty="0">
                    <a:solidFill>
                      <a:schemeClr val="tx1"/>
                    </a:solidFill>
                  </a:rPr>
                  <a:t> cross section)</a:t>
                </a:r>
                <a:r>
                  <a:rPr lang="en-GB" dirty="0"/>
                  <a:t>: 200 MeV</a:t>
                </a:r>
              </a:p>
              <a:p>
                <a:pPr lvl="1"/>
                <a:r>
                  <a:rPr lang="en-GB" dirty="0"/>
                  <a:t>U</a:t>
                </a:r>
                <a:r>
                  <a:rPr lang="en-IT" dirty="0"/>
                  <a:t>ltimate HL-LHC precision </a:t>
                </a:r>
                <a:r>
                  <a:rPr lang="en-IT" sz="1900" i="1" dirty="0">
                    <a:solidFill>
                      <a:schemeClr val="tx1"/>
                    </a:solidFill>
                  </a:rPr>
                  <a:t>(from l+jets)</a:t>
                </a:r>
              </a:p>
              <a:p>
                <a:pPr lvl="2"/>
                <a:r>
                  <a:rPr lang="en-GB" dirty="0"/>
                  <a:t>E</a:t>
                </a:r>
                <a:r>
                  <a:rPr lang="en-IT" dirty="0"/>
                  <a:t>xpected better than 0.1% (170 MeV)</a:t>
                </a:r>
              </a:p>
              <a:p>
                <a:pPr lvl="1"/>
                <a:endParaRPr lang="en-IT" sz="1500" dirty="0"/>
              </a:p>
              <a:p>
                <a:pPr lvl="1"/>
                <a:endParaRPr lang="en-IT" dirty="0"/>
              </a:p>
            </p:txBody>
          </p:sp>
        </mc:Choice>
        <mc:Fallback xmlns="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4FD56B77-EC1E-F353-48F3-EF0A53C393E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78128" y="2080260"/>
                <a:ext cx="6485562" cy="4546007"/>
              </a:xfrm>
              <a:blipFill>
                <a:blip r:embed="rId2"/>
                <a:stretch>
                  <a:fillRect l="-1367" t="-2786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itle 1">
            <a:extLst>
              <a:ext uri="{FF2B5EF4-FFF2-40B4-BE49-F238E27FC236}">
                <a16:creationId xmlns:a16="http://schemas.microsoft.com/office/drawing/2014/main" id="{EACF6434-D548-477A-AC26-63A8590539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8129" y="133564"/>
            <a:ext cx="9143999" cy="1255849"/>
          </a:xfrm>
        </p:spPr>
        <p:txBody>
          <a:bodyPr/>
          <a:lstStyle/>
          <a:p>
            <a:r>
              <a:rPr lang="en-IT" i="1" dirty="0">
                <a:solidFill>
                  <a:srgbClr val="0070C0"/>
                </a:solidFill>
                <a:latin typeface="+mn-lt"/>
              </a:rPr>
              <a:t>HL-LHC Physics prospects</a:t>
            </a:r>
            <a:br>
              <a:rPr lang="en-IT" b="0" i="1" dirty="0">
                <a:solidFill>
                  <a:srgbClr val="0070C0"/>
                </a:solidFill>
                <a:latin typeface="+mn-lt"/>
              </a:rPr>
            </a:br>
            <a:r>
              <a:rPr lang="en-IT" b="0" i="1" dirty="0">
                <a:solidFill>
                  <a:srgbClr val="0070C0"/>
                </a:solidFill>
                <a:latin typeface="+mn-lt"/>
              </a:rPr>
              <a:t>Standard Model Precision Measurements</a:t>
            </a:r>
            <a:endParaRPr lang="en-IT" sz="3600" b="0" i="1" dirty="0">
              <a:solidFill>
                <a:srgbClr val="0070C0"/>
              </a:solidFill>
              <a:latin typeface="+mn-lt"/>
            </a:endParaRPr>
          </a:p>
        </p:txBody>
      </p:sp>
      <p:pic>
        <p:nvPicPr>
          <p:cNvPr id="6" name="Picture 5" descr="A graph of a graph&#10;&#10;Description automatically generated">
            <a:extLst>
              <a:ext uri="{FF2B5EF4-FFF2-40B4-BE49-F238E27FC236}">
                <a16:creationId xmlns:a16="http://schemas.microsoft.com/office/drawing/2014/main" id="{58959B5E-D32A-A630-DBC0-4620D574293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34493" y="4220920"/>
            <a:ext cx="2652953" cy="2168450"/>
          </a:xfrm>
          <a:prstGeom prst="rect">
            <a:avLst/>
          </a:prstGeom>
        </p:spPr>
      </p:pic>
      <p:sp>
        <p:nvSpPr>
          <p:cNvPr id="3" name="Content Placeholder 1">
            <a:extLst>
              <a:ext uri="{FF2B5EF4-FFF2-40B4-BE49-F238E27FC236}">
                <a16:creationId xmlns:a16="http://schemas.microsoft.com/office/drawing/2014/main" id="{3383C000-4C90-2A31-3FA5-7424B7B21F65}"/>
              </a:ext>
            </a:extLst>
          </p:cNvPr>
          <p:cNvSpPr txBox="1">
            <a:spLocks/>
          </p:cNvSpPr>
          <p:nvPr/>
        </p:nvSpPr>
        <p:spPr>
          <a:xfrm>
            <a:off x="178128" y="1297074"/>
            <a:ext cx="8680121" cy="782287"/>
          </a:xfrm>
          <a:prstGeom prst="rect">
            <a:avLst/>
          </a:prstGeom>
        </p:spPr>
        <p:txBody>
          <a:bodyPr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FF0000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70C0"/>
              </a:buClr>
              <a:buSzPct val="90000"/>
              <a:buFont typeface="Wingdings" charset="2"/>
              <a:buChar char="§"/>
              <a:defRPr sz="2400" kern="1200">
                <a:solidFill>
                  <a:srgbClr val="0070C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80000"/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80000"/>
              <a:buFont typeface="Arial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600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IT" i="1" dirty="0">
                <a:solidFill>
                  <a:schemeClr val="accent2"/>
                </a:solidFill>
              </a:rPr>
              <a:t>In general: very hard to extrapolate to the HL-LHC systematic uncertainties</a:t>
            </a:r>
          </a:p>
          <a:p>
            <a:pPr lvl="1"/>
            <a:endParaRPr lang="en-IT" sz="1500" dirty="0"/>
          </a:p>
          <a:p>
            <a:pPr lvl="1"/>
            <a:endParaRPr lang="en-IT" dirty="0"/>
          </a:p>
        </p:txBody>
      </p:sp>
    </p:spTree>
    <p:extLst>
      <p:ext uri="{BB962C8B-B14F-4D97-AF65-F5344CB8AC3E}">
        <p14:creationId xmlns:p14="http://schemas.microsoft.com/office/powerpoint/2010/main" val="1007485485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0054F78F-837C-E683-8955-C23FE8C13D97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426836" y="4721490"/>
                <a:ext cx="8442843" cy="1771907"/>
              </a:xfrm>
            </p:spPr>
            <p:txBody>
              <a:bodyPr>
                <a:normAutofit fontScale="92500" lnSpcReduction="20000"/>
              </a:bodyPr>
              <a:lstStyle/>
              <a:p>
                <a:r>
                  <a:rPr lang="en-GB" sz="2400" dirty="0"/>
                  <a:t>U</a:t>
                </a:r>
                <a:r>
                  <a:rPr lang="en-IT" sz="2400" dirty="0"/>
                  <a:t>nder hypothesis that SM is valid up to the Planck scale</a:t>
                </a:r>
              </a:p>
              <a:p>
                <a:pPr lvl="1"/>
                <a:r>
                  <a:rPr lang="en-GB" sz="2000" i="1" dirty="0"/>
                  <a:t>m</a:t>
                </a:r>
                <a:r>
                  <a:rPr lang="en-IT" sz="2000" i="1" baseline="-25000" dirty="0"/>
                  <a:t>t</a:t>
                </a:r>
                <a:r>
                  <a:rPr lang="en-IT" sz="2000" i="1" dirty="0"/>
                  <a:t> </a:t>
                </a:r>
                <a:r>
                  <a:rPr lang="en-IT" sz="2000" dirty="0"/>
                  <a:t>&amp;</a:t>
                </a:r>
                <a:r>
                  <a:rPr lang="en-IT" sz="2000" i="1" dirty="0"/>
                  <a:t> m</a:t>
                </a:r>
                <a:r>
                  <a:rPr lang="en-IT" sz="2000" i="1" baseline="-25000" dirty="0"/>
                  <a:t>H  </a:t>
                </a:r>
                <a:r>
                  <a:rPr lang="en-IT" sz="2000" dirty="0"/>
                  <a:t>provide information on stability of our universe</a:t>
                </a:r>
              </a:p>
              <a:p>
                <a:pPr lvl="1"/>
                <a:r>
                  <a:rPr lang="en-IT" sz="2000" dirty="0"/>
                  <a:t>Fundamental test of the SM and potential tensions therein</a:t>
                </a:r>
              </a:p>
              <a:p>
                <a:pPr lvl="1"/>
                <a:r>
                  <a:rPr lang="en-IT" sz="2000" dirty="0"/>
                  <a:t>ATLAS &amp; CMS have numerous measurements with </a:t>
                </a:r>
                <a14:m>
                  <m:oMath xmlns:m="http://schemas.openxmlformats.org/officeDocument/2006/math">
                    <m:r>
                      <a:rPr lang="en-IT" sz="24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≠</m:t>
                    </m:r>
                  </m:oMath>
                </a14:m>
                <a:r>
                  <a:rPr lang="en-IT" sz="2000" dirty="0"/>
                  <a:t> techniques</a:t>
                </a:r>
              </a:p>
              <a:p>
                <a:pPr lvl="1"/>
                <a:r>
                  <a:rPr lang="en-IT" sz="2000" dirty="0"/>
                  <a:t>2025 Updated estimates: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Δ</m:t>
                    </m:r>
                    <m:r>
                      <a:rPr lang="el-GR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sSubSup>
                      <m:sSubSupPr>
                        <m:ctrlPr>
                          <a:rPr lang="en-GB" sz="240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sub>
                      <m:sup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𝑝𝑜𝑙𝑒</m:t>
                        </m:r>
                      </m:sup>
                    </m:sSubSup>
                  </m:oMath>
                </a14:m>
                <a:r>
                  <a:rPr lang="en-IT" sz="2000" dirty="0"/>
                  <a:t>~ 200 MeV -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Δ</m:t>
                    </m:r>
                    <m:sSub>
                      <m:sSubPr>
                        <m:ctrlPr>
                          <a:rPr lang="el-GR" sz="20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𝐻</m:t>
                        </m:r>
                      </m:sub>
                    </m:sSub>
                  </m:oMath>
                </a14:m>
                <a:r>
                  <a:rPr lang="en-IT" sz="2000" dirty="0"/>
                  <a:t> ~ 21 MeV</a:t>
                </a:r>
              </a:p>
              <a:p>
                <a:pPr lvl="1"/>
                <a:r>
                  <a:rPr lang="en-GB" sz="2000" dirty="0"/>
                  <a:t>A</a:t>
                </a:r>
                <a:r>
                  <a:rPr lang="en-IT" sz="2000" dirty="0"/>
                  <a:t> conclusive statement is within reach … </a:t>
                </a:r>
                <a:r>
                  <a:rPr lang="en-IT" sz="1900" i="1" dirty="0">
                    <a:solidFill>
                      <a:schemeClr val="tx1"/>
                    </a:solidFill>
                  </a:rPr>
                  <a:t>in 15 years from now …</a:t>
                </a:r>
              </a:p>
              <a:p>
                <a:endParaRPr lang="en-IT" dirty="0"/>
              </a:p>
            </p:txBody>
          </p:sp>
        </mc:Choice>
        <mc:Fallback xmlns="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0054F78F-837C-E683-8955-C23FE8C13D9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26836" y="4721490"/>
                <a:ext cx="8442843" cy="1771907"/>
              </a:xfrm>
              <a:blipFill>
                <a:blip r:embed="rId2"/>
                <a:stretch>
                  <a:fillRect l="-751" t="-7857" b="-5000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itle 1">
            <a:extLst>
              <a:ext uri="{FF2B5EF4-FFF2-40B4-BE49-F238E27FC236}">
                <a16:creationId xmlns:a16="http://schemas.microsoft.com/office/drawing/2014/main" id="{7479EFAD-9D52-F612-EE92-10D2688381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8129" y="133564"/>
            <a:ext cx="9143999" cy="1255849"/>
          </a:xfrm>
        </p:spPr>
        <p:txBody>
          <a:bodyPr/>
          <a:lstStyle/>
          <a:p>
            <a:r>
              <a:rPr lang="en-IT" i="1" dirty="0">
                <a:solidFill>
                  <a:srgbClr val="0070C0"/>
                </a:solidFill>
                <a:latin typeface="+mn-lt"/>
              </a:rPr>
              <a:t>HL-LHC Physics prospects</a:t>
            </a:r>
            <a:br>
              <a:rPr lang="en-IT" b="0" i="1" dirty="0">
                <a:solidFill>
                  <a:srgbClr val="0070C0"/>
                </a:solidFill>
                <a:latin typeface="+mn-lt"/>
              </a:rPr>
            </a:br>
            <a:r>
              <a:rPr lang="en-IT" sz="3600" b="0" i="1" dirty="0">
                <a:solidFill>
                  <a:srgbClr val="0070C0"/>
                </a:solidFill>
                <a:latin typeface="+mn-lt"/>
              </a:rPr>
              <a:t>EWK vacuum stability</a:t>
            </a:r>
          </a:p>
        </p:txBody>
      </p:sp>
      <p:pic>
        <p:nvPicPr>
          <p:cNvPr id="6" name="Picture 5" descr="A graph of a graph of stability&#10;&#10;Description automatically generated with medium confidence">
            <a:extLst>
              <a:ext uri="{FF2B5EF4-FFF2-40B4-BE49-F238E27FC236}">
                <a16:creationId xmlns:a16="http://schemas.microsoft.com/office/drawing/2014/main" id="{87F54F95-909F-214F-6FD2-5041FD28D06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35478" y="1229393"/>
            <a:ext cx="4725342" cy="3492097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EF51A3CA-AD87-D2B8-7DDA-C963EB250FEA}"/>
              </a:ext>
            </a:extLst>
          </p:cNvPr>
          <p:cNvSpPr txBox="1"/>
          <p:nvPr/>
        </p:nvSpPr>
        <p:spPr>
          <a:xfrm>
            <a:off x="6861339" y="2468761"/>
            <a:ext cx="2160269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P</a:t>
            </a:r>
            <a:r>
              <a:rPr lang="en-IT" dirty="0">
                <a:solidFill>
                  <a:srgbClr val="FF0000"/>
                </a:solidFill>
              </a:rPr>
              <a:t>rofile likelihood fit</a:t>
            </a:r>
            <a:br>
              <a:rPr lang="en-IT" dirty="0">
                <a:solidFill>
                  <a:srgbClr val="FF0000"/>
                </a:solidFill>
              </a:rPr>
            </a:br>
            <a:r>
              <a:rPr lang="en-IT" sz="1400" dirty="0">
                <a:solidFill>
                  <a:srgbClr val="FF0000"/>
                </a:solidFill>
              </a:rPr>
              <a:t>syst uncert simultaneously constrained with data</a:t>
            </a:r>
            <a:endParaRPr lang="en-IT" dirty="0">
              <a:solidFill>
                <a:srgbClr val="FF0000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4F52AB7-FFB9-E39A-8974-EDB1F5709813}"/>
              </a:ext>
            </a:extLst>
          </p:cNvPr>
          <p:cNvSpPr txBox="1"/>
          <p:nvPr/>
        </p:nvSpPr>
        <p:spPr>
          <a:xfrm>
            <a:off x="6916112" y="3490454"/>
            <a:ext cx="2160269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6"/>
                </a:solidFill>
              </a:rPr>
              <a:t>Externalize all </a:t>
            </a:r>
            <a:r>
              <a:rPr lang="en-US" dirty="0" err="1">
                <a:solidFill>
                  <a:schemeClr val="accent6"/>
                </a:solidFill>
              </a:rPr>
              <a:t>uncert</a:t>
            </a:r>
            <a:br>
              <a:rPr lang="en-US" dirty="0">
                <a:solidFill>
                  <a:schemeClr val="accent6"/>
                </a:solidFill>
              </a:rPr>
            </a:br>
            <a:r>
              <a:rPr lang="en-US" sz="1400" dirty="0">
                <a:solidFill>
                  <a:schemeClr val="accent6"/>
                </a:solidFill>
              </a:rPr>
              <a:t>Systematic </a:t>
            </a:r>
            <a:r>
              <a:rPr lang="en-US" sz="1400" dirty="0" err="1">
                <a:solidFill>
                  <a:schemeClr val="accent6"/>
                </a:solidFill>
              </a:rPr>
              <a:t>uncert</a:t>
            </a:r>
            <a:r>
              <a:rPr lang="en-US" sz="1400" dirty="0">
                <a:solidFill>
                  <a:schemeClr val="accent6"/>
                </a:solidFill>
              </a:rPr>
              <a:t> kept fixed in the fit</a:t>
            </a:r>
            <a:endParaRPr lang="en-IT" sz="1400" dirty="0">
              <a:solidFill>
                <a:schemeClr val="accent6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3B333E3F-A868-07FF-877B-5D4926C59427}"/>
                  </a:ext>
                </a:extLst>
              </p:cNvPr>
              <p:cNvSpPr txBox="1"/>
              <p:nvPr/>
            </p:nvSpPr>
            <p:spPr>
              <a:xfrm>
                <a:off x="6805602" y="1229393"/>
                <a:ext cx="2160269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Extrapolations based on </a:t>
                </a:r>
                <a14:m>
                  <m:oMath xmlns:m="http://schemas.openxmlformats.org/officeDocument/2006/math">
                    <m:r>
                      <a:rPr lang="en-US" sz="18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𝑡</m:t>
                    </m:r>
                    <m:acc>
                      <m:accPr>
                        <m:chr m:val="̅"/>
                        <m:ctrlPr>
                          <a:rPr lang="en-IT" sz="18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18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acc>
                  </m:oMath>
                </a14:m>
                <a:r>
                  <a:rPr lang="en-GB" sz="1800" i="1" dirty="0">
                    <a:solidFill>
                      <a:schemeClr val="tx1"/>
                    </a:solidFill>
                  </a:rPr>
                  <a:t>+jet and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𝑡</m:t>
                    </m:r>
                    <m:acc>
                      <m:accPr>
                        <m:chr m:val="̅"/>
                        <m:ctrlPr>
                          <a:rPr lang="en-IT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acc>
                  </m:oMath>
                </a14:m>
                <a:r>
                  <a:rPr lang="en-IT" dirty="0"/>
                  <a:t> with boosted top-quarks</a:t>
                </a:r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3B333E3F-A868-07FF-877B-5D4926C5942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05602" y="1229393"/>
                <a:ext cx="2160269" cy="923330"/>
              </a:xfrm>
              <a:prstGeom prst="rect">
                <a:avLst/>
              </a:prstGeom>
              <a:blipFill>
                <a:blip r:embed="rId4"/>
                <a:stretch>
                  <a:fillRect l="-2326" t="-2703" r="-3488" b="-9459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Freeform 9">
            <a:extLst>
              <a:ext uri="{FF2B5EF4-FFF2-40B4-BE49-F238E27FC236}">
                <a16:creationId xmlns:a16="http://schemas.microsoft.com/office/drawing/2014/main" id="{E4F188D0-044B-8886-A239-B4BA77282309}"/>
              </a:ext>
            </a:extLst>
          </p:cNvPr>
          <p:cNvSpPr/>
          <p:nvPr/>
        </p:nvSpPr>
        <p:spPr>
          <a:xfrm>
            <a:off x="6435090" y="3337560"/>
            <a:ext cx="457200" cy="422910"/>
          </a:xfrm>
          <a:custGeom>
            <a:avLst/>
            <a:gdLst>
              <a:gd name="connsiteX0" fmla="*/ 0 w 457200"/>
              <a:gd name="connsiteY0" fmla="*/ 0 h 422910"/>
              <a:gd name="connsiteX1" fmla="*/ 377190 w 457200"/>
              <a:gd name="connsiteY1" fmla="*/ 80010 h 422910"/>
              <a:gd name="connsiteX2" fmla="*/ 240030 w 457200"/>
              <a:gd name="connsiteY2" fmla="*/ 354330 h 422910"/>
              <a:gd name="connsiteX3" fmla="*/ 457200 w 457200"/>
              <a:gd name="connsiteY3" fmla="*/ 422910 h 4229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200" h="422910">
                <a:moveTo>
                  <a:pt x="0" y="0"/>
                </a:moveTo>
                <a:cubicBezTo>
                  <a:pt x="168592" y="10477"/>
                  <a:pt x="337185" y="20955"/>
                  <a:pt x="377190" y="80010"/>
                </a:cubicBezTo>
                <a:cubicBezTo>
                  <a:pt x="417195" y="139065"/>
                  <a:pt x="226695" y="297180"/>
                  <a:pt x="240030" y="354330"/>
                </a:cubicBezTo>
                <a:cubicBezTo>
                  <a:pt x="253365" y="411480"/>
                  <a:pt x="355282" y="417195"/>
                  <a:pt x="457200" y="422910"/>
                </a:cubicBezTo>
              </a:path>
            </a:pathLst>
          </a:custGeom>
          <a:noFill/>
          <a:ln>
            <a:solidFill>
              <a:schemeClr val="accent6"/>
            </a:solidFill>
            <a:headEnd type="none" w="med" len="med"/>
            <a:tailEnd type="arrow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T"/>
          </a:p>
        </p:txBody>
      </p:sp>
      <p:sp>
        <p:nvSpPr>
          <p:cNvPr id="11" name="Freeform 10">
            <a:extLst>
              <a:ext uri="{FF2B5EF4-FFF2-40B4-BE49-F238E27FC236}">
                <a16:creationId xmlns:a16="http://schemas.microsoft.com/office/drawing/2014/main" id="{1CAB079D-F724-A923-633F-C3E147610995}"/>
              </a:ext>
            </a:extLst>
          </p:cNvPr>
          <p:cNvSpPr/>
          <p:nvPr/>
        </p:nvSpPr>
        <p:spPr>
          <a:xfrm>
            <a:off x="6309360" y="2800350"/>
            <a:ext cx="548640" cy="321149"/>
          </a:xfrm>
          <a:custGeom>
            <a:avLst/>
            <a:gdLst>
              <a:gd name="connsiteX0" fmla="*/ 0 w 548640"/>
              <a:gd name="connsiteY0" fmla="*/ 285750 h 321149"/>
              <a:gd name="connsiteX1" fmla="*/ 457200 w 548640"/>
              <a:gd name="connsiteY1" fmla="*/ 308610 h 321149"/>
              <a:gd name="connsiteX2" fmla="*/ 297180 w 548640"/>
              <a:gd name="connsiteY2" fmla="*/ 114300 h 321149"/>
              <a:gd name="connsiteX3" fmla="*/ 548640 w 548640"/>
              <a:gd name="connsiteY3" fmla="*/ 0 h 3211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48640" h="321149">
                <a:moveTo>
                  <a:pt x="0" y="285750"/>
                </a:moveTo>
                <a:cubicBezTo>
                  <a:pt x="203835" y="311467"/>
                  <a:pt x="407670" y="337185"/>
                  <a:pt x="457200" y="308610"/>
                </a:cubicBezTo>
                <a:cubicBezTo>
                  <a:pt x="506730" y="280035"/>
                  <a:pt x="281940" y="165735"/>
                  <a:pt x="297180" y="114300"/>
                </a:cubicBezTo>
                <a:cubicBezTo>
                  <a:pt x="312420" y="62865"/>
                  <a:pt x="430530" y="31432"/>
                  <a:pt x="548640" y="0"/>
                </a:cubicBezTo>
              </a:path>
            </a:pathLst>
          </a:custGeom>
          <a:noFill/>
          <a:ln>
            <a:solidFill>
              <a:srgbClr val="FF0000"/>
            </a:solidFill>
            <a:headEnd type="none" w="med" len="med"/>
            <a:tailEnd type="arrow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T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42D9FF3-5CE2-468D-17E4-8505B187CBD9}"/>
              </a:ext>
            </a:extLst>
          </p:cNvPr>
          <p:cNvSpPr txBox="1"/>
          <p:nvPr/>
        </p:nvSpPr>
        <p:spPr>
          <a:xfrm rot="16200000">
            <a:off x="7643128" y="4969607"/>
            <a:ext cx="26324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T" sz="1800" dirty="0">
                <a:hlinkClick r:id="rId5"/>
              </a:rPr>
              <a:t>ATL-PHYS-PUB-2025-018</a:t>
            </a:r>
            <a:endParaRPr lang="en-IT" dirty="0"/>
          </a:p>
        </p:txBody>
      </p:sp>
    </p:spTree>
    <p:extLst>
      <p:ext uri="{BB962C8B-B14F-4D97-AF65-F5344CB8AC3E}">
        <p14:creationId xmlns:p14="http://schemas.microsoft.com/office/powerpoint/2010/main" val="4090446941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Group 30">
            <a:extLst>
              <a:ext uri="{FF2B5EF4-FFF2-40B4-BE49-F238E27FC236}">
                <a16:creationId xmlns:a16="http://schemas.microsoft.com/office/drawing/2014/main" id="{D8A51928-CF1A-2499-9138-5762DC86DB3D}"/>
              </a:ext>
            </a:extLst>
          </p:cNvPr>
          <p:cNvGrpSpPr/>
          <p:nvPr/>
        </p:nvGrpSpPr>
        <p:grpSpPr>
          <a:xfrm>
            <a:off x="5050114" y="204313"/>
            <a:ext cx="2429823" cy="955752"/>
            <a:chOff x="6348724" y="1979113"/>
            <a:chExt cx="2429823" cy="955752"/>
          </a:xfrm>
        </p:grpSpPr>
        <p:pic>
          <p:nvPicPr>
            <p:cNvPr id="26" name="Picture 25" descr="A diagram of a diagram of a triangle&#10;&#10;Description automatically generated">
              <a:extLst>
                <a:ext uri="{FF2B5EF4-FFF2-40B4-BE49-F238E27FC236}">
                  <a16:creationId xmlns:a16="http://schemas.microsoft.com/office/drawing/2014/main" id="{10EEBDBC-4040-492E-E573-4F5215C0C5B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t="5166"/>
            <a:stretch/>
          </p:blipFill>
          <p:spPr>
            <a:xfrm>
              <a:off x="6348724" y="1979113"/>
              <a:ext cx="2429823" cy="955752"/>
            </a:xfrm>
            <a:prstGeom prst="rect">
              <a:avLst/>
            </a:prstGeom>
          </p:spPr>
        </p:pic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709AAE74-C509-AF3C-D155-1CA36785ED18}"/>
                </a:ext>
              </a:extLst>
            </p:cNvPr>
            <p:cNvSpPr txBox="1"/>
            <p:nvPr/>
          </p:nvSpPr>
          <p:spPr>
            <a:xfrm>
              <a:off x="6375563" y="2193132"/>
              <a:ext cx="77679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T" dirty="0"/>
                <a:t>ggF</a:t>
              </a: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56793ADD-78CD-7FCA-1831-769780327B0A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380344" y="1491574"/>
                <a:ext cx="8763656" cy="1937426"/>
              </a:xfrm>
            </p:spPr>
            <p:txBody>
              <a:bodyPr>
                <a:normAutofit/>
              </a:bodyPr>
              <a:lstStyle/>
              <a:p>
                <a:r>
                  <a:rPr lang="en-US" dirty="0"/>
                  <a:t>Di-Higgs searches can constrain triple-Higgs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𝜆</m:t>
                    </m:r>
                    <m:r>
                      <a:rPr lang="en-US" b="0" i="1" baseline="-2500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3</m:t>
                    </m:r>
                    <m:r>
                      <a:rPr lang="en-US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(</m:t>
                    </m:r>
                    <m:r>
                      <a:rPr lang="en-IT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𝜅</m:t>
                    </m:r>
                    <m:r>
                      <a:rPr lang="en-US" i="1" baseline="-25000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𝜆</m:t>
                    </m:r>
                  </m:oMath>
                </a14:m>
                <a:r>
                  <a:rPr lang="en-US" dirty="0"/>
                  <a:t>) and quartic VVHH (</a:t>
                </a:r>
                <a14:m>
                  <m:oMath xmlns:m="http://schemas.openxmlformats.org/officeDocument/2006/math">
                    <m:r>
                      <a:rPr lang="en-IT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𝜅</m:t>
                    </m:r>
                  </m:oMath>
                </a14:m>
                <a:r>
                  <a:rPr lang="en-IT" baseline="-25000" dirty="0">
                    <a:solidFill>
                      <a:srgbClr val="0070C0"/>
                    </a:solidFill>
                  </a:rPr>
                  <a:t>2V</a:t>
                </a:r>
                <a:r>
                  <a:rPr lang="en-IT" dirty="0"/>
                  <a:t>) coupling (</a:t>
                </a:r>
                <a:r>
                  <a:rPr lang="en-IT" dirty="0">
                    <a:solidFill>
                      <a:srgbClr val="0070C0"/>
                    </a:solidFill>
                  </a:rPr>
                  <a:t>modifiers</a:t>
                </a:r>
                <a:r>
                  <a:rPr lang="en-IT" dirty="0"/>
                  <a:t>)</a:t>
                </a:r>
              </a:p>
              <a:p>
                <a:r>
                  <a:rPr lang="en-IT" dirty="0"/>
                  <a:t>3000 fb</a:t>
                </a:r>
                <a:r>
                  <a:rPr lang="en-IT" baseline="30000" dirty="0"/>
                  <a:t>-1</a:t>
                </a:r>
                <a:r>
                  <a:rPr lang="en-IT" dirty="0"/>
                  <a:t> projection </a:t>
                </a:r>
                <a:r>
                  <a:rPr lang="en-IT" sz="2000" dirty="0"/>
                  <a:t>(scenario S2 for systematic uncertainties)</a:t>
                </a:r>
              </a:p>
              <a:p>
                <a:pPr lvl="1"/>
                <a:r>
                  <a:rPr lang="en-IT" dirty="0"/>
                  <a:t>Expected: ATLAS: 4.2</a:t>
                </a:r>
                <a14:m>
                  <m:oMath xmlns:m="http://schemas.openxmlformats.org/officeDocument/2006/math">
                    <m:r>
                      <a:rPr lang="en-IT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𝜎</m:t>
                    </m:r>
                  </m:oMath>
                </a14:m>
                <a:r>
                  <a:rPr lang="en-IT" dirty="0"/>
                  <a:t> CMS 3.8</a:t>
                </a:r>
                <a14:m>
                  <m:oMath xmlns:m="http://schemas.openxmlformats.org/officeDocument/2006/math">
                    <m:r>
                      <a:rPr lang="en-IT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𝜎</m:t>
                    </m:r>
                  </m:oMath>
                </a14:m>
                <a:r>
                  <a:rPr lang="en-IT" dirty="0"/>
                  <a:t> </a:t>
                </a:r>
                <a:r>
                  <a:rPr lang="en-IT" sz="1600" dirty="0"/>
                  <a:t>(comb most sensitive channels)</a:t>
                </a:r>
              </a:p>
              <a:p>
                <a:endParaRPr lang="en-IT" dirty="0"/>
              </a:p>
            </p:txBody>
          </p:sp>
        </mc:Choice>
        <mc:Fallback xmlns="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56793ADD-78CD-7FCA-1831-769780327B0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80344" y="1491574"/>
                <a:ext cx="8763656" cy="1937426"/>
              </a:xfrm>
              <a:blipFill>
                <a:blip r:embed="rId3"/>
                <a:stretch>
                  <a:fillRect l="-1158" t="-5195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itle 1">
            <a:extLst>
              <a:ext uri="{FF2B5EF4-FFF2-40B4-BE49-F238E27FC236}">
                <a16:creationId xmlns:a16="http://schemas.microsoft.com/office/drawing/2014/main" id="{559AFD09-F100-DBD0-9C4A-FE3C94EB33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8129" y="133564"/>
            <a:ext cx="9143999" cy="1255849"/>
          </a:xfrm>
        </p:spPr>
        <p:txBody>
          <a:bodyPr/>
          <a:lstStyle/>
          <a:p>
            <a:r>
              <a:rPr lang="en-IT" i="1" dirty="0">
                <a:solidFill>
                  <a:srgbClr val="0070C0"/>
                </a:solidFill>
                <a:latin typeface="+mn-lt"/>
              </a:rPr>
              <a:t>HL-LHC Projections</a:t>
            </a:r>
            <a:br>
              <a:rPr lang="en-IT" b="0" i="1" dirty="0">
                <a:solidFill>
                  <a:srgbClr val="0070C0"/>
                </a:solidFill>
                <a:latin typeface="+mn-lt"/>
              </a:rPr>
            </a:br>
            <a:r>
              <a:rPr lang="en-IT" b="0" i="1" dirty="0">
                <a:solidFill>
                  <a:srgbClr val="0070C0"/>
                </a:solidFill>
                <a:latin typeface="+mn-lt"/>
              </a:rPr>
              <a:t>Di-Higgs production</a:t>
            </a:r>
            <a:endParaRPr lang="en-IT" sz="3600" b="0" i="1" dirty="0">
              <a:solidFill>
                <a:srgbClr val="0070C0"/>
              </a:solidFill>
              <a:latin typeface="+mn-lt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2264CB7-2D57-17DE-4362-D58557510213}"/>
              </a:ext>
            </a:extLst>
          </p:cNvPr>
          <p:cNvSpPr txBox="1"/>
          <p:nvPr/>
        </p:nvSpPr>
        <p:spPr>
          <a:xfrm rot="16200000">
            <a:off x="6206906" y="3556302"/>
            <a:ext cx="55048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T" dirty="0"/>
              <a:t>ATL-PHYS-PUB-2025-006 | CMS-HIG-20-011</a:t>
            </a: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B49D8EA1-4BD6-86D2-1A03-F9289520B170}"/>
              </a:ext>
            </a:extLst>
          </p:cNvPr>
          <p:cNvGrpSpPr/>
          <p:nvPr/>
        </p:nvGrpSpPr>
        <p:grpSpPr>
          <a:xfrm>
            <a:off x="7532176" y="13788"/>
            <a:ext cx="1611824" cy="1255849"/>
            <a:chOff x="6359836" y="2798210"/>
            <a:chExt cx="2049378" cy="1477786"/>
          </a:xfrm>
        </p:grpSpPr>
        <p:pic>
          <p:nvPicPr>
            <p:cNvPr id="28" name="Picture 27" descr="A diagram of a diagram&#10;&#10;Description automatically generated">
              <a:extLst>
                <a:ext uri="{FF2B5EF4-FFF2-40B4-BE49-F238E27FC236}">
                  <a16:creationId xmlns:a16="http://schemas.microsoft.com/office/drawing/2014/main" id="{BA9DE136-A0EB-B120-9652-3D4C5DC2634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375563" y="2798210"/>
              <a:ext cx="2033651" cy="1477786"/>
            </a:xfrm>
            <a:prstGeom prst="rect">
              <a:avLst/>
            </a:prstGeom>
          </p:spPr>
        </p:pic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823C5F79-DBF4-8680-2549-3D86B649A6AC}"/>
                </a:ext>
              </a:extLst>
            </p:cNvPr>
            <p:cNvSpPr txBox="1"/>
            <p:nvPr/>
          </p:nvSpPr>
          <p:spPr>
            <a:xfrm>
              <a:off x="6359836" y="3367432"/>
              <a:ext cx="776799" cy="43460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T" dirty="0"/>
                <a:t>VBF</a:t>
              </a:r>
            </a:p>
          </p:txBody>
        </p:sp>
      </p:grpSp>
      <p:pic>
        <p:nvPicPr>
          <p:cNvPr id="36" name="Picture 2">
            <a:extLst>
              <a:ext uri="{FF2B5EF4-FFF2-40B4-BE49-F238E27FC236}">
                <a16:creationId xmlns:a16="http://schemas.microsoft.com/office/drawing/2014/main" id="{0EDF08B9-CD12-8925-EF3A-020EEB7F850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5003" y="3599431"/>
            <a:ext cx="3342015" cy="27610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7" name="Picture 8">
            <a:extLst>
              <a:ext uri="{FF2B5EF4-FFF2-40B4-BE49-F238E27FC236}">
                <a16:creationId xmlns:a16="http://schemas.microsoft.com/office/drawing/2014/main" id="{B901F356-763C-BAC2-59FD-BBBF119581D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2339" y="3526012"/>
            <a:ext cx="2954536" cy="28344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8" name="TextBox 37">
            <a:extLst>
              <a:ext uri="{FF2B5EF4-FFF2-40B4-BE49-F238E27FC236}">
                <a16:creationId xmlns:a16="http://schemas.microsoft.com/office/drawing/2014/main" id="{9E97FD3F-3E18-22A5-77F9-4DCFD619F635}"/>
              </a:ext>
            </a:extLst>
          </p:cNvPr>
          <p:cNvSpPr txBox="1"/>
          <p:nvPr/>
        </p:nvSpPr>
        <p:spPr>
          <a:xfrm>
            <a:off x="5737286" y="4830301"/>
            <a:ext cx="5669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T" dirty="0">
                <a:solidFill>
                  <a:srgbClr val="FF0000"/>
                </a:solidFill>
              </a:rPr>
              <a:t>S2</a:t>
            </a: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0A33AA80-4055-25A3-456E-28DA93FBEAF9}"/>
              </a:ext>
            </a:extLst>
          </p:cNvPr>
          <p:cNvSpPr/>
          <p:nvPr/>
        </p:nvSpPr>
        <p:spPr>
          <a:xfrm>
            <a:off x="7391400" y="3632089"/>
            <a:ext cx="424247" cy="2572769"/>
          </a:xfrm>
          <a:prstGeom prst="rect">
            <a:avLst/>
          </a:prstGeom>
          <a:solidFill>
            <a:schemeClr val="accent4">
              <a:alpha val="25098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T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B7E9991E-D26F-ACC4-C0A1-8823967600B9}"/>
              </a:ext>
            </a:extLst>
          </p:cNvPr>
          <p:cNvSpPr/>
          <p:nvPr/>
        </p:nvSpPr>
        <p:spPr>
          <a:xfrm>
            <a:off x="4060371" y="3597525"/>
            <a:ext cx="326503" cy="2572769"/>
          </a:xfrm>
          <a:prstGeom prst="rect">
            <a:avLst/>
          </a:prstGeom>
          <a:solidFill>
            <a:schemeClr val="accent4">
              <a:alpha val="25098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T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2418767B-F22C-892C-4778-8061D621CA90}"/>
              </a:ext>
            </a:extLst>
          </p:cNvPr>
          <p:cNvSpPr txBox="1"/>
          <p:nvPr/>
        </p:nvSpPr>
        <p:spPr>
          <a:xfrm>
            <a:off x="3727093" y="4383525"/>
            <a:ext cx="566942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IT" dirty="0">
                <a:solidFill>
                  <a:srgbClr val="00FF7C"/>
                </a:solidFill>
              </a:rPr>
              <a:t>S2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18B53242-9542-57C8-2F4F-9818C0039494}"/>
              </a:ext>
            </a:extLst>
          </p:cNvPr>
          <p:cNvSpPr txBox="1"/>
          <p:nvPr/>
        </p:nvSpPr>
        <p:spPr>
          <a:xfrm rot="20524634">
            <a:off x="4956551" y="4764585"/>
            <a:ext cx="87097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N</a:t>
            </a:r>
            <a:r>
              <a:rPr lang="en-IT" sz="1400" dirty="0"/>
              <a:t>o syst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511E93BA-67A8-A4B4-21B2-384F6F085CAB}"/>
              </a:ext>
            </a:extLst>
          </p:cNvPr>
          <p:cNvSpPr txBox="1"/>
          <p:nvPr/>
        </p:nvSpPr>
        <p:spPr>
          <a:xfrm rot="20143738">
            <a:off x="3326422" y="3949200"/>
            <a:ext cx="87097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rgbClr val="FF01FF"/>
                </a:solidFill>
              </a:rPr>
              <a:t>N</a:t>
            </a:r>
            <a:r>
              <a:rPr lang="en-IT" sz="1400" dirty="0">
                <a:solidFill>
                  <a:srgbClr val="FF01FF"/>
                </a:solidFill>
              </a:rPr>
              <a:t>o syst</a:t>
            </a:r>
          </a:p>
        </p:txBody>
      </p:sp>
    </p:spTree>
    <p:extLst>
      <p:ext uri="{BB962C8B-B14F-4D97-AF65-F5344CB8AC3E}">
        <p14:creationId xmlns:p14="http://schemas.microsoft.com/office/powerpoint/2010/main" val="3274335909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Group 30">
            <a:extLst>
              <a:ext uri="{FF2B5EF4-FFF2-40B4-BE49-F238E27FC236}">
                <a16:creationId xmlns:a16="http://schemas.microsoft.com/office/drawing/2014/main" id="{D8A51928-CF1A-2499-9138-5762DC86DB3D}"/>
              </a:ext>
            </a:extLst>
          </p:cNvPr>
          <p:cNvGrpSpPr/>
          <p:nvPr/>
        </p:nvGrpSpPr>
        <p:grpSpPr>
          <a:xfrm>
            <a:off x="5050114" y="204313"/>
            <a:ext cx="2429823" cy="955752"/>
            <a:chOff x="6348724" y="1979113"/>
            <a:chExt cx="2429823" cy="955752"/>
          </a:xfrm>
        </p:grpSpPr>
        <p:pic>
          <p:nvPicPr>
            <p:cNvPr id="26" name="Picture 25" descr="A diagram of a diagram of a triangle&#10;&#10;Description automatically generated">
              <a:extLst>
                <a:ext uri="{FF2B5EF4-FFF2-40B4-BE49-F238E27FC236}">
                  <a16:creationId xmlns:a16="http://schemas.microsoft.com/office/drawing/2014/main" id="{10EEBDBC-4040-492E-E573-4F5215C0C5B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t="5166"/>
            <a:stretch/>
          </p:blipFill>
          <p:spPr>
            <a:xfrm>
              <a:off x="6348724" y="1979113"/>
              <a:ext cx="2429823" cy="955752"/>
            </a:xfrm>
            <a:prstGeom prst="rect">
              <a:avLst/>
            </a:prstGeom>
          </p:spPr>
        </p:pic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709AAE74-C509-AF3C-D155-1CA36785ED18}"/>
                </a:ext>
              </a:extLst>
            </p:cNvPr>
            <p:cNvSpPr txBox="1"/>
            <p:nvPr/>
          </p:nvSpPr>
          <p:spPr>
            <a:xfrm>
              <a:off x="6375563" y="2193132"/>
              <a:ext cx="77679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T" dirty="0"/>
                <a:t>ggF</a:t>
              </a: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56793ADD-78CD-7FCA-1831-769780327B0A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380344" y="1491573"/>
                <a:ext cx="8763656" cy="2296451"/>
              </a:xfrm>
            </p:spPr>
            <p:txBody>
              <a:bodyPr>
                <a:normAutofit/>
              </a:bodyPr>
              <a:lstStyle/>
              <a:p>
                <a:r>
                  <a:rPr lang="en-US" dirty="0"/>
                  <a:t>Di-Higgs searches can constrain triple-Higgs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𝜆</m:t>
                    </m:r>
                    <m:r>
                      <a:rPr lang="en-US" b="0" i="1" baseline="-2500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3</m:t>
                    </m:r>
                  </m:oMath>
                </a14:m>
                <a:r>
                  <a:rPr lang="en-US" dirty="0"/>
                  <a:t> (</a:t>
                </a:r>
                <a14:m>
                  <m:oMath xmlns:m="http://schemas.openxmlformats.org/officeDocument/2006/math">
                    <m:r>
                      <a:rPr lang="en-IT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𝜅</m:t>
                    </m:r>
                    <m:r>
                      <a:rPr lang="en-US" i="1" baseline="-25000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𝜆</m:t>
                    </m:r>
                  </m:oMath>
                </a14:m>
                <a:r>
                  <a:rPr lang="en-US" dirty="0"/>
                  <a:t>) and quartic VVHH (</a:t>
                </a:r>
                <a14:m>
                  <m:oMath xmlns:m="http://schemas.openxmlformats.org/officeDocument/2006/math">
                    <m:r>
                      <a:rPr lang="en-IT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𝜅</m:t>
                    </m:r>
                  </m:oMath>
                </a14:m>
                <a:r>
                  <a:rPr lang="en-IT" baseline="-25000" dirty="0">
                    <a:solidFill>
                      <a:srgbClr val="0070C0"/>
                    </a:solidFill>
                  </a:rPr>
                  <a:t>2V</a:t>
                </a:r>
                <a:r>
                  <a:rPr lang="en-IT" dirty="0"/>
                  <a:t>) coupling (</a:t>
                </a:r>
                <a:r>
                  <a:rPr lang="en-IT" dirty="0">
                    <a:solidFill>
                      <a:srgbClr val="0070C0"/>
                    </a:solidFill>
                  </a:rPr>
                  <a:t>modifiers</a:t>
                </a:r>
                <a:r>
                  <a:rPr lang="en-IT" dirty="0"/>
                  <a:t>)</a:t>
                </a:r>
              </a:p>
              <a:p>
                <a:r>
                  <a:rPr lang="en-IT" dirty="0"/>
                  <a:t>3000 fb</a:t>
                </a:r>
                <a:r>
                  <a:rPr lang="en-IT" baseline="30000" dirty="0"/>
                  <a:t>-1</a:t>
                </a:r>
                <a:r>
                  <a:rPr lang="en-IT" dirty="0"/>
                  <a:t> projection </a:t>
                </a:r>
                <a:r>
                  <a:rPr lang="en-IT" sz="2000" dirty="0"/>
                  <a:t>(scenario S2 for systematic uncertainties)</a:t>
                </a:r>
              </a:p>
              <a:p>
                <a:pPr lvl="1"/>
                <a:r>
                  <a:rPr lang="en-IT" dirty="0"/>
                  <a:t>Expected: ATLAS: 4.2</a:t>
                </a:r>
                <a14:m>
                  <m:oMath xmlns:m="http://schemas.openxmlformats.org/officeDocument/2006/math">
                    <m:r>
                      <a:rPr lang="en-IT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𝜎</m:t>
                    </m:r>
                  </m:oMath>
                </a14:m>
                <a:r>
                  <a:rPr lang="en-IT" dirty="0"/>
                  <a:t> CMS 3.8</a:t>
                </a:r>
                <a14:m>
                  <m:oMath xmlns:m="http://schemas.openxmlformats.org/officeDocument/2006/math">
                    <m:r>
                      <a:rPr lang="en-IT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𝜎</m:t>
                    </m:r>
                  </m:oMath>
                </a14:m>
                <a:r>
                  <a:rPr lang="en-IT" dirty="0"/>
                  <a:t> </a:t>
                </a:r>
                <a:r>
                  <a:rPr lang="en-IT" sz="1600" dirty="0"/>
                  <a:t>(comb most sensitive channels)</a:t>
                </a:r>
              </a:p>
              <a:p>
                <a:pPr lvl="1"/>
                <a:r>
                  <a:rPr lang="en-IT" dirty="0"/>
                  <a:t>Dedicated projection for VBF (ATLAS): 9.7 x SM</a:t>
                </a:r>
              </a:p>
              <a:p>
                <a:endParaRPr lang="en-IT" dirty="0"/>
              </a:p>
            </p:txBody>
          </p:sp>
        </mc:Choice>
        <mc:Fallback xmlns="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56793ADD-78CD-7FCA-1831-769780327B0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80344" y="1491573"/>
                <a:ext cx="8763656" cy="2296451"/>
              </a:xfrm>
              <a:blipFill>
                <a:blip r:embed="rId3"/>
                <a:stretch>
                  <a:fillRect l="-1158" t="-4396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itle 1">
            <a:extLst>
              <a:ext uri="{FF2B5EF4-FFF2-40B4-BE49-F238E27FC236}">
                <a16:creationId xmlns:a16="http://schemas.microsoft.com/office/drawing/2014/main" id="{559AFD09-F100-DBD0-9C4A-FE3C94EB33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8129" y="133564"/>
            <a:ext cx="9143999" cy="1255849"/>
          </a:xfrm>
        </p:spPr>
        <p:txBody>
          <a:bodyPr/>
          <a:lstStyle/>
          <a:p>
            <a:r>
              <a:rPr lang="en-IT" i="1" dirty="0">
                <a:solidFill>
                  <a:srgbClr val="0070C0"/>
                </a:solidFill>
                <a:latin typeface="+mn-lt"/>
              </a:rPr>
              <a:t>HL-LHC Projections</a:t>
            </a:r>
            <a:br>
              <a:rPr lang="en-IT" b="0" i="1" dirty="0">
                <a:solidFill>
                  <a:srgbClr val="0070C0"/>
                </a:solidFill>
                <a:latin typeface="+mn-lt"/>
              </a:rPr>
            </a:br>
            <a:r>
              <a:rPr lang="en-IT" b="0" i="1" dirty="0">
                <a:solidFill>
                  <a:srgbClr val="0070C0"/>
                </a:solidFill>
                <a:latin typeface="+mn-lt"/>
              </a:rPr>
              <a:t>Di-Higgs production</a:t>
            </a:r>
            <a:endParaRPr lang="en-IT" sz="3600" b="0" i="1" dirty="0">
              <a:solidFill>
                <a:srgbClr val="0070C0"/>
              </a:solidFill>
              <a:latin typeface="+mn-lt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2264CB7-2D57-17DE-4362-D58557510213}"/>
              </a:ext>
            </a:extLst>
          </p:cNvPr>
          <p:cNvSpPr txBox="1"/>
          <p:nvPr/>
        </p:nvSpPr>
        <p:spPr>
          <a:xfrm rot="16200000">
            <a:off x="6206906" y="3556302"/>
            <a:ext cx="55048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T" dirty="0"/>
              <a:t>ATL-PHYS-PUB-2025-006 | CMS-HIG-20-011</a:t>
            </a: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B49D8EA1-4BD6-86D2-1A03-F9289520B170}"/>
              </a:ext>
            </a:extLst>
          </p:cNvPr>
          <p:cNvGrpSpPr/>
          <p:nvPr/>
        </p:nvGrpSpPr>
        <p:grpSpPr>
          <a:xfrm>
            <a:off x="7532176" y="13788"/>
            <a:ext cx="1611824" cy="1255849"/>
            <a:chOff x="6359836" y="2798210"/>
            <a:chExt cx="2049378" cy="1477786"/>
          </a:xfrm>
        </p:grpSpPr>
        <p:pic>
          <p:nvPicPr>
            <p:cNvPr id="28" name="Picture 27" descr="A diagram of a diagram&#10;&#10;Description automatically generated">
              <a:extLst>
                <a:ext uri="{FF2B5EF4-FFF2-40B4-BE49-F238E27FC236}">
                  <a16:creationId xmlns:a16="http://schemas.microsoft.com/office/drawing/2014/main" id="{BA9DE136-A0EB-B120-9652-3D4C5DC2634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375563" y="2798210"/>
              <a:ext cx="2033651" cy="1477786"/>
            </a:xfrm>
            <a:prstGeom prst="rect">
              <a:avLst/>
            </a:prstGeom>
          </p:spPr>
        </p:pic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823C5F79-DBF4-8680-2549-3D86B649A6AC}"/>
                </a:ext>
              </a:extLst>
            </p:cNvPr>
            <p:cNvSpPr txBox="1"/>
            <p:nvPr/>
          </p:nvSpPr>
          <p:spPr>
            <a:xfrm>
              <a:off x="6359836" y="3367432"/>
              <a:ext cx="776799" cy="43460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T" dirty="0"/>
                <a:t>VBF</a:t>
              </a:r>
            </a:p>
          </p:txBody>
        </p:sp>
      </p:grpSp>
      <p:pic>
        <p:nvPicPr>
          <p:cNvPr id="3" name="Picture 4">
            <a:extLst>
              <a:ext uri="{FF2B5EF4-FFF2-40B4-BE49-F238E27FC236}">
                <a16:creationId xmlns:a16="http://schemas.microsoft.com/office/drawing/2014/main" id="{D2529385-44D4-B43F-1B46-5397DABF2FB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2923" y="3907801"/>
            <a:ext cx="3040468" cy="25855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4">
            <a:extLst>
              <a:ext uri="{FF2B5EF4-FFF2-40B4-BE49-F238E27FC236}">
                <a16:creationId xmlns:a16="http://schemas.microsoft.com/office/drawing/2014/main" id="{BFCD2218-349D-0555-71BD-05F46274338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1968" y="4100229"/>
            <a:ext cx="3791156" cy="23931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Content Placeholder 1">
            <a:extLst>
              <a:ext uri="{FF2B5EF4-FFF2-40B4-BE49-F238E27FC236}">
                <a16:creationId xmlns:a16="http://schemas.microsoft.com/office/drawing/2014/main" id="{9CD73CFC-F4B9-0587-6DC0-5CC31091FDFA}"/>
              </a:ext>
            </a:extLst>
          </p:cNvPr>
          <p:cNvSpPr txBox="1">
            <a:spLocks/>
          </p:cNvSpPr>
          <p:nvPr/>
        </p:nvSpPr>
        <p:spPr>
          <a:xfrm>
            <a:off x="3634007" y="3657600"/>
            <a:ext cx="5809281" cy="985400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FF0000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70C0"/>
              </a:buClr>
              <a:buSzPct val="90000"/>
              <a:buFont typeface="Wingdings" charset="2"/>
              <a:buChar char="§"/>
              <a:defRPr sz="2400" kern="1200">
                <a:solidFill>
                  <a:srgbClr val="0070C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80000"/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80000"/>
              <a:buFont typeface="Arial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600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en-US" dirty="0"/>
              <a:t>Total signal strength: 0.5 x SM</a:t>
            </a:r>
            <a:endParaRPr lang="en-IT" dirty="0"/>
          </a:p>
        </p:txBody>
      </p:sp>
      <p:sp>
        <p:nvSpPr>
          <p:cNvPr id="7" name="Freeform 6">
            <a:extLst>
              <a:ext uri="{FF2B5EF4-FFF2-40B4-BE49-F238E27FC236}">
                <a16:creationId xmlns:a16="http://schemas.microsoft.com/office/drawing/2014/main" id="{CC1EDDE8-43AD-2A30-6F87-7784476606E5}"/>
              </a:ext>
            </a:extLst>
          </p:cNvPr>
          <p:cNvSpPr/>
          <p:nvPr/>
        </p:nvSpPr>
        <p:spPr>
          <a:xfrm>
            <a:off x="321799" y="3456122"/>
            <a:ext cx="747584" cy="991892"/>
          </a:xfrm>
          <a:custGeom>
            <a:avLst/>
            <a:gdLst>
              <a:gd name="connsiteX0" fmla="*/ 515109 w 747584"/>
              <a:gd name="connsiteY0" fmla="*/ 0 h 991892"/>
              <a:gd name="connsiteX1" fmla="*/ 3665 w 747584"/>
              <a:gd name="connsiteY1" fmla="*/ 542441 h 991892"/>
              <a:gd name="connsiteX2" fmla="*/ 747584 w 747584"/>
              <a:gd name="connsiteY2" fmla="*/ 991892 h 9918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47584" h="991892">
                <a:moveTo>
                  <a:pt x="515109" y="0"/>
                </a:moveTo>
                <a:cubicBezTo>
                  <a:pt x="240014" y="188563"/>
                  <a:pt x="-35081" y="377126"/>
                  <a:pt x="3665" y="542441"/>
                </a:cubicBezTo>
                <a:cubicBezTo>
                  <a:pt x="42411" y="707756"/>
                  <a:pt x="394997" y="849824"/>
                  <a:pt x="747584" y="991892"/>
                </a:cubicBezTo>
              </a:path>
            </a:pathLst>
          </a:custGeom>
          <a:noFill/>
          <a:ln>
            <a:solidFill>
              <a:srgbClr val="0070C0"/>
            </a:solidFill>
            <a:headEnd type="none" w="med" len="med"/>
            <a:tailEnd type="arrow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T"/>
          </a:p>
        </p:txBody>
      </p:sp>
      <p:sp>
        <p:nvSpPr>
          <p:cNvPr id="9" name="Freeform 8">
            <a:extLst>
              <a:ext uri="{FF2B5EF4-FFF2-40B4-BE49-F238E27FC236}">
                <a16:creationId xmlns:a16="http://schemas.microsoft.com/office/drawing/2014/main" id="{9CDE0A6C-2691-77D3-33C6-DB1BB476C66F}"/>
              </a:ext>
            </a:extLst>
          </p:cNvPr>
          <p:cNvSpPr/>
          <p:nvPr/>
        </p:nvSpPr>
        <p:spPr>
          <a:xfrm>
            <a:off x="3955740" y="3936569"/>
            <a:ext cx="1639148" cy="1840023"/>
          </a:xfrm>
          <a:custGeom>
            <a:avLst/>
            <a:gdLst>
              <a:gd name="connsiteX0" fmla="*/ 259799 w 1639148"/>
              <a:gd name="connsiteY0" fmla="*/ 0 h 1840023"/>
              <a:gd name="connsiteX1" fmla="*/ 104816 w 1639148"/>
              <a:gd name="connsiteY1" fmla="*/ 1673817 h 1840023"/>
              <a:gd name="connsiteX2" fmla="*/ 1639148 w 1639148"/>
              <a:gd name="connsiteY2" fmla="*/ 1689316 h 18400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639148" h="1840023">
                <a:moveTo>
                  <a:pt x="259799" y="0"/>
                </a:moveTo>
                <a:cubicBezTo>
                  <a:pt x="67361" y="696132"/>
                  <a:pt x="-125076" y="1392264"/>
                  <a:pt x="104816" y="1673817"/>
                </a:cubicBezTo>
                <a:cubicBezTo>
                  <a:pt x="334708" y="1955370"/>
                  <a:pt x="986928" y="1822343"/>
                  <a:pt x="1639148" y="1689316"/>
                </a:cubicBezTo>
              </a:path>
            </a:pathLst>
          </a:custGeom>
          <a:noFill/>
          <a:ln>
            <a:solidFill>
              <a:srgbClr val="0070C0"/>
            </a:solidFill>
            <a:headEnd type="none" w="med" len="med"/>
            <a:tailEnd type="arrow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2993057876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Group 30">
            <a:extLst>
              <a:ext uri="{FF2B5EF4-FFF2-40B4-BE49-F238E27FC236}">
                <a16:creationId xmlns:a16="http://schemas.microsoft.com/office/drawing/2014/main" id="{D8A51928-CF1A-2499-9138-5762DC86DB3D}"/>
              </a:ext>
            </a:extLst>
          </p:cNvPr>
          <p:cNvGrpSpPr/>
          <p:nvPr/>
        </p:nvGrpSpPr>
        <p:grpSpPr>
          <a:xfrm>
            <a:off x="5050114" y="204313"/>
            <a:ext cx="2429823" cy="955752"/>
            <a:chOff x="6348724" y="1979113"/>
            <a:chExt cx="2429823" cy="955752"/>
          </a:xfrm>
        </p:grpSpPr>
        <p:pic>
          <p:nvPicPr>
            <p:cNvPr id="26" name="Picture 25" descr="A diagram of a diagram of a triangle&#10;&#10;Description automatically generated">
              <a:extLst>
                <a:ext uri="{FF2B5EF4-FFF2-40B4-BE49-F238E27FC236}">
                  <a16:creationId xmlns:a16="http://schemas.microsoft.com/office/drawing/2014/main" id="{10EEBDBC-4040-492E-E573-4F5215C0C5B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t="5166"/>
            <a:stretch/>
          </p:blipFill>
          <p:spPr>
            <a:xfrm>
              <a:off x="6348724" y="1979113"/>
              <a:ext cx="2429823" cy="955752"/>
            </a:xfrm>
            <a:prstGeom prst="rect">
              <a:avLst/>
            </a:prstGeom>
          </p:spPr>
        </p:pic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709AAE74-C509-AF3C-D155-1CA36785ED18}"/>
                </a:ext>
              </a:extLst>
            </p:cNvPr>
            <p:cNvSpPr txBox="1"/>
            <p:nvPr/>
          </p:nvSpPr>
          <p:spPr>
            <a:xfrm>
              <a:off x="6375563" y="2193132"/>
              <a:ext cx="77679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T" dirty="0"/>
                <a:t>ggF</a:t>
              </a: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56793ADD-78CD-7FCA-1831-769780327B0A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380344" y="1491574"/>
                <a:ext cx="8763656" cy="2253112"/>
              </a:xfrm>
            </p:spPr>
            <p:txBody>
              <a:bodyPr>
                <a:normAutofit/>
              </a:bodyPr>
              <a:lstStyle/>
              <a:p>
                <a:r>
                  <a:rPr lang="en-US" dirty="0"/>
                  <a:t>Di-Higgs searches can constrain triple-Higgs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𝜆</m:t>
                    </m:r>
                    <m:r>
                      <a:rPr lang="en-US" b="0" i="1" baseline="-2500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3</m:t>
                    </m:r>
                    <m:r>
                      <a:rPr lang="en-US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(</m:t>
                    </m:r>
                    <m:r>
                      <a:rPr lang="en-IT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𝜅</m:t>
                    </m:r>
                    <m:r>
                      <a:rPr lang="en-US" i="1" baseline="-25000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𝜆</m:t>
                    </m:r>
                  </m:oMath>
                </a14:m>
                <a:r>
                  <a:rPr lang="en-US" dirty="0"/>
                  <a:t>) and quartic VVHH (</a:t>
                </a:r>
                <a14:m>
                  <m:oMath xmlns:m="http://schemas.openxmlformats.org/officeDocument/2006/math">
                    <m:r>
                      <a:rPr lang="en-IT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𝜅</m:t>
                    </m:r>
                  </m:oMath>
                </a14:m>
                <a:r>
                  <a:rPr lang="en-IT" baseline="-25000" dirty="0">
                    <a:solidFill>
                      <a:srgbClr val="0070C0"/>
                    </a:solidFill>
                  </a:rPr>
                  <a:t>2V</a:t>
                </a:r>
                <a:r>
                  <a:rPr lang="en-IT" dirty="0"/>
                  <a:t>) coupling (</a:t>
                </a:r>
                <a:r>
                  <a:rPr lang="en-IT" dirty="0">
                    <a:solidFill>
                      <a:srgbClr val="0070C0"/>
                    </a:solidFill>
                  </a:rPr>
                  <a:t>modifiers</a:t>
                </a:r>
                <a:r>
                  <a:rPr lang="en-IT" dirty="0"/>
                  <a:t>)</a:t>
                </a:r>
              </a:p>
              <a:p>
                <a:r>
                  <a:rPr lang="en-IT" dirty="0"/>
                  <a:t>3000 fb</a:t>
                </a:r>
                <a:r>
                  <a:rPr lang="en-IT" baseline="30000" dirty="0"/>
                  <a:t>-1</a:t>
                </a:r>
                <a:r>
                  <a:rPr lang="en-IT" dirty="0"/>
                  <a:t> projection </a:t>
                </a:r>
                <a:r>
                  <a:rPr lang="en-IT" sz="2000" dirty="0"/>
                  <a:t>(scenario S2 for systimatic uncertainties)</a:t>
                </a:r>
              </a:p>
              <a:p>
                <a:pPr lvl="1"/>
                <a:r>
                  <a:rPr lang="en-IT" dirty="0"/>
                  <a:t>Expected: ATLAS: 4.2</a:t>
                </a:r>
                <a14:m>
                  <m:oMath xmlns:m="http://schemas.openxmlformats.org/officeDocument/2006/math">
                    <m:r>
                      <a:rPr lang="en-IT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𝜎</m:t>
                    </m:r>
                  </m:oMath>
                </a14:m>
                <a:r>
                  <a:rPr lang="en-IT" dirty="0"/>
                  <a:t> CMS 3.8</a:t>
                </a:r>
                <a14:m>
                  <m:oMath xmlns:m="http://schemas.openxmlformats.org/officeDocument/2006/math">
                    <m:r>
                      <a:rPr lang="en-IT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𝜎</m:t>
                    </m:r>
                  </m:oMath>
                </a14:m>
                <a:r>
                  <a:rPr lang="en-IT" dirty="0"/>
                  <a:t> </a:t>
                </a:r>
                <a:r>
                  <a:rPr lang="en-IT" sz="1600" dirty="0"/>
                  <a:t>(comb most sensitive channels)</a:t>
                </a:r>
              </a:p>
              <a:p>
                <a:pPr lvl="1"/>
                <a14:m>
                  <m:oMath xmlns:m="http://schemas.openxmlformats.org/officeDocument/2006/math">
                    <m:r>
                      <a:rPr lang="en-IT" sz="2200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𝜅</m:t>
                    </m:r>
                    <m:r>
                      <a:rPr lang="en-US" sz="2200" i="1" baseline="-25000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𝜆</m:t>
                    </m:r>
                  </m:oMath>
                </a14:m>
                <a:r>
                  <a:rPr lang="en-IT" sz="2200" dirty="0"/>
                  <a:t> constrained [0.6-1.5] ATLAS - [0.6-1.6] CMS (S2) 95% CL</a:t>
                </a:r>
              </a:p>
              <a:p>
                <a:endParaRPr lang="en-IT" dirty="0"/>
              </a:p>
            </p:txBody>
          </p:sp>
        </mc:Choice>
        <mc:Fallback xmlns="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56793ADD-78CD-7FCA-1831-769780327B0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80344" y="1491574"/>
                <a:ext cx="8763656" cy="2253112"/>
              </a:xfrm>
              <a:blipFill>
                <a:blip r:embed="rId3"/>
                <a:stretch>
                  <a:fillRect l="-1158" t="-4494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itle 1">
            <a:extLst>
              <a:ext uri="{FF2B5EF4-FFF2-40B4-BE49-F238E27FC236}">
                <a16:creationId xmlns:a16="http://schemas.microsoft.com/office/drawing/2014/main" id="{559AFD09-F100-DBD0-9C4A-FE3C94EB33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8129" y="133564"/>
            <a:ext cx="9143999" cy="1255849"/>
          </a:xfrm>
        </p:spPr>
        <p:txBody>
          <a:bodyPr/>
          <a:lstStyle/>
          <a:p>
            <a:r>
              <a:rPr lang="en-IT" i="1" dirty="0">
                <a:solidFill>
                  <a:srgbClr val="0070C0"/>
                </a:solidFill>
                <a:latin typeface="+mn-lt"/>
              </a:rPr>
              <a:t>HL-LHC Projections</a:t>
            </a:r>
            <a:br>
              <a:rPr lang="en-IT" b="0" i="1" dirty="0">
                <a:solidFill>
                  <a:srgbClr val="0070C0"/>
                </a:solidFill>
                <a:latin typeface="+mn-lt"/>
              </a:rPr>
            </a:br>
            <a:r>
              <a:rPr lang="en-IT" b="0" i="1" dirty="0">
                <a:solidFill>
                  <a:srgbClr val="0070C0"/>
                </a:solidFill>
                <a:latin typeface="+mn-lt"/>
              </a:rPr>
              <a:t>Di-Higgs production</a:t>
            </a:r>
            <a:endParaRPr lang="en-IT" sz="3600" b="0" i="1" dirty="0">
              <a:solidFill>
                <a:srgbClr val="0070C0"/>
              </a:solidFill>
              <a:latin typeface="+mn-lt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2264CB7-2D57-17DE-4362-D58557510213}"/>
              </a:ext>
            </a:extLst>
          </p:cNvPr>
          <p:cNvSpPr txBox="1"/>
          <p:nvPr/>
        </p:nvSpPr>
        <p:spPr>
          <a:xfrm rot="16200000">
            <a:off x="6206906" y="3556302"/>
            <a:ext cx="55048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T" dirty="0"/>
              <a:t>ATL-PHYS-PUB-2025-006 | CMS-HIG-20-011</a:t>
            </a: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B49D8EA1-4BD6-86D2-1A03-F9289520B170}"/>
              </a:ext>
            </a:extLst>
          </p:cNvPr>
          <p:cNvGrpSpPr/>
          <p:nvPr/>
        </p:nvGrpSpPr>
        <p:grpSpPr>
          <a:xfrm>
            <a:off x="7532176" y="13788"/>
            <a:ext cx="1611824" cy="1255849"/>
            <a:chOff x="6359836" y="2798210"/>
            <a:chExt cx="2049378" cy="1477786"/>
          </a:xfrm>
        </p:grpSpPr>
        <p:pic>
          <p:nvPicPr>
            <p:cNvPr id="28" name="Picture 27" descr="A diagram of a diagram&#10;&#10;Description automatically generated">
              <a:extLst>
                <a:ext uri="{FF2B5EF4-FFF2-40B4-BE49-F238E27FC236}">
                  <a16:creationId xmlns:a16="http://schemas.microsoft.com/office/drawing/2014/main" id="{BA9DE136-A0EB-B120-9652-3D4C5DC2634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375563" y="2798210"/>
              <a:ext cx="2033651" cy="1477786"/>
            </a:xfrm>
            <a:prstGeom prst="rect">
              <a:avLst/>
            </a:prstGeom>
          </p:spPr>
        </p:pic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823C5F79-DBF4-8680-2549-3D86B649A6AC}"/>
                </a:ext>
              </a:extLst>
            </p:cNvPr>
            <p:cNvSpPr txBox="1"/>
            <p:nvPr/>
          </p:nvSpPr>
          <p:spPr>
            <a:xfrm>
              <a:off x="6359836" y="3367432"/>
              <a:ext cx="776799" cy="43460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T" dirty="0"/>
                <a:t>VBF</a:t>
              </a:r>
            </a:p>
          </p:txBody>
        </p:sp>
      </p:grpSp>
      <p:pic>
        <p:nvPicPr>
          <p:cNvPr id="3" name="Picture 2">
            <a:extLst>
              <a:ext uri="{FF2B5EF4-FFF2-40B4-BE49-F238E27FC236}">
                <a16:creationId xmlns:a16="http://schemas.microsoft.com/office/drawing/2014/main" id="{B298585F-D35F-8DA4-3590-8352054A6A6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56253" y="3659592"/>
            <a:ext cx="3540287" cy="28338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3794" name="Picture 2">
            <a:extLst>
              <a:ext uri="{FF2B5EF4-FFF2-40B4-BE49-F238E27FC236}">
                <a16:creationId xmlns:a16="http://schemas.microsoft.com/office/drawing/2014/main" id="{41DE447D-3D2A-71FF-6357-E7529E1683B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6281" y="3659592"/>
            <a:ext cx="3417622" cy="28338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75331631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Group 30">
            <a:extLst>
              <a:ext uri="{FF2B5EF4-FFF2-40B4-BE49-F238E27FC236}">
                <a16:creationId xmlns:a16="http://schemas.microsoft.com/office/drawing/2014/main" id="{D8A51928-CF1A-2499-9138-5762DC86DB3D}"/>
              </a:ext>
            </a:extLst>
          </p:cNvPr>
          <p:cNvGrpSpPr/>
          <p:nvPr/>
        </p:nvGrpSpPr>
        <p:grpSpPr>
          <a:xfrm>
            <a:off x="5050114" y="204313"/>
            <a:ext cx="2429823" cy="955752"/>
            <a:chOff x="6348724" y="1979113"/>
            <a:chExt cx="2429823" cy="955752"/>
          </a:xfrm>
        </p:grpSpPr>
        <p:pic>
          <p:nvPicPr>
            <p:cNvPr id="26" name="Picture 25" descr="A diagram of a diagram of a triangle&#10;&#10;Description automatically generated">
              <a:extLst>
                <a:ext uri="{FF2B5EF4-FFF2-40B4-BE49-F238E27FC236}">
                  <a16:creationId xmlns:a16="http://schemas.microsoft.com/office/drawing/2014/main" id="{10EEBDBC-4040-492E-E573-4F5215C0C5B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t="5166"/>
            <a:stretch/>
          </p:blipFill>
          <p:spPr>
            <a:xfrm>
              <a:off x="6348724" y="1979113"/>
              <a:ext cx="2429823" cy="955752"/>
            </a:xfrm>
            <a:prstGeom prst="rect">
              <a:avLst/>
            </a:prstGeom>
          </p:spPr>
        </p:pic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709AAE74-C509-AF3C-D155-1CA36785ED18}"/>
                </a:ext>
              </a:extLst>
            </p:cNvPr>
            <p:cNvSpPr txBox="1"/>
            <p:nvPr/>
          </p:nvSpPr>
          <p:spPr>
            <a:xfrm>
              <a:off x="6375563" y="2193132"/>
              <a:ext cx="77679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T" dirty="0"/>
                <a:t>ggF</a:t>
              </a: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56793ADD-78CD-7FCA-1831-769780327B0A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380344" y="1491574"/>
                <a:ext cx="8763656" cy="1912196"/>
              </a:xfrm>
            </p:spPr>
            <p:txBody>
              <a:bodyPr>
                <a:normAutofit/>
              </a:bodyPr>
              <a:lstStyle/>
              <a:p>
                <a:r>
                  <a:rPr lang="en-US" dirty="0"/>
                  <a:t>Di-Higgs searches can constrain triple-Higgs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𝜆</m:t>
                    </m:r>
                    <m:r>
                      <a:rPr lang="en-US" b="0" i="1" baseline="-2500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3</m:t>
                    </m:r>
                    <m:r>
                      <a:rPr lang="en-US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(</m:t>
                    </m:r>
                    <m:r>
                      <a:rPr lang="en-IT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𝜅</m:t>
                    </m:r>
                    <m:r>
                      <a:rPr lang="en-US" i="1" baseline="-25000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𝜆</m:t>
                    </m:r>
                  </m:oMath>
                </a14:m>
                <a:r>
                  <a:rPr lang="en-US" dirty="0"/>
                  <a:t>) and quartic VVHH (</a:t>
                </a:r>
                <a14:m>
                  <m:oMath xmlns:m="http://schemas.openxmlformats.org/officeDocument/2006/math">
                    <m:r>
                      <a:rPr lang="en-IT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𝜅</m:t>
                    </m:r>
                  </m:oMath>
                </a14:m>
                <a:r>
                  <a:rPr lang="en-IT" baseline="-25000" dirty="0">
                    <a:solidFill>
                      <a:srgbClr val="0070C0"/>
                    </a:solidFill>
                  </a:rPr>
                  <a:t>2V</a:t>
                </a:r>
                <a:r>
                  <a:rPr lang="en-IT" dirty="0"/>
                  <a:t>) coupling (</a:t>
                </a:r>
                <a:r>
                  <a:rPr lang="en-IT" dirty="0">
                    <a:solidFill>
                      <a:srgbClr val="0070C0"/>
                    </a:solidFill>
                  </a:rPr>
                  <a:t>modifiers</a:t>
                </a:r>
                <a:r>
                  <a:rPr lang="en-IT" dirty="0"/>
                  <a:t>)</a:t>
                </a:r>
              </a:p>
              <a:p>
                <a:r>
                  <a:rPr lang="en-IT" dirty="0"/>
                  <a:t>3000 fb</a:t>
                </a:r>
                <a:r>
                  <a:rPr lang="en-IT" baseline="30000" dirty="0"/>
                  <a:t>-1</a:t>
                </a:r>
                <a:r>
                  <a:rPr lang="en-IT" dirty="0"/>
                  <a:t> projection </a:t>
                </a:r>
                <a:r>
                  <a:rPr lang="en-IT" sz="2000" dirty="0"/>
                  <a:t>(scenario S2 for systematic uncertainties)</a:t>
                </a:r>
              </a:p>
              <a:p>
                <a:r>
                  <a:rPr lang="en-IT" dirty="0"/>
                  <a:t>Combined ATLAS + CMS significance: 7.2 </a:t>
                </a:r>
                <a14:m>
                  <m:oMath xmlns:m="http://schemas.openxmlformats.org/officeDocument/2006/math">
                    <m:r>
                      <a:rPr lang="en-IT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IT" dirty="0"/>
                  <a:t> 7.6</a:t>
                </a:r>
                <a14:m>
                  <m:oMath xmlns:m="http://schemas.openxmlformats.org/officeDocument/2006/math">
                    <m:r>
                      <a:rPr lang="en-IT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𝜎</m:t>
                    </m:r>
                  </m:oMath>
                </a14:m>
                <a:endParaRPr lang="en-IT" dirty="0"/>
              </a:p>
            </p:txBody>
          </p:sp>
        </mc:Choice>
        <mc:Fallback xmlns="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56793ADD-78CD-7FCA-1831-769780327B0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80344" y="1491574"/>
                <a:ext cx="8763656" cy="1912196"/>
              </a:xfrm>
              <a:blipFill>
                <a:blip r:embed="rId3"/>
                <a:stretch>
                  <a:fillRect l="-1158" t="-5298" b="-7947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itle 1">
            <a:extLst>
              <a:ext uri="{FF2B5EF4-FFF2-40B4-BE49-F238E27FC236}">
                <a16:creationId xmlns:a16="http://schemas.microsoft.com/office/drawing/2014/main" id="{559AFD09-F100-DBD0-9C4A-FE3C94EB33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8129" y="133564"/>
            <a:ext cx="9143999" cy="1255849"/>
          </a:xfrm>
        </p:spPr>
        <p:txBody>
          <a:bodyPr/>
          <a:lstStyle/>
          <a:p>
            <a:r>
              <a:rPr lang="en-IT" i="1" dirty="0">
                <a:solidFill>
                  <a:srgbClr val="0070C0"/>
                </a:solidFill>
                <a:latin typeface="+mn-lt"/>
              </a:rPr>
              <a:t>HL-LHC Projections</a:t>
            </a:r>
            <a:br>
              <a:rPr lang="en-IT" b="0" i="1" dirty="0">
                <a:solidFill>
                  <a:srgbClr val="0070C0"/>
                </a:solidFill>
                <a:latin typeface="+mn-lt"/>
              </a:rPr>
            </a:br>
            <a:r>
              <a:rPr lang="en-IT" b="0" i="1" dirty="0">
                <a:solidFill>
                  <a:srgbClr val="0070C0"/>
                </a:solidFill>
                <a:latin typeface="+mn-lt"/>
              </a:rPr>
              <a:t>Di-Higgs production</a:t>
            </a:r>
            <a:endParaRPr lang="en-IT" sz="3600" b="0" i="1" dirty="0">
              <a:solidFill>
                <a:srgbClr val="0070C0"/>
              </a:solidFill>
              <a:latin typeface="+mn-lt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2264CB7-2D57-17DE-4362-D58557510213}"/>
              </a:ext>
            </a:extLst>
          </p:cNvPr>
          <p:cNvSpPr txBox="1"/>
          <p:nvPr/>
        </p:nvSpPr>
        <p:spPr>
          <a:xfrm rot="16200000">
            <a:off x="6206906" y="3556302"/>
            <a:ext cx="55048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T" dirty="0"/>
              <a:t>ATL-PHYS-PUB-2025-006 | CMS-HIG-20-011</a:t>
            </a: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B49D8EA1-4BD6-86D2-1A03-F9289520B170}"/>
              </a:ext>
            </a:extLst>
          </p:cNvPr>
          <p:cNvGrpSpPr/>
          <p:nvPr/>
        </p:nvGrpSpPr>
        <p:grpSpPr>
          <a:xfrm>
            <a:off x="7532176" y="13788"/>
            <a:ext cx="1611824" cy="1255849"/>
            <a:chOff x="6359836" y="2798210"/>
            <a:chExt cx="2049378" cy="1477786"/>
          </a:xfrm>
        </p:grpSpPr>
        <p:pic>
          <p:nvPicPr>
            <p:cNvPr id="28" name="Picture 27" descr="A diagram of a diagram&#10;&#10;Description automatically generated">
              <a:extLst>
                <a:ext uri="{FF2B5EF4-FFF2-40B4-BE49-F238E27FC236}">
                  <a16:creationId xmlns:a16="http://schemas.microsoft.com/office/drawing/2014/main" id="{BA9DE136-A0EB-B120-9652-3D4C5DC2634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375563" y="2798210"/>
              <a:ext cx="2033651" cy="1477786"/>
            </a:xfrm>
            <a:prstGeom prst="rect">
              <a:avLst/>
            </a:prstGeom>
          </p:spPr>
        </p:pic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823C5F79-DBF4-8680-2549-3D86B649A6AC}"/>
                </a:ext>
              </a:extLst>
            </p:cNvPr>
            <p:cNvSpPr txBox="1"/>
            <p:nvPr/>
          </p:nvSpPr>
          <p:spPr>
            <a:xfrm>
              <a:off x="6359836" y="3367432"/>
              <a:ext cx="776799" cy="43460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T" dirty="0"/>
                <a:t>VBF</a:t>
              </a:r>
            </a:p>
          </p:txBody>
        </p: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F0997D26-E051-8349-90B7-C39A8996E335}"/>
              </a:ext>
            </a:extLst>
          </p:cNvPr>
          <p:cNvGrpSpPr/>
          <p:nvPr/>
        </p:nvGrpSpPr>
        <p:grpSpPr>
          <a:xfrm>
            <a:off x="3597291" y="4378156"/>
            <a:ext cx="5107970" cy="1671126"/>
            <a:chOff x="3597291" y="4378156"/>
            <a:chExt cx="5107970" cy="1671126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201AA141-BE02-AD11-4ECE-0C081D5223CC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597291" y="4378156"/>
              <a:ext cx="5107970" cy="1671126"/>
            </a:xfrm>
            <a:prstGeom prst="rect">
              <a:avLst/>
            </a:prstGeom>
          </p:spPr>
        </p:pic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9E8D2420-DE07-F89E-2710-D158BAF6F90B}"/>
                </a:ext>
              </a:extLst>
            </p:cNvPr>
            <p:cNvSpPr/>
            <p:nvPr/>
          </p:nvSpPr>
          <p:spPr>
            <a:xfrm>
              <a:off x="7152362" y="4421688"/>
              <a:ext cx="1552899" cy="1627594"/>
            </a:xfrm>
            <a:prstGeom prst="rect">
              <a:avLst/>
            </a:prstGeom>
            <a:solidFill>
              <a:srgbClr val="5B9BD5">
                <a:alpha val="21961"/>
              </a:srgb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T"/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8F308B94-A668-A9FB-1960-C1819DF26675}"/>
              </a:ext>
            </a:extLst>
          </p:cNvPr>
          <p:cNvGrpSpPr/>
          <p:nvPr/>
        </p:nvGrpSpPr>
        <p:grpSpPr>
          <a:xfrm>
            <a:off x="0" y="3702452"/>
            <a:ext cx="3527885" cy="2821283"/>
            <a:chOff x="0" y="3702452"/>
            <a:chExt cx="3527885" cy="2821283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51507285-7E22-106F-A78E-850F51F4EAB4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0" y="3903703"/>
              <a:ext cx="3527885" cy="2620032"/>
            </a:xfrm>
            <a:prstGeom prst="rect">
              <a:avLst/>
            </a:prstGeom>
          </p:spPr>
        </p:pic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05CB6B6D-E5BB-AA02-2E07-BF2A22035E3B}"/>
                </a:ext>
              </a:extLst>
            </p:cNvPr>
            <p:cNvCxnSpPr>
              <a:cxnSpLocks/>
            </p:cNvCxnSpPr>
            <p:nvPr/>
          </p:nvCxnSpPr>
          <p:spPr>
            <a:xfrm>
              <a:off x="350421" y="5195825"/>
              <a:ext cx="3056658" cy="17894"/>
            </a:xfrm>
            <a:prstGeom prst="line">
              <a:avLst/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1" name="TextBox 10">
                  <a:extLst>
                    <a:ext uri="{FF2B5EF4-FFF2-40B4-BE49-F238E27FC236}">
                      <a16:creationId xmlns:a16="http://schemas.microsoft.com/office/drawing/2014/main" id="{677CB700-9BAD-05EA-48C9-2F1F4361C1E1}"/>
                    </a:ext>
                  </a:extLst>
                </p:cNvPr>
                <p:cNvSpPr txBox="1"/>
                <p:nvPr/>
              </p:nvSpPr>
              <p:spPr>
                <a:xfrm>
                  <a:off x="1753644" y="4910203"/>
                  <a:ext cx="939452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IT" dirty="0">
                      <a:solidFill>
                        <a:srgbClr val="FF0000"/>
                      </a:solidFill>
                    </a:rPr>
                    <a:t>5</a:t>
                  </a:r>
                  <a14:m>
                    <m:oMath xmlns:m="http://schemas.openxmlformats.org/officeDocument/2006/math">
                      <m:r>
                        <a:rPr lang="en-IT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𝜎</m:t>
                      </m:r>
                    </m:oMath>
                  </a14:m>
                  <a:endParaRPr lang="en-IT" dirty="0"/>
                </a:p>
              </p:txBody>
            </p:sp>
          </mc:Choice>
          <mc:Fallback xmlns="">
            <p:sp>
              <p:nvSpPr>
                <p:cNvPr id="11" name="TextBox 10">
                  <a:extLst>
                    <a:ext uri="{FF2B5EF4-FFF2-40B4-BE49-F238E27FC236}">
                      <a16:creationId xmlns:a16="http://schemas.microsoft.com/office/drawing/2014/main" id="{677CB700-9BAD-05EA-48C9-2F1F4361C1E1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753644" y="4910203"/>
                  <a:ext cx="939452" cy="369332"/>
                </a:xfrm>
                <a:prstGeom prst="rect">
                  <a:avLst/>
                </a:prstGeom>
                <a:blipFill>
                  <a:blip r:embed="rId7"/>
                  <a:stretch>
                    <a:fillRect l="-6667" t="-6667" b="-26667"/>
                  </a:stretch>
                </a:blipFill>
              </p:spPr>
              <p:txBody>
                <a:bodyPr/>
                <a:lstStyle/>
                <a:p>
                  <a:r>
                    <a:rPr lang="en-IT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1BC82316-EA84-4DDC-F151-B16C64FB6F7E}"/>
                </a:ext>
              </a:extLst>
            </p:cNvPr>
            <p:cNvSpPr txBox="1"/>
            <p:nvPr/>
          </p:nvSpPr>
          <p:spPr>
            <a:xfrm>
              <a:off x="380343" y="3702452"/>
              <a:ext cx="305665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T" sz="1600" dirty="0">
                  <a:solidFill>
                    <a:srgbClr val="FF0000"/>
                  </a:solidFill>
                </a:rPr>
                <a:t>ATLAS + CMS HL-LHC combination</a:t>
              </a:r>
            </a:p>
          </p:txBody>
        </p:sp>
      </p:grpSp>
      <p:sp>
        <p:nvSpPr>
          <p:cNvPr id="13" name="TextBox 12">
            <a:extLst>
              <a:ext uri="{FF2B5EF4-FFF2-40B4-BE49-F238E27FC236}">
                <a16:creationId xmlns:a16="http://schemas.microsoft.com/office/drawing/2014/main" id="{D08849D7-0256-6E00-5AD5-6146D976044F}"/>
              </a:ext>
            </a:extLst>
          </p:cNvPr>
          <p:cNvSpPr txBox="1"/>
          <p:nvPr/>
        </p:nvSpPr>
        <p:spPr>
          <a:xfrm>
            <a:off x="5853752" y="3854936"/>
            <a:ext cx="11669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>
                <a:solidFill>
                  <a:schemeClr val="accent5"/>
                </a:solidFill>
              </a:rPr>
              <a:t>B</a:t>
            </a:r>
            <a:r>
              <a:rPr lang="en-IT" sz="1400" dirty="0">
                <a:solidFill>
                  <a:schemeClr val="accent5"/>
                </a:solidFill>
              </a:rPr>
              <a:t>aseline / S2 syst uncert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514C762-169B-F19C-7C44-221861C064ED}"/>
              </a:ext>
            </a:extLst>
          </p:cNvPr>
          <p:cNvSpPr txBox="1"/>
          <p:nvPr/>
        </p:nvSpPr>
        <p:spPr>
          <a:xfrm>
            <a:off x="6964535" y="3894326"/>
            <a:ext cx="182979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accent5"/>
                </a:solidFill>
              </a:rPr>
              <a:t>Recent </a:t>
            </a:r>
            <a:br>
              <a:rPr lang="en-US" sz="1400" dirty="0">
                <a:solidFill>
                  <a:schemeClr val="accent5"/>
                </a:solidFill>
              </a:rPr>
            </a:br>
            <a:r>
              <a:rPr lang="en-US" sz="1400" dirty="0">
                <a:solidFill>
                  <a:schemeClr val="accent5"/>
                </a:solidFill>
              </a:rPr>
              <a:t>Improvements / S3</a:t>
            </a:r>
            <a:endParaRPr lang="en-IT" sz="1400" dirty="0">
              <a:solidFill>
                <a:schemeClr val="accent5"/>
              </a:solidFill>
            </a:endParaRP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B1622D2F-DCBD-9532-4F8C-EC12B65BB8FD}"/>
              </a:ext>
            </a:extLst>
          </p:cNvPr>
          <p:cNvGrpSpPr/>
          <p:nvPr/>
        </p:nvGrpSpPr>
        <p:grpSpPr>
          <a:xfrm>
            <a:off x="3594905" y="4702991"/>
            <a:ext cx="5110356" cy="1627594"/>
            <a:chOff x="3594905" y="4702991"/>
            <a:chExt cx="5110356" cy="1627594"/>
          </a:xfrm>
        </p:grpSpPr>
        <p:pic>
          <p:nvPicPr>
            <p:cNvPr id="16" name="Picture 15" descr="A table with numbers and percentages&#10;&#10;Description automatically generated">
              <a:extLst>
                <a:ext uri="{FF2B5EF4-FFF2-40B4-BE49-F238E27FC236}">
                  <a16:creationId xmlns:a16="http://schemas.microsoft.com/office/drawing/2014/main" id="{89AA9EE0-4D87-F19C-6861-C65C112BAC11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3594905" y="4713785"/>
              <a:ext cx="5110355" cy="1616800"/>
            </a:xfrm>
            <a:prstGeom prst="rect">
              <a:avLst/>
            </a:prstGeom>
          </p:spPr>
        </p:pic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E8F945E4-8F6F-B4C2-9CA5-63ECE8B9E6B8}"/>
                </a:ext>
              </a:extLst>
            </p:cNvPr>
            <p:cNvSpPr/>
            <p:nvPr/>
          </p:nvSpPr>
          <p:spPr>
            <a:xfrm>
              <a:off x="7152362" y="4702991"/>
              <a:ext cx="1552899" cy="1469209"/>
            </a:xfrm>
            <a:prstGeom prst="rect">
              <a:avLst/>
            </a:prstGeom>
            <a:solidFill>
              <a:srgbClr val="5B9BD5">
                <a:alpha val="21961"/>
              </a:srgb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T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208A6CC0-BF00-4878-1453-0CBF9285AD1C}"/>
                  </a:ext>
                </a:extLst>
              </p:cNvPr>
              <p:cNvSpPr txBox="1"/>
              <p:nvPr/>
            </p:nvSpPr>
            <p:spPr>
              <a:xfrm>
                <a:off x="2908474" y="3284405"/>
                <a:ext cx="5855182" cy="73866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2400" dirty="0">
                    <a:solidFill>
                      <a:srgbClr val="0070C0"/>
                    </a:solidFill>
                  </a:rPr>
                  <a:t>C</a:t>
                </a:r>
                <a:r>
                  <a:rPr lang="en-IT" sz="2400" dirty="0">
                    <a:solidFill>
                      <a:srgbClr val="0070C0"/>
                    </a:solidFill>
                  </a:rPr>
                  <a:t>ombined constraint on </a:t>
                </a:r>
                <a14:m>
                  <m:oMath xmlns:m="http://schemas.openxmlformats.org/officeDocument/2006/math">
                    <m:r>
                      <a:rPr lang="en-IT" sz="2400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𝜅</m:t>
                    </m:r>
                    <m:r>
                      <a:rPr lang="en-US" sz="2400" i="1" baseline="-25000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𝜆</m:t>
                    </m:r>
                  </m:oMath>
                </a14:m>
                <a:r>
                  <a:rPr lang="en-IT" sz="2400" dirty="0">
                    <a:solidFill>
                      <a:srgbClr val="0070C0"/>
                    </a:solidFill>
                  </a:rPr>
                  <a:t> = </a:t>
                </a:r>
                <a14:m>
                  <m:oMath xmlns:m="http://schemas.openxmlformats.org/officeDocument/2006/math">
                    <m:r>
                      <a:rPr lang="en-IT" sz="2400" i="1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𝜅</m:t>
                    </m:r>
                    <m:r>
                      <a:rPr lang="en-US" sz="2400" b="0" i="1" baseline="-25000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3</m:t>
                    </m:r>
                  </m:oMath>
                </a14:m>
                <a:r>
                  <a:rPr lang="en-IT" sz="2400" baseline="-25000" dirty="0">
                    <a:solidFill>
                      <a:srgbClr val="0070C0"/>
                    </a:solidFill>
                  </a:rPr>
                  <a:t> </a:t>
                </a:r>
                <a:r>
                  <a:rPr lang="en-IT" sz="2400" dirty="0">
                    <a:solidFill>
                      <a:srgbClr val="0070C0"/>
                    </a:solidFill>
                  </a:rPr>
                  <a:t>: [-26% +29%]</a:t>
                </a:r>
                <a:endParaRPr lang="en-IT" sz="2400" baseline="-25000" dirty="0">
                  <a:solidFill>
                    <a:srgbClr val="0070C0"/>
                  </a:solidFill>
                </a:endParaRPr>
              </a:p>
              <a:p>
                <a:endParaRPr lang="en-IT" dirty="0"/>
              </a:p>
            </p:txBody>
          </p:sp>
        </mc:Choice>
        <mc:Fallback xmlns="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208A6CC0-BF00-4878-1453-0CBF9285AD1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08474" y="3284405"/>
                <a:ext cx="5855182" cy="738664"/>
              </a:xfrm>
              <a:prstGeom prst="rect">
                <a:avLst/>
              </a:prstGeom>
              <a:blipFill>
                <a:blip r:embed="rId9"/>
                <a:stretch>
                  <a:fillRect l="-1512" t="-5085" r="-648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1" name="Picture 20" descr="A graph of different colored lines&#10;&#10;Description automatically generated">
            <a:extLst>
              <a:ext uri="{FF2B5EF4-FFF2-40B4-BE49-F238E27FC236}">
                <a16:creationId xmlns:a16="http://schemas.microsoft.com/office/drawing/2014/main" id="{ECF2F970-9B83-B59C-7B55-3BF930668777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7785" y="3951559"/>
            <a:ext cx="3457712" cy="25464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29004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</p:bld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56793ADD-78CD-7FCA-1831-769780327B0A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380344" y="1491573"/>
                <a:ext cx="8941784" cy="2296451"/>
              </a:xfrm>
            </p:spPr>
            <p:txBody>
              <a:bodyPr>
                <a:normAutofit/>
              </a:bodyPr>
              <a:lstStyle/>
              <a:p>
                <a:r>
                  <a:rPr lang="en-US" dirty="0"/>
                  <a:t>HHH provides access to </a:t>
                </a:r>
                <a14:m>
                  <m:oMath xmlns:m="http://schemas.openxmlformats.org/officeDocument/2006/math">
                    <m:r>
                      <a:rPr lang="en-US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𝜆</m:t>
                    </m:r>
                    <m:r>
                      <a:rPr lang="en-US" b="0" i="1" baseline="-2500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4</m:t>
                    </m:r>
                  </m:oMath>
                </a14:m>
                <a:endParaRPr lang="en-IT" baseline="-25000" dirty="0"/>
              </a:p>
              <a:p>
                <a:r>
                  <a:rPr lang="en-IT" dirty="0"/>
                  <a:t>Search targetting Resonant &amp; Non Resonant decays</a:t>
                </a:r>
              </a:p>
              <a:p>
                <a:pPr lvl="1"/>
                <a:r>
                  <a:rPr lang="en-GB" dirty="0"/>
                  <a:t>C</a:t>
                </a:r>
                <a:r>
                  <a:rPr lang="en-IT" dirty="0"/>
                  <a:t>an involve BSM heavy scalars (</a:t>
                </a:r>
                <a:r>
                  <a:rPr lang="en-IT" i="1" dirty="0"/>
                  <a:t>h</a:t>
                </a:r>
                <a:r>
                  <a:rPr lang="en-IT" i="1" baseline="-25000" dirty="0"/>
                  <a:t>i</a:t>
                </a:r>
                <a:r>
                  <a:rPr lang="en-IT" i="1" dirty="0"/>
                  <a:t>, h</a:t>
                </a:r>
                <a:r>
                  <a:rPr lang="en-IT" i="1" baseline="-25000" dirty="0"/>
                  <a:t>j</a:t>
                </a:r>
                <a:r>
                  <a:rPr lang="en-IT" dirty="0"/>
                  <a:t>)</a:t>
                </a:r>
              </a:p>
              <a:p>
                <a:pPr lvl="1"/>
                <a:r>
                  <a:rPr lang="en-IT" dirty="0"/>
                  <a:t>Channel: HHH </a:t>
                </a:r>
                <a14:m>
                  <m:oMath xmlns:m="http://schemas.openxmlformats.org/officeDocument/2006/math">
                    <m:r>
                      <a:rPr lang="en-IT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IT" dirty="0"/>
                  <a:t> 6b quarks</a:t>
                </a:r>
              </a:p>
              <a:p>
                <a:pPr lvl="1"/>
                <a:r>
                  <a:rPr lang="en-IT" dirty="0"/>
                  <a:t>Run 2 analysis ATLAS	ATLAS + CMS comb </a:t>
                </a:r>
                <a:r>
                  <a:rPr lang="en-IT" sz="2000" dirty="0"/>
                  <a:t>(2 x 3ab</a:t>
                </a:r>
                <a:r>
                  <a:rPr lang="en-IT" sz="2000" baseline="30000" dirty="0"/>
                  <a:t>-1</a:t>
                </a:r>
                <a:r>
                  <a:rPr lang="en-IT" sz="2000" dirty="0"/>
                  <a:t>)</a:t>
                </a:r>
              </a:p>
              <a:p>
                <a:endParaRPr lang="en-IT" dirty="0"/>
              </a:p>
            </p:txBody>
          </p:sp>
        </mc:Choice>
        <mc:Fallback xmlns="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56793ADD-78CD-7FCA-1831-769780327B0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80344" y="1491573"/>
                <a:ext cx="8941784" cy="2296451"/>
              </a:xfrm>
              <a:blipFill>
                <a:blip r:embed="rId2"/>
                <a:stretch>
                  <a:fillRect l="-1135" t="-4396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itle 1">
            <a:extLst>
              <a:ext uri="{FF2B5EF4-FFF2-40B4-BE49-F238E27FC236}">
                <a16:creationId xmlns:a16="http://schemas.microsoft.com/office/drawing/2014/main" id="{559AFD09-F100-DBD0-9C4A-FE3C94EB33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8129" y="133564"/>
            <a:ext cx="9143999" cy="1255849"/>
          </a:xfrm>
        </p:spPr>
        <p:txBody>
          <a:bodyPr/>
          <a:lstStyle/>
          <a:p>
            <a:r>
              <a:rPr lang="en-IT" i="1" dirty="0">
                <a:solidFill>
                  <a:srgbClr val="0070C0"/>
                </a:solidFill>
                <a:latin typeface="+mn-lt"/>
              </a:rPr>
              <a:t>HL-LHC Projections</a:t>
            </a:r>
            <a:br>
              <a:rPr lang="en-IT" b="0" i="1" dirty="0">
                <a:solidFill>
                  <a:srgbClr val="0070C0"/>
                </a:solidFill>
                <a:latin typeface="+mn-lt"/>
              </a:rPr>
            </a:br>
            <a:r>
              <a:rPr lang="en-IT" b="0" i="1" dirty="0">
                <a:solidFill>
                  <a:srgbClr val="0070C0"/>
                </a:solidFill>
                <a:latin typeface="+mn-lt"/>
              </a:rPr>
              <a:t>Triple-Higgs production</a:t>
            </a:r>
            <a:endParaRPr lang="en-IT" sz="3600" b="0" i="1" dirty="0">
              <a:solidFill>
                <a:srgbClr val="0070C0"/>
              </a:solidFill>
              <a:latin typeface="+mn-lt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2264CB7-2D57-17DE-4362-D58557510213}"/>
              </a:ext>
            </a:extLst>
          </p:cNvPr>
          <p:cNvSpPr txBox="1"/>
          <p:nvPr/>
        </p:nvSpPr>
        <p:spPr>
          <a:xfrm rot="16200000">
            <a:off x="5974645" y="3435220"/>
            <a:ext cx="55048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T" dirty="0">
                <a:hlinkClick r:id="rId3"/>
              </a:rPr>
              <a:t>Phys.Rev.D 111 032006</a:t>
            </a:r>
            <a:br>
              <a:rPr lang="en-IT" dirty="0"/>
            </a:br>
            <a:r>
              <a:rPr lang="en-IT" sz="1800" dirty="0">
                <a:hlinkClick r:id="rId4"/>
              </a:rPr>
              <a:t>ATL-PHYS-PUB-2025-018</a:t>
            </a:r>
            <a:endParaRPr lang="en-IT" dirty="0"/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93EAB8C1-B953-2176-BCD4-0A9A04B426E3}"/>
              </a:ext>
            </a:extLst>
          </p:cNvPr>
          <p:cNvGrpSpPr/>
          <p:nvPr/>
        </p:nvGrpSpPr>
        <p:grpSpPr>
          <a:xfrm>
            <a:off x="6106886" y="-280"/>
            <a:ext cx="3037114" cy="2109649"/>
            <a:chOff x="6106886" y="-280"/>
            <a:chExt cx="3037114" cy="2109649"/>
          </a:xfrm>
        </p:grpSpPr>
        <p:pic>
          <p:nvPicPr>
            <p:cNvPr id="11" name="Picture 10" descr="A diagram of a molecule&#10;&#10;Description automatically generated with medium confidence">
              <a:extLst>
                <a:ext uri="{FF2B5EF4-FFF2-40B4-BE49-F238E27FC236}">
                  <a16:creationId xmlns:a16="http://schemas.microsoft.com/office/drawing/2014/main" id="{11D6B7F6-620D-BB94-3CED-AAB0CF30FC30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106886" y="-280"/>
              <a:ext cx="3037114" cy="2058569"/>
            </a:xfrm>
            <a:prstGeom prst="rect">
              <a:avLst/>
            </a:prstGeom>
          </p:spPr>
        </p:pic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482A3F14-E681-C0BB-FF44-EA19ED091111}"/>
                </a:ext>
              </a:extLst>
            </p:cNvPr>
            <p:cNvSpPr/>
            <p:nvPr/>
          </p:nvSpPr>
          <p:spPr>
            <a:xfrm>
              <a:off x="6662057" y="761488"/>
              <a:ext cx="304800" cy="22705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T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F125643E-2BFE-C764-CBC9-C3F75AA64810}"/>
                </a:ext>
              </a:extLst>
            </p:cNvPr>
            <p:cNvSpPr/>
            <p:nvPr/>
          </p:nvSpPr>
          <p:spPr>
            <a:xfrm>
              <a:off x="8322129" y="748542"/>
              <a:ext cx="304800" cy="22705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T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85F237C2-EE2B-3C48-D8AB-B2C61865C6EC}"/>
                </a:ext>
              </a:extLst>
            </p:cNvPr>
            <p:cNvSpPr/>
            <p:nvPr/>
          </p:nvSpPr>
          <p:spPr>
            <a:xfrm>
              <a:off x="8291740" y="1882317"/>
              <a:ext cx="304800" cy="22705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T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285EA116-1B26-B1E3-4373-AD35A4258FB1}"/>
                </a:ext>
              </a:extLst>
            </p:cNvPr>
            <p:cNvSpPr/>
            <p:nvPr/>
          </p:nvSpPr>
          <p:spPr>
            <a:xfrm>
              <a:off x="6653049" y="1856777"/>
              <a:ext cx="304800" cy="22705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T"/>
            </a:p>
          </p:txBody>
        </p:sp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id="{81A3448A-5A3B-9B71-73F2-8C5A7AD141E6}"/>
              </a:ext>
            </a:extLst>
          </p:cNvPr>
          <p:cNvSpPr txBox="1"/>
          <p:nvPr/>
        </p:nvSpPr>
        <p:spPr>
          <a:xfrm>
            <a:off x="5928758" y="624122"/>
            <a:ext cx="202474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T" sz="1200" i="1" dirty="0"/>
              <a:t>Resonant cascade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C619CA9F-00F0-95C0-0B76-457DBA8AA325}"/>
              </a:ext>
            </a:extLst>
          </p:cNvPr>
          <p:cNvSpPr txBox="1"/>
          <p:nvPr/>
        </p:nvSpPr>
        <p:spPr>
          <a:xfrm>
            <a:off x="7653150" y="692532"/>
            <a:ext cx="202474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T" sz="1200" i="1" dirty="0"/>
              <a:t>Direct Resonant HHH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6DD23E55-628C-85FF-1A54-12FCEEA7FE18}"/>
              </a:ext>
            </a:extLst>
          </p:cNvPr>
          <p:cNvSpPr txBox="1"/>
          <p:nvPr/>
        </p:nvSpPr>
        <p:spPr>
          <a:xfrm>
            <a:off x="7527470" y="1846301"/>
            <a:ext cx="202474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T" sz="1200" i="1" dirty="0"/>
              <a:t>Fully Non-Resonant HHH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B5DA282A-D93A-2ED4-0FFB-C3E86C29566B}"/>
              </a:ext>
            </a:extLst>
          </p:cNvPr>
          <p:cNvSpPr txBox="1"/>
          <p:nvPr/>
        </p:nvSpPr>
        <p:spPr>
          <a:xfrm>
            <a:off x="5884862" y="1773570"/>
            <a:ext cx="202474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T" sz="1200" i="1" dirty="0"/>
              <a:t>Resonant HH + H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CFDD041D-62B9-D5DB-C62D-5265EBD3FF7F}"/>
                  </a:ext>
                </a:extLst>
              </p:cNvPr>
              <p:cNvSpPr txBox="1"/>
              <p:nvPr/>
            </p:nvSpPr>
            <p:spPr>
              <a:xfrm>
                <a:off x="8201228" y="342784"/>
                <a:ext cx="574221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𝜆</m:t>
                      </m:r>
                      <m:r>
                        <a:rPr lang="en-US" b="0" i="1" baseline="-2500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4</m:t>
                      </m:r>
                    </m:oMath>
                  </m:oMathPara>
                </a14:m>
                <a:endParaRPr lang="en-IT" baseline="-25000" dirty="0"/>
              </a:p>
            </p:txBody>
          </p:sp>
        </mc:Choice>
        <mc:Fallback xmlns="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CFDD041D-62B9-D5DB-C62D-5265EBD3FF7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01228" y="342784"/>
                <a:ext cx="574221" cy="369332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4" name="Picture 23" descr="A diagram of a graph&#10;&#10;Description automatically generated">
            <a:extLst>
              <a:ext uri="{FF2B5EF4-FFF2-40B4-BE49-F238E27FC236}">
                <a16:creationId xmlns:a16="http://schemas.microsoft.com/office/drawing/2014/main" id="{325EBF29-95BC-EE3E-9233-C434315E864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78129" y="3684442"/>
            <a:ext cx="3577442" cy="2808954"/>
          </a:xfrm>
          <a:prstGeom prst="rect">
            <a:avLst/>
          </a:prstGeom>
        </p:spPr>
      </p:pic>
      <p:pic>
        <p:nvPicPr>
          <p:cNvPr id="27" name="Picture 26" descr="A graph with a blue line&#10;&#10;Description automatically generated">
            <a:extLst>
              <a:ext uri="{FF2B5EF4-FFF2-40B4-BE49-F238E27FC236}">
                <a16:creationId xmlns:a16="http://schemas.microsoft.com/office/drawing/2014/main" id="{ED979A19-8484-BB25-6C5D-7BF7E969FF2E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061856" y="3658009"/>
            <a:ext cx="3401785" cy="2861819"/>
          </a:xfrm>
          <a:prstGeom prst="rect">
            <a:avLst/>
          </a:prstGeom>
        </p:spPr>
      </p:pic>
      <p:sp>
        <p:nvSpPr>
          <p:cNvPr id="33" name="Right Arrow 32">
            <a:extLst>
              <a:ext uri="{FF2B5EF4-FFF2-40B4-BE49-F238E27FC236}">
                <a16:creationId xmlns:a16="http://schemas.microsoft.com/office/drawing/2014/main" id="{C419523B-F1F2-9223-4E37-C6E0E61E8301}"/>
              </a:ext>
            </a:extLst>
          </p:cNvPr>
          <p:cNvSpPr/>
          <p:nvPr/>
        </p:nvSpPr>
        <p:spPr>
          <a:xfrm>
            <a:off x="4434442" y="3314495"/>
            <a:ext cx="315686" cy="22900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T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AB349C16-F18E-BDC3-4F2D-02E58388D87D}"/>
              </a:ext>
            </a:extLst>
          </p:cNvPr>
          <p:cNvSpPr txBox="1"/>
          <p:nvPr/>
        </p:nvSpPr>
        <p:spPr>
          <a:xfrm>
            <a:off x="6106886" y="5587547"/>
            <a:ext cx="184626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T" sz="1200" dirty="0"/>
              <a:t>Combined HL-LHC</a:t>
            </a:r>
            <a:br>
              <a:rPr lang="en-IT" sz="1200" dirty="0"/>
            </a:br>
            <a:r>
              <a:rPr lang="en-IT" sz="1200" dirty="0"/>
              <a:t>extrapolation can constrain unitary region </a:t>
            </a:r>
          </a:p>
        </p:txBody>
      </p:sp>
      <p:sp>
        <p:nvSpPr>
          <p:cNvPr id="35" name="Right Arrow 34">
            <a:extLst>
              <a:ext uri="{FF2B5EF4-FFF2-40B4-BE49-F238E27FC236}">
                <a16:creationId xmlns:a16="http://schemas.microsoft.com/office/drawing/2014/main" id="{7CE76880-6E65-392A-3B68-C507D9EE6AE7}"/>
              </a:ext>
            </a:extLst>
          </p:cNvPr>
          <p:cNvSpPr/>
          <p:nvPr/>
        </p:nvSpPr>
        <p:spPr>
          <a:xfrm>
            <a:off x="4362948" y="4839689"/>
            <a:ext cx="315686" cy="22900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T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7AC31662-5F4D-54D8-BF63-C702F42AF056}"/>
              </a:ext>
            </a:extLst>
          </p:cNvPr>
          <p:cNvSpPr/>
          <p:nvPr/>
        </p:nvSpPr>
        <p:spPr>
          <a:xfrm>
            <a:off x="7653150" y="0"/>
            <a:ext cx="1490850" cy="988540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3010563445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3712DB5-9A99-FE2F-34AF-60E3795397A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-3062597" y="1389413"/>
            <a:ext cx="7886700" cy="5012940"/>
          </a:xfrm>
        </p:spPr>
        <p:txBody>
          <a:bodyPr/>
          <a:lstStyle/>
          <a:p>
            <a:r>
              <a:rPr lang="en-IT" dirty="0"/>
              <a:t>lba</a:t>
            </a: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68959232-7F78-BF20-33A9-05DCC9607A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8129" y="133564"/>
            <a:ext cx="9143999" cy="1255849"/>
          </a:xfrm>
        </p:spPr>
        <p:txBody>
          <a:bodyPr/>
          <a:lstStyle/>
          <a:p>
            <a:r>
              <a:rPr lang="en-IT" i="1" dirty="0">
                <a:solidFill>
                  <a:srgbClr val="0070C0"/>
                </a:solidFill>
                <a:latin typeface="+mn-lt"/>
              </a:rPr>
              <a:t>HL-LHC Projections</a:t>
            </a:r>
            <a:br>
              <a:rPr lang="en-IT" b="0" i="1" dirty="0">
                <a:solidFill>
                  <a:srgbClr val="0070C0"/>
                </a:solidFill>
                <a:latin typeface="+mn-lt"/>
              </a:rPr>
            </a:br>
            <a:r>
              <a:rPr lang="en-IT" b="0" i="1" dirty="0">
                <a:solidFill>
                  <a:srgbClr val="0070C0"/>
                </a:solidFill>
                <a:latin typeface="+mn-lt"/>
              </a:rPr>
              <a:t>Other Projections</a:t>
            </a:r>
            <a:endParaRPr lang="en-IT" sz="3600" b="0" i="1" dirty="0">
              <a:solidFill>
                <a:srgbClr val="0070C0"/>
              </a:solidFill>
              <a:latin typeface="+mn-lt"/>
            </a:endParaRPr>
          </a:p>
        </p:txBody>
      </p:sp>
      <p:pic>
        <p:nvPicPr>
          <p:cNvPr id="6" name="Picture 5" descr="A paper with text and blue pen&#10;&#10;Description automatically generated">
            <a:extLst>
              <a:ext uri="{FF2B5EF4-FFF2-40B4-BE49-F238E27FC236}">
                <a16:creationId xmlns:a16="http://schemas.microsoft.com/office/drawing/2014/main" id="{6A850089-0F3A-A0BF-51EA-CDDD86BC5D0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69033" y="792514"/>
            <a:ext cx="3994623" cy="5609839"/>
          </a:xfrm>
          <a:prstGeom prst="rect">
            <a:avLst/>
          </a:prstGeom>
        </p:spPr>
      </p:pic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3D87CD48-D48E-E01E-74A6-C4A2FD8847A9}"/>
              </a:ext>
            </a:extLst>
          </p:cNvPr>
          <p:cNvSpPr txBox="1">
            <a:spLocks/>
          </p:cNvSpPr>
          <p:nvPr/>
        </p:nvSpPr>
        <p:spPr>
          <a:xfrm>
            <a:off x="178129" y="1469946"/>
            <a:ext cx="4544412" cy="5254490"/>
          </a:xfrm>
          <a:prstGeom prst="rect">
            <a:avLst/>
          </a:prstGeom>
        </p:spPr>
        <p:txBody>
          <a:bodyPr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FF0000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70C0"/>
              </a:buClr>
              <a:buSzPct val="90000"/>
              <a:buFont typeface="Wingdings" charset="2"/>
              <a:buChar char="§"/>
              <a:defRPr sz="2400" kern="1200">
                <a:solidFill>
                  <a:srgbClr val="0070C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80000"/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80000"/>
              <a:buFont typeface="Arial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600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IT" sz="2400" dirty="0"/>
              <a:t>Many more Highlights, Projections &amp; Combinations:</a:t>
            </a:r>
          </a:p>
          <a:p>
            <a:pPr lvl="1"/>
            <a:r>
              <a:rPr lang="en-GB" sz="2000" dirty="0"/>
              <a:t>S</a:t>
            </a:r>
            <a:r>
              <a:rPr lang="en-IT" sz="2000" dirty="0"/>
              <a:t>ensitivity to exclude at 95% CL generic high-scale physics models enabling a strong first-order electroweak phase transition in the early universe</a:t>
            </a:r>
          </a:p>
          <a:p>
            <a:pPr lvl="1"/>
            <a:r>
              <a:rPr lang="en-IT" sz="2000" dirty="0"/>
              <a:t>Observation of longitudinally polarised vector boson scattering </a:t>
            </a:r>
            <a:r>
              <a:rPr lang="en-IT" sz="2000" i="1" dirty="0"/>
              <a:t>W</a:t>
            </a:r>
            <a:r>
              <a:rPr lang="en-IT" sz="2000" i="1" baseline="-25000" dirty="0"/>
              <a:t>L</a:t>
            </a:r>
            <a:r>
              <a:rPr lang="en-IT" sz="2000" i="1" dirty="0"/>
              <a:t>W</a:t>
            </a:r>
            <a:r>
              <a:rPr lang="en-IT" sz="2000" i="1" baseline="-25000" dirty="0"/>
              <a:t>L</a:t>
            </a:r>
            <a:r>
              <a:rPr lang="en-IT" sz="2000" dirty="0"/>
              <a:t> process</a:t>
            </a:r>
          </a:p>
          <a:p>
            <a:pPr lvl="1"/>
            <a:r>
              <a:rPr lang="en-IT" sz="2000" dirty="0"/>
              <a:t>Measurement of extremely rare processes such as </a:t>
            </a:r>
            <a:r>
              <a:rPr lang="en-IT" sz="2000" i="1" dirty="0"/>
              <a:t>4 top</a:t>
            </a:r>
          </a:p>
          <a:p>
            <a:pPr lvl="1"/>
            <a:r>
              <a:rPr lang="en-IT" sz="2000" i="1" dirty="0"/>
              <a:t>Constraints on anomalous interactions between top and Z, probing new physics up to 2 TeV</a:t>
            </a:r>
          </a:p>
          <a:p>
            <a:r>
              <a:rPr lang="en-IT" sz="2400" i="1" dirty="0"/>
              <a:t>Goal:</a:t>
            </a:r>
          </a:p>
          <a:p>
            <a:pPr lvl="1"/>
            <a:r>
              <a:rPr lang="en-GB" sz="2000" i="1" dirty="0"/>
              <a:t>U</a:t>
            </a:r>
            <a:r>
              <a:rPr lang="en-IT" sz="2000" i="1" dirty="0"/>
              <a:t>pdate physics goals HL-LHC</a:t>
            </a:r>
          </a:p>
          <a:p>
            <a:pPr lvl="1"/>
            <a:r>
              <a:rPr lang="en-IT" sz="2000" i="1" dirty="0"/>
              <a:t>Provide realistic assessment </a:t>
            </a:r>
            <a:br>
              <a:rPr lang="en-IT" sz="2000" i="1" dirty="0"/>
            </a:br>
            <a:r>
              <a:rPr lang="en-IT" sz="2000" i="1" dirty="0"/>
              <a:t>HL-LHC physics reach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730B459-36EB-223F-3FAB-95FFFE7E9AC6}"/>
              </a:ext>
            </a:extLst>
          </p:cNvPr>
          <p:cNvSpPr txBox="1"/>
          <p:nvPr/>
        </p:nvSpPr>
        <p:spPr>
          <a:xfrm rot="16200000">
            <a:off x="6264943" y="3534309"/>
            <a:ext cx="53667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T" sz="1800" dirty="0">
                <a:hlinkClick r:id="rId3"/>
              </a:rPr>
              <a:t>ATL-PHYS-PUB-2025-018</a:t>
            </a:r>
            <a:endParaRPr lang="en-IT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2DC5D54-5537-5771-3374-EFA5F18DA258}"/>
              </a:ext>
            </a:extLst>
          </p:cNvPr>
          <p:cNvSpPr txBox="1"/>
          <p:nvPr/>
        </p:nvSpPr>
        <p:spPr>
          <a:xfrm>
            <a:off x="7899282" y="6033021"/>
            <a:ext cx="8178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IT" dirty="0"/>
              <a:t>28p</a:t>
            </a:r>
          </a:p>
        </p:txBody>
      </p:sp>
    </p:spTree>
    <p:extLst>
      <p:ext uri="{BB962C8B-B14F-4D97-AF65-F5344CB8AC3E}">
        <p14:creationId xmlns:p14="http://schemas.microsoft.com/office/powerpoint/2010/main" val="423904899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id="{2F29E4DD-E708-EEF5-2064-BEB75FD64EE8}"/>
              </a:ext>
            </a:extLst>
          </p:cNvPr>
          <p:cNvGrpSpPr/>
          <p:nvPr/>
        </p:nvGrpSpPr>
        <p:grpSpPr>
          <a:xfrm>
            <a:off x="0" y="2838972"/>
            <a:ext cx="8645241" cy="3654425"/>
            <a:chOff x="332508" y="1732416"/>
            <a:chExt cx="8645241" cy="3654425"/>
          </a:xfrm>
        </p:grpSpPr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A5EE9849-831A-F29C-CC65-289BA53FAA40}"/>
                </a:ext>
              </a:extLst>
            </p:cNvPr>
            <p:cNvGrpSpPr/>
            <p:nvPr/>
          </p:nvGrpSpPr>
          <p:grpSpPr>
            <a:xfrm>
              <a:off x="332508" y="1732416"/>
              <a:ext cx="8645241" cy="3654425"/>
              <a:chOff x="332508" y="1732416"/>
              <a:chExt cx="8645241" cy="3654425"/>
            </a:xfrm>
          </p:grpSpPr>
          <p:pic>
            <p:nvPicPr>
              <p:cNvPr id="8194" name="Picture 2">
                <a:extLst>
                  <a:ext uri="{FF2B5EF4-FFF2-40B4-BE49-F238E27FC236}">
                    <a16:creationId xmlns:a16="http://schemas.microsoft.com/office/drawing/2014/main" id="{8136E7D6-358B-8D66-B8B7-2F9DEAAB0B0F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5455"/>
              <a:stretch/>
            </p:blipFill>
            <p:spPr bwMode="auto">
              <a:xfrm>
                <a:off x="332508" y="1732416"/>
                <a:ext cx="8645241" cy="3654425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cxnSp>
            <p:nvCxnSpPr>
              <p:cNvPr id="5" name="Straight Connector 4">
                <a:extLst>
                  <a:ext uri="{FF2B5EF4-FFF2-40B4-BE49-F238E27FC236}">
                    <a16:creationId xmlns:a16="http://schemas.microsoft.com/office/drawing/2014/main" id="{7001741C-FA91-46C0-1966-31475FC9FD1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016374" y="4011168"/>
                <a:ext cx="7534539" cy="0"/>
              </a:xfrm>
              <a:prstGeom prst="line">
                <a:avLst/>
              </a:prstGeom>
              <a:ln>
                <a:solidFill>
                  <a:schemeClr val="accent5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" name="Straight Connector 6">
                <a:extLst>
                  <a:ext uri="{FF2B5EF4-FFF2-40B4-BE49-F238E27FC236}">
                    <a16:creationId xmlns:a16="http://schemas.microsoft.com/office/drawing/2014/main" id="{202D74DB-403A-2384-4BC8-2DABA925C77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016373" y="3139440"/>
                <a:ext cx="7534539" cy="0"/>
              </a:xfrm>
              <a:prstGeom prst="line">
                <a:avLst/>
              </a:prstGeom>
              <a:ln>
                <a:solidFill>
                  <a:srgbClr val="FF0000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065AD1BE-B4AD-6A45-D7C5-39D14AEB0F0C}"/>
                  </a:ext>
                </a:extLst>
              </p:cNvPr>
              <p:cNvSpPr txBox="1"/>
              <p:nvPr/>
            </p:nvSpPr>
            <p:spPr>
              <a:xfrm>
                <a:off x="1016373" y="3745695"/>
                <a:ext cx="85409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IT" sz="1400" dirty="0">
                    <a:solidFill>
                      <a:srgbClr val="4472C4"/>
                    </a:solidFill>
                  </a:rPr>
                  <a:t>design</a:t>
                </a:r>
              </a:p>
            </p:txBody>
          </p:sp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A97D0376-E64E-EA92-63BD-13798A16D8D5}"/>
                  </a:ext>
                </a:extLst>
              </p:cNvPr>
              <p:cNvSpPr txBox="1"/>
              <p:nvPr/>
            </p:nvSpPr>
            <p:spPr>
              <a:xfrm>
                <a:off x="1016372" y="2889909"/>
                <a:ext cx="1072897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IT" sz="1400" dirty="0">
                    <a:solidFill>
                      <a:srgbClr val="FF0000"/>
                    </a:solidFill>
                  </a:rPr>
                  <a:t>2x design</a:t>
                </a:r>
              </a:p>
            </p:txBody>
          </p:sp>
        </p:grp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81133A68-D757-7215-C927-07DFE6C8AC4A}"/>
                </a:ext>
              </a:extLst>
            </p:cNvPr>
            <p:cNvSpPr txBox="1"/>
            <p:nvPr/>
          </p:nvSpPr>
          <p:spPr>
            <a:xfrm>
              <a:off x="2056718" y="3963792"/>
              <a:ext cx="81686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T" sz="1400" i="1" dirty="0"/>
                <a:t>50ns</a:t>
              </a: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AC28933E-4E6C-C4A8-742C-C737754538E2}"/>
                </a:ext>
              </a:extLst>
            </p:cNvPr>
            <p:cNvSpPr txBox="1"/>
            <p:nvPr/>
          </p:nvSpPr>
          <p:spPr>
            <a:xfrm>
              <a:off x="1607162" y="4224191"/>
              <a:ext cx="81686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T" sz="1400" i="1" dirty="0"/>
                <a:t>75ns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BC8D4179-0D01-B82D-7835-CC2E2DC16DBB}"/>
                </a:ext>
              </a:extLst>
            </p:cNvPr>
            <p:cNvSpPr txBox="1"/>
            <p:nvPr/>
          </p:nvSpPr>
          <p:spPr>
            <a:xfrm>
              <a:off x="3628535" y="4070501"/>
              <a:ext cx="81686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T" sz="1400" i="1" dirty="0"/>
                <a:t>25ns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2EBCF9A3-CCC7-E7FD-F566-F962F99477F1}"/>
                </a:ext>
              </a:extLst>
            </p:cNvPr>
            <p:cNvSpPr txBox="1"/>
            <p:nvPr/>
          </p:nvSpPr>
          <p:spPr>
            <a:xfrm>
              <a:off x="1143407" y="4321579"/>
              <a:ext cx="81686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T" sz="1400" i="1" dirty="0"/>
                <a:t>150ns</a:t>
              </a:r>
            </a:p>
          </p:txBody>
        </p:sp>
      </p:grpSp>
      <p:sp>
        <p:nvSpPr>
          <p:cNvPr id="15" name="TextBox 14">
            <a:extLst>
              <a:ext uri="{FF2B5EF4-FFF2-40B4-BE49-F238E27FC236}">
                <a16:creationId xmlns:a16="http://schemas.microsoft.com/office/drawing/2014/main" id="{B70149B7-B834-70C3-1CF4-1F69025F8CE3}"/>
              </a:ext>
            </a:extLst>
          </p:cNvPr>
          <p:cNvSpPr txBox="1"/>
          <p:nvPr/>
        </p:nvSpPr>
        <p:spPr>
          <a:xfrm rot="16200000">
            <a:off x="5433420" y="2877830"/>
            <a:ext cx="67282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i="1" dirty="0"/>
              <a:t>https://bpt.web.cern.ch/lhc/ &gt;&gt; statistics</a:t>
            </a:r>
          </a:p>
          <a:p>
            <a:r>
              <a:rPr lang="en-GB" sz="1400" i="1" dirty="0">
                <a:hlinkClick r:id="rId3"/>
              </a:rPr>
              <a:t>CERN-ACC-NOTE-2013-0041</a:t>
            </a:r>
            <a:r>
              <a:rPr lang="en-GB" sz="1400" i="1" dirty="0"/>
              <a:t> &amp; </a:t>
            </a:r>
            <a:r>
              <a:rPr lang="en-GB" sz="1400" i="1" dirty="0">
                <a:hlinkClick r:id="rId4"/>
              </a:rPr>
              <a:t>CERN-ACC-NOTE-2019-0007</a:t>
            </a:r>
            <a:endParaRPr lang="en-IT" sz="1400" i="1" dirty="0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4E2921E2-84E3-8DD3-041D-956DF2A90A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8129" y="133564"/>
            <a:ext cx="9143999" cy="838709"/>
          </a:xfrm>
        </p:spPr>
        <p:txBody>
          <a:bodyPr/>
          <a:lstStyle/>
          <a:p>
            <a:r>
              <a:rPr lang="en-IT" b="1" dirty="0">
                <a:solidFill>
                  <a:srgbClr val="0070C0"/>
                </a:solidFill>
                <a:latin typeface="+mn-lt"/>
              </a:rPr>
              <a:t>LHC Performance so far</a:t>
            </a:r>
            <a:endParaRPr lang="en-IT" sz="3600" b="0" i="1" dirty="0">
              <a:solidFill>
                <a:srgbClr val="0070C0"/>
              </a:solidFill>
              <a:latin typeface="+mn-lt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F9DA0A25-267C-159A-9995-FE0DC01891A6}"/>
                  </a:ext>
                </a:extLst>
              </p:cNvPr>
              <p:cNvSpPr txBox="1"/>
              <p:nvPr/>
            </p:nvSpPr>
            <p:spPr>
              <a:xfrm rot="16200000">
                <a:off x="3576154" y="4687653"/>
                <a:ext cx="1086588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IT" sz="120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IT" sz="12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</m:e>
                        <m:sup>
                          <m:r>
                            <a:rPr lang="en-US" sz="1200" b="0" i="1" smtClean="0">
                              <a:latin typeface="Cambria Math" panose="02040503050406030204" pitchFamily="18" charset="0"/>
                            </a:rPr>
                            <m:t>∗</m:t>
                          </m:r>
                        </m:sup>
                      </m:sSup>
                      <m:r>
                        <a:rPr lang="en-US" sz="1200" b="0" i="1" smtClean="0">
                          <a:latin typeface="Cambria Math" panose="02040503050406030204" pitchFamily="18" charset="0"/>
                        </a:rPr>
                        <m:t> 40</m:t>
                      </m:r>
                      <m:r>
                        <a:rPr lang="en-US" sz="1200" b="0" i="1" smtClean="0">
                          <a:latin typeface="Cambria Math" panose="02040503050406030204" pitchFamily="18" charset="0"/>
                        </a:rPr>
                        <m:t>𝑐𝑚</m:t>
                      </m:r>
                    </m:oMath>
                  </m:oMathPara>
                </a14:m>
                <a:endParaRPr lang="en-IT" sz="1200" dirty="0"/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F9DA0A25-267C-159A-9995-FE0DC01891A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6200000">
                <a:off x="3576154" y="4687653"/>
                <a:ext cx="1086588" cy="276999"/>
              </a:xfrm>
              <a:prstGeom prst="rect">
                <a:avLst/>
              </a:prstGeom>
              <a:blipFill>
                <a:blip r:embed="rId5"/>
                <a:stretch>
                  <a:fillRect r="-4348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5482C0F6-8174-1ABF-590B-E5CF1FA50515}"/>
                  </a:ext>
                </a:extLst>
              </p:cNvPr>
              <p:cNvSpPr txBox="1"/>
              <p:nvPr/>
            </p:nvSpPr>
            <p:spPr>
              <a:xfrm rot="16200000">
                <a:off x="3113585" y="5571686"/>
                <a:ext cx="1086588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IT" sz="120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IT" sz="12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</m:e>
                        <m:sup>
                          <m:r>
                            <a:rPr lang="en-US" sz="1200" b="0" i="1" smtClean="0">
                              <a:latin typeface="Cambria Math" panose="02040503050406030204" pitchFamily="18" charset="0"/>
                            </a:rPr>
                            <m:t>∗</m:t>
                          </m:r>
                        </m:sup>
                      </m:sSup>
                      <m:r>
                        <a:rPr lang="en-US" sz="1200" b="0" i="1" smtClean="0">
                          <a:latin typeface="Cambria Math" panose="02040503050406030204" pitchFamily="18" charset="0"/>
                        </a:rPr>
                        <m:t> 80</m:t>
                      </m:r>
                      <m:r>
                        <a:rPr lang="en-US" sz="1200" b="0" i="1" smtClean="0">
                          <a:latin typeface="Cambria Math" panose="02040503050406030204" pitchFamily="18" charset="0"/>
                        </a:rPr>
                        <m:t>𝑐𝑚</m:t>
                      </m:r>
                    </m:oMath>
                  </m:oMathPara>
                </a14:m>
                <a:endParaRPr lang="en-IT" sz="1200" dirty="0"/>
              </a:p>
            </p:txBody>
          </p:sp>
        </mc:Choice>
        <mc:Fallback xmlns="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5482C0F6-8174-1ABF-590B-E5CF1FA5051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6200000">
                <a:off x="3113585" y="5571686"/>
                <a:ext cx="1086588" cy="276999"/>
              </a:xfrm>
              <a:prstGeom prst="rect">
                <a:avLst/>
              </a:prstGeom>
              <a:blipFill>
                <a:blip r:embed="rId6"/>
                <a:stretch>
                  <a:fillRect r="-4167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7FE9C605-6E07-C31D-13BA-844EC41B6294}"/>
                  </a:ext>
                </a:extLst>
              </p:cNvPr>
              <p:cNvSpPr txBox="1"/>
              <p:nvPr/>
            </p:nvSpPr>
            <p:spPr>
              <a:xfrm rot="16200000">
                <a:off x="4629483" y="4267861"/>
                <a:ext cx="1086588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IT" sz="120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IT" sz="12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</m:e>
                        <m:sup>
                          <m:r>
                            <a:rPr lang="en-US" sz="1200" b="0" i="1" smtClean="0">
                              <a:latin typeface="Cambria Math" panose="02040503050406030204" pitchFamily="18" charset="0"/>
                            </a:rPr>
                            <m:t>∗</m:t>
                          </m:r>
                        </m:sup>
                      </m:sSup>
                      <m:r>
                        <a:rPr lang="en-US" sz="1200" b="0" i="1" smtClean="0">
                          <a:latin typeface="Cambria Math" panose="02040503050406030204" pitchFamily="18" charset="0"/>
                        </a:rPr>
                        <m:t> 30</m:t>
                      </m:r>
                      <m:r>
                        <a:rPr lang="en-US" sz="1200" b="0" i="1" smtClean="0">
                          <a:latin typeface="Cambria Math" panose="02040503050406030204" pitchFamily="18" charset="0"/>
                        </a:rPr>
                        <m:t>𝑐𝑚</m:t>
                      </m:r>
                    </m:oMath>
                  </m:oMathPara>
                </a14:m>
                <a:endParaRPr lang="en-IT" sz="1200" dirty="0"/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7FE9C605-6E07-C31D-13BA-844EC41B629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6200000">
                <a:off x="4629483" y="4267861"/>
                <a:ext cx="1086588" cy="276999"/>
              </a:xfrm>
              <a:prstGeom prst="rect">
                <a:avLst/>
              </a:prstGeom>
              <a:blipFill>
                <a:blip r:embed="rId7"/>
                <a:stretch>
                  <a:fillRect r="-8696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04324C73-C23D-3905-38B2-473B249CAE3A}"/>
                  </a:ext>
                </a:extLst>
              </p:cNvPr>
              <p:cNvSpPr txBox="1"/>
              <p:nvPr/>
            </p:nvSpPr>
            <p:spPr>
              <a:xfrm>
                <a:off x="5122178" y="5320413"/>
                <a:ext cx="1086588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12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Δ</m:t>
                    </m:r>
                    <m:r>
                      <a:rPr lang="en-US" sz="12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𝑥</m:t>
                    </m:r>
                  </m:oMath>
                </a14:m>
                <a:r>
                  <a:rPr lang="en-IT" sz="1200" i="1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</a:t>
                </a:r>
                <a:r>
                  <a:rPr lang="en-IT" sz="12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levelling</a:t>
                </a:r>
              </a:p>
              <a:p>
                <a14:m>
                  <m:oMath xmlns:m="http://schemas.openxmlformats.org/officeDocument/2006/math">
                    <m:r>
                      <a:rPr lang="en-IT" sz="12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𝛼</m:t>
                    </m:r>
                  </m:oMath>
                </a14:m>
                <a:r>
                  <a:rPr lang="en-IT" sz="1200" dirty="0"/>
                  <a:t> levelling</a:t>
                </a:r>
              </a:p>
              <a:p>
                <a14:m>
                  <m:oMath xmlns:m="http://schemas.openxmlformats.org/officeDocument/2006/math">
                    <m:sSup>
                      <m:sSupPr>
                        <m:ctrlPr>
                          <a:rPr lang="en-IT" sz="120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IT" sz="12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𝛽</m:t>
                        </m:r>
                      </m:e>
                      <m:sup>
                        <m:r>
                          <a:rPr lang="en-US" sz="1200" b="0" i="1" smtClean="0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p>
                    <m:r>
                      <a:rPr lang="en-US" sz="1200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IT" sz="1200" dirty="0"/>
                  <a:t>levelling</a:t>
                </a:r>
              </a:p>
              <a:p>
                <a:endParaRPr lang="en-IT" sz="1200" dirty="0"/>
              </a:p>
            </p:txBody>
          </p:sp>
        </mc:Choice>
        <mc:Fallback xmlns="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04324C73-C23D-3905-38B2-473B249CAE3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22178" y="5320413"/>
                <a:ext cx="1086588" cy="830997"/>
              </a:xfrm>
              <a:prstGeom prst="rect">
                <a:avLst/>
              </a:prstGeom>
              <a:blipFill>
                <a:blip r:embed="rId8"/>
                <a:stretch>
                  <a:fillRect t="-1515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" name="TextBox 19">
            <a:extLst>
              <a:ext uri="{FF2B5EF4-FFF2-40B4-BE49-F238E27FC236}">
                <a16:creationId xmlns:a16="http://schemas.microsoft.com/office/drawing/2014/main" id="{C5F61917-9FCF-4670-43C2-226BCC4D85B7}"/>
              </a:ext>
            </a:extLst>
          </p:cNvPr>
          <p:cNvSpPr txBox="1"/>
          <p:nvPr/>
        </p:nvSpPr>
        <p:spPr>
          <a:xfrm>
            <a:off x="4150423" y="3706555"/>
            <a:ext cx="102235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T" sz="1000" i="1" dirty="0"/>
              <a:t>1.00 – 1.25 E11 </a:t>
            </a:r>
            <a:br>
              <a:rPr lang="en-IT" sz="1000" i="1" dirty="0"/>
            </a:br>
            <a:r>
              <a:rPr lang="en-IT" sz="1000" i="1" dirty="0"/>
              <a:t>protons/bunch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D2D0EDBE-1571-138C-1B64-7AB81915D886}"/>
              </a:ext>
            </a:extLst>
          </p:cNvPr>
          <p:cNvSpPr txBox="1"/>
          <p:nvPr/>
        </p:nvSpPr>
        <p:spPr>
          <a:xfrm>
            <a:off x="6831109" y="3419374"/>
            <a:ext cx="13005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IT" sz="1000" i="1" dirty="0"/>
              <a:t>1.40 - 1.60 E11 </a:t>
            </a:r>
            <a:br>
              <a:rPr lang="en-IT" sz="1000" i="1" dirty="0"/>
            </a:br>
            <a:r>
              <a:rPr lang="en-IT" sz="1000" i="1" dirty="0"/>
              <a:t>protons/bunch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25C7B37A-207D-BD73-100A-F604D6B0F91D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284336" y="972273"/>
                <a:ext cx="8360905" cy="2265160"/>
              </a:xfrm>
              <a:solidFill>
                <a:schemeClr val="bg1"/>
              </a:solidFill>
            </p:spPr>
            <p:txBody>
              <a:bodyPr>
                <a:normAutofit/>
              </a:bodyPr>
              <a:lstStyle/>
              <a:p>
                <a:r>
                  <a:rPr lang="en-IT" dirty="0"/>
                  <a:t>LHC Operating stably at 2 x design Luminosity</a:t>
                </a:r>
              </a:p>
              <a:p>
                <a:pPr lvl="1"/>
                <a:r>
                  <a:rPr lang="en-IT" sz="2000" dirty="0"/>
                  <a:t>ATLAS / CMS: 	</a:t>
                </a:r>
                <a14:m>
                  <m:oMath xmlns:m="http://schemas.openxmlformats.org/officeDocument/2006/math">
                    <m:r>
                      <a:rPr lang="en-IT" sz="20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ℒ</m:t>
                    </m:r>
                  </m:oMath>
                </a14:m>
                <a:r>
                  <a:rPr lang="en-IT" sz="2000" dirty="0"/>
                  <a:t> = 2 </a:t>
                </a:r>
                <a14:m>
                  <m:oMath xmlns:m="http://schemas.openxmlformats.org/officeDocument/2006/math">
                    <m:r>
                      <a:rPr lang="en-IT" sz="20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</m:oMath>
                </a14:m>
                <a:r>
                  <a:rPr lang="en-IT" sz="2000" dirty="0"/>
                  <a:t> 10</a:t>
                </a:r>
                <a:r>
                  <a:rPr lang="en-IT" sz="2000" baseline="30000" dirty="0"/>
                  <a:t>34</a:t>
                </a:r>
                <a:r>
                  <a:rPr lang="en-IT" sz="2000" dirty="0"/>
                  <a:t> cm</a:t>
                </a:r>
                <a:r>
                  <a:rPr lang="en-IT" sz="2000" baseline="30000" dirty="0"/>
                  <a:t>-2</a:t>
                </a:r>
                <a:r>
                  <a:rPr lang="en-IT" sz="2000" dirty="0"/>
                  <a:t> s</a:t>
                </a:r>
                <a:r>
                  <a:rPr lang="en-IT" sz="2000" baseline="30000" dirty="0"/>
                  <a:t>-1</a:t>
                </a:r>
                <a:r>
                  <a:rPr lang="en-IT" sz="2000" dirty="0"/>
                  <a:t>		(2 x design)</a:t>
                </a:r>
              </a:p>
              <a:p>
                <a:pPr lvl="1"/>
                <a:r>
                  <a:rPr lang="en-IT" sz="2000" dirty="0"/>
                  <a:t>LHCb:		</a:t>
                </a:r>
                <a14:m>
                  <m:oMath xmlns:m="http://schemas.openxmlformats.org/officeDocument/2006/math">
                    <m:r>
                      <a:rPr lang="en-IT" sz="20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ℒ</m:t>
                    </m:r>
                  </m:oMath>
                </a14:m>
                <a:r>
                  <a:rPr lang="en-IT" sz="2000" dirty="0"/>
                  <a:t> = 2 </a:t>
                </a:r>
                <a14:m>
                  <m:oMath xmlns:m="http://schemas.openxmlformats.org/officeDocument/2006/math">
                    <m:r>
                      <a:rPr lang="en-IT" sz="20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</m:oMath>
                </a14:m>
                <a:r>
                  <a:rPr lang="en-IT" sz="2000" dirty="0"/>
                  <a:t> 10</a:t>
                </a:r>
                <a:r>
                  <a:rPr lang="en-IT" sz="2000" baseline="30000" dirty="0"/>
                  <a:t>33</a:t>
                </a:r>
                <a:r>
                  <a:rPr lang="en-IT" sz="2000" dirty="0"/>
                  <a:t> cm</a:t>
                </a:r>
                <a:r>
                  <a:rPr lang="en-IT" sz="2000" baseline="30000" dirty="0"/>
                  <a:t>-2</a:t>
                </a:r>
                <a:r>
                  <a:rPr lang="en-IT" sz="2000" dirty="0"/>
                  <a:t> s</a:t>
                </a:r>
                <a:r>
                  <a:rPr lang="en-IT" sz="2000" baseline="30000" dirty="0"/>
                  <a:t>-1		</a:t>
                </a:r>
                <a:r>
                  <a:rPr lang="en-IT" sz="2000" dirty="0"/>
                  <a:t>(10 x design)</a:t>
                </a:r>
              </a:p>
              <a:p>
                <a:r>
                  <a:rPr lang="en-IT" dirty="0"/>
                  <a:t>Many operational improvements</a:t>
                </a:r>
              </a:p>
              <a:p>
                <a:pPr lvl="1"/>
                <a:r>
                  <a:rPr lang="en-GB" sz="2000" dirty="0"/>
                  <a:t>I</a:t>
                </a:r>
                <a:r>
                  <a:rPr lang="en-IT" sz="2000" dirty="0"/>
                  <a:t>ncrease beam brightness, luminosity levelling, #p/bunch</a:t>
                </a:r>
              </a:p>
              <a:p>
                <a:endParaRPr lang="en-IT" dirty="0"/>
              </a:p>
            </p:txBody>
          </p:sp>
        </mc:Choice>
        <mc:Fallback xmlns="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25C7B37A-207D-BD73-100A-F604D6B0F91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84336" y="972273"/>
                <a:ext cx="8360905" cy="2265160"/>
              </a:xfrm>
              <a:blipFill>
                <a:blip r:embed="rId9"/>
                <a:stretch>
                  <a:fillRect l="-1366" t="-4469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839678277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document with text and images&#10;&#10;Description automatically generated">
            <a:extLst>
              <a:ext uri="{FF2B5EF4-FFF2-40B4-BE49-F238E27FC236}">
                <a16:creationId xmlns:a16="http://schemas.microsoft.com/office/drawing/2014/main" id="{AC0F5DE9-C4E8-3031-547E-B4715856AB7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50439" y="856527"/>
            <a:ext cx="3913216" cy="5545826"/>
          </a:xfrm>
          <a:prstGeom prst="rect">
            <a:avLst/>
          </a:prstGeom>
          <a:ln w="38100">
            <a:solidFill>
              <a:schemeClr val="bg1">
                <a:lumMod val="75000"/>
              </a:schemeClr>
            </a:solidFill>
          </a:ln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68959232-7F78-BF20-33A9-05DCC9607A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8129" y="133564"/>
            <a:ext cx="9143999" cy="1255849"/>
          </a:xfrm>
        </p:spPr>
        <p:txBody>
          <a:bodyPr/>
          <a:lstStyle/>
          <a:p>
            <a:r>
              <a:rPr lang="en-IT" i="1" dirty="0">
                <a:solidFill>
                  <a:srgbClr val="0070C0"/>
                </a:solidFill>
                <a:latin typeface="+mn-lt"/>
              </a:rPr>
              <a:t>HL-LHC Projections</a:t>
            </a:r>
            <a:br>
              <a:rPr lang="en-IT" b="0" i="1" dirty="0">
                <a:solidFill>
                  <a:srgbClr val="0070C0"/>
                </a:solidFill>
                <a:latin typeface="+mn-lt"/>
              </a:rPr>
            </a:br>
            <a:r>
              <a:rPr lang="en-IT" b="0" i="1" dirty="0">
                <a:solidFill>
                  <a:srgbClr val="0070C0"/>
                </a:solidFill>
                <a:latin typeface="+mn-lt"/>
              </a:rPr>
              <a:t>Flavour projections</a:t>
            </a:r>
            <a:endParaRPr lang="en-IT" sz="3600" b="0" i="1" dirty="0">
              <a:solidFill>
                <a:srgbClr val="0070C0"/>
              </a:solidFill>
              <a:latin typeface="+mn-lt"/>
            </a:endParaRPr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3D87CD48-D48E-E01E-74A6-C4A2FD8847A9}"/>
              </a:ext>
            </a:extLst>
          </p:cNvPr>
          <p:cNvSpPr txBox="1">
            <a:spLocks/>
          </p:cNvSpPr>
          <p:nvPr/>
        </p:nvSpPr>
        <p:spPr>
          <a:xfrm>
            <a:off x="178129" y="1469946"/>
            <a:ext cx="4544412" cy="5254490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FF0000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70C0"/>
              </a:buClr>
              <a:buSzPct val="90000"/>
              <a:buFont typeface="Wingdings" charset="2"/>
              <a:buChar char="§"/>
              <a:defRPr sz="2400" kern="1200">
                <a:solidFill>
                  <a:srgbClr val="0070C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80000"/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80000"/>
              <a:buFont typeface="Arial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600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IT" sz="2400" dirty="0"/>
              <a:t>Many more highlights, details, projections &amp; combinations: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730B459-36EB-223F-3FAB-95FFFE7E9AC6}"/>
              </a:ext>
            </a:extLst>
          </p:cNvPr>
          <p:cNvSpPr txBox="1"/>
          <p:nvPr/>
        </p:nvSpPr>
        <p:spPr>
          <a:xfrm rot="16200000">
            <a:off x="6264943" y="3534309"/>
            <a:ext cx="53667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T" sz="1800" dirty="0">
                <a:hlinkClick r:id="rId3"/>
              </a:rPr>
              <a:t>ATL-PHYS-PUB-2025-020</a:t>
            </a:r>
            <a:endParaRPr lang="en-IT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2DC5D54-5537-5771-3374-EFA5F18DA258}"/>
              </a:ext>
            </a:extLst>
          </p:cNvPr>
          <p:cNvSpPr txBox="1"/>
          <p:nvPr/>
        </p:nvSpPr>
        <p:spPr>
          <a:xfrm>
            <a:off x="7899282" y="6033021"/>
            <a:ext cx="8178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IT" dirty="0"/>
              <a:t>18p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430CD127-A0F0-5BCC-A696-7766D483CD3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7657" y="2350877"/>
            <a:ext cx="3657863" cy="1879735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F675361E-279B-EBFF-8121-BB5BBE5F8DA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1931" y="4448186"/>
            <a:ext cx="3657863" cy="1879735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B0B4C486-B741-6207-2F1E-6EB67EEA79BE}"/>
              </a:ext>
            </a:extLst>
          </p:cNvPr>
          <p:cNvSpPr txBox="1"/>
          <p:nvPr/>
        </p:nvSpPr>
        <p:spPr>
          <a:xfrm>
            <a:off x="3836443" y="2834054"/>
            <a:ext cx="103957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T" sz="1600" b="1" dirty="0">
                <a:solidFill>
                  <a:schemeClr val="accent5"/>
                </a:solidFill>
              </a:rPr>
              <a:t>Summer </a:t>
            </a:r>
            <a:br>
              <a:rPr lang="en-IT" sz="1600" b="1" dirty="0">
                <a:solidFill>
                  <a:schemeClr val="accent5"/>
                </a:solidFill>
              </a:rPr>
            </a:br>
            <a:r>
              <a:rPr lang="en-IT" sz="1600" b="1" dirty="0">
                <a:solidFill>
                  <a:schemeClr val="accent5"/>
                </a:solidFill>
              </a:rPr>
              <a:t>2023</a:t>
            </a:r>
            <a:br>
              <a:rPr lang="en-IT" sz="1600" dirty="0">
                <a:solidFill>
                  <a:schemeClr val="accent5"/>
                </a:solidFill>
              </a:rPr>
            </a:br>
            <a:r>
              <a:rPr lang="en-IT" sz="1600" dirty="0">
                <a:solidFill>
                  <a:schemeClr val="accent5"/>
                </a:solidFill>
              </a:rPr>
              <a:t>2-9 fb-1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2DC23FE-8AF1-73FF-1C36-F3A20F665CB5}"/>
              </a:ext>
            </a:extLst>
          </p:cNvPr>
          <p:cNvSpPr txBox="1"/>
          <p:nvPr/>
        </p:nvSpPr>
        <p:spPr>
          <a:xfrm>
            <a:off x="3848478" y="4967581"/>
            <a:ext cx="103957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T" sz="1600" b="1" dirty="0">
                <a:solidFill>
                  <a:schemeClr val="accent5"/>
                </a:solidFill>
              </a:rPr>
              <a:t>LHCb</a:t>
            </a:r>
            <a:br>
              <a:rPr lang="en-IT" sz="1600" b="1" dirty="0">
                <a:solidFill>
                  <a:schemeClr val="accent5"/>
                </a:solidFill>
              </a:rPr>
            </a:br>
            <a:r>
              <a:rPr lang="en-IT" sz="1600" b="1" dirty="0">
                <a:solidFill>
                  <a:schemeClr val="accent5"/>
                </a:solidFill>
              </a:rPr>
              <a:t>Phase-2</a:t>
            </a:r>
            <a:br>
              <a:rPr lang="en-IT" sz="1600" b="1" dirty="0">
                <a:solidFill>
                  <a:schemeClr val="accent5"/>
                </a:solidFill>
              </a:rPr>
            </a:br>
            <a:r>
              <a:rPr lang="en-IT" sz="1600" dirty="0">
                <a:solidFill>
                  <a:schemeClr val="accent5"/>
                </a:solidFill>
              </a:rPr>
              <a:t>300 fb</a:t>
            </a:r>
            <a:r>
              <a:rPr lang="en-IT" sz="1600" baseline="30000" dirty="0">
                <a:solidFill>
                  <a:schemeClr val="accent5"/>
                </a:solidFill>
              </a:rPr>
              <a:t>-1</a:t>
            </a:r>
          </a:p>
        </p:txBody>
      </p:sp>
      <p:sp>
        <p:nvSpPr>
          <p:cNvPr id="17" name="Freeform 16">
            <a:extLst>
              <a:ext uri="{FF2B5EF4-FFF2-40B4-BE49-F238E27FC236}">
                <a16:creationId xmlns:a16="http://schemas.microsoft.com/office/drawing/2014/main" id="{14166940-4C1D-F36D-A2FB-D9DD3963B477}"/>
              </a:ext>
            </a:extLst>
          </p:cNvPr>
          <p:cNvSpPr/>
          <p:nvPr/>
        </p:nvSpPr>
        <p:spPr>
          <a:xfrm>
            <a:off x="4459266" y="3757808"/>
            <a:ext cx="300624" cy="1189973"/>
          </a:xfrm>
          <a:custGeom>
            <a:avLst/>
            <a:gdLst>
              <a:gd name="connsiteX0" fmla="*/ 0 w 300624"/>
              <a:gd name="connsiteY0" fmla="*/ 0 h 1189973"/>
              <a:gd name="connsiteX1" fmla="*/ 300624 w 300624"/>
              <a:gd name="connsiteY1" fmla="*/ 726510 h 1189973"/>
              <a:gd name="connsiteX2" fmla="*/ 0 w 300624"/>
              <a:gd name="connsiteY2" fmla="*/ 1189973 h 11899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00624" h="1189973">
                <a:moveTo>
                  <a:pt x="0" y="0"/>
                </a:moveTo>
                <a:cubicBezTo>
                  <a:pt x="150312" y="264090"/>
                  <a:pt x="300624" y="528181"/>
                  <a:pt x="300624" y="726510"/>
                </a:cubicBezTo>
                <a:cubicBezTo>
                  <a:pt x="300624" y="924839"/>
                  <a:pt x="150312" y="1057406"/>
                  <a:pt x="0" y="1189973"/>
                </a:cubicBezTo>
              </a:path>
            </a:pathLst>
          </a:custGeom>
          <a:noFill/>
          <a:ln>
            <a:headEnd type="none" w="med" len="med"/>
            <a:tailEnd type="arrow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T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64EB411C-2678-E400-0499-C23AE65B828B}"/>
              </a:ext>
            </a:extLst>
          </p:cNvPr>
          <p:cNvSpPr txBox="1"/>
          <p:nvPr/>
        </p:nvSpPr>
        <p:spPr>
          <a:xfrm>
            <a:off x="3944086" y="4121961"/>
            <a:ext cx="77845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T" sz="1200" i="1" dirty="0">
                <a:solidFill>
                  <a:schemeClr val="accent5"/>
                </a:solidFill>
              </a:rPr>
              <a:t>20 years</a:t>
            </a:r>
            <a:br>
              <a:rPr lang="en-IT" sz="1200" i="1" dirty="0">
                <a:solidFill>
                  <a:schemeClr val="accent5"/>
                </a:solidFill>
              </a:rPr>
            </a:br>
            <a:r>
              <a:rPr lang="en-IT" sz="1200" i="1" dirty="0">
                <a:solidFill>
                  <a:schemeClr val="accent5"/>
                </a:solidFill>
              </a:rPr>
              <a:t>30x data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08AD84FF-F004-4652-0956-BEE4E69AEC5F}"/>
                  </a:ext>
                </a:extLst>
              </p:cNvPr>
              <p:cNvSpPr txBox="1"/>
              <p:nvPr/>
            </p:nvSpPr>
            <p:spPr>
              <a:xfrm>
                <a:off x="1400037" y="4556837"/>
                <a:ext cx="1306594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12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Δ</m:t>
                    </m:r>
                    <m:r>
                      <a:rPr lang="el-GR" sz="12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𝛾</m:t>
                    </m:r>
                  </m:oMath>
                </a14:m>
                <a:r>
                  <a:rPr lang="en-IT" sz="1200" dirty="0"/>
                  <a:t> = 0.3</a:t>
                </a:r>
                <a14:m>
                  <m:oMath xmlns:m="http://schemas.openxmlformats.org/officeDocument/2006/math">
                    <m:r>
                      <a:rPr lang="en-IT" sz="12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°</m:t>
                    </m:r>
                  </m:oMath>
                </a14:m>
                <a:r>
                  <a:rPr lang="en-IT" sz="1200" dirty="0"/>
                  <a:t> </a:t>
                </a:r>
                <a:br>
                  <a:rPr lang="en-US" sz="1200" dirty="0">
                    <a:ea typeface="Cambria Math" panose="02040503050406030204" pitchFamily="18" charset="0"/>
                  </a:rPr>
                </a:b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12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Δ</m:t>
                    </m:r>
                    <m:r>
                      <a:rPr lang="el-GR" sz="12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𝛽</m:t>
                    </m:r>
                  </m:oMath>
                </a14:m>
                <a:r>
                  <a:rPr lang="en-IT" sz="1200" dirty="0"/>
                  <a:t> = 0.08</a:t>
                </a:r>
                <a14:m>
                  <m:oMath xmlns:m="http://schemas.openxmlformats.org/officeDocument/2006/math">
                    <m:r>
                      <a:rPr lang="en-IT" sz="12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°</m:t>
                    </m:r>
                  </m:oMath>
                </a14:m>
                <a:r>
                  <a:rPr lang="en-IT" sz="1200" dirty="0"/>
                  <a:t> </a:t>
                </a:r>
              </a:p>
            </p:txBody>
          </p:sp>
        </mc:Choice>
        <mc:Fallback xmlns="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08AD84FF-F004-4652-0956-BEE4E69AEC5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00037" y="4556837"/>
                <a:ext cx="1306594" cy="461665"/>
              </a:xfrm>
              <a:prstGeom prst="rect">
                <a:avLst/>
              </a:prstGeom>
              <a:blipFill>
                <a:blip r:embed="rId6"/>
                <a:stretch>
                  <a:fillRect t="-2703" b="-8108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0CFB8445-657C-0900-6BFE-A587B632EEA8}"/>
                  </a:ext>
                </a:extLst>
              </p:cNvPr>
              <p:cNvSpPr txBox="1"/>
              <p:nvPr/>
            </p:nvSpPr>
            <p:spPr>
              <a:xfrm>
                <a:off x="1143741" y="2429205"/>
                <a:ext cx="1306594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12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Δ</m:t>
                    </m:r>
                    <m:r>
                      <a:rPr lang="el-GR" sz="12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𝛾</m:t>
                    </m:r>
                  </m:oMath>
                </a14:m>
                <a:r>
                  <a:rPr lang="en-IT" sz="1200" dirty="0"/>
                  <a:t> = 2.8</a:t>
                </a:r>
                <a14:m>
                  <m:oMath xmlns:m="http://schemas.openxmlformats.org/officeDocument/2006/math">
                    <m:r>
                      <a:rPr lang="en-IT" sz="12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°</m:t>
                    </m:r>
                  </m:oMath>
                </a14:m>
                <a:r>
                  <a:rPr lang="en-IT" sz="1200" dirty="0"/>
                  <a:t> </a:t>
                </a:r>
                <a:br>
                  <a:rPr lang="en-US" sz="1200" dirty="0">
                    <a:ea typeface="Cambria Math" panose="02040503050406030204" pitchFamily="18" charset="0"/>
                  </a:rPr>
                </a:b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12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Δ</m:t>
                    </m:r>
                    <m:r>
                      <a:rPr lang="el-GR" sz="12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𝛽</m:t>
                    </m:r>
                  </m:oMath>
                </a14:m>
                <a:r>
                  <a:rPr lang="en-IT" sz="1200" dirty="0"/>
                  <a:t> = 0.57</a:t>
                </a:r>
                <a14:m>
                  <m:oMath xmlns:m="http://schemas.openxmlformats.org/officeDocument/2006/math">
                    <m:r>
                      <a:rPr lang="en-IT" sz="12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°</m:t>
                    </m:r>
                  </m:oMath>
                </a14:m>
                <a:r>
                  <a:rPr lang="en-IT" sz="1200" dirty="0"/>
                  <a:t> </a:t>
                </a:r>
              </a:p>
            </p:txBody>
          </p:sp>
        </mc:Choice>
        <mc:Fallback xmlns="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0CFB8445-657C-0900-6BFE-A587B632EEA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43741" y="2429205"/>
                <a:ext cx="1306594" cy="461665"/>
              </a:xfrm>
              <a:prstGeom prst="rect">
                <a:avLst/>
              </a:prstGeom>
              <a:blipFill>
                <a:blip r:embed="rId7"/>
                <a:stretch>
                  <a:fillRect b="-8108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31741249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68959232-7F78-BF20-33A9-05DCC9607A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8129" y="133564"/>
            <a:ext cx="9143999" cy="1255849"/>
          </a:xfrm>
        </p:spPr>
        <p:txBody>
          <a:bodyPr/>
          <a:lstStyle/>
          <a:p>
            <a:r>
              <a:rPr lang="en-IT" i="1" dirty="0">
                <a:solidFill>
                  <a:srgbClr val="0070C0"/>
                </a:solidFill>
                <a:latin typeface="+mn-lt"/>
              </a:rPr>
              <a:t>HL-LHC Projections</a:t>
            </a:r>
            <a:br>
              <a:rPr lang="en-IT" b="0" i="1" dirty="0">
                <a:solidFill>
                  <a:srgbClr val="0070C0"/>
                </a:solidFill>
                <a:latin typeface="+mn-lt"/>
              </a:rPr>
            </a:br>
            <a:r>
              <a:rPr lang="en-IT" b="0" i="1" dirty="0">
                <a:solidFill>
                  <a:srgbClr val="0070C0"/>
                </a:solidFill>
                <a:latin typeface="+mn-lt"/>
              </a:rPr>
              <a:t>Flavour Physics</a:t>
            </a:r>
            <a:endParaRPr lang="en-IT" sz="3600" b="0" i="1" dirty="0">
              <a:solidFill>
                <a:srgbClr val="0070C0"/>
              </a:solidFill>
              <a:latin typeface="+mn-lt"/>
            </a:endParaRP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CF2FBC68-387E-37CF-F48E-E96749C85AAA}"/>
              </a:ext>
            </a:extLst>
          </p:cNvPr>
          <p:cNvGrpSpPr/>
          <p:nvPr/>
        </p:nvGrpSpPr>
        <p:grpSpPr>
          <a:xfrm>
            <a:off x="3746198" y="458471"/>
            <a:ext cx="5094208" cy="6052978"/>
            <a:chOff x="3865944" y="469357"/>
            <a:chExt cx="5094208" cy="6052978"/>
          </a:xfrm>
        </p:grpSpPr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88A100F2-2036-6C4C-B04A-4BBC2903E21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257460" y="469357"/>
              <a:ext cx="629788" cy="5897101"/>
            </a:xfrm>
            <a:prstGeom prst="rect">
              <a:avLst/>
            </a:prstGeom>
          </p:spPr>
        </p:pic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1C9F0B41-2474-1D18-02C4-F25F0E1E9C06}"/>
                </a:ext>
              </a:extLst>
            </p:cNvPr>
            <p:cNvGrpSpPr/>
            <p:nvPr/>
          </p:nvGrpSpPr>
          <p:grpSpPr>
            <a:xfrm>
              <a:off x="3865944" y="647417"/>
              <a:ext cx="5094208" cy="5874918"/>
              <a:chOff x="3865944" y="647417"/>
              <a:chExt cx="5094208" cy="5874918"/>
            </a:xfrm>
          </p:grpSpPr>
          <p:pic>
            <p:nvPicPr>
              <p:cNvPr id="13" name="Picture 12" descr="A table of mathematical equations&#10;&#10;Description automatically generated">
                <a:extLst>
                  <a:ext uri="{FF2B5EF4-FFF2-40B4-BE49-F238E27FC236}">
                    <a16:creationId xmlns:a16="http://schemas.microsoft.com/office/drawing/2014/main" id="{F928F043-C352-9DA7-C69E-B107B520DF9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3865944" y="647417"/>
                <a:ext cx="4420448" cy="5874918"/>
              </a:xfrm>
              <a:prstGeom prst="rect">
                <a:avLst/>
              </a:prstGeom>
            </p:spPr>
          </p:pic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B4AB9F11-7665-C07A-3C59-1B1163EDF1F7}"/>
                  </a:ext>
                </a:extLst>
              </p:cNvPr>
              <p:cNvSpPr/>
              <p:nvPr/>
            </p:nvSpPr>
            <p:spPr>
              <a:xfrm>
                <a:off x="8198069" y="6265667"/>
                <a:ext cx="702692" cy="10079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T"/>
              </a:p>
            </p:txBody>
          </p:sp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B3900B38-EE5E-E382-503C-8F96305A364D}"/>
                  </a:ext>
                </a:extLst>
              </p:cNvPr>
              <p:cNvSpPr/>
              <p:nvPr/>
            </p:nvSpPr>
            <p:spPr>
              <a:xfrm>
                <a:off x="8221008" y="5875570"/>
                <a:ext cx="702692" cy="10079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T"/>
              </a:p>
            </p:txBody>
          </p:sp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CFA47662-80E2-F563-8483-87A14B13A0B6}"/>
                  </a:ext>
                </a:extLst>
              </p:cNvPr>
              <p:cNvSpPr/>
              <p:nvPr/>
            </p:nvSpPr>
            <p:spPr>
              <a:xfrm>
                <a:off x="8235474" y="5100057"/>
                <a:ext cx="702692" cy="10079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T"/>
              </a:p>
            </p:txBody>
          </p:sp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F842953C-2C32-1F63-C6D9-58FDFAFA9FCD}"/>
                  </a:ext>
                </a:extLst>
              </p:cNvPr>
              <p:cNvSpPr/>
              <p:nvPr/>
            </p:nvSpPr>
            <p:spPr>
              <a:xfrm>
                <a:off x="8257460" y="4583924"/>
                <a:ext cx="702692" cy="10079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T"/>
              </a:p>
            </p:txBody>
          </p:sp>
          <p:sp>
            <p:nvSpPr>
              <p:cNvPr id="20" name="Rectangle 19">
                <a:extLst>
                  <a:ext uri="{FF2B5EF4-FFF2-40B4-BE49-F238E27FC236}">
                    <a16:creationId xmlns:a16="http://schemas.microsoft.com/office/drawing/2014/main" id="{BA003866-2DBD-EE0D-D6E7-589792251D3E}"/>
                  </a:ext>
                </a:extLst>
              </p:cNvPr>
              <p:cNvSpPr/>
              <p:nvPr/>
            </p:nvSpPr>
            <p:spPr>
              <a:xfrm>
                <a:off x="8257460" y="2528760"/>
                <a:ext cx="702692" cy="10079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T"/>
              </a:p>
            </p:txBody>
          </p:sp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4A0313D6-EB15-F7FA-BDA6-E63FA578D594}"/>
                  </a:ext>
                </a:extLst>
              </p:cNvPr>
              <p:cNvSpPr/>
              <p:nvPr/>
            </p:nvSpPr>
            <p:spPr>
              <a:xfrm>
                <a:off x="8235474" y="2141004"/>
                <a:ext cx="702692" cy="10079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T"/>
              </a:p>
            </p:txBody>
          </p:sp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DD7ADBB3-E0F5-9C70-F710-34CE136C6E85}"/>
                  </a:ext>
                </a:extLst>
              </p:cNvPr>
              <p:cNvSpPr/>
              <p:nvPr/>
            </p:nvSpPr>
            <p:spPr>
              <a:xfrm>
                <a:off x="8257460" y="1618501"/>
                <a:ext cx="702692" cy="10079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T"/>
              </a:p>
            </p:txBody>
          </p:sp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20CE863C-A0B9-A99B-D611-C9A26623B9E2}"/>
                  </a:ext>
                </a:extLst>
              </p:cNvPr>
              <p:cNvSpPr/>
              <p:nvPr/>
            </p:nvSpPr>
            <p:spPr>
              <a:xfrm>
                <a:off x="8257460" y="647417"/>
                <a:ext cx="666240" cy="5618250"/>
              </a:xfrm>
              <a:prstGeom prst="rect">
                <a:avLst/>
              </a:prstGeom>
              <a:noFill/>
              <a:ln w="28575"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T"/>
              </a:p>
            </p:txBody>
          </p:sp>
        </p:grpSp>
      </p:grpSp>
      <p:sp>
        <p:nvSpPr>
          <p:cNvPr id="26" name="Rectangle 25">
            <a:extLst>
              <a:ext uri="{FF2B5EF4-FFF2-40B4-BE49-F238E27FC236}">
                <a16:creationId xmlns:a16="http://schemas.microsoft.com/office/drawing/2014/main" id="{7F1D36FA-2088-6233-96D7-82849FC0537B}"/>
              </a:ext>
            </a:extLst>
          </p:cNvPr>
          <p:cNvSpPr/>
          <p:nvPr/>
        </p:nvSpPr>
        <p:spPr>
          <a:xfrm>
            <a:off x="5549445" y="636531"/>
            <a:ext cx="1798412" cy="5618250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T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10EB807D-5D75-20A2-8BE5-ECB3B744F463}"/>
              </a:ext>
            </a:extLst>
          </p:cNvPr>
          <p:cNvSpPr txBox="1"/>
          <p:nvPr/>
        </p:nvSpPr>
        <p:spPr>
          <a:xfrm>
            <a:off x="5512993" y="346551"/>
            <a:ext cx="158931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T" sz="1400" b="1" dirty="0">
                <a:solidFill>
                  <a:srgbClr val="C00000"/>
                </a:solidFill>
              </a:rPr>
              <a:t>HL-LHC / Phase-2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C2E34D4F-8620-2661-7FC9-1067A1ED14DB}"/>
              </a:ext>
            </a:extLst>
          </p:cNvPr>
          <p:cNvSpPr txBox="1"/>
          <p:nvPr/>
        </p:nvSpPr>
        <p:spPr>
          <a:xfrm>
            <a:off x="8085546" y="335361"/>
            <a:ext cx="158931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T" sz="1400" b="1" dirty="0">
                <a:solidFill>
                  <a:schemeClr val="accent6">
                    <a:lumMod val="75000"/>
                  </a:schemeClr>
                </a:solidFill>
              </a:rPr>
              <a:t>Phase-1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D96F9785-8051-B120-3B2F-15059218D927}"/>
              </a:ext>
            </a:extLst>
          </p:cNvPr>
          <p:cNvSpPr/>
          <p:nvPr/>
        </p:nvSpPr>
        <p:spPr>
          <a:xfrm>
            <a:off x="4150966" y="5832026"/>
            <a:ext cx="4667454" cy="387756"/>
          </a:xfrm>
          <a:prstGeom prst="rect">
            <a:avLst/>
          </a:prstGeom>
          <a:solidFill>
            <a:srgbClr val="C00000">
              <a:alpha val="14902"/>
            </a:srgbClr>
          </a:solidFill>
          <a:ln w="9525">
            <a:solidFill>
              <a:srgbClr val="C0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T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66285563-FF91-151E-7509-00830B53D375}"/>
              </a:ext>
            </a:extLst>
          </p:cNvPr>
          <p:cNvSpPr/>
          <p:nvPr/>
        </p:nvSpPr>
        <p:spPr>
          <a:xfrm>
            <a:off x="4150966" y="4540380"/>
            <a:ext cx="4652988" cy="286965"/>
          </a:xfrm>
          <a:prstGeom prst="rect">
            <a:avLst/>
          </a:prstGeom>
          <a:solidFill>
            <a:srgbClr val="C00000">
              <a:alpha val="14902"/>
            </a:srgbClr>
          </a:solidFill>
          <a:ln w="9525">
            <a:solidFill>
              <a:srgbClr val="C0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T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8BE50EB9-8D10-435A-6067-B2E858BC9605}"/>
              </a:ext>
            </a:extLst>
          </p:cNvPr>
          <p:cNvSpPr/>
          <p:nvPr/>
        </p:nvSpPr>
        <p:spPr>
          <a:xfrm>
            <a:off x="4150966" y="3638754"/>
            <a:ext cx="4616535" cy="518942"/>
          </a:xfrm>
          <a:prstGeom prst="rect">
            <a:avLst/>
          </a:prstGeom>
          <a:solidFill>
            <a:srgbClr val="C00000">
              <a:alpha val="14902"/>
            </a:srgbClr>
          </a:solidFill>
          <a:ln w="9525">
            <a:solidFill>
              <a:srgbClr val="C0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T"/>
          </a:p>
        </p:txBody>
      </p:sp>
      <p:pic>
        <p:nvPicPr>
          <p:cNvPr id="34818" name="Picture 2" descr="Penguin family in color illustration | Public domain vectors">
            <a:extLst>
              <a:ext uri="{FF2B5EF4-FFF2-40B4-BE49-F238E27FC236}">
                <a16:creationId xmlns:a16="http://schemas.microsoft.com/office/drawing/2014/main" id="{F7959CB6-8ECD-0CD1-41AF-56FEA42EBF5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7742" y="4422562"/>
            <a:ext cx="416084" cy="4408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3" name="Rectangle 32">
            <a:extLst>
              <a:ext uri="{FF2B5EF4-FFF2-40B4-BE49-F238E27FC236}">
                <a16:creationId xmlns:a16="http://schemas.microsoft.com/office/drawing/2014/main" id="{4A2C9D76-193E-BDA0-7483-A6578089B31D}"/>
              </a:ext>
            </a:extLst>
          </p:cNvPr>
          <p:cNvSpPr/>
          <p:nvPr/>
        </p:nvSpPr>
        <p:spPr>
          <a:xfrm>
            <a:off x="6752652" y="972478"/>
            <a:ext cx="595205" cy="2644503"/>
          </a:xfrm>
          <a:prstGeom prst="rect">
            <a:avLst/>
          </a:prstGeom>
          <a:solidFill>
            <a:schemeClr val="accent6">
              <a:lumMod val="75000"/>
              <a:alpha val="14902"/>
            </a:schemeClr>
          </a:solidFill>
          <a:ln w="9525">
            <a:solidFill>
              <a:schemeClr val="accent6">
                <a:lumMod val="7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T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70FC4FB0-15E0-BCB1-A0FD-C3DF7974DA88}"/>
              </a:ext>
            </a:extLst>
          </p:cNvPr>
          <p:cNvSpPr/>
          <p:nvPr/>
        </p:nvSpPr>
        <p:spPr>
          <a:xfrm>
            <a:off x="8158321" y="983364"/>
            <a:ext cx="595205" cy="2644503"/>
          </a:xfrm>
          <a:prstGeom prst="rect">
            <a:avLst/>
          </a:prstGeom>
          <a:solidFill>
            <a:schemeClr val="accent6">
              <a:lumMod val="75000"/>
              <a:alpha val="14902"/>
            </a:schemeClr>
          </a:solidFill>
          <a:ln w="9525">
            <a:solidFill>
              <a:schemeClr val="accent6">
                <a:lumMod val="7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T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4D6EC00F-52B0-BDDF-B527-BF10C0BB63C5}"/>
              </a:ext>
            </a:extLst>
          </p:cNvPr>
          <p:cNvSpPr/>
          <p:nvPr/>
        </p:nvSpPr>
        <p:spPr>
          <a:xfrm>
            <a:off x="8190522" y="5443712"/>
            <a:ext cx="595205" cy="387756"/>
          </a:xfrm>
          <a:prstGeom prst="rect">
            <a:avLst/>
          </a:prstGeom>
          <a:solidFill>
            <a:schemeClr val="accent6">
              <a:lumMod val="75000"/>
              <a:alpha val="14902"/>
            </a:schemeClr>
          </a:solidFill>
          <a:ln w="9525">
            <a:solidFill>
              <a:schemeClr val="accent6">
                <a:lumMod val="7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T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962D163D-7C08-1344-A0E9-D94E03878C69}"/>
              </a:ext>
            </a:extLst>
          </p:cNvPr>
          <p:cNvSpPr/>
          <p:nvPr/>
        </p:nvSpPr>
        <p:spPr>
          <a:xfrm>
            <a:off x="6752652" y="5443712"/>
            <a:ext cx="595205" cy="387756"/>
          </a:xfrm>
          <a:prstGeom prst="rect">
            <a:avLst/>
          </a:prstGeom>
          <a:solidFill>
            <a:schemeClr val="accent6">
              <a:lumMod val="75000"/>
              <a:alpha val="14902"/>
            </a:schemeClr>
          </a:solidFill>
          <a:ln w="9525">
            <a:solidFill>
              <a:schemeClr val="accent6">
                <a:lumMod val="7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T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B3712DB5-9A99-FE2F-34AF-60E3795397AD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12197" y="1389413"/>
                <a:ext cx="3936385" cy="5122036"/>
              </a:xfrm>
            </p:spPr>
            <p:txBody>
              <a:bodyPr>
                <a:normAutofit fontScale="92500" lnSpcReduction="10000"/>
              </a:bodyPr>
              <a:lstStyle/>
              <a:p>
                <a:r>
                  <a:rPr lang="en-IT" sz="2400" dirty="0"/>
                  <a:t>CKM matrix:</a:t>
                </a:r>
              </a:p>
              <a:p>
                <a:pPr lvl="1"/>
                <a:r>
                  <a:rPr lang="en-US" sz="1900" dirty="0">
                    <a:ea typeface="Cambria Math" panose="02040503050406030204" pitchFamily="18" charset="0"/>
                  </a:rPr>
                  <a:t>Today </a:t>
                </a:r>
                <a14:m>
                  <m:oMath xmlns:m="http://schemas.openxmlformats.org/officeDocument/2006/math">
                    <m:r>
                      <a:rPr lang="el-GR" sz="19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𝛾</m:t>
                    </m:r>
                  </m:oMath>
                </a14:m>
                <a:r>
                  <a:rPr lang="en-IT" sz="1900" dirty="0"/>
                  <a:t> ~2.8</a:t>
                </a:r>
                <a14:m>
                  <m:oMath xmlns:m="http://schemas.openxmlformats.org/officeDocument/2006/math">
                    <m:r>
                      <a:rPr lang="en-IT" sz="19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°</m:t>
                    </m:r>
                  </m:oMath>
                </a14:m>
                <a:r>
                  <a:rPr lang="en-IT" sz="1900" dirty="0"/>
                  <a:t> precision</a:t>
                </a:r>
              </a:p>
              <a:p>
                <a:pPr lvl="2"/>
                <a:r>
                  <a:rPr lang="en-IT" dirty="0"/>
                  <a:t>other predictions ~1</a:t>
                </a:r>
                <a14:m>
                  <m:oMath xmlns:m="http://schemas.openxmlformats.org/officeDocument/2006/math">
                    <m:r>
                      <a:rPr lang="en-IT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°</m:t>
                    </m:r>
                  </m:oMath>
                </a14:m>
                <a:endParaRPr lang="en-US" dirty="0">
                  <a:ea typeface="Cambria Math" panose="02040503050406030204" pitchFamily="18" charset="0"/>
                </a:endParaRPr>
              </a:p>
              <a:p>
                <a:pPr lvl="2"/>
                <a:r>
                  <a:rPr lang="en-IT" dirty="0"/>
                  <a:t>LHCb Phase-2 ~0.3</a:t>
                </a:r>
                <a14:m>
                  <m:oMath xmlns:m="http://schemas.openxmlformats.org/officeDocument/2006/math">
                    <m:r>
                      <a:rPr lang="en-IT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°</m:t>
                    </m:r>
                  </m:oMath>
                </a14:m>
                <a:endParaRPr lang="en-US" dirty="0">
                  <a:ea typeface="Cambria Math" panose="02040503050406030204" pitchFamily="18" charset="0"/>
                </a:endParaRPr>
              </a:p>
              <a:p>
                <a:pPr lvl="1"/>
                <a:r>
                  <a:rPr lang="en-US" sz="1900" dirty="0">
                    <a:ea typeface="Cambria Math" panose="02040503050406030204" pitchFamily="18" charset="0"/>
                  </a:rPr>
                  <a:t>Today sin2</a:t>
                </a:r>
                <a14:m>
                  <m:oMath xmlns:m="http://schemas.openxmlformats.org/officeDocument/2006/math">
                    <m:r>
                      <a:rPr lang="en-US" sz="19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𝛽</m:t>
                    </m:r>
                  </m:oMath>
                </a14:m>
                <a:r>
                  <a:rPr lang="en-US" sz="1900" dirty="0">
                    <a:ea typeface="Cambria Math" panose="02040503050406030204" pitchFamily="18" charset="0"/>
                  </a:rPr>
                  <a:t> </a:t>
                </a:r>
                <a:r>
                  <a:rPr lang="en-US" sz="1900" i="1" dirty="0">
                    <a:ea typeface="Cambria Math" panose="02040503050406030204" pitchFamily="18" charset="0"/>
                  </a:rPr>
                  <a:t>stat limited</a:t>
                </a:r>
              </a:p>
              <a:p>
                <a:r>
                  <a:rPr lang="en-US" sz="2400" i="1" dirty="0">
                    <a:ea typeface="Cambria Math" panose="02040503050406030204" pitchFamily="18" charset="0"/>
                  </a:rPr>
                  <a:t>CPV in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24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𝑠</m:t>
                        </m:r>
                      </m:sub>
                      <m:sup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0</m:t>
                        </m:r>
                      </m:sup>
                    </m:sSubSup>
                  </m:oMath>
                </a14:m>
                <a:r>
                  <a:rPr lang="en-US" sz="2400" i="1" dirty="0"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sz="240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sSubSup>
                          <m:sSubSupPr>
                            <m:ctrlPr>
                              <a:rPr lang="en-US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𝐵</m:t>
                            </m:r>
                          </m:e>
                          <m:sub>
                            <m:r>
                              <a:rPr lang="en-US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𝑠</m:t>
                            </m:r>
                          </m:sub>
                          <m:sup>
                            <m:r>
                              <a:rPr lang="en-US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0</m:t>
                            </m:r>
                          </m:sup>
                        </m:sSubSup>
                      </m:e>
                    </m:acc>
                  </m:oMath>
                </a14:m>
                <a:r>
                  <a:rPr lang="en-US" sz="2400" i="1" dirty="0">
                    <a:ea typeface="Cambria Math" panose="02040503050406030204" pitchFamily="18" charset="0"/>
                  </a:rPr>
                  <a:t> oscillations</a:t>
                </a: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US" sz="19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9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𝜙</m:t>
                        </m:r>
                      </m:e>
                      <m:sub>
                        <m:r>
                          <a:rPr lang="en-US" sz="19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𝑠</m:t>
                        </m:r>
                      </m:sub>
                    </m:sSub>
                  </m:oMath>
                </a14:m>
                <a:r>
                  <a:rPr lang="en-US" sz="1900" i="1" dirty="0">
                    <a:ea typeface="Cambria Math" panose="02040503050406030204" pitchFamily="18" charset="0"/>
                  </a:rPr>
                  <a:t> = 37</a:t>
                </a:r>
                <a14:m>
                  <m:oMath xmlns:m="http://schemas.openxmlformats.org/officeDocument/2006/math">
                    <m:r>
                      <a:rPr lang="en-US" sz="19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±</m:t>
                    </m:r>
                  </m:oMath>
                </a14:m>
                <a:r>
                  <a:rPr lang="en-US" sz="1900" i="1" dirty="0">
                    <a:ea typeface="Cambria Math" panose="02040503050406030204" pitchFamily="18" charset="0"/>
                  </a:rPr>
                  <a:t>1 </a:t>
                </a:r>
                <a:r>
                  <a:rPr lang="en-US" sz="1900" i="1" dirty="0" err="1">
                    <a:ea typeface="Cambria Math" panose="02040503050406030204" pitchFamily="18" charset="0"/>
                  </a:rPr>
                  <a:t>mrad</a:t>
                </a:r>
                <a:r>
                  <a:rPr lang="en-US" sz="1900" i="1" dirty="0">
                    <a:ea typeface="Cambria Math" panose="02040503050406030204" pitchFamily="18" charset="0"/>
                  </a:rPr>
                  <a:t> in SM</a:t>
                </a:r>
              </a:p>
              <a:p>
                <a:pPr lvl="1"/>
                <a:r>
                  <a:rPr lang="en-US" sz="1900" i="1" dirty="0">
                    <a:ea typeface="Cambria Math" panose="02040503050406030204" pitchFamily="18" charset="0"/>
                  </a:rPr>
                  <a:t>CMS/</a:t>
                </a:r>
                <a:r>
                  <a:rPr lang="en-US" sz="1900" i="1" dirty="0" err="1">
                    <a:ea typeface="Cambria Math" panose="02040503050406030204" pitchFamily="18" charset="0"/>
                  </a:rPr>
                  <a:t>LHCb</a:t>
                </a:r>
                <a:r>
                  <a:rPr lang="en-US" sz="1900" i="1" dirty="0">
                    <a:ea typeface="Cambria Math" panose="02040503050406030204" pitchFamily="18" charset="0"/>
                  </a:rPr>
                  <a:t> </a:t>
                </a:r>
                <a:r>
                  <a:rPr lang="en-US" sz="1900" i="1" dirty="0" err="1">
                    <a:ea typeface="Cambria Math" panose="02040503050406030204" pitchFamily="18" charset="0"/>
                  </a:rPr>
                  <a:t>sens</a:t>
                </a:r>
                <a:r>
                  <a:rPr lang="en-US" sz="1900" i="1" dirty="0">
                    <a:ea typeface="Cambria Math" panose="02040503050406030204" pitchFamily="18" charset="0"/>
                  </a:rPr>
                  <a:t> by Run 4</a:t>
                </a:r>
              </a:p>
              <a:p>
                <a:pPr lvl="1"/>
                <a:r>
                  <a:rPr lang="en-US" sz="1900" i="1" dirty="0" err="1">
                    <a:ea typeface="Cambria Math" panose="02040503050406030204" pitchFamily="18" charset="0"/>
                  </a:rPr>
                  <a:t>LHCb</a:t>
                </a:r>
                <a:r>
                  <a:rPr lang="en-US" sz="1900" i="1" dirty="0">
                    <a:ea typeface="Cambria Math" panose="02040503050406030204" pitchFamily="18" charset="0"/>
                  </a:rPr>
                  <a:t> Phase 2 </a:t>
                </a:r>
                <a:r>
                  <a:rPr lang="en-IT" sz="1900" i="1" dirty="0"/>
                  <a:t>~ 1mrad</a:t>
                </a:r>
              </a:p>
              <a:p>
                <a:r>
                  <a:rPr lang="en-IT" sz="2400" i="1" dirty="0">
                    <a:ea typeface="Cambria Math" panose="02040503050406030204" pitchFamily="18" charset="0"/>
                  </a:rPr>
                  <a:t>CPV </a:t>
                </a:r>
                <a:r>
                  <a:rPr lang="en-US" sz="2400" i="1" dirty="0">
                    <a:ea typeface="Cambria Math" panose="02040503050406030204" pitchFamily="18" charset="0"/>
                  </a:rPr>
                  <a:t>in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24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𝐷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𝑠</m:t>
                        </m:r>
                      </m:sub>
                      <m:sup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0</m:t>
                        </m:r>
                      </m:sup>
                    </m:sSubSup>
                  </m:oMath>
                </a14:m>
                <a:r>
                  <a:rPr lang="en-US" sz="2400" i="1" dirty="0"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sz="240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sSubSup>
                          <m:sSubSupPr>
                            <m:ctrlPr>
                              <a:rPr lang="en-US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𝐷</m:t>
                            </m:r>
                          </m:e>
                          <m:sub>
                            <m:r>
                              <a:rPr lang="en-US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𝑠</m:t>
                            </m:r>
                          </m:sub>
                          <m:sup>
                            <m:r>
                              <a:rPr lang="en-US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0</m:t>
                            </m:r>
                          </m:sup>
                        </m:sSubSup>
                      </m:e>
                    </m:acc>
                  </m:oMath>
                </a14:m>
                <a:r>
                  <a:rPr lang="en-US" sz="2400" i="1" dirty="0">
                    <a:ea typeface="Cambria Math" panose="02040503050406030204" pitchFamily="18" charset="0"/>
                  </a:rPr>
                  <a:t> oscillations</a:t>
                </a:r>
              </a:p>
              <a:p>
                <a:pPr lvl="1"/>
                <a:r>
                  <a:rPr lang="en-US" sz="2000" i="1" dirty="0">
                    <a:ea typeface="Cambria Math" panose="02040503050406030204" pitchFamily="18" charset="0"/>
                  </a:rPr>
                  <a:t>~ O(10</a:t>
                </a:r>
                <a:r>
                  <a:rPr lang="en-US" sz="2000" i="1" baseline="30000" dirty="0">
                    <a:ea typeface="Cambria Math" panose="02040503050406030204" pitchFamily="18" charset="0"/>
                  </a:rPr>
                  <a:t>-5</a:t>
                </a:r>
                <a:r>
                  <a:rPr lang="en-US" sz="2000" i="1" dirty="0">
                    <a:ea typeface="Cambria Math" panose="02040503050406030204" pitchFamily="18" charset="0"/>
                  </a:rPr>
                  <a:t>)</a:t>
                </a:r>
              </a:p>
              <a:p>
                <a:pPr lvl="1"/>
                <a:r>
                  <a:rPr lang="en-US" sz="2000" i="1" dirty="0">
                    <a:ea typeface="Cambria Math" panose="02040503050406030204" pitchFamily="18" charset="0"/>
                  </a:rPr>
                  <a:t>Within reach with 300 fb</a:t>
                </a:r>
                <a:r>
                  <a:rPr lang="en-US" sz="2000" i="1" baseline="30000" dirty="0">
                    <a:ea typeface="Cambria Math" panose="02040503050406030204" pitchFamily="18" charset="0"/>
                  </a:rPr>
                  <a:t>-1</a:t>
                </a:r>
              </a:p>
              <a:p>
                <a:r>
                  <a:rPr lang="en-US" sz="2400" i="1" dirty="0">
                    <a:ea typeface="Cambria Math" panose="02040503050406030204" pitchFamily="18" charset="0"/>
                  </a:rPr>
                  <a:t>Leptonic B-decays</a:t>
                </a:r>
              </a:p>
              <a:p>
                <a:pPr lvl="1"/>
                <a:r>
                  <a:rPr lang="en-US" sz="2000" i="1" dirty="0">
                    <a:ea typeface="Cambria Math" panose="02040503050406030204" pitchFamily="18" charset="0"/>
                  </a:rPr>
                  <a:t>5</a:t>
                </a:r>
                <a14:m>
                  <m:oMath xmlns:m="http://schemas.openxmlformats.org/officeDocument/2006/math">
                    <m:r>
                      <a:rPr lang="en-US" sz="20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𝜎</m:t>
                    </m:r>
                  </m:oMath>
                </a14:m>
                <a:r>
                  <a:rPr lang="en-US" sz="2000" i="1" dirty="0"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200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2000" b="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en-US" sz="2000" b="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𝑑</m:t>
                        </m:r>
                      </m:sub>
                      <m:sup>
                        <m:r>
                          <a:rPr lang="en-US" sz="2000" b="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0</m:t>
                        </m:r>
                      </m:sup>
                    </m:sSubSup>
                    <m:r>
                      <a:rPr lang="en-US" sz="200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r>
                      <a:rPr lang="en-US" sz="200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𝜇𝜇</m:t>
                    </m:r>
                  </m:oMath>
                </a14:m>
                <a:endParaRPr lang="en-US" sz="2000" i="1" dirty="0">
                  <a:ea typeface="Cambria Math" panose="02040503050406030204" pitchFamily="18" charset="0"/>
                </a:endParaRPr>
              </a:p>
              <a:p>
                <a:r>
                  <a:rPr lang="en-US" sz="2400" i="1" dirty="0">
                    <a:ea typeface="Cambria Math" panose="02040503050406030204" pitchFamily="18" charset="0"/>
                  </a:rPr>
                  <a:t>Lepton </a:t>
                </a:r>
                <a:r>
                  <a:rPr lang="en-US" sz="2400" i="1" dirty="0" err="1">
                    <a:ea typeface="Cambria Math" panose="02040503050406030204" pitchFamily="18" charset="0"/>
                  </a:rPr>
                  <a:t>Flavour</a:t>
                </a:r>
                <a:r>
                  <a:rPr lang="en-US" sz="2400" i="1" dirty="0">
                    <a:ea typeface="Cambria Math" panose="02040503050406030204" pitchFamily="18" charset="0"/>
                  </a:rPr>
                  <a:t> violation in </a:t>
                </a:r>
                <a14:m>
                  <m:oMath xmlns:m="http://schemas.openxmlformats.org/officeDocument/2006/math">
                    <m:r>
                      <a:rPr lang="en-US" sz="24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𝜏</m:t>
                    </m:r>
                  </m:oMath>
                </a14:m>
                <a:endParaRPr lang="en-US" sz="2400" i="1" dirty="0">
                  <a:ea typeface="Cambria Math" panose="02040503050406030204" pitchFamily="18" charset="0"/>
                </a:endParaRPr>
              </a:p>
              <a:p>
                <a:pPr marL="457200" lvl="1" indent="0">
                  <a:buNone/>
                </a:pPr>
                <a:endParaRPr lang="en-IT" dirty="0"/>
              </a:p>
              <a:p>
                <a:pPr lvl="1"/>
                <a:endParaRPr lang="en-IT" dirty="0"/>
              </a:p>
            </p:txBody>
          </p:sp>
        </mc:Choice>
        <mc:Fallback xmlns="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B3712DB5-9A99-FE2F-34AF-60E3795397A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2197" y="1389413"/>
                <a:ext cx="3936385" cy="5122036"/>
              </a:xfrm>
              <a:blipFill>
                <a:blip r:embed="rId5"/>
                <a:stretch>
                  <a:fillRect l="-1282" t="-1980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5D359627-B06C-5125-E6D9-B28BB51219A8}"/>
                  </a:ext>
                </a:extLst>
              </p:cNvPr>
              <p:cNvSpPr txBox="1"/>
              <p:nvPr/>
            </p:nvSpPr>
            <p:spPr>
              <a:xfrm>
                <a:off x="4357254" y="2978727"/>
                <a:ext cx="429541" cy="34381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IT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/>
                        <m:sub/>
                        <m:sup/>
                      </m:sSubSup>
                    </m:oMath>
                  </m:oMathPara>
                </a14:m>
                <a:endParaRPr lang="en-IT" dirty="0"/>
              </a:p>
            </p:txBody>
          </p:sp>
        </mc:Choice>
        <mc:Fallback xmlns=""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5D359627-B06C-5125-E6D9-B28BB51219A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57254" y="2978727"/>
                <a:ext cx="429541" cy="343812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505441346"/>
      </p:ext>
    </p:extLst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68959232-7F78-BF20-33A9-05DCC9607A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8129" y="133564"/>
            <a:ext cx="9143999" cy="1255849"/>
          </a:xfrm>
        </p:spPr>
        <p:txBody>
          <a:bodyPr/>
          <a:lstStyle/>
          <a:p>
            <a:r>
              <a:rPr lang="en-IT" i="1" dirty="0">
                <a:solidFill>
                  <a:srgbClr val="0070C0"/>
                </a:solidFill>
                <a:latin typeface="+mn-lt"/>
              </a:rPr>
              <a:t>HL-LHC Projections</a:t>
            </a:r>
            <a:br>
              <a:rPr lang="en-IT" b="0" i="1" dirty="0">
                <a:solidFill>
                  <a:srgbClr val="0070C0"/>
                </a:solidFill>
                <a:latin typeface="+mn-lt"/>
              </a:rPr>
            </a:br>
            <a:r>
              <a:rPr lang="en-IT" b="0" i="1" dirty="0">
                <a:solidFill>
                  <a:srgbClr val="0070C0"/>
                </a:solidFill>
                <a:latin typeface="+mn-lt"/>
              </a:rPr>
              <a:t>Heavy Ion collisions at HL-LHC</a:t>
            </a:r>
            <a:endParaRPr lang="en-IT" sz="3600" b="0" i="1" dirty="0">
              <a:solidFill>
                <a:srgbClr val="0070C0"/>
              </a:solidFill>
              <a:latin typeface="+mn-lt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7ECB089-CCA0-84DF-03D9-BFC4D9277407}"/>
              </a:ext>
            </a:extLst>
          </p:cNvPr>
          <p:cNvSpPr txBox="1"/>
          <p:nvPr/>
        </p:nvSpPr>
        <p:spPr>
          <a:xfrm rot="16200000">
            <a:off x="6963451" y="4364808"/>
            <a:ext cx="40048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T" dirty="0"/>
              <a:t>ALICE-PUBLIC-2025-005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1">
                <a:extLst>
                  <a:ext uri="{FF2B5EF4-FFF2-40B4-BE49-F238E27FC236}">
                    <a16:creationId xmlns:a16="http://schemas.microsoft.com/office/drawing/2014/main" id="{3D8C9124-46F2-D1F7-AE06-DECCCD0A8171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78129" y="1480457"/>
                <a:ext cx="8275729" cy="5012940"/>
              </a:xfrm>
              <a:prstGeom prst="rect">
                <a:avLst/>
              </a:prstGeom>
            </p:spPr>
            <p:txBody>
              <a:bodyPr>
                <a:normAutofit fontScale="77500" lnSpcReduction="20000"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Clr>
                    <a:srgbClr val="FF0000"/>
                  </a:buClr>
                  <a:buFont typeface="Wingdings" charset="2"/>
                  <a:buChar char="§"/>
                  <a:defRPr sz="2800"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Clr>
                    <a:srgbClr val="0070C0"/>
                  </a:buClr>
                  <a:buSzPct val="90000"/>
                  <a:buFont typeface="Wingdings" charset="2"/>
                  <a:buChar char="§"/>
                  <a:defRPr sz="2400" kern="1200">
                    <a:solidFill>
                      <a:srgbClr val="0070C0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SzPct val="80000"/>
                  <a:buFont typeface="Wingdings" charset="2"/>
                  <a:buChar char="§"/>
                  <a:defRPr sz="2000"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SzPct val="80000"/>
                  <a:buFont typeface="Arial" charset="0"/>
                  <a:buChar char="•"/>
                  <a:defRPr sz="1800"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SzPct val="60000"/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IT" dirty="0"/>
                  <a:t>Primary goal ALICE: measure properties QGP</a:t>
                </a:r>
              </a:p>
              <a:p>
                <a:pPr lvl="1"/>
                <a:r>
                  <a:rPr lang="en-GB" dirty="0"/>
                  <a:t>D</a:t>
                </a:r>
                <a:r>
                  <a:rPr lang="en-IT" dirty="0"/>
                  <a:t>etermine properties of strongly interacting matter</a:t>
                </a:r>
              </a:p>
              <a:p>
                <a:pPr lvl="1"/>
                <a:r>
                  <a:rPr lang="en-IT" dirty="0"/>
                  <a:t>= understand the condensed matter of QCD</a:t>
                </a:r>
              </a:p>
              <a:p>
                <a:r>
                  <a:rPr lang="en-IT" dirty="0"/>
                  <a:t>Outlook for Run-3 &amp; Run-4</a:t>
                </a:r>
              </a:p>
              <a:p>
                <a:pPr lvl="1"/>
                <a:r>
                  <a:rPr lang="en-IT" dirty="0"/>
                  <a:t>LS2: Major detector upgrade: </a:t>
                </a:r>
              </a:p>
              <a:p>
                <a:pPr lvl="2"/>
                <a:r>
                  <a:rPr lang="en-IT" dirty="0"/>
                  <a:t>ITS3: track IP resolution improved by factor 2 </a:t>
                </a:r>
                <a:r>
                  <a:rPr lang="en-IT" sz="1400" dirty="0"/>
                  <a:t>(mat budget, radius)</a:t>
                </a:r>
              </a:p>
              <a:p>
                <a:pPr lvl="2"/>
                <a:r>
                  <a:rPr lang="en-IT" dirty="0"/>
                  <a:t>TPC with GEM readout: Run at 50kHz</a:t>
                </a:r>
              </a:p>
              <a:p>
                <a:pPr lvl="2"/>
                <a:r>
                  <a:rPr lang="en-IT" dirty="0"/>
                  <a:t>FOCAL: high granularity CAL for neutral pion detection</a:t>
                </a:r>
              </a:p>
              <a:p>
                <a:pPr lvl="1"/>
                <a:r>
                  <a:rPr lang="en-IT" dirty="0"/>
                  <a:t>Enhanced low-mass for di-electron &amp; heavy flavour </a:t>
                </a:r>
              </a:p>
              <a:p>
                <a:pPr lvl="1"/>
                <a:r>
                  <a:rPr lang="en-GB" dirty="0"/>
                  <a:t>G</a:t>
                </a:r>
                <a:r>
                  <a:rPr lang="en-IT" dirty="0"/>
                  <a:t>luon PDF in nucleus at low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</m:oMath>
                </a14:m>
                <a:r>
                  <a:rPr lang="en-IT" dirty="0"/>
                  <a:t> (10</a:t>
                </a:r>
                <a:r>
                  <a:rPr lang="en-IT" baseline="30000" dirty="0"/>
                  <a:t>-6</a:t>
                </a:r>
                <a:r>
                  <a:rPr lang="en-IT" dirty="0"/>
                  <a:t>) and small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IT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en-IT" dirty="0"/>
              </a:p>
              <a:p>
                <a:pPr lvl="1"/>
                <a14:m>
                  <m:oMath xmlns:m="http://schemas.openxmlformats.org/officeDocument/2006/math">
                    <m:r>
                      <a:rPr lang="en-IT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ℓ</m:t>
                    </m:r>
                    <m:r>
                      <a:rPr lang="en-IT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ℓ</m:t>
                    </m:r>
                  </m:oMath>
                </a14:m>
                <a:r>
                  <a:rPr lang="en-IT" dirty="0"/>
                  <a:t>: 1</a:t>
                </a:r>
                <a:r>
                  <a:rPr lang="en-IT" baseline="30000" dirty="0"/>
                  <a:t>st</a:t>
                </a:r>
                <a:r>
                  <a:rPr lang="en-IT" dirty="0"/>
                  <a:t> measurement thermal emission of EM radiation QGP</a:t>
                </a:r>
              </a:p>
              <a:p>
                <a:r>
                  <a:rPr lang="en-IT" dirty="0"/>
                  <a:t>Outlook beyond Run-4</a:t>
                </a:r>
              </a:p>
              <a:p>
                <a:pPr marL="914400" lvl="1" indent="-457200">
                  <a:buFont typeface="+mj-lt"/>
                  <a:buAutoNum type="arabicPeriod"/>
                </a:pPr>
                <a:r>
                  <a:rPr lang="en-IT" dirty="0"/>
                  <a:t>Low-pT beauty	</a:t>
                </a:r>
                <a:r>
                  <a:rPr lang="en-IT" sz="1800" i="1" dirty="0">
                    <a:solidFill>
                      <a:schemeClr val="tx1"/>
                    </a:solidFill>
                  </a:rPr>
                  <a:t>(good theoretical control)</a:t>
                </a:r>
              </a:p>
              <a:p>
                <a:pPr marL="914400" lvl="1" indent="-457200">
                  <a:buFont typeface="+mj-lt"/>
                  <a:buAutoNum type="arabicPeriod"/>
                </a:pPr>
                <a:r>
                  <a:rPr lang="en-IT" dirty="0"/>
                  <a:t>Multi-charm baryons   </a:t>
                </a:r>
                <a:r>
                  <a:rPr lang="en-IT" sz="1800" i="1" dirty="0">
                    <a:solidFill>
                      <a:schemeClr val="tx1"/>
                    </a:solidFill>
                  </a:rPr>
                  <a:t>(probe QGP hadronization) </a:t>
                </a:r>
              </a:p>
              <a:p>
                <a:pPr marL="914400" lvl="1" indent="-457200">
                  <a:buFont typeface="+mj-lt"/>
                  <a:buAutoNum type="arabicPeriod"/>
                </a:pP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𝐷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−</m:t>
                    </m:r>
                    <m:acc>
                      <m:accPr>
                        <m:chr m:val="̅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</m:acc>
                  </m:oMath>
                </a14:m>
                <a:r>
                  <a:rPr lang="en-IT" dirty="0"/>
                  <a:t> angular correlations </a:t>
                </a:r>
                <a:r>
                  <a:rPr lang="en-IT" sz="1800" i="1" dirty="0">
                    <a:solidFill>
                      <a:schemeClr val="tx1"/>
                    </a:solidFill>
                  </a:rPr>
                  <a:t>(charm thermalization) </a:t>
                </a:r>
                <a:endParaRPr lang="en-IT" sz="1800" dirty="0"/>
              </a:p>
              <a:p>
                <a:pPr marL="914400" lvl="1" indent="-457200">
                  <a:buFont typeface="+mj-lt"/>
                  <a:buAutoNum type="arabicPeriod"/>
                </a:pPr>
                <a:r>
                  <a:rPr lang="en-GB" dirty="0"/>
                  <a:t>A</a:t>
                </a:r>
                <a:r>
                  <a:rPr lang="en-IT" dirty="0"/>
                  <a:t>zimuthal asymmetry EM radiation</a:t>
                </a:r>
              </a:p>
              <a:p>
                <a:pPr marL="914400" lvl="1" indent="-457200">
                  <a:buFont typeface="+mj-lt"/>
                  <a:buAutoNum type="arabicPeriod"/>
                </a:pPr>
                <a:r>
                  <a:rPr lang="en-IT" dirty="0"/>
                  <a:t>Chiral siymmetry restoration </a:t>
                </a:r>
                <a:r>
                  <a:rPr lang="en-IT" sz="1800" i="1" dirty="0">
                    <a:solidFill>
                      <a:schemeClr val="tx1"/>
                    </a:solidFill>
                  </a:rPr>
                  <a:t>(deconfinement Phase Transition (PT)) </a:t>
                </a:r>
              </a:p>
              <a:p>
                <a:pPr marL="914400" lvl="1" indent="-457200">
                  <a:buFont typeface="+mj-lt"/>
                  <a:buAutoNum type="arabicPeriod"/>
                </a:pPr>
                <a:r>
                  <a:rPr lang="en-GB" dirty="0"/>
                  <a:t>F</a:t>
                </a:r>
                <a:r>
                  <a:rPr lang="en-IT" dirty="0"/>
                  <a:t>luctuation of conserved charges </a:t>
                </a:r>
                <a:r>
                  <a:rPr lang="en-IT" sz="1800" i="1" dirty="0">
                    <a:solidFill>
                      <a:schemeClr val="tx1"/>
                    </a:solidFill>
                  </a:rPr>
                  <a:t>(PT strongly interacting matter) </a:t>
                </a:r>
                <a:endParaRPr lang="en-IT" sz="1800" dirty="0"/>
              </a:p>
              <a:p>
                <a:pPr marL="914400" lvl="1" indent="-457200">
                  <a:buFont typeface="+mj-lt"/>
                  <a:buAutoNum type="arabicPeriod"/>
                </a:pPr>
                <a:endParaRPr lang="en-IT" dirty="0"/>
              </a:p>
              <a:p>
                <a:pPr lvl="1"/>
                <a:endParaRPr lang="en-IT" dirty="0"/>
              </a:p>
            </p:txBody>
          </p:sp>
        </mc:Choice>
        <mc:Fallback xmlns="">
          <p:sp>
            <p:nvSpPr>
              <p:cNvPr id="3" name="Content Placeholder 1">
                <a:extLst>
                  <a:ext uri="{FF2B5EF4-FFF2-40B4-BE49-F238E27FC236}">
                    <a16:creationId xmlns:a16="http://schemas.microsoft.com/office/drawing/2014/main" id="{3D8C9124-46F2-D1F7-AE06-DECCCD0A817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8129" y="1480457"/>
                <a:ext cx="8275729" cy="5012940"/>
              </a:xfrm>
              <a:prstGeom prst="rect">
                <a:avLst/>
              </a:prstGeom>
              <a:blipFill>
                <a:blip r:embed="rId2"/>
                <a:stretch>
                  <a:fillRect l="-613" t="-2525" b="-758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4" descr="reviewalice3">
            <a:extLst>
              <a:ext uri="{FF2B5EF4-FFF2-40B4-BE49-F238E27FC236}">
                <a16:creationId xmlns:a16="http://schemas.microsoft.com/office/drawing/2014/main" id="{A649B3D9-0250-47EC-C8A5-24CE1D51082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823"/>
          <a:stretch/>
        </p:blipFill>
        <p:spPr bwMode="auto">
          <a:xfrm>
            <a:off x="7385737" y="4701209"/>
            <a:ext cx="1436776" cy="18407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 descr="A document with text on it&#10;&#10;Description automatically generated">
            <a:extLst>
              <a:ext uri="{FF2B5EF4-FFF2-40B4-BE49-F238E27FC236}">
                <a16:creationId xmlns:a16="http://schemas.microsoft.com/office/drawing/2014/main" id="{BCE44389-776C-E8AB-37EE-C0EF21ED4DC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85737" y="2504466"/>
            <a:ext cx="1436776" cy="2035069"/>
          </a:xfrm>
          <a:prstGeom prst="rect">
            <a:avLst/>
          </a:prstGeom>
          <a:ln w="19050">
            <a:solidFill>
              <a:srgbClr val="0D192E"/>
            </a:solidFill>
          </a:ln>
        </p:spPr>
      </p:pic>
    </p:spTree>
    <p:extLst>
      <p:ext uri="{BB962C8B-B14F-4D97-AF65-F5344CB8AC3E}">
        <p14:creationId xmlns:p14="http://schemas.microsoft.com/office/powerpoint/2010/main" val="1753072217"/>
      </p:ext>
    </p:extLst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3712DB5-9A99-FE2F-34AF-60E3795397A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-3062597" y="1389413"/>
            <a:ext cx="7886700" cy="5012940"/>
          </a:xfrm>
        </p:spPr>
        <p:txBody>
          <a:bodyPr/>
          <a:lstStyle/>
          <a:p>
            <a:r>
              <a:rPr lang="en-IT" dirty="0"/>
              <a:t>lba</a:t>
            </a: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68959232-7F78-BF20-33A9-05DCC9607A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8129" y="133564"/>
            <a:ext cx="9143999" cy="1255849"/>
          </a:xfrm>
        </p:spPr>
        <p:txBody>
          <a:bodyPr/>
          <a:lstStyle/>
          <a:p>
            <a:r>
              <a:rPr lang="en-IT" i="1" dirty="0">
                <a:solidFill>
                  <a:srgbClr val="0070C0"/>
                </a:solidFill>
                <a:latin typeface="+mn-lt"/>
              </a:rPr>
              <a:t>HL-LHC Projections</a:t>
            </a:r>
            <a:br>
              <a:rPr lang="en-IT" b="0" i="1" dirty="0">
                <a:solidFill>
                  <a:srgbClr val="0070C0"/>
                </a:solidFill>
                <a:latin typeface="+mn-lt"/>
              </a:rPr>
            </a:br>
            <a:r>
              <a:rPr lang="en-IT" b="0" i="1" dirty="0">
                <a:solidFill>
                  <a:srgbClr val="0070C0"/>
                </a:solidFill>
                <a:latin typeface="+mn-lt"/>
              </a:rPr>
              <a:t>Heavy Ion collisions at HL-LHC</a:t>
            </a:r>
            <a:endParaRPr lang="en-IT" sz="3600" b="0" i="1" dirty="0">
              <a:solidFill>
                <a:srgbClr val="0070C0"/>
              </a:solidFill>
              <a:latin typeface="+mn-lt"/>
            </a:endParaRPr>
          </a:p>
        </p:txBody>
      </p:sp>
      <p:pic>
        <p:nvPicPr>
          <p:cNvPr id="10" name="Picture 9" descr="A diagram of physics&#10;&#10;Description automatically generated">
            <a:extLst>
              <a:ext uri="{FF2B5EF4-FFF2-40B4-BE49-F238E27FC236}">
                <a16:creationId xmlns:a16="http://schemas.microsoft.com/office/drawing/2014/main" id="{6616EAC5-C251-1C1F-A627-B3ED883575A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7169" y="1389413"/>
            <a:ext cx="8909662" cy="4860916"/>
          </a:xfrm>
          <a:prstGeom prst="rect">
            <a:avLst/>
          </a:prstGeom>
          <a:ln w="19050">
            <a:solidFill>
              <a:srgbClr val="C00000"/>
            </a:solidFill>
          </a:ln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57ECB089-CCA0-84DF-03D9-BFC4D9277407}"/>
              </a:ext>
            </a:extLst>
          </p:cNvPr>
          <p:cNvSpPr txBox="1"/>
          <p:nvPr/>
        </p:nvSpPr>
        <p:spPr>
          <a:xfrm>
            <a:off x="5451675" y="6238754"/>
            <a:ext cx="40048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C00000"/>
                </a:solidFill>
              </a:rPr>
              <a:t>S</a:t>
            </a:r>
            <a:r>
              <a:rPr lang="en-IT" dirty="0">
                <a:solidFill>
                  <a:srgbClr val="C00000"/>
                </a:solidFill>
              </a:rPr>
              <a:t>lide: A. Schmah – Quark Matter 2025</a:t>
            </a:r>
          </a:p>
        </p:txBody>
      </p:sp>
    </p:spTree>
    <p:extLst>
      <p:ext uri="{BB962C8B-B14F-4D97-AF65-F5344CB8AC3E}">
        <p14:creationId xmlns:p14="http://schemas.microsoft.com/office/powerpoint/2010/main" val="842239331"/>
      </p:ext>
    </p:extLst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3712DB5-9A99-FE2F-34AF-60E3795397A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6836" y="1480457"/>
            <a:ext cx="8275729" cy="5012940"/>
          </a:xfrm>
        </p:spPr>
        <p:txBody>
          <a:bodyPr>
            <a:normAutofit lnSpcReduction="10000"/>
          </a:bodyPr>
          <a:lstStyle/>
          <a:p>
            <a:r>
              <a:rPr lang="en-IT" dirty="0"/>
              <a:t>Wealth of Run 2 (13 TeV – 140 fb</a:t>
            </a:r>
            <a:r>
              <a:rPr lang="en-IT" baseline="30000" dirty="0"/>
              <a:t>-1</a:t>
            </a:r>
            <a:r>
              <a:rPr lang="en-IT" dirty="0"/>
              <a:t>) results now streaming out of LHC experiments</a:t>
            </a:r>
          </a:p>
          <a:p>
            <a:pPr lvl="1"/>
            <a:r>
              <a:rPr lang="en-IT" dirty="0"/>
              <a:t>LHC is discovery machine that does really well on precision physics</a:t>
            </a:r>
          </a:p>
          <a:p>
            <a:r>
              <a:rPr lang="en-IT" dirty="0"/>
              <a:t>LHC is working hard to have delivered more than 500 fb</a:t>
            </a:r>
            <a:r>
              <a:rPr lang="en-IT" baseline="30000" dirty="0"/>
              <a:t>-1</a:t>
            </a:r>
            <a:r>
              <a:rPr lang="en-IT" dirty="0"/>
              <a:t> to the experiments by mid-2026</a:t>
            </a:r>
          </a:p>
          <a:p>
            <a:pPr lvl="1"/>
            <a:r>
              <a:rPr lang="en-IT" dirty="0"/>
              <a:t>Excellent performance of the LHC in 2024</a:t>
            </a:r>
          </a:p>
          <a:p>
            <a:pPr lvl="1"/>
            <a:r>
              <a:rPr lang="en-IT" dirty="0"/>
              <a:t>Harvest of Run 3 will be rich – </a:t>
            </a:r>
            <a:r>
              <a:rPr lang="en-IT" sz="1800" dirty="0"/>
              <a:t>full dataset 3x statistics Run 2</a:t>
            </a:r>
            <a:endParaRPr lang="en-IT" dirty="0"/>
          </a:p>
          <a:p>
            <a:pPr lvl="1"/>
            <a:endParaRPr lang="en-IT" dirty="0"/>
          </a:p>
          <a:p>
            <a:r>
              <a:rPr lang="en-IT" dirty="0"/>
              <a:t>HL-LHC is an unique opportunity for us all to explore many of the remaining open questions</a:t>
            </a:r>
          </a:p>
          <a:p>
            <a:pPr lvl="1"/>
            <a:r>
              <a:rPr lang="en-GB" sz="1800" dirty="0"/>
              <a:t>S</a:t>
            </a:r>
            <a:r>
              <a:rPr lang="en-IT" sz="1800" dirty="0"/>
              <a:t>ome projections made 8 years ago are already outdated</a:t>
            </a:r>
          </a:p>
          <a:p>
            <a:pPr lvl="1"/>
            <a:r>
              <a:rPr lang="en-IT" sz="1800" dirty="0"/>
              <a:t>Continuous improvement in analysis techniques </a:t>
            </a:r>
          </a:p>
          <a:p>
            <a:endParaRPr lang="en-IT" dirty="0"/>
          </a:p>
          <a:p>
            <a:endParaRPr lang="en-IT" dirty="0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68959232-7F78-BF20-33A9-05DCC9607A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8129" y="133564"/>
            <a:ext cx="9143999" cy="1255849"/>
          </a:xfrm>
        </p:spPr>
        <p:txBody>
          <a:bodyPr/>
          <a:lstStyle/>
          <a:p>
            <a:r>
              <a:rPr lang="en-IT" i="1" dirty="0">
                <a:solidFill>
                  <a:srgbClr val="0070C0"/>
                </a:solidFill>
                <a:latin typeface="+mn-lt"/>
              </a:rPr>
              <a:t>Conclusions</a:t>
            </a:r>
            <a:endParaRPr lang="en-IT" sz="3600" b="0" i="1" dirty="0">
              <a:solidFill>
                <a:srgbClr val="0070C0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939118795"/>
      </p:ext>
    </p:extLst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E5D027-E929-E807-8807-2447204F6A9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b="1" dirty="0"/>
              <a:t>Backup</a:t>
            </a:r>
            <a:endParaRPr lang="en-IT" b="1" dirty="0"/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858D36C9-6B35-6BF5-41FC-EC25D244627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1741402835"/>
      </p:ext>
    </p:extLst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A diagram of a complex structure&#10;&#10;Description automatically generated with medium confidence">
            <a:extLst>
              <a:ext uri="{FF2B5EF4-FFF2-40B4-BE49-F238E27FC236}">
                <a16:creationId xmlns:a16="http://schemas.microsoft.com/office/drawing/2014/main" id="{FC2FADF7-00A3-0B72-855B-5D441256FDF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27038" y="1280144"/>
            <a:ext cx="7886700" cy="4904136"/>
          </a:xfr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40F29D90-3058-BC5D-732D-D4CDBDD6D4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8129" y="133564"/>
            <a:ext cx="9143999" cy="1255849"/>
          </a:xfrm>
        </p:spPr>
        <p:txBody>
          <a:bodyPr/>
          <a:lstStyle/>
          <a:p>
            <a:r>
              <a:rPr lang="en-IT" dirty="0">
                <a:solidFill>
                  <a:srgbClr val="0070C0"/>
                </a:solidFill>
                <a:latin typeface="+mn-lt"/>
              </a:rPr>
              <a:t>STXS bin merging scheme</a:t>
            </a:r>
          </a:p>
        </p:txBody>
      </p:sp>
    </p:spTree>
    <p:extLst>
      <p:ext uri="{BB962C8B-B14F-4D97-AF65-F5344CB8AC3E}">
        <p14:creationId xmlns:p14="http://schemas.microsoft.com/office/powerpoint/2010/main" val="788610610"/>
      </p:ext>
    </p:extLst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796945D7-6E1C-4FC3-E79C-389C370786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8129" y="133564"/>
            <a:ext cx="9143999" cy="1255849"/>
          </a:xfrm>
        </p:spPr>
        <p:txBody>
          <a:bodyPr/>
          <a:lstStyle/>
          <a:p>
            <a:r>
              <a:rPr lang="en-IT" dirty="0">
                <a:solidFill>
                  <a:srgbClr val="0070C0"/>
                </a:solidFill>
                <a:latin typeface="+mn-lt"/>
              </a:rPr>
              <a:t>Statistical Model Higgs Combination</a:t>
            </a:r>
          </a:p>
        </p:txBody>
      </p:sp>
      <p:pic>
        <p:nvPicPr>
          <p:cNvPr id="5" name="Picture 4" descr="A white text with black text&#10;&#10;Description automatically generated">
            <a:extLst>
              <a:ext uri="{FF2B5EF4-FFF2-40B4-BE49-F238E27FC236}">
                <a16:creationId xmlns:a16="http://schemas.microsoft.com/office/drawing/2014/main" id="{8A6ABEFA-F507-0015-2B5E-98A4C075BAF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61154"/>
            <a:ext cx="4572000" cy="1592494"/>
          </a:xfrm>
          <a:prstGeom prst="rect">
            <a:avLst/>
          </a:prstGeom>
        </p:spPr>
      </p:pic>
      <p:pic>
        <p:nvPicPr>
          <p:cNvPr id="8" name="Picture 7" descr="A black text on a white background&#10;&#10;Description automatically generated">
            <a:extLst>
              <a:ext uri="{FF2B5EF4-FFF2-40B4-BE49-F238E27FC236}">
                <a16:creationId xmlns:a16="http://schemas.microsoft.com/office/drawing/2014/main" id="{B929F5BF-5084-B43E-4BF0-B5FAF0EDE70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475591"/>
            <a:ext cx="4572000" cy="1130157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937C7642-7B6D-F0B7-C5FE-B3D8479D022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72000" y="961154"/>
            <a:ext cx="4568016" cy="3900778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0BBC43D9-87D4-41E2-4F71-C42A3AA78EF8}"/>
              </a:ext>
            </a:extLst>
          </p:cNvPr>
          <p:cNvSpPr/>
          <p:nvPr/>
        </p:nvSpPr>
        <p:spPr>
          <a:xfrm>
            <a:off x="4572000" y="3169529"/>
            <a:ext cx="4616535" cy="610734"/>
          </a:xfrm>
          <a:prstGeom prst="rect">
            <a:avLst/>
          </a:prstGeom>
          <a:solidFill>
            <a:schemeClr val="accent4">
              <a:alpha val="14902"/>
            </a:schemeClr>
          </a:solidFill>
          <a:ln w="9525">
            <a:noFill/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T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3B7F8228-3527-AD3B-AC79-34D82564ACD4}"/>
              </a:ext>
            </a:extLst>
          </p:cNvPr>
          <p:cNvSpPr/>
          <p:nvPr/>
        </p:nvSpPr>
        <p:spPr>
          <a:xfrm>
            <a:off x="4572000" y="4090777"/>
            <a:ext cx="4616535" cy="383424"/>
          </a:xfrm>
          <a:prstGeom prst="rect">
            <a:avLst/>
          </a:prstGeom>
          <a:solidFill>
            <a:schemeClr val="accent4">
              <a:alpha val="14902"/>
            </a:schemeClr>
          </a:solidFill>
          <a:ln w="9525">
            <a:noFill/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T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B5D1DE3F-001F-8AB3-3910-A3B663AADBAA}"/>
              </a:ext>
            </a:extLst>
          </p:cNvPr>
          <p:cNvSpPr/>
          <p:nvPr/>
        </p:nvSpPr>
        <p:spPr>
          <a:xfrm>
            <a:off x="0" y="2133769"/>
            <a:ext cx="4616535" cy="383424"/>
          </a:xfrm>
          <a:prstGeom prst="rect">
            <a:avLst/>
          </a:prstGeom>
          <a:solidFill>
            <a:schemeClr val="accent4">
              <a:alpha val="14902"/>
            </a:schemeClr>
          </a:solidFill>
          <a:ln w="9525">
            <a:noFill/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T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3C3AF5E3-2BB6-3C8E-9803-1D3CA6E8CDB3}"/>
              </a:ext>
            </a:extLst>
          </p:cNvPr>
          <p:cNvSpPr/>
          <p:nvPr/>
        </p:nvSpPr>
        <p:spPr>
          <a:xfrm>
            <a:off x="-44535" y="3045576"/>
            <a:ext cx="4616535" cy="560172"/>
          </a:xfrm>
          <a:prstGeom prst="rect">
            <a:avLst/>
          </a:prstGeom>
          <a:solidFill>
            <a:schemeClr val="accent4">
              <a:alpha val="14902"/>
            </a:schemeClr>
          </a:solidFill>
          <a:ln w="9525">
            <a:noFill/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T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DF04A100-1C54-B221-D73F-E96C7011A3A5}"/>
              </a:ext>
            </a:extLst>
          </p:cNvPr>
          <p:cNvSpPr/>
          <p:nvPr/>
        </p:nvSpPr>
        <p:spPr>
          <a:xfrm>
            <a:off x="4614537" y="970819"/>
            <a:ext cx="4616535" cy="729108"/>
          </a:xfrm>
          <a:prstGeom prst="rect">
            <a:avLst/>
          </a:prstGeom>
          <a:solidFill>
            <a:schemeClr val="accent4">
              <a:alpha val="14902"/>
            </a:schemeClr>
          </a:solidFill>
          <a:ln w="9525">
            <a:noFill/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T"/>
          </a:p>
        </p:txBody>
      </p:sp>
      <p:pic>
        <p:nvPicPr>
          <p:cNvPr id="19" name="Picture 18" descr="A close up of a text&#10;&#10;Description automatically generated">
            <a:extLst>
              <a:ext uri="{FF2B5EF4-FFF2-40B4-BE49-F238E27FC236}">
                <a16:creationId xmlns:a16="http://schemas.microsoft.com/office/drawing/2014/main" id="{AFA553E6-C92A-92F3-4D8C-D033EB4FA91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72000" y="5203754"/>
            <a:ext cx="4568016" cy="574851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66BDCDFC-F09E-710C-2A8B-D14BF84098E3}"/>
              </a:ext>
            </a:extLst>
          </p:cNvPr>
          <p:cNvSpPr txBox="1"/>
          <p:nvPr/>
        </p:nvSpPr>
        <p:spPr>
          <a:xfrm>
            <a:off x="88920" y="5896846"/>
            <a:ext cx="58881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1" dirty="0"/>
              <a:t>F</a:t>
            </a:r>
            <a:r>
              <a:rPr lang="en-IT" i="1" dirty="0"/>
              <a:t>rom: </a:t>
            </a:r>
            <a:r>
              <a:rPr lang="en-US" sz="1800" i="1" dirty="0">
                <a:solidFill>
                  <a:srgbClr val="0070C0"/>
                </a:solidFill>
                <a:hlinkClick r:id="rId6"/>
              </a:rPr>
              <a:t>Nature 607 60-68 (2022)</a:t>
            </a:r>
            <a:r>
              <a:rPr lang="en-US" sz="1800" i="1" dirty="0">
                <a:solidFill>
                  <a:srgbClr val="0070C0"/>
                </a:solidFill>
              </a:rPr>
              <a:t> </a:t>
            </a:r>
            <a:br>
              <a:rPr lang="en-US" sz="1800" i="1" dirty="0">
                <a:solidFill>
                  <a:srgbClr val="0070C0"/>
                </a:solidFill>
              </a:rPr>
            </a:br>
            <a:r>
              <a:rPr lang="en-US" sz="1800" i="1" dirty="0"/>
              <a:t>another good source:</a:t>
            </a:r>
            <a:r>
              <a:rPr lang="en-US" sz="1800" i="1" dirty="0">
                <a:solidFill>
                  <a:srgbClr val="0070C0"/>
                </a:solidFill>
              </a:rPr>
              <a:t> </a:t>
            </a:r>
            <a:r>
              <a:rPr lang="en-US" sz="1800" i="1" dirty="0">
                <a:solidFill>
                  <a:srgbClr val="0070C0"/>
                </a:solidFill>
                <a:hlinkClick r:id="rId7"/>
              </a:rPr>
              <a:t>CMS-PAS-HIG-21-018</a:t>
            </a:r>
            <a:endParaRPr lang="en-IT" dirty="0"/>
          </a:p>
        </p:txBody>
      </p:sp>
    </p:spTree>
    <p:extLst>
      <p:ext uri="{BB962C8B-B14F-4D97-AF65-F5344CB8AC3E}">
        <p14:creationId xmlns:p14="http://schemas.microsoft.com/office/powerpoint/2010/main" val="3960657341"/>
      </p:ext>
    </p:extLst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A diagram of a machine&#10;&#10;Description automatically generated">
            <a:extLst>
              <a:ext uri="{FF2B5EF4-FFF2-40B4-BE49-F238E27FC236}">
                <a16:creationId xmlns:a16="http://schemas.microsoft.com/office/drawing/2014/main" id="{B808E63F-17FA-6695-D769-32645E3DD9B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8788" y="1058862"/>
            <a:ext cx="7823200" cy="5346700"/>
          </a:xfr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6CDD6630-E2E3-7B98-538A-7AD03C4E9BAE}"/>
              </a:ext>
            </a:extLst>
          </p:cNvPr>
          <p:cNvSpPr/>
          <p:nvPr/>
        </p:nvSpPr>
        <p:spPr>
          <a:xfrm>
            <a:off x="7370618" y="790911"/>
            <a:ext cx="1302327" cy="106559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T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84E0426-BF6A-E084-D0E9-50836B48E1F3}"/>
              </a:ext>
            </a:extLst>
          </p:cNvPr>
          <p:cNvSpPr/>
          <p:nvPr/>
        </p:nvSpPr>
        <p:spPr>
          <a:xfrm>
            <a:off x="7823273" y="1323709"/>
            <a:ext cx="1302327" cy="220919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T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A1F6C01A-699A-4504-CB4A-E138A188E6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8129" y="133564"/>
            <a:ext cx="9143999" cy="1255849"/>
          </a:xfrm>
        </p:spPr>
        <p:txBody>
          <a:bodyPr/>
          <a:lstStyle/>
          <a:p>
            <a:r>
              <a:rPr lang="en-IT" i="1" dirty="0">
                <a:solidFill>
                  <a:srgbClr val="0070C0"/>
                </a:solidFill>
                <a:latin typeface="+mn-lt"/>
              </a:rPr>
              <a:t>CMS Phase-2 upgrade</a:t>
            </a:r>
            <a:endParaRPr lang="en-IT" sz="3600" b="0" i="1" dirty="0">
              <a:solidFill>
                <a:srgbClr val="0070C0"/>
              </a:solidFill>
              <a:latin typeface="+mn-lt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2C9A156-CA98-00BE-FB84-FA94669702E2}"/>
              </a:ext>
            </a:extLst>
          </p:cNvPr>
          <p:cNvSpPr txBox="1"/>
          <p:nvPr/>
        </p:nvSpPr>
        <p:spPr>
          <a:xfrm rot="16200000">
            <a:off x="6962387" y="4373440"/>
            <a:ext cx="39570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Slide: Gautier Hamel de </a:t>
            </a:r>
            <a:r>
              <a:rPr lang="en-GB" dirty="0" err="1"/>
              <a:t>Monchenault</a:t>
            </a:r>
            <a:endParaRPr lang="en-IT" dirty="0"/>
          </a:p>
        </p:txBody>
      </p:sp>
    </p:spTree>
    <p:extLst>
      <p:ext uri="{BB962C8B-B14F-4D97-AF65-F5344CB8AC3E}">
        <p14:creationId xmlns:p14="http://schemas.microsoft.com/office/powerpoint/2010/main" val="3775471536"/>
      </p:ext>
    </p:extLst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6CDD6630-E2E3-7B98-538A-7AD03C4E9BAE}"/>
              </a:ext>
            </a:extLst>
          </p:cNvPr>
          <p:cNvSpPr/>
          <p:nvPr/>
        </p:nvSpPr>
        <p:spPr>
          <a:xfrm>
            <a:off x="7370618" y="790911"/>
            <a:ext cx="1302327" cy="106559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T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84E0426-BF6A-E084-D0E9-50836B48E1F3}"/>
              </a:ext>
            </a:extLst>
          </p:cNvPr>
          <p:cNvSpPr/>
          <p:nvPr/>
        </p:nvSpPr>
        <p:spPr>
          <a:xfrm>
            <a:off x="7823273" y="1323709"/>
            <a:ext cx="1302327" cy="220919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T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A1F6C01A-699A-4504-CB4A-E138A188E6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8129" y="133564"/>
            <a:ext cx="9143999" cy="1255849"/>
          </a:xfrm>
        </p:spPr>
        <p:txBody>
          <a:bodyPr/>
          <a:lstStyle/>
          <a:p>
            <a:r>
              <a:rPr lang="en-IT" i="1" dirty="0">
                <a:solidFill>
                  <a:srgbClr val="0070C0"/>
                </a:solidFill>
                <a:latin typeface="+mn-lt"/>
              </a:rPr>
              <a:t>ATLAS Phase-2 upgrade</a:t>
            </a:r>
            <a:endParaRPr lang="en-IT" sz="3600" b="0" i="1" dirty="0">
              <a:solidFill>
                <a:srgbClr val="0070C0"/>
              </a:solidFill>
              <a:latin typeface="+mn-lt"/>
            </a:endParaRPr>
          </a:p>
        </p:txBody>
      </p:sp>
      <p:pic>
        <p:nvPicPr>
          <p:cNvPr id="8" name="Content Placeholder 7" descr="A diagram of a machine&#10;&#10;Description automatically generated">
            <a:extLst>
              <a:ext uri="{FF2B5EF4-FFF2-40B4-BE49-F238E27FC236}">
                <a16:creationId xmlns:a16="http://schemas.microsoft.com/office/drawing/2014/main" id="{4C60327A-D972-0263-494B-DA33C0129A9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8343" y="1219297"/>
            <a:ext cx="8697924" cy="4847792"/>
          </a:xfr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FC561549-DDD8-E3B9-343C-49EC8FC3BEAB}"/>
              </a:ext>
            </a:extLst>
          </p:cNvPr>
          <p:cNvSpPr txBox="1"/>
          <p:nvPr/>
        </p:nvSpPr>
        <p:spPr>
          <a:xfrm rot="16200000">
            <a:off x="6962387" y="4373440"/>
            <a:ext cx="39570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Slide: Ludovico Pontecorvo</a:t>
            </a:r>
            <a:endParaRPr lang="en-IT" dirty="0"/>
          </a:p>
        </p:txBody>
      </p:sp>
    </p:spTree>
    <p:extLst>
      <p:ext uri="{BB962C8B-B14F-4D97-AF65-F5344CB8AC3E}">
        <p14:creationId xmlns:p14="http://schemas.microsoft.com/office/powerpoint/2010/main" val="94219786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>
            <a:extLst>
              <a:ext uri="{FF2B5EF4-FFF2-40B4-BE49-F238E27FC236}">
                <a16:creationId xmlns:a16="http://schemas.microsoft.com/office/drawing/2014/main" id="{0DAC5788-1CBF-A151-C32F-5400241B21E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4" y="4055726"/>
            <a:ext cx="3408885" cy="24495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25C7B37A-207D-BD73-100A-F604D6B0F91D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284336" y="972273"/>
                <a:ext cx="8800290" cy="3251679"/>
              </a:xfrm>
            </p:spPr>
            <p:txBody>
              <a:bodyPr>
                <a:normAutofit/>
              </a:bodyPr>
              <a:lstStyle/>
              <a:p>
                <a:r>
                  <a:rPr lang="en-IT" dirty="0"/>
                  <a:t>LHC Operating stably at 2 x design Luminosity</a:t>
                </a:r>
              </a:p>
              <a:p>
                <a:pPr lvl="1"/>
                <a:r>
                  <a:rPr lang="en-IT" sz="2000" dirty="0"/>
                  <a:t>ATLAS / CMS: 	</a:t>
                </a:r>
                <a14:m>
                  <m:oMath xmlns:m="http://schemas.openxmlformats.org/officeDocument/2006/math">
                    <m:r>
                      <a:rPr lang="en-IT" sz="20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ℒ</m:t>
                    </m:r>
                  </m:oMath>
                </a14:m>
                <a:r>
                  <a:rPr lang="en-IT" sz="2000" dirty="0"/>
                  <a:t> = 2 </a:t>
                </a:r>
                <a14:m>
                  <m:oMath xmlns:m="http://schemas.openxmlformats.org/officeDocument/2006/math">
                    <m:r>
                      <a:rPr lang="en-IT" sz="20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</m:oMath>
                </a14:m>
                <a:r>
                  <a:rPr lang="en-IT" sz="2000" dirty="0"/>
                  <a:t> 10</a:t>
                </a:r>
                <a:r>
                  <a:rPr lang="en-IT" sz="2000" baseline="30000" dirty="0"/>
                  <a:t>34</a:t>
                </a:r>
                <a:r>
                  <a:rPr lang="en-IT" sz="2000" dirty="0"/>
                  <a:t> cm</a:t>
                </a:r>
                <a:r>
                  <a:rPr lang="en-IT" sz="2000" baseline="30000" dirty="0"/>
                  <a:t>-2</a:t>
                </a:r>
                <a:r>
                  <a:rPr lang="en-IT" sz="2000" dirty="0"/>
                  <a:t> s</a:t>
                </a:r>
                <a:r>
                  <a:rPr lang="en-IT" sz="2000" baseline="30000" dirty="0"/>
                  <a:t>-1</a:t>
                </a:r>
                <a:r>
                  <a:rPr lang="en-IT" sz="2000" dirty="0"/>
                  <a:t>		(2 x design)</a:t>
                </a:r>
              </a:p>
              <a:p>
                <a:pPr lvl="1"/>
                <a:r>
                  <a:rPr lang="en-IT" sz="2000" dirty="0"/>
                  <a:t>LHCb:		</a:t>
                </a:r>
                <a14:m>
                  <m:oMath xmlns:m="http://schemas.openxmlformats.org/officeDocument/2006/math">
                    <m:r>
                      <a:rPr lang="en-IT" sz="20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ℒ</m:t>
                    </m:r>
                  </m:oMath>
                </a14:m>
                <a:r>
                  <a:rPr lang="en-IT" sz="2000" dirty="0"/>
                  <a:t> = 2 </a:t>
                </a:r>
                <a14:m>
                  <m:oMath xmlns:m="http://schemas.openxmlformats.org/officeDocument/2006/math">
                    <m:r>
                      <a:rPr lang="en-IT" sz="20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</m:oMath>
                </a14:m>
                <a:r>
                  <a:rPr lang="en-IT" sz="2000" dirty="0"/>
                  <a:t> 10</a:t>
                </a:r>
                <a:r>
                  <a:rPr lang="en-IT" sz="2000" baseline="30000" dirty="0"/>
                  <a:t>33</a:t>
                </a:r>
                <a:r>
                  <a:rPr lang="en-IT" sz="2000" dirty="0"/>
                  <a:t> cm</a:t>
                </a:r>
                <a:r>
                  <a:rPr lang="en-IT" sz="2000" baseline="30000" dirty="0"/>
                  <a:t>-2</a:t>
                </a:r>
                <a:r>
                  <a:rPr lang="en-IT" sz="2000" dirty="0"/>
                  <a:t> s</a:t>
                </a:r>
                <a:r>
                  <a:rPr lang="en-IT" sz="2000" baseline="30000" dirty="0"/>
                  <a:t>-1		</a:t>
                </a:r>
                <a:r>
                  <a:rPr lang="en-IT" sz="2000" dirty="0"/>
                  <a:t>(10 x design)</a:t>
                </a:r>
              </a:p>
              <a:p>
                <a:r>
                  <a:rPr lang="en-IT" sz="2400" dirty="0"/>
                  <a:t>Number of overlapping pp-collisions</a:t>
                </a:r>
              </a:p>
              <a:p>
                <a:pPr lvl="1"/>
                <a:r>
                  <a:rPr lang="en-IT" sz="2000" dirty="0"/>
                  <a:t>7-8h Luminosity Levelling: peak PU 62-64 (</a:t>
                </a:r>
                <a14:m>
                  <m:oMath xmlns:m="http://schemas.openxmlformats.org/officeDocument/2006/math">
                    <m:r>
                      <a:rPr lang="en-IT" sz="20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±</m:t>
                    </m:r>
                  </m:oMath>
                </a14:m>
                <a:r>
                  <a:rPr lang="en-IT" sz="2000" dirty="0"/>
                  <a:t>1.5%)</a:t>
                </a:r>
              </a:p>
              <a:p>
                <a:r>
                  <a:rPr lang="en-IT" sz="2400" dirty="0"/>
                  <a:t>Impressive data-taking during Run-3 | 2024 – best year so far</a:t>
                </a:r>
              </a:p>
              <a:p>
                <a:pPr lvl="1"/>
                <a:r>
                  <a:rPr lang="en-GB" sz="2000" dirty="0"/>
                  <a:t>U</a:t>
                </a:r>
                <a:r>
                  <a:rPr lang="en-IT" sz="2000" dirty="0"/>
                  <a:t>p to 7fb</a:t>
                </a:r>
                <a:r>
                  <a:rPr lang="en-IT" sz="2000" baseline="30000" dirty="0"/>
                  <a:t>-1</a:t>
                </a:r>
                <a:r>
                  <a:rPr lang="en-IT" sz="2000" dirty="0"/>
                  <a:t> / week – </a:t>
                </a:r>
                <a:r>
                  <a:rPr lang="en-IT" sz="1800" dirty="0"/>
                  <a:t>excellent availability 70.5% | 51.3% in Stable Beams</a:t>
                </a:r>
              </a:p>
              <a:p>
                <a:pPr lvl="1"/>
                <a:r>
                  <a:rPr lang="en-IT" sz="2000" dirty="0"/>
                  <a:t>Experiments have more than 90% data-taking efficiency </a:t>
                </a:r>
              </a:p>
            </p:txBody>
          </p:sp>
        </mc:Choice>
        <mc:Fallback xmlns="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25C7B37A-207D-BD73-100A-F604D6B0F91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84336" y="972273"/>
                <a:ext cx="8800290" cy="3251679"/>
              </a:xfrm>
              <a:blipFill>
                <a:blip r:embed="rId3"/>
                <a:stretch>
                  <a:fillRect l="-1297" t="-3113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itle 1">
            <a:extLst>
              <a:ext uri="{FF2B5EF4-FFF2-40B4-BE49-F238E27FC236}">
                <a16:creationId xmlns:a16="http://schemas.microsoft.com/office/drawing/2014/main" id="{4E2921E2-84E3-8DD3-041D-956DF2A90A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8129" y="133564"/>
            <a:ext cx="9143999" cy="838709"/>
          </a:xfrm>
        </p:spPr>
        <p:txBody>
          <a:bodyPr/>
          <a:lstStyle/>
          <a:p>
            <a:r>
              <a:rPr lang="en-IT" b="1" dirty="0">
                <a:solidFill>
                  <a:srgbClr val="0070C0"/>
                </a:solidFill>
                <a:latin typeface="+mn-lt"/>
              </a:rPr>
              <a:t>LHC Performance so far			2024			</a:t>
            </a:r>
            <a:endParaRPr lang="en-IT" sz="3600" b="0" i="1" dirty="0">
              <a:solidFill>
                <a:srgbClr val="0070C0"/>
              </a:solidFill>
              <a:latin typeface="+mn-lt"/>
            </a:endParaRPr>
          </a:p>
        </p:txBody>
      </p:sp>
      <p:sp>
        <p:nvSpPr>
          <p:cNvPr id="16" name="Content Placeholder 1">
            <a:extLst>
              <a:ext uri="{FF2B5EF4-FFF2-40B4-BE49-F238E27FC236}">
                <a16:creationId xmlns:a16="http://schemas.microsoft.com/office/drawing/2014/main" id="{AD318A77-5EEA-82BF-7B03-C875AC912B4B}"/>
              </a:ext>
            </a:extLst>
          </p:cNvPr>
          <p:cNvSpPr txBox="1">
            <a:spLocks/>
          </p:cNvSpPr>
          <p:nvPr/>
        </p:nvSpPr>
        <p:spPr>
          <a:xfrm>
            <a:off x="4678206" y="3394117"/>
            <a:ext cx="4558819" cy="3251679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FF0000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70C0"/>
              </a:buClr>
              <a:buSzPct val="90000"/>
              <a:buFont typeface="Wingdings" charset="2"/>
              <a:buChar char="§"/>
              <a:defRPr sz="2400" kern="1200">
                <a:solidFill>
                  <a:srgbClr val="0070C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80000"/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80000"/>
              <a:buFont typeface="Arial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600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IT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8" name="Content Placeholder 1">
                <a:extLst>
                  <a:ext uri="{FF2B5EF4-FFF2-40B4-BE49-F238E27FC236}">
                    <a16:creationId xmlns:a16="http://schemas.microsoft.com/office/drawing/2014/main" id="{9D9111B5-5E1E-3F30-3060-6CA962285D25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3455719" y="4723558"/>
                <a:ext cx="5949542" cy="1422632"/>
              </a:xfrm>
              <a:prstGeom prst="rect">
                <a:avLst/>
              </a:prstGeom>
            </p:spPr>
            <p:txBody>
              <a:bodyPr>
                <a:normAutofit fontScale="85000" lnSpcReduction="20000"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Clr>
                    <a:srgbClr val="FF0000"/>
                  </a:buClr>
                  <a:buFont typeface="Wingdings" charset="2"/>
                  <a:buChar char="§"/>
                  <a:defRPr sz="2800"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Clr>
                    <a:srgbClr val="0070C0"/>
                  </a:buClr>
                  <a:buSzPct val="90000"/>
                  <a:buFont typeface="Wingdings" charset="2"/>
                  <a:buChar char="§"/>
                  <a:defRPr sz="2400" kern="1200">
                    <a:solidFill>
                      <a:srgbClr val="0070C0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SzPct val="80000"/>
                  <a:buFont typeface="Wingdings" charset="2"/>
                  <a:buChar char="§"/>
                  <a:defRPr sz="2000"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SzPct val="80000"/>
                  <a:buFont typeface="Arial" charset="0"/>
                  <a:buChar char="•"/>
                  <a:defRPr sz="1800"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SzPct val="60000"/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IT" dirty="0"/>
                  <a:t>Also excellent Pb-Pb campaign</a:t>
                </a:r>
              </a:p>
              <a:p>
                <a:pPr lvl="1"/>
                <a:r>
                  <a:rPr lang="en-IT" dirty="0"/>
                  <a:t>2024: 2h Luminosity Leveling</a:t>
                </a:r>
              </a:p>
              <a:p>
                <a:pPr lvl="1"/>
                <a:r>
                  <a:rPr lang="en-IT" dirty="0"/>
                  <a:t>2024: doubled </a:t>
                </a:r>
                <a14:m>
                  <m:oMath xmlns:m="http://schemas.openxmlformats.org/officeDocument/2006/math">
                    <m:r>
                      <a:rPr lang="en-IT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ℒ</m:t>
                    </m:r>
                  </m:oMath>
                </a14:m>
                <a:r>
                  <a:rPr lang="en-IT" dirty="0"/>
                  <a:t> w.r.t. 2023</a:t>
                </a:r>
              </a:p>
              <a:p>
                <a:pPr lvl="1"/>
                <a:r>
                  <a:rPr lang="en-IT" dirty="0"/>
                  <a:t>ALICE*:	  </a:t>
                </a:r>
                <a14:m>
                  <m:oMath xmlns:m="http://schemas.openxmlformats.org/officeDocument/2006/math">
                    <m:r>
                      <a:rPr lang="en-IT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ℒ</m:t>
                    </m:r>
                  </m:oMath>
                </a14:m>
                <a:r>
                  <a:rPr lang="en-IT" dirty="0"/>
                  <a:t> = 6.4 </a:t>
                </a:r>
                <a14:m>
                  <m:oMath xmlns:m="http://schemas.openxmlformats.org/officeDocument/2006/math">
                    <m:r>
                      <a:rPr lang="en-IT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</m:oMath>
                </a14:m>
                <a:r>
                  <a:rPr lang="en-IT" dirty="0"/>
                  <a:t> 10</a:t>
                </a:r>
                <a:r>
                  <a:rPr lang="en-IT" baseline="30000" dirty="0"/>
                  <a:t>27</a:t>
                </a:r>
                <a:r>
                  <a:rPr lang="en-IT" dirty="0"/>
                  <a:t> cm</a:t>
                </a:r>
                <a:r>
                  <a:rPr lang="en-IT" baseline="30000" dirty="0"/>
                  <a:t>-2</a:t>
                </a:r>
                <a:r>
                  <a:rPr lang="en-IT" dirty="0"/>
                  <a:t>s</a:t>
                </a:r>
                <a:r>
                  <a:rPr lang="en-IT" baseline="30000" dirty="0"/>
                  <a:t>-1</a:t>
                </a:r>
              </a:p>
              <a:p>
                <a:pPr marL="457200" lvl="1" indent="0">
                  <a:buNone/>
                </a:pPr>
                <a:r>
                  <a:rPr lang="en-IT" baseline="30000" dirty="0"/>
                  <a:t>    </a:t>
                </a:r>
                <a:r>
                  <a:rPr lang="en-IT" sz="1600" dirty="0"/>
                  <a:t>* </a:t>
                </a:r>
                <a:r>
                  <a:rPr lang="en-IT" sz="1600" i="1" dirty="0"/>
                  <a:t>same for ATLAS,CMS</a:t>
                </a:r>
              </a:p>
              <a:p>
                <a:pPr lvl="1"/>
                <a:endParaRPr lang="en-IT" dirty="0"/>
              </a:p>
            </p:txBody>
          </p:sp>
        </mc:Choice>
        <mc:Fallback>
          <p:sp>
            <p:nvSpPr>
              <p:cNvPr id="18" name="Content Placeholder 1">
                <a:extLst>
                  <a:ext uri="{FF2B5EF4-FFF2-40B4-BE49-F238E27FC236}">
                    <a16:creationId xmlns:a16="http://schemas.microsoft.com/office/drawing/2014/main" id="{9D9111B5-5E1E-3F30-3060-6CA962285D2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55719" y="4723558"/>
                <a:ext cx="5949542" cy="1422632"/>
              </a:xfrm>
              <a:prstGeom prst="rect">
                <a:avLst/>
              </a:prstGeom>
              <a:blipFill>
                <a:blip r:embed="rId4"/>
                <a:stretch>
                  <a:fillRect l="-1493" t="-10714" b="-2679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031161767"/>
      </p:ext>
    </p:extLst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6CDD6630-E2E3-7B98-538A-7AD03C4E9BAE}"/>
              </a:ext>
            </a:extLst>
          </p:cNvPr>
          <p:cNvSpPr/>
          <p:nvPr/>
        </p:nvSpPr>
        <p:spPr>
          <a:xfrm>
            <a:off x="7370618" y="790911"/>
            <a:ext cx="1302327" cy="106559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T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84E0426-BF6A-E084-D0E9-50836B48E1F3}"/>
              </a:ext>
            </a:extLst>
          </p:cNvPr>
          <p:cNvSpPr/>
          <p:nvPr/>
        </p:nvSpPr>
        <p:spPr>
          <a:xfrm>
            <a:off x="7823273" y="1323709"/>
            <a:ext cx="1302327" cy="220919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T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A1F6C01A-699A-4504-CB4A-E138A188E6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8129" y="133564"/>
            <a:ext cx="9143999" cy="1255849"/>
          </a:xfrm>
        </p:spPr>
        <p:txBody>
          <a:bodyPr/>
          <a:lstStyle/>
          <a:p>
            <a:r>
              <a:rPr lang="en-IT" dirty="0">
                <a:solidFill>
                  <a:srgbClr val="0070C0"/>
                </a:solidFill>
                <a:latin typeface="+mn-lt"/>
              </a:rPr>
              <a:t>HL-LHC Project</a:t>
            </a:r>
            <a:br>
              <a:rPr lang="en-IT" dirty="0">
                <a:solidFill>
                  <a:srgbClr val="0070C0"/>
                </a:solidFill>
                <a:latin typeface="+mn-lt"/>
              </a:rPr>
            </a:br>
            <a:r>
              <a:rPr lang="en-IT" sz="3600" b="0" i="1" dirty="0">
                <a:solidFill>
                  <a:srgbClr val="0070C0"/>
                </a:solidFill>
                <a:latin typeface="+mn-lt"/>
              </a:rPr>
              <a:t>Expected Luminosity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B78BA14-B8BC-8682-6E83-DB3627C36C6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14488" y="3996245"/>
            <a:ext cx="4911112" cy="2403310"/>
          </a:xfrm>
          <a:prstGeom prst="rect">
            <a:avLst/>
          </a:prstGeom>
        </p:spPr>
      </p:pic>
      <p:pic>
        <p:nvPicPr>
          <p:cNvPr id="5" name="Picture 2">
            <a:extLst>
              <a:ext uri="{FF2B5EF4-FFF2-40B4-BE49-F238E27FC236}">
                <a16:creationId xmlns:a16="http://schemas.microsoft.com/office/drawing/2014/main" id="{AD59D6DC-5E5E-6655-73B4-86B5275CD7E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129" y="1480678"/>
            <a:ext cx="4487779" cy="25181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4">
            <a:extLst>
              <a:ext uri="{FF2B5EF4-FFF2-40B4-BE49-F238E27FC236}">
                <a16:creationId xmlns:a16="http://schemas.microsoft.com/office/drawing/2014/main" id="{5480836F-DAA7-27BF-9F94-F6B9AAE1788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6220" y="1480678"/>
            <a:ext cx="4487780" cy="25181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Content Placeholder 11">
            <a:extLst>
              <a:ext uri="{FF2B5EF4-FFF2-40B4-BE49-F238E27FC236}">
                <a16:creationId xmlns:a16="http://schemas.microsoft.com/office/drawing/2014/main" id="{E0959241-AEE5-37BB-8A28-071CE818B88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1138" y="4158921"/>
            <a:ext cx="3718971" cy="1867805"/>
          </a:xfrm>
        </p:spPr>
        <p:txBody>
          <a:bodyPr>
            <a:normAutofit fontScale="92500" lnSpcReduction="10000"/>
          </a:bodyPr>
          <a:lstStyle/>
          <a:p>
            <a:r>
              <a:rPr lang="en-IT" dirty="0"/>
              <a:t>ATLAS/CMS</a:t>
            </a:r>
          </a:p>
          <a:p>
            <a:pPr lvl="1"/>
            <a:r>
              <a:rPr lang="en-GB" dirty="0"/>
              <a:t>N</a:t>
            </a:r>
            <a:r>
              <a:rPr lang="en-IT" dirty="0"/>
              <a:t>ominal (left top)</a:t>
            </a:r>
          </a:p>
          <a:p>
            <a:pPr lvl="1"/>
            <a:r>
              <a:rPr lang="en-IT" dirty="0"/>
              <a:t>Ultimate (right top)</a:t>
            </a:r>
          </a:p>
          <a:p>
            <a:r>
              <a:rPr lang="en-IT" dirty="0"/>
              <a:t>LHCb Phase 2</a:t>
            </a:r>
          </a:p>
          <a:p>
            <a:pPr lvl="1"/>
            <a:r>
              <a:rPr lang="en-GB" dirty="0"/>
              <a:t>R</a:t>
            </a:r>
            <a:r>
              <a:rPr lang="en-IT" dirty="0"/>
              <a:t>ight bottom </a:t>
            </a:r>
          </a:p>
        </p:txBody>
      </p:sp>
    </p:spTree>
    <p:extLst>
      <p:ext uri="{BB962C8B-B14F-4D97-AF65-F5344CB8AC3E}">
        <p14:creationId xmlns:p14="http://schemas.microsoft.com/office/powerpoint/2010/main" val="2828952868"/>
      </p:ext>
    </p:extLst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8" name="Picture 2">
            <a:extLst>
              <a:ext uri="{FF2B5EF4-FFF2-40B4-BE49-F238E27FC236}">
                <a16:creationId xmlns:a16="http://schemas.microsoft.com/office/drawing/2014/main" id="{9B9A2023-EBBF-48B4-B103-9561350193A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5458" y="1257037"/>
            <a:ext cx="6967967" cy="52235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Content Placeholder 10" descr="A yellow and black math equation&#10;&#10;Description automatically generated">
            <a:extLst>
              <a:ext uri="{FF2B5EF4-FFF2-40B4-BE49-F238E27FC236}">
                <a16:creationId xmlns:a16="http://schemas.microsoft.com/office/drawing/2014/main" id="{EF70D8CF-3CFE-8100-FAD3-FF801117002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3559628" y="4753688"/>
            <a:ext cx="2024743" cy="690984"/>
          </a:xfr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9C86397-A515-45BC-45B4-74F584D86B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8129" y="133564"/>
            <a:ext cx="9143999" cy="1255849"/>
          </a:xfrm>
        </p:spPr>
        <p:txBody>
          <a:bodyPr/>
          <a:lstStyle/>
          <a:p>
            <a:r>
              <a:rPr lang="en-IT" dirty="0">
                <a:solidFill>
                  <a:srgbClr val="0070C0"/>
                </a:solidFill>
                <a:latin typeface="+mn-lt"/>
              </a:rPr>
              <a:t>Current status CKM matrix</a:t>
            </a:r>
          </a:p>
        </p:txBody>
      </p:sp>
    </p:spTree>
    <p:extLst>
      <p:ext uri="{BB962C8B-B14F-4D97-AF65-F5344CB8AC3E}">
        <p14:creationId xmlns:p14="http://schemas.microsoft.com/office/powerpoint/2010/main" val="1350890720"/>
      </p:ext>
    </p:extLst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6CDD6630-E2E3-7B98-538A-7AD03C4E9BAE}"/>
              </a:ext>
            </a:extLst>
          </p:cNvPr>
          <p:cNvSpPr/>
          <p:nvPr/>
        </p:nvSpPr>
        <p:spPr>
          <a:xfrm>
            <a:off x="7370618" y="790911"/>
            <a:ext cx="1302327" cy="106559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T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84E0426-BF6A-E084-D0E9-50836B48E1F3}"/>
              </a:ext>
            </a:extLst>
          </p:cNvPr>
          <p:cNvSpPr/>
          <p:nvPr/>
        </p:nvSpPr>
        <p:spPr>
          <a:xfrm>
            <a:off x="7823273" y="1323709"/>
            <a:ext cx="1302327" cy="220919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T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A1F6C01A-699A-4504-CB4A-E138A188E6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8129" y="133564"/>
            <a:ext cx="9143999" cy="1255849"/>
          </a:xfrm>
        </p:spPr>
        <p:txBody>
          <a:bodyPr/>
          <a:lstStyle/>
          <a:p>
            <a:r>
              <a:rPr lang="en-IT" dirty="0">
                <a:solidFill>
                  <a:srgbClr val="0070C0"/>
                </a:solidFill>
                <a:latin typeface="+mn-lt"/>
              </a:rPr>
              <a:t>LHCb Phase 2 Discovery Potential </a:t>
            </a:r>
          </a:p>
        </p:txBody>
      </p:sp>
      <p:pic>
        <p:nvPicPr>
          <p:cNvPr id="8" name="Content Placeholder 7" descr="A screenshot of a math test&#10;&#10;Description automatically generated">
            <a:extLst>
              <a:ext uri="{FF2B5EF4-FFF2-40B4-BE49-F238E27FC236}">
                <a16:creationId xmlns:a16="http://schemas.microsoft.com/office/drawing/2014/main" id="{76B3CF79-8D2E-F912-9C62-F56DF84DE5A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27038" y="988379"/>
            <a:ext cx="7886700" cy="5487666"/>
          </a:xfrm>
        </p:spPr>
      </p:pic>
    </p:spTree>
    <p:extLst>
      <p:ext uri="{BB962C8B-B14F-4D97-AF65-F5344CB8AC3E}">
        <p14:creationId xmlns:p14="http://schemas.microsoft.com/office/powerpoint/2010/main" val="1845602412"/>
      </p:ext>
    </p:extLst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graph and chart with numbers&#10;&#10;Description automatically generated with medium confidence">
            <a:extLst>
              <a:ext uri="{FF2B5EF4-FFF2-40B4-BE49-F238E27FC236}">
                <a16:creationId xmlns:a16="http://schemas.microsoft.com/office/drawing/2014/main" id="{1283DE83-FD68-2C91-E225-E06704D3970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135" y="1310943"/>
            <a:ext cx="4387516" cy="2460957"/>
          </a:xfrm>
          <a:prstGeom prst="rect">
            <a:avLst/>
          </a:prstGeom>
          <a:ln w="38100">
            <a:solidFill>
              <a:srgbClr val="1E5AAE"/>
            </a:solidFill>
          </a:ln>
        </p:spPr>
      </p:pic>
      <p:pic>
        <p:nvPicPr>
          <p:cNvPr id="5" name="Content Placeholder 4" descr="A close-up of a graph&#10;&#10;Description automatically generated">
            <a:extLst>
              <a:ext uri="{FF2B5EF4-FFF2-40B4-BE49-F238E27FC236}">
                <a16:creationId xmlns:a16="http://schemas.microsoft.com/office/drawing/2014/main" id="{C561EA70-1D87-F0EE-4FE7-636465A13D7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4572000" y="1310943"/>
            <a:ext cx="4387516" cy="2460957"/>
          </a:xfrm>
          <a:ln w="38100">
            <a:solidFill>
              <a:srgbClr val="1E5AAE"/>
            </a:solidFill>
          </a:ln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2566760E-2A79-936D-AAC3-B18D78DEA5F2}"/>
              </a:ext>
            </a:extLst>
          </p:cNvPr>
          <p:cNvSpPr txBox="1"/>
          <p:nvPr/>
        </p:nvSpPr>
        <p:spPr>
          <a:xfrm rot="16200000">
            <a:off x="6653229" y="4113511"/>
            <a:ext cx="453149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T" sz="1400" i="1" dirty="0"/>
              <a:t>Matteo Solfaroli – Moriond QCD</a:t>
            </a:r>
            <a:endParaRPr lang="en-IT" i="1" dirty="0"/>
          </a:p>
        </p:txBody>
      </p:sp>
      <p:pic>
        <p:nvPicPr>
          <p:cNvPr id="10" name="Picture 9" descr="A screenshot of a graph&#10;&#10;Description automatically generated">
            <a:extLst>
              <a:ext uri="{FF2B5EF4-FFF2-40B4-BE49-F238E27FC236}">
                <a16:creationId xmlns:a16="http://schemas.microsoft.com/office/drawing/2014/main" id="{98FB0CD5-3F81-311F-2A83-742FF6EC9D8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135" y="3920294"/>
            <a:ext cx="4387516" cy="2460957"/>
          </a:xfrm>
          <a:prstGeom prst="rect">
            <a:avLst/>
          </a:prstGeom>
          <a:ln w="38100">
            <a:solidFill>
              <a:srgbClr val="1E5AAE"/>
            </a:solidFill>
          </a:ln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42703DD1-58A5-F8D6-3257-4E944F3126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8129" y="133564"/>
            <a:ext cx="9143999" cy="1255849"/>
          </a:xfrm>
        </p:spPr>
        <p:txBody>
          <a:bodyPr/>
          <a:lstStyle/>
          <a:p>
            <a:r>
              <a:rPr lang="en-IT" dirty="0">
                <a:solidFill>
                  <a:srgbClr val="0070C0"/>
                </a:solidFill>
                <a:latin typeface="+mn-lt"/>
              </a:rPr>
              <a:t>HL-LHC operation</a:t>
            </a:r>
          </a:p>
        </p:txBody>
      </p:sp>
    </p:spTree>
    <p:extLst>
      <p:ext uri="{BB962C8B-B14F-4D97-AF65-F5344CB8AC3E}">
        <p14:creationId xmlns:p14="http://schemas.microsoft.com/office/powerpoint/2010/main" val="274182998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4E2921E2-84E3-8DD3-041D-956DF2A90A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8129" y="133564"/>
            <a:ext cx="9143999" cy="838709"/>
          </a:xfrm>
        </p:spPr>
        <p:txBody>
          <a:bodyPr/>
          <a:lstStyle/>
          <a:p>
            <a:r>
              <a:rPr lang="en-IT" b="1" dirty="0">
                <a:solidFill>
                  <a:srgbClr val="0070C0"/>
                </a:solidFill>
                <a:latin typeface="+mn-lt"/>
              </a:rPr>
              <a:t>LHC Performance so far			     L</a:t>
            </a:r>
            <a:r>
              <a:rPr lang="en-IT" b="1" baseline="-25000" dirty="0">
                <a:solidFill>
                  <a:srgbClr val="0070C0"/>
                </a:solidFill>
                <a:latin typeface="+mn-lt"/>
              </a:rPr>
              <a:t>int</a:t>
            </a:r>
            <a:endParaRPr lang="en-IT" sz="3600" b="0" i="1" baseline="-25000" dirty="0">
              <a:solidFill>
                <a:srgbClr val="0070C0"/>
              </a:solidFill>
              <a:latin typeface="+mn-lt"/>
            </a:endParaRPr>
          </a:p>
        </p:txBody>
      </p:sp>
      <p:sp>
        <p:nvSpPr>
          <p:cNvPr id="16" name="Content Placeholder 1">
            <a:extLst>
              <a:ext uri="{FF2B5EF4-FFF2-40B4-BE49-F238E27FC236}">
                <a16:creationId xmlns:a16="http://schemas.microsoft.com/office/drawing/2014/main" id="{AD318A77-5EEA-82BF-7B03-C875AC912B4B}"/>
              </a:ext>
            </a:extLst>
          </p:cNvPr>
          <p:cNvSpPr txBox="1">
            <a:spLocks/>
          </p:cNvSpPr>
          <p:nvPr/>
        </p:nvSpPr>
        <p:spPr>
          <a:xfrm>
            <a:off x="4678206" y="3394117"/>
            <a:ext cx="4558819" cy="3251679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FF0000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70C0"/>
              </a:buClr>
              <a:buSzPct val="90000"/>
              <a:buFont typeface="Wingdings" charset="2"/>
              <a:buChar char="§"/>
              <a:defRPr sz="2400" kern="1200">
                <a:solidFill>
                  <a:srgbClr val="0070C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80000"/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80000"/>
              <a:buFont typeface="Arial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600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IT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763BD80-1803-5207-AF04-6ED65390CA3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41990"/>
          <a:stretch/>
        </p:blipFill>
        <p:spPr>
          <a:xfrm>
            <a:off x="178129" y="896288"/>
            <a:ext cx="7772400" cy="2573814"/>
          </a:xfrm>
          <a:prstGeom prst="rect">
            <a:avLst/>
          </a:prstGeom>
        </p:spPr>
      </p:pic>
      <p:pic>
        <p:nvPicPr>
          <p:cNvPr id="5" name="Picture 2">
            <a:extLst>
              <a:ext uri="{FF2B5EF4-FFF2-40B4-BE49-F238E27FC236}">
                <a16:creationId xmlns:a16="http://schemas.microsoft.com/office/drawing/2014/main" id="{4A057CE1-4BB9-8A7A-307C-72B5B4F369C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810564"/>
            <a:ext cx="3723719" cy="26757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10" name="Table 10">
            <a:extLst>
              <a:ext uri="{FF2B5EF4-FFF2-40B4-BE49-F238E27FC236}">
                <a16:creationId xmlns:a16="http://schemas.microsoft.com/office/drawing/2014/main" id="{348A225B-67F3-F49B-A0F0-2FAF3145BC9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24536781"/>
              </p:ext>
            </p:extLst>
          </p:nvPr>
        </p:nvGraphicFramePr>
        <p:xfrm>
          <a:off x="3897739" y="4448958"/>
          <a:ext cx="5080000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16000">
                  <a:extLst>
                    <a:ext uri="{9D8B030D-6E8A-4147-A177-3AD203B41FA5}">
                      <a16:colId xmlns:a16="http://schemas.microsoft.com/office/drawing/2014/main" val="3616639539"/>
                    </a:ext>
                  </a:extLst>
                </a:gridCol>
                <a:gridCol w="1016000">
                  <a:extLst>
                    <a:ext uri="{9D8B030D-6E8A-4147-A177-3AD203B41FA5}">
                      <a16:colId xmlns:a16="http://schemas.microsoft.com/office/drawing/2014/main" val="1201383171"/>
                    </a:ext>
                  </a:extLst>
                </a:gridCol>
                <a:gridCol w="1016000">
                  <a:extLst>
                    <a:ext uri="{9D8B030D-6E8A-4147-A177-3AD203B41FA5}">
                      <a16:colId xmlns:a16="http://schemas.microsoft.com/office/drawing/2014/main" val="2378038616"/>
                    </a:ext>
                  </a:extLst>
                </a:gridCol>
                <a:gridCol w="1016000">
                  <a:extLst>
                    <a:ext uri="{9D8B030D-6E8A-4147-A177-3AD203B41FA5}">
                      <a16:colId xmlns:a16="http://schemas.microsoft.com/office/drawing/2014/main" val="3294926259"/>
                    </a:ext>
                  </a:extLst>
                </a:gridCol>
                <a:gridCol w="1016000">
                  <a:extLst>
                    <a:ext uri="{9D8B030D-6E8A-4147-A177-3AD203B41FA5}">
                      <a16:colId xmlns:a16="http://schemas.microsoft.com/office/drawing/2014/main" val="232663985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T" dirty="0"/>
                        <a:t>ATLAS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T" dirty="0"/>
                        <a:t>CMS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T" dirty="0"/>
                        <a:t>LHCb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T" dirty="0"/>
                        <a:t>ALICE*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574785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IT" b="1" dirty="0"/>
                        <a:t>Run-1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T" sz="1600" dirty="0"/>
                        <a:t>26.4 fb</a:t>
                      </a:r>
                      <a:r>
                        <a:rPr lang="en-IT" sz="1600" baseline="30000" dirty="0"/>
                        <a:t>-1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IT" sz="1600" dirty="0"/>
                        <a:t>27.3 fb</a:t>
                      </a:r>
                      <a:r>
                        <a:rPr lang="en-IT" sz="1600" baseline="30000" dirty="0"/>
                        <a:t>-1</a:t>
                      </a:r>
                      <a:endParaRPr lang="en-IT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T" sz="1600" dirty="0"/>
                        <a:t>3.18 fb</a:t>
                      </a:r>
                      <a:r>
                        <a:rPr lang="en-IT" sz="1600" baseline="30000" dirty="0"/>
                        <a:t>-1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T" sz="1600" dirty="0"/>
                        <a:t>0.1 nb</a:t>
                      </a:r>
                      <a:r>
                        <a:rPr lang="en-IT" sz="1600" baseline="30000" dirty="0"/>
                        <a:t>-1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6023154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IT" b="1" dirty="0"/>
                        <a:t>Run-2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T" sz="1600" dirty="0"/>
                        <a:t>147.0 fb</a:t>
                      </a:r>
                      <a:r>
                        <a:rPr lang="en-IT" sz="1600" baseline="30000" dirty="0"/>
                        <a:t>-1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IT" sz="1600" dirty="0"/>
                        <a:t>150.9 fb</a:t>
                      </a:r>
                      <a:r>
                        <a:rPr lang="en-IT" sz="1600" baseline="30000" dirty="0"/>
                        <a:t>-1</a:t>
                      </a:r>
                      <a:endParaRPr lang="en-IT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T" sz="1600" dirty="0"/>
                        <a:t>5.93 fb</a:t>
                      </a:r>
                      <a:r>
                        <a:rPr lang="en-IT" sz="1600" baseline="30000" dirty="0"/>
                        <a:t>-1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T" sz="1600" dirty="0"/>
                        <a:t>0.8 nb</a:t>
                      </a:r>
                      <a:r>
                        <a:rPr lang="en-IT" sz="1600" baseline="30000" dirty="0"/>
                        <a:t>-1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7695853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IT" b="1" dirty="0"/>
                        <a:t>Run-3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T" sz="1600" dirty="0"/>
                        <a:t>183.4 fb</a:t>
                      </a:r>
                      <a:r>
                        <a:rPr lang="en-IT" sz="1600" baseline="30000" dirty="0"/>
                        <a:t>-1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IT" sz="1600" dirty="0"/>
                        <a:t>180.8 fb</a:t>
                      </a:r>
                      <a:r>
                        <a:rPr lang="en-IT" sz="1600" baseline="30000" dirty="0"/>
                        <a:t>-1</a:t>
                      </a:r>
                      <a:endParaRPr lang="en-IT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T" sz="1600" dirty="0"/>
                        <a:t>10.75 fb</a:t>
                      </a:r>
                      <a:r>
                        <a:rPr lang="en-IT" sz="1600" baseline="30000" dirty="0"/>
                        <a:t>-1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T" sz="1600" dirty="0"/>
                        <a:t>3.0 nb</a:t>
                      </a:r>
                      <a:r>
                        <a:rPr lang="en-IT" sz="1600" baseline="30000" dirty="0"/>
                        <a:t>-1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826436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IT" b="1" dirty="0"/>
                        <a:t>Total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T" sz="1600" dirty="0"/>
                        <a:t>356.8 fb</a:t>
                      </a:r>
                      <a:r>
                        <a:rPr lang="en-IT" sz="1600" baseline="30000" dirty="0"/>
                        <a:t>-1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IT" sz="1600" dirty="0"/>
                        <a:t>359.0 fb</a:t>
                      </a:r>
                      <a:r>
                        <a:rPr lang="en-IT" sz="1600" baseline="30000" dirty="0"/>
                        <a:t>-1</a:t>
                      </a:r>
                      <a:endParaRPr lang="en-IT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T" sz="1600" dirty="0"/>
                        <a:t>19.9 fb</a:t>
                      </a:r>
                      <a:r>
                        <a:rPr lang="en-IT" sz="1600" baseline="30000" dirty="0"/>
                        <a:t>-1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T" sz="1600" dirty="0"/>
                        <a:t>4.4 nb</a:t>
                      </a:r>
                      <a:r>
                        <a:rPr lang="en-IT" sz="1600" baseline="30000" dirty="0"/>
                        <a:t>-1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23891554"/>
                  </a:ext>
                </a:extLst>
              </a:tr>
            </a:tbl>
          </a:graphicData>
        </a:graphic>
      </p:graphicFrame>
      <p:sp>
        <p:nvSpPr>
          <p:cNvPr id="11" name="TextBox 10">
            <a:extLst>
              <a:ext uri="{FF2B5EF4-FFF2-40B4-BE49-F238E27FC236}">
                <a16:creationId xmlns:a16="http://schemas.microsoft.com/office/drawing/2014/main" id="{39153303-1E34-410D-EE83-7CDD4ED268B7}"/>
              </a:ext>
            </a:extLst>
          </p:cNvPr>
          <p:cNvSpPr txBox="1"/>
          <p:nvPr/>
        </p:nvSpPr>
        <p:spPr>
          <a:xfrm>
            <a:off x="3895100" y="3862768"/>
            <a:ext cx="508263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T" sz="1600" i="1" dirty="0"/>
              <a:t>Recorded pp luminosity by ATLAS, CMS, LHCb</a:t>
            </a:r>
          </a:p>
          <a:p>
            <a:r>
              <a:rPr lang="en-IT" sz="1600" i="1" dirty="0"/>
              <a:t>*Recorded PbPb luminosity by ALICE </a:t>
            </a:r>
          </a:p>
        </p:txBody>
      </p:sp>
      <p:sp>
        <p:nvSpPr>
          <p:cNvPr id="12" name="Rounded Rectangle 11">
            <a:extLst>
              <a:ext uri="{FF2B5EF4-FFF2-40B4-BE49-F238E27FC236}">
                <a16:creationId xmlns:a16="http://schemas.microsoft.com/office/drawing/2014/main" id="{10E10254-29B3-E446-F04A-5113048CDBED}"/>
              </a:ext>
            </a:extLst>
          </p:cNvPr>
          <p:cNvSpPr/>
          <p:nvPr/>
        </p:nvSpPr>
        <p:spPr>
          <a:xfrm>
            <a:off x="5201392" y="1064687"/>
            <a:ext cx="1104405" cy="1177161"/>
          </a:xfrm>
          <a:prstGeom prst="roundRect">
            <a:avLst>
              <a:gd name="adj" fmla="val 6990"/>
            </a:avLst>
          </a:prstGeom>
          <a:solidFill>
            <a:schemeClr val="accent6">
              <a:alpha val="25098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T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93FF1709-92B7-E46E-9822-A58DBDC8B78B}"/>
                  </a:ext>
                </a:extLst>
              </p:cNvPr>
              <p:cNvSpPr txBox="1"/>
              <p:nvPr/>
            </p:nvSpPr>
            <p:spPr>
              <a:xfrm>
                <a:off x="4928253" y="672021"/>
                <a:ext cx="1508166" cy="34310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IT" sz="1600" b="1" i="1" smtClean="0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n-US" sz="1600" b="1" i="1" smtClean="0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</a:rPr>
                          <m:t>𝒔</m:t>
                        </m:r>
                      </m:e>
                    </m:rad>
                  </m:oMath>
                </a14:m>
                <a:r>
                  <a:rPr lang="en-IT" sz="1600" b="1" dirty="0">
                    <a:solidFill>
                      <a:schemeClr val="accent6"/>
                    </a:solidFill>
                  </a:rPr>
                  <a:t> = 13.6 TeV</a:t>
                </a:r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93FF1709-92B7-E46E-9822-A58DBDC8B78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28253" y="672021"/>
                <a:ext cx="1508166" cy="343107"/>
              </a:xfrm>
              <a:prstGeom prst="rect">
                <a:avLst/>
              </a:prstGeom>
              <a:blipFill>
                <a:blip r:embed="rId4"/>
                <a:stretch>
                  <a:fillRect t="-3448" b="-17241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C3396067-B713-9BD7-8ABE-C27EFAC5AD5D}"/>
              </a:ext>
            </a:extLst>
          </p:cNvPr>
          <p:cNvSpPr/>
          <p:nvPr/>
        </p:nvSpPr>
        <p:spPr>
          <a:xfrm>
            <a:off x="2476005" y="1971304"/>
            <a:ext cx="1508165" cy="940854"/>
          </a:xfrm>
          <a:prstGeom prst="roundRect">
            <a:avLst>
              <a:gd name="adj" fmla="val 6990"/>
            </a:avLst>
          </a:prstGeom>
          <a:solidFill>
            <a:srgbClr val="0070C0">
              <a:alpha val="25098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T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1DC93CA1-FC8C-1A9C-9DA2-84B8FA3F8589}"/>
                  </a:ext>
                </a:extLst>
              </p:cNvPr>
              <p:cNvSpPr txBox="1"/>
              <p:nvPr/>
            </p:nvSpPr>
            <p:spPr>
              <a:xfrm>
                <a:off x="2462149" y="1604401"/>
                <a:ext cx="1508166" cy="34310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IT" sz="1600" b="1" i="1" smtClean="0">
                            <a:solidFill>
                              <a:schemeClr val="accent5"/>
                            </a:solidFill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n-US" sz="1600" b="1" i="1" smtClean="0">
                            <a:solidFill>
                              <a:schemeClr val="accent5"/>
                            </a:solidFill>
                            <a:latin typeface="Cambria Math" panose="02040503050406030204" pitchFamily="18" charset="0"/>
                          </a:rPr>
                          <m:t>𝒔</m:t>
                        </m:r>
                      </m:e>
                    </m:rad>
                  </m:oMath>
                </a14:m>
                <a:r>
                  <a:rPr lang="en-IT" sz="1600" b="1" dirty="0">
                    <a:solidFill>
                      <a:schemeClr val="accent5"/>
                    </a:solidFill>
                  </a:rPr>
                  <a:t> = 13.0 TeV</a:t>
                </a:r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1DC93CA1-FC8C-1A9C-9DA2-84B8FA3F858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62149" y="1604401"/>
                <a:ext cx="1508166" cy="343107"/>
              </a:xfrm>
              <a:prstGeom prst="rect">
                <a:avLst/>
              </a:prstGeom>
              <a:blipFill>
                <a:blip r:embed="rId5"/>
                <a:stretch>
                  <a:fillRect t="-7143" b="-17857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0413D497-AC2A-25ED-062B-7336FCBD9D53}"/>
              </a:ext>
            </a:extLst>
          </p:cNvPr>
          <p:cNvSpPr/>
          <p:nvPr/>
        </p:nvSpPr>
        <p:spPr>
          <a:xfrm>
            <a:off x="632360" y="2790701"/>
            <a:ext cx="1113313" cy="213756"/>
          </a:xfrm>
          <a:prstGeom prst="roundRect">
            <a:avLst>
              <a:gd name="adj" fmla="val 6990"/>
            </a:avLst>
          </a:prstGeom>
          <a:solidFill>
            <a:srgbClr val="C00000">
              <a:alpha val="25098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T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4A537B7E-1DAA-CB05-37FE-2CC29D92895E}"/>
                  </a:ext>
                </a:extLst>
              </p:cNvPr>
              <p:cNvSpPr txBox="1"/>
              <p:nvPr/>
            </p:nvSpPr>
            <p:spPr>
              <a:xfrm>
                <a:off x="561110" y="2446734"/>
                <a:ext cx="1324840" cy="31168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IT" sz="14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n-US" sz="14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𝒔</m:t>
                        </m:r>
                      </m:e>
                    </m:rad>
                  </m:oMath>
                </a14:m>
                <a:r>
                  <a:rPr lang="en-IT" sz="1400" b="1" dirty="0">
                    <a:solidFill>
                      <a:srgbClr val="C00000"/>
                    </a:solidFill>
                  </a:rPr>
                  <a:t> = 7 &amp; 8 TeV</a:t>
                </a:r>
                <a:endParaRPr lang="en-IT" sz="1400" b="1" dirty="0">
                  <a:solidFill>
                    <a:schemeClr val="accent5"/>
                  </a:solidFill>
                </a:endParaRPr>
              </a:p>
            </p:txBody>
          </p:sp>
        </mc:Choice>
        <mc:Fallback xmlns="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4A537B7E-1DAA-CB05-37FE-2CC29D92895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1110" y="2446734"/>
                <a:ext cx="1324840" cy="311688"/>
              </a:xfrm>
              <a:prstGeom prst="rect">
                <a:avLst/>
              </a:prstGeom>
              <a:blipFill>
                <a:blip r:embed="rId6"/>
                <a:stretch>
                  <a:fillRect b="-28000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90519383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113685</TotalTime>
  <Words>6266</Words>
  <Application>Microsoft Macintosh PowerPoint</Application>
  <PresentationFormat>On-screen Show (4:3)</PresentationFormat>
  <Paragraphs>867</Paragraphs>
  <Slides>83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83</vt:i4>
      </vt:variant>
    </vt:vector>
  </HeadingPairs>
  <TitlesOfParts>
    <vt:vector size="89" baseType="lpstr">
      <vt:lpstr>Arial</vt:lpstr>
      <vt:lpstr>Calibri</vt:lpstr>
      <vt:lpstr>Calibri Light</vt:lpstr>
      <vt:lpstr>Cambria Math</vt:lpstr>
      <vt:lpstr>Wingdings</vt:lpstr>
      <vt:lpstr>Office Theme</vt:lpstr>
      <vt:lpstr>Physics highlights &amp; future perspectives of LHC experiments </vt:lpstr>
      <vt:lpstr>References</vt:lpstr>
      <vt:lpstr>Outline</vt:lpstr>
      <vt:lpstr>The Large Hadron Collider &amp;  ATLAS, ALICE, CMS &amp; LHCb experiments</vt:lpstr>
      <vt:lpstr>The Large Hadron Collider &amp;  ATLAS, ALICE, CMS &amp; LHCb experiments</vt:lpstr>
      <vt:lpstr>LHC Performance so far</vt:lpstr>
      <vt:lpstr>LHC Performance so far</vt:lpstr>
      <vt:lpstr>LHC Performance so far   2024   </vt:lpstr>
      <vt:lpstr>LHC Performance so far        Lint</vt:lpstr>
      <vt:lpstr>LHC Performance today</vt:lpstr>
      <vt:lpstr>LHC Physics Graphics Overview  </vt:lpstr>
      <vt:lpstr>CMS &amp; ATLAS publication in Physics Reports  </vt:lpstr>
      <vt:lpstr>Higgs Physics overview   </vt:lpstr>
      <vt:lpstr>Higgs Physics production and Decay   </vt:lpstr>
      <vt:lpstr>Higgs Physics production and Decay   </vt:lpstr>
      <vt:lpstr>Higgs Physics signal strenght     </vt:lpstr>
      <vt:lpstr>Higgs Physics production × decay signal strength     </vt:lpstr>
      <vt:lpstr>Higgs Physics coupling strength modifiers    κ     </vt:lpstr>
      <vt:lpstr>Higgs Physics coupling strength modifiers    κ     </vt:lpstr>
      <vt:lpstr>Higgs Physics mass       MH</vt:lpstr>
      <vt:lpstr>Higgs Physics decay width      ΓH</vt:lpstr>
      <vt:lpstr>Higgs Physics coupling to charm quarks</vt:lpstr>
      <vt:lpstr>Higgs Physics Higgs to invisible</vt:lpstr>
      <vt:lpstr>Higgs Physics differential σ</vt:lpstr>
      <vt:lpstr>Higgs Physics di-Higgs searches</vt:lpstr>
      <vt:lpstr>Higgs Physics di-Higgs searches</vt:lpstr>
      <vt:lpstr>Higgs Physics di-Higgs searches</vt:lpstr>
      <vt:lpstr>Higgs Physics Higgs potential</vt:lpstr>
      <vt:lpstr>Higgs Physics Simplified Template Cross-Sections  STXS</vt:lpstr>
      <vt:lpstr>Higgs Physics Early Run-3 measurements</vt:lpstr>
      <vt:lpstr>Standard Model precision measurements   sin θW </vt:lpstr>
      <vt:lpstr>Standard Model precision measurements   MZ</vt:lpstr>
      <vt:lpstr>Standard Model precision measurements   MW</vt:lpstr>
      <vt:lpstr>Standard Model precision measurements   MW</vt:lpstr>
      <vt:lpstr>Standard Model precision measurements   Mtop</vt:lpstr>
      <vt:lpstr>Standard Model lepton flavour universality in top (W) decays</vt:lpstr>
      <vt:lpstr>Standard Model top quark properties</vt:lpstr>
      <vt:lpstr>Standard Model Toponium η(tt ̅)  observation of pseudoscalar excess at tt ̅ theshold </vt:lpstr>
      <vt:lpstr>Searches for New Physics SUSY where are you?</vt:lpstr>
      <vt:lpstr>Searches for New Physics overview of CMS Exotica searches</vt:lpstr>
      <vt:lpstr>Searches for New Physics overview of ATLAS Exotica searches</vt:lpstr>
      <vt:lpstr>Searches for New Physics and many more …</vt:lpstr>
      <vt:lpstr>Searches for New Physics new strategies</vt:lpstr>
      <vt:lpstr>Flavour Physics as a window to New Physics</vt:lpstr>
      <vt:lpstr>Flavour Physics CP-violation in the quark sector  CKM matrix</vt:lpstr>
      <vt:lpstr>Flavour Physics Simultaneous determination CKM-γ</vt:lpstr>
      <vt:lpstr>Flavour Physics Exotic hadrons</vt:lpstr>
      <vt:lpstr>Heavy Ion Physics LHC as a Quark-Gluon-Plasma (QGP) Lab</vt:lpstr>
      <vt:lpstr>Heavy Ion Physics LHC as a Quark-Gluon-Plasma (QGP) Lab</vt:lpstr>
      <vt:lpstr>Heavy Ion Physics LHC as a Quark-Gluon-Plasma (QGP) Lab</vt:lpstr>
      <vt:lpstr>Heavy Ion Physics first observation of tt ̅ production in PbPb</vt:lpstr>
      <vt:lpstr>Heavy Ion Physics Radial Flow v0 as probe for expansion QGP</vt:lpstr>
      <vt:lpstr>High Luminosity LHC at a glance</vt:lpstr>
      <vt:lpstr>High Luminosity LHC Timeline</vt:lpstr>
      <vt:lpstr>HL-LHC Physics prospects Input EU Particle Phys Strategy Update (EPPSU)</vt:lpstr>
      <vt:lpstr>HL-LHC Physics prospects Observation of Rare Higgs Decays</vt:lpstr>
      <vt:lpstr>HL-LHC Physics prospects Sensitivity to VH(bb) and VH(cc)</vt:lpstr>
      <vt:lpstr>HL-LHC Physics prospects Precision Higgs boson couplings</vt:lpstr>
      <vt:lpstr>HL-LHC Physics prospects Precision Higgs boson couplings</vt:lpstr>
      <vt:lpstr>HL-LHC Physics prospects Higgs boson width &amp; mass</vt:lpstr>
      <vt:lpstr>HL-LHC Physics prospects Higgs boson cross sections</vt:lpstr>
      <vt:lpstr>HL-LHC Physics prospects Standard Model Precision Measurements</vt:lpstr>
      <vt:lpstr>HL-LHC Physics prospects EWK vacuum stability</vt:lpstr>
      <vt:lpstr>HL-LHC Projections Di-Higgs production</vt:lpstr>
      <vt:lpstr>HL-LHC Projections Di-Higgs production</vt:lpstr>
      <vt:lpstr>HL-LHC Projections Di-Higgs production</vt:lpstr>
      <vt:lpstr>HL-LHC Projections Di-Higgs production</vt:lpstr>
      <vt:lpstr>HL-LHC Projections Triple-Higgs production</vt:lpstr>
      <vt:lpstr>HL-LHC Projections Other Projections</vt:lpstr>
      <vt:lpstr>HL-LHC Projections Flavour projections</vt:lpstr>
      <vt:lpstr>HL-LHC Projections Flavour Physics</vt:lpstr>
      <vt:lpstr>HL-LHC Projections Heavy Ion collisions at HL-LHC</vt:lpstr>
      <vt:lpstr>HL-LHC Projections Heavy Ion collisions at HL-LHC</vt:lpstr>
      <vt:lpstr>Conclusions</vt:lpstr>
      <vt:lpstr>Backup</vt:lpstr>
      <vt:lpstr>STXS bin merging scheme</vt:lpstr>
      <vt:lpstr>Statistical Model Higgs Combination</vt:lpstr>
      <vt:lpstr>CMS Phase-2 upgrade</vt:lpstr>
      <vt:lpstr>ATLAS Phase-2 upgrade</vt:lpstr>
      <vt:lpstr>HL-LHC Project Expected Luminosity</vt:lpstr>
      <vt:lpstr>Current status CKM matrix</vt:lpstr>
      <vt:lpstr>LHCb Phase 2 Discovery Potential </vt:lpstr>
      <vt:lpstr>HL-LHC operation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Anders Ryd</dc:creator>
  <cp:lastModifiedBy>Piet Omer J Verwilligen</cp:lastModifiedBy>
  <cp:revision>2149</cp:revision>
  <cp:lastPrinted>2023-05-29T13:37:00Z</cp:lastPrinted>
  <dcterms:created xsi:type="dcterms:W3CDTF">2017-07-25T08:55:25Z</dcterms:created>
  <dcterms:modified xsi:type="dcterms:W3CDTF">2025-04-27T21:35:18Z</dcterms:modified>
</cp:coreProperties>
</file>