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69"/>
  </p:notesMasterIdLst>
  <p:handoutMasterIdLst>
    <p:handoutMasterId r:id="rId70"/>
  </p:handoutMasterIdLst>
  <p:sldIdLst>
    <p:sldId id="1070" r:id="rId2"/>
    <p:sldId id="1357" r:id="rId3"/>
    <p:sldId id="1318" r:id="rId4"/>
    <p:sldId id="1320" r:id="rId5"/>
    <p:sldId id="1358" r:id="rId6"/>
    <p:sldId id="1309" r:id="rId7"/>
    <p:sldId id="1319" r:id="rId8"/>
    <p:sldId id="1308" r:id="rId9"/>
    <p:sldId id="1321" r:id="rId10"/>
    <p:sldId id="1341" r:id="rId11"/>
    <p:sldId id="1342" r:id="rId12"/>
    <p:sldId id="1217" r:id="rId13"/>
    <p:sldId id="1251" r:id="rId14"/>
    <p:sldId id="1329" r:id="rId15"/>
    <p:sldId id="1326" r:id="rId16"/>
    <p:sldId id="1291" r:id="rId17"/>
    <p:sldId id="1332" r:id="rId18"/>
    <p:sldId id="1353" r:id="rId19"/>
    <p:sldId id="1343" r:id="rId20"/>
    <p:sldId id="1134" r:id="rId21"/>
    <p:sldId id="1344" r:id="rId22"/>
    <p:sldId id="1298" r:id="rId23"/>
    <p:sldId id="1101" r:id="rId24"/>
    <p:sldId id="1345" r:id="rId25"/>
    <p:sldId id="1323" r:id="rId26"/>
    <p:sldId id="1317" r:id="rId27"/>
    <p:sldId id="1302" r:id="rId28"/>
    <p:sldId id="1190" r:id="rId29"/>
    <p:sldId id="1191" r:id="rId30"/>
    <p:sldId id="1303" r:id="rId31"/>
    <p:sldId id="1113" r:id="rId32"/>
    <p:sldId id="1218" r:id="rId33"/>
    <p:sldId id="1328" r:id="rId34"/>
    <p:sldId id="1327" r:id="rId35"/>
    <p:sldId id="1322" r:id="rId36"/>
    <p:sldId id="1285" r:id="rId37"/>
    <p:sldId id="1337" r:id="rId38"/>
    <p:sldId id="1346" r:id="rId39"/>
    <p:sldId id="1330" r:id="rId40"/>
    <p:sldId id="1220" r:id="rId41"/>
    <p:sldId id="1348" r:id="rId42"/>
    <p:sldId id="1347" r:id="rId43"/>
    <p:sldId id="1215" r:id="rId44"/>
    <p:sldId id="1286" r:id="rId45"/>
    <p:sldId id="1349" r:id="rId46"/>
    <p:sldId id="1244" r:id="rId47"/>
    <p:sldId id="1212" r:id="rId48"/>
    <p:sldId id="1336" r:id="rId49"/>
    <p:sldId id="1111" r:id="rId50"/>
    <p:sldId id="1356" r:id="rId51"/>
    <p:sldId id="1339" r:id="rId52"/>
    <p:sldId id="1273" r:id="rId53"/>
    <p:sldId id="1274" r:id="rId54"/>
    <p:sldId id="1310" r:id="rId55"/>
    <p:sldId id="1148" r:id="rId56"/>
    <p:sldId id="1301" r:id="rId57"/>
    <p:sldId id="1355" r:id="rId58"/>
    <p:sldId id="1184" r:id="rId59"/>
    <p:sldId id="1324" r:id="rId60"/>
    <p:sldId id="1354" r:id="rId61"/>
    <p:sldId id="1256" r:id="rId62"/>
    <p:sldId id="1137" r:id="rId63"/>
    <p:sldId id="1284" r:id="rId64"/>
    <p:sldId id="1179" r:id="rId65"/>
    <p:sldId id="1158" r:id="rId66"/>
    <p:sldId id="1264" r:id="rId67"/>
    <p:sldId id="1340" r:id="rId68"/>
  </p:sldIdLst>
  <p:sldSz cx="9906000" cy="6858000" type="A4"/>
  <p:notesSz cx="7038975" cy="91852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300" b="1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1pPr>
    <a:lvl2pPr marL="457148" algn="l" rtl="0" fontAlgn="base">
      <a:spcBef>
        <a:spcPct val="0"/>
      </a:spcBef>
      <a:spcAft>
        <a:spcPct val="0"/>
      </a:spcAft>
      <a:defRPr sz="2300" b="1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2pPr>
    <a:lvl3pPr marL="914296" algn="l" rtl="0" fontAlgn="base">
      <a:spcBef>
        <a:spcPct val="0"/>
      </a:spcBef>
      <a:spcAft>
        <a:spcPct val="0"/>
      </a:spcAft>
      <a:defRPr sz="2300" b="1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3pPr>
    <a:lvl4pPr marL="1371445" algn="l" rtl="0" fontAlgn="base">
      <a:spcBef>
        <a:spcPct val="0"/>
      </a:spcBef>
      <a:spcAft>
        <a:spcPct val="0"/>
      </a:spcAft>
      <a:defRPr sz="2300" b="1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4pPr>
    <a:lvl5pPr marL="1828592" algn="l" rtl="0" fontAlgn="base">
      <a:spcBef>
        <a:spcPct val="0"/>
      </a:spcBef>
      <a:spcAft>
        <a:spcPct val="0"/>
      </a:spcAft>
      <a:defRPr sz="2300" b="1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5pPr>
    <a:lvl6pPr marL="2285740" algn="l" defTabSz="457148" rtl="0" eaLnBrk="1" latinLnBrk="0" hangingPunct="1">
      <a:defRPr sz="2300" b="1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6pPr>
    <a:lvl7pPr marL="2742888" algn="l" defTabSz="457148" rtl="0" eaLnBrk="1" latinLnBrk="0" hangingPunct="1">
      <a:defRPr sz="2300" b="1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7pPr>
    <a:lvl8pPr marL="3200036" algn="l" defTabSz="457148" rtl="0" eaLnBrk="1" latinLnBrk="0" hangingPunct="1">
      <a:defRPr sz="2300" b="1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8pPr>
    <a:lvl9pPr marL="3657184" algn="l" defTabSz="457148" rtl="0" eaLnBrk="1" latinLnBrk="0" hangingPunct="1">
      <a:defRPr sz="2300" b="1" kern="1200">
        <a:solidFill>
          <a:schemeClr val="tx1"/>
        </a:solidFill>
        <a:latin typeface="Helvetica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064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93">
          <p15:clr>
            <a:srgbClr val="A4A3A4"/>
          </p15:clr>
        </p15:guide>
        <p15:guide id="2" pos="221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clrMru>
    <a:srgbClr val="0741F6"/>
    <a:srgbClr val="0000E6"/>
    <a:srgbClr val="FFFF00"/>
    <a:srgbClr val="9900CC"/>
    <a:srgbClr val="FF3300"/>
    <a:srgbClr val="A92805"/>
    <a:srgbClr val="3E7045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40" autoAdjust="0"/>
    <p:restoredTop sz="96000" autoAdjust="0"/>
  </p:normalViewPr>
  <p:slideViewPr>
    <p:cSldViewPr snapToGrid="0">
      <p:cViewPr varScale="1">
        <p:scale>
          <a:sx n="117" d="100"/>
          <a:sy n="117" d="100"/>
        </p:scale>
        <p:origin x="1336" y="176"/>
      </p:cViewPr>
      <p:guideLst>
        <p:guide orient="horz" pos="2064"/>
        <p:guide pos="3120"/>
      </p:guideLst>
    </p:cSldViewPr>
  </p:slideViewPr>
  <p:outlineViewPr>
    <p:cViewPr>
      <p:scale>
        <a:sx n="33" d="100"/>
        <a:sy n="33" d="100"/>
      </p:scale>
      <p:origin x="0" y="45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2" d="100"/>
        <a:sy n="42" d="100"/>
      </p:scale>
      <p:origin x="0" y="0"/>
    </p:cViewPr>
  </p:sorterViewPr>
  <p:notesViewPr>
    <p:cSldViewPr snapToGrid="0">
      <p:cViewPr varScale="1">
        <p:scale>
          <a:sx n="70" d="100"/>
          <a:sy n="70" d="100"/>
        </p:scale>
        <p:origin x="-2560" y="-112"/>
      </p:cViewPr>
      <p:guideLst>
        <p:guide orient="horz" pos="2893"/>
        <p:guide pos="221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9588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2702" tIns="46351" rIns="92702" bIns="46351" numCol="1" anchor="t" anchorCtr="0" compatLnSpc="1">
            <a:prstTxWarp prst="textNoShape">
              <a:avLst/>
            </a:prstTxWarp>
          </a:bodyPr>
          <a:lstStyle>
            <a:lvl1pPr algn="l" defTabSz="927100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89388" y="0"/>
            <a:ext cx="3049587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2702" tIns="46351" rIns="92702" bIns="46351" numCol="1" anchor="t" anchorCtr="0" compatLnSpc="1">
            <a:prstTxWarp prst="textNoShape">
              <a:avLst/>
            </a:prstTxWarp>
          </a:bodyPr>
          <a:lstStyle>
            <a:lvl1pPr algn="r" defTabSz="927100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26488"/>
            <a:ext cx="3049588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2702" tIns="46351" rIns="92702" bIns="46351" numCol="1" anchor="b" anchorCtr="0" compatLnSpc="1">
            <a:prstTxWarp prst="textNoShape">
              <a:avLst/>
            </a:prstTxWarp>
          </a:bodyPr>
          <a:lstStyle>
            <a:lvl1pPr algn="l" defTabSz="927100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89388" y="8726488"/>
            <a:ext cx="3049587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2702" tIns="46351" rIns="92702" bIns="46351" numCol="1" anchor="b" anchorCtr="0" compatLnSpc="1">
            <a:prstTxWarp prst="textNoShape">
              <a:avLst/>
            </a:prstTxWarp>
          </a:bodyPr>
          <a:lstStyle>
            <a:lvl1pPr algn="r" defTabSz="927100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91B3F38-AB65-EF45-BF5C-4B753CB8A3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308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28216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19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148" algn="l" defTabSz="7619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914296" algn="l" defTabSz="7619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71445" algn="l" defTabSz="7619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28592" algn="l" defTabSz="7619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5740" algn="l" defTabSz="45714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88" algn="l" defTabSz="45714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36" algn="l" defTabSz="45714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84" algn="l" defTabSz="45714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031875" y="688975"/>
            <a:ext cx="4975225" cy="344487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9218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03263" y="4362450"/>
            <a:ext cx="5632450" cy="4133850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31875" y="688975"/>
            <a:ext cx="4975225" cy="3444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3263" y="4362450"/>
            <a:ext cx="5632450" cy="41338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8410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31875" y="688975"/>
            <a:ext cx="4975225" cy="34448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16738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03898" y="4363006"/>
            <a:ext cx="5631180" cy="41333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lIns="92702" tIns="46351" rIns="92702" bIns="46351"/>
          <a:lstStyle/>
          <a:p>
            <a:endParaRPr lang="cs-CZ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6739" name="Slide Number Placeholder 3"/>
          <p:cNvSpPr>
            <a:spLocks noGrp="1"/>
          </p:cNvSpPr>
          <p:nvPr>
            <p:ph type="sldNum" sz="quarter" idx="5"/>
          </p:nvPr>
        </p:nvSpPr>
        <p:spPr bwMode="auto">
          <a:xfrm>
            <a:off x="3987123" y="8722822"/>
            <a:ext cx="3050223" cy="4608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702" tIns="46351" rIns="92702" bIns="46351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3203" indent="-28969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58773" indent="-23175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22283" indent="-23175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85792" indent="-23175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49301" indent="-23175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12811" indent="-23175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76320" indent="-23175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39830" indent="-23175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103FD20-80D7-5549-A5E5-7937C7816947}" type="slidenum">
              <a:rPr lang="en-US" sz="1200"/>
              <a:pPr eaLnBrk="1" hangingPunct="1"/>
              <a:t>16</a:t>
            </a:fld>
            <a:endParaRPr lang="en-US" sz="1200"/>
          </a:p>
        </p:txBody>
      </p:sp>
      <p:sp>
        <p:nvSpPr>
          <p:cNvPr id="116740" name="Footer Placeholder 4"/>
          <p:cNvSpPr>
            <a:spLocks noGrp="1"/>
          </p:cNvSpPr>
          <p:nvPr>
            <p:ph type="ftr" sz="quarter" idx="4"/>
          </p:nvPr>
        </p:nvSpPr>
        <p:spPr bwMode="auto">
          <a:xfrm>
            <a:off x="0" y="8722822"/>
            <a:ext cx="3050223" cy="4608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702" tIns="46351" rIns="92702" bIns="46351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3203" indent="-28969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58773" indent="-23175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22283" indent="-23175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85792" indent="-23175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49301" indent="-23175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12811" indent="-23175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76320" indent="-23175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39830" indent="-23175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cs-CZ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031875" y="688975"/>
            <a:ext cx="4975225" cy="34448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4818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03898" y="4363006"/>
            <a:ext cx="5631180" cy="41333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lIns="92702" tIns="46351" rIns="92702" bIns="46351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  <p:sp>
        <p:nvSpPr>
          <p:cNvPr id="34819" name="Header Placeholder 3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50223" cy="4592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702" tIns="46351" rIns="92702" bIns="46351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55689" indent="-290649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62597" indent="-232519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27637" indent="-232519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92675" indent="-232519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57714" indent="-23251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3022753" indent="-23251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87792" indent="-23251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952831" indent="-23251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/>
              <a:t>This is a test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2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903" y="3443290"/>
            <a:ext cx="935567" cy="868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5" name="Rectangle 25"/>
          <p:cNvSpPr>
            <a:spLocks noChangeArrowheads="1"/>
          </p:cNvSpPr>
          <p:nvPr/>
        </p:nvSpPr>
        <p:spPr bwMode="auto">
          <a:xfrm>
            <a:off x="8255000" y="6248400"/>
            <a:ext cx="577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64" tIns="46033" rIns="92064" bIns="46033" anchor="ctr"/>
          <a:lstStyle/>
          <a:p>
            <a:pPr algn="r" eaLnBrk="0" hangingPunct="0">
              <a:defRPr/>
            </a:pPr>
            <a:endParaRPr lang="en-US" sz="1200">
              <a:latin typeface="Geneva" charset="0"/>
              <a:cs typeface="+mn-cs"/>
            </a:endParaRPr>
          </a:p>
        </p:txBody>
      </p:sp>
      <p:pic>
        <p:nvPicPr>
          <p:cNvPr id="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9" descr="UTEF-logo-1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105" y="4391033"/>
            <a:ext cx="940727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35"/>
          <p:cNvSpPr>
            <a:spLocks noChangeArrowheads="1"/>
          </p:cNvSpPr>
          <p:nvPr userDrawn="1"/>
        </p:nvSpPr>
        <p:spPr bwMode="auto">
          <a:xfrm>
            <a:off x="219524" y="6394325"/>
            <a:ext cx="3700539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64" tIns="46033" rIns="92064" bIns="46033" anchor="ctr"/>
          <a:lstStyle/>
          <a:p>
            <a:pPr eaLnBrk="0" hangingPunct="0">
              <a:defRPr/>
            </a:pPr>
            <a:r>
              <a:rPr lang="en-US" sz="1200">
                <a:latin typeface="Geneva" charset="0"/>
                <a:cs typeface="+mn-cs"/>
              </a:rPr>
              <a:t>Erik HEIJNE IEAP-CTU &amp; CERN EP Department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77025" y="6436259"/>
            <a:ext cx="1019215" cy="373339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442610" y="908720"/>
            <a:ext cx="6942771" cy="792088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520619" y="3501008"/>
            <a:ext cx="8253234" cy="1728192"/>
          </a:xfrm>
        </p:spPr>
        <p:txBody>
          <a:bodyPr/>
          <a:lstStyle>
            <a:lvl1pPr marL="0" indent="0" algn="ctr">
              <a:defRPr sz="2800"/>
            </a:lvl1pPr>
          </a:lstStyle>
          <a:p>
            <a:pPr lvl="0"/>
            <a:endParaRPr lang="en-US" noProof="0"/>
          </a:p>
          <a:p>
            <a:pPr lvl="0"/>
            <a:endParaRPr lang="en-US" noProof="0"/>
          </a:p>
        </p:txBody>
      </p:sp>
      <p:sp>
        <p:nvSpPr>
          <p:cNvPr id="13" name="Rectangle 34"/>
          <p:cNvSpPr>
            <a:spLocks noChangeArrowheads="1"/>
          </p:cNvSpPr>
          <p:nvPr userDrawn="1"/>
        </p:nvSpPr>
        <p:spPr bwMode="auto">
          <a:xfrm>
            <a:off x="4343430" y="6394325"/>
            <a:ext cx="429639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64" tIns="46033" rIns="92064" bIns="46033" anchor="ctr"/>
          <a:lstStyle/>
          <a:p>
            <a:pPr algn="ctr" eaLnBrk="0" hangingPunct="0">
              <a:defRPr/>
            </a:pPr>
            <a:r>
              <a:rPr lang="en-US" sz="1200">
                <a:latin typeface="Geneva" charset="0"/>
                <a:cs typeface="+mn-cs"/>
              </a:rPr>
              <a:t>Symposium Timepix and Medipix</a:t>
            </a:r>
            <a:r>
              <a:rPr lang="en-US" sz="1200" baseline="0">
                <a:latin typeface="Geneva" charset="0"/>
                <a:cs typeface="+mn-cs"/>
              </a:rPr>
              <a:t> </a:t>
            </a:r>
            <a:r>
              <a:rPr lang="en-US" sz="1200">
                <a:latin typeface="Geneva" charset="0"/>
                <a:cs typeface="+mn-cs"/>
              </a:rPr>
              <a:t> 23</a:t>
            </a:r>
            <a:r>
              <a:rPr lang="en-US" sz="1200" baseline="0">
                <a:latin typeface="Geneva" charset="0"/>
                <a:cs typeface="+mn-cs"/>
              </a:rPr>
              <a:t> September</a:t>
            </a:r>
            <a:r>
              <a:rPr lang="en-US" sz="1200">
                <a:latin typeface="Geneva" charset="0"/>
                <a:cs typeface="+mn-cs"/>
              </a:rPr>
              <a:t> 2023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165" y="2813897"/>
            <a:ext cx="1300163" cy="476251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 descr="medipixlogo"/>
          <p:cNvPicPr>
            <a:picLocks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0538" y="2806706"/>
            <a:ext cx="497155" cy="501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 descr="Nikheflogo.pdf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582" y="5274236"/>
            <a:ext cx="1030312" cy="40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460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902" y="6384133"/>
            <a:ext cx="447146" cy="412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Rectangle 35"/>
          <p:cNvSpPr>
            <a:spLocks noChangeArrowheads="1"/>
          </p:cNvSpPr>
          <p:nvPr userDrawn="1"/>
        </p:nvSpPr>
        <p:spPr bwMode="auto">
          <a:xfrm>
            <a:off x="784015" y="6361907"/>
            <a:ext cx="3700539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64" tIns="46033" rIns="92064" bIns="46033" anchor="ctr"/>
          <a:lstStyle/>
          <a:p>
            <a:pPr eaLnBrk="0" hangingPunct="0">
              <a:defRPr/>
            </a:pPr>
            <a:r>
              <a:rPr lang="en-US" sz="1200">
                <a:latin typeface="Geneva" charset="0"/>
                <a:cs typeface="+mn-cs"/>
              </a:rPr>
              <a:t>Erik HEIJNE IEAP-CTU &amp; CERN EP Department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77025" y="6403839"/>
            <a:ext cx="1019215" cy="373339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34"/>
          <p:cNvSpPr>
            <a:spLocks noChangeArrowheads="1"/>
          </p:cNvSpPr>
          <p:nvPr userDrawn="1"/>
        </p:nvSpPr>
        <p:spPr bwMode="auto">
          <a:xfrm>
            <a:off x="4343430" y="6361907"/>
            <a:ext cx="429639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64" tIns="46033" rIns="92064" bIns="46033" anchor="ctr"/>
          <a:lstStyle/>
          <a:p>
            <a:pPr algn="ctr" eaLnBrk="0" hangingPunct="0">
              <a:defRPr/>
            </a:pPr>
            <a:r>
              <a:rPr lang="en-US" sz="1200">
                <a:latin typeface="Geneva" charset="0"/>
                <a:cs typeface="+mn-cs"/>
              </a:rPr>
              <a:t>Symposium Timepix and Medipix</a:t>
            </a:r>
            <a:r>
              <a:rPr lang="en-US" sz="1200" baseline="0">
                <a:latin typeface="Geneva" charset="0"/>
                <a:cs typeface="+mn-cs"/>
              </a:rPr>
              <a:t> </a:t>
            </a:r>
            <a:r>
              <a:rPr lang="en-US" sz="1200">
                <a:latin typeface="Geneva" charset="0"/>
                <a:cs typeface="+mn-cs"/>
              </a:rPr>
              <a:t> 23</a:t>
            </a:r>
            <a:r>
              <a:rPr lang="en-US" sz="1200" baseline="0">
                <a:latin typeface="Geneva" charset="0"/>
                <a:cs typeface="+mn-cs"/>
              </a:rPr>
              <a:t> September</a:t>
            </a:r>
            <a:r>
              <a:rPr lang="en-US" sz="1200">
                <a:latin typeface="Geneva" charset="0"/>
                <a:cs typeface="+mn-cs"/>
              </a:rPr>
              <a:t> 2023</a:t>
            </a:r>
          </a:p>
        </p:txBody>
      </p:sp>
    </p:spTree>
    <p:extLst>
      <p:ext uri="{BB962C8B-B14F-4D97-AF65-F5344CB8AC3E}">
        <p14:creationId xmlns:p14="http://schemas.microsoft.com/office/powerpoint/2010/main" val="2707709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15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902" y="6384133"/>
            <a:ext cx="447146" cy="412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6" name="Rectangle 35"/>
          <p:cNvSpPr>
            <a:spLocks noChangeArrowheads="1"/>
          </p:cNvSpPr>
          <p:nvPr userDrawn="1"/>
        </p:nvSpPr>
        <p:spPr bwMode="auto">
          <a:xfrm>
            <a:off x="784015" y="6361907"/>
            <a:ext cx="3700539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64" tIns="46033" rIns="92064" bIns="46033" anchor="ctr"/>
          <a:lstStyle/>
          <a:p>
            <a:pPr eaLnBrk="0" hangingPunct="0">
              <a:defRPr/>
            </a:pPr>
            <a:r>
              <a:rPr lang="en-US" sz="1200">
                <a:latin typeface="Geneva" charset="0"/>
                <a:cs typeface="+mn-cs"/>
              </a:rPr>
              <a:t>Erik HEIJNE IEAP-CTU &amp; CERN EP Department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77025" y="6403839"/>
            <a:ext cx="1019215" cy="373339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34"/>
          <p:cNvSpPr>
            <a:spLocks noChangeArrowheads="1"/>
          </p:cNvSpPr>
          <p:nvPr userDrawn="1"/>
        </p:nvSpPr>
        <p:spPr bwMode="auto">
          <a:xfrm>
            <a:off x="4343430" y="6361907"/>
            <a:ext cx="429639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64" tIns="46033" rIns="92064" bIns="46033" anchor="ctr"/>
          <a:lstStyle/>
          <a:p>
            <a:pPr algn="ctr" eaLnBrk="0" hangingPunct="0">
              <a:defRPr/>
            </a:pPr>
            <a:r>
              <a:rPr lang="en-US" sz="1200">
                <a:latin typeface="Geneva" charset="0"/>
                <a:cs typeface="+mn-cs"/>
              </a:rPr>
              <a:t>Symposium Timepix and Medipix</a:t>
            </a:r>
            <a:r>
              <a:rPr lang="en-US" sz="1200" baseline="0">
                <a:latin typeface="Geneva" charset="0"/>
                <a:cs typeface="+mn-cs"/>
              </a:rPr>
              <a:t> </a:t>
            </a:r>
            <a:r>
              <a:rPr lang="en-US" sz="1200">
                <a:latin typeface="Geneva" charset="0"/>
                <a:cs typeface="+mn-cs"/>
              </a:rPr>
              <a:t> 23</a:t>
            </a:r>
            <a:r>
              <a:rPr lang="en-US" sz="1200" baseline="0">
                <a:latin typeface="Geneva" charset="0"/>
                <a:cs typeface="+mn-cs"/>
              </a:rPr>
              <a:t> September</a:t>
            </a:r>
            <a:r>
              <a:rPr lang="en-US" sz="1200">
                <a:latin typeface="Geneva" charset="0"/>
                <a:cs typeface="+mn-cs"/>
              </a:rPr>
              <a:t> 2023</a:t>
            </a:r>
          </a:p>
        </p:txBody>
      </p:sp>
    </p:spTree>
    <p:extLst>
      <p:ext uri="{BB962C8B-B14F-4D97-AF65-F5344CB8AC3E}">
        <p14:creationId xmlns:p14="http://schemas.microsoft.com/office/powerpoint/2010/main" val="3206792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902" y="6384133"/>
            <a:ext cx="447146" cy="412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9" name="Rectangle 35"/>
          <p:cNvSpPr>
            <a:spLocks noChangeArrowheads="1"/>
          </p:cNvSpPr>
          <p:nvPr userDrawn="1"/>
        </p:nvSpPr>
        <p:spPr bwMode="auto">
          <a:xfrm>
            <a:off x="784015" y="6361907"/>
            <a:ext cx="3700539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64" tIns="46033" rIns="92064" bIns="46033" anchor="ctr"/>
          <a:lstStyle/>
          <a:p>
            <a:pPr eaLnBrk="0" hangingPunct="0">
              <a:defRPr/>
            </a:pPr>
            <a:r>
              <a:rPr lang="en-US" sz="1200">
                <a:latin typeface="Geneva" charset="0"/>
                <a:cs typeface="+mn-cs"/>
              </a:rPr>
              <a:t>Erik HEIJNE IEAP-CTU &amp; CERN EP Department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77025" y="6403839"/>
            <a:ext cx="1019215" cy="373339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4343430" y="6361907"/>
            <a:ext cx="429639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64" tIns="46033" rIns="92064" bIns="46033" anchor="ctr"/>
          <a:lstStyle/>
          <a:p>
            <a:pPr algn="ctr" eaLnBrk="0" hangingPunct="0">
              <a:defRPr/>
            </a:pPr>
            <a:r>
              <a:rPr lang="en-US" sz="1200">
                <a:latin typeface="Geneva" charset="0"/>
                <a:cs typeface="+mn-cs"/>
              </a:rPr>
              <a:t>Symposium Timepix and Medipix</a:t>
            </a:r>
            <a:r>
              <a:rPr lang="en-US" sz="1200" baseline="0">
                <a:latin typeface="Geneva" charset="0"/>
                <a:cs typeface="+mn-cs"/>
              </a:rPr>
              <a:t> </a:t>
            </a:r>
            <a:r>
              <a:rPr lang="en-US" sz="1200">
                <a:latin typeface="Geneva" charset="0"/>
                <a:cs typeface="+mn-cs"/>
              </a:rPr>
              <a:t> 23</a:t>
            </a:r>
            <a:r>
              <a:rPr lang="en-US" sz="1200" baseline="0">
                <a:latin typeface="Geneva" charset="0"/>
                <a:cs typeface="+mn-cs"/>
              </a:rPr>
              <a:t> September</a:t>
            </a:r>
            <a:r>
              <a:rPr lang="en-US" sz="1200">
                <a:latin typeface="Geneva" charset="0"/>
                <a:cs typeface="+mn-cs"/>
              </a:rPr>
              <a:t> 2023</a:t>
            </a:r>
          </a:p>
        </p:txBody>
      </p:sp>
    </p:spTree>
    <p:extLst>
      <p:ext uri="{BB962C8B-B14F-4D97-AF65-F5344CB8AC3E}">
        <p14:creationId xmlns:p14="http://schemas.microsoft.com/office/powerpoint/2010/main" val="1903584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9626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60400" y="228600"/>
            <a:ext cx="850265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2064" tIns="46033" rIns="92064" bIns="4603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2750" y="762000"/>
            <a:ext cx="92456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2064" tIns="46033" rIns="92064" bIns="460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17" r:id="rId5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+mj-ea"/>
          <a:cs typeface="ＭＳ Ｐゴシック" charset="0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Geneva" charset="0"/>
          <a:ea typeface="ＭＳ Ｐゴシック" charset="0"/>
          <a:cs typeface="ＭＳ Ｐゴシック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Geneva" charset="0"/>
          <a:ea typeface="ＭＳ Ｐゴシック" charset="0"/>
          <a:cs typeface="ＭＳ Ｐゴシック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Geneva" charset="0"/>
          <a:ea typeface="ＭＳ Ｐゴシック" charset="0"/>
          <a:cs typeface="ＭＳ Ｐゴシック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Geneva" charset="0"/>
          <a:ea typeface="ＭＳ Ｐゴシック" charset="0"/>
          <a:cs typeface="ＭＳ Ｐゴシック" charset="0"/>
        </a:defRPr>
      </a:lvl5pPr>
      <a:lvl6pPr marL="457148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Geneva" charset="0"/>
          <a:ea typeface="ＭＳ Ｐゴシック" charset="0"/>
        </a:defRPr>
      </a:lvl6pPr>
      <a:lvl7pPr marL="914296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Geneva" charset="0"/>
          <a:ea typeface="ＭＳ Ｐゴシック" charset="0"/>
        </a:defRPr>
      </a:lvl7pPr>
      <a:lvl8pPr marL="1371445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Geneva" charset="0"/>
          <a:ea typeface="ＭＳ Ｐゴシック" charset="0"/>
        </a:defRPr>
      </a:lvl8pPr>
      <a:lvl9pPr marL="1828592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Geneva" charset="0"/>
          <a:ea typeface="ＭＳ Ｐゴシック" charset="0"/>
        </a:defRPr>
      </a:lvl9pPr>
    </p:titleStyle>
    <p:bodyStyle>
      <a:lvl1pPr marL="571435" indent="-57143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charset="0"/>
        <a:defRPr sz="2800">
          <a:solidFill>
            <a:srgbClr val="0000FF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ＭＳ Ｐゴシック" charset="0"/>
        </a:defRPr>
      </a:lvl1pPr>
      <a:lvl2pPr marL="1047631" indent="-285717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charset="0"/>
        <a:defRPr sz="2300">
          <a:solidFill>
            <a:srgbClr val="3E7045"/>
          </a:solidFill>
          <a:latin typeface="+mn-lt"/>
          <a:ea typeface="+mn-ea"/>
        </a:defRPr>
      </a:lvl2pPr>
      <a:lvl3pPr marL="1561923" indent="-228574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charset="0"/>
        <a:defRPr sz="1600">
          <a:solidFill>
            <a:schemeClr val="tx1"/>
          </a:solidFill>
          <a:latin typeface="+mn-lt"/>
          <a:ea typeface="+mn-ea"/>
        </a:defRPr>
      </a:lvl3pPr>
      <a:lvl4pPr marL="1923831" indent="-171431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charset="0"/>
        <a:defRPr sz="1400">
          <a:solidFill>
            <a:srgbClr val="0000FF"/>
          </a:solidFill>
          <a:latin typeface="+mn-lt"/>
          <a:ea typeface="+mn-ea"/>
        </a:defRPr>
      </a:lvl4pPr>
      <a:lvl5pPr marL="2285740" indent="-171431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>
          <a:solidFill>
            <a:srgbClr val="0000FF"/>
          </a:solidFill>
          <a:latin typeface="+mn-lt"/>
          <a:ea typeface="+mn-ea"/>
        </a:defRPr>
      </a:lvl5pPr>
      <a:lvl6pPr marL="2742888" indent="-171431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  <a:ea typeface="+mn-ea"/>
        </a:defRPr>
      </a:lvl6pPr>
      <a:lvl7pPr marL="3200036" indent="-171431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  <a:ea typeface="+mn-ea"/>
        </a:defRPr>
      </a:lvl7pPr>
      <a:lvl8pPr marL="3657184" indent="-171431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  <a:ea typeface="+mn-ea"/>
        </a:defRPr>
      </a:lvl8pPr>
      <a:lvl9pPr marL="4114332" indent="-171431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1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8" algn="l" defTabSz="4571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96" algn="l" defTabSz="4571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45" algn="l" defTabSz="4571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92" algn="l" defTabSz="4571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40" algn="l" defTabSz="4571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88" algn="l" defTabSz="4571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36" algn="l" defTabSz="4571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84" algn="l" defTabSz="4571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43.jpg"/><Relationship Id="rId4" Type="http://schemas.openxmlformats.org/officeDocument/2006/relationships/image" Target="../media/image42.jp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8.jp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8.jp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2.jpeg"/><Relationship Id="rId5" Type="http://schemas.openxmlformats.org/officeDocument/2006/relationships/image" Target="../media/image51.png"/><Relationship Id="rId4" Type="http://schemas.openxmlformats.org/officeDocument/2006/relationships/image" Target="../media/image50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5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jp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s://eels.info/about/overview" TargetMode="External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s://eels.info/about/overview" TargetMode="External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4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7" Type="http://schemas.openxmlformats.org/officeDocument/2006/relationships/image" Target="../media/image83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g"/><Relationship Id="rId2" Type="http://schemas.openxmlformats.org/officeDocument/2006/relationships/image" Target="../media/image86.jp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0.pn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g"/><Relationship Id="rId2" Type="http://schemas.openxmlformats.org/officeDocument/2006/relationships/image" Target="../media/image92.jp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157812"/>
            <a:ext cx="9906000" cy="935039"/>
          </a:xfrm>
        </p:spPr>
        <p:txBody>
          <a:bodyPr/>
          <a:lstStyle/>
          <a:p>
            <a:pPr>
              <a:defRPr/>
            </a:pPr>
            <a:r>
              <a:rPr lang="en-US">
                <a:effectLst/>
              </a:rPr>
              <a:t>Medipix and Timepix: eyes on the femtoworld around us</a:t>
            </a:r>
            <a:endParaRPr lang="en-US" dirty="0">
              <a:solidFill>
                <a:srgbClr val="0000E6"/>
              </a:solidFill>
              <a:cs typeface="+mj-cs"/>
            </a:endParaRPr>
          </a:p>
        </p:txBody>
      </p:sp>
      <p:sp>
        <p:nvSpPr>
          <p:cNvPr id="3635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2542" y="3856597"/>
            <a:ext cx="6851650" cy="1584332"/>
          </a:xfrm>
        </p:spPr>
        <p:txBody>
          <a:bodyPr/>
          <a:lstStyle/>
          <a:p>
            <a:pPr>
              <a:defRPr/>
            </a:pPr>
            <a:r>
              <a:rPr lang="en-US" sz="2000" dirty="0">
                <a:cs typeface="+mn-cs"/>
              </a:rPr>
              <a:t>Inst. of Experimental and Applied Physics of the </a:t>
            </a:r>
          </a:p>
          <a:p>
            <a:pPr>
              <a:defRPr/>
            </a:pPr>
            <a:r>
              <a:rPr lang="en-US" sz="2000" dirty="0">
                <a:cs typeface="+mn-cs"/>
              </a:rPr>
              <a:t>Czech Technical University, Prague</a:t>
            </a:r>
          </a:p>
          <a:p>
            <a:pPr>
              <a:defRPr/>
            </a:pPr>
            <a:r>
              <a:rPr lang="en-US" sz="2000" dirty="0"/>
              <a:t>CERN  EP Department, Geneva</a:t>
            </a:r>
          </a:p>
          <a:p>
            <a:pPr>
              <a:defRPr/>
            </a:pPr>
            <a:r>
              <a:rPr lang="en-US" sz="2000" dirty="0"/>
              <a:t>Nikhef, Amsterdam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55201" y="3093962"/>
            <a:ext cx="7524089" cy="446266"/>
          </a:xfrm>
          <a:prstGeom prst="rect">
            <a:avLst/>
          </a:prstGeom>
          <a:noFill/>
        </p:spPr>
        <p:txBody>
          <a:bodyPr lIns="91429" tIns="45715" rIns="91429" bIns="45715"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latin typeface="+mn-lt"/>
              </a:rPr>
              <a:t>Erik H.M. </a:t>
            </a:r>
            <a:r>
              <a:rPr lang="en-US" dirty="0" err="1">
                <a:latin typeface="+mn-lt"/>
              </a:rPr>
              <a:t>Heijne</a:t>
            </a:r>
            <a:r>
              <a:rPr lang="en-US" dirty="0">
                <a:latin typeface="+mn-lt"/>
              </a:rPr>
              <a:t> </a:t>
            </a:r>
            <a:endParaRPr lang="en-US" dirty="0">
              <a:solidFill>
                <a:srgbClr val="008000"/>
              </a:solidFill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6607" y="5917811"/>
            <a:ext cx="7524088" cy="400099"/>
          </a:xfrm>
          <a:prstGeom prst="rect">
            <a:avLst/>
          </a:prstGeom>
          <a:noFill/>
        </p:spPr>
        <p:txBody>
          <a:bodyPr lIns="91429" tIns="45715" rIns="91429" bIns="45715">
            <a:spAutoFit/>
          </a:bodyPr>
          <a:lstStyle/>
          <a:p>
            <a:pPr algn="ctr" eaLnBrk="0" hangingPunct="0">
              <a:defRPr/>
            </a:pPr>
            <a:r>
              <a:rPr lang="en-US" sz="2000" dirty="0">
                <a:latin typeface="+mn-lt"/>
              </a:rPr>
              <a:t>23 September 2025  </a:t>
            </a:r>
            <a:r>
              <a:rPr lang="en-US" sz="2000" dirty="0"/>
              <a:t> Symposium</a:t>
            </a:r>
            <a:r>
              <a:rPr lang="en-US" sz="2000" dirty="0">
                <a:latin typeface="+mn-lt"/>
              </a:rPr>
              <a:t> on Timepix and Medipix </a:t>
            </a:r>
            <a:endParaRPr lang="en-US" sz="2000" dirty="0">
              <a:solidFill>
                <a:srgbClr val="00800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26329" y="318841"/>
            <a:ext cx="9080500" cy="54768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600" dirty="0">
                <a:latin typeface="Geneva" charset="0"/>
                <a:ea typeface="ＭＳ Ｐゴシック" charset="0"/>
              </a:rPr>
              <a:t>Impact of Timepix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3500" y="1045884"/>
            <a:ext cx="8084064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0">
                <a:latin typeface="Geneva" charset="0"/>
              </a:rPr>
              <a:t>study composition of radiation fields</a:t>
            </a:r>
          </a:p>
          <a:p>
            <a:r>
              <a:rPr lang="en-US" sz="2400" b="0">
                <a:solidFill>
                  <a:srgbClr val="008000"/>
                </a:solidFill>
                <a:latin typeface="+mn-lt"/>
              </a:rPr>
              <a:t>		e.g. ATLAS inside &amp; environment </a:t>
            </a:r>
          </a:p>
          <a:p>
            <a:r>
              <a:rPr lang="en-US" sz="2400" b="0">
                <a:solidFill>
                  <a:srgbClr val="008000"/>
                </a:solidFill>
                <a:latin typeface="+mn-lt"/>
              </a:rPr>
              <a:t>		outer space, around nuclear reactor,  </a:t>
            </a:r>
          </a:p>
          <a:p>
            <a:r>
              <a:rPr lang="en-US" sz="1000">
                <a:latin typeface="+mn-lt"/>
              </a:rPr>
              <a:t>			</a:t>
            </a:r>
            <a:r>
              <a:rPr lang="en-US" sz="2400" b="0">
                <a:solidFill>
                  <a:srgbClr val="008000"/>
                </a:solidFill>
                <a:latin typeface="+mj-lt"/>
              </a:rPr>
              <a:t>identification and properties</a:t>
            </a:r>
          </a:p>
          <a:p>
            <a:endParaRPr lang="en-US" sz="2400">
              <a:latin typeface="+mn-lt"/>
            </a:endParaRPr>
          </a:p>
          <a:p>
            <a:r>
              <a:rPr lang="en-US" sz="3200" b="0">
                <a:latin typeface="Geneva" charset="0"/>
              </a:rPr>
              <a:t>use radiation quanta to study materials</a:t>
            </a:r>
          </a:p>
          <a:p>
            <a:r>
              <a:rPr lang="en-US" sz="2400" b="0">
                <a:solidFill>
                  <a:srgbClr val="008000"/>
                </a:solidFill>
              </a:rPr>
              <a:t>		medical material, also in-vivo</a:t>
            </a:r>
          </a:p>
          <a:p>
            <a:r>
              <a:rPr lang="en-US" sz="2400" b="0">
                <a:solidFill>
                  <a:srgbClr val="008000"/>
                </a:solidFill>
              </a:rPr>
              <a:t>		time-dependent structural behaviour</a:t>
            </a:r>
          </a:p>
          <a:p>
            <a:r>
              <a:rPr lang="en-US" sz="2400" b="0">
                <a:solidFill>
                  <a:srgbClr val="008000"/>
                </a:solidFill>
              </a:rPr>
              <a:t>		various modes in electron microscopy</a:t>
            </a:r>
          </a:p>
          <a:p>
            <a:r>
              <a:rPr lang="en-US" sz="2400" b="0">
                <a:solidFill>
                  <a:srgbClr val="008000"/>
                </a:solidFill>
              </a:rPr>
              <a:t>			cryo, eels, ...</a:t>
            </a:r>
          </a:p>
          <a:p>
            <a:r>
              <a:rPr lang="en-US" sz="1000"/>
              <a:t>		</a:t>
            </a:r>
            <a:r>
              <a:rPr lang="en-US" sz="2400" b="0">
                <a:solidFill>
                  <a:srgbClr val="008000"/>
                </a:solidFill>
              </a:rPr>
              <a:t>identification and properties</a:t>
            </a:r>
          </a:p>
          <a:p>
            <a:endParaRPr lang="en-US" sz="2400" b="0">
              <a:solidFill>
                <a:srgbClr val="008000"/>
              </a:solidFill>
            </a:endParaRPr>
          </a:p>
          <a:p>
            <a:r>
              <a:rPr lang="en-US" sz="3200" b="0">
                <a:latin typeface="Geneva" charset="0"/>
              </a:rPr>
              <a:t>wider applications than particle tracking</a:t>
            </a:r>
            <a:endParaRPr lang="en-US" sz="2400" b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771040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26329" y="2"/>
            <a:ext cx="9080500" cy="1115513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dirty="0">
                <a:solidFill>
                  <a:srgbClr val="000090"/>
                </a:solidFill>
                <a:latin typeface="Geneva" charset="0"/>
                <a:ea typeface="ＭＳ Ｐゴシック" charset="0"/>
              </a:rPr>
              <a:t>monolithic </a:t>
            </a:r>
            <a:r>
              <a:rPr lang="en-US" u="sng" dirty="0">
                <a:solidFill>
                  <a:srgbClr val="000090"/>
                </a:solidFill>
                <a:latin typeface="Geneva" charset="0"/>
                <a:ea typeface="ＭＳ Ｐゴシック" charset="0"/>
              </a:rPr>
              <a:t>particle tracking</a:t>
            </a:r>
            <a:r>
              <a:rPr lang="en-US" dirty="0">
                <a:solidFill>
                  <a:srgbClr val="000090"/>
                </a:solidFill>
                <a:latin typeface="Geneva" charset="0"/>
                <a:ea typeface="ＭＳ Ｐゴシック" charset="0"/>
              </a:rPr>
              <a:t> vs </a:t>
            </a:r>
            <a:br>
              <a:rPr lang="en-US" dirty="0">
                <a:solidFill>
                  <a:srgbClr val="000090"/>
                </a:solidFill>
                <a:latin typeface="Geneva" charset="0"/>
                <a:ea typeface="ＭＳ Ｐゴシック" charset="0"/>
              </a:rPr>
            </a:br>
            <a:r>
              <a:rPr lang="en-US" dirty="0">
                <a:solidFill>
                  <a:srgbClr val="000090"/>
                </a:solidFill>
                <a:latin typeface="Geneva" charset="0"/>
                <a:ea typeface="ＭＳ Ｐゴシック" charset="0"/>
              </a:rPr>
              <a:t>quantum analysis with hybrid Timepix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8560" y="1105647"/>
            <a:ext cx="8969523" cy="5878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0">
                <a:latin typeface="Geneva" charset="0"/>
              </a:rPr>
              <a:t>tracking detector</a:t>
            </a:r>
          </a:p>
          <a:p>
            <a:r>
              <a:rPr lang="en-US" sz="2400" b="0">
                <a:solidFill>
                  <a:srgbClr val="008000"/>
                </a:solidFill>
                <a:latin typeface="+mn-lt"/>
              </a:rPr>
              <a:t>	origin of the single quantum detectors</a:t>
            </a:r>
          </a:p>
          <a:p>
            <a:r>
              <a:rPr lang="en-US" sz="2400" b="0">
                <a:solidFill>
                  <a:srgbClr val="008000"/>
                </a:solidFill>
                <a:latin typeface="+mn-lt"/>
              </a:rPr>
              <a:t>	thin sensor layer is better</a:t>
            </a:r>
          </a:p>
          <a:p>
            <a:r>
              <a:rPr lang="en-US" sz="2400" b="0">
                <a:solidFill>
                  <a:srgbClr val="008000"/>
                </a:solidFill>
                <a:latin typeface="+mn-lt"/>
              </a:rPr>
              <a:t>	may use monolithic design</a:t>
            </a:r>
            <a:r>
              <a:rPr lang="en-US" sz="2000" b="0">
                <a:solidFill>
                  <a:srgbClr val="FF0000"/>
                </a:solidFill>
                <a:latin typeface="+mn-lt"/>
              </a:rPr>
              <a:t> limited signal processing?</a:t>
            </a:r>
          </a:p>
          <a:p>
            <a:r>
              <a:rPr lang="en-US" sz="2400" b="0">
                <a:solidFill>
                  <a:srgbClr val="008000"/>
                </a:solidFill>
                <a:latin typeface="+mn-lt"/>
              </a:rPr>
              <a:t>	matrix of small pixels</a:t>
            </a:r>
            <a:endParaRPr lang="en-US" sz="2400">
              <a:latin typeface="+mn-lt"/>
            </a:endParaRPr>
          </a:p>
          <a:p>
            <a:r>
              <a:rPr lang="en-US" sz="3200" b="0">
                <a:latin typeface="Geneva" charset="0"/>
              </a:rPr>
              <a:t>quantum analysis 'hybrid' imager Timepix</a:t>
            </a:r>
          </a:p>
          <a:p>
            <a:r>
              <a:rPr lang="en-US" sz="2400" b="0">
                <a:solidFill>
                  <a:srgbClr val="008000"/>
                </a:solidFill>
              </a:rPr>
              <a:t>	hybrid stack allows different semiconductor sensors </a:t>
            </a:r>
          </a:p>
          <a:p>
            <a:r>
              <a:rPr lang="en-US" sz="2400" b="0">
                <a:solidFill>
                  <a:srgbClr val="008000"/>
                </a:solidFill>
              </a:rPr>
              <a:t>	thick sensor layer allows better energy measurement</a:t>
            </a:r>
          </a:p>
          <a:p>
            <a:r>
              <a:rPr lang="en-US" sz="2400" b="0">
                <a:solidFill>
                  <a:srgbClr val="008000"/>
                </a:solidFill>
              </a:rPr>
              <a:t>			and better stopping power for </a:t>
            </a:r>
            <a:r>
              <a:rPr lang="en-US" sz="2400" b="0">
                <a:solidFill>
                  <a:srgbClr val="008000"/>
                </a:solidFill>
                <a:latin typeface="Symbol" charset="2"/>
                <a:cs typeface="Symbol" charset="2"/>
              </a:rPr>
              <a:t>g</a:t>
            </a:r>
            <a:r>
              <a:rPr lang="en-US" sz="2400" b="0">
                <a:solidFill>
                  <a:srgbClr val="008000"/>
                </a:solidFill>
              </a:rPr>
              <a:t> photons</a:t>
            </a:r>
          </a:p>
          <a:p>
            <a:r>
              <a:rPr lang="en-US" sz="2400" b="0">
                <a:solidFill>
                  <a:srgbClr val="008000"/>
                </a:solidFill>
              </a:rPr>
              <a:t>	thickness &gt; 10x pixel pitch gives typical cluster shapes</a:t>
            </a:r>
          </a:p>
          <a:p>
            <a:r>
              <a:rPr lang="en-US" sz="2400" b="0">
                <a:solidFill>
                  <a:srgbClr val="008000"/>
                </a:solidFill>
              </a:rPr>
              <a:t>	on-pixel ADC</a:t>
            </a:r>
          </a:p>
          <a:p>
            <a:r>
              <a:rPr lang="en-US" sz="2400" b="0">
                <a:solidFill>
                  <a:srgbClr val="008000"/>
                </a:solidFill>
              </a:rPr>
              <a:t>	&lt;100ps timestamp gives 3D position of charge generation</a:t>
            </a:r>
          </a:p>
          <a:p>
            <a:r>
              <a:rPr lang="en-US" sz="2400" b="0">
                <a:solidFill>
                  <a:srgbClr val="008000"/>
                </a:solidFill>
              </a:rPr>
              <a:t>	readout chip in nm CMOS node: more processing power</a:t>
            </a:r>
          </a:p>
          <a:p>
            <a:r>
              <a:rPr lang="en-US" sz="2400" b="0">
                <a:solidFill>
                  <a:srgbClr val="008000"/>
                </a:solidFill>
              </a:rPr>
              <a:t>			more to come ...</a:t>
            </a:r>
          </a:p>
          <a:p>
            <a:r>
              <a:rPr lang="en-US" sz="2400" b="0">
                <a:solidFill>
                  <a:srgbClr val="008000"/>
                </a:solidFill>
              </a:rPr>
              <a:t>				</a:t>
            </a:r>
          </a:p>
        </p:txBody>
      </p:sp>
    </p:spTree>
    <p:extLst>
      <p:ext uri="{BB962C8B-B14F-4D97-AF65-F5344CB8AC3E}">
        <p14:creationId xmlns:p14="http://schemas.microsoft.com/office/powerpoint/2010/main" val="2632751781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"/>
            <a:ext cx="9643357" cy="595837"/>
          </a:xfrm>
        </p:spPr>
        <p:txBody>
          <a:bodyPr/>
          <a:lstStyle/>
          <a:p>
            <a:r>
              <a:rPr lang="en-US" sz="2800">
                <a:latin typeface="Geneva" charset="0"/>
                <a:ea typeface="ＭＳ Ｐゴシック" charset="0"/>
              </a:rPr>
              <a:t>from 2000 Medipix hybrid detector identifies particles</a:t>
            </a:r>
            <a:endParaRPr lang="en-US">
              <a:latin typeface="Geneva" charset="0"/>
              <a:ea typeface="ＭＳ Ｐゴシック" charset="0"/>
            </a:endParaRPr>
          </a:p>
        </p:txBody>
      </p:sp>
      <p:sp>
        <p:nvSpPr>
          <p:cNvPr id="35842" name="Text Box 3"/>
          <p:cNvSpPr txBox="1">
            <a:spLocks noChangeArrowheads="1"/>
          </p:cNvSpPr>
          <p:nvPr/>
        </p:nvSpPr>
        <p:spPr bwMode="auto">
          <a:xfrm>
            <a:off x="1241167" y="6223733"/>
            <a:ext cx="3377826" cy="3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chemeClr val="accent2"/>
                </a:solidFill>
              </a:rPr>
              <a:t>frame from IEAP CTU Prague</a:t>
            </a:r>
          </a:p>
        </p:txBody>
      </p:sp>
      <p:pic>
        <p:nvPicPr>
          <p:cNvPr id="35843" name="Picture 4" descr="Patent-Pic.tiff                                                000ACF37MacintoshHD                    C3063524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9450" y="762004"/>
            <a:ext cx="6108700" cy="552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Text Box 5"/>
          <p:cNvSpPr txBox="1">
            <a:spLocks noChangeArrowheads="1"/>
          </p:cNvSpPr>
          <p:nvPr/>
        </p:nvSpPr>
        <p:spPr bwMode="auto">
          <a:xfrm>
            <a:off x="4870453" y="2590801"/>
            <a:ext cx="684781" cy="36932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chemeClr val="bg1"/>
                </a:solidFill>
              </a:rPr>
              <a:t>n-&gt;</a:t>
            </a:r>
            <a:r>
              <a:rPr lang="en-US" sz="1800">
                <a:solidFill>
                  <a:schemeClr val="bg1"/>
                </a:solidFill>
                <a:latin typeface="Symbol" charset="0"/>
              </a:rPr>
              <a:t>a</a:t>
            </a:r>
          </a:p>
        </p:txBody>
      </p:sp>
      <p:sp>
        <p:nvSpPr>
          <p:cNvPr id="35845" name="Text Box 6"/>
          <p:cNvSpPr txBox="1">
            <a:spLocks noChangeArrowheads="1"/>
          </p:cNvSpPr>
          <p:nvPr/>
        </p:nvSpPr>
        <p:spPr bwMode="auto">
          <a:xfrm>
            <a:off x="7677150" y="2133601"/>
            <a:ext cx="369962" cy="36932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chemeClr val="bg1"/>
                </a:solidFill>
              </a:rPr>
              <a:t>e</a:t>
            </a:r>
            <a:r>
              <a:rPr lang="en-US" sz="2000" baseline="30000">
                <a:solidFill>
                  <a:schemeClr val="bg1"/>
                </a:solidFill>
              </a:rPr>
              <a:t>-</a:t>
            </a:r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35846" name="Text Box 7"/>
          <p:cNvSpPr txBox="1">
            <a:spLocks noChangeArrowheads="1"/>
          </p:cNvSpPr>
          <p:nvPr/>
        </p:nvSpPr>
        <p:spPr bwMode="auto">
          <a:xfrm>
            <a:off x="4375153" y="4267201"/>
            <a:ext cx="1524575" cy="36932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chemeClr val="bg1"/>
                </a:solidFill>
              </a:rPr>
              <a:t>energetic  e</a:t>
            </a:r>
            <a:r>
              <a:rPr lang="en-US" sz="2000" baseline="30000">
                <a:solidFill>
                  <a:schemeClr val="bg1"/>
                </a:solidFill>
              </a:rPr>
              <a:t>-</a:t>
            </a:r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35847" name="Text Box 8"/>
          <p:cNvSpPr txBox="1">
            <a:spLocks noChangeArrowheads="1"/>
          </p:cNvSpPr>
          <p:nvPr/>
        </p:nvSpPr>
        <p:spPr bwMode="auto">
          <a:xfrm>
            <a:off x="6521451" y="4114801"/>
            <a:ext cx="812896" cy="36932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chemeClr val="bg1"/>
                </a:solidFill>
              </a:rPr>
              <a:t>muon</a:t>
            </a:r>
          </a:p>
        </p:txBody>
      </p:sp>
      <p:sp>
        <p:nvSpPr>
          <p:cNvPr id="35848" name="Line 9"/>
          <p:cNvSpPr>
            <a:spLocks noChangeShapeType="1"/>
          </p:cNvSpPr>
          <p:nvPr/>
        </p:nvSpPr>
        <p:spPr bwMode="auto">
          <a:xfrm flipV="1">
            <a:off x="8089900" y="1905000"/>
            <a:ext cx="412750" cy="304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lIns="91429" tIns="45715" rIns="91429" bIns="45715" anchor="ctr"/>
          <a:lstStyle/>
          <a:p>
            <a:endParaRPr lang="en-US"/>
          </a:p>
        </p:txBody>
      </p:sp>
      <p:sp>
        <p:nvSpPr>
          <p:cNvPr id="35849" name="Line 10"/>
          <p:cNvSpPr>
            <a:spLocks noChangeShapeType="1"/>
          </p:cNvSpPr>
          <p:nvPr/>
        </p:nvSpPr>
        <p:spPr bwMode="auto">
          <a:xfrm flipH="1">
            <a:off x="4540250" y="2514600"/>
            <a:ext cx="412750" cy="304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lIns="91429" tIns="45715" rIns="91429" bIns="45715" anchor="ctr"/>
          <a:lstStyle/>
          <a:p>
            <a:endParaRPr lang="en-US"/>
          </a:p>
        </p:txBody>
      </p:sp>
      <p:sp>
        <p:nvSpPr>
          <p:cNvPr id="35850" name="Line 11"/>
          <p:cNvSpPr>
            <a:spLocks noChangeShapeType="1"/>
          </p:cNvSpPr>
          <p:nvPr/>
        </p:nvSpPr>
        <p:spPr bwMode="auto">
          <a:xfrm flipV="1">
            <a:off x="7512050" y="3657600"/>
            <a:ext cx="577850" cy="762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lIns="91429" tIns="45715" rIns="91429" bIns="45715" anchor="ctr"/>
          <a:lstStyle/>
          <a:p>
            <a:endParaRPr lang="en-US"/>
          </a:p>
        </p:txBody>
      </p:sp>
      <p:sp>
        <p:nvSpPr>
          <p:cNvPr id="35851" name="Line 12"/>
          <p:cNvSpPr>
            <a:spLocks noChangeShapeType="1"/>
          </p:cNvSpPr>
          <p:nvPr/>
        </p:nvSpPr>
        <p:spPr bwMode="auto">
          <a:xfrm>
            <a:off x="7016750" y="4419600"/>
            <a:ext cx="825500" cy="685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lIns="91429" tIns="45715" rIns="91429" bIns="45715" anchor="ctr"/>
          <a:lstStyle/>
          <a:p>
            <a:endParaRPr lang="en-US"/>
          </a:p>
        </p:txBody>
      </p:sp>
      <p:sp>
        <p:nvSpPr>
          <p:cNvPr id="35852" name="Text Box 13"/>
          <p:cNvSpPr txBox="1">
            <a:spLocks noChangeArrowheads="1"/>
          </p:cNvSpPr>
          <p:nvPr/>
        </p:nvSpPr>
        <p:spPr bwMode="auto">
          <a:xfrm>
            <a:off x="137890" y="627768"/>
            <a:ext cx="2655773" cy="1015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/>
              <a:t>256 x 256 pixels</a:t>
            </a:r>
          </a:p>
          <a:p>
            <a:pPr eaLnBrk="1" hangingPunct="1"/>
            <a:r>
              <a:rPr lang="en-US" sz="2000" b="0"/>
              <a:t>sensor matrix 300 µm</a:t>
            </a:r>
          </a:p>
          <a:p>
            <a:pPr eaLnBrk="1" hangingPunct="1"/>
            <a:r>
              <a:rPr lang="en-US" sz="2000" b="0"/>
              <a:t>pixels count 'hits'</a:t>
            </a:r>
          </a:p>
        </p:txBody>
      </p:sp>
      <p:sp>
        <p:nvSpPr>
          <p:cNvPr id="35853" name="Text Box 14"/>
          <p:cNvSpPr txBox="1">
            <a:spLocks noChangeArrowheads="1"/>
          </p:cNvSpPr>
          <p:nvPr/>
        </p:nvSpPr>
        <p:spPr bwMode="auto">
          <a:xfrm>
            <a:off x="6686552" y="3352801"/>
            <a:ext cx="966521" cy="36932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chemeClr val="bg1"/>
                </a:solidFill>
              </a:rPr>
              <a:t>photon</a:t>
            </a:r>
          </a:p>
        </p:txBody>
      </p:sp>
      <p:sp>
        <p:nvSpPr>
          <p:cNvPr id="35854" name="Line 15"/>
          <p:cNvSpPr>
            <a:spLocks noChangeShapeType="1"/>
          </p:cNvSpPr>
          <p:nvPr/>
        </p:nvSpPr>
        <p:spPr bwMode="auto">
          <a:xfrm flipH="1">
            <a:off x="3797300" y="4495800"/>
            <a:ext cx="577850" cy="762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lIns="91429" tIns="45715" rIns="91429" bIns="45715" anchor="ctr"/>
          <a:lstStyle/>
          <a:p>
            <a:endParaRPr lang="en-US"/>
          </a:p>
        </p:txBody>
      </p:sp>
      <p:sp>
        <p:nvSpPr>
          <p:cNvPr id="35855" name="Text Box 16"/>
          <p:cNvSpPr txBox="1">
            <a:spLocks noChangeArrowheads="1"/>
          </p:cNvSpPr>
          <p:nvPr/>
        </p:nvSpPr>
        <p:spPr bwMode="auto">
          <a:xfrm>
            <a:off x="137889" y="1793879"/>
            <a:ext cx="1905529" cy="338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/>
              <a:t>can be dosimeter</a:t>
            </a:r>
          </a:p>
        </p:txBody>
      </p:sp>
      <p:sp>
        <p:nvSpPr>
          <p:cNvPr id="35856" name="Rectangle 5"/>
          <p:cNvSpPr>
            <a:spLocks noChangeArrowheads="1"/>
          </p:cNvSpPr>
          <p:nvPr/>
        </p:nvSpPr>
        <p:spPr bwMode="auto">
          <a:xfrm>
            <a:off x="227534" y="2310922"/>
            <a:ext cx="3632200" cy="2305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/>
          <a:lstStyle/>
          <a:p>
            <a:pPr>
              <a:spcBef>
                <a:spcPct val="20000"/>
              </a:spcBef>
            </a:pPr>
            <a:r>
              <a:rPr lang="en-US" sz="1600">
                <a:latin typeface="Geneva" charset="0"/>
              </a:rPr>
              <a:t>Identifies Quanta</a:t>
            </a:r>
          </a:p>
          <a:p>
            <a:pPr>
              <a:spcBef>
                <a:spcPct val="20000"/>
              </a:spcBef>
            </a:pPr>
            <a:r>
              <a:rPr lang="en-US" sz="1600">
                <a:latin typeface="Geneva" charset="0"/>
              </a:rPr>
              <a:t>	electron</a:t>
            </a:r>
          </a:p>
          <a:p>
            <a:pPr>
              <a:spcBef>
                <a:spcPct val="20000"/>
              </a:spcBef>
            </a:pPr>
            <a:r>
              <a:rPr lang="en-US" sz="1600">
                <a:latin typeface="Geneva" charset="0"/>
              </a:rPr>
              <a:t>	photon</a:t>
            </a:r>
          </a:p>
          <a:p>
            <a:pPr>
              <a:spcBef>
                <a:spcPct val="20000"/>
              </a:spcBef>
            </a:pPr>
            <a:r>
              <a:rPr lang="en-US" sz="1600">
                <a:latin typeface="Geneva" charset="0"/>
              </a:rPr>
              <a:t>	MIP (muon)</a:t>
            </a:r>
          </a:p>
          <a:p>
            <a:pPr>
              <a:spcBef>
                <a:spcPct val="20000"/>
              </a:spcBef>
            </a:pPr>
            <a:r>
              <a:rPr lang="en-US" sz="1600">
                <a:latin typeface="Geneva" charset="0"/>
              </a:rPr>
              <a:t>	alpha's from decay</a:t>
            </a:r>
          </a:p>
          <a:p>
            <a:pPr>
              <a:spcBef>
                <a:spcPct val="20000"/>
              </a:spcBef>
            </a:pPr>
            <a:r>
              <a:rPr lang="en-US" sz="1600">
                <a:latin typeface="Geneva" charset="0"/>
              </a:rPr>
              <a:t> 	neutron</a:t>
            </a:r>
          </a:p>
          <a:p>
            <a:pPr>
              <a:spcBef>
                <a:spcPct val="20000"/>
              </a:spcBef>
            </a:pPr>
            <a:r>
              <a:rPr lang="en-US" sz="1600">
                <a:latin typeface="Geneva" charset="0"/>
              </a:rPr>
              <a:t>      via interaction -&gt; alpha</a:t>
            </a:r>
          </a:p>
          <a:p>
            <a:pPr>
              <a:spcBef>
                <a:spcPct val="20000"/>
              </a:spcBef>
            </a:pPr>
            <a:endParaRPr lang="en-US" sz="1600">
              <a:latin typeface="Geneva" charset="0"/>
            </a:endParaRPr>
          </a:p>
        </p:txBody>
      </p:sp>
      <p:sp>
        <p:nvSpPr>
          <p:cNvPr id="35857" name="Rectangle 6"/>
          <p:cNvSpPr>
            <a:spLocks noChangeArrowheads="1"/>
          </p:cNvSpPr>
          <p:nvPr/>
        </p:nvSpPr>
        <p:spPr bwMode="auto">
          <a:xfrm>
            <a:off x="48805" y="4636401"/>
            <a:ext cx="3377826" cy="1405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/>
          <a:lstStyle/>
          <a:p>
            <a:pPr>
              <a:spcBef>
                <a:spcPct val="20000"/>
              </a:spcBef>
            </a:pPr>
            <a:r>
              <a:rPr lang="en-US" sz="1600">
                <a:latin typeface="Geneva" charset="0"/>
              </a:rPr>
              <a:t>a pixel records up to 16k hits</a:t>
            </a:r>
          </a:p>
          <a:p>
            <a:pPr>
              <a:spcBef>
                <a:spcPct val="20000"/>
              </a:spcBef>
            </a:pPr>
            <a:r>
              <a:rPr lang="en-US" sz="1600">
                <a:latin typeface="Geneva" charset="0"/>
              </a:rPr>
              <a:t>in adjustable exposure time </a:t>
            </a:r>
          </a:p>
          <a:p>
            <a:pPr>
              <a:spcBef>
                <a:spcPct val="20000"/>
              </a:spcBef>
            </a:pPr>
            <a:r>
              <a:rPr lang="en-US" sz="1600">
                <a:latin typeface="Geneva" charset="0"/>
              </a:rPr>
              <a:t>      ms – minutes - days</a:t>
            </a:r>
          </a:p>
          <a:p>
            <a:pPr>
              <a:spcBef>
                <a:spcPct val="20000"/>
              </a:spcBef>
            </a:pPr>
            <a:r>
              <a:rPr lang="en-US" sz="1600">
                <a:latin typeface="Geneva" charset="0"/>
              </a:rPr>
              <a:t>gives large dynamic range</a:t>
            </a:r>
          </a:p>
        </p:txBody>
      </p:sp>
    </p:spTree>
    <p:extLst>
      <p:ext uri="{BB962C8B-B14F-4D97-AF65-F5344CB8AC3E}">
        <p14:creationId xmlns:p14="http://schemas.microsoft.com/office/powerpoint/2010/main" val="4155680449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33749" y="2"/>
            <a:ext cx="9414786" cy="567765"/>
          </a:xfrm>
          <a:noFill/>
        </p:spPr>
        <p:txBody>
          <a:bodyPr>
            <a:normAutofit fontScale="90000"/>
          </a:bodyPr>
          <a:lstStyle/>
          <a:p>
            <a:r>
              <a:rPr lang="en-US" sz="3600">
                <a:latin typeface="Geneva" charset="0"/>
                <a:ea typeface="ＭＳ Ｐゴシック" charset="0"/>
              </a:rPr>
              <a:t>eyes see shapes and colours</a:t>
            </a:r>
            <a:endParaRPr lang="en-US" sz="3600">
              <a:solidFill>
                <a:schemeClr val="accent6"/>
              </a:solidFill>
              <a:latin typeface="Geneva" charset="0"/>
              <a:ea typeface="ＭＳ Ｐゴシック" charset="0"/>
            </a:endParaRPr>
          </a:p>
        </p:txBody>
      </p:sp>
      <p:sp>
        <p:nvSpPr>
          <p:cNvPr id="40962" name="Rectangle 1027"/>
          <p:cNvSpPr>
            <a:spLocks noChangeArrowheads="1"/>
          </p:cNvSpPr>
          <p:nvPr/>
        </p:nvSpPr>
        <p:spPr bwMode="auto">
          <a:xfrm>
            <a:off x="8667750" y="3200402"/>
            <a:ext cx="184644" cy="446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/>
          <a:p>
            <a:endParaRPr lang="en-US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155700" y="5334004"/>
            <a:ext cx="184644" cy="374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40964" name="Rectangle 1029"/>
          <p:cNvSpPr>
            <a:spLocks noGrp="1" noChangeArrowheads="1"/>
          </p:cNvSpPr>
          <p:nvPr>
            <p:ph type="body" idx="1"/>
          </p:nvPr>
        </p:nvSpPr>
        <p:spPr>
          <a:xfrm>
            <a:off x="878097" y="860501"/>
            <a:ext cx="8467337" cy="1993244"/>
          </a:xfrm>
        </p:spPr>
        <p:txBody>
          <a:bodyPr>
            <a:normAutofit/>
          </a:bodyPr>
          <a:lstStyle/>
          <a:p>
            <a:pPr>
              <a:lnSpc>
                <a:spcPts val="1200"/>
              </a:lnSpc>
            </a:pPr>
            <a:r>
              <a:rPr lang="en-US" sz="3600">
                <a:latin typeface="Geneva" charset="0"/>
                <a:ea typeface="ＭＳ Ｐゴシック" charset="0"/>
              </a:rPr>
              <a:t> </a:t>
            </a:r>
          </a:p>
          <a:p>
            <a:pPr algn="ctr">
              <a:lnSpc>
                <a:spcPts val="1200"/>
              </a:lnSpc>
              <a:spcAft>
                <a:spcPts val="2399"/>
              </a:spcAft>
            </a:pPr>
            <a:r>
              <a:rPr lang="en-US" sz="3600" i="1">
                <a:latin typeface="Geneva" charset="0"/>
                <a:ea typeface="ＭＳ Ｐゴシック" charset="0"/>
              </a:rPr>
              <a:t>distinguishing shapes and colors</a:t>
            </a:r>
          </a:p>
          <a:p>
            <a:pPr algn="ctr">
              <a:lnSpc>
                <a:spcPts val="1200"/>
              </a:lnSpc>
              <a:spcAft>
                <a:spcPts val="2399"/>
              </a:spcAft>
            </a:pPr>
            <a:r>
              <a:rPr lang="en-US" sz="3600" i="1">
                <a:latin typeface="Geneva" charset="0"/>
                <a:ea typeface="ＭＳ Ｐゴシック" charset="0"/>
              </a:rPr>
              <a:t> important factor in human survival </a:t>
            </a:r>
          </a:p>
          <a:p>
            <a:pPr algn="ctr">
              <a:lnSpc>
                <a:spcPts val="1200"/>
              </a:lnSpc>
              <a:spcAft>
                <a:spcPts val="2399"/>
              </a:spcAft>
            </a:pPr>
            <a:endParaRPr lang="en-US" sz="3600">
              <a:latin typeface="Geneva" charset="0"/>
              <a:ea typeface="ＭＳ Ｐゴシック" charset="0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1066257" y="674236"/>
            <a:ext cx="8138052" cy="158367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9" tIns="45715" rIns="91429" bIns="45715" numCol="1" rtlCol="0" anchor="t" anchorCtr="0" compatLnSpc="1">
            <a:prstTxWarp prst="textNoShape">
              <a:avLst/>
            </a:prstTxWarp>
          </a:bodyPr>
          <a:lstStyle/>
          <a:p>
            <a:pPr algn="r" defTabSz="914296" eaLnBrk="0" hangingPunct="0"/>
            <a:endParaRPr lang="en-US" sz="1800"/>
          </a:p>
        </p:txBody>
      </p:sp>
      <p:pic>
        <p:nvPicPr>
          <p:cNvPr id="3" name="Picture 2" descr="T-appels272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55763"/>
            <a:ext cx="5446838" cy="4085128"/>
          </a:xfrm>
          <a:prstGeom prst="rect">
            <a:avLst/>
          </a:prstGeom>
        </p:spPr>
      </p:pic>
      <p:pic>
        <p:nvPicPr>
          <p:cNvPr id="4" name="Picture 3" descr="T06398 perzik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1058" y="2677000"/>
            <a:ext cx="4874942" cy="3656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247790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6099" name="Rectangle 3"/>
          <p:cNvSpPr>
            <a:spLocks noGrp="1" noChangeArrowheads="1"/>
          </p:cNvSpPr>
          <p:nvPr>
            <p:ph type="title"/>
          </p:nvPr>
        </p:nvSpPr>
        <p:spPr>
          <a:xfrm>
            <a:off x="673910" y="189144"/>
            <a:ext cx="8502650" cy="501519"/>
          </a:xfrm>
        </p:spPr>
        <p:txBody>
          <a:bodyPr/>
          <a:lstStyle/>
          <a:p>
            <a:r>
              <a:rPr lang="en-US" sz="3600" b="0">
                <a:effectLst/>
              </a:rPr>
              <a:t> </a:t>
            </a:r>
            <a:r>
              <a:rPr lang="en-US" sz="3600">
                <a:effectLst/>
              </a:rPr>
              <a:t> Extended E.M. Radiation Spectrum</a:t>
            </a:r>
            <a:endParaRPr lang="en-US" sz="3600" b="0">
              <a:effectLst/>
            </a:endParaRPr>
          </a:p>
        </p:txBody>
      </p:sp>
      <p:sp>
        <p:nvSpPr>
          <p:cNvPr id="1796098" name="Text Box 2"/>
          <p:cNvSpPr txBox="1">
            <a:spLocks noChangeArrowheads="1"/>
          </p:cNvSpPr>
          <p:nvPr/>
        </p:nvSpPr>
        <p:spPr bwMode="auto">
          <a:xfrm>
            <a:off x="2133600" y="2667008"/>
            <a:ext cx="586105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>
                <a:solidFill>
                  <a:schemeClr val="tx1"/>
                </a:solidFill>
                <a:latin typeface="+mj-lt"/>
              </a:rPr>
              <a:t> </a:t>
            </a:r>
          </a:p>
        </p:txBody>
      </p:sp>
      <p:pic>
        <p:nvPicPr>
          <p:cNvPr id="2" name="Picture 1" descr="EMvi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733" y="892161"/>
            <a:ext cx="5435600" cy="1866900"/>
          </a:xfrm>
          <a:prstGeom prst="rect">
            <a:avLst/>
          </a:prstGeom>
        </p:spPr>
      </p:pic>
      <p:pic>
        <p:nvPicPr>
          <p:cNvPr id="3" name="Picture 2" descr="EKfull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21" y="3385717"/>
            <a:ext cx="9613900" cy="2032000"/>
          </a:xfrm>
          <a:prstGeom prst="rect">
            <a:avLst/>
          </a:prstGeom>
        </p:spPr>
      </p:pic>
      <p:pic>
        <p:nvPicPr>
          <p:cNvPr id="4" name="Picture 3" descr="EMtext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805" y="5452514"/>
            <a:ext cx="3111500" cy="31750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 bwMode="auto">
          <a:xfrm>
            <a:off x="2391220" y="2796564"/>
            <a:ext cx="1337462" cy="109430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Connector 8"/>
          <p:cNvCxnSpPr/>
          <p:nvPr/>
        </p:nvCxnSpPr>
        <p:spPr bwMode="auto">
          <a:xfrm flipH="1">
            <a:off x="3755702" y="2756043"/>
            <a:ext cx="3823250" cy="1202387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438034" y="1283447"/>
            <a:ext cx="130185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/>
              <a:t>‘visible’</a:t>
            </a:r>
          </a:p>
          <a:p>
            <a:pPr algn="ctr"/>
            <a:r>
              <a:rPr lang="en-US" sz="1600"/>
              <a:t>for humans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3493" y="2620934"/>
            <a:ext cx="207970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absorption depth in Si</a:t>
            </a:r>
          </a:p>
          <a:p>
            <a:endParaRPr lang="en-US" sz="1400"/>
          </a:p>
          <a:p>
            <a:r>
              <a:rPr lang="en-US" sz="1100"/>
              <a:t>“transparent” if </a:t>
            </a:r>
            <a:r>
              <a:rPr lang="en-US" sz="1400">
                <a:latin typeface="Symbol" charset="2"/>
                <a:cs typeface="Symbol" charset="2"/>
              </a:rPr>
              <a:t>l</a:t>
            </a:r>
            <a:r>
              <a:rPr lang="en-US" sz="1100"/>
              <a:t> &gt;1200nm</a:t>
            </a:r>
          </a:p>
        </p:txBody>
      </p:sp>
      <p:cxnSp>
        <p:nvCxnSpPr>
          <p:cNvPr id="13" name="Straight Connector 12"/>
          <p:cNvCxnSpPr/>
          <p:nvPr/>
        </p:nvCxnSpPr>
        <p:spPr bwMode="auto">
          <a:xfrm flipV="1">
            <a:off x="2593870" y="2803769"/>
            <a:ext cx="1548288" cy="1981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TextBox 17"/>
          <p:cNvSpPr txBox="1"/>
          <p:nvPr/>
        </p:nvSpPr>
        <p:spPr>
          <a:xfrm>
            <a:off x="2901466" y="2819409"/>
            <a:ext cx="585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&lt;1µm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743943" y="2819409"/>
            <a:ext cx="585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&lt;4µm</a:t>
            </a:r>
          </a:p>
        </p:txBody>
      </p:sp>
      <p:cxnSp>
        <p:nvCxnSpPr>
          <p:cNvPr id="22" name="Straight Connector 21"/>
          <p:cNvCxnSpPr/>
          <p:nvPr/>
        </p:nvCxnSpPr>
        <p:spPr bwMode="auto">
          <a:xfrm>
            <a:off x="4182343" y="2809908"/>
            <a:ext cx="1669426" cy="363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Straight Connector 23"/>
          <p:cNvCxnSpPr/>
          <p:nvPr/>
        </p:nvCxnSpPr>
        <p:spPr bwMode="auto">
          <a:xfrm>
            <a:off x="5897820" y="2815769"/>
            <a:ext cx="1669426" cy="3630"/>
          </a:xfrm>
          <a:prstGeom prst="line">
            <a:avLst/>
          </a:pr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" name="TextBox 24"/>
          <p:cNvSpPr txBox="1"/>
          <p:nvPr/>
        </p:nvSpPr>
        <p:spPr>
          <a:xfrm>
            <a:off x="6215189" y="2819409"/>
            <a:ext cx="585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&lt;8µm</a:t>
            </a:r>
          </a:p>
        </p:txBody>
      </p:sp>
      <p:cxnSp>
        <p:nvCxnSpPr>
          <p:cNvPr id="23" name="Straight Connector 22"/>
          <p:cNvCxnSpPr/>
          <p:nvPr/>
        </p:nvCxnSpPr>
        <p:spPr bwMode="auto">
          <a:xfrm>
            <a:off x="3881306" y="5340023"/>
            <a:ext cx="1603" cy="638527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TextBox 25"/>
          <p:cNvSpPr txBox="1"/>
          <p:nvPr/>
        </p:nvSpPr>
        <p:spPr>
          <a:xfrm>
            <a:off x="3607095" y="6018110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/>
              <a:t>1eV</a:t>
            </a:r>
          </a:p>
        </p:txBody>
      </p:sp>
      <p:cxnSp>
        <p:nvCxnSpPr>
          <p:cNvPr id="29" name="Straight Arrow Connector 28"/>
          <p:cNvCxnSpPr/>
          <p:nvPr/>
        </p:nvCxnSpPr>
        <p:spPr bwMode="auto">
          <a:xfrm flipV="1">
            <a:off x="1761804" y="5826526"/>
            <a:ext cx="1080777" cy="1351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Straight Connector 31"/>
          <p:cNvCxnSpPr/>
          <p:nvPr/>
        </p:nvCxnSpPr>
        <p:spPr bwMode="auto">
          <a:xfrm>
            <a:off x="2840852" y="5324720"/>
            <a:ext cx="6984" cy="653828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Straight Connector 32"/>
          <p:cNvCxnSpPr/>
          <p:nvPr/>
        </p:nvCxnSpPr>
        <p:spPr bwMode="auto">
          <a:xfrm>
            <a:off x="1774894" y="5345122"/>
            <a:ext cx="3452" cy="633426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Arrow Connector 33"/>
          <p:cNvCxnSpPr/>
          <p:nvPr/>
        </p:nvCxnSpPr>
        <p:spPr bwMode="auto">
          <a:xfrm flipV="1">
            <a:off x="2821326" y="5808823"/>
            <a:ext cx="1080777" cy="1351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TextBox 34"/>
          <p:cNvSpPr txBox="1"/>
          <p:nvPr/>
        </p:nvSpPr>
        <p:spPr>
          <a:xfrm>
            <a:off x="1480368" y="6018110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/>
              <a:t>1MeV</a:t>
            </a:r>
          </a:p>
        </p:txBody>
      </p:sp>
      <p:sp>
        <p:nvSpPr>
          <p:cNvPr id="30" name="Rectangle 29"/>
          <p:cNvSpPr/>
          <p:nvPr/>
        </p:nvSpPr>
        <p:spPr bwMode="auto">
          <a:xfrm>
            <a:off x="2347166" y="5413375"/>
            <a:ext cx="260303" cy="699004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Geneva" charset="0"/>
              <a:ea typeface="ＭＳ Ｐゴシック" charset="0"/>
            </a:endParaRPr>
          </a:p>
        </p:txBody>
      </p:sp>
      <p:cxnSp>
        <p:nvCxnSpPr>
          <p:cNvPr id="39" name="Straight Connector 38"/>
          <p:cNvCxnSpPr/>
          <p:nvPr/>
        </p:nvCxnSpPr>
        <p:spPr bwMode="auto">
          <a:xfrm flipH="1">
            <a:off x="2107406" y="5705125"/>
            <a:ext cx="1376" cy="20646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Straight Connector 41"/>
          <p:cNvCxnSpPr/>
          <p:nvPr/>
        </p:nvCxnSpPr>
        <p:spPr bwMode="auto">
          <a:xfrm flipH="1">
            <a:off x="3189510" y="5705117"/>
            <a:ext cx="980" cy="21227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Straight Connector 42"/>
          <p:cNvCxnSpPr/>
          <p:nvPr/>
        </p:nvCxnSpPr>
        <p:spPr bwMode="auto">
          <a:xfrm>
            <a:off x="2476466" y="5705117"/>
            <a:ext cx="2913" cy="20832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9" name="TextBox 48"/>
          <p:cNvSpPr txBox="1"/>
          <p:nvPr/>
        </p:nvSpPr>
        <p:spPr>
          <a:xfrm>
            <a:off x="2319787" y="5409216"/>
            <a:ext cx="3300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Si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305499" y="5807678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X-</a:t>
            </a:r>
          </a:p>
        </p:txBody>
      </p:sp>
      <p:sp>
        <p:nvSpPr>
          <p:cNvPr id="52" name="Rectangle 51"/>
          <p:cNvSpPr/>
          <p:nvPr/>
        </p:nvSpPr>
        <p:spPr bwMode="auto">
          <a:xfrm>
            <a:off x="3757999" y="5402240"/>
            <a:ext cx="85011" cy="67024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Geneva" charset="0"/>
              <a:ea typeface="ＭＳ Ｐゴシック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517498" y="5444385"/>
            <a:ext cx="3058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Si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3503204" y="5842847"/>
            <a:ext cx="3985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vis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07913" y="5585267"/>
            <a:ext cx="130035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solidFill>
                  <a:srgbClr val="FF3300"/>
                </a:solidFill>
                <a:latin typeface="+mj-lt"/>
              </a:rPr>
              <a:t>Si sensitive </a:t>
            </a:r>
          </a:p>
          <a:p>
            <a:r>
              <a:rPr lang="en-US" sz="1600">
                <a:solidFill>
                  <a:srgbClr val="FF3300"/>
                </a:solidFill>
                <a:latin typeface="+mj-lt"/>
              </a:rPr>
              <a:t>domains </a:t>
            </a:r>
          </a:p>
        </p:txBody>
      </p:sp>
      <p:cxnSp>
        <p:nvCxnSpPr>
          <p:cNvPr id="37" name="Straight Connector 36"/>
          <p:cNvCxnSpPr/>
          <p:nvPr/>
        </p:nvCxnSpPr>
        <p:spPr bwMode="auto">
          <a:xfrm flipH="1">
            <a:off x="3538976" y="5715184"/>
            <a:ext cx="980" cy="21227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5" name="TextBox 44"/>
          <p:cNvSpPr txBox="1"/>
          <p:nvPr/>
        </p:nvSpPr>
        <p:spPr>
          <a:xfrm>
            <a:off x="2459350" y="6018110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/>
              <a:t>1keV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117609" y="5585267"/>
            <a:ext cx="299312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solidFill>
                  <a:srgbClr val="FF3300"/>
                </a:solidFill>
                <a:latin typeface="+mj-lt"/>
              </a:rPr>
              <a:t>resonant electronic circuits</a:t>
            </a:r>
          </a:p>
          <a:p>
            <a:r>
              <a:rPr lang="en-US" sz="1600">
                <a:solidFill>
                  <a:srgbClr val="FF3300"/>
                </a:solidFill>
                <a:latin typeface="+mj-lt"/>
              </a:rPr>
              <a:t>to determine photon energy 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052549" y="5585267"/>
            <a:ext cx="89740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solidFill>
                  <a:srgbClr val="FF3300"/>
                </a:solidFill>
                <a:latin typeface="+mj-lt"/>
              </a:rPr>
              <a:t>CdTe </a:t>
            </a:r>
          </a:p>
          <a:p>
            <a:r>
              <a:rPr lang="en-US" sz="1600">
                <a:solidFill>
                  <a:srgbClr val="FF3300"/>
                </a:solidFill>
                <a:latin typeface="+mj-lt"/>
              </a:rPr>
              <a:t>domain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0A4DCDE-3834-1723-9A3F-1CDA0E959887}"/>
              </a:ext>
            </a:extLst>
          </p:cNvPr>
          <p:cNvSpPr txBox="1"/>
          <p:nvPr/>
        </p:nvSpPr>
        <p:spPr>
          <a:xfrm>
            <a:off x="335480" y="5585267"/>
            <a:ext cx="8611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solidFill>
                  <a:srgbClr val="FF3300"/>
                </a:solidFill>
                <a:latin typeface="+mj-lt"/>
              </a:rPr>
              <a:t>Ge </a:t>
            </a:r>
          </a:p>
          <a:p>
            <a:r>
              <a:rPr lang="en-US" sz="1600">
                <a:solidFill>
                  <a:srgbClr val="FF3300"/>
                </a:solidFill>
                <a:latin typeface="+mj-lt"/>
              </a:rPr>
              <a:t>detect</a:t>
            </a:r>
          </a:p>
        </p:txBody>
      </p:sp>
    </p:spTree>
    <p:extLst>
      <p:ext uri="{BB962C8B-B14F-4D97-AF65-F5344CB8AC3E}">
        <p14:creationId xmlns:p14="http://schemas.microsoft.com/office/powerpoint/2010/main" val="15753046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1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026150" y="457204"/>
            <a:ext cx="3549650" cy="1500090"/>
          </a:xfrm>
        </p:spPr>
        <p:txBody>
          <a:bodyPr/>
          <a:lstStyle/>
          <a:p>
            <a:r>
              <a:rPr lang="en-US" sz="2000" b="1">
                <a:solidFill>
                  <a:schemeClr val="accent2"/>
                </a:solidFill>
                <a:latin typeface="Geneva" charset="0"/>
                <a:ea typeface="ＭＳ Ｐゴシック" charset="0"/>
              </a:rPr>
              <a:t>Comparison of Germanium with Sodium Iodide for gamma-ray spectra of</a:t>
            </a:r>
            <a:br>
              <a:rPr lang="en-US" sz="2000" b="1">
                <a:solidFill>
                  <a:schemeClr val="accent2"/>
                </a:solidFill>
                <a:latin typeface="Geneva" charset="0"/>
                <a:ea typeface="ＭＳ Ｐゴシック" charset="0"/>
              </a:rPr>
            </a:br>
            <a:r>
              <a:rPr lang="en-US" sz="2000" b="1">
                <a:solidFill>
                  <a:schemeClr val="accent2"/>
                </a:solidFill>
                <a:latin typeface="Geneva" charset="0"/>
                <a:ea typeface="ＭＳ Ｐゴシック" charset="0"/>
              </a:rPr>
              <a:t>silver 108 &amp; 110</a:t>
            </a:r>
            <a:br>
              <a:rPr lang="en-US" sz="2000" b="1">
                <a:solidFill>
                  <a:schemeClr val="accent2"/>
                </a:solidFill>
                <a:latin typeface="Geneva" charset="0"/>
                <a:ea typeface="ＭＳ Ｐゴシック" charset="0"/>
              </a:rPr>
            </a:br>
            <a:r>
              <a:rPr lang="en-US" sz="2000" b="1" baseline="30000">
                <a:solidFill>
                  <a:schemeClr val="accent2"/>
                </a:solidFill>
                <a:latin typeface="Geneva" charset="0"/>
                <a:ea typeface="ＭＳ Ｐゴシック" charset="0"/>
              </a:rPr>
              <a:t>108m</a:t>
            </a:r>
            <a:r>
              <a:rPr lang="en-US" sz="2000" b="1">
                <a:solidFill>
                  <a:schemeClr val="accent2"/>
                </a:solidFill>
                <a:latin typeface="Geneva" charset="0"/>
                <a:ea typeface="ＭＳ Ｐゴシック" charset="0"/>
              </a:rPr>
              <a:t>Ag  </a:t>
            </a:r>
            <a:r>
              <a:rPr lang="en-US" sz="2000" b="1" baseline="30000">
                <a:solidFill>
                  <a:schemeClr val="accent2"/>
                </a:solidFill>
                <a:latin typeface="Geneva" charset="0"/>
                <a:ea typeface="ＭＳ Ｐゴシック" charset="0"/>
              </a:rPr>
              <a:t>110m</a:t>
            </a:r>
            <a:r>
              <a:rPr lang="en-US" sz="2000" b="1">
                <a:solidFill>
                  <a:schemeClr val="accent2"/>
                </a:solidFill>
                <a:latin typeface="Geneva" charset="0"/>
                <a:ea typeface="ＭＳ Ｐゴシック" charset="0"/>
              </a:rPr>
              <a:t>Ag</a:t>
            </a:r>
            <a:endParaRPr lang="el-GR" sz="2000" b="1">
              <a:solidFill>
                <a:schemeClr val="accent2"/>
              </a:solidFill>
              <a:latin typeface="Geneva" charset="0"/>
              <a:ea typeface="ＭＳ Ｐゴシック" charset="0"/>
            </a:endParaRPr>
          </a:p>
        </p:txBody>
      </p:sp>
      <p:pic>
        <p:nvPicPr>
          <p:cNvPr id="324611" name="Picture 1027" descr="Ge d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04" y="228600"/>
            <a:ext cx="5575565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4613" name="Text Box 1029"/>
          <p:cNvSpPr txBox="1">
            <a:spLocks noChangeArrowheads="1"/>
          </p:cNvSpPr>
          <p:nvPr/>
        </p:nvSpPr>
        <p:spPr bwMode="auto">
          <a:xfrm>
            <a:off x="3714750" y="5867403"/>
            <a:ext cx="1568450" cy="3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>
                <a:latin typeface="Comic Sans MS" charset="0"/>
                <a:cs typeface="Arial" charset="0"/>
              </a:rPr>
              <a:t>1821.2 keV</a:t>
            </a:r>
          </a:p>
        </p:txBody>
      </p:sp>
      <p:sp>
        <p:nvSpPr>
          <p:cNvPr id="324614" name="Line 1030"/>
          <p:cNvSpPr>
            <a:spLocks noChangeShapeType="1"/>
          </p:cNvSpPr>
          <p:nvPr/>
        </p:nvSpPr>
        <p:spPr bwMode="auto">
          <a:xfrm flipV="1">
            <a:off x="4210050" y="5486400"/>
            <a:ext cx="990600" cy="381000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91429" tIns="45715" rIns="91429" bIns="45715"/>
          <a:lstStyle/>
          <a:p>
            <a:endParaRPr lang="en-US"/>
          </a:p>
        </p:txBody>
      </p:sp>
      <p:sp>
        <p:nvSpPr>
          <p:cNvPr id="324615" name="Text Box 1031"/>
          <p:cNvSpPr txBox="1">
            <a:spLocks noChangeArrowheads="1"/>
          </p:cNvSpPr>
          <p:nvPr/>
        </p:nvSpPr>
        <p:spPr bwMode="auto">
          <a:xfrm>
            <a:off x="165102" y="5181606"/>
            <a:ext cx="3736898" cy="646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chemeClr val="hlink"/>
                </a:solidFill>
              </a:rPr>
              <a:t>PRESENTATION Veljko RADEKA   </a:t>
            </a:r>
          </a:p>
          <a:p>
            <a:pPr eaLnBrk="1" hangingPunct="1"/>
            <a:r>
              <a:rPr lang="en-US" sz="1800">
                <a:solidFill>
                  <a:schemeClr val="hlink"/>
                </a:solidFill>
              </a:rPr>
              <a:t>DESY WORKSHOP Oct 2008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92707" y="2256117"/>
            <a:ext cx="4127552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>
                <a:latin typeface="+mn-lt"/>
              </a:rPr>
              <a:t>semiconductor detectors</a:t>
            </a:r>
          </a:p>
          <a:p>
            <a:r>
              <a:rPr lang="en-US" sz="2000" b="0">
                <a:latin typeface="+mn-lt"/>
              </a:rPr>
              <a:t>enable characterization of</a:t>
            </a:r>
          </a:p>
          <a:p>
            <a:r>
              <a:rPr lang="en-US" sz="2000" b="0">
                <a:latin typeface="+mn-lt"/>
              </a:rPr>
              <a:t>electronic &amp; nuclear signatures</a:t>
            </a:r>
          </a:p>
          <a:p>
            <a:r>
              <a:rPr lang="en-US" sz="2000" b="0">
                <a:latin typeface="+mn-lt"/>
              </a:rPr>
              <a:t>of </a:t>
            </a:r>
            <a:r>
              <a:rPr lang="en-US" sz="2000" b="0"/>
              <a:t>elements.</a:t>
            </a:r>
          </a:p>
          <a:p>
            <a:r>
              <a:rPr lang="en-US" sz="2000" b="0">
                <a:latin typeface="+mn-lt"/>
              </a:rPr>
              <a:t>      photon energy = 'colour'</a:t>
            </a:r>
          </a:p>
          <a:p>
            <a:endParaRPr lang="en-US" sz="2000" b="0">
              <a:latin typeface="+mn-lt"/>
            </a:endParaRPr>
          </a:p>
          <a:p>
            <a:r>
              <a:rPr lang="en-US" sz="2000" b="0">
                <a:latin typeface="+mn-lt"/>
              </a:rPr>
              <a:t>Ge covers higher </a:t>
            </a:r>
            <a:r>
              <a:rPr lang="en-US" sz="2000" b="0">
                <a:latin typeface="Symbol" charset="2"/>
                <a:cs typeface="Symbol" charset="2"/>
              </a:rPr>
              <a:t>g</a:t>
            </a:r>
            <a:r>
              <a:rPr lang="en-US" sz="2000" b="0">
                <a:latin typeface="+mn-lt"/>
              </a:rPr>
              <a:t> energies</a:t>
            </a:r>
          </a:p>
          <a:p>
            <a:r>
              <a:rPr lang="en-US" sz="2000" b="0">
                <a:latin typeface="+mn-lt"/>
              </a:rPr>
              <a:t>than Si, and is more precise</a:t>
            </a:r>
          </a:p>
          <a:p>
            <a:endParaRPr lang="en-US" sz="2000" b="0">
              <a:latin typeface="+mn-lt"/>
            </a:endParaRPr>
          </a:p>
          <a:p>
            <a:r>
              <a:rPr lang="en-US" sz="2000" b="0">
                <a:latin typeface="+mn-lt"/>
              </a:rPr>
              <a:t>alternative for long wavelength:</a:t>
            </a:r>
          </a:p>
          <a:p>
            <a:r>
              <a:rPr lang="en-US" sz="2000" b="0">
                <a:latin typeface="+mn-lt"/>
              </a:rPr>
              <a:t>frequency/ 'colour' can be </a:t>
            </a:r>
          </a:p>
          <a:p>
            <a:r>
              <a:rPr lang="en-US" sz="2000" b="0">
                <a:latin typeface="+mn-lt"/>
              </a:rPr>
              <a:t>determined with</a:t>
            </a:r>
          </a:p>
          <a:p>
            <a:r>
              <a:rPr lang="en-US" sz="2000" b="0">
                <a:latin typeface="+mn-lt"/>
              </a:rPr>
              <a:t>resonant electronic circuit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71060" y="448237"/>
            <a:ext cx="24003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aseline="30000">
                <a:latin typeface="Geneva" charset="0"/>
              </a:rPr>
              <a:t>108m</a:t>
            </a:r>
            <a:r>
              <a:rPr lang="en-US" sz="2400">
                <a:latin typeface="Geneva" charset="0"/>
              </a:rPr>
              <a:t>Ag  </a:t>
            </a:r>
            <a:r>
              <a:rPr lang="en-US" sz="2400" baseline="30000">
                <a:latin typeface="Geneva" charset="0"/>
              </a:rPr>
              <a:t>110m</a:t>
            </a:r>
            <a:r>
              <a:rPr lang="en-US" sz="2400">
                <a:latin typeface="Geneva" charset="0"/>
              </a:rPr>
              <a:t>Ag</a:t>
            </a:r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6212181" y="3530050"/>
            <a:ext cx="3365113" cy="429361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52936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/>
          <p:cNvCxnSpPr>
            <a:cxnSpLocks noChangeShapeType="1"/>
          </p:cNvCxnSpPr>
          <p:nvPr/>
        </p:nvCxnSpPr>
        <p:spPr bwMode="auto">
          <a:xfrm>
            <a:off x="775424" y="2079962"/>
            <a:ext cx="8722783" cy="1588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23" name="Straight Connector 22"/>
          <p:cNvCxnSpPr>
            <a:cxnSpLocks noChangeShapeType="1"/>
          </p:cNvCxnSpPr>
          <p:nvPr/>
        </p:nvCxnSpPr>
        <p:spPr bwMode="auto">
          <a:xfrm>
            <a:off x="690144" y="2891201"/>
            <a:ext cx="8722783" cy="1588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24" name="Straight Connector 23"/>
          <p:cNvCxnSpPr>
            <a:cxnSpLocks noChangeShapeType="1"/>
          </p:cNvCxnSpPr>
          <p:nvPr/>
        </p:nvCxnSpPr>
        <p:spPr bwMode="auto">
          <a:xfrm>
            <a:off x="674464" y="3762961"/>
            <a:ext cx="8722783" cy="1588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25" name="Straight Connector 24"/>
          <p:cNvCxnSpPr>
            <a:cxnSpLocks noChangeShapeType="1"/>
          </p:cNvCxnSpPr>
          <p:nvPr/>
        </p:nvCxnSpPr>
        <p:spPr bwMode="auto">
          <a:xfrm>
            <a:off x="658784" y="4603360"/>
            <a:ext cx="8722783" cy="1588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26" name="Straight Connector 25"/>
          <p:cNvCxnSpPr>
            <a:cxnSpLocks noChangeShapeType="1"/>
          </p:cNvCxnSpPr>
          <p:nvPr/>
        </p:nvCxnSpPr>
        <p:spPr bwMode="auto">
          <a:xfrm>
            <a:off x="690143" y="5663278"/>
            <a:ext cx="8722783" cy="1588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45" name="Straight Connector 44"/>
          <p:cNvCxnSpPr>
            <a:cxnSpLocks noChangeShapeType="1"/>
          </p:cNvCxnSpPr>
          <p:nvPr/>
        </p:nvCxnSpPr>
        <p:spPr bwMode="auto">
          <a:xfrm>
            <a:off x="3095625" y="2362200"/>
            <a:ext cx="2724150" cy="1588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46" name="Straight Connector 45"/>
          <p:cNvCxnSpPr>
            <a:cxnSpLocks noChangeShapeType="1"/>
          </p:cNvCxnSpPr>
          <p:nvPr/>
        </p:nvCxnSpPr>
        <p:spPr bwMode="auto">
          <a:xfrm>
            <a:off x="3095625" y="3046452"/>
            <a:ext cx="2724150" cy="1587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47" name="Straight Connector 46"/>
          <p:cNvCxnSpPr>
            <a:cxnSpLocks noChangeShapeType="1"/>
          </p:cNvCxnSpPr>
          <p:nvPr/>
        </p:nvCxnSpPr>
        <p:spPr bwMode="auto">
          <a:xfrm>
            <a:off x="3095625" y="3808415"/>
            <a:ext cx="2724150" cy="1587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48" name="Straight Connector 47"/>
          <p:cNvCxnSpPr>
            <a:cxnSpLocks noChangeShapeType="1"/>
          </p:cNvCxnSpPr>
          <p:nvPr/>
        </p:nvCxnSpPr>
        <p:spPr bwMode="auto">
          <a:xfrm>
            <a:off x="3095625" y="4570452"/>
            <a:ext cx="2724150" cy="1587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49" name="Straight Connector 48"/>
          <p:cNvCxnSpPr>
            <a:cxnSpLocks noChangeShapeType="1"/>
          </p:cNvCxnSpPr>
          <p:nvPr/>
        </p:nvCxnSpPr>
        <p:spPr bwMode="auto">
          <a:xfrm>
            <a:off x="3095625" y="5334000"/>
            <a:ext cx="2724150" cy="1588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115731" name="TextBox 49"/>
          <p:cNvSpPr txBox="1">
            <a:spLocks noChangeArrowheads="1"/>
          </p:cNvSpPr>
          <p:nvPr/>
        </p:nvSpPr>
        <p:spPr bwMode="auto">
          <a:xfrm>
            <a:off x="5213938" y="1564555"/>
            <a:ext cx="3893608" cy="480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latin typeface="+mn-lt"/>
              </a:rPr>
              <a:t>Photons and electrons</a:t>
            </a:r>
            <a:r>
              <a:rPr lang="cs-CZ" sz="1800">
                <a:latin typeface="+mn-lt"/>
              </a:rPr>
              <a:t> (10keV)</a:t>
            </a:r>
          </a:p>
          <a:p>
            <a:pPr eaLnBrk="1" hangingPunct="1"/>
            <a:endParaRPr lang="cs-CZ" sz="1800">
              <a:latin typeface="+mn-lt"/>
            </a:endParaRPr>
          </a:p>
          <a:p>
            <a:pPr eaLnBrk="1" hangingPunct="1"/>
            <a:r>
              <a:rPr lang="en-US" sz="1800">
                <a:latin typeface="+mn-lt"/>
              </a:rPr>
              <a:t>Photons and electrons (~100keV</a:t>
            </a:r>
          </a:p>
          <a:p>
            <a:pPr eaLnBrk="1" hangingPunct="1"/>
            <a:endParaRPr lang="cs-CZ" sz="1800">
              <a:latin typeface="+mn-lt"/>
            </a:endParaRPr>
          </a:p>
          <a:p>
            <a:pPr eaLnBrk="1" hangingPunct="1"/>
            <a:endParaRPr lang="cs-CZ" sz="1800">
              <a:latin typeface="+mn-lt"/>
            </a:endParaRPr>
          </a:p>
          <a:p>
            <a:pPr eaLnBrk="1" hangingPunct="1"/>
            <a:r>
              <a:rPr sz="1800" noProof="1">
                <a:latin typeface="+mn-lt"/>
              </a:rPr>
              <a:t>Electrons (MeV range)</a:t>
            </a:r>
            <a:endParaRPr lang="en-US" sz="1800">
              <a:latin typeface="+mn-lt"/>
            </a:endParaRPr>
          </a:p>
          <a:p>
            <a:pPr eaLnBrk="1" hangingPunct="1"/>
            <a:endParaRPr lang="cs-CZ" sz="1800">
              <a:latin typeface="+mn-lt"/>
            </a:endParaRPr>
          </a:p>
          <a:p>
            <a:pPr eaLnBrk="1" hangingPunct="1"/>
            <a:r>
              <a:rPr sz="1800" noProof="1">
                <a:latin typeface="+mn-lt"/>
              </a:rPr>
              <a:t>Heavy ionizing particles with short range (alpha particles,…)</a:t>
            </a:r>
          </a:p>
          <a:p>
            <a:pPr eaLnBrk="1" hangingPunct="1"/>
            <a:endParaRPr sz="1800" noProof="1">
              <a:latin typeface="+mn-lt"/>
            </a:endParaRPr>
          </a:p>
          <a:p>
            <a:pPr eaLnBrk="1" hangingPunct="1"/>
            <a:r>
              <a:rPr sz="1800" noProof="1">
                <a:latin typeface="+mn-lt"/>
              </a:rPr>
              <a:t>Heavy</a:t>
            </a:r>
            <a:r>
              <a:rPr lang="en-US" sz="1800" noProof="1">
                <a:latin typeface="+mn-lt"/>
              </a:rPr>
              <a:t> energetic</a:t>
            </a:r>
            <a:r>
              <a:rPr sz="1800" noProof="1">
                <a:latin typeface="+mn-lt"/>
              </a:rPr>
              <a:t> ionizing particles (</a:t>
            </a:r>
            <a:r>
              <a:rPr lang="en-US" sz="1800" noProof="1">
                <a:latin typeface="+mn-lt"/>
              </a:rPr>
              <a:t>MeV </a:t>
            </a:r>
            <a:r>
              <a:rPr sz="1800" noProof="1">
                <a:latin typeface="+mn-lt"/>
              </a:rPr>
              <a:t>protons,nuclei, Fe, …)</a:t>
            </a:r>
            <a:endParaRPr lang="en-US" sz="1800" noProof="1">
              <a:latin typeface="+mn-lt"/>
            </a:endParaRPr>
          </a:p>
          <a:p>
            <a:pPr eaLnBrk="1" hangingPunct="1"/>
            <a:endParaRPr lang="cs-CZ" sz="1800">
              <a:latin typeface="+mn-lt"/>
            </a:endParaRPr>
          </a:p>
          <a:p>
            <a:pPr eaLnBrk="1" hangingPunct="1"/>
            <a:r>
              <a:rPr sz="1800" noProof="1">
                <a:latin typeface="+mn-lt"/>
              </a:rPr>
              <a:t>Energetic light charged particles (MIP, Muons,…)</a:t>
            </a:r>
          </a:p>
        </p:txBody>
      </p:sp>
      <p:sp>
        <p:nvSpPr>
          <p:cNvPr id="115732" name="Nadpis 1"/>
          <p:cNvSpPr>
            <a:spLocks noGrp="1"/>
          </p:cNvSpPr>
          <p:nvPr>
            <p:ph type="title"/>
          </p:nvPr>
        </p:nvSpPr>
        <p:spPr>
          <a:xfrm>
            <a:off x="565812" y="258707"/>
            <a:ext cx="8915400" cy="906743"/>
          </a:xfrm>
        </p:spPr>
        <p:txBody>
          <a:bodyPr>
            <a:normAutofit/>
          </a:bodyPr>
          <a:lstStyle/>
          <a:p>
            <a:r>
              <a:rPr lang="cs-CZ">
                <a:latin typeface="Geneva" charset="0"/>
                <a:ea typeface="ＭＳ Ｐゴシック" charset="0"/>
              </a:rPr>
              <a:t>characteristic cluster patterns in Timepix</a:t>
            </a:r>
            <a:endParaRPr lang="en-US">
              <a:latin typeface="Geneva" charset="0"/>
              <a:ea typeface="ＭＳ Ｐゴシック" charset="0"/>
            </a:endParaRPr>
          </a:p>
        </p:txBody>
      </p:sp>
      <p:pic>
        <p:nvPicPr>
          <p:cNvPr id="2" name="Picture 1" descr="TPXcluco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147" y="1496102"/>
            <a:ext cx="3538832" cy="4781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733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3"/>
          <p:cNvSpPr txBox="1">
            <a:spLocks noChangeArrowheads="1"/>
          </p:cNvSpPr>
          <p:nvPr/>
        </p:nvSpPr>
        <p:spPr bwMode="auto">
          <a:xfrm>
            <a:off x="239208" y="5316754"/>
            <a:ext cx="268535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chemeClr val="accent2"/>
                </a:solidFill>
              </a:rPr>
              <a:t>this  frame again</a:t>
            </a:r>
          </a:p>
          <a:p>
            <a:pPr eaLnBrk="1" hangingPunct="1"/>
            <a:r>
              <a:rPr lang="en-US" sz="1800">
                <a:solidFill>
                  <a:schemeClr val="accent2"/>
                </a:solidFill>
              </a:rPr>
              <a:t>from IEAP CTU Prague</a:t>
            </a:r>
          </a:p>
        </p:txBody>
      </p:sp>
      <p:sp>
        <p:nvSpPr>
          <p:cNvPr id="35844" name="Text Box 5"/>
          <p:cNvSpPr txBox="1">
            <a:spLocks noChangeArrowheads="1"/>
          </p:cNvSpPr>
          <p:nvPr/>
        </p:nvSpPr>
        <p:spPr bwMode="auto">
          <a:xfrm>
            <a:off x="4870462" y="2590800"/>
            <a:ext cx="684803" cy="36933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chemeClr val="bg1"/>
                </a:solidFill>
              </a:rPr>
              <a:t>n-&gt;</a:t>
            </a:r>
            <a:r>
              <a:rPr lang="en-US" sz="1800">
                <a:solidFill>
                  <a:schemeClr val="bg1"/>
                </a:solidFill>
                <a:latin typeface="Symbol" charset="0"/>
              </a:rPr>
              <a:t>a</a:t>
            </a:r>
          </a:p>
        </p:txBody>
      </p:sp>
      <p:sp>
        <p:nvSpPr>
          <p:cNvPr id="35845" name="Text Box 6"/>
          <p:cNvSpPr txBox="1">
            <a:spLocks noChangeArrowheads="1"/>
          </p:cNvSpPr>
          <p:nvPr/>
        </p:nvSpPr>
        <p:spPr bwMode="auto">
          <a:xfrm>
            <a:off x="7677150" y="2133600"/>
            <a:ext cx="369984" cy="36933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chemeClr val="bg1"/>
                </a:solidFill>
              </a:rPr>
              <a:t>e</a:t>
            </a:r>
            <a:r>
              <a:rPr lang="en-US" sz="2000" baseline="30000">
                <a:solidFill>
                  <a:schemeClr val="bg1"/>
                </a:solidFill>
              </a:rPr>
              <a:t>-</a:t>
            </a:r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35846" name="Text Box 7"/>
          <p:cNvSpPr txBox="1">
            <a:spLocks noChangeArrowheads="1"/>
          </p:cNvSpPr>
          <p:nvPr/>
        </p:nvSpPr>
        <p:spPr bwMode="auto">
          <a:xfrm>
            <a:off x="4375172" y="4267200"/>
            <a:ext cx="1524597" cy="36933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chemeClr val="bg1"/>
                </a:solidFill>
              </a:rPr>
              <a:t>energetic  e</a:t>
            </a:r>
            <a:r>
              <a:rPr lang="en-US" sz="2000" baseline="30000">
                <a:solidFill>
                  <a:schemeClr val="bg1"/>
                </a:solidFill>
              </a:rPr>
              <a:t>-</a:t>
            </a:r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35847" name="Text Box 8"/>
          <p:cNvSpPr txBox="1">
            <a:spLocks noChangeArrowheads="1"/>
          </p:cNvSpPr>
          <p:nvPr/>
        </p:nvSpPr>
        <p:spPr bwMode="auto">
          <a:xfrm>
            <a:off x="6521450" y="4114800"/>
            <a:ext cx="812918" cy="36933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chemeClr val="bg1"/>
                </a:solidFill>
              </a:rPr>
              <a:t>muon</a:t>
            </a:r>
          </a:p>
        </p:txBody>
      </p:sp>
      <p:sp>
        <p:nvSpPr>
          <p:cNvPr id="35848" name="Line 9"/>
          <p:cNvSpPr>
            <a:spLocks noChangeShapeType="1"/>
          </p:cNvSpPr>
          <p:nvPr/>
        </p:nvSpPr>
        <p:spPr bwMode="auto">
          <a:xfrm flipV="1">
            <a:off x="8089900" y="1905000"/>
            <a:ext cx="412750" cy="304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49" name="Line 10"/>
          <p:cNvSpPr>
            <a:spLocks noChangeShapeType="1"/>
          </p:cNvSpPr>
          <p:nvPr/>
        </p:nvSpPr>
        <p:spPr bwMode="auto">
          <a:xfrm flipH="1">
            <a:off x="4540250" y="2514600"/>
            <a:ext cx="412750" cy="304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50" name="Line 11"/>
          <p:cNvSpPr>
            <a:spLocks noChangeShapeType="1"/>
          </p:cNvSpPr>
          <p:nvPr/>
        </p:nvSpPr>
        <p:spPr bwMode="auto">
          <a:xfrm flipV="1">
            <a:off x="7512050" y="3657600"/>
            <a:ext cx="577850" cy="762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51" name="Line 12"/>
          <p:cNvSpPr>
            <a:spLocks noChangeShapeType="1"/>
          </p:cNvSpPr>
          <p:nvPr/>
        </p:nvSpPr>
        <p:spPr bwMode="auto">
          <a:xfrm>
            <a:off x="7016750" y="4419600"/>
            <a:ext cx="825500" cy="685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52" name="Text Box 13"/>
          <p:cNvSpPr txBox="1">
            <a:spLocks noChangeArrowheads="1"/>
          </p:cNvSpPr>
          <p:nvPr/>
        </p:nvSpPr>
        <p:spPr bwMode="auto">
          <a:xfrm>
            <a:off x="137910" y="627802"/>
            <a:ext cx="3690984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/>
              <a:t>256 x 256 pixels</a:t>
            </a:r>
          </a:p>
          <a:p>
            <a:pPr eaLnBrk="1" hangingPunct="1"/>
            <a:r>
              <a:rPr lang="en-US" sz="2000" b="0"/>
              <a:t>sensor matrix Si, GaAs, CdTe,.</a:t>
            </a:r>
          </a:p>
          <a:p>
            <a:pPr eaLnBrk="1" hangingPunct="1"/>
            <a:r>
              <a:rPr lang="en-US" sz="2000" b="0"/>
              <a:t>pixels can analyze </a:t>
            </a:r>
          </a:p>
          <a:p>
            <a:pPr eaLnBrk="1" hangingPunct="1"/>
            <a:r>
              <a:rPr lang="en-US" sz="2000" b="0"/>
              <a:t>amplitudes &amp; timing </a:t>
            </a:r>
          </a:p>
        </p:txBody>
      </p:sp>
      <p:sp>
        <p:nvSpPr>
          <p:cNvPr id="35853" name="Text Box 14"/>
          <p:cNvSpPr txBox="1">
            <a:spLocks noChangeArrowheads="1"/>
          </p:cNvSpPr>
          <p:nvPr/>
        </p:nvSpPr>
        <p:spPr bwMode="auto">
          <a:xfrm>
            <a:off x="6686560" y="3352800"/>
            <a:ext cx="966543" cy="36933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chemeClr val="bg1"/>
                </a:solidFill>
              </a:rPr>
              <a:t>photon</a:t>
            </a:r>
          </a:p>
        </p:txBody>
      </p:sp>
      <p:sp>
        <p:nvSpPr>
          <p:cNvPr id="35854" name="Line 15"/>
          <p:cNvSpPr>
            <a:spLocks noChangeShapeType="1"/>
          </p:cNvSpPr>
          <p:nvPr/>
        </p:nvSpPr>
        <p:spPr bwMode="auto">
          <a:xfrm flipH="1">
            <a:off x="3797300" y="4495800"/>
            <a:ext cx="577850" cy="762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" name="Picture 1" descr="TPXcluster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8464" y="352099"/>
            <a:ext cx="6375056" cy="5922821"/>
          </a:xfrm>
          <a:prstGeom prst="rect">
            <a:avLst/>
          </a:prstGeom>
        </p:spPr>
      </p:pic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>
          <a:xfrm>
            <a:off x="250905" y="-1"/>
            <a:ext cx="9392471" cy="595837"/>
          </a:xfrm>
        </p:spPr>
        <p:txBody>
          <a:bodyPr/>
          <a:lstStyle/>
          <a:p>
            <a:r>
              <a:rPr lang="en-US" sz="2800">
                <a:latin typeface="Geneva" charset="0"/>
                <a:ea typeface="ＭＳ Ｐゴシック" charset="0"/>
              </a:rPr>
              <a:t>2007   Timepix hybrid detector can analyze quanta</a:t>
            </a:r>
            <a:endParaRPr lang="en-US">
              <a:latin typeface="Geneva" charset="0"/>
              <a:ea typeface="ＭＳ Ｐゴシック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131122" y="1602640"/>
            <a:ext cx="2408877" cy="399477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  <a:ea typeface="ＭＳ Ｐゴシック" charset="0"/>
            </a:endParaRPr>
          </a:p>
        </p:txBody>
      </p:sp>
      <p:sp>
        <p:nvSpPr>
          <p:cNvPr id="20" name="Rectangle 5"/>
          <p:cNvSpPr>
            <a:spLocks noChangeArrowheads="1"/>
          </p:cNvSpPr>
          <p:nvPr/>
        </p:nvSpPr>
        <p:spPr bwMode="auto">
          <a:xfrm>
            <a:off x="0" y="2325862"/>
            <a:ext cx="3632200" cy="2933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/>
          <a:lstStyle/>
          <a:p>
            <a:pPr>
              <a:spcBef>
                <a:spcPct val="20000"/>
              </a:spcBef>
            </a:pPr>
            <a:r>
              <a:rPr lang="en-US" sz="1600">
                <a:latin typeface="Geneva" charset="0"/>
              </a:rPr>
              <a:t>Identifies Quanta</a:t>
            </a:r>
          </a:p>
          <a:p>
            <a:pPr>
              <a:spcBef>
                <a:spcPct val="20000"/>
              </a:spcBef>
            </a:pPr>
            <a:r>
              <a:rPr lang="en-US" sz="1600">
                <a:latin typeface="Geneva" charset="0"/>
              </a:rPr>
              <a:t>	electron</a:t>
            </a:r>
          </a:p>
          <a:p>
            <a:pPr>
              <a:spcBef>
                <a:spcPct val="20000"/>
              </a:spcBef>
            </a:pPr>
            <a:r>
              <a:rPr lang="en-US" sz="1600">
                <a:latin typeface="Geneva" charset="0"/>
              </a:rPr>
              <a:t>	photon</a:t>
            </a:r>
          </a:p>
          <a:p>
            <a:pPr>
              <a:spcBef>
                <a:spcPct val="20000"/>
              </a:spcBef>
            </a:pPr>
            <a:r>
              <a:rPr lang="en-US" sz="1600">
                <a:latin typeface="Geneva" charset="0"/>
              </a:rPr>
              <a:t>	MIP  (muon)</a:t>
            </a:r>
          </a:p>
          <a:p>
            <a:pPr>
              <a:spcBef>
                <a:spcPct val="20000"/>
              </a:spcBef>
            </a:pPr>
            <a:r>
              <a:rPr lang="en-US" sz="1600">
                <a:latin typeface="Geneva" charset="0"/>
              </a:rPr>
              <a:t>	alpha's from decay</a:t>
            </a:r>
          </a:p>
          <a:p>
            <a:pPr>
              <a:spcBef>
                <a:spcPct val="20000"/>
              </a:spcBef>
            </a:pPr>
            <a:r>
              <a:rPr lang="en-US" sz="1600">
                <a:latin typeface="Geneva" charset="0"/>
              </a:rPr>
              <a:t> 	neutron</a:t>
            </a:r>
          </a:p>
          <a:p>
            <a:pPr>
              <a:spcBef>
                <a:spcPct val="20000"/>
              </a:spcBef>
            </a:pPr>
            <a:r>
              <a:rPr lang="en-US" sz="1600">
                <a:latin typeface="Geneva" charset="0"/>
              </a:rPr>
              <a:t>      via interaction -&gt; alpha</a:t>
            </a:r>
          </a:p>
          <a:p>
            <a:pPr>
              <a:spcBef>
                <a:spcPct val="20000"/>
              </a:spcBef>
            </a:pPr>
            <a:r>
              <a:rPr lang="en-US" sz="1600">
                <a:latin typeface="Geneva" charset="0"/>
              </a:rPr>
              <a:t>	ion (proton or heavier)</a:t>
            </a:r>
          </a:p>
          <a:p>
            <a:pPr>
              <a:spcBef>
                <a:spcPct val="20000"/>
              </a:spcBef>
            </a:pPr>
            <a:endParaRPr lang="en-US" sz="1600">
              <a:latin typeface="Genev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496752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26329" y="2"/>
            <a:ext cx="9080500" cy="1115513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dirty="0">
                <a:solidFill>
                  <a:srgbClr val="000090"/>
                </a:solidFill>
                <a:latin typeface="Geneva" charset="0"/>
                <a:ea typeface="ＭＳ Ｐゴシック" charset="0"/>
              </a:rPr>
              <a:t>pixel detectors and femtoworld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3501" y="1434353"/>
            <a:ext cx="9089347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0">
                <a:latin typeface="Geneva" charset="0"/>
              </a:rPr>
              <a:t>nanoelectronics technology approaches</a:t>
            </a:r>
          </a:p>
          <a:p>
            <a:r>
              <a:rPr lang="en-US" sz="3200" b="0">
                <a:latin typeface="Geneva" charset="0"/>
              </a:rPr>
              <a:t>	dimensions of molecules and atoms</a:t>
            </a:r>
          </a:p>
          <a:p>
            <a:endParaRPr lang="en-US" sz="3200" b="0">
              <a:latin typeface="Geneva" charset="0"/>
            </a:endParaRPr>
          </a:p>
          <a:p>
            <a:r>
              <a:rPr lang="en-US" sz="3200" b="0">
                <a:latin typeface="Geneva" charset="0"/>
              </a:rPr>
              <a:t>interactions of elementary quanta with the</a:t>
            </a:r>
          </a:p>
          <a:p>
            <a:r>
              <a:rPr lang="en-US" sz="3200" b="0">
                <a:latin typeface="Geneva" charset="0"/>
              </a:rPr>
              <a:t>	silicon devices reveal basic mechanisms</a:t>
            </a:r>
          </a:p>
          <a:p>
            <a:r>
              <a:rPr lang="en-US" sz="2400" b="0">
                <a:solidFill>
                  <a:srgbClr val="008000"/>
                </a:solidFill>
                <a:latin typeface="+mn-lt"/>
              </a:rPr>
              <a:t>		nanoscopy with electrons or protons</a:t>
            </a:r>
          </a:p>
          <a:p>
            <a:r>
              <a:rPr lang="en-US" sz="2400" b="0">
                <a:solidFill>
                  <a:srgbClr val="008000"/>
                </a:solidFill>
                <a:latin typeface="+mn-lt"/>
              </a:rPr>
              <a:t>		excitations in electronic Si crystal structure</a:t>
            </a:r>
          </a:p>
          <a:p>
            <a:endParaRPr lang="en-US" sz="2400" b="0">
              <a:solidFill>
                <a:srgbClr val="008000"/>
              </a:solidFill>
              <a:latin typeface="+mn-lt"/>
            </a:endParaRPr>
          </a:p>
          <a:p>
            <a:r>
              <a:rPr lang="en-US" sz="2400" b="0">
                <a:solidFill>
                  <a:srgbClr val="008000"/>
                </a:solidFill>
                <a:latin typeface="+mn-lt"/>
              </a:rPr>
              <a:t>	tiny changes in charge become measurable </a:t>
            </a:r>
          </a:p>
          <a:p>
            <a:r>
              <a:rPr lang="en-US" sz="2400" b="0">
                <a:solidFill>
                  <a:srgbClr val="008000"/>
                </a:solidFill>
                <a:latin typeface="+mn-lt"/>
              </a:rPr>
              <a:t>	</a:t>
            </a:r>
            <a:r>
              <a:rPr lang="en-US" sz="2000" b="0">
                <a:solidFill>
                  <a:srgbClr val="FF0000"/>
                </a:solidFill>
                <a:latin typeface="+mn-lt"/>
              </a:rPr>
              <a:t> on 1 attofarad capacitance 1 electron produces ~100mV</a:t>
            </a:r>
          </a:p>
          <a:p>
            <a:endParaRPr lang="en-US" sz="2000" b="0">
              <a:solidFill>
                <a:srgbClr val="FF0000"/>
              </a:solidFill>
              <a:latin typeface="+mn-lt"/>
            </a:endParaRPr>
          </a:p>
          <a:p>
            <a:r>
              <a:rPr lang="en-US" sz="2400" b="0">
                <a:solidFill>
                  <a:srgbClr val="008000"/>
                </a:solidFill>
                <a:latin typeface="+mn-lt"/>
              </a:rPr>
              <a:t>	</a:t>
            </a:r>
            <a:endParaRPr lang="en-US" sz="24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23525794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26329" y="318841"/>
            <a:ext cx="9080500" cy="54768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600" dirty="0">
                <a:latin typeface="Geneva" charset="0"/>
                <a:ea typeface="ＭＳ Ｐゴシック" charset="0"/>
              </a:rPr>
              <a:t>'Electronic' emulsion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3500" y="1045884"/>
            <a:ext cx="7809950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0">
                <a:latin typeface="Geneva" charset="0"/>
              </a:rPr>
              <a:t>Medipix and Timepix </a:t>
            </a:r>
          </a:p>
          <a:p>
            <a:r>
              <a:rPr lang="en-US" sz="3200" b="0">
                <a:latin typeface="Geneva" charset="0"/>
              </a:rPr>
              <a:t>provide information on single quanta</a:t>
            </a:r>
          </a:p>
          <a:p>
            <a:r>
              <a:rPr lang="en-US" sz="3200" b="0">
                <a:latin typeface="Geneva" charset="0"/>
              </a:rPr>
              <a:t>	particles – photons</a:t>
            </a:r>
          </a:p>
          <a:p>
            <a:r>
              <a:rPr lang="en-US" sz="2400" b="0">
                <a:solidFill>
                  <a:srgbClr val="008000"/>
                </a:solidFill>
                <a:latin typeface="+mn-lt"/>
              </a:rPr>
              <a:t>		comparable to old-fashioned </a:t>
            </a:r>
          </a:p>
          <a:p>
            <a:r>
              <a:rPr lang="en-US" sz="2400" b="0">
                <a:solidFill>
                  <a:srgbClr val="008000"/>
                </a:solidFill>
                <a:latin typeface="+mn-lt"/>
              </a:rPr>
              <a:t>		photographic plate or nuclear emulsion</a:t>
            </a:r>
          </a:p>
          <a:p>
            <a:r>
              <a:rPr lang="en-US" sz="2400" b="0">
                <a:solidFill>
                  <a:srgbClr val="008000"/>
                </a:solidFill>
                <a:latin typeface="+mn-lt"/>
              </a:rPr>
              <a:t>   </a:t>
            </a:r>
          </a:p>
          <a:p>
            <a:r>
              <a:rPr lang="en-US" sz="2400" b="0">
                <a:solidFill>
                  <a:srgbClr val="008000"/>
                </a:solidFill>
                <a:latin typeface="+mn-lt"/>
              </a:rPr>
              <a:t>		orders of magnitude faster</a:t>
            </a:r>
          </a:p>
          <a:p>
            <a:r>
              <a:rPr lang="en-US" sz="2400" b="0">
                <a:solidFill>
                  <a:srgbClr val="008000"/>
                </a:solidFill>
                <a:latin typeface="+mn-lt"/>
              </a:rPr>
              <a:t>		timestamp, amplitude in each pixel</a:t>
            </a:r>
          </a:p>
          <a:p>
            <a:r>
              <a:rPr lang="en-US" sz="2400" b="0">
                <a:solidFill>
                  <a:srgbClr val="008000"/>
                </a:solidFill>
                <a:latin typeface="+mn-lt"/>
              </a:rPr>
              <a:t>		information within µs available</a:t>
            </a:r>
          </a:p>
          <a:p>
            <a:r>
              <a:rPr lang="en-US" sz="2400" b="0">
                <a:solidFill>
                  <a:srgbClr val="008000"/>
                </a:solidFill>
                <a:latin typeface="+mn-lt"/>
              </a:rPr>
              <a:t>		can directly be stored electronically</a:t>
            </a:r>
          </a:p>
          <a:p>
            <a:r>
              <a:rPr lang="en-US" sz="2400" b="0">
                <a:solidFill>
                  <a:srgbClr val="008000"/>
                </a:solidFill>
                <a:latin typeface="+mn-lt"/>
              </a:rPr>
              <a:t>		searchable data</a:t>
            </a:r>
          </a:p>
          <a:p>
            <a:r>
              <a:rPr lang="en-US" sz="2400" b="0">
                <a:solidFill>
                  <a:srgbClr val="008000"/>
                </a:solidFill>
                <a:latin typeface="+mn-lt"/>
              </a:rPr>
              <a:t>		etc.</a:t>
            </a:r>
          </a:p>
          <a:p>
            <a:r>
              <a:rPr lang="en-US" sz="2400" b="0">
                <a:solidFill>
                  <a:srgbClr val="FF0000"/>
                </a:solidFill>
                <a:latin typeface="+mn-lt"/>
              </a:rPr>
              <a:t>not yet matching spatial precision</a:t>
            </a:r>
          </a:p>
        </p:txBody>
      </p:sp>
    </p:spTree>
    <p:extLst>
      <p:ext uri="{BB962C8B-B14F-4D97-AF65-F5344CB8AC3E}">
        <p14:creationId xmlns:p14="http://schemas.microsoft.com/office/powerpoint/2010/main" val="478298577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30518" y="437779"/>
            <a:ext cx="8502650" cy="680835"/>
          </a:xfrm>
          <a:noFill/>
        </p:spPr>
        <p:txBody>
          <a:bodyPr>
            <a:normAutofit fontScale="90000"/>
          </a:bodyPr>
          <a:lstStyle/>
          <a:p>
            <a:r>
              <a:rPr lang="en-US">
                <a:latin typeface="Geneva" charset="0"/>
                <a:ea typeface="ＭＳ Ｐゴシック" charset="0"/>
              </a:rPr>
              <a:t>1967 – 2025 semiconductor imaging chips </a:t>
            </a:r>
            <a:endParaRPr lang="en-US">
              <a:solidFill>
                <a:schemeClr val="accent6"/>
              </a:solidFill>
              <a:latin typeface="Geneva" charset="0"/>
              <a:ea typeface="ＭＳ Ｐゴシック" charset="0"/>
            </a:endParaRPr>
          </a:p>
        </p:txBody>
      </p:sp>
      <p:sp>
        <p:nvSpPr>
          <p:cNvPr id="40962" name="Rectangle 1027"/>
          <p:cNvSpPr>
            <a:spLocks noChangeArrowheads="1"/>
          </p:cNvSpPr>
          <p:nvPr/>
        </p:nvSpPr>
        <p:spPr bwMode="auto">
          <a:xfrm>
            <a:off x="8667750" y="3200402"/>
            <a:ext cx="184644" cy="446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/>
          <a:p>
            <a:endParaRPr lang="en-US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155700" y="5334004"/>
            <a:ext cx="184644" cy="374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6" name="Rectangle 1026"/>
          <p:cNvSpPr txBox="1">
            <a:spLocks noChangeArrowheads="1"/>
          </p:cNvSpPr>
          <p:nvPr/>
        </p:nvSpPr>
        <p:spPr bwMode="auto">
          <a:xfrm>
            <a:off x="478116" y="1292411"/>
            <a:ext cx="9084235" cy="5117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2064" tIns="46033" rIns="92064" bIns="46033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  <a:cs typeface="ＭＳ Ｐゴシック" charset="0"/>
              </a:defRPr>
            </a:lvl5pPr>
            <a:lvl6pPr marL="457148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6pPr>
            <a:lvl7pPr marL="914296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7pPr>
            <a:lvl8pPr marL="1371445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8pPr>
            <a:lvl9pPr marL="1828592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9pPr>
          </a:lstStyle>
          <a:p>
            <a:pPr algn="l">
              <a:spcAft>
                <a:spcPts val="0"/>
              </a:spcAft>
            </a:pPr>
            <a:r>
              <a:rPr lang="en-US" sz="2400" b="0" kern="0" spc="10">
                <a:latin typeface="Geneva" charset="0"/>
                <a:ea typeface="ＭＳ Ｐゴシック" charset="0"/>
              </a:rPr>
              <a:t>1987 – 2025  'our' single particle tracking/imaging chips	</a:t>
            </a:r>
          </a:p>
          <a:p>
            <a:pPr algn="l">
              <a:spcAft>
                <a:spcPts val="0"/>
              </a:spcAft>
            </a:pPr>
            <a:r>
              <a:rPr lang="en-US" sz="2400" b="0" kern="0" spc="10">
                <a:latin typeface="Geneva" charset="0"/>
                <a:ea typeface="ＭＳ Ｐゴシック" charset="0"/>
              </a:rPr>
              <a:t>several other teams also active on these devices</a:t>
            </a:r>
          </a:p>
          <a:p>
            <a:pPr algn="l">
              <a:spcAft>
                <a:spcPts val="0"/>
              </a:spcAft>
            </a:pPr>
            <a:endParaRPr lang="en-US" sz="2400" b="0" kern="0" spc="10">
              <a:latin typeface="Geneva" charset="0"/>
              <a:ea typeface="ＭＳ Ｐゴシック" charset="0"/>
            </a:endParaRPr>
          </a:p>
          <a:p>
            <a:pPr algn="l">
              <a:spcAft>
                <a:spcPts val="0"/>
              </a:spcAft>
            </a:pPr>
            <a:r>
              <a:rPr lang="en-US" sz="2400" b="0" kern="0" spc="10">
                <a:latin typeface="Geneva" charset="0"/>
                <a:ea typeface="ＭＳ Ｐゴシック" charset="0"/>
              </a:rPr>
              <a:t>		early on: Oxford (Damerell), CPPM, PSI/Dectris,.</a:t>
            </a:r>
          </a:p>
          <a:p>
            <a:pPr algn="l">
              <a:spcAft>
                <a:spcPts val="600"/>
              </a:spcAft>
            </a:pPr>
            <a:r>
              <a:rPr lang="en-US" sz="2400" b="0" kern="0" spc="10">
                <a:latin typeface="Geneva" charset="0"/>
                <a:ea typeface="ＭＳ Ｐゴシック" charset="0"/>
              </a:rPr>
              <a:t>		later: Fermilab, MPI Munchen, DESY,..</a:t>
            </a:r>
          </a:p>
          <a:p>
            <a:pPr algn="l">
              <a:spcAft>
                <a:spcPts val="600"/>
              </a:spcAft>
            </a:pPr>
            <a:endParaRPr lang="en-US" sz="2400" b="0" kern="0" spc="10">
              <a:latin typeface="Geneva" charset="0"/>
              <a:ea typeface="ＭＳ Ｐゴシック" charset="0"/>
            </a:endParaRPr>
          </a:p>
          <a:p>
            <a:pPr algn="l">
              <a:spcAft>
                <a:spcPts val="600"/>
              </a:spcAft>
            </a:pPr>
            <a:endParaRPr lang="en-US" sz="2400" b="0" kern="0" spc="10">
              <a:latin typeface="Geneva" charset="0"/>
              <a:ea typeface="ＭＳ Ｐゴシック" charset="0"/>
            </a:endParaRPr>
          </a:p>
          <a:p>
            <a:pPr algn="l">
              <a:spcAft>
                <a:spcPts val="600"/>
              </a:spcAft>
            </a:pPr>
            <a:r>
              <a:rPr lang="en-US" sz="2400" b="0" kern="0" spc="10">
                <a:latin typeface="Geneva" charset="0"/>
                <a:ea typeface="ＭＳ Ｐゴシック" charset="0"/>
              </a:rPr>
              <a:t>market semiconductor chips for  visible imaging</a:t>
            </a:r>
          </a:p>
          <a:p>
            <a:pPr algn="l">
              <a:spcAft>
                <a:spcPts val="600"/>
              </a:spcAft>
            </a:pPr>
            <a:r>
              <a:rPr lang="en-US" sz="2400" b="0" kern="0" spc="10">
                <a:latin typeface="Geneva" charset="0"/>
                <a:ea typeface="ＭＳ Ｐゴシック" charset="0"/>
              </a:rPr>
              <a:t>1995 some millions US$      2024 some tens of </a:t>
            </a:r>
            <a:r>
              <a:rPr lang="en-US" sz="2400" b="0" u="sng" kern="0" spc="10">
                <a:latin typeface="Geneva" charset="0"/>
                <a:ea typeface="ＭＳ Ｐゴシック" charset="0"/>
              </a:rPr>
              <a:t>billions</a:t>
            </a:r>
            <a:r>
              <a:rPr lang="en-US" sz="2400" b="0" kern="0" spc="10">
                <a:latin typeface="Geneva" charset="0"/>
                <a:ea typeface="ＭＳ Ｐゴシック" charset="0"/>
              </a:rPr>
              <a:t> $</a:t>
            </a:r>
          </a:p>
          <a:p>
            <a:pPr algn="l">
              <a:spcAft>
                <a:spcPts val="600"/>
              </a:spcAft>
            </a:pPr>
            <a:r>
              <a:rPr lang="en-US" sz="2400" b="0" kern="0" spc="10">
                <a:latin typeface="Geneva" charset="0"/>
                <a:ea typeface="ＭＳ Ｐゴシック" charset="0"/>
              </a:rPr>
              <a:t>				      (estimation 7 billion units)</a:t>
            </a:r>
          </a:p>
          <a:p>
            <a:pPr algn="l">
              <a:spcAft>
                <a:spcPts val="600"/>
              </a:spcAft>
            </a:pPr>
            <a:endParaRPr lang="en-US" sz="2400" b="0" u="sng" kern="0" spc="10">
              <a:latin typeface="Geneva" charset="0"/>
              <a:ea typeface="ＭＳ Ｐゴシック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5360534" y="4486288"/>
            <a:ext cx="2408877" cy="399477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3913880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28228" y="814388"/>
            <a:ext cx="9332094" cy="5446712"/>
          </a:xfrm>
        </p:spPr>
        <p:txBody>
          <a:bodyPr/>
          <a:lstStyle/>
          <a:p>
            <a:pPr>
              <a:defRPr/>
            </a:pPr>
            <a:r>
              <a:rPr lang="en-US">
                <a:solidFill>
                  <a:schemeClr val="tx1"/>
                </a:solidFill>
              </a:rPr>
              <a:t>1935 – 1965   Illford Ltd   Kodak </a:t>
            </a:r>
            <a:r>
              <a:rPr lang="en-US" sz="2000">
                <a:solidFill>
                  <a:schemeClr val="tx1"/>
                </a:solidFill>
              </a:rPr>
              <a:t>    "nuclear emulsions"</a:t>
            </a:r>
            <a:endParaRPr lang="en-US" sz="2000">
              <a:solidFill>
                <a:srgbClr val="FF0000"/>
              </a:solidFill>
            </a:endParaRPr>
          </a:p>
          <a:p>
            <a:pPr>
              <a:defRPr/>
            </a:pPr>
            <a:r>
              <a:rPr lang="en-US">
                <a:solidFill>
                  <a:schemeClr val="tx1"/>
                </a:solidFill>
              </a:rPr>
              <a:t>   Cecil Powell :  1946 pion discovery   Nobel 1950</a:t>
            </a:r>
          </a:p>
        </p:txBody>
      </p:sp>
      <p:sp>
        <p:nvSpPr>
          <p:cNvPr id="19457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75770" y="146334"/>
            <a:ext cx="9080500" cy="54768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600" dirty="0">
                <a:latin typeface="Geneva" charset="0"/>
                <a:ea typeface="ＭＳ Ｐゴシック" charset="0"/>
              </a:rPr>
              <a:t>discoveries in photographic emulsion</a:t>
            </a:r>
          </a:p>
        </p:txBody>
      </p:sp>
      <p:sp>
        <p:nvSpPr>
          <p:cNvPr id="10242" name="Rectangle 1027"/>
          <p:cNvSpPr>
            <a:spLocks noChangeArrowheads="1"/>
          </p:cNvSpPr>
          <p:nvPr/>
        </p:nvSpPr>
        <p:spPr bwMode="auto">
          <a:xfrm>
            <a:off x="8682602" y="3200401"/>
            <a:ext cx="184644" cy="3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/>
          <a:p>
            <a:pPr algn="r" eaLnBrk="0" hangingPunct="0"/>
            <a:endParaRPr lang="en-US" sz="1800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263421" y="5334006"/>
            <a:ext cx="184644" cy="374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pic>
        <p:nvPicPr>
          <p:cNvPr id="2" name="Picture 1" descr="IonsEmuls-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551" y="1802291"/>
            <a:ext cx="3401275" cy="5055711"/>
          </a:xfrm>
          <a:prstGeom prst="rect">
            <a:avLst/>
          </a:prstGeom>
        </p:spPr>
      </p:pic>
      <p:pic>
        <p:nvPicPr>
          <p:cNvPr id="3" name="Picture 2" descr="MgAl-interact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9563" y="1933144"/>
            <a:ext cx="3552903" cy="4924863"/>
          </a:xfrm>
          <a:prstGeom prst="rect">
            <a:avLst/>
          </a:prstGeom>
        </p:spPr>
      </p:pic>
      <p:pic>
        <p:nvPicPr>
          <p:cNvPr id="4" name="Picture 3" descr="Powell-pme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9177" y="1757662"/>
            <a:ext cx="1617816" cy="510034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395886" y="3451416"/>
            <a:ext cx="955582" cy="446266"/>
          </a:xfrm>
          <a:prstGeom prst="rect">
            <a:avLst/>
          </a:prstGeom>
          <a:noFill/>
        </p:spPr>
        <p:txBody>
          <a:bodyPr wrap="none" lIns="91429" tIns="45715" rIns="91429" bIns="45715" rtlCol="0">
            <a:spAutoFit/>
          </a:bodyPr>
          <a:lstStyle/>
          <a:p>
            <a:r>
              <a:rPr lang="en-US" b="0">
                <a:latin typeface="+mj-lt"/>
              </a:rPr>
              <a:t>π-µ-e</a:t>
            </a:r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6409768" y="1778006"/>
            <a:ext cx="1837765" cy="1792941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Box 12"/>
          <p:cNvSpPr txBox="1"/>
          <p:nvPr/>
        </p:nvSpPr>
        <p:spPr>
          <a:xfrm>
            <a:off x="4395696" y="1900524"/>
            <a:ext cx="1450578" cy="800209"/>
          </a:xfrm>
          <a:prstGeom prst="rect">
            <a:avLst/>
          </a:prstGeom>
          <a:noFill/>
        </p:spPr>
        <p:txBody>
          <a:bodyPr wrap="none" lIns="91429" tIns="45715" rIns="91429" bIns="45715" rtlCol="0">
            <a:spAutoFit/>
          </a:bodyPr>
          <a:lstStyle/>
          <a:p>
            <a:r>
              <a:rPr lang="en-US" b="0">
                <a:latin typeface="+mj-lt"/>
              </a:rPr>
              <a:t>incoming</a:t>
            </a:r>
          </a:p>
          <a:p>
            <a:r>
              <a:rPr lang="en-US" b="0">
                <a:latin typeface="+mj-lt"/>
              </a:rPr>
              <a:t>Mg or Al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47039" y="5424670"/>
            <a:ext cx="846127" cy="446266"/>
          </a:xfrm>
          <a:prstGeom prst="rect">
            <a:avLst/>
          </a:prstGeom>
          <a:noFill/>
        </p:spPr>
        <p:txBody>
          <a:bodyPr wrap="none" lIns="91429" tIns="45715" rIns="91429" bIns="45715" rtlCol="0">
            <a:spAutoFit/>
          </a:bodyPr>
          <a:lstStyle/>
          <a:p>
            <a:r>
              <a:rPr lang="en-US" b="0"/>
              <a:t>6 x </a:t>
            </a:r>
            <a:r>
              <a:rPr lang="en-US" b="0">
                <a:latin typeface="Symbol" charset="2"/>
                <a:cs typeface="Symbol" charset="2"/>
              </a:rPr>
              <a:t>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189508" y="3009159"/>
            <a:ext cx="1715430" cy="800209"/>
          </a:xfrm>
          <a:prstGeom prst="rect">
            <a:avLst/>
          </a:prstGeom>
          <a:noFill/>
        </p:spPr>
        <p:txBody>
          <a:bodyPr wrap="none" lIns="91429" tIns="45715" rIns="91429" bIns="45715" rtlCol="0">
            <a:spAutoFit/>
          </a:bodyPr>
          <a:lstStyle/>
          <a:p>
            <a:r>
              <a:rPr lang="en-US" b="0">
                <a:latin typeface="+mj-lt"/>
              </a:rPr>
              <a:t>nuclear</a:t>
            </a:r>
          </a:p>
          <a:p>
            <a:r>
              <a:rPr lang="en-US" b="0">
                <a:latin typeface="+mj-lt"/>
              </a:rPr>
              <a:t>interaction</a:t>
            </a:r>
          </a:p>
        </p:txBody>
      </p:sp>
      <p:cxnSp>
        <p:nvCxnSpPr>
          <p:cNvPr id="16" name="Straight Arrow Connector 15"/>
          <p:cNvCxnSpPr/>
          <p:nvPr/>
        </p:nvCxnSpPr>
        <p:spPr bwMode="auto">
          <a:xfrm flipV="1">
            <a:off x="5183938" y="5529100"/>
            <a:ext cx="607621" cy="5474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TextBox 20"/>
          <p:cNvSpPr txBox="1"/>
          <p:nvPr/>
        </p:nvSpPr>
        <p:spPr>
          <a:xfrm>
            <a:off x="6717555" y="5552147"/>
            <a:ext cx="1521003" cy="800209"/>
          </a:xfrm>
          <a:prstGeom prst="rect">
            <a:avLst/>
          </a:prstGeom>
          <a:noFill/>
        </p:spPr>
        <p:txBody>
          <a:bodyPr wrap="none" lIns="91429" tIns="45715" rIns="91429" bIns="45715" rtlCol="0">
            <a:spAutoFit/>
          </a:bodyPr>
          <a:lstStyle/>
          <a:p>
            <a:r>
              <a:rPr lang="en-US" b="0">
                <a:latin typeface="+mj-lt"/>
              </a:rPr>
              <a:t>in cosmic</a:t>
            </a:r>
          </a:p>
          <a:p>
            <a:r>
              <a:rPr lang="en-US" b="0">
                <a:latin typeface="+mj-lt"/>
              </a:rPr>
              <a:t> radiation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 bwMode="auto">
          <a:xfrm>
            <a:off x="179864" y="4224882"/>
            <a:ext cx="5019666" cy="1258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2064" tIns="46033" rIns="92064" bIns="46033" numCol="1" anchor="t" anchorCtr="0" compatLnSpc="1">
            <a:prstTxWarp prst="textNoShape">
              <a:avLst/>
            </a:prstTxWarp>
          </a:bodyPr>
          <a:lstStyle>
            <a:lvl1pPr marL="571435" indent="-571435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0"/>
              <a:defRPr sz="280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  <a:cs typeface="ＭＳ Ｐゴシック" charset="0"/>
              </a:defRPr>
            </a:lvl1pPr>
            <a:lvl2pPr marL="1047631" indent="-285717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0"/>
              <a:defRPr sz="2300">
                <a:solidFill>
                  <a:srgbClr val="3E7045"/>
                </a:solidFill>
                <a:latin typeface="+mn-lt"/>
                <a:ea typeface="+mn-ea"/>
              </a:defRPr>
            </a:lvl2pPr>
            <a:lvl3pPr marL="1561923" indent="-228574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charset="0"/>
              <a:defRPr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1923831" indent="-171431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charset="0"/>
              <a:defRPr sz="1400">
                <a:solidFill>
                  <a:srgbClr val="0000FF"/>
                </a:solidFill>
                <a:latin typeface="+mn-lt"/>
                <a:ea typeface="+mn-ea"/>
              </a:defRPr>
            </a:lvl4pPr>
            <a:lvl5pPr marL="2285740" indent="-171431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  <a:ea typeface="+mn-ea"/>
              </a:defRPr>
            </a:lvl5pPr>
            <a:lvl6pPr marL="2742888" indent="-171431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  <a:ea typeface="+mn-ea"/>
              </a:defRPr>
            </a:lvl6pPr>
            <a:lvl7pPr marL="3200036" indent="-171431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  <a:ea typeface="+mn-ea"/>
              </a:defRPr>
            </a:lvl7pPr>
            <a:lvl8pPr marL="3657184" indent="-171431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  <a:ea typeface="+mn-ea"/>
              </a:defRPr>
            </a:lvl8pPr>
            <a:lvl9pPr marL="4114332" indent="-171431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defRPr/>
            </a:pPr>
            <a:r>
              <a:rPr lang="en-US" sz="1800">
                <a:cs typeface="+mn-cs"/>
              </a:rPr>
              <a:t>ions in cosmic rays,  </a:t>
            </a:r>
          </a:p>
          <a:p>
            <a:pPr marL="0" indent="0" eaLnBrk="1" hangingPunct="1">
              <a:defRPr/>
            </a:pPr>
            <a:r>
              <a:rPr lang="en-US" sz="1800">
                <a:cs typeface="+mn-cs"/>
              </a:rPr>
              <a:t>balloons/mountains</a:t>
            </a:r>
          </a:p>
          <a:p>
            <a:pPr marL="0" indent="0" eaLnBrk="1" hangingPunct="1">
              <a:defRPr/>
            </a:pPr>
            <a:r>
              <a:rPr lang="en-US" sz="1800">
                <a:cs typeface="+mn-cs"/>
              </a:rPr>
              <a:t>Powell, Fowler &amp; Perkins-  Pergamon </a:t>
            </a:r>
            <a:r>
              <a:rPr lang="en-US" sz="1800" b="1">
                <a:cs typeface="+mn-cs"/>
              </a:rPr>
              <a:t>1959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562959" y="6351777"/>
            <a:ext cx="750451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>
                <a:solidFill>
                  <a:srgbClr val="FF0000"/>
                </a:solidFill>
                <a:latin typeface="+mn-lt"/>
              </a:rPr>
              <a:t>2</a:t>
            </a:r>
            <a:r>
              <a:rPr lang="en-US" sz="1400" b="1">
                <a:solidFill>
                  <a:srgbClr val="FF0000"/>
                </a:solidFill>
                <a:latin typeface="+mn-lt"/>
              </a:rPr>
              <a:t>0 µm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1660243" y="6384077"/>
            <a:ext cx="575861" cy="8319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53862" y="5885849"/>
            <a:ext cx="774571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FF0000"/>
                </a:solidFill>
                <a:latin typeface="+mn-lt"/>
              </a:rPr>
              <a:t>Z= 5</a:t>
            </a:r>
            <a:endParaRPr lang="en-US" sz="2000" b="1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393802" y="5885849"/>
            <a:ext cx="355611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FF0000"/>
                </a:solidFill>
                <a:latin typeface="+mn-lt"/>
              </a:rPr>
              <a:t>6</a:t>
            </a:r>
            <a:endParaRPr lang="en-US" sz="2000" b="1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862174" y="5885849"/>
            <a:ext cx="355611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FF0000"/>
                </a:solidFill>
                <a:latin typeface="+mn-lt"/>
              </a:rPr>
              <a:t>7</a:t>
            </a:r>
            <a:endParaRPr lang="en-US" sz="2000" b="1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174177" y="5885849"/>
            <a:ext cx="526556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FF0000"/>
                </a:solidFill>
                <a:latin typeface="+mn-lt"/>
              </a:rPr>
              <a:t>11</a:t>
            </a:r>
            <a:endParaRPr lang="en-US" sz="2000" b="1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731093" y="5885849"/>
            <a:ext cx="526556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FF0000"/>
                </a:solidFill>
                <a:latin typeface="+mn-lt"/>
              </a:rPr>
              <a:t>10</a:t>
            </a:r>
            <a:endParaRPr lang="en-US" sz="2000" b="1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324468" y="5885849"/>
            <a:ext cx="355611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FF0000"/>
                </a:solidFill>
                <a:latin typeface="+mn-lt"/>
              </a:rPr>
              <a:t>8</a:t>
            </a:r>
            <a:endParaRPr lang="en-US" sz="2000" b="1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678515" y="5885849"/>
            <a:ext cx="526556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FF0000"/>
                </a:solidFill>
                <a:latin typeface="+mn-lt"/>
              </a:rPr>
              <a:t>20</a:t>
            </a:r>
            <a:endParaRPr lang="en-US" sz="2000" b="1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83822848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95300" y="1819275"/>
            <a:ext cx="9080500" cy="54768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600" dirty="0">
                <a:latin typeface="Geneva" charset="0"/>
                <a:ea typeface="ＭＳ Ｐゴシック" charset="0"/>
              </a:rPr>
              <a:t>first steps with silicon at CERN</a:t>
            </a:r>
          </a:p>
        </p:txBody>
      </p:sp>
      <p:sp>
        <p:nvSpPr>
          <p:cNvPr id="63490" name="Rectangle 1027"/>
          <p:cNvSpPr>
            <a:spLocks noChangeArrowheads="1"/>
          </p:cNvSpPr>
          <p:nvPr/>
        </p:nvSpPr>
        <p:spPr bwMode="auto">
          <a:xfrm>
            <a:off x="8682602" y="3200401"/>
            <a:ext cx="184644" cy="3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/>
          <a:p>
            <a:pPr algn="r" eaLnBrk="0" hangingPunct="0"/>
            <a:endParaRPr lang="en-US" sz="1800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263421" y="5334006"/>
            <a:ext cx="184644" cy="374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2940" y="3556001"/>
            <a:ext cx="86234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+mj-lt"/>
              </a:rPr>
              <a:t>PS/ SPS neutrino beam – energy spectrum measurement </a:t>
            </a:r>
          </a:p>
        </p:txBody>
      </p:sp>
    </p:spTree>
    <p:extLst>
      <p:ext uri="{BB962C8B-B14F-4D97-AF65-F5344CB8AC3E}">
        <p14:creationId xmlns:p14="http://schemas.microsoft.com/office/powerpoint/2010/main" val="3401666531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66336" y="185764"/>
            <a:ext cx="9080500" cy="54768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dirty="0">
                <a:latin typeface="Geneva" charset="0"/>
                <a:ea typeface="ＭＳ Ｐゴシック" charset="0"/>
              </a:rPr>
              <a:t>Muon flux integration with Si detectors 1975</a:t>
            </a:r>
          </a:p>
        </p:txBody>
      </p:sp>
      <p:sp>
        <p:nvSpPr>
          <p:cNvPr id="34818" name="Rectangle 1027"/>
          <p:cNvSpPr>
            <a:spLocks noChangeArrowheads="1"/>
          </p:cNvSpPr>
          <p:nvPr/>
        </p:nvSpPr>
        <p:spPr bwMode="auto">
          <a:xfrm>
            <a:off x="8682580" y="3200400"/>
            <a:ext cx="1846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 eaLnBrk="0" hangingPunct="0"/>
            <a:endParaRPr lang="en-US" sz="1800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263399" y="5334042"/>
            <a:ext cx="184666" cy="374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 sz="2800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pic>
        <p:nvPicPr>
          <p:cNvPr id="4" name="Picture 3" descr="disc-77-neut-4 copy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551" y="1128953"/>
            <a:ext cx="7267706" cy="5299810"/>
          </a:xfrm>
          <a:prstGeom prst="rect">
            <a:avLst/>
          </a:prstGeom>
        </p:spPr>
      </p:pic>
      <p:pic>
        <p:nvPicPr>
          <p:cNvPr id="2" name="Picture 1" descr="77NeutrBox copy.jpe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7124" y="4014095"/>
            <a:ext cx="3588876" cy="2843943"/>
          </a:xfrm>
          <a:prstGeom prst="rect">
            <a:avLst/>
          </a:prstGeom>
        </p:spPr>
      </p:pic>
      <p:sp>
        <p:nvSpPr>
          <p:cNvPr id="9" name="TextBox 10"/>
          <p:cNvSpPr txBox="1">
            <a:spLocks noChangeArrowheads="1"/>
          </p:cNvSpPr>
          <p:nvPr/>
        </p:nvSpPr>
        <p:spPr bwMode="auto">
          <a:xfrm>
            <a:off x="2770787" y="779203"/>
            <a:ext cx="7135213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pPr algn="r">
              <a:defRPr/>
            </a:pPr>
            <a:r>
              <a:rPr lang="en-US" sz="1600">
                <a:latin typeface="+mj-lt"/>
              </a:rPr>
              <a:t>6 planes in</a:t>
            </a:r>
          </a:p>
          <a:p>
            <a:pPr algn="r">
              <a:defRPr/>
            </a:pPr>
            <a:r>
              <a:rPr lang="en-US" sz="1600">
                <a:latin typeface="+mj-lt"/>
              </a:rPr>
              <a:t>underground Fe shield</a:t>
            </a:r>
          </a:p>
          <a:p>
            <a:pPr algn="r">
              <a:defRPr/>
            </a:pPr>
            <a:r>
              <a:rPr lang="en-US" sz="1600">
                <a:latin typeface="+mj-lt"/>
              </a:rPr>
              <a:t> each with </a:t>
            </a:r>
          </a:p>
          <a:p>
            <a:pPr algn="r">
              <a:defRPr/>
            </a:pPr>
            <a:r>
              <a:rPr lang="en-US" sz="1600">
                <a:latin typeface="+mj-lt"/>
              </a:rPr>
              <a:t>~40 Si diodes</a:t>
            </a:r>
          </a:p>
          <a:p>
            <a:pPr algn="r">
              <a:defRPr/>
            </a:pPr>
            <a:r>
              <a:rPr lang="en-US" sz="1800">
                <a:latin typeface="+mn-lt"/>
              </a:rPr>
              <a:t>~ 1</a:t>
            </a:r>
            <a:r>
              <a:rPr lang="en-US" sz="1800" b="0"/>
              <a:t>cm</a:t>
            </a:r>
            <a:r>
              <a:rPr lang="en-US" sz="1800" b="0" baseline="30000"/>
              <a:t>2</a:t>
            </a:r>
            <a:r>
              <a:rPr lang="en-US" sz="1800">
                <a:latin typeface="+mn-lt"/>
              </a:rPr>
              <a:t> </a:t>
            </a:r>
          </a:p>
          <a:p>
            <a:pPr algn="r">
              <a:defRPr/>
            </a:pPr>
            <a:endParaRPr lang="en-US" sz="1800">
              <a:latin typeface="+mn-lt"/>
            </a:endParaRPr>
          </a:p>
          <a:p>
            <a:pPr algn="r">
              <a:defRPr/>
            </a:pPr>
            <a:endParaRPr lang="en-US" sz="1800">
              <a:latin typeface="+mn-lt"/>
            </a:endParaRPr>
          </a:p>
          <a:p>
            <a:pPr algn="r">
              <a:defRPr/>
            </a:pPr>
            <a:r>
              <a:rPr lang="en-US" sz="1800">
                <a:latin typeface="+mn-lt"/>
              </a:rPr>
              <a:t>relative calibration </a:t>
            </a:r>
          </a:p>
          <a:p>
            <a:pPr algn="r">
              <a:defRPr/>
            </a:pPr>
            <a:r>
              <a:rPr lang="en-US" sz="1800">
                <a:latin typeface="+mn-lt"/>
              </a:rPr>
              <a:t>by moving box</a:t>
            </a:r>
          </a:p>
          <a:p>
            <a:pPr algn="r">
              <a:defRPr/>
            </a:pPr>
            <a:endParaRPr lang="en-US" sz="1800">
              <a:latin typeface="+mn-lt"/>
            </a:endParaRPr>
          </a:p>
          <a:p>
            <a:pPr algn="r">
              <a:defRPr/>
            </a:pPr>
            <a:r>
              <a:rPr lang="en-US" sz="1800">
                <a:latin typeface="+mn-lt"/>
              </a:rPr>
              <a:t>absolute calibration</a:t>
            </a:r>
          </a:p>
          <a:p>
            <a:pPr algn="r">
              <a:defRPr/>
            </a:pPr>
            <a:r>
              <a:rPr lang="en-US" sz="1800">
                <a:latin typeface="+mn-lt"/>
              </a:rPr>
              <a:t>by nuclear emulsion</a:t>
            </a:r>
            <a:endParaRPr lang="en-US" sz="1400">
              <a:latin typeface="+mn-lt"/>
            </a:endParaRPr>
          </a:p>
        </p:txBody>
      </p:sp>
      <p:cxnSp>
        <p:nvCxnSpPr>
          <p:cNvPr id="5" name="Straight Arrow Connector 4"/>
          <p:cNvCxnSpPr/>
          <p:nvPr/>
        </p:nvCxnSpPr>
        <p:spPr bwMode="auto">
          <a:xfrm flipH="1">
            <a:off x="8467337" y="2286000"/>
            <a:ext cx="766310" cy="3390127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501772" y="2257944"/>
            <a:ext cx="57075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  <a:latin typeface="Geneva" charset="0"/>
              </a:rPr>
              <a:t>SPS neutrino beam profile monitoring</a:t>
            </a:r>
            <a:endParaRPr lang="en-US" sz="2400">
              <a:solidFill>
                <a:srgbClr val="FFFF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 bwMode="auto">
          <a:xfrm flipH="1">
            <a:off x="5409687" y="2963505"/>
            <a:ext cx="2712684" cy="815355"/>
          </a:xfrm>
          <a:prstGeom prst="straightConnector1">
            <a:avLst/>
          </a:prstGeom>
          <a:noFill/>
          <a:ln w="57150" cap="flat" cmpd="sng" algn="ctr">
            <a:solidFill>
              <a:srgbClr val="CCFFCC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Donut 14"/>
          <p:cNvSpPr/>
          <p:nvPr/>
        </p:nvSpPr>
        <p:spPr bwMode="auto">
          <a:xfrm>
            <a:off x="1552345" y="2791024"/>
            <a:ext cx="3606459" cy="2493104"/>
          </a:xfrm>
          <a:prstGeom prst="donut">
            <a:avLst>
              <a:gd name="adj" fmla="val 0"/>
            </a:avLst>
          </a:prstGeom>
          <a:solidFill>
            <a:srgbClr val="CCFFCC"/>
          </a:solidFill>
          <a:ln w="57150" cap="flat" cmpd="sng" algn="ctr">
            <a:solidFill>
              <a:srgbClr val="CCFF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  <a:ea typeface="ＭＳ Ｐゴシック" charset="0"/>
            </a:endParaRPr>
          </a:p>
        </p:txBody>
      </p:sp>
      <p:pic>
        <p:nvPicPr>
          <p:cNvPr id="7" name="Picture 6" descr="NFMpulses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4343336"/>
            <a:ext cx="3276921" cy="251466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87548" y="4719690"/>
            <a:ext cx="14231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>
                <a:solidFill>
                  <a:schemeClr val="bg1"/>
                </a:solidFill>
                <a:latin typeface="+mj-lt"/>
              </a:rPr>
              <a:t>integrate</a:t>
            </a:r>
          </a:p>
          <a:p>
            <a:r>
              <a:rPr lang="en-US" sz="1600" b="0">
                <a:solidFill>
                  <a:schemeClr val="bg1"/>
                </a:solidFill>
                <a:latin typeface="+mj-lt"/>
              </a:rPr>
              <a:t>2.5 µs beam</a:t>
            </a:r>
          </a:p>
          <a:p>
            <a:r>
              <a:rPr lang="en-US" sz="1600" b="0">
                <a:solidFill>
                  <a:schemeClr val="bg1"/>
                </a:solidFill>
                <a:latin typeface="+mj-lt"/>
              </a:rPr>
              <a:t>18 bunches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43647" y="717177"/>
            <a:ext cx="55004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0">
                <a:latin typeface="+mj-lt"/>
              </a:rPr>
              <a:t>SPS typical density 10</a:t>
            </a:r>
            <a:r>
              <a:rPr lang="en-US" sz="2400" b="0" baseline="30000">
                <a:latin typeface="+mj-lt"/>
              </a:rPr>
              <a:t>6</a:t>
            </a:r>
            <a:r>
              <a:rPr lang="en-US" sz="2400" b="0">
                <a:latin typeface="+mj-lt"/>
              </a:rPr>
              <a:t> cm</a:t>
            </a:r>
            <a:r>
              <a:rPr lang="en-US" sz="2400" b="0" baseline="30000">
                <a:latin typeface="+mj-lt"/>
              </a:rPr>
              <a:t>-2</a:t>
            </a:r>
            <a:r>
              <a:rPr lang="en-US" sz="2400" b="0"/>
              <a:t> in 23µs</a:t>
            </a:r>
            <a:endParaRPr lang="en-US" sz="2400" b="0" baseline="3000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98707" y="6275294"/>
            <a:ext cx="10373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solidFill>
                  <a:srgbClr val="FFFF00"/>
                </a:solidFill>
                <a:latin typeface="+mj-lt"/>
              </a:rPr>
              <a:t>PS beam</a:t>
            </a:r>
          </a:p>
        </p:txBody>
      </p:sp>
    </p:spTree>
    <p:extLst>
      <p:ext uri="{BB962C8B-B14F-4D97-AF65-F5344CB8AC3E}">
        <p14:creationId xmlns:p14="http://schemas.microsoft.com/office/powerpoint/2010/main" val="3236921843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85538" y="128800"/>
            <a:ext cx="9080500" cy="54768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800" dirty="0">
                <a:latin typeface="Geneva" charset="0"/>
                <a:ea typeface="ＭＳ Ｐゴシック" charset="0"/>
              </a:rPr>
              <a:t>measure intense muon flux    (bunches of 10 ns)</a:t>
            </a:r>
          </a:p>
        </p:txBody>
      </p:sp>
      <p:sp>
        <p:nvSpPr>
          <p:cNvPr id="62466" name="Rectangle 1027"/>
          <p:cNvSpPr>
            <a:spLocks noChangeArrowheads="1"/>
          </p:cNvSpPr>
          <p:nvPr/>
        </p:nvSpPr>
        <p:spPr bwMode="auto">
          <a:xfrm>
            <a:off x="8682602" y="3200401"/>
            <a:ext cx="184644" cy="3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/>
          <a:p>
            <a:pPr algn="r" eaLnBrk="0" hangingPunct="0"/>
            <a:endParaRPr lang="en-US" sz="1800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263421" y="5334006"/>
            <a:ext cx="184644" cy="374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3607" y="862397"/>
            <a:ext cx="9314070" cy="1508095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r>
              <a:rPr lang="en-US" b="0">
                <a:latin typeface="+mn-lt"/>
              </a:rPr>
              <a:t>Calibration of the Si diode detectors</a:t>
            </a:r>
          </a:p>
          <a:p>
            <a:pPr lvl="1"/>
            <a:r>
              <a:rPr lang="en-US" b="0">
                <a:latin typeface="+mn-lt"/>
              </a:rPr>
              <a:t>		 	 counting tracks in a  nuclear emulsion</a:t>
            </a:r>
          </a:p>
          <a:p>
            <a:r>
              <a:rPr lang="en-US" b="0">
                <a:latin typeface="+mn-lt"/>
              </a:rPr>
              <a:t>on moveable reference box</a:t>
            </a:r>
          </a:p>
          <a:p>
            <a:r>
              <a:rPr lang="en-US" b="0">
                <a:latin typeface="+mn-lt"/>
              </a:rPr>
              <a:t>typically 10</a:t>
            </a:r>
            <a:r>
              <a:rPr lang="en-US" b="0" baseline="30000">
                <a:latin typeface="+mn-lt"/>
              </a:rPr>
              <a:t>6</a:t>
            </a:r>
            <a:r>
              <a:rPr lang="en-US" b="0">
                <a:latin typeface="+mn-lt"/>
              </a:rPr>
              <a:t> cm</a:t>
            </a:r>
            <a:r>
              <a:rPr lang="en-US" b="0" baseline="30000">
                <a:latin typeface="+mn-lt"/>
              </a:rPr>
              <a:t>-2</a:t>
            </a:r>
            <a:r>
              <a:rPr lang="en-US" b="0"/>
              <a:t> muons</a:t>
            </a:r>
            <a:endParaRPr lang="en-US" b="0">
              <a:latin typeface="+mn-lt"/>
            </a:endParaRPr>
          </a:p>
        </p:txBody>
      </p:sp>
      <p:pic>
        <p:nvPicPr>
          <p:cNvPr id="2" name="Picture 1" descr="EmulsionEH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339" y="2632091"/>
            <a:ext cx="3584878" cy="36398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29824" y="2885105"/>
            <a:ext cx="5881491" cy="3431699"/>
          </a:xfrm>
          <a:prstGeom prst="rect">
            <a:avLst/>
          </a:prstGeom>
          <a:noFill/>
        </p:spPr>
        <p:txBody>
          <a:bodyPr wrap="none" lIns="91429" tIns="45715" rIns="91429" bIns="45715" rtlCol="0">
            <a:spAutoFit/>
          </a:bodyPr>
          <a:lstStyle/>
          <a:p>
            <a:r>
              <a:rPr lang="en-US" b="0">
                <a:latin typeface="+mn-lt"/>
              </a:rPr>
              <a:t>signal current from each diode</a:t>
            </a:r>
          </a:p>
          <a:p>
            <a:r>
              <a:rPr lang="en-US" b="0">
                <a:latin typeface="+mn-lt"/>
              </a:rPr>
              <a:t>is integrated during 20 µs or 2ms</a:t>
            </a:r>
          </a:p>
          <a:p>
            <a:endParaRPr lang="en-US" b="0">
              <a:latin typeface="+mn-lt"/>
            </a:endParaRPr>
          </a:p>
          <a:p>
            <a:r>
              <a:rPr lang="en-US" b="0">
                <a:latin typeface="+mn-lt"/>
              </a:rPr>
              <a:t>calibration problem: </a:t>
            </a:r>
            <a:r>
              <a:rPr lang="en-US" u="sng">
                <a:latin typeface="+mn-lt"/>
              </a:rPr>
              <a:t>not only muons</a:t>
            </a:r>
          </a:p>
          <a:p>
            <a:r>
              <a:rPr lang="en-US" b="0">
                <a:latin typeface="+mn-lt"/>
              </a:rPr>
              <a:t>also ~20% delta-electrons</a:t>
            </a:r>
          </a:p>
          <a:p>
            <a:endParaRPr lang="en-US" b="0"/>
          </a:p>
          <a:p>
            <a:r>
              <a:rPr lang="en-US" b="0"/>
              <a:t>can these be</a:t>
            </a:r>
            <a:r>
              <a:rPr lang="en-US" b="0">
                <a:latin typeface="+mn-lt"/>
              </a:rPr>
              <a:t> distinguished </a:t>
            </a:r>
            <a:r>
              <a:rPr lang="en-US" b="0"/>
              <a:t>electronically ?</a:t>
            </a:r>
            <a:endParaRPr lang="en-US" b="0">
              <a:latin typeface="+mn-lt"/>
            </a:endParaRPr>
          </a:p>
          <a:p>
            <a:endParaRPr lang="en-US" sz="1000" b="0">
              <a:latin typeface="+mn-lt"/>
            </a:endParaRPr>
          </a:p>
          <a:p>
            <a:r>
              <a:rPr lang="en-US" b="0">
                <a:latin typeface="+mn-lt"/>
              </a:rPr>
              <a:t>different shape, angular distribution</a:t>
            </a:r>
          </a:p>
          <a:p>
            <a:r>
              <a:rPr lang="en-US" b="0">
                <a:latin typeface="+mn-lt"/>
              </a:rPr>
              <a:t>'dream' to give them different 'colours'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3982787" y="5050118"/>
            <a:ext cx="5788743" cy="1240118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9" tIns="45715" rIns="91429" bIns="45715" numCol="1" rtlCol="0" anchor="t" anchorCtr="0" compatLnSpc="1">
            <a:prstTxWarp prst="textNoShape">
              <a:avLst/>
            </a:prstTxWarp>
          </a:bodyPr>
          <a:lstStyle/>
          <a:p>
            <a:pPr algn="r" defTabSz="914296" eaLnBrk="0" hangingPunct="0"/>
            <a:endParaRPr lang="en-US" sz="1800"/>
          </a:p>
        </p:txBody>
      </p:sp>
      <p:sp>
        <p:nvSpPr>
          <p:cNvPr id="9" name="Rectangle 8"/>
          <p:cNvSpPr/>
          <p:nvPr/>
        </p:nvSpPr>
        <p:spPr bwMode="auto">
          <a:xfrm>
            <a:off x="6096503" y="1065532"/>
            <a:ext cx="2665644" cy="631595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9" tIns="45715" rIns="91429" bIns="45715" numCol="1" rtlCol="0" anchor="t" anchorCtr="0" compatLnSpc="1">
            <a:prstTxWarp prst="textNoShape">
              <a:avLst/>
            </a:prstTxWarp>
          </a:bodyPr>
          <a:lstStyle/>
          <a:p>
            <a:pPr algn="r" defTabSz="914296" eaLnBrk="0" hangingPunct="0"/>
            <a:endParaRPr lang="en-US" sz="1800"/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3433977" y="3653422"/>
            <a:ext cx="47041" cy="2195187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2477482" y="3324142"/>
            <a:ext cx="992557" cy="369322"/>
          </a:xfrm>
          <a:prstGeom prst="rect">
            <a:avLst/>
          </a:prstGeom>
          <a:noFill/>
        </p:spPr>
        <p:txBody>
          <a:bodyPr wrap="none" lIns="91429" tIns="45715" rIns="91429" bIns="45715" rtlCol="0">
            <a:spAutoFit/>
          </a:bodyPr>
          <a:lstStyle/>
          <a:p>
            <a:r>
              <a:rPr lang="en-US" sz="1800">
                <a:solidFill>
                  <a:srgbClr val="FF0000"/>
                </a:solidFill>
                <a:latin typeface="+mj-lt"/>
              </a:rPr>
              <a:t>~50µm</a:t>
            </a: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95300" y="1819275"/>
            <a:ext cx="9080500" cy="54768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600" dirty="0">
                <a:latin typeface="Geneva" charset="0"/>
                <a:ea typeface="ＭＳ Ｐゴシック" charset="0"/>
              </a:rPr>
              <a:t>working with silicon</a:t>
            </a:r>
          </a:p>
        </p:txBody>
      </p:sp>
      <p:sp>
        <p:nvSpPr>
          <p:cNvPr id="63490" name="Rectangle 1027"/>
          <p:cNvSpPr>
            <a:spLocks noChangeArrowheads="1"/>
          </p:cNvSpPr>
          <p:nvPr/>
        </p:nvSpPr>
        <p:spPr bwMode="auto">
          <a:xfrm>
            <a:off x="8682602" y="3200401"/>
            <a:ext cx="184644" cy="3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/>
          <a:p>
            <a:pPr algn="r" eaLnBrk="0" hangingPunct="0"/>
            <a:endParaRPr lang="en-US" sz="1800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263421" y="5334006"/>
            <a:ext cx="184644" cy="374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43282" y="3451412"/>
            <a:ext cx="689894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>
                <a:latin typeface="+mj-lt"/>
              </a:rPr>
              <a:t>can we do more with silicon technology ?</a:t>
            </a:r>
          </a:p>
          <a:p>
            <a:pPr algn="ctr"/>
            <a:endParaRPr lang="en-US" sz="2400">
              <a:latin typeface="+mj-lt"/>
            </a:endParaRPr>
          </a:p>
          <a:p>
            <a:pPr algn="ctr"/>
            <a:r>
              <a:rPr lang="en-US" sz="2400">
                <a:latin typeface="+mj-lt"/>
              </a:rPr>
              <a:t>make extremely small detectors for high rate</a:t>
            </a:r>
          </a:p>
          <a:p>
            <a:pPr algn="ctr"/>
            <a:r>
              <a:rPr lang="en-US" sz="2400">
                <a:latin typeface="+mj-lt"/>
              </a:rPr>
              <a:t>how to implement amplifier circuits in ASIC ? </a:t>
            </a:r>
          </a:p>
          <a:p>
            <a:pPr algn="ctr"/>
            <a:r>
              <a:rPr lang="en-US" sz="2400">
                <a:latin typeface="+mj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5208001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60400" y="228602"/>
            <a:ext cx="8502650" cy="680835"/>
          </a:xfrm>
          <a:noFill/>
        </p:spPr>
        <p:txBody>
          <a:bodyPr>
            <a:normAutofit/>
          </a:bodyPr>
          <a:lstStyle/>
          <a:p>
            <a:r>
              <a:rPr lang="en-US">
                <a:latin typeface="Geneva" charset="0"/>
                <a:ea typeface="ＭＳ Ｐゴシック" charset="0"/>
              </a:rPr>
              <a:t>history</a:t>
            </a:r>
            <a:endParaRPr lang="en-US">
              <a:solidFill>
                <a:schemeClr val="accent6"/>
              </a:solidFill>
              <a:latin typeface="Geneva" charset="0"/>
              <a:ea typeface="ＭＳ Ｐゴシック" charset="0"/>
            </a:endParaRPr>
          </a:p>
        </p:txBody>
      </p:sp>
      <p:sp>
        <p:nvSpPr>
          <p:cNvPr id="40962" name="Rectangle 1027"/>
          <p:cNvSpPr>
            <a:spLocks noChangeArrowheads="1"/>
          </p:cNvSpPr>
          <p:nvPr/>
        </p:nvSpPr>
        <p:spPr bwMode="auto">
          <a:xfrm>
            <a:off x="8667750" y="3200402"/>
            <a:ext cx="184644" cy="446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/>
          <a:p>
            <a:endParaRPr lang="en-US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155700" y="5334004"/>
            <a:ext cx="184644" cy="374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0669" y="1225178"/>
            <a:ext cx="8585603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0">
                <a:latin typeface="+mj-lt"/>
              </a:rPr>
              <a:t> 1978</a:t>
            </a:r>
          </a:p>
          <a:p>
            <a:pPr algn="ctr"/>
            <a:r>
              <a:rPr lang="en-US" sz="3200" b="0">
                <a:latin typeface="+mj-lt"/>
              </a:rPr>
              <a:t>looking into microelectronics</a:t>
            </a:r>
          </a:p>
          <a:p>
            <a:pPr algn="ctr"/>
            <a:r>
              <a:rPr lang="en-US" sz="3200" b="0"/>
              <a:t>with Pierre Jarron</a:t>
            </a:r>
          </a:p>
          <a:p>
            <a:pPr algn="ctr"/>
            <a:endParaRPr lang="en-US" sz="3200" b="0"/>
          </a:p>
          <a:p>
            <a:pPr algn="ctr"/>
            <a:r>
              <a:rPr lang="en-US" sz="3200" b="0">
                <a:latin typeface="+mj-lt"/>
              </a:rPr>
              <a:t> surprising photo in trade journal:</a:t>
            </a:r>
          </a:p>
          <a:p>
            <a:pPr algn="ctr"/>
            <a:r>
              <a:rPr lang="en-US" sz="3200" b="0">
                <a:latin typeface="+mj-lt"/>
              </a:rPr>
              <a:t>one square micron</a:t>
            </a:r>
          </a:p>
          <a:p>
            <a:pPr algn="ctr"/>
            <a:r>
              <a:rPr lang="en-US" sz="3200" b="0">
                <a:latin typeface="+mj-lt"/>
              </a:rPr>
              <a:t>in future </a:t>
            </a:r>
          </a:p>
          <a:p>
            <a:pPr algn="ctr"/>
            <a:r>
              <a:rPr lang="en-US" sz="3200" b="0">
                <a:latin typeface="+mj-lt"/>
              </a:rPr>
              <a:t>could contain lots of electronic processing</a:t>
            </a:r>
          </a:p>
        </p:txBody>
      </p:sp>
    </p:spTree>
    <p:extLst>
      <p:ext uri="{BB962C8B-B14F-4D97-AF65-F5344CB8AC3E}">
        <p14:creationId xmlns:p14="http://schemas.microsoft.com/office/powerpoint/2010/main" val="148514991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770468" y="316625"/>
            <a:ext cx="8365067" cy="422166"/>
          </a:xfrm>
        </p:spPr>
        <p:txBody>
          <a:bodyPr/>
          <a:lstStyle/>
          <a:p>
            <a:r>
              <a:rPr lang="en-US"/>
              <a:t>MICROELECTRONICS</a:t>
            </a:r>
          </a:p>
        </p:txBody>
      </p:sp>
      <p:sp>
        <p:nvSpPr>
          <p:cNvPr id="200707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330200" y="686020"/>
            <a:ext cx="9575800" cy="1002644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9900">
                    <a:alpha val="50000"/>
                  </a:srgbClr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FontTx/>
              <a:buNone/>
            </a:pPr>
            <a:r>
              <a:rPr lang="en-US" sz="2800">
                <a:solidFill>
                  <a:srgbClr val="000099"/>
                </a:solidFill>
              </a:rPr>
              <a:t>MICROSTRIP DETECTORS : </a:t>
            </a:r>
          </a:p>
          <a:p>
            <a:pPr marL="0" indent="0">
              <a:buFontTx/>
              <a:buNone/>
            </a:pPr>
            <a:r>
              <a:rPr lang="en-US" sz="2000"/>
              <a:t>PATENTS ~ 1965 </a:t>
            </a:r>
            <a:r>
              <a:rPr lang="ja-JP" altLang="en-US" sz="2000">
                <a:latin typeface="Arial"/>
              </a:rPr>
              <a:t>“</a:t>
            </a:r>
            <a:r>
              <a:rPr lang="en-US" sz="2000"/>
              <a:t>CHECKER BOARD</a:t>
            </a:r>
            <a:r>
              <a:rPr lang="ja-JP" altLang="en-US" sz="2000">
                <a:latin typeface="Arial"/>
              </a:rPr>
              <a:t>”</a:t>
            </a:r>
            <a:r>
              <a:rPr lang="en-US" sz="2000"/>
              <a:t> </a:t>
            </a:r>
            <a:r>
              <a:rPr lang="en-US" sz="2000">
                <a:solidFill>
                  <a:srgbClr val="008000"/>
                </a:solidFill>
              </a:rPr>
              <a:t>PHILIPS</a:t>
            </a:r>
          </a:p>
          <a:p>
            <a:pPr marL="0" indent="0">
              <a:buFontTx/>
              <a:buNone/>
            </a:pPr>
            <a:r>
              <a:rPr lang="en-US" sz="2000">
                <a:solidFill>
                  <a:srgbClr val="FF0000"/>
                </a:solidFill>
              </a:rPr>
              <a:t>NOT MUCH USED BY LACK OF COMPACT READOUT</a:t>
            </a:r>
            <a:endParaRPr lang="en-US">
              <a:solidFill>
                <a:srgbClr val="000099"/>
              </a:solidFill>
            </a:endParaRPr>
          </a:p>
        </p:txBody>
      </p:sp>
      <p:sp>
        <p:nvSpPr>
          <p:cNvPr id="200708" name="Text Box 4"/>
          <p:cNvSpPr txBox="1">
            <a:spLocks noChangeArrowheads="1"/>
          </p:cNvSpPr>
          <p:nvPr/>
        </p:nvSpPr>
        <p:spPr bwMode="auto">
          <a:xfrm>
            <a:off x="550335" y="5752013"/>
            <a:ext cx="5297513" cy="446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TRUE 2-D SENSORS MUCH BETTER</a:t>
            </a:r>
            <a:endParaRPr lang="en-US">
              <a:solidFill>
                <a:srgbClr val="FF0000"/>
              </a:solidFill>
              <a:latin typeface="Times" charset="0"/>
            </a:endParaRPr>
          </a:p>
        </p:txBody>
      </p:sp>
      <p:sp>
        <p:nvSpPr>
          <p:cNvPr id="200709" name="Text Box 5"/>
          <p:cNvSpPr txBox="1">
            <a:spLocks noChangeArrowheads="1"/>
          </p:cNvSpPr>
          <p:nvPr/>
        </p:nvSpPr>
        <p:spPr bwMode="auto">
          <a:xfrm>
            <a:off x="550335" y="4591059"/>
            <a:ext cx="4565623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</a:rPr>
              <a:t>PROJECTIVE ION-BEAM ETCHING</a:t>
            </a:r>
          </a:p>
          <a:p>
            <a:r>
              <a:rPr lang="en-US" sz="2000" b="1">
                <a:solidFill>
                  <a:srgbClr val="FF0000"/>
                </a:solidFill>
              </a:rPr>
              <a:t>0.15 µm LINES on 8mmx8mm FIELD</a:t>
            </a:r>
          </a:p>
          <a:p>
            <a:r>
              <a:rPr lang="en-US" sz="2000" b="1">
                <a:solidFill>
                  <a:srgbClr val="003300"/>
                </a:solidFill>
              </a:rPr>
              <a:t>VIENNA, HOUSTON ~ 1988</a:t>
            </a:r>
            <a:endParaRPr lang="en-US">
              <a:solidFill>
                <a:srgbClr val="003300"/>
              </a:solidFill>
              <a:latin typeface="Times" charset="0"/>
            </a:endParaRPr>
          </a:p>
        </p:txBody>
      </p:sp>
      <p:pic>
        <p:nvPicPr>
          <p:cNvPr id="200710" name="Picture 6" descr="&#10;00sqmi-jpg                                                     000016F5Macintosh HD                   ABA78158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178" y="14942"/>
            <a:ext cx="9412941" cy="68430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0711" name="Rectangle 7"/>
          <p:cNvSpPr>
            <a:spLocks noChangeArrowheads="1"/>
          </p:cNvSpPr>
          <p:nvPr/>
        </p:nvSpPr>
        <p:spPr bwMode="auto">
          <a:xfrm>
            <a:off x="2571378" y="1957293"/>
            <a:ext cx="4316503" cy="926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9900">
                    <a:alpha val="50000"/>
                  </a:srgbClr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b="0">
                <a:solidFill>
                  <a:srgbClr val="FFFF00"/>
                </a:solidFill>
                <a:latin typeface="+mj-lt"/>
              </a:rPr>
              <a:t>one square micron</a:t>
            </a:r>
          </a:p>
          <a:p>
            <a:pPr>
              <a:spcBef>
                <a:spcPct val="20000"/>
              </a:spcBef>
            </a:pPr>
            <a:r>
              <a:rPr lang="en-US" b="0">
                <a:solidFill>
                  <a:srgbClr val="FFFF00"/>
                </a:solidFill>
                <a:latin typeface="+mj-lt"/>
              </a:rPr>
              <a:t>early proton lithography</a:t>
            </a:r>
          </a:p>
        </p:txBody>
      </p:sp>
    </p:spTree>
    <p:extLst>
      <p:ext uri="{BB962C8B-B14F-4D97-AF65-F5344CB8AC3E}">
        <p14:creationId xmlns:p14="http://schemas.microsoft.com/office/powerpoint/2010/main" val="7968693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95299" y="314003"/>
            <a:ext cx="9080500" cy="54768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600" dirty="0">
                <a:latin typeface="Geneva" charset="0"/>
                <a:ea typeface="ＭＳ Ｐゴシック" charset="0"/>
              </a:rPr>
              <a:t>~ 1979 Mead-Conway 'revolution' </a:t>
            </a:r>
          </a:p>
        </p:txBody>
      </p:sp>
      <p:sp>
        <p:nvSpPr>
          <p:cNvPr id="62466" name="Rectangle 1027"/>
          <p:cNvSpPr>
            <a:spLocks noChangeArrowheads="1"/>
          </p:cNvSpPr>
          <p:nvPr/>
        </p:nvSpPr>
        <p:spPr bwMode="auto">
          <a:xfrm>
            <a:off x="8682580" y="3200400"/>
            <a:ext cx="1846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 eaLnBrk="0" hangingPunct="0"/>
            <a:endParaRPr lang="en-US" sz="1800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263399" y="5334042"/>
            <a:ext cx="184666" cy="374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 sz="2800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5" name="Rectangle 1026"/>
          <p:cNvSpPr txBox="1">
            <a:spLocks noChangeArrowheads="1"/>
          </p:cNvSpPr>
          <p:nvPr/>
        </p:nvSpPr>
        <p:spPr bwMode="auto">
          <a:xfrm>
            <a:off x="495300" y="1003515"/>
            <a:ext cx="9080500" cy="1411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  <a:cs typeface="ＭＳ Ｐゴシック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2800" b="0" dirty="0">
                <a:solidFill>
                  <a:srgbClr val="000090"/>
                </a:solidFill>
                <a:latin typeface="Geneva" charset="0"/>
                <a:ea typeface="ＭＳ Ｐゴシック" charset="0"/>
              </a:rPr>
              <a:t>Carver Mead &amp; Lynn Conway</a:t>
            </a:r>
          </a:p>
          <a:p>
            <a:pPr>
              <a:defRPr/>
            </a:pPr>
            <a:r>
              <a:rPr lang="en-US" sz="1800" b="0" dirty="0">
                <a:solidFill>
                  <a:srgbClr val="000090"/>
                </a:solidFill>
                <a:latin typeface="Geneva" charset="0"/>
                <a:ea typeface="ＭＳ Ｐゴシック" charset="0"/>
              </a:rPr>
              <a:t>Caltech – PARC Xerox    </a:t>
            </a:r>
            <a:r>
              <a:rPr lang="en-US" sz="1800" dirty="0">
                <a:latin typeface="Geneva" charset="0"/>
                <a:ea typeface="ＭＳ Ｐゴシック" charset="0"/>
              </a:rPr>
              <a:t>Pasadena / Palo Alto</a:t>
            </a:r>
            <a:endParaRPr lang="en-US" sz="1800" b="0" dirty="0">
              <a:solidFill>
                <a:srgbClr val="000090"/>
              </a:solidFill>
              <a:latin typeface="Geneva" charset="0"/>
              <a:ea typeface="ＭＳ Ｐゴシック" charset="0"/>
            </a:endParaRPr>
          </a:p>
          <a:p>
            <a:pPr>
              <a:defRPr/>
            </a:pPr>
            <a:r>
              <a:rPr lang="en-US" sz="2800" b="0" dirty="0">
                <a:solidFill>
                  <a:srgbClr val="000090"/>
                </a:solidFill>
                <a:latin typeface="Geneva" charset="0"/>
                <a:ea typeface="ＭＳ Ｐゴシック" charset="0"/>
              </a:rPr>
              <a:t>Introduction to VLSI systems</a:t>
            </a:r>
          </a:p>
          <a:p>
            <a:pPr>
              <a:defRPr/>
            </a:pPr>
            <a:r>
              <a:rPr lang="en-US" sz="1800" b="0" dirty="0">
                <a:solidFill>
                  <a:srgbClr val="000090"/>
                </a:solidFill>
                <a:latin typeface="Geneva" charset="0"/>
                <a:ea typeface="ＭＳ Ｐゴシック" charset="0"/>
              </a:rPr>
              <a:t>Addison-Wesley 1979 ISBN 0-201-04358-0</a:t>
            </a:r>
          </a:p>
          <a:p>
            <a:pPr>
              <a:defRPr/>
            </a:pPr>
            <a:endParaRPr lang="en-US" sz="2800" b="0" dirty="0">
              <a:solidFill>
                <a:srgbClr val="000090"/>
              </a:solidFill>
              <a:latin typeface="Geneva" charset="0"/>
              <a:ea typeface="ＭＳ Ｐゴシック" charset="0"/>
            </a:endParaRPr>
          </a:p>
        </p:txBody>
      </p:sp>
      <p:sp>
        <p:nvSpPr>
          <p:cNvPr id="6" name="Rectangle 1026"/>
          <p:cNvSpPr txBox="1">
            <a:spLocks noChangeArrowheads="1"/>
          </p:cNvSpPr>
          <p:nvPr/>
        </p:nvSpPr>
        <p:spPr bwMode="auto">
          <a:xfrm>
            <a:off x="3752395" y="4813770"/>
            <a:ext cx="6377054" cy="1332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  <a:cs typeface="ＭＳ Ｐゴシック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2400" b="0" dirty="0">
                <a:solidFill>
                  <a:srgbClr val="000090"/>
                </a:solidFill>
                <a:latin typeface="Geneva" charset="0"/>
                <a:ea typeface="ＭＳ Ｐゴシック" charset="0"/>
              </a:rPr>
              <a:t>nMOS layouts- extensive circuits etc.</a:t>
            </a:r>
          </a:p>
          <a:p>
            <a:pPr>
              <a:defRPr/>
            </a:pPr>
            <a:r>
              <a:rPr lang="en-US" sz="2400" b="0" dirty="0">
                <a:solidFill>
                  <a:srgbClr val="FF3300"/>
                </a:solidFill>
                <a:latin typeface="Geneva" charset="0"/>
                <a:ea typeface="ＭＳ Ｐゴシック" charset="0"/>
              </a:rPr>
              <a:t>Course &amp; MPW exercises at MIT</a:t>
            </a:r>
          </a:p>
          <a:p>
            <a:pPr>
              <a:defRPr/>
            </a:pPr>
            <a:r>
              <a:rPr lang="en-US" sz="2400" b="0" dirty="0">
                <a:solidFill>
                  <a:srgbClr val="008000"/>
                </a:solidFill>
                <a:latin typeface="Geneva" charset="0"/>
                <a:ea typeface="ＭＳ Ｐゴシック" charset="0"/>
              </a:rPr>
              <a:t>start of 'revolution' in ASIC</a:t>
            </a:r>
            <a:endParaRPr lang="en-US" dirty="0">
              <a:solidFill>
                <a:srgbClr val="008000"/>
              </a:solidFill>
              <a:latin typeface="Geneva" charset="0"/>
              <a:ea typeface="ＭＳ Ｐゴシック" charset="0"/>
            </a:endParaRPr>
          </a:p>
        </p:txBody>
      </p:sp>
      <p:pic>
        <p:nvPicPr>
          <p:cNvPr id="3" name="Picture 2" descr="MeadConway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49" y="2226584"/>
            <a:ext cx="3567273" cy="4407441"/>
          </a:xfrm>
          <a:prstGeom prst="rect">
            <a:avLst/>
          </a:prstGeom>
        </p:spPr>
      </p:pic>
      <p:pic>
        <p:nvPicPr>
          <p:cNvPr id="4" name="Picture 3" descr="Mead-tab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8703" y="2289267"/>
            <a:ext cx="6017297" cy="1739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251764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14218" y="260351"/>
            <a:ext cx="9009988" cy="931323"/>
          </a:xfrm>
        </p:spPr>
        <p:txBody>
          <a:bodyPr/>
          <a:lstStyle/>
          <a:p>
            <a:r>
              <a:rPr lang="en-US" dirty="0">
                <a:latin typeface="Geneva" charset="0"/>
                <a:ea typeface="ＭＳ Ｐゴシック" charset="0"/>
              </a:rPr>
              <a:t>now real need for ASIC design 'in-house' </a:t>
            </a:r>
            <a:br>
              <a:rPr lang="en-US">
                <a:latin typeface="Helvetica" charset="0"/>
                <a:ea typeface="ＭＳ Ｐゴシック" charset="0"/>
              </a:rPr>
            </a:br>
            <a:r>
              <a:rPr lang="en-US">
                <a:latin typeface="Helvetica" charset="0"/>
                <a:ea typeface="ＭＳ Ｐゴシック" charset="0"/>
              </a:rPr>
              <a:t>CERN multi-project chip 1986 </a:t>
            </a:r>
          </a:p>
        </p:txBody>
      </p:sp>
      <p:sp>
        <p:nvSpPr>
          <p:cNvPr id="236546" name="TextBox 1"/>
          <p:cNvSpPr txBox="1">
            <a:spLocks noChangeArrowheads="1"/>
          </p:cNvSpPr>
          <p:nvPr/>
        </p:nvSpPr>
        <p:spPr bwMode="auto">
          <a:xfrm>
            <a:off x="6337433" y="1214438"/>
            <a:ext cx="3465380" cy="1631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2000">
                <a:latin typeface="Geneva" charset="0"/>
                <a:cs typeface="Geneva" charset="0"/>
              </a:rPr>
              <a:t>in collaboration with </a:t>
            </a:r>
          </a:p>
          <a:p>
            <a:pPr algn="r" eaLnBrk="1" hangingPunct="1"/>
            <a:r>
              <a:rPr lang="en-US" sz="2000">
                <a:latin typeface="Geneva" charset="0"/>
                <a:cs typeface="Geneva" charset="0"/>
              </a:rPr>
              <a:t>IMEC Leuven (B)</a:t>
            </a:r>
          </a:p>
          <a:p>
            <a:pPr algn="r" eaLnBrk="1" hangingPunct="1"/>
            <a:r>
              <a:rPr lang="en-US" sz="2000">
                <a:latin typeface="Geneva" charset="0"/>
                <a:cs typeface="Geneva" charset="0"/>
              </a:rPr>
              <a:t>Carl Das &amp; Bart DeMey</a:t>
            </a:r>
          </a:p>
          <a:p>
            <a:pPr algn="r" eaLnBrk="1" hangingPunct="1"/>
            <a:r>
              <a:rPr lang="en-US" sz="2000">
                <a:latin typeface="Geneva" charset="0"/>
                <a:cs typeface="Geneva" charset="0"/>
              </a:rPr>
              <a:t>3µm CMOS</a:t>
            </a:r>
          </a:p>
          <a:p>
            <a:pPr algn="r" eaLnBrk="1" hangingPunct="1"/>
            <a:r>
              <a:rPr lang="en-US" sz="2000">
                <a:latin typeface="Geneva" charset="0"/>
                <a:cs typeface="Geneva" charset="0"/>
              </a:rPr>
              <a:t>MIETEC, Oudenaarde (B)</a:t>
            </a:r>
          </a:p>
        </p:txBody>
      </p:sp>
      <p:pic>
        <p:nvPicPr>
          <p:cNvPr id="236547" name="Picture 2" descr="87INVOMEC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339" y="1232348"/>
            <a:ext cx="6122458" cy="409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6548" name="TextBox 3"/>
          <p:cNvSpPr txBox="1">
            <a:spLocks noChangeArrowheads="1"/>
          </p:cNvSpPr>
          <p:nvPr/>
        </p:nvSpPr>
        <p:spPr bwMode="auto">
          <a:xfrm>
            <a:off x="6378709" y="3159127"/>
            <a:ext cx="3256523" cy="2554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latin typeface="Geneva" charset="0"/>
                <a:cs typeface="Geneva" charset="0"/>
              </a:rPr>
              <a:t>chip with circuits by:</a:t>
            </a:r>
          </a:p>
          <a:p>
            <a:pPr eaLnBrk="1" hangingPunct="1"/>
            <a:r>
              <a:rPr lang="en-US" sz="2000">
                <a:latin typeface="Geneva" charset="0"/>
                <a:cs typeface="Geneva" charset="0"/>
              </a:rPr>
              <a:t>Björn Hallgren</a:t>
            </a:r>
          </a:p>
          <a:p>
            <a:pPr eaLnBrk="1" hangingPunct="1"/>
            <a:r>
              <a:rPr lang="en-US" sz="2000">
                <a:latin typeface="Geneva" charset="0"/>
                <a:cs typeface="Geneva" charset="0"/>
              </a:rPr>
              <a:t>Pierre Jarron</a:t>
            </a:r>
          </a:p>
          <a:p>
            <a:pPr eaLnBrk="1" hangingPunct="1"/>
            <a:r>
              <a:rPr lang="en-US" sz="2000">
                <a:latin typeface="Geneva" charset="0"/>
                <a:cs typeface="Geneva" charset="0"/>
              </a:rPr>
              <a:t>Mike Letheren</a:t>
            </a:r>
          </a:p>
          <a:p>
            <a:pPr eaLnBrk="1" hangingPunct="1"/>
            <a:r>
              <a:rPr lang="en-US" sz="2000">
                <a:latin typeface="Geneva" charset="0"/>
                <a:cs typeface="Geneva" charset="0"/>
              </a:rPr>
              <a:t>George McPherson </a:t>
            </a:r>
          </a:p>
          <a:p>
            <a:pPr eaLnBrk="1" hangingPunct="1"/>
            <a:r>
              <a:rPr lang="en-US" sz="2000">
                <a:latin typeface="Geneva" charset="0"/>
                <a:cs typeface="Geneva" charset="0"/>
              </a:rPr>
              <a:t>  + Alessandro Marchioro</a:t>
            </a:r>
          </a:p>
          <a:p>
            <a:pPr eaLnBrk="1" hangingPunct="1"/>
            <a:r>
              <a:rPr lang="en-US" sz="2000">
                <a:latin typeface="Geneva" charset="0"/>
                <a:cs typeface="Geneva" charset="0"/>
              </a:rPr>
              <a:t>Bert van Koningsveld</a:t>
            </a:r>
          </a:p>
          <a:p>
            <a:pPr eaLnBrk="1" hangingPunct="1"/>
            <a:endParaRPr lang="en-US" sz="2000">
              <a:latin typeface="Geneva" charset="0"/>
              <a:cs typeface="Geneva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56708" y="1639891"/>
            <a:ext cx="5216129" cy="2998787"/>
          </a:xfrm>
          <a:prstGeom prst="rect">
            <a:avLst/>
          </a:prstGeom>
          <a:noFill/>
          <a:ln w="28575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9" tIns="45715" rIns="91429" bIns="45715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6550" name="TextBox 5"/>
          <p:cNvSpPr txBox="1">
            <a:spLocks noChangeArrowheads="1"/>
          </p:cNvSpPr>
          <p:nvPr/>
        </p:nvSpPr>
        <p:spPr bwMode="auto">
          <a:xfrm>
            <a:off x="690343" y="5376672"/>
            <a:ext cx="4579376" cy="1015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3366FF"/>
                </a:solidFill>
                <a:latin typeface="Geneva" charset="0"/>
                <a:cs typeface="Geneva" charset="0"/>
              </a:rPr>
              <a:t>2 weeks training in Leuven</a:t>
            </a:r>
          </a:p>
          <a:p>
            <a:pPr eaLnBrk="1" hangingPunct="1"/>
            <a:r>
              <a:rPr lang="en-US" sz="2000">
                <a:solidFill>
                  <a:srgbClr val="3366FF"/>
                </a:solidFill>
                <a:latin typeface="Geneva" charset="0"/>
                <a:cs typeface="Geneva" charset="0"/>
              </a:rPr>
              <a:t>+ leased telephone-line </a:t>
            </a:r>
            <a:r>
              <a:rPr lang="en-US" sz="2000">
                <a:solidFill>
                  <a:srgbClr val="008000"/>
                </a:solidFill>
                <a:latin typeface="Geneva" charset="0"/>
                <a:cs typeface="Geneva" charset="0"/>
              </a:rPr>
              <a:t> (25kCHF !)</a:t>
            </a:r>
          </a:p>
          <a:p>
            <a:pPr eaLnBrk="1" hangingPunct="1"/>
            <a:r>
              <a:rPr lang="en-US" sz="2000">
                <a:solidFill>
                  <a:srgbClr val="3366FF"/>
                </a:solidFill>
                <a:latin typeface="Geneva" charset="0"/>
                <a:cs typeface="Geneva" charset="0"/>
              </a:rPr>
              <a:t> to access IMEC design software</a:t>
            </a:r>
            <a:endParaRPr lang="en-US" sz="2000">
              <a:solidFill>
                <a:srgbClr val="008000"/>
              </a:solidFill>
              <a:latin typeface="Geneva" charset="0"/>
              <a:cs typeface="Genev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78765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7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>
                <a:latin typeface="Geneva" charset="0"/>
                <a:ea typeface="ＭＳ Ｐゴシック" charset="0"/>
                <a:cs typeface="ＭＳ Ｐゴシック" charset="0"/>
              </a:rPr>
              <a:t>Hermetic Si pad detector for UA2 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685800"/>
            <a:ext cx="10731500" cy="59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64" tIns="46033" rIns="92064" bIns="46033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296">
              <a:lnSpc>
                <a:spcPct val="90000"/>
              </a:lnSpc>
              <a:defRPr/>
            </a:pPr>
            <a:r>
              <a:rPr lang="en-US" sz="3200"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</a:rPr>
              <a:t> 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85486" y="4552955"/>
            <a:ext cx="7588514" cy="151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64" tIns="46033" rIns="92064" bIns="46033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296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defRPr/>
            </a:pPr>
            <a:r>
              <a:rPr lang="en-US" sz="2000">
                <a:solidFill>
                  <a:srgbClr val="0000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cs typeface="Geneva" charset="0"/>
              </a:rPr>
              <a:t>~5 mm thin CYLINDER around beam pipe</a:t>
            </a:r>
          </a:p>
          <a:p>
            <a:pPr defTabSz="914296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defRPr/>
            </a:pPr>
            <a:r>
              <a:rPr lang="en-US" sz="2000">
                <a:solidFill>
                  <a:srgbClr val="0000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cs typeface="Geneva" charset="0"/>
              </a:rPr>
              <a:t>ONLY POSSIBLE using "AMPLEX" chip </a:t>
            </a:r>
          </a:p>
          <a:p>
            <a:pPr defTabSz="914296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defRPr/>
            </a:pPr>
            <a:r>
              <a:rPr lang="en-US" sz="2000">
                <a:solidFill>
                  <a:srgbClr val="0000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cs typeface="Geneva" charset="0"/>
              </a:rPr>
              <a:t>16-channel circuit design  </a:t>
            </a:r>
            <a:r>
              <a:rPr lang="en-US" sz="2000">
                <a:solidFill>
                  <a:srgbClr val="FF33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cs typeface="Geneva" charset="0"/>
              </a:rPr>
              <a:t>Pierre Jarron + collaboration IMEC</a:t>
            </a:r>
            <a:endParaRPr lang="en-US" sz="2000">
              <a:solidFill>
                <a:srgbClr val="0000FF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Geneva" charset="0"/>
              <a:cs typeface="Geneva" charset="0"/>
            </a:endParaRPr>
          </a:p>
        </p:txBody>
      </p:sp>
      <p:sp>
        <p:nvSpPr>
          <p:cNvPr id="244740" name="Picture 5" descr="87-ua2-2                                                       000086FAMacintosh HD                   B71C5DA6:"/>
          <p:cNvSpPr>
            <a:spLocks noChangeAspect="1" noChangeArrowheads="1"/>
          </p:cNvSpPr>
          <p:nvPr/>
        </p:nvSpPr>
        <p:spPr bwMode="auto">
          <a:xfrm>
            <a:off x="447149" y="685804"/>
            <a:ext cx="5425943" cy="292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/>
          <a:lstStyle/>
          <a:p>
            <a:endParaRPr lang="en-US"/>
          </a:p>
        </p:txBody>
      </p:sp>
      <p:sp>
        <p:nvSpPr>
          <p:cNvPr id="244741" name="Picture 6" descr="87-ampl                                                        000086FAMacintosh HD                   B71C5DA6:"/>
          <p:cNvSpPr>
            <a:spLocks noChangeAspect="1" noChangeArrowheads="1"/>
          </p:cNvSpPr>
          <p:nvPr/>
        </p:nvSpPr>
        <p:spPr bwMode="auto">
          <a:xfrm>
            <a:off x="5814616" y="2667000"/>
            <a:ext cx="3974438" cy="2216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/>
          <a:lstStyle/>
          <a:p>
            <a:endParaRPr lang="en-US"/>
          </a:p>
        </p:txBody>
      </p:sp>
      <p:sp>
        <p:nvSpPr>
          <p:cNvPr id="244742" name="Text Box 7"/>
          <p:cNvSpPr txBox="1">
            <a:spLocks noChangeArrowheads="1"/>
          </p:cNvSpPr>
          <p:nvPr/>
        </p:nvSpPr>
        <p:spPr bwMode="auto">
          <a:xfrm>
            <a:off x="337082" y="6008691"/>
            <a:ext cx="6911245" cy="40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latin typeface="Geneva" charset="0"/>
              </a:rPr>
              <a:t>1986 – 1988     start of LAA microelectronics project</a:t>
            </a:r>
          </a:p>
        </p:txBody>
      </p:sp>
      <p:sp>
        <p:nvSpPr>
          <p:cNvPr id="244743" name="Text Box 8"/>
          <p:cNvSpPr txBox="1">
            <a:spLocks noChangeArrowheads="1"/>
          </p:cNvSpPr>
          <p:nvPr/>
        </p:nvSpPr>
        <p:spPr bwMode="auto">
          <a:xfrm>
            <a:off x="5893727" y="804865"/>
            <a:ext cx="3352178" cy="12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latin typeface="Geneva" charset="0"/>
                <a:cs typeface="Geneva" charset="0"/>
              </a:rPr>
              <a:t>Cylindrical detector array</a:t>
            </a:r>
          </a:p>
          <a:p>
            <a:pPr eaLnBrk="1" hangingPunct="1"/>
            <a:r>
              <a:rPr lang="en-US" sz="1800">
                <a:latin typeface="Geneva" charset="0"/>
                <a:cs typeface="Geneva" charset="0"/>
              </a:rPr>
              <a:t>collaboration with</a:t>
            </a:r>
          </a:p>
          <a:p>
            <a:pPr eaLnBrk="1" hangingPunct="1"/>
            <a:r>
              <a:rPr lang="en-US" sz="1800">
                <a:latin typeface="Geneva" charset="0"/>
                <a:cs typeface="Geneva" charset="0"/>
              </a:rPr>
              <a:t>Claus Gößling and Alan Clark</a:t>
            </a:r>
          </a:p>
          <a:p>
            <a:pPr eaLnBrk="1" hangingPunct="1"/>
            <a:r>
              <a:rPr lang="en-US" sz="1800">
                <a:latin typeface="Geneva" charset="0"/>
                <a:cs typeface="Geneva" charset="0"/>
              </a:rPr>
              <a:t>U. Dortmund, U. Genève</a:t>
            </a:r>
          </a:p>
        </p:txBody>
      </p:sp>
      <p:sp>
        <p:nvSpPr>
          <p:cNvPr id="244744" name="Line 9"/>
          <p:cNvSpPr>
            <a:spLocks noChangeShapeType="1"/>
          </p:cNvSpPr>
          <p:nvPr/>
        </p:nvSpPr>
        <p:spPr bwMode="auto">
          <a:xfrm flipH="1">
            <a:off x="5759583" y="2139951"/>
            <a:ext cx="1073150" cy="476251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lIns="91429" tIns="45715" rIns="91429" bIns="45715" anchor="ctr"/>
          <a:lstStyle/>
          <a:p>
            <a:endParaRPr lang="en-US"/>
          </a:p>
        </p:txBody>
      </p:sp>
      <p:sp>
        <p:nvSpPr>
          <p:cNvPr id="244745" name="Text Box 10"/>
          <p:cNvSpPr txBox="1">
            <a:spLocks noChangeArrowheads="1"/>
          </p:cNvSpPr>
          <p:nvPr/>
        </p:nvSpPr>
        <p:spPr bwMode="auto">
          <a:xfrm>
            <a:off x="5804834" y="2684091"/>
            <a:ext cx="3711250" cy="156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chemeClr val="accent1"/>
                </a:solidFill>
                <a:latin typeface="Geneva" charset="0"/>
                <a:cs typeface="Geneva" charset="0"/>
              </a:rPr>
              <a:t>FIRST</a:t>
            </a:r>
            <a:r>
              <a:rPr lang="en-US">
                <a:latin typeface="Geneva" charset="0"/>
                <a:cs typeface="Geneva" charset="0"/>
              </a:rPr>
              <a:t> Si barrel detector</a:t>
            </a:r>
          </a:p>
          <a:p>
            <a:pPr eaLnBrk="1" hangingPunct="1"/>
            <a:r>
              <a:rPr lang="en-US">
                <a:latin typeface="Geneva" charset="0"/>
                <a:cs typeface="Geneva" charset="0"/>
              </a:rPr>
              <a:t> in collider experiment</a:t>
            </a:r>
          </a:p>
          <a:p>
            <a:pPr eaLnBrk="1" hangingPunct="1"/>
            <a:r>
              <a:rPr lang="en-US">
                <a:solidFill>
                  <a:schemeClr val="accent1"/>
                </a:solidFill>
                <a:latin typeface="Geneva" charset="0"/>
                <a:cs typeface="Geneva" charset="0"/>
              </a:rPr>
              <a:t>FIRST</a:t>
            </a:r>
            <a:r>
              <a:rPr lang="en-US">
                <a:latin typeface="Geneva" charset="0"/>
                <a:cs typeface="Geneva" charset="0"/>
              </a:rPr>
              <a:t> Si array with</a:t>
            </a:r>
          </a:p>
          <a:p>
            <a:pPr eaLnBrk="1" hangingPunct="1"/>
            <a:r>
              <a:rPr lang="en-US">
                <a:latin typeface="Geneva" charset="0"/>
                <a:cs typeface="Geneva" charset="0"/>
              </a:rPr>
              <a:t>ASIC chip readout</a:t>
            </a:r>
          </a:p>
        </p:txBody>
      </p:sp>
      <p:pic>
        <p:nvPicPr>
          <p:cNvPr id="244746" name="Picture 5" descr="87-ua2-2                                                       000086FAMacintosh HD                   B71C5DA6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997" y="679454"/>
            <a:ext cx="5276321" cy="355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4747" name="Picture 11" descr="AMPLEX chip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7969715" y="4254568"/>
            <a:ext cx="1325563" cy="144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 flipV="1">
            <a:off x="6659033" y="5011739"/>
            <a:ext cx="1100667" cy="10160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3558252" y="2928941"/>
            <a:ext cx="3064669" cy="2168525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4750" name="TextBox 3"/>
          <p:cNvSpPr txBox="1">
            <a:spLocks noChangeArrowheads="1"/>
          </p:cNvSpPr>
          <p:nvPr/>
        </p:nvSpPr>
        <p:spPr bwMode="auto">
          <a:xfrm>
            <a:off x="4160177" y="5719765"/>
            <a:ext cx="3365002" cy="30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008000"/>
                </a:solidFill>
                <a:latin typeface="Geneva" charset="0"/>
                <a:cs typeface="Geneva" charset="0"/>
              </a:rPr>
              <a:t>R. Ansari et al. NIMA279(1989) 388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5827561" y="2719295"/>
            <a:ext cx="3630205" cy="1538940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9" tIns="45715" rIns="91429" bIns="45715" numCol="1" rtlCol="0" anchor="t" anchorCtr="0" compatLnSpc="1">
            <a:prstTxWarp prst="textNoShape">
              <a:avLst/>
            </a:prstTxWarp>
          </a:bodyPr>
          <a:lstStyle/>
          <a:p>
            <a:pPr algn="r" defTabSz="914296" eaLnBrk="0" hangingPunct="0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396333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027"/>
          <p:cNvSpPr>
            <a:spLocks noChangeArrowheads="1"/>
          </p:cNvSpPr>
          <p:nvPr/>
        </p:nvSpPr>
        <p:spPr bwMode="auto">
          <a:xfrm>
            <a:off x="8921661" y="3155578"/>
            <a:ext cx="184644" cy="30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/>
          <a:p>
            <a:pPr algn="r" eaLnBrk="0" hangingPunct="0"/>
            <a:endParaRPr lang="en-US" sz="1400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502480" y="5289183"/>
            <a:ext cx="184644" cy="28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140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60823" y="0"/>
            <a:ext cx="69592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>
                <a:latin typeface="+mj-lt"/>
              </a:rPr>
              <a:t>Overview participants Medipix 2 – 3 – 4  collaborations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67943" y="236072"/>
            <a:ext cx="814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>
                <a:latin typeface="+mj-lt"/>
              </a:rPr>
              <a:t> *2016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69435" y="236072"/>
            <a:ext cx="814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>
                <a:latin typeface="+mj-lt"/>
              </a:rPr>
              <a:t> *2005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22375" y="236072"/>
            <a:ext cx="814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>
                <a:latin typeface="+mj-lt"/>
              </a:rPr>
              <a:t> *1999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039034" y="4996332"/>
            <a:ext cx="4838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>
                <a:solidFill>
                  <a:srgbClr val="008000"/>
                </a:solidFill>
                <a:latin typeface="+mj-lt"/>
              </a:rPr>
              <a:t> 17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332070" y="5002308"/>
            <a:ext cx="4838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>
                <a:solidFill>
                  <a:srgbClr val="008000"/>
                </a:solidFill>
                <a:latin typeface="+mj-lt"/>
              </a:rPr>
              <a:t> 22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1952" y="579719"/>
            <a:ext cx="18517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>
                <a:latin typeface="+mj-lt"/>
              </a:rPr>
              <a:t>2025 all still active  </a:t>
            </a:r>
          </a:p>
        </p:txBody>
      </p:sp>
      <p:pic>
        <p:nvPicPr>
          <p:cNvPr id="16" name="Picture 15" descr="MPX-Inst-EH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59857"/>
            <a:ext cx="7022354" cy="6398145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530352" y="1165413"/>
            <a:ext cx="21723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>
                <a:latin typeface="+mj-lt"/>
              </a:rPr>
              <a:t>7 continuous members  </a:t>
            </a:r>
          </a:p>
        </p:txBody>
      </p:sp>
      <p:cxnSp>
        <p:nvCxnSpPr>
          <p:cNvPr id="8" name="Straight Arrow Connector 7"/>
          <p:cNvCxnSpPr/>
          <p:nvPr/>
        </p:nvCxnSpPr>
        <p:spPr bwMode="auto">
          <a:xfrm flipH="1">
            <a:off x="6947647" y="1284941"/>
            <a:ext cx="403412" cy="0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Straight Arrow Connector 21"/>
          <p:cNvCxnSpPr/>
          <p:nvPr/>
        </p:nvCxnSpPr>
        <p:spPr bwMode="auto">
          <a:xfrm flipH="1">
            <a:off x="6965576" y="3887694"/>
            <a:ext cx="403412" cy="0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Arrow Connector 22"/>
          <p:cNvCxnSpPr/>
          <p:nvPr/>
        </p:nvCxnSpPr>
        <p:spPr bwMode="auto">
          <a:xfrm flipH="1">
            <a:off x="6953623" y="4996329"/>
            <a:ext cx="403412" cy="0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Straight Arrow Connector 23"/>
          <p:cNvCxnSpPr/>
          <p:nvPr/>
        </p:nvCxnSpPr>
        <p:spPr bwMode="auto">
          <a:xfrm flipH="1">
            <a:off x="6956612" y="5552141"/>
            <a:ext cx="403412" cy="0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Straight Arrow Connector 24"/>
          <p:cNvCxnSpPr/>
          <p:nvPr/>
        </p:nvCxnSpPr>
        <p:spPr bwMode="auto">
          <a:xfrm flipH="1">
            <a:off x="6944659" y="5719482"/>
            <a:ext cx="403412" cy="0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Straight Arrow Connector 25"/>
          <p:cNvCxnSpPr/>
          <p:nvPr/>
        </p:nvCxnSpPr>
        <p:spPr bwMode="auto">
          <a:xfrm flipH="1">
            <a:off x="6980518" y="1497105"/>
            <a:ext cx="403412" cy="0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Straight Arrow Connector 26"/>
          <p:cNvCxnSpPr/>
          <p:nvPr/>
        </p:nvCxnSpPr>
        <p:spPr bwMode="auto">
          <a:xfrm flipH="1">
            <a:off x="6935694" y="2602752"/>
            <a:ext cx="403412" cy="0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TextBox 27"/>
          <p:cNvSpPr txBox="1"/>
          <p:nvPr/>
        </p:nvSpPr>
        <p:spPr>
          <a:xfrm>
            <a:off x="7664822" y="3107763"/>
            <a:ext cx="20617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>
                <a:latin typeface="+mj-lt"/>
              </a:rPr>
              <a:t>8 from</a:t>
            </a:r>
          </a:p>
          <a:p>
            <a:r>
              <a:rPr lang="en-US" sz="1400" b="0">
                <a:latin typeface="+mj-lt"/>
              </a:rPr>
              <a:t>6 non-member states  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727575" y="2288987"/>
            <a:ext cx="17950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>
                <a:latin typeface="+mj-lt"/>
              </a:rPr>
              <a:t>25 from</a:t>
            </a:r>
          </a:p>
          <a:p>
            <a:r>
              <a:rPr lang="en-US" sz="1400" b="0">
                <a:latin typeface="+mj-lt"/>
              </a:rPr>
              <a:t>10 member states  </a:t>
            </a:r>
          </a:p>
        </p:txBody>
      </p:sp>
    </p:spTree>
    <p:extLst>
      <p:ext uri="{BB962C8B-B14F-4D97-AF65-F5344CB8AC3E}">
        <p14:creationId xmlns:p14="http://schemas.microsoft.com/office/powerpoint/2010/main" val="2153489478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405" y="381000"/>
            <a:ext cx="9219803" cy="914400"/>
          </a:xfrm>
        </p:spPr>
        <p:txBody>
          <a:bodyPr/>
          <a:lstStyle/>
          <a:p>
            <a:r>
              <a:rPr lang="en-US">
                <a:latin typeface="Helvetica" charset="0"/>
                <a:ea typeface="ＭＳ Ｐゴシック" charset="0"/>
              </a:rPr>
              <a:t>Signal processing possible in each pixel 1988 ? </a:t>
            </a:r>
          </a:p>
        </p:txBody>
      </p:sp>
      <p:pic>
        <p:nvPicPr>
          <p:cNvPr id="2253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124" y="1484313"/>
            <a:ext cx="7747661" cy="279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TextBox 2"/>
          <p:cNvSpPr txBox="1">
            <a:spLocks noChangeArrowheads="1"/>
          </p:cNvSpPr>
          <p:nvPr/>
        </p:nvSpPr>
        <p:spPr bwMode="auto">
          <a:xfrm>
            <a:off x="462625" y="4625978"/>
            <a:ext cx="7012481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Schematic Diagram </a:t>
            </a:r>
          </a:p>
          <a:p>
            <a:pPr eaLnBrk="1" hangingPunct="1"/>
            <a:r>
              <a:rPr lang="en-US" sz="1800"/>
              <a:t>sketch by prof Eric Vittoz, EPFL &amp; CSEM</a:t>
            </a:r>
          </a:p>
          <a:p>
            <a:pPr eaLnBrk="1" hangingPunct="1"/>
            <a:r>
              <a:rPr lang="en-US" sz="1800"/>
              <a:t>for the 1988 Leuven Pixel Workshop</a:t>
            </a:r>
          </a:p>
          <a:p>
            <a:pPr eaLnBrk="1" hangingPunct="1"/>
            <a:r>
              <a:rPr lang="en-US" sz="1800"/>
              <a:t>					NIM A275 (1989) 472</a:t>
            </a:r>
          </a:p>
        </p:txBody>
      </p:sp>
    </p:spTree>
    <p:extLst>
      <p:ext uri="{BB962C8B-B14F-4D97-AF65-F5344CB8AC3E}">
        <p14:creationId xmlns:p14="http://schemas.microsoft.com/office/powerpoint/2010/main" val="294046721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97-Ion-event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4502" y="193681"/>
            <a:ext cx="3771503" cy="348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7" name="Rectangle 1026"/>
          <p:cNvSpPr>
            <a:spLocks noGrp="1" noChangeArrowheads="1"/>
          </p:cNvSpPr>
          <p:nvPr>
            <p:ph type="title"/>
          </p:nvPr>
        </p:nvSpPr>
        <p:spPr>
          <a:xfrm>
            <a:off x="543454" y="220668"/>
            <a:ext cx="9080500" cy="54768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600" dirty="0">
                <a:latin typeface="Geneva" charset="0"/>
                <a:ea typeface="ＭＳ Ｐゴシック" charset="0"/>
              </a:rPr>
              <a:t>RD19 pixel telescope in Omega WA94</a:t>
            </a:r>
          </a:p>
        </p:txBody>
      </p:sp>
      <p:sp>
        <p:nvSpPr>
          <p:cNvPr id="27651" name="Rectangle 1027"/>
          <p:cNvSpPr>
            <a:spLocks noChangeArrowheads="1"/>
          </p:cNvSpPr>
          <p:nvPr/>
        </p:nvSpPr>
        <p:spPr bwMode="auto">
          <a:xfrm>
            <a:off x="8682602" y="3200401"/>
            <a:ext cx="184644" cy="3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/>
          <a:p>
            <a:pPr algn="r" eaLnBrk="0" hangingPunct="0"/>
            <a:endParaRPr lang="en-US" sz="1800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263421" y="5334006"/>
            <a:ext cx="184644" cy="374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pic>
        <p:nvPicPr>
          <p:cNvPr id="27653" name="Picture 3" descr="00-OM2array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468" y="1383936"/>
            <a:ext cx="3289961" cy="2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5" descr="00LHC1-set-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3390" y="3616333"/>
            <a:ext cx="4271963" cy="282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26117" y="1419412"/>
            <a:ext cx="249724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0">
                <a:latin typeface="+mj-lt"/>
              </a:rPr>
              <a:t>high density</a:t>
            </a:r>
          </a:p>
          <a:p>
            <a:r>
              <a:rPr lang="en-US" sz="2400" b="0">
                <a:latin typeface="+mj-lt"/>
              </a:rPr>
              <a:t>high rate</a:t>
            </a:r>
          </a:p>
          <a:p>
            <a:r>
              <a:rPr lang="en-US" sz="2400" b="0">
                <a:latin typeface="+mj-lt"/>
              </a:rPr>
              <a:t>no noise hits</a:t>
            </a:r>
          </a:p>
          <a:p>
            <a:r>
              <a:rPr lang="en-US" sz="2400" b="0">
                <a:latin typeface="+mj-lt"/>
              </a:rPr>
              <a:t>µm precision</a:t>
            </a:r>
          </a:p>
          <a:p>
            <a:r>
              <a:rPr lang="en-US" sz="2400" b="0">
                <a:latin typeface="+mj-lt"/>
              </a:rPr>
              <a:t>'thin' detectors</a:t>
            </a: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76599" y="801506"/>
            <a:ext cx="6715428" cy="46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0">
                <a:latin typeface="Geneva" charset="0"/>
                <a:cs typeface="Geneva" charset="0"/>
              </a:rPr>
              <a:t>Si detectors quickly adopted in experiments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51061" y="3974356"/>
            <a:ext cx="17231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>
                <a:latin typeface="+mj-lt"/>
              </a:rPr>
              <a:t>~1995</a:t>
            </a:r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6" name="Picture 7" descr="gr621081-final_std copy.jpg                                    000ACF37MacintoshHD                    C3063524: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8372" y="1081092"/>
            <a:ext cx="8069263" cy="538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4" name="Rectangle 4"/>
          <p:cNvSpPr>
            <a:spLocks noGrp="1" noChangeArrowheads="1"/>
          </p:cNvSpPr>
          <p:nvPr>
            <p:ph idx="4294967295"/>
          </p:nvPr>
        </p:nvSpPr>
        <p:spPr>
          <a:xfrm>
            <a:off x="328706" y="893018"/>
            <a:ext cx="8915400" cy="4525963"/>
          </a:xfrm>
        </p:spPr>
        <p:txBody>
          <a:bodyPr/>
          <a:lstStyle/>
          <a:p>
            <a:pPr marL="0" indent="0"/>
            <a:r>
              <a:rPr lang="en-US">
                <a:latin typeface="Geneva" charset="0"/>
                <a:ea typeface="ＭＳ Ｐゴシック" charset="0"/>
                <a:cs typeface="ＭＳ Ｐゴシック" charset="0"/>
              </a:rPr>
              <a:t>  </a:t>
            </a:r>
          </a:p>
        </p:txBody>
      </p:sp>
      <p:sp>
        <p:nvSpPr>
          <p:cNvPr id="4915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43"/>
            <a:ext cx="9906000" cy="592137"/>
          </a:xfrm>
        </p:spPr>
        <p:txBody>
          <a:bodyPr>
            <a:normAutofit/>
          </a:bodyPr>
          <a:lstStyle/>
          <a:p>
            <a:r>
              <a:rPr lang="en-US">
                <a:ea typeface="ＭＳ Ｐゴシック" charset="0"/>
              </a:rPr>
              <a:t>applied in ATLAS &amp; CMS  innermost Si pixel layer</a:t>
            </a:r>
          </a:p>
        </p:txBody>
      </p:sp>
      <p:sp>
        <p:nvSpPr>
          <p:cNvPr id="49155" name="Rectangle 5"/>
          <p:cNvSpPr>
            <a:spLocks noChangeArrowheads="1"/>
          </p:cNvSpPr>
          <p:nvPr/>
        </p:nvSpPr>
        <p:spPr bwMode="auto">
          <a:xfrm>
            <a:off x="6487054" y="6461126"/>
            <a:ext cx="184624" cy="446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9" tIns="45708" rIns="91419" bIns="45708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834158" y="6362384"/>
            <a:ext cx="1787647" cy="276989"/>
          </a:xfrm>
          <a:prstGeom prst="rect">
            <a:avLst/>
          </a:prstGeom>
          <a:noFill/>
        </p:spPr>
        <p:txBody>
          <a:bodyPr wrap="none" lIns="91429" tIns="45715" rIns="91429" bIns="45715" rtlCol="0">
            <a:spAutoFit/>
          </a:bodyPr>
          <a:lstStyle/>
          <a:p>
            <a:r>
              <a:rPr lang="en-US" sz="1200">
                <a:solidFill>
                  <a:srgbClr val="008000"/>
                </a:solidFill>
                <a:latin typeface="Geneva"/>
                <a:cs typeface="Geneva"/>
              </a:rPr>
              <a:t>source: CERN- ATLAS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92825" y="1120591"/>
            <a:ext cx="17231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>
                <a:latin typeface="+mj-lt"/>
              </a:rPr>
              <a:t>~2007</a:t>
            </a:r>
          </a:p>
        </p:txBody>
      </p:sp>
    </p:spTree>
    <p:extLst>
      <p:ext uri="{BB962C8B-B14F-4D97-AF65-F5344CB8AC3E}">
        <p14:creationId xmlns:p14="http://schemas.microsoft.com/office/powerpoint/2010/main" val="306109613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tlas-4c-1435153493_dcb68ac263d746154409c50e8c0e52c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678" y="881530"/>
            <a:ext cx="9951679" cy="5824070"/>
          </a:xfrm>
          <a:prstGeom prst="rect">
            <a:avLst/>
          </a:prstGeom>
        </p:spPr>
      </p:pic>
      <p:sp>
        <p:nvSpPr>
          <p:cNvPr id="839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812800"/>
            <a:ext cx="9906000" cy="592138"/>
          </a:xfrm>
        </p:spPr>
        <p:txBody>
          <a:bodyPr/>
          <a:lstStyle/>
          <a:p>
            <a:r>
              <a:rPr lang="en-US" sz="3200">
                <a:solidFill>
                  <a:srgbClr val="FFFF00"/>
                </a:solidFill>
                <a:ea typeface="ＭＳ Ｐゴシック" charset="0"/>
              </a:rPr>
              <a:t>Reconstruction uses 3-&gt;4 -&gt;5 inner pixel layers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1344707" y="2554111"/>
            <a:ext cx="31127" cy="2286830"/>
          </a:xfrm>
          <a:prstGeom prst="straightConnector1">
            <a:avLst/>
          </a:prstGeom>
          <a:ln w="28575" cmpd="sng">
            <a:solidFill>
              <a:srgbClr val="FFFF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47495" y="3372555"/>
            <a:ext cx="939042" cy="800219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FF00"/>
                </a:solidFill>
              </a:rPr>
              <a:t>10cm</a:t>
            </a:r>
          </a:p>
          <a:p>
            <a:r>
              <a:rPr lang="en-US">
                <a:solidFill>
                  <a:srgbClr val="FFFF00"/>
                </a:solidFill>
              </a:rPr>
              <a:t>early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834180" y="6245451"/>
            <a:ext cx="17876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rgbClr val="008000"/>
                </a:solidFill>
                <a:latin typeface="Geneva"/>
                <a:cs typeface="Geneva"/>
              </a:rPr>
              <a:t>source: CERN- ATLAS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5722471" y="2957063"/>
            <a:ext cx="18408" cy="1644821"/>
          </a:xfrm>
          <a:prstGeom prst="straightConnector1">
            <a:avLst/>
          </a:prstGeom>
          <a:ln w="28575" cmpd="sng">
            <a:solidFill>
              <a:srgbClr val="FFFF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290259" y="2971997"/>
            <a:ext cx="1203913" cy="1764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977168" y="4282847"/>
            <a:ext cx="1139697" cy="2891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431056" y="3372555"/>
            <a:ext cx="2840103" cy="800219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FF00"/>
                </a:solidFill>
              </a:rPr>
              <a:t>early 7cm</a:t>
            </a:r>
          </a:p>
          <a:p>
            <a:r>
              <a:rPr lang="en-US">
                <a:solidFill>
                  <a:srgbClr val="FFFF00"/>
                </a:solidFill>
              </a:rPr>
              <a:t>vacuum beam pipe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98823" y="149412"/>
            <a:ext cx="90697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0">
                <a:latin typeface="+mj-lt"/>
              </a:rPr>
              <a:t>ATLAS pixel detector - crossing with 4 interactions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6203576" y="3124402"/>
            <a:ext cx="3467" cy="1525292"/>
          </a:xfrm>
          <a:prstGeom prst="straightConnector1">
            <a:avLst/>
          </a:prstGeom>
          <a:ln w="28575" cmpd="sng">
            <a:solidFill>
              <a:srgbClr val="FFFF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948541" y="3214043"/>
            <a:ext cx="1203913" cy="1764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519097" y="4659366"/>
            <a:ext cx="1139697" cy="2891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2226235" y="3018120"/>
            <a:ext cx="29884" cy="1344705"/>
          </a:xfrm>
          <a:prstGeom prst="straightConnector1">
            <a:avLst/>
          </a:prstGeom>
          <a:ln w="28575" cmpd="sng">
            <a:solidFill>
              <a:srgbClr val="FFFF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390367" y="3372555"/>
            <a:ext cx="1020989" cy="800219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FF00"/>
                </a:solidFill>
              </a:rPr>
              <a:t>4.8cm</a:t>
            </a:r>
          </a:p>
          <a:p>
            <a:r>
              <a:rPr lang="en-US">
                <a:solidFill>
                  <a:srgbClr val="FFFF00"/>
                </a:solidFill>
              </a:rPr>
              <a:t>now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476838" y="3372555"/>
            <a:ext cx="1020989" cy="800219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FF00"/>
                </a:solidFill>
              </a:rPr>
              <a:t>6.6cm</a:t>
            </a:r>
          </a:p>
          <a:p>
            <a:r>
              <a:rPr lang="en-US">
                <a:solidFill>
                  <a:srgbClr val="FFFF00"/>
                </a:solidFill>
              </a:rPr>
              <a:t>now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09177" y="1299885"/>
            <a:ext cx="14154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>
                <a:solidFill>
                  <a:srgbClr val="FFFF00"/>
                </a:solidFill>
                <a:latin typeface="+mj-lt"/>
              </a:rPr>
              <a:t>2010</a:t>
            </a:r>
          </a:p>
        </p:txBody>
      </p:sp>
      <p:cxnSp>
        <p:nvCxnSpPr>
          <p:cNvPr id="26" name="Straight Arrow Connector 25"/>
          <p:cNvCxnSpPr/>
          <p:nvPr/>
        </p:nvCxnSpPr>
        <p:spPr bwMode="auto">
          <a:xfrm flipH="1">
            <a:off x="3272877" y="1359649"/>
            <a:ext cx="1105647" cy="522941"/>
          </a:xfrm>
          <a:prstGeom prst="straightConnector1">
            <a:avLst/>
          </a:prstGeom>
          <a:noFill/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Straight Arrow Connector 32"/>
          <p:cNvCxnSpPr/>
          <p:nvPr/>
        </p:nvCxnSpPr>
        <p:spPr bwMode="auto">
          <a:xfrm flipH="1" flipV="1">
            <a:off x="3380420" y="1196869"/>
            <a:ext cx="1071195" cy="117957"/>
          </a:xfrm>
          <a:prstGeom prst="straightConnector1">
            <a:avLst/>
          </a:prstGeom>
          <a:noFill/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Arrow Connector 33"/>
          <p:cNvCxnSpPr/>
          <p:nvPr/>
        </p:nvCxnSpPr>
        <p:spPr bwMode="auto">
          <a:xfrm flipH="1">
            <a:off x="3252511" y="1370458"/>
            <a:ext cx="1132898" cy="1279094"/>
          </a:xfrm>
          <a:prstGeom prst="straightConnector1">
            <a:avLst/>
          </a:prstGeom>
          <a:noFill/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98779252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83884" y="153894"/>
            <a:ext cx="8819403" cy="891988"/>
          </a:xfrm>
          <a:noFill/>
        </p:spPr>
        <p:txBody>
          <a:bodyPr>
            <a:normAutofit fontScale="90000"/>
          </a:bodyPr>
          <a:lstStyle/>
          <a:p>
            <a:r>
              <a:rPr lang="en-US">
                <a:solidFill>
                  <a:srgbClr val="000090"/>
                </a:solidFill>
                <a:latin typeface="Geneva" charset="0"/>
                <a:ea typeface="ＭＳ Ｐゴシック" charset="0"/>
              </a:rPr>
              <a:t>particles at</a:t>
            </a:r>
            <a:r>
              <a:rPr lang="en-US">
                <a:solidFill>
                  <a:srgbClr val="FF0000"/>
                </a:solidFill>
                <a:latin typeface="Geneva" charset="0"/>
                <a:ea typeface="ＭＳ Ｐゴシック" charset="0"/>
              </a:rPr>
              <a:t> high density     high rate</a:t>
            </a:r>
            <a:br>
              <a:rPr lang="en-US">
                <a:solidFill>
                  <a:srgbClr val="FF0000"/>
                </a:solidFill>
                <a:latin typeface="Geneva" charset="0"/>
                <a:ea typeface="ＭＳ Ｐゴシック" charset="0"/>
              </a:rPr>
            </a:br>
            <a:r>
              <a:rPr lang="en-US">
                <a:solidFill>
                  <a:srgbClr val="000090"/>
                </a:solidFill>
                <a:latin typeface="Geneva" charset="0"/>
                <a:ea typeface="ＭＳ Ｐゴシック" charset="0"/>
              </a:rPr>
              <a:t>can now be recorded with segmented detectors</a:t>
            </a:r>
          </a:p>
        </p:txBody>
      </p:sp>
      <p:sp>
        <p:nvSpPr>
          <p:cNvPr id="40962" name="Rectangle 1027"/>
          <p:cNvSpPr>
            <a:spLocks noChangeArrowheads="1"/>
          </p:cNvSpPr>
          <p:nvPr/>
        </p:nvSpPr>
        <p:spPr bwMode="auto">
          <a:xfrm>
            <a:off x="8667750" y="3200402"/>
            <a:ext cx="184644" cy="446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/>
          <a:p>
            <a:endParaRPr lang="en-US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155700" y="5334004"/>
            <a:ext cx="184644" cy="374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343648" y="134473"/>
            <a:ext cx="8725647" cy="956235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9" tIns="45715" rIns="91429" bIns="45715" numCol="1" rtlCol="0" anchor="t" anchorCtr="0" compatLnSpc="1">
            <a:prstTxWarp prst="textNoShape">
              <a:avLst/>
            </a:prstTxWarp>
          </a:bodyPr>
          <a:lstStyle/>
          <a:p>
            <a:pPr algn="r" defTabSz="914296" eaLnBrk="0" hangingPunct="0"/>
            <a:endParaRPr lang="en-US" sz="1800"/>
          </a:p>
        </p:txBody>
      </p:sp>
      <p:sp>
        <p:nvSpPr>
          <p:cNvPr id="3" name="TextBox 2"/>
          <p:cNvSpPr txBox="1"/>
          <p:nvPr/>
        </p:nvSpPr>
        <p:spPr>
          <a:xfrm>
            <a:off x="567766" y="1150472"/>
            <a:ext cx="8717701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0">
                <a:latin typeface="+mj-lt"/>
              </a:rPr>
              <a:t>muon flux at </a:t>
            </a:r>
            <a:r>
              <a:rPr lang="en-US" sz="2400" b="0">
                <a:latin typeface="Symbol" charset="2"/>
                <a:cs typeface="Symbol" charset="2"/>
              </a:rPr>
              <a:t>n</a:t>
            </a:r>
            <a:r>
              <a:rPr lang="en-US" sz="2400" b="0">
                <a:latin typeface="+mj-lt"/>
              </a:rPr>
              <a:t>-SPS was ~10</a:t>
            </a:r>
            <a:r>
              <a:rPr lang="en-US" sz="2400" b="0" baseline="30000">
                <a:latin typeface="+mj-lt"/>
              </a:rPr>
              <a:t>6</a:t>
            </a:r>
            <a:r>
              <a:rPr lang="en-US" sz="2400" b="0">
                <a:latin typeface="+mj-lt"/>
              </a:rPr>
              <a:t> cm</a:t>
            </a:r>
            <a:r>
              <a:rPr lang="en-US" sz="2400" b="0" baseline="30000">
                <a:latin typeface="+mj-lt"/>
              </a:rPr>
              <a:t>-2</a:t>
            </a:r>
            <a:r>
              <a:rPr lang="en-US" sz="2400" b="0">
                <a:latin typeface="+mj-lt"/>
              </a:rPr>
              <a:t> in 10µs spill</a:t>
            </a:r>
          </a:p>
          <a:p>
            <a:r>
              <a:rPr lang="en-US" sz="2400" b="0">
                <a:latin typeface="+mj-lt"/>
              </a:rPr>
              <a:t>	</a:t>
            </a:r>
            <a:r>
              <a:rPr lang="en-US" sz="2400" b="0"/>
              <a:t>~30 hits on 50µmx50µm     ' instantaneous' 10</a:t>
            </a:r>
            <a:r>
              <a:rPr lang="en-US" sz="2400" b="0" baseline="30000"/>
              <a:t>11</a:t>
            </a:r>
            <a:r>
              <a:rPr lang="en-US" sz="2400" b="0"/>
              <a:t> cm</a:t>
            </a:r>
            <a:r>
              <a:rPr lang="en-US" sz="2400" b="0" baseline="30000"/>
              <a:t>-2</a:t>
            </a:r>
            <a:r>
              <a:rPr lang="en-US" sz="2400" b="0"/>
              <a:t> s</a:t>
            </a:r>
            <a:r>
              <a:rPr lang="en-US" sz="2400" b="0" baseline="30000"/>
              <a:t>-1</a:t>
            </a:r>
            <a:r>
              <a:rPr lang="en-US" sz="2400" b="0"/>
              <a:t>  </a:t>
            </a:r>
            <a:endParaRPr lang="en-US" sz="2400" b="0">
              <a:latin typeface="+mj-lt"/>
            </a:endParaRPr>
          </a:p>
          <a:p>
            <a:endParaRPr lang="en-US" sz="2400" b="0">
              <a:latin typeface="+mj-lt"/>
            </a:endParaRPr>
          </a:p>
          <a:p>
            <a:r>
              <a:rPr lang="en-US" sz="2400" b="0">
                <a:latin typeface="+mj-lt"/>
              </a:rPr>
              <a:t>comparable to X-ray photon flux </a:t>
            </a:r>
          </a:p>
          <a:p>
            <a:r>
              <a:rPr lang="en-US" sz="2400" b="0">
                <a:latin typeface="+mj-lt"/>
              </a:rPr>
              <a:t>	medical imaging </a:t>
            </a:r>
            <a:r>
              <a:rPr lang="en-US" sz="2400" b="0"/>
              <a:t>with pulsed source</a:t>
            </a:r>
            <a:endParaRPr lang="en-US" sz="2400" b="0">
              <a:latin typeface="+mj-lt"/>
            </a:endParaRPr>
          </a:p>
          <a:p>
            <a:r>
              <a:rPr lang="en-US" sz="2400" b="0">
                <a:latin typeface="+mj-lt"/>
              </a:rPr>
              <a:t>	CT 120kVp     ~</a:t>
            </a:r>
            <a:r>
              <a:rPr lang="en-US" sz="2400" b="0"/>
              <a:t>10</a:t>
            </a:r>
            <a:r>
              <a:rPr lang="en-US" sz="2400" b="0" baseline="30000"/>
              <a:t>9</a:t>
            </a:r>
            <a:r>
              <a:rPr lang="en-US" sz="2400" b="0"/>
              <a:t> cm</a:t>
            </a:r>
            <a:r>
              <a:rPr lang="en-US" sz="2400" b="0" baseline="30000"/>
              <a:t>-2</a:t>
            </a:r>
            <a:r>
              <a:rPr lang="en-US" sz="2400" b="0"/>
              <a:t> s</a:t>
            </a:r>
            <a:r>
              <a:rPr lang="en-US" sz="2400" b="0" baseline="30000"/>
              <a:t>-1</a:t>
            </a:r>
            <a:r>
              <a:rPr lang="en-US" sz="2400" b="0"/>
              <a:t> </a:t>
            </a:r>
            <a:endParaRPr lang="en-US" sz="2400" b="0">
              <a:latin typeface="+mj-lt"/>
            </a:endParaRPr>
          </a:p>
          <a:p>
            <a:r>
              <a:rPr lang="en-US" sz="2400" b="0">
                <a:latin typeface="+mj-lt"/>
              </a:rPr>
              <a:t>	often ms exposures used</a:t>
            </a:r>
          </a:p>
          <a:p>
            <a:endParaRPr lang="en-US" sz="2400" b="0">
              <a:latin typeface="+mj-lt"/>
            </a:endParaRPr>
          </a:p>
          <a:p>
            <a:r>
              <a:rPr lang="en-US" sz="2400" b="0">
                <a:latin typeface="+mj-lt"/>
              </a:rPr>
              <a:t>LHC experiments continuously, 3.2x</a:t>
            </a:r>
            <a:r>
              <a:rPr lang="en-US" sz="2400" b="0"/>
              <a:t>10</a:t>
            </a:r>
            <a:r>
              <a:rPr lang="en-US" sz="2400" b="0" baseline="30000"/>
              <a:t>7</a:t>
            </a:r>
            <a:r>
              <a:rPr lang="en-US" sz="2400" b="0"/>
              <a:t> pulses</a:t>
            </a:r>
            <a:r>
              <a:rPr lang="en-US" sz="2400" b="0" baseline="30000"/>
              <a:t> </a:t>
            </a:r>
            <a:r>
              <a:rPr lang="en-US" sz="2400" b="0"/>
              <a:t> s</a:t>
            </a:r>
            <a:r>
              <a:rPr lang="en-US" sz="2400" b="0" baseline="30000"/>
              <a:t>-1</a:t>
            </a:r>
            <a:r>
              <a:rPr lang="en-US" sz="2400" b="0"/>
              <a:t>  40MHz</a:t>
            </a:r>
          </a:p>
          <a:p>
            <a:r>
              <a:rPr lang="en-US" sz="2400" b="0">
                <a:latin typeface="+mj-lt"/>
              </a:rPr>
              <a:t>	6</a:t>
            </a:r>
            <a:r>
              <a:rPr lang="en-US" sz="2400" b="0"/>
              <a:t>x10</a:t>
            </a:r>
            <a:r>
              <a:rPr lang="en-US" sz="2400" b="0" baseline="30000"/>
              <a:t>8</a:t>
            </a:r>
            <a:r>
              <a:rPr lang="en-US" sz="2400" b="0"/>
              <a:t> collisions     ~10</a:t>
            </a:r>
            <a:r>
              <a:rPr lang="en-US" sz="2400" b="0" baseline="30000"/>
              <a:t>10</a:t>
            </a:r>
            <a:r>
              <a:rPr lang="en-US" sz="2400" b="0"/>
              <a:t> tracks s</a:t>
            </a:r>
            <a:r>
              <a:rPr lang="en-US" sz="2400" b="0" baseline="30000"/>
              <a:t>-1</a:t>
            </a:r>
            <a:r>
              <a:rPr lang="en-US" sz="2400" b="0"/>
              <a:t> on 0.2m</a:t>
            </a:r>
            <a:r>
              <a:rPr lang="en-US" sz="2400" b="0" baseline="30000"/>
              <a:t>2</a:t>
            </a:r>
            <a:r>
              <a:rPr lang="en-US" sz="2400" b="0"/>
              <a:t> inner pixels</a:t>
            </a:r>
          </a:p>
          <a:p>
            <a:endParaRPr lang="en-US" sz="2400" b="0"/>
          </a:p>
          <a:p>
            <a:r>
              <a:rPr lang="en-US" sz="2400" b="0"/>
              <a:t>ATLAS pixel is 50x250µm    total inner layer 16 million pixels</a:t>
            </a:r>
          </a:p>
          <a:p>
            <a:r>
              <a:rPr lang="en-US" sz="2400" b="0"/>
              <a:t>	t</a:t>
            </a:r>
            <a:r>
              <a:rPr lang="en-US" sz="2400" b="0">
                <a:latin typeface="+mj-lt"/>
              </a:rPr>
              <a:t>hen ~  100 – 1000 hits per pixel per second</a:t>
            </a:r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3302001" y="3272118"/>
            <a:ext cx="403411" cy="0"/>
          </a:xfrm>
          <a:prstGeom prst="straightConnector1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Arrow Connector 8"/>
          <p:cNvCxnSpPr/>
          <p:nvPr/>
        </p:nvCxnSpPr>
        <p:spPr bwMode="auto">
          <a:xfrm>
            <a:off x="3708401" y="4724400"/>
            <a:ext cx="403411" cy="0"/>
          </a:xfrm>
          <a:prstGeom prst="straightConnector1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Arrow Connector 9"/>
          <p:cNvCxnSpPr/>
          <p:nvPr/>
        </p:nvCxnSpPr>
        <p:spPr bwMode="auto">
          <a:xfrm>
            <a:off x="1108636" y="1780989"/>
            <a:ext cx="403411" cy="0"/>
          </a:xfrm>
          <a:prstGeom prst="straightConnector1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TextBox 5"/>
          <p:cNvSpPr txBox="1"/>
          <p:nvPr/>
        </p:nvSpPr>
        <p:spPr>
          <a:xfrm>
            <a:off x="2942452" y="1822825"/>
            <a:ext cx="53477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>
                <a:solidFill>
                  <a:srgbClr val="FF3300"/>
                </a:solidFill>
                <a:latin typeface="+mj-lt"/>
              </a:rPr>
              <a:t>~1970 only charge integration is possible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942452" y="3648637"/>
            <a:ext cx="53927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>
                <a:solidFill>
                  <a:srgbClr val="FF3300"/>
                </a:solidFill>
                <a:latin typeface="+mj-lt"/>
              </a:rPr>
              <a:t>from ~2000 photon counting is discussed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942452" y="4799108"/>
            <a:ext cx="6607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>
                <a:solidFill>
                  <a:srgbClr val="FF3300"/>
                </a:solidFill>
                <a:latin typeface="+mj-lt"/>
              </a:rPr>
              <a:t>close to vertex the pixel detectors are only solution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942452" y="5934637"/>
            <a:ext cx="38312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>
                <a:solidFill>
                  <a:srgbClr val="FF3300"/>
                </a:solidFill>
                <a:latin typeface="+mj-lt"/>
              </a:rPr>
              <a:t>still low probability of overlap</a:t>
            </a:r>
          </a:p>
        </p:txBody>
      </p:sp>
    </p:spTree>
    <p:extLst>
      <p:ext uri="{BB962C8B-B14F-4D97-AF65-F5344CB8AC3E}">
        <p14:creationId xmlns:p14="http://schemas.microsoft.com/office/powerpoint/2010/main" val="178656757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60400" y="138955"/>
            <a:ext cx="8502650" cy="680835"/>
          </a:xfrm>
          <a:noFill/>
        </p:spPr>
        <p:txBody>
          <a:bodyPr>
            <a:normAutofit/>
          </a:bodyPr>
          <a:lstStyle/>
          <a:p>
            <a:r>
              <a:rPr lang="en-US">
                <a:latin typeface="Geneva" charset="0"/>
                <a:ea typeface="ＭＳ Ｐゴシック" charset="0"/>
              </a:rPr>
              <a:t>history</a:t>
            </a:r>
            <a:endParaRPr lang="en-US">
              <a:solidFill>
                <a:schemeClr val="accent6"/>
              </a:solidFill>
              <a:latin typeface="Geneva" charset="0"/>
              <a:ea typeface="ＭＳ Ｐゴシック" charset="0"/>
            </a:endParaRPr>
          </a:p>
        </p:txBody>
      </p:sp>
      <p:sp>
        <p:nvSpPr>
          <p:cNvPr id="40962" name="Rectangle 1027"/>
          <p:cNvSpPr>
            <a:spLocks noChangeArrowheads="1"/>
          </p:cNvSpPr>
          <p:nvPr/>
        </p:nvSpPr>
        <p:spPr bwMode="auto">
          <a:xfrm>
            <a:off x="8667750" y="3200402"/>
            <a:ext cx="184644" cy="446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/>
          <a:p>
            <a:endParaRPr lang="en-US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155700" y="5334004"/>
            <a:ext cx="184644" cy="374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7766" y="3257179"/>
            <a:ext cx="8563237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0">
                <a:solidFill>
                  <a:srgbClr val="008000"/>
                </a:solidFill>
                <a:latin typeface="+mj-lt"/>
              </a:rPr>
              <a:t>not yet</a:t>
            </a:r>
            <a:r>
              <a:rPr lang="en-US" sz="3200" b="0">
                <a:latin typeface="+mj-lt"/>
              </a:rPr>
              <a:t> 'Medipix' started ~1996 </a:t>
            </a:r>
          </a:p>
          <a:p>
            <a:r>
              <a:rPr lang="en-US" sz="3200" b="0">
                <a:latin typeface="+mj-lt"/>
              </a:rPr>
              <a:t>in a common effort with INFN Pisa</a:t>
            </a:r>
          </a:p>
          <a:p>
            <a:r>
              <a:rPr lang="en-US" sz="3200" b="0">
                <a:latin typeface="+mj-lt"/>
              </a:rPr>
              <a:t>resulted in the Photon Counting Chip PCC</a:t>
            </a:r>
          </a:p>
          <a:p>
            <a:endParaRPr lang="en-US" sz="1200" b="0">
              <a:latin typeface="+mj-lt"/>
            </a:endParaRPr>
          </a:p>
          <a:p>
            <a:r>
              <a:rPr lang="en-US" sz="3200" b="0">
                <a:latin typeface="+mj-lt"/>
              </a:rPr>
              <a:t>soon joined by </a:t>
            </a:r>
          </a:p>
          <a:p>
            <a:r>
              <a:rPr lang="en-US" sz="3200" b="0">
                <a:latin typeface="+mj-lt"/>
              </a:rPr>
              <a:t>Freiburg and Glasgow Universities</a:t>
            </a:r>
          </a:p>
          <a:p>
            <a:r>
              <a:rPr lang="en-US" sz="2000" b="0">
                <a:latin typeface="+mj-lt"/>
              </a:rPr>
              <a:t>working on hybridization with GaAs sensor for conversion efficiency</a:t>
            </a:r>
            <a:r>
              <a:rPr lang="en-US" sz="2400" b="0">
                <a:latin typeface="+mj-lt"/>
              </a:rPr>
              <a:t> </a:t>
            </a:r>
          </a:p>
        </p:txBody>
      </p:sp>
      <p:pic>
        <p:nvPicPr>
          <p:cNvPr id="8" name="Picture 7" descr="medipixlogo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6419" y="2495177"/>
            <a:ext cx="1486922" cy="1090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 descr="omega-2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6029" y="1494118"/>
            <a:ext cx="1366015" cy="9861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5577" y="615576"/>
            <a:ext cx="7554171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0">
                <a:latin typeface="+mj-lt"/>
              </a:rPr>
              <a:t>some PhD students at CERN experimented </a:t>
            </a:r>
          </a:p>
          <a:p>
            <a:r>
              <a:rPr lang="en-US" sz="2400" b="0">
                <a:latin typeface="+mj-lt"/>
              </a:rPr>
              <a:t>with the Omega detector and radioactive sources </a:t>
            </a:r>
          </a:p>
          <a:p>
            <a:r>
              <a:rPr lang="en-US" sz="2400" b="0">
                <a:latin typeface="+mj-lt"/>
              </a:rPr>
              <a:t>to look at objects instead of particle tracking</a:t>
            </a:r>
          </a:p>
          <a:p>
            <a:r>
              <a:rPr lang="en-US" sz="2400" b="0">
                <a:latin typeface="+mj-lt"/>
              </a:rPr>
              <a:t>Cinzia da Via used a 0.5mm steel wire bent as Ω</a:t>
            </a:r>
          </a:p>
          <a:p>
            <a:endParaRPr lang="en-US" sz="2400" b="0">
              <a:latin typeface="+mj-lt"/>
            </a:endParaRPr>
          </a:p>
          <a:p>
            <a:r>
              <a:rPr lang="en-US" sz="2400" b="0">
                <a:latin typeface="+mj-lt"/>
              </a:rPr>
              <a:t>Bettina Mikulec imaged M on the PCC chip</a:t>
            </a:r>
          </a:p>
          <a:p>
            <a:r>
              <a:rPr lang="en-US" sz="2400" b="0">
                <a:latin typeface="+mj-lt"/>
              </a:rPr>
              <a:t>    						~1998</a:t>
            </a:r>
          </a:p>
        </p:txBody>
      </p:sp>
    </p:spTree>
    <p:extLst>
      <p:ext uri="{BB962C8B-B14F-4D97-AF65-F5344CB8AC3E}">
        <p14:creationId xmlns:p14="http://schemas.microsoft.com/office/powerpoint/2010/main" val="4014523622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43648" y="183776"/>
            <a:ext cx="9293411" cy="652929"/>
          </a:xfrm>
          <a:noFill/>
        </p:spPr>
        <p:txBody>
          <a:bodyPr>
            <a:normAutofit fontScale="90000"/>
          </a:bodyPr>
          <a:lstStyle/>
          <a:p>
            <a:r>
              <a:rPr lang="en-US">
                <a:latin typeface="Geneva" charset="0"/>
                <a:ea typeface="ＭＳ Ｐゴシック" charset="0"/>
              </a:rPr>
              <a:t>1997 imaging chip follows particle tracking chips </a:t>
            </a:r>
            <a:endParaRPr lang="en-US">
              <a:solidFill>
                <a:schemeClr val="accent6"/>
              </a:solidFill>
              <a:latin typeface="Geneva" charset="0"/>
              <a:ea typeface="ＭＳ Ｐゴシック" charset="0"/>
            </a:endParaRPr>
          </a:p>
        </p:txBody>
      </p:sp>
      <p:sp>
        <p:nvSpPr>
          <p:cNvPr id="40962" name="Rectangle 1027"/>
          <p:cNvSpPr>
            <a:spLocks noChangeArrowheads="1"/>
          </p:cNvSpPr>
          <p:nvPr/>
        </p:nvSpPr>
        <p:spPr bwMode="auto">
          <a:xfrm>
            <a:off x="8667750" y="3200402"/>
            <a:ext cx="184644" cy="446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/>
          <a:p>
            <a:endParaRPr lang="en-US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155700" y="5334004"/>
            <a:ext cx="184644" cy="374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986425" y="878530"/>
            <a:ext cx="7843811" cy="1497119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9" tIns="45715" rIns="91429" bIns="45715" numCol="1" rtlCol="0" anchor="t" anchorCtr="0" compatLnSpc="1">
            <a:prstTxWarp prst="textNoShape">
              <a:avLst/>
            </a:prstTxWarp>
          </a:bodyPr>
          <a:lstStyle/>
          <a:p>
            <a:pPr algn="r" defTabSz="914296" eaLnBrk="0" hangingPunct="0"/>
            <a:endParaRPr lang="en-US" sz="1800"/>
          </a:p>
        </p:txBody>
      </p:sp>
      <p:sp>
        <p:nvSpPr>
          <p:cNvPr id="3" name="TextBox 2"/>
          <p:cNvSpPr txBox="1"/>
          <p:nvPr/>
        </p:nvSpPr>
        <p:spPr>
          <a:xfrm>
            <a:off x="821274" y="896473"/>
            <a:ext cx="8069209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0"/>
              <a:t>A Readout Chip for a 64 x 64 Pixel Matrix </a:t>
            </a:r>
          </a:p>
          <a:p>
            <a:pPr algn="ctr"/>
            <a:r>
              <a:rPr lang="en-US" b="0"/>
              <a:t>with 15-bit Single Photon Counting    PCC</a:t>
            </a:r>
          </a:p>
          <a:p>
            <a:pPr algn="ctr"/>
            <a:r>
              <a:rPr lang="en-US" sz="2000" b="0"/>
              <a:t>M. Campbell, E.H.M. Heijne, G. Meddeler, E. Pernigotti, W. Snoeys</a:t>
            </a:r>
          </a:p>
          <a:p>
            <a:pPr algn="ctr"/>
            <a:r>
              <a:rPr lang="en-US" sz="2000" b="0"/>
              <a:t>IEEE Trans. Nucl. Sci. 45 (1998) 751-753</a:t>
            </a:r>
            <a:endParaRPr lang="en-US" sz="2000"/>
          </a:p>
        </p:txBody>
      </p:sp>
      <p:sp>
        <p:nvSpPr>
          <p:cNvPr id="4" name="TextBox 3"/>
          <p:cNvSpPr txBox="1"/>
          <p:nvPr/>
        </p:nvSpPr>
        <p:spPr>
          <a:xfrm>
            <a:off x="179296" y="2450354"/>
            <a:ext cx="8008471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/>
              <a:t>pixel size 170µm x 170µm    only counting, single threshold      </a:t>
            </a:r>
          </a:p>
        </p:txBody>
      </p:sp>
      <p:pic>
        <p:nvPicPr>
          <p:cNvPr id="5" name="Picture 4" descr="PCC-9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89" y="3085352"/>
            <a:ext cx="3578556" cy="3264648"/>
          </a:xfrm>
          <a:prstGeom prst="rect">
            <a:avLst/>
          </a:prstGeom>
        </p:spPr>
      </p:pic>
      <p:pic>
        <p:nvPicPr>
          <p:cNvPr id="6" name="Picture 5" descr="PCC-schem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1100" y="3057666"/>
            <a:ext cx="4262358" cy="3247511"/>
          </a:xfrm>
          <a:prstGeom prst="rect">
            <a:avLst/>
          </a:prstGeom>
        </p:spPr>
      </p:pic>
      <p:pic>
        <p:nvPicPr>
          <p:cNvPr id="7" name="Picture 6" descr="PCC-chip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3278" y="3137647"/>
            <a:ext cx="1707060" cy="193108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311627" y="5157695"/>
            <a:ext cx="1332072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/>
              <a:t>64 x 64</a:t>
            </a:r>
          </a:p>
          <a:p>
            <a:r>
              <a:rPr lang="en-US" b="0"/>
              <a:t>10.9 mm</a:t>
            </a:r>
          </a:p>
        </p:txBody>
      </p:sp>
      <p:cxnSp>
        <p:nvCxnSpPr>
          <p:cNvPr id="9" name="Straight Arrow Connector 8"/>
          <p:cNvCxnSpPr/>
          <p:nvPr/>
        </p:nvCxnSpPr>
        <p:spPr bwMode="auto">
          <a:xfrm flipV="1">
            <a:off x="8202706" y="5558120"/>
            <a:ext cx="1479177" cy="1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arrow"/>
            <a:tailEnd type="arrow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8450389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81106" y="119529"/>
            <a:ext cx="8502650" cy="561306"/>
          </a:xfrm>
          <a:noFill/>
        </p:spPr>
        <p:txBody>
          <a:bodyPr>
            <a:normAutofit fontScale="90000"/>
          </a:bodyPr>
          <a:lstStyle/>
          <a:p>
            <a:r>
              <a:rPr lang="en-US">
                <a:latin typeface="Geneva" charset="0"/>
                <a:ea typeface="ＭＳ Ｐゴシック" charset="0"/>
              </a:rPr>
              <a:t>Lukas Tlustos 2002 photon counting chip PCC</a:t>
            </a:r>
            <a:endParaRPr lang="en-US">
              <a:solidFill>
                <a:schemeClr val="accent6"/>
              </a:solidFill>
              <a:latin typeface="Geneva" charset="0"/>
              <a:ea typeface="ＭＳ Ｐゴシック" charset="0"/>
            </a:endParaRPr>
          </a:p>
        </p:txBody>
      </p:sp>
      <p:sp>
        <p:nvSpPr>
          <p:cNvPr id="40962" name="Rectangle 1027"/>
          <p:cNvSpPr>
            <a:spLocks noChangeArrowheads="1"/>
          </p:cNvSpPr>
          <p:nvPr/>
        </p:nvSpPr>
        <p:spPr bwMode="auto">
          <a:xfrm>
            <a:off x="8667750" y="3200402"/>
            <a:ext cx="184644" cy="446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/>
          <a:p>
            <a:endParaRPr lang="en-US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155700" y="5334004"/>
            <a:ext cx="184644" cy="374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523247" y="104588"/>
            <a:ext cx="8426518" cy="49306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9" tIns="45715" rIns="91429" bIns="45715" numCol="1" rtlCol="0" anchor="t" anchorCtr="0" compatLnSpc="1">
            <a:prstTxWarp prst="textNoShape">
              <a:avLst/>
            </a:prstTxWarp>
          </a:bodyPr>
          <a:lstStyle/>
          <a:p>
            <a:pPr algn="r" defTabSz="914296" eaLnBrk="0" hangingPunct="0"/>
            <a:endParaRPr lang="en-US" sz="1800"/>
          </a:p>
        </p:txBody>
      </p:sp>
      <p:pic>
        <p:nvPicPr>
          <p:cNvPr id="8" name="Picture 7" descr="fish-8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88875"/>
            <a:ext cx="9906000" cy="1486502"/>
          </a:xfrm>
          <a:prstGeom prst="rect">
            <a:avLst/>
          </a:prstGeom>
        </p:spPr>
      </p:pic>
      <p:pic>
        <p:nvPicPr>
          <p:cNvPr id="9" name="Picture 8" descr="fish-320-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23227"/>
            <a:ext cx="9906000" cy="1486502"/>
          </a:xfrm>
          <a:prstGeom prst="rect">
            <a:avLst/>
          </a:prstGeom>
        </p:spPr>
      </p:pic>
      <p:pic>
        <p:nvPicPr>
          <p:cNvPr id="12" name="Picture 11" descr="fish-3200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10556"/>
            <a:ext cx="9906000" cy="1486502"/>
          </a:xfrm>
          <a:prstGeom prst="rect">
            <a:avLst/>
          </a:prstGeom>
        </p:spPr>
      </p:pic>
      <p:pic>
        <p:nvPicPr>
          <p:cNvPr id="4" name="Picture 3" descr="fish-46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63060"/>
            <a:ext cx="9906000" cy="1404471"/>
          </a:xfrm>
          <a:prstGeom prst="rect">
            <a:avLst/>
          </a:prstGeom>
        </p:spPr>
      </p:pic>
      <p:pic>
        <p:nvPicPr>
          <p:cNvPr id="16" name="Picture 15" descr="F-10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884" y="574489"/>
            <a:ext cx="9786470" cy="1218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748553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81106" y="119529"/>
            <a:ext cx="8502650" cy="561306"/>
          </a:xfrm>
          <a:noFill/>
        </p:spPr>
        <p:txBody>
          <a:bodyPr>
            <a:normAutofit fontScale="90000"/>
          </a:bodyPr>
          <a:lstStyle/>
          <a:p>
            <a:r>
              <a:rPr lang="en-US">
                <a:latin typeface="Geneva" charset="0"/>
                <a:ea typeface="ＭＳ Ｐゴシック" charset="0"/>
              </a:rPr>
              <a:t>Lukas Tlustos 2002 photon counting chip PCC</a:t>
            </a:r>
            <a:endParaRPr lang="en-US">
              <a:solidFill>
                <a:schemeClr val="accent6"/>
              </a:solidFill>
              <a:latin typeface="Geneva" charset="0"/>
              <a:ea typeface="ＭＳ Ｐゴシック" charset="0"/>
            </a:endParaRPr>
          </a:p>
        </p:txBody>
      </p:sp>
      <p:sp>
        <p:nvSpPr>
          <p:cNvPr id="40962" name="Rectangle 1027"/>
          <p:cNvSpPr>
            <a:spLocks noChangeArrowheads="1"/>
          </p:cNvSpPr>
          <p:nvPr/>
        </p:nvSpPr>
        <p:spPr bwMode="auto">
          <a:xfrm>
            <a:off x="8667750" y="3200402"/>
            <a:ext cx="184644" cy="446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/>
          <a:p>
            <a:endParaRPr lang="en-US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155700" y="5334004"/>
            <a:ext cx="184644" cy="374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523247" y="104588"/>
            <a:ext cx="8426518" cy="49306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9" tIns="45715" rIns="91429" bIns="45715" numCol="1" rtlCol="0" anchor="t" anchorCtr="0" compatLnSpc="1">
            <a:prstTxWarp prst="textNoShape">
              <a:avLst/>
            </a:prstTxWarp>
          </a:bodyPr>
          <a:lstStyle/>
          <a:p>
            <a:pPr algn="r" defTabSz="914296" eaLnBrk="0" hangingPunct="0"/>
            <a:endParaRPr lang="en-US" sz="1800"/>
          </a:p>
        </p:txBody>
      </p:sp>
      <p:pic>
        <p:nvPicPr>
          <p:cNvPr id="8" name="Picture 7" descr="fish-8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88875"/>
            <a:ext cx="9906000" cy="1486502"/>
          </a:xfrm>
          <a:prstGeom prst="rect">
            <a:avLst/>
          </a:prstGeom>
        </p:spPr>
      </p:pic>
      <p:pic>
        <p:nvPicPr>
          <p:cNvPr id="9" name="Picture 8" descr="fish-320-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23227"/>
            <a:ext cx="9906000" cy="1486502"/>
          </a:xfrm>
          <a:prstGeom prst="rect">
            <a:avLst/>
          </a:prstGeom>
        </p:spPr>
      </p:pic>
      <p:pic>
        <p:nvPicPr>
          <p:cNvPr id="12" name="Picture 11" descr="fish-3200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10556"/>
            <a:ext cx="9906000" cy="1486502"/>
          </a:xfrm>
          <a:prstGeom prst="rect">
            <a:avLst/>
          </a:prstGeom>
        </p:spPr>
      </p:pic>
      <p:pic>
        <p:nvPicPr>
          <p:cNvPr id="4" name="Picture 3" descr="fish-46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63060"/>
            <a:ext cx="9906000" cy="1404471"/>
          </a:xfrm>
          <a:prstGeom prst="rect">
            <a:avLst/>
          </a:prstGeom>
        </p:spPr>
      </p:pic>
      <p:pic>
        <p:nvPicPr>
          <p:cNvPr id="16" name="Picture 15" descr="F-10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884" y="574489"/>
            <a:ext cx="9786470" cy="121845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269999" y="3795059"/>
            <a:ext cx="7071167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0">
                <a:latin typeface="+mj-lt"/>
              </a:rPr>
              <a:t>illustrated progressive photon counting</a:t>
            </a:r>
          </a:p>
          <a:p>
            <a:r>
              <a:rPr lang="en-US" sz="2400" b="0">
                <a:latin typeface="+mj-lt"/>
              </a:rPr>
              <a:t>and improving image quality – still white/black</a:t>
            </a:r>
          </a:p>
          <a:p>
            <a:endParaRPr lang="en-US" sz="2400" b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8466152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90283" y="168838"/>
            <a:ext cx="8502650" cy="680835"/>
          </a:xfrm>
          <a:noFill/>
        </p:spPr>
        <p:txBody>
          <a:bodyPr>
            <a:normAutofit/>
          </a:bodyPr>
          <a:lstStyle/>
          <a:p>
            <a:r>
              <a:rPr lang="en-US">
                <a:latin typeface="Geneva" charset="0"/>
                <a:ea typeface="ＭＳ Ｐゴシック" charset="0"/>
              </a:rPr>
              <a:t>1999 formal start Medipix</a:t>
            </a:r>
            <a:endParaRPr lang="en-US">
              <a:solidFill>
                <a:schemeClr val="accent6"/>
              </a:solidFill>
              <a:latin typeface="Geneva" charset="0"/>
              <a:ea typeface="ＭＳ Ｐゴシック" charset="0"/>
            </a:endParaRPr>
          </a:p>
        </p:txBody>
      </p:sp>
      <p:sp>
        <p:nvSpPr>
          <p:cNvPr id="40962" name="Rectangle 1027"/>
          <p:cNvSpPr>
            <a:spLocks noChangeArrowheads="1"/>
          </p:cNvSpPr>
          <p:nvPr/>
        </p:nvSpPr>
        <p:spPr bwMode="auto">
          <a:xfrm>
            <a:off x="8667750" y="3200402"/>
            <a:ext cx="184644" cy="446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/>
          <a:p>
            <a:endParaRPr lang="en-US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155700" y="5334004"/>
            <a:ext cx="184644" cy="374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6" name="Rectangle 1026"/>
          <p:cNvSpPr txBox="1">
            <a:spLocks noChangeArrowheads="1"/>
          </p:cNvSpPr>
          <p:nvPr/>
        </p:nvSpPr>
        <p:spPr bwMode="auto">
          <a:xfrm>
            <a:off x="0" y="1299881"/>
            <a:ext cx="9906000" cy="4586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2064" tIns="46033" rIns="92064" bIns="46033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  <a:cs typeface="ＭＳ Ｐゴシック" charset="0"/>
              </a:defRPr>
            </a:lvl5pPr>
            <a:lvl6pPr marL="457148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6pPr>
            <a:lvl7pPr marL="914296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7pPr>
            <a:lvl8pPr marL="1371445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8pPr>
            <a:lvl9pPr marL="1828592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9pPr>
          </a:lstStyle>
          <a:p>
            <a:r>
              <a:rPr lang="en-US" sz="2800" b="0">
                <a:latin typeface="Geneva" charset="0"/>
                <a:ea typeface="ＭＳ Ｐゴシック" charset="0"/>
              </a:rPr>
              <a:t>Michael Campbell proposes dedicated effort</a:t>
            </a:r>
          </a:p>
          <a:p>
            <a:r>
              <a:rPr lang="en-US" sz="2800" b="0">
                <a:latin typeface="Geneva" charset="0"/>
                <a:ea typeface="ＭＳ Ｐゴシック" charset="0"/>
              </a:rPr>
              <a:t>towards photon counting chip</a:t>
            </a:r>
          </a:p>
          <a:p>
            <a:r>
              <a:rPr lang="en-US" sz="2800" b="0">
                <a:latin typeface="Geneva" charset="0"/>
                <a:ea typeface="ＭＳ Ｐゴシック" charset="0"/>
              </a:rPr>
              <a:t>with medical imaging in mind</a:t>
            </a:r>
          </a:p>
          <a:p>
            <a:endParaRPr lang="en-US" sz="2800" b="0">
              <a:latin typeface="Geneva" charset="0"/>
              <a:ea typeface="ＭＳ Ｐゴシック" charset="0"/>
            </a:endParaRPr>
          </a:p>
          <a:p>
            <a:r>
              <a:rPr lang="en-US" sz="2800" b="0">
                <a:latin typeface="Geneva" charset="0"/>
                <a:ea typeface="ＭＳ Ｐゴシック" charset="0"/>
              </a:rPr>
              <a:t> </a:t>
            </a:r>
          </a:p>
          <a:p>
            <a:r>
              <a:rPr lang="en-US" sz="2800" b="0">
                <a:solidFill>
                  <a:schemeClr val="accent6"/>
                </a:solidFill>
                <a:latin typeface="Geneva" charset="0"/>
                <a:ea typeface="ＭＳ Ｐゴシック" charset="0"/>
              </a:rPr>
              <a:t>this will independently build on RD19 expertise</a:t>
            </a:r>
          </a:p>
          <a:p>
            <a:r>
              <a:rPr lang="en-US" sz="2800" b="0">
                <a:solidFill>
                  <a:schemeClr val="accent6"/>
                </a:solidFill>
                <a:latin typeface="Geneva" charset="0"/>
                <a:ea typeface="ＭＳ Ｐゴシック" charset="0"/>
              </a:rPr>
              <a:t> and extend scope, using 0.25µm CMOS</a:t>
            </a:r>
          </a:p>
          <a:p>
            <a:r>
              <a:rPr lang="en-US" sz="2800" b="0">
                <a:solidFill>
                  <a:schemeClr val="accent6"/>
                </a:solidFill>
                <a:latin typeface="Geneva" charset="0"/>
                <a:ea typeface="ＭＳ Ｐゴシック" charset="0"/>
              </a:rPr>
              <a:t>aiming at 'small' pixels, large 3-sides buttable matrix</a:t>
            </a:r>
          </a:p>
          <a:p>
            <a:r>
              <a:rPr lang="en-US" sz="2800" b="0">
                <a:solidFill>
                  <a:schemeClr val="accent6"/>
                </a:solidFill>
                <a:latin typeface="Geneva" charset="0"/>
                <a:ea typeface="ＭＳ Ｐゴシック" charset="0"/>
              </a:rPr>
              <a:t>and more signal processing: 2 thresholds</a:t>
            </a:r>
          </a:p>
          <a:p>
            <a:endParaRPr lang="en-US" sz="2800" b="0">
              <a:solidFill>
                <a:schemeClr val="accent6"/>
              </a:solidFill>
              <a:latin typeface="Genev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0336080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63632" y="384117"/>
            <a:ext cx="9414786" cy="420901"/>
          </a:xfrm>
          <a:noFill/>
        </p:spPr>
        <p:txBody>
          <a:bodyPr>
            <a:noAutofit/>
          </a:bodyPr>
          <a:lstStyle/>
          <a:p>
            <a:r>
              <a:rPr lang="en-US">
                <a:latin typeface="Geneva" charset="0"/>
                <a:ea typeface="ＭＳ Ｐゴシック" charset="0"/>
              </a:rPr>
              <a:t>Aim of CERN is elementary particle physics</a:t>
            </a:r>
            <a:endParaRPr lang="en-US">
              <a:solidFill>
                <a:schemeClr val="accent6"/>
              </a:solidFill>
              <a:latin typeface="Geneva" charset="0"/>
              <a:ea typeface="ＭＳ Ｐゴシック" charset="0"/>
            </a:endParaRPr>
          </a:p>
        </p:txBody>
      </p:sp>
      <p:sp>
        <p:nvSpPr>
          <p:cNvPr id="40962" name="Rectangle 1027"/>
          <p:cNvSpPr>
            <a:spLocks noChangeArrowheads="1"/>
          </p:cNvSpPr>
          <p:nvPr/>
        </p:nvSpPr>
        <p:spPr bwMode="auto">
          <a:xfrm>
            <a:off x="8667750" y="3200402"/>
            <a:ext cx="184644" cy="446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/>
          <a:p>
            <a:endParaRPr lang="en-US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155700" y="5334004"/>
            <a:ext cx="184644" cy="374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40964" name="Rectangle 1029"/>
          <p:cNvSpPr>
            <a:spLocks noGrp="1" noChangeArrowheads="1"/>
          </p:cNvSpPr>
          <p:nvPr>
            <p:ph type="body" idx="1"/>
          </p:nvPr>
        </p:nvSpPr>
        <p:spPr>
          <a:xfrm>
            <a:off x="0" y="1104729"/>
            <a:ext cx="9906000" cy="1196212"/>
          </a:xfrm>
        </p:spPr>
        <p:txBody>
          <a:bodyPr>
            <a:normAutofit/>
          </a:bodyPr>
          <a:lstStyle/>
          <a:p>
            <a:pPr>
              <a:lnSpc>
                <a:spcPts val="1200"/>
              </a:lnSpc>
            </a:pPr>
            <a:r>
              <a:rPr lang="en-US" sz="2300">
                <a:latin typeface="Geneva" charset="0"/>
                <a:ea typeface="ＭＳ Ｐゴシック" charset="0"/>
              </a:rPr>
              <a:t> </a:t>
            </a:r>
          </a:p>
          <a:p>
            <a:pPr>
              <a:lnSpc>
                <a:spcPts val="1200"/>
              </a:lnSpc>
            </a:pPr>
            <a:r>
              <a:rPr lang="en-US" i="1">
                <a:solidFill>
                  <a:srgbClr val="0000FF"/>
                </a:solidFill>
                <a:latin typeface="Geneva" charset="0"/>
                <a:ea typeface="ＭＳ Ｐゴシック" charset="0"/>
              </a:rPr>
              <a:t>instruments &amp; expertise in analysis of individual quanta</a:t>
            </a:r>
          </a:p>
          <a:p>
            <a:pPr>
              <a:lnSpc>
                <a:spcPts val="1200"/>
              </a:lnSpc>
            </a:pPr>
            <a:endParaRPr lang="en-US" i="1">
              <a:latin typeface="Geneva" charset="0"/>
              <a:ea typeface="ＭＳ Ｐゴシック" charset="0"/>
            </a:endParaRPr>
          </a:p>
          <a:p>
            <a:pPr>
              <a:lnSpc>
                <a:spcPts val="1200"/>
              </a:lnSpc>
            </a:pPr>
            <a:r>
              <a:rPr lang="en-US" i="1">
                <a:latin typeface="Geneva" charset="0"/>
                <a:ea typeface="ＭＳ Ｐゴシック" charset="0"/>
              </a:rPr>
              <a:t>should be exploited in other fields of science &amp; industry</a:t>
            </a:r>
          </a:p>
          <a:p>
            <a:pPr>
              <a:lnSpc>
                <a:spcPts val="1200"/>
              </a:lnSpc>
            </a:pPr>
            <a:endParaRPr lang="en-US" i="1">
              <a:latin typeface="Geneva" charset="0"/>
              <a:ea typeface="ＭＳ Ｐゴシック" charset="0"/>
            </a:endParaRPr>
          </a:p>
          <a:p>
            <a:pPr>
              <a:lnSpc>
                <a:spcPts val="1200"/>
              </a:lnSpc>
            </a:pPr>
            <a:endParaRPr lang="en-US" i="1">
              <a:latin typeface="Geneva" charset="0"/>
              <a:ea typeface="ＭＳ Ｐゴシック" charset="0"/>
            </a:endParaRPr>
          </a:p>
          <a:p>
            <a:pPr>
              <a:lnSpc>
                <a:spcPts val="1200"/>
              </a:lnSpc>
            </a:pPr>
            <a:endParaRPr lang="en-US" i="1">
              <a:latin typeface="Geneva" charset="0"/>
              <a:ea typeface="ＭＳ Ｐゴシック" charset="0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0" y="1210235"/>
            <a:ext cx="9906000" cy="1075765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9" tIns="45715" rIns="91429" bIns="45715" numCol="1" rtlCol="0" anchor="t" anchorCtr="0" compatLnSpc="1">
            <a:prstTxWarp prst="textNoShape">
              <a:avLst/>
            </a:prstTxWarp>
          </a:bodyPr>
          <a:lstStyle/>
          <a:p>
            <a:pPr algn="r" defTabSz="914296" eaLnBrk="0" hangingPunct="0"/>
            <a:endParaRPr lang="en-US" sz="1800"/>
          </a:p>
        </p:txBody>
      </p:sp>
      <p:sp>
        <p:nvSpPr>
          <p:cNvPr id="3" name="TextBox 2"/>
          <p:cNvSpPr txBox="1"/>
          <p:nvPr/>
        </p:nvSpPr>
        <p:spPr>
          <a:xfrm>
            <a:off x="822566" y="2465295"/>
            <a:ext cx="8135160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0">
                <a:latin typeface="Geneva" charset="0"/>
              </a:rPr>
              <a:t>This is aim of the Medipix Collaborations</a:t>
            </a:r>
          </a:p>
          <a:p>
            <a:pPr algn="ctr"/>
            <a:r>
              <a:rPr lang="en-US" sz="2400" b="0">
                <a:solidFill>
                  <a:srgbClr val="008000"/>
                </a:solidFill>
                <a:latin typeface="+mn-lt"/>
              </a:rPr>
              <a:t>applications often slow to become reality </a:t>
            </a:r>
          </a:p>
          <a:p>
            <a:pPr algn="ctr"/>
            <a:endParaRPr lang="en-US" sz="1000">
              <a:latin typeface="+mn-lt"/>
            </a:endParaRPr>
          </a:p>
          <a:p>
            <a:pPr algn="ctr"/>
            <a:r>
              <a:rPr lang="en-US" sz="2400" b="0">
                <a:solidFill>
                  <a:srgbClr val="008000"/>
                </a:solidFill>
                <a:latin typeface="+mj-lt"/>
              </a:rPr>
              <a:t>CERN is only one among many participants</a:t>
            </a:r>
          </a:p>
          <a:p>
            <a:pPr algn="ctr"/>
            <a:endParaRPr lang="en-US" sz="2400">
              <a:latin typeface="+mn-lt"/>
            </a:endParaRPr>
          </a:p>
          <a:p>
            <a:pPr algn="ctr"/>
            <a:r>
              <a:rPr lang="en-US" sz="2400">
                <a:latin typeface="+mn-lt"/>
              </a:rPr>
              <a:t>Medipix also provides continuity and expertise in</a:t>
            </a:r>
          </a:p>
          <a:p>
            <a:pPr algn="ctr"/>
            <a:r>
              <a:rPr lang="en-US" sz="2400">
                <a:latin typeface="+mn-lt"/>
              </a:rPr>
              <a:t>microelectronics ASIC design and silicon technology</a:t>
            </a:r>
          </a:p>
          <a:p>
            <a:pPr algn="ctr"/>
            <a:r>
              <a:rPr lang="en-US" sz="2400">
                <a:latin typeface="+mn-lt"/>
              </a:rPr>
              <a:t>for future CERN experiments</a:t>
            </a:r>
          </a:p>
          <a:p>
            <a:pPr algn="ctr"/>
            <a:endParaRPr lang="en-US" sz="1000">
              <a:latin typeface="+mn-lt"/>
            </a:endParaRPr>
          </a:p>
          <a:p>
            <a:pPr algn="ctr"/>
            <a:endParaRPr lang="en-US" sz="24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61891943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cs typeface="+mj-cs"/>
              </a:rPr>
              <a:t>Medipix2: Mpix2MXR20 (iteration 2005)</a:t>
            </a:r>
          </a:p>
        </p:txBody>
      </p:sp>
      <p:sp>
        <p:nvSpPr>
          <p:cNvPr id="33794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438219" y="6572252"/>
            <a:ext cx="467783" cy="2857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/>
          <a:lstStyle>
            <a:lvl1pPr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866" indent="-285717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2870" indent="-228574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017" indent="-228574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166" indent="-228574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314" indent="-228574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462" indent="-228574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8610" indent="-228574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5758" indent="-228574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3212721D-4453-8F4D-BCAF-30F7B4861AF1}" type="slidenum">
              <a:rPr lang="en-US"/>
              <a:pPr eaLnBrk="1" hangingPunct="1"/>
              <a:t>40</a:t>
            </a:fld>
            <a:endParaRPr lang="en-US"/>
          </a:p>
        </p:txBody>
      </p:sp>
      <p:pic>
        <p:nvPicPr>
          <p:cNvPr id="33795" name="Picture 14" descr="Medipix2_chip_image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36" t="6616" r="12210" b="16751"/>
          <a:stretch>
            <a:fillRect/>
          </a:stretch>
        </p:blipFill>
        <p:spPr bwMode="auto">
          <a:xfrm rot="10800000">
            <a:off x="5750986" y="1700214"/>
            <a:ext cx="4077627" cy="439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40" y="836616"/>
            <a:ext cx="5348552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H="1">
            <a:off x="5750986" y="6237288"/>
            <a:ext cx="4077627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798" name="TextBox 12"/>
          <p:cNvSpPr txBox="1">
            <a:spLocks noChangeArrowheads="1"/>
          </p:cNvSpPr>
          <p:nvPr/>
        </p:nvSpPr>
        <p:spPr bwMode="auto">
          <a:xfrm>
            <a:off x="7243763" y="6129339"/>
            <a:ext cx="1092068" cy="21544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5996" tIns="0" rIns="35996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/>
              <a:t>14111 µm</a:t>
            </a:r>
          </a:p>
        </p:txBody>
      </p:sp>
      <p:pic>
        <p:nvPicPr>
          <p:cNvPr id="33799" name="Picture 9" descr="Picture4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104" y="1016004"/>
            <a:ext cx="3492896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0" name="Picture 1" descr="MXR-Table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37" y="3284540"/>
            <a:ext cx="5413904" cy="2952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56322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62523" y="188640"/>
            <a:ext cx="8502650" cy="381000"/>
          </a:xfrm>
        </p:spPr>
        <p:txBody>
          <a:bodyPr/>
          <a:lstStyle/>
          <a:p>
            <a:r>
              <a:rPr lang="en-US"/>
              <a:t>early images Medipix Si assembly</a:t>
            </a:r>
          </a:p>
        </p:txBody>
      </p:sp>
      <p:pic>
        <p:nvPicPr>
          <p:cNvPr id="923651" name="Picture 3" descr="C:\_MEDIPIX\to_bkp\documents\presentations\IEEE\fly_corr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51" t="8334" r="15001" b="11667"/>
          <a:stretch>
            <a:fillRect/>
          </a:stretch>
        </p:blipFill>
        <p:spPr bwMode="auto">
          <a:xfrm>
            <a:off x="5448301" y="1295400"/>
            <a:ext cx="3396589" cy="264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652" name="Picture 4" descr="C:\_MEDIPIX\to_bkp\documents\presentations\IEEE\spider_corr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39" t="8334" r="24982" b="11667"/>
          <a:stretch>
            <a:fillRect/>
          </a:stretch>
        </p:blipFill>
        <p:spPr bwMode="auto">
          <a:xfrm>
            <a:off x="1568451" y="1295400"/>
            <a:ext cx="2920206" cy="263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653" name="Picture 5" descr="C:\_MEDIPIX\to_bkp\documents\presentations\IEEE\fish_corr_2mGy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51" t="8334" r="15001" b="11667"/>
          <a:stretch>
            <a:fillRect/>
          </a:stretch>
        </p:blipFill>
        <p:spPr bwMode="auto">
          <a:xfrm>
            <a:off x="3269325" y="3467100"/>
            <a:ext cx="3398308" cy="264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654" name="Text Box 6"/>
          <p:cNvSpPr txBox="1">
            <a:spLocks noChangeArrowheads="1"/>
          </p:cNvSpPr>
          <p:nvPr/>
        </p:nvSpPr>
        <p:spPr bwMode="auto">
          <a:xfrm>
            <a:off x="6769100" y="3962400"/>
            <a:ext cx="2971800" cy="217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 b="0" baseline="0">
                <a:latin typeface="Times New Roman" charset="0"/>
              </a:rPr>
              <a:t>Narrow threshold distribution and</a:t>
            </a:r>
          </a:p>
          <a:p>
            <a:r>
              <a:rPr lang="en-US" sz="2400" b="0" baseline="0">
                <a:latin typeface="Times New Roman" charset="0"/>
              </a:rPr>
              <a:t> ± narrow spectra </a:t>
            </a:r>
          </a:p>
          <a:p>
            <a:r>
              <a:rPr lang="en-US" sz="2400" b="0" baseline="0">
                <a:latin typeface="Times New Roman" charset="0"/>
              </a:rPr>
              <a:t>8-14kV, 15-35kV</a:t>
            </a:r>
          </a:p>
          <a:p>
            <a:pPr eaLnBrk="1" hangingPunct="1"/>
            <a:r>
              <a:rPr lang="en-US" sz="1800" b="0" baseline="0">
                <a:latin typeface="Times New Roman" charset="0"/>
              </a:rPr>
              <a:t>125</a:t>
            </a:r>
            <a:r>
              <a:rPr lang="en-US" sz="1800" b="0" baseline="0">
                <a:latin typeface="Symbol" charset="0"/>
              </a:rPr>
              <a:t>m</a:t>
            </a:r>
            <a:r>
              <a:rPr lang="en-US" sz="1800" b="0" baseline="0">
                <a:latin typeface="Times New Roman" charset="0"/>
              </a:rPr>
              <a:t>m Al FOIL</a:t>
            </a:r>
          </a:p>
          <a:p>
            <a:pPr eaLnBrk="1" hangingPunct="1"/>
            <a:r>
              <a:rPr lang="en-US" sz="1800" b="0" baseline="0">
                <a:latin typeface="Times New Roman" charset="0"/>
              </a:rPr>
              <a:t>5mm PMMA</a:t>
            </a:r>
            <a:endParaRPr lang="en-US" sz="2400" b="0" baseline="0">
              <a:latin typeface="Times New Roman" charset="0"/>
            </a:endParaRPr>
          </a:p>
        </p:txBody>
      </p:sp>
      <p:sp>
        <p:nvSpPr>
          <p:cNvPr id="923655" name="Text Box 7"/>
          <p:cNvSpPr txBox="1">
            <a:spLocks noChangeArrowheads="1"/>
          </p:cNvSpPr>
          <p:nvPr/>
        </p:nvSpPr>
        <p:spPr bwMode="auto">
          <a:xfrm>
            <a:off x="165100" y="4191001"/>
            <a:ext cx="3399188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aseline="0"/>
              <a:t>THRESHOLD EQUALIZATION</a:t>
            </a:r>
          </a:p>
          <a:p>
            <a:r>
              <a:rPr lang="en-US" sz="1800" baseline="0"/>
              <a:t>FLAT-FIELD CORRECTIONS</a:t>
            </a:r>
          </a:p>
          <a:p>
            <a:r>
              <a:rPr lang="en-US" sz="1800" baseline="0"/>
              <a:t>APPLIED</a:t>
            </a:r>
          </a:p>
          <a:p>
            <a:endParaRPr lang="en-US" sz="1800" baseline="0"/>
          </a:p>
          <a:p>
            <a:r>
              <a:rPr lang="en-US" sz="1800" baseline="0">
                <a:solidFill>
                  <a:srgbClr val="3E7045"/>
                </a:solidFill>
              </a:rPr>
              <a:t>Lukas Tlustos, CERN</a:t>
            </a:r>
            <a:endParaRPr lang="en-US" sz="1800" baseline="0"/>
          </a:p>
        </p:txBody>
      </p:sp>
    </p:spTree>
    <p:extLst>
      <p:ext uri="{BB962C8B-B14F-4D97-AF65-F5344CB8AC3E}">
        <p14:creationId xmlns:p14="http://schemas.microsoft.com/office/powerpoint/2010/main" val="167222059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1027"/>
          <p:cNvSpPr>
            <a:spLocks noChangeArrowheads="1"/>
          </p:cNvSpPr>
          <p:nvPr/>
        </p:nvSpPr>
        <p:spPr bwMode="auto">
          <a:xfrm>
            <a:off x="8682602" y="3200401"/>
            <a:ext cx="184644" cy="3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/>
          <a:p>
            <a:pPr algn="r" eaLnBrk="0" hangingPunct="0"/>
            <a:endParaRPr lang="en-US" sz="1800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263421" y="5334006"/>
            <a:ext cx="184644" cy="374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pic>
        <p:nvPicPr>
          <p:cNvPr id="3" name="Picture 2" descr="MPX2bea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2377" y="478116"/>
            <a:ext cx="2320188" cy="2420471"/>
          </a:xfrm>
          <a:prstGeom prst="rect">
            <a:avLst/>
          </a:prstGeom>
        </p:spPr>
      </p:pic>
      <p:sp>
        <p:nvSpPr>
          <p:cNvPr id="19457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35535" y="190686"/>
            <a:ext cx="9080500" cy="54768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600" dirty="0">
                <a:latin typeface="Geneva" charset="0"/>
                <a:ea typeface="ＭＳ Ｐゴシック" charset="0"/>
              </a:rPr>
              <a:t>pixel devices in beam and lab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65463" y="971178"/>
            <a:ext cx="9345126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0">
                <a:latin typeface="+mj-lt"/>
              </a:rPr>
              <a:t>exposing the Medipix device in a particle beam</a:t>
            </a:r>
          </a:p>
          <a:p>
            <a:r>
              <a:rPr lang="en-US" sz="2400" b="0">
                <a:latin typeface="+mj-lt"/>
              </a:rPr>
              <a:t>there is no use for the 14-bit register</a:t>
            </a:r>
          </a:p>
          <a:p>
            <a:r>
              <a:rPr lang="en-US" sz="2400" b="0">
                <a:latin typeface="+mj-lt"/>
              </a:rPr>
              <a:t>	only 0's and 1's</a:t>
            </a:r>
          </a:p>
          <a:p>
            <a:endParaRPr lang="en-US" sz="2400" b="0">
              <a:latin typeface="+mj-lt"/>
            </a:endParaRPr>
          </a:p>
          <a:p>
            <a:r>
              <a:rPr lang="en-US" sz="2400" b="0">
                <a:latin typeface="+mj-lt"/>
              </a:rPr>
              <a:t>mentioning this while at Nikhef:</a:t>
            </a:r>
          </a:p>
          <a:p>
            <a:r>
              <a:rPr lang="en-US" sz="2400" b="0">
                <a:latin typeface="+mj-lt"/>
              </a:rPr>
              <a:t>Jan Visschers suggests to send the clock to all pixels</a:t>
            </a:r>
          </a:p>
          <a:p>
            <a:r>
              <a:rPr lang="en-US" sz="2400" b="0">
                <a:latin typeface="+mj-lt"/>
              </a:rPr>
              <a:t>	and record arrival time by counting until the stop</a:t>
            </a:r>
          </a:p>
          <a:p>
            <a:r>
              <a:rPr lang="en-US" sz="2400" b="0">
                <a:latin typeface="+mj-lt"/>
              </a:rPr>
              <a:t>Jan Timmermans comes in, and immediately</a:t>
            </a:r>
          </a:p>
          <a:p>
            <a:r>
              <a:rPr lang="en-US" sz="2400" b="0">
                <a:latin typeface="+mj-lt"/>
              </a:rPr>
              <a:t>	wants this chip for drift measurement in gas-filled TPC</a:t>
            </a:r>
          </a:p>
          <a:p>
            <a:r>
              <a:rPr lang="en-US" sz="2400" b="0">
                <a:latin typeface="+mj-lt"/>
              </a:rPr>
              <a:t>Harry van de Graaf already showed naked chips to get signals</a:t>
            </a:r>
          </a:p>
          <a:p>
            <a:endParaRPr lang="en-US" sz="2400" b="0">
              <a:latin typeface="+mj-lt"/>
            </a:endParaRPr>
          </a:p>
          <a:p>
            <a:r>
              <a:rPr lang="en-US" sz="2400" b="0">
                <a:latin typeface="+mj-lt"/>
              </a:rPr>
              <a:t>Xavi Llopart is new designer at CERN and is </a:t>
            </a:r>
            <a:r>
              <a:rPr lang="en-US" sz="2400" b="0"/>
              <a:t>asked</a:t>
            </a:r>
            <a:endParaRPr lang="en-US" sz="2400" b="0">
              <a:latin typeface="+mj-lt"/>
            </a:endParaRPr>
          </a:p>
          <a:p>
            <a:r>
              <a:rPr lang="en-US" sz="2400" b="0">
                <a:latin typeface="+mj-lt"/>
              </a:rPr>
              <a:t>	to modify the Medipix design in this sense</a:t>
            </a:r>
          </a:p>
          <a:p>
            <a:r>
              <a:rPr lang="en-US" sz="2400" b="0">
                <a:latin typeface="+mj-lt"/>
              </a:rPr>
              <a:t>Xavi then adds a Wilkinson-type ADC in-pixel</a:t>
            </a:r>
            <a:r>
              <a:rPr lang="en-US" sz="2400" b="0"/>
              <a:t> as well</a:t>
            </a:r>
            <a:r>
              <a:rPr lang="en-US" sz="2400" b="0">
                <a:latin typeface="+mj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64467105"/>
      </p:ext>
    </p:extLst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Geneva" charset="0"/>
                <a:ea typeface="ＭＳ Ｐゴシック" charset="0"/>
              </a:rPr>
              <a:t> </a:t>
            </a:r>
          </a:p>
        </p:txBody>
      </p:sp>
      <p:sp>
        <p:nvSpPr>
          <p:cNvPr id="33794" name="Slide Number Placeholder 2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56354"/>
            <a:ext cx="2311400" cy="3651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/>
          <a:lstStyle>
            <a:lvl1pPr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866" indent="-285717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2870" indent="-228574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017" indent="-228574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166" indent="-228574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314" indent="-228574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462" indent="-228574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8610" indent="-228574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5758" indent="-228574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DB05B7E-385C-0E42-8AB5-2C6BB7C6AA60}" type="slidenum">
              <a:rPr lang="en-US" sz="1800"/>
              <a:pPr eaLnBrk="1" hangingPunct="1"/>
              <a:t>43</a:t>
            </a:fld>
            <a:endParaRPr lang="en-US" sz="1800"/>
          </a:p>
        </p:txBody>
      </p:sp>
      <p:pic>
        <p:nvPicPr>
          <p:cNvPr id="3379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404" y="762000"/>
            <a:ext cx="5560086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381794" y="304800"/>
            <a:ext cx="85026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64" tIns="46033" rIns="92064" bIns="46033" anchor="ctr"/>
          <a:lstStyle/>
          <a:p>
            <a:pPr algn="ctr">
              <a:lnSpc>
                <a:spcPct val="90000"/>
              </a:lnSpc>
            </a:pPr>
            <a:r>
              <a:rPr lang="en-US" sz="3200">
                <a:solidFill>
                  <a:srgbClr val="0000CC"/>
                </a:solidFill>
                <a:latin typeface="+mn-lt"/>
              </a:rPr>
              <a:t>TIMEPIX CELL LAYOUT</a:t>
            </a:r>
            <a:endParaRPr lang="en-US" sz="4300">
              <a:solidFill>
                <a:srgbClr val="0000CC"/>
              </a:solidFill>
              <a:latin typeface="+mn-lt"/>
            </a:endParaRPr>
          </a:p>
        </p:txBody>
      </p:sp>
      <p:sp>
        <p:nvSpPr>
          <p:cNvPr id="33797" name="Text Box 7"/>
          <p:cNvSpPr txBox="1">
            <a:spLocks noChangeArrowheads="1"/>
          </p:cNvSpPr>
          <p:nvPr/>
        </p:nvSpPr>
        <p:spPr bwMode="auto">
          <a:xfrm>
            <a:off x="6325397" y="838202"/>
            <a:ext cx="2514335" cy="1990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</a:rPr>
              <a:t>DESIGNER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</a:rPr>
              <a:t>first Timepix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</a:rPr>
              <a:t>Xavier LLOPART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</a:rPr>
              <a:t>CERN 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</a:rPr>
              <a:t>PhD Thesis p. 107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</a:rPr>
              <a:t>Sundsvall 2007</a:t>
            </a:r>
          </a:p>
        </p:txBody>
      </p:sp>
      <p:sp>
        <p:nvSpPr>
          <p:cNvPr id="33798" name="Text Box 8"/>
          <p:cNvSpPr txBox="1">
            <a:spLocks noChangeArrowheads="1"/>
          </p:cNvSpPr>
          <p:nvPr/>
        </p:nvSpPr>
        <p:spPr bwMode="auto">
          <a:xfrm>
            <a:off x="6019274" y="3385673"/>
            <a:ext cx="3657997" cy="2280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60000"/>
              </a:lnSpc>
            </a:pPr>
            <a:r>
              <a:rPr lang="en-US" sz="1800"/>
              <a:t>1. PREAMPLIFIER CSA</a:t>
            </a:r>
          </a:p>
          <a:p>
            <a:pPr eaLnBrk="1" hangingPunct="1">
              <a:lnSpc>
                <a:spcPct val="160000"/>
              </a:lnSpc>
            </a:pPr>
            <a:r>
              <a:rPr lang="en-US" sz="1800"/>
              <a:t>2. THRESHOLD, 4-BIT TUNING</a:t>
            </a:r>
          </a:p>
          <a:p>
            <a:pPr eaLnBrk="1" hangingPunct="1">
              <a:lnSpc>
                <a:spcPct val="160000"/>
              </a:lnSpc>
            </a:pPr>
            <a:r>
              <a:rPr lang="en-US" sz="1800"/>
              <a:t>3.  8-BIT CONF REGISTER</a:t>
            </a:r>
          </a:p>
          <a:p>
            <a:pPr eaLnBrk="1" hangingPunct="1">
              <a:lnSpc>
                <a:spcPct val="160000"/>
              </a:lnSpc>
            </a:pPr>
            <a:r>
              <a:rPr lang="en-US" sz="1800"/>
              <a:t>4. REF_CLK &amp; SYNCHR LOGIC</a:t>
            </a:r>
          </a:p>
          <a:p>
            <a:pPr eaLnBrk="1" hangingPunct="1">
              <a:lnSpc>
                <a:spcPct val="160000"/>
              </a:lnSpc>
            </a:pPr>
            <a:r>
              <a:rPr lang="en-US" sz="1800"/>
              <a:t>5. 14-BIT COUNTER</a:t>
            </a:r>
          </a:p>
        </p:txBody>
      </p:sp>
    </p:spTree>
    <p:extLst>
      <p:ext uri="{BB962C8B-B14F-4D97-AF65-F5344CB8AC3E}">
        <p14:creationId xmlns:p14="http://schemas.microsoft.com/office/powerpoint/2010/main" val="73626167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64353" y="109073"/>
            <a:ext cx="9502588" cy="680835"/>
          </a:xfrm>
          <a:noFill/>
        </p:spPr>
        <p:txBody>
          <a:bodyPr>
            <a:normAutofit fontScale="90000"/>
          </a:bodyPr>
          <a:lstStyle/>
          <a:p>
            <a:r>
              <a:rPr lang="en-US">
                <a:latin typeface="Geneva" charset="0"/>
                <a:ea typeface="ＭＳ Ｐゴシック" charset="0"/>
              </a:rPr>
              <a:t>Timepix can distinguish different particles/quanta</a:t>
            </a:r>
            <a:endParaRPr lang="en-US">
              <a:solidFill>
                <a:schemeClr val="accent6"/>
              </a:solidFill>
              <a:latin typeface="Geneva" charset="0"/>
              <a:ea typeface="ＭＳ Ｐゴシック" charset="0"/>
            </a:endParaRPr>
          </a:p>
        </p:txBody>
      </p:sp>
      <p:sp>
        <p:nvSpPr>
          <p:cNvPr id="40962" name="Rectangle 1027"/>
          <p:cNvSpPr>
            <a:spLocks noChangeArrowheads="1"/>
          </p:cNvSpPr>
          <p:nvPr/>
        </p:nvSpPr>
        <p:spPr bwMode="auto">
          <a:xfrm>
            <a:off x="8667750" y="3200402"/>
            <a:ext cx="184644" cy="446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/>
          <a:p>
            <a:endParaRPr lang="en-US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155700" y="5334004"/>
            <a:ext cx="184644" cy="374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pic>
        <p:nvPicPr>
          <p:cNvPr id="3" name="Picture 2" descr="TPXions-perp-01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0824" y="1709062"/>
            <a:ext cx="4899898" cy="514893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91647" y="881530"/>
            <a:ext cx="62902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>
                <a:latin typeface="+mj-lt"/>
              </a:rPr>
              <a:t>CERN high energy ion beam 2013</a:t>
            </a:r>
          </a:p>
          <a:p>
            <a:pPr algn="r"/>
            <a:r>
              <a:rPr lang="en-US" sz="2000">
                <a:latin typeface="+mj-lt"/>
              </a:rPr>
              <a:t>different ions at perpendicular incidence</a:t>
            </a:r>
          </a:p>
          <a:p>
            <a:pPr algn="r"/>
            <a:r>
              <a:rPr lang="en-US" sz="2000">
                <a:latin typeface="+mj-lt"/>
              </a:rPr>
              <a:t> </a:t>
            </a:r>
          </a:p>
        </p:txBody>
      </p:sp>
      <p:pic>
        <p:nvPicPr>
          <p:cNvPr id="4" name="Picture 3" descr="Lead-ions-01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883" y="2444502"/>
            <a:ext cx="4116293" cy="441349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50046" y="2214283"/>
            <a:ext cx="45092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latin typeface="+mj-lt"/>
              </a:rPr>
              <a:t>CERN high energy ion beam 2013</a:t>
            </a:r>
          </a:p>
          <a:p>
            <a:r>
              <a:rPr lang="en-US" sz="2000">
                <a:solidFill>
                  <a:srgbClr val="FFFF00"/>
                </a:solidFill>
                <a:latin typeface="+mj-lt"/>
              </a:rPr>
              <a:t>- lead ion Pb grazing angle</a:t>
            </a:r>
          </a:p>
          <a:p>
            <a:r>
              <a:rPr lang="en-US" sz="2000">
                <a:solidFill>
                  <a:srgbClr val="FFFF00"/>
                </a:solidFill>
                <a:latin typeface="+mj-lt"/>
              </a:rPr>
              <a:t>   +many delta electrons</a:t>
            </a:r>
          </a:p>
          <a:p>
            <a:r>
              <a:rPr lang="en-US" sz="2000">
                <a:solidFill>
                  <a:srgbClr val="FFFF00"/>
                </a:solidFill>
                <a:latin typeface="+mj-lt"/>
              </a:rPr>
              <a:t>    center saturated</a:t>
            </a:r>
          </a:p>
          <a:p>
            <a:endParaRPr lang="en-US" sz="2000">
              <a:solidFill>
                <a:srgbClr val="FFFF00"/>
              </a:solidFill>
              <a:latin typeface="+mj-lt"/>
            </a:endParaRPr>
          </a:p>
          <a:p>
            <a:r>
              <a:rPr lang="en-US" sz="2000">
                <a:solidFill>
                  <a:srgbClr val="FFFF00"/>
                </a:solidFill>
                <a:latin typeface="+mj-lt"/>
              </a:rPr>
              <a:t>- lighter unknown  ion</a:t>
            </a:r>
          </a:p>
        </p:txBody>
      </p:sp>
      <p:cxnSp>
        <p:nvCxnSpPr>
          <p:cNvPr id="6" name="Straight Arrow Connector 5"/>
          <p:cNvCxnSpPr/>
          <p:nvPr/>
        </p:nvCxnSpPr>
        <p:spPr bwMode="auto">
          <a:xfrm flipH="1">
            <a:off x="2913529" y="3899646"/>
            <a:ext cx="717178" cy="2061883"/>
          </a:xfrm>
          <a:prstGeom prst="straightConnector1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194235" y="881529"/>
            <a:ext cx="286488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latin typeface="+mn-lt"/>
              </a:rPr>
              <a:t>also many ion studies</a:t>
            </a:r>
          </a:p>
          <a:p>
            <a:r>
              <a:rPr lang="en-US" sz="2000">
                <a:latin typeface="+mn-lt"/>
              </a:rPr>
              <a:t>by Houston/NASA</a:t>
            </a:r>
          </a:p>
          <a:p>
            <a:r>
              <a:rPr lang="en-US" sz="2000">
                <a:latin typeface="+mn-lt"/>
              </a:rPr>
              <a:t>Pinsky+Tlustos cs.</a:t>
            </a:r>
          </a:p>
        </p:txBody>
      </p:sp>
    </p:spTree>
    <p:extLst>
      <p:ext uri="{BB962C8B-B14F-4D97-AF65-F5344CB8AC3E}">
        <p14:creationId xmlns:p14="http://schemas.microsoft.com/office/powerpoint/2010/main" val="3944942342"/>
      </p:ext>
    </p:extLst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64353" y="228602"/>
            <a:ext cx="9502588" cy="680835"/>
          </a:xfrm>
          <a:noFill/>
        </p:spPr>
        <p:txBody>
          <a:bodyPr>
            <a:normAutofit/>
          </a:bodyPr>
          <a:lstStyle/>
          <a:p>
            <a:r>
              <a:rPr lang="en-US">
                <a:latin typeface="Geneva" charset="0"/>
                <a:ea typeface="ＭＳ Ｐゴシック" charset="0"/>
              </a:rPr>
              <a:t>3 generations of Timepix discribed later</a:t>
            </a:r>
            <a:endParaRPr lang="en-US">
              <a:solidFill>
                <a:schemeClr val="accent6"/>
              </a:solidFill>
              <a:latin typeface="Geneva" charset="0"/>
              <a:ea typeface="ＭＳ Ｐゴシック" charset="0"/>
            </a:endParaRPr>
          </a:p>
        </p:txBody>
      </p:sp>
      <p:sp>
        <p:nvSpPr>
          <p:cNvPr id="40962" name="Rectangle 1027"/>
          <p:cNvSpPr>
            <a:spLocks noChangeArrowheads="1"/>
          </p:cNvSpPr>
          <p:nvPr/>
        </p:nvSpPr>
        <p:spPr bwMode="auto">
          <a:xfrm>
            <a:off x="8667750" y="3200402"/>
            <a:ext cx="184644" cy="446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/>
          <a:p>
            <a:endParaRPr lang="en-US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155700" y="5334004"/>
            <a:ext cx="184644" cy="374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5" name="Rectangle 1026"/>
          <p:cNvSpPr txBox="1">
            <a:spLocks noChangeArrowheads="1"/>
          </p:cNvSpPr>
          <p:nvPr/>
        </p:nvSpPr>
        <p:spPr bwMode="auto">
          <a:xfrm>
            <a:off x="182282" y="2577355"/>
            <a:ext cx="9502588" cy="1217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2064" tIns="46033" rIns="92064" bIns="46033" numCol="1" anchor="ctr" anchorCtr="0" compatLnSpc="1">
            <a:prstTxWarp prst="textNoShape">
              <a:avLst/>
            </a:prstTxWarp>
            <a:normAutofit fontScale="77500" lnSpcReduction="20000"/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  <a:cs typeface="ＭＳ Ｐゴシック" charset="0"/>
              </a:defRPr>
            </a:lvl5pPr>
            <a:lvl6pPr marL="457148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6pPr>
            <a:lvl7pPr marL="914296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7pPr>
            <a:lvl8pPr marL="1371445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8pPr>
            <a:lvl9pPr marL="1828592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9pPr>
          </a:lstStyle>
          <a:p>
            <a:r>
              <a:rPr lang="en-US" b="0">
                <a:latin typeface="Geneva" charset="0"/>
                <a:ea typeface="ＭＳ Ｐゴシック" charset="0"/>
              </a:rPr>
              <a:t>by now numerous applications </a:t>
            </a:r>
          </a:p>
          <a:p>
            <a:endParaRPr lang="en-US" b="0">
              <a:latin typeface="Geneva" charset="0"/>
              <a:ea typeface="ＭＳ Ｐゴシック" charset="0"/>
            </a:endParaRPr>
          </a:p>
          <a:p>
            <a:r>
              <a:rPr lang="en-US" b="0">
                <a:latin typeface="Geneva" charset="0"/>
                <a:ea typeface="ＭＳ Ｐゴシック" charset="0"/>
              </a:rPr>
              <a:t>and Timepix is starting point for new tracking chips in LHC </a:t>
            </a:r>
            <a:endParaRPr lang="en-US" b="0">
              <a:solidFill>
                <a:schemeClr val="accent6"/>
              </a:solidFill>
              <a:latin typeface="Genev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936488"/>
      </p:ext>
    </p:extLst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5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295" y="914400"/>
            <a:ext cx="660056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406" y="188916"/>
            <a:ext cx="9219803" cy="576263"/>
          </a:xfrm>
        </p:spPr>
        <p:txBody>
          <a:bodyPr/>
          <a:lstStyle/>
          <a:p>
            <a:r>
              <a:rPr lang="en-US" sz="2800">
                <a:latin typeface="Geneva" charset="0"/>
                <a:ea typeface="ＭＳ Ｐゴシック" charset="0"/>
              </a:rPr>
              <a:t>dosimetry at the Int Space Station ISS</a:t>
            </a:r>
          </a:p>
        </p:txBody>
      </p:sp>
      <p:pic>
        <p:nvPicPr>
          <p:cNvPr id="62467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21391"/>
            <a:ext cx="978562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8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8562" y="5991230"/>
            <a:ext cx="911490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9" name="Picture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90054" y="6018216"/>
            <a:ext cx="909769" cy="72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0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9821" y="5980115"/>
            <a:ext cx="899452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1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26789" y="5991229"/>
            <a:ext cx="873654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72" name="TextBox 2"/>
          <p:cNvSpPr txBox="1">
            <a:spLocks noChangeArrowheads="1"/>
          </p:cNvSpPr>
          <p:nvPr/>
        </p:nvSpPr>
        <p:spPr bwMode="auto">
          <a:xfrm>
            <a:off x="6825855" y="1125538"/>
            <a:ext cx="2770736" cy="12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4s Timepix exposure</a:t>
            </a:r>
          </a:p>
          <a:p>
            <a:pPr eaLnBrk="1" hangingPunct="1"/>
            <a:r>
              <a:rPr lang="en-US" sz="1800"/>
              <a:t>taken in ISS</a:t>
            </a:r>
          </a:p>
          <a:p>
            <a:pPr eaLnBrk="1" hangingPunct="1"/>
            <a:r>
              <a:rPr lang="en-US" sz="1800"/>
              <a:t>passing through SAA</a:t>
            </a:r>
          </a:p>
          <a:p>
            <a:pPr eaLnBrk="1" hangingPunct="1"/>
            <a:r>
              <a:rPr lang="en-US" sz="1800"/>
              <a:t>South Atlantic Anomaly</a:t>
            </a:r>
          </a:p>
        </p:txBody>
      </p:sp>
    </p:spTree>
    <p:extLst>
      <p:ext uri="{BB962C8B-B14F-4D97-AF65-F5344CB8AC3E}">
        <p14:creationId xmlns:p14="http://schemas.microsoft.com/office/powerpoint/2010/main" val="423431398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8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88916"/>
            <a:ext cx="9219804" cy="576263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>
                <a:latin typeface="Geneva" charset="0"/>
                <a:ea typeface="ＭＳ Ｐゴシック" charset="0"/>
                <a:cs typeface="+mj-cs"/>
              </a:rPr>
              <a:t>dosimetry with </a:t>
            </a:r>
            <a:r>
              <a:rPr lang="en-US" sz="2800">
                <a:latin typeface="Geneva" charset="0"/>
                <a:ea typeface="ＭＳ Ｐゴシック" charset="0"/>
              </a:rPr>
              <a:t>TPX</a:t>
            </a:r>
            <a:r>
              <a:rPr lang="en-US" sz="2800">
                <a:latin typeface="Geneva" charset="0"/>
                <a:ea typeface="ＭＳ Ｐゴシック" charset="0"/>
                <a:cs typeface="+mj-cs"/>
              </a:rPr>
              <a:t> on ESA satellite Proba-V </a:t>
            </a:r>
          </a:p>
        </p:txBody>
      </p:sp>
      <p:pic>
        <p:nvPicPr>
          <p:cNvPr id="30722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1307" y="6088065"/>
            <a:ext cx="909769" cy="72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1073" y="6049965"/>
            <a:ext cx="899452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8041" y="6061078"/>
            <a:ext cx="873654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5" name="TextBox 2"/>
          <p:cNvSpPr txBox="1">
            <a:spLocks noChangeArrowheads="1"/>
          </p:cNvSpPr>
          <p:nvPr/>
        </p:nvSpPr>
        <p:spPr bwMode="auto">
          <a:xfrm>
            <a:off x="6077747" y="5461001"/>
            <a:ext cx="2941107" cy="3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latin typeface="Arial" charset="0"/>
              </a:rPr>
              <a:t>ion track with ∂ electrons</a:t>
            </a:r>
          </a:p>
        </p:txBody>
      </p:sp>
      <p:pic>
        <p:nvPicPr>
          <p:cNvPr id="30726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777" y="5902329"/>
            <a:ext cx="1998398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7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2292" y="5900740"/>
            <a:ext cx="1119585" cy="95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8" name="Obrázek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263" y="958854"/>
            <a:ext cx="5305557" cy="432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9" name="Obrázek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7410" y="1446216"/>
            <a:ext cx="4218650" cy="3776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0" name="TextBox 2"/>
          <p:cNvSpPr txBox="1">
            <a:spLocks noChangeArrowheads="1"/>
          </p:cNvSpPr>
          <p:nvPr/>
        </p:nvSpPr>
        <p:spPr bwMode="auto">
          <a:xfrm>
            <a:off x="5642639" y="763590"/>
            <a:ext cx="3308433" cy="646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latin typeface="Arial" charset="0"/>
              </a:rPr>
              <a:t>frames in LEO orbit ~800km, </a:t>
            </a:r>
          </a:p>
          <a:p>
            <a:pPr eaLnBrk="1" hangingPunct="1"/>
            <a:r>
              <a:rPr lang="en-US" sz="1800">
                <a:latin typeface="Arial" charset="0"/>
              </a:rPr>
              <a:t>different positions</a:t>
            </a:r>
          </a:p>
        </p:txBody>
      </p:sp>
      <p:sp>
        <p:nvSpPr>
          <p:cNvPr id="30731" name="TextBox 2"/>
          <p:cNvSpPr txBox="1">
            <a:spLocks noChangeArrowheads="1"/>
          </p:cNvSpPr>
          <p:nvPr/>
        </p:nvSpPr>
        <p:spPr bwMode="auto">
          <a:xfrm>
            <a:off x="242491" y="5438775"/>
            <a:ext cx="4610360" cy="3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latin typeface="Arial" charset="0"/>
              </a:rPr>
              <a:t>courtesy Carlos Granja IEAP-CTU (2015)</a:t>
            </a:r>
          </a:p>
        </p:txBody>
      </p:sp>
    </p:spTree>
    <p:extLst>
      <p:ext uri="{BB962C8B-B14F-4D97-AF65-F5344CB8AC3E}">
        <p14:creationId xmlns:p14="http://schemas.microsoft.com/office/powerpoint/2010/main" val="2964128773"/>
      </p:ext>
    </p:extLst>
  </p:cSld>
  <p:clrMapOvr>
    <a:masterClrMapping/>
  </p:clrMapOvr>
  <p:transition spd="slow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525" y="134524"/>
            <a:ext cx="9549275" cy="53657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/>
              <a:t>progress in X-ray images: 1998  -   2019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2950" y="5524172"/>
            <a:ext cx="8420100" cy="1054100"/>
          </a:xfrm>
        </p:spPr>
        <p:txBody>
          <a:bodyPr>
            <a:normAutofit/>
          </a:bodyPr>
          <a:lstStyle/>
          <a:p>
            <a:pPr marL="0" indent="0" algn="ctr">
              <a:defRPr/>
            </a:pPr>
            <a:r>
              <a:rPr lang="en-US">
                <a:solidFill>
                  <a:srgbClr val="0000FF"/>
                </a:solidFill>
              </a:rPr>
              <a:t>more advanced processing of single photons</a:t>
            </a:r>
          </a:p>
          <a:p>
            <a:pPr marL="0" indent="0" algn="ctr">
              <a:defRPr/>
            </a:pPr>
            <a:r>
              <a:rPr lang="en-US">
                <a:solidFill>
                  <a:srgbClr val="0000FF"/>
                </a:solidFill>
              </a:rPr>
              <a:t>full potential finally </a:t>
            </a:r>
            <a:r>
              <a:rPr lang="en-US" u="sng"/>
              <a:t>begins</a:t>
            </a:r>
            <a:r>
              <a:rPr lang="en-US">
                <a:solidFill>
                  <a:srgbClr val="0000FF"/>
                </a:solidFill>
              </a:rPr>
              <a:t> to be exploited</a:t>
            </a:r>
          </a:p>
        </p:txBody>
      </p:sp>
      <p:pic>
        <p:nvPicPr>
          <p:cNvPr id="45060" name="Picture 4" descr="VliegPC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886" y="862017"/>
            <a:ext cx="2094706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1" name="Picture 7" descr="fly.jpg                                                        00008820Macintosh HD                   ABA78158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387" y="2805118"/>
            <a:ext cx="1793742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50026" y="4158597"/>
            <a:ext cx="2406857" cy="923320"/>
          </a:xfrm>
          <a:prstGeom prst="rect">
            <a:avLst/>
          </a:prstGeom>
          <a:noFill/>
        </p:spPr>
        <p:txBody>
          <a:bodyPr wrap="none" lIns="91429" tIns="45715" rIns="91429" bIns="45715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rgbClr val="0000FF"/>
                </a:solidFill>
                <a:latin typeface="+mj-lt"/>
              </a:rPr>
              <a:t>Lukas Tlustos 2001</a:t>
            </a:r>
          </a:p>
          <a:p>
            <a:pPr algn="ctr">
              <a:defRPr/>
            </a:pPr>
            <a:r>
              <a:rPr lang="en-US" sz="1800">
                <a:solidFill>
                  <a:srgbClr val="0000FF"/>
                </a:solidFill>
                <a:latin typeface="+mj-lt"/>
              </a:rPr>
              <a:t>photon counting</a:t>
            </a:r>
          </a:p>
          <a:p>
            <a:pPr algn="ctr">
              <a:defRPr/>
            </a:pPr>
            <a:r>
              <a:rPr lang="en-US" sz="1800">
                <a:solidFill>
                  <a:srgbClr val="0000FF"/>
                </a:solidFill>
                <a:latin typeface="+mj-lt"/>
              </a:rPr>
              <a:t>a fly on first PCC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85121" y="4307917"/>
            <a:ext cx="4416572" cy="1200318"/>
          </a:xfrm>
          <a:prstGeom prst="rect">
            <a:avLst/>
          </a:prstGeom>
          <a:noFill/>
        </p:spPr>
        <p:txBody>
          <a:bodyPr wrap="none" lIns="91429" tIns="45715" rIns="91429" bIns="45715"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rgbClr val="0000FF"/>
                </a:solidFill>
                <a:latin typeface="+mj-lt"/>
              </a:rPr>
              <a:t>MARS Bio imaging Canterbury NZ</a:t>
            </a:r>
          </a:p>
          <a:p>
            <a:pPr algn="ctr">
              <a:defRPr/>
            </a:pPr>
            <a:r>
              <a:rPr lang="en-US" sz="1800">
                <a:solidFill>
                  <a:srgbClr val="0000FF"/>
                </a:solidFill>
                <a:latin typeface="+mj-lt"/>
              </a:rPr>
              <a:t>exposure with single photon analysis</a:t>
            </a:r>
          </a:p>
          <a:p>
            <a:pPr algn="ctr">
              <a:defRPr/>
            </a:pPr>
            <a:r>
              <a:rPr lang="en-US" sz="1800">
                <a:solidFill>
                  <a:srgbClr val="0000FF"/>
                </a:solidFill>
                <a:latin typeface="+mj-lt"/>
              </a:rPr>
              <a:t>X-ray CT using Medipix3</a:t>
            </a:r>
          </a:p>
          <a:p>
            <a:pPr algn="ctr">
              <a:defRPr/>
            </a:pPr>
            <a:r>
              <a:rPr lang="en-US" sz="1800">
                <a:solidFill>
                  <a:srgbClr val="0000FF"/>
                </a:solidFill>
                <a:latin typeface="+mj-lt"/>
              </a:rPr>
              <a:t>no distortion by the metal</a:t>
            </a:r>
          </a:p>
        </p:txBody>
      </p:sp>
      <p:pic>
        <p:nvPicPr>
          <p:cNvPr id="4" name="Picture 3" descr="MARSwris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411" y="675643"/>
            <a:ext cx="3675531" cy="350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70760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95300" y="1819275"/>
            <a:ext cx="9080500" cy="54768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600" dirty="0">
                <a:latin typeface="Geneva" charset="0"/>
                <a:ea typeface="ＭＳ Ｐゴシック" charset="0"/>
              </a:rPr>
              <a:t>Thank You</a:t>
            </a:r>
          </a:p>
        </p:txBody>
      </p:sp>
      <p:sp>
        <p:nvSpPr>
          <p:cNvPr id="63490" name="Rectangle 1027"/>
          <p:cNvSpPr>
            <a:spLocks noChangeArrowheads="1"/>
          </p:cNvSpPr>
          <p:nvPr/>
        </p:nvSpPr>
        <p:spPr bwMode="auto">
          <a:xfrm>
            <a:off x="8682602" y="3200401"/>
            <a:ext cx="184644" cy="3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/>
          <a:p>
            <a:pPr algn="r" eaLnBrk="0" hangingPunct="0"/>
            <a:endParaRPr lang="en-US" sz="1800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263421" y="5334006"/>
            <a:ext cx="184644" cy="374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63632" y="384117"/>
            <a:ext cx="9414786" cy="420901"/>
          </a:xfrm>
          <a:noFill/>
        </p:spPr>
        <p:txBody>
          <a:bodyPr>
            <a:noAutofit/>
          </a:bodyPr>
          <a:lstStyle/>
          <a:p>
            <a:r>
              <a:rPr lang="en-US">
                <a:latin typeface="Geneva" charset="0"/>
                <a:ea typeface="ＭＳ Ｐゴシック" charset="0"/>
              </a:rPr>
              <a:t>Aim of CERN is elementary particle physics</a:t>
            </a:r>
            <a:endParaRPr lang="en-US">
              <a:solidFill>
                <a:schemeClr val="accent6"/>
              </a:solidFill>
              <a:latin typeface="Geneva" charset="0"/>
              <a:ea typeface="ＭＳ Ｐゴシック" charset="0"/>
            </a:endParaRPr>
          </a:p>
        </p:txBody>
      </p:sp>
      <p:sp>
        <p:nvSpPr>
          <p:cNvPr id="40962" name="Rectangle 1027"/>
          <p:cNvSpPr>
            <a:spLocks noChangeArrowheads="1"/>
          </p:cNvSpPr>
          <p:nvPr/>
        </p:nvSpPr>
        <p:spPr bwMode="auto">
          <a:xfrm>
            <a:off x="8667750" y="3200402"/>
            <a:ext cx="184644" cy="446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/>
          <a:p>
            <a:endParaRPr lang="en-US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155700" y="5334004"/>
            <a:ext cx="184644" cy="374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40964" name="Rectangle 1029"/>
          <p:cNvSpPr>
            <a:spLocks noGrp="1" noChangeArrowheads="1"/>
          </p:cNvSpPr>
          <p:nvPr>
            <p:ph type="body" idx="1"/>
          </p:nvPr>
        </p:nvSpPr>
        <p:spPr>
          <a:xfrm>
            <a:off x="0" y="1104729"/>
            <a:ext cx="9906000" cy="1196212"/>
          </a:xfrm>
        </p:spPr>
        <p:txBody>
          <a:bodyPr>
            <a:normAutofit/>
          </a:bodyPr>
          <a:lstStyle/>
          <a:p>
            <a:pPr>
              <a:lnSpc>
                <a:spcPts val="1200"/>
              </a:lnSpc>
            </a:pPr>
            <a:r>
              <a:rPr lang="en-US" sz="2300">
                <a:latin typeface="Geneva" charset="0"/>
                <a:ea typeface="ＭＳ Ｐゴシック" charset="0"/>
              </a:rPr>
              <a:t> </a:t>
            </a:r>
          </a:p>
          <a:p>
            <a:pPr>
              <a:lnSpc>
                <a:spcPts val="1200"/>
              </a:lnSpc>
            </a:pPr>
            <a:r>
              <a:rPr lang="en-US" i="1">
                <a:solidFill>
                  <a:srgbClr val="0000FF"/>
                </a:solidFill>
                <a:latin typeface="Geneva" charset="0"/>
                <a:ea typeface="ＭＳ Ｐゴシック" charset="0"/>
              </a:rPr>
              <a:t>instruments &amp; expertise in analysis of individual quanta</a:t>
            </a:r>
          </a:p>
          <a:p>
            <a:pPr>
              <a:lnSpc>
                <a:spcPts val="1200"/>
              </a:lnSpc>
            </a:pPr>
            <a:endParaRPr lang="en-US" i="1">
              <a:latin typeface="Geneva" charset="0"/>
              <a:ea typeface="ＭＳ Ｐゴシック" charset="0"/>
            </a:endParaRPr>
          </a:p>
          <a:p>
            <a:pPr>
              <a:lnSpc>
                <a:spcPts val="1200"/>
              </a:lnSpc>
            </a:pPr>
            <a:r>
              <a:rPr lang="en-US" i="1">
                <a:latin typeface="Geneva" charset="0"/>
                <a:ea typeface="ＭＳ Ｐゴシック" charset="0"/>
              </a:rPr>
              <a:t>should be exploited in other fields of science &amp; industry</a:t>
            </a:r>
          </a:p>
          <a:p>
            <a:pPr>
              <a:lnSpc>
                <a:spcPts val="1200"/>
              </a:lnSpc>
            </a:pPr>
            <a:endParaRPr lang="en-US" i="1">
              <a:latin typeface="Geneva" charset="0"/>
              <a:ea typeface="ＭＳ Ｐゴシック" charset="0"/>
            </a:endParaRPr>
          </a:p>
          <a:p>
            <a:pPr>
              <a:lnSpc>
                <a:spcPts val="1200"/>
              </a:lnSpc>
            </a:pPr>
            <a:endParaRPr lang="en-US" i="1">
              <a:latin typeface="Geneva" charset="0"/>
              <a:ea typeface="ＭＳ Ｐゴシック" charset="0"/>
            </a:endParaRPr>
          </a:p>
          <a:p>
            <a:pPr>
              <a:lnSpc>
                <a:spcPts val="1200"/>
              </a:lnSpc>
            </a:pPr>
            <a:endParaRPr lang="en-US" i="1">
              <a:latin typeface="Geneva" charset="0"/>
              <a:ea typeface="ＭＳ Ｐゴシック" charset="0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0" y="1210235"/>
            <a:ext cx="9906000" cy="1075765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9" tIns="45715" rIns="91429" bIns="45715" numCol="1" rtlCol="0" anchor="t" anchorCtr="0" compatLnSpc="1">
            <a:prstTxWarp prst="textNoShape">
              <a:avLst/>
            </a:prstTxWarp>
          </a:bodyPr>
          <a:lstStyle/>
          <a:p>
            <a:pPr algn="r" defTabSz="914296" eaLnBrk="0" hangingPunct="0"/>
            <a:endParaRPr lang="en-US" sz="1800"/>
          </a:p>
        </p:txBody>
      </p:sp>
      <p:sp>
        <p:nvSpPr>
          <p:cNvPr id="3" name="TextBox 2"/>
          <p:cNvSpPr txBox="1"/>
          <p:nvPr/>
        </p:nvSpPr>
        <p:spPr>
          <a:xfrm>
            <a:off x="-24496" y="2465295"/>
            <a:ext cx="9829284" cy="42165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0">
                <a:latin typeface="Geneva" charset="0"/>
              </a:rPr>
              <a:t>This is aim of the Medipix Collaborations</a:t>
            </a:r>
          </a:p>
          <a:p>
            <a:pPr algn="ctr"/>
            <a:r>
              <a:rPr lang="en-US" sz="2400" b="0">
                <a:solidFill>
                  <a:srgbClr val="008000"/>
                </a:solidFill>
                <a:latin typeface="+mn-lt"/>
              </a:rPr>
              <a:t>applications often slow to become reality </a:t>
            </a:r>
          </a:p>
          <a:p>
            <a:pPr algn="ctr"/>
            <a:endParaRPr lang="en-US" sz="1000">
              <a:latin typeface="+mn-lt"/>
            </a:endParaRPr>
          </a:p>
          <a:p>
            <a:pPr algn="ctr"/>
            <a:r>
              <a:rPr lang="en-US" sz="2400" b="0">
                <a:solidFill>
                  <a:srgbClr val="008000"/>
                </a:solidFill>
                <a:latin typeface="+mj-lt"/>
              </a:rPr>
              <a:t>CERN is only one among many participants</a:t>
            </a:r>
          </a:p>
          <a:p>
            <a:pPr algn="ctr"/>
            <a:endParaRPr lang="en-US" sz="2400">
              <a:latin typeface="+mn-lt"/>
            </a:endParaRPr>
          </a:p>
          <a:p>
            <a:pPr algn="ctr"/>
            <a:r>
              <a:rPr lang="en-US" sz="2400">
                <a:latin typeface="+mn-lt"/>
              </a:rPr>
              <a:t>Medipix also provides continuity and expertise in</a:t>
            </a:r>
          </a:p>
          <a:p>
            <a:pPr algn="ctr"/>
            <a:r>
              <a:rPr lang="en-US" sz="2400">
                <a:latin typeface="+mn-lt"/>
              </a:rPr>
              <a:t>microelectronics ASIC design and silicon technology</a:t>
            </a:r>
          </a:p>
          <a:p>
            <a:pPr algn="ctr"/>
            <a:r>
              <a:rPr lang="en-US" sz="2400">
                <a:latin typeface="+mn-lt"/>
              </a:rPr>
              <a:t>for future CERN experiments</a:t>
            </a:r>
          </a:p>
          <a:p>
            <a:pPr algn="ctr"/>
            <a:endParaRPr lang="en-US" sz="1000">
              <a:latin typeface="+mn-lt"/>
            </a:endParaRPr>
          </a:p>
          <a:p>
            <a:pPr algn="ctr"/>
            <a:r>
              <a:rPr lang="en-US" sz="2400">
                <a:latin typeface="+mn-lt"/>
              </a:rPr>
              <a:t>in the quantumworld particles only exist when they interact</a:t>
            </a:r>
          </a:p>
          <a:p>
            <a:pPr algn="ctr"/>
            <a:r>
              <a:rPr lang="en-US" sz="2400">
                <a:latin typeface="+mn-lt"/>
              </a:rPr>
              <a:t>interaction in Si crystal can show who it is, and its kinetic energy</a:t>
            </a:r>
          </a:p>
          <a:p>
            <a:pPr algn="ctr"/>
            <a:endParaRPr lang="en-US" sz="24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70469786"/>
      </p:ext>
    </p:extLst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16899" y="298324"/>
            <a:ext cx="9080500" cy="54839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600" dirty="0">
                <a:latin typeface="Geneva" charset="0"/>
                <a:ea typeface="ＭＳ Ｐゴシック" charset="0"/>
              </a:rPr>
              <a:t>Electronics vs  Nature ? </a:t>
            </a:r>
          </a:p>
        </p:txBody>
      </p:sp>
      <p:sp>
        <p:nvSpPr>
          <p:cNvPr id="62466" name="Rectangle 1027"/>
          <p:cNvSpPr>
            <a:spLocks noChangeArrowheads="1"/>
          </p:cNvSpPr>
          <p:nvPr/>
        </p:nvSpPr>
        <p:spPr bwMode="auto">
          <a:xfrm>
            <a:off x="8682580" y="3200400"/>
            <a:ext cx="1846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 eaLnBrk="0" hangingPunct="0"/>
            <a:endParaRPr lang="en-US" sz="1800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263399" y="5334040"/>
            <a:ext cx="184666" cy="374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 sz="2800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74251" y="2351986"/>
            <a:ext cx="1846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0">
                <a:solidFill>
                  <a:srgbClr val="FF0000"/>
                </a:solidFill>
                <a:latin typeface="+mn-lt"/>
              </a:rPr>
              <a:t>  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6441" y="810405"/>
            <a:ext cx="9296084" cy="56938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0">
                <a:latin typeface="+mn-lt"/>
              </a:rPr>
              <a:t>microelectronics </a:t>
            </a:r>
          </a:p>
          <a:p>
            <a:r>
              <a:rPr lang="en-US" sz="2800" b="0">
                <a:latin typeface="+mn-lt"/>
              </a:rPr>
              <a:t>	mankind's invention, clearly 'nice' but </a:t>
            </a:r>
          </a:p>
          <a:p>
            <a:r>
              <a:rPr lang="en-US" sz="2800" b="0">
                <a:latin typeface="+mn-lt"/>
              </a:rPr>
              <a:t>	</a:t>
            </a:r>
            <a:r>
              <a:rPr lang="en-US" sz="2000" b="0">
                <a:latin typeface="+mn-lt"/>
              </a:rPr>
              <a:t>needs electricity=artificial power, brute force, not sustainable, .....</a:t>
            </a:r>
            <a:endParaRPr lang="en-US" sz="2000" b="0"/>
          </a:p>
          <a:p>
            <a:endParaRPr lang="en-US" sz="1000" b="0"/>
          </a:p>
          <a:p>
            <a:r>
              <a:rPr lang="en-US" sz="2800" b="0">
                <a:latin typeface="+mn-lt"/>
              </a:rPr>
              <a:t>nature</a:t>
            </a:r>
          </a:p>
          <a:p>
            <a:r>
              <a:rPr lang="en-US" sz="2800" b="0">
                <a:latin typeface="+mn-lt"/>
              </a:rPr>
              <a:t>	efficient processes just there</a:t>
            </a:r>
          </a:p>
          <a:p>
            <a:r>
              <a:rPr lang="en-US" sz="2800" b="0">
                <a:latin typeface="+mn-lt"/>
              </a:rPr>
              <a:t>	</a:t>
            </a:r>
            <a:r>
              <a:rPr lang="en-US" sz="2000" b="0">
                <a:latin typeface="+mn-lt"/>
              </a:rPr>
              <a:t>use of sunlight &amp; chemistry  (electro-chemistry)</a:t>
            </a:r>
          </a:p>
          <a:p>
            <a:r>
              <a:rPr lang="en-US" sz="2000" b="0">
                <a:latin typeface="+mn-lt"/>
              </a:rPr>
              <a:t>	incredible density of information </a:t>
            </a:r>
          </a:p>
          <a:p>
            <a:r>
              <a:rPr lang="en-US" sz="2000" b="0">
                <a:latin typeface="+mn-lt"/>
              </a:rPr>
              <a:t>	reproducibility    built-in duplication </a:t>
            </a:r>
          </a:p>
          <a:p>
            <a:r>
              <a:rPr lang="en-US" sz="2000" b="0">
                <a:latin typeface="+mn-lt"/>
              </a:rPr>
              <a:t>	energy efficiency</a:t>
            </a:r>
          </a:p>
          <a:p>
            <a:r>
              <a:rPr lang="en-US" sz="2000" b="0">
                <a:latin typeface="+mn-lt"/>
              </a:rPr>
              <a:t>	built-in recycling,... ..</a:t>
            </a:r>
            <a:endParaRPr lang="en-US" sz="2000" b="0">
              <a:solidFill>
                <a:srgbClr val="FF0000"/>
              </a:solidFill>
              <a:latin typeface="+mn-lt"/>
              <a:sym typeface="Wingdings"/>
            </a:endParaRPr>
          </a:p>
          <a:p>
            <a:endParaRPr lang="en-US" sz="1000" b="0">
              <a:solidFill>
                <a:srgbClr val="FF0000"/>
              </a:solidFill>
              <a:latin typeface="+mn-lt"/>
              <a:sym typeface="Wingdings"/>
            </a:endParaRPr>
          </a:p>
          <a:p>
            <a:r>
              <a:rPr lang="en-US" b="0" u="sng">
                <a:solidFill>
                  <a:srgbClr val="FF0000"/>
                </a:solidFill>
                <a:latin typeface="+mn-lt"/>
                <a:sym typeface="Wingdings"/>
              </a:rPr>
              <a:t>one example in nature</a:t>
            </a:r>
            <a:r>
              <a:rPr lang="en-US" b="0">
                <a:solidFill>
                  <a:srgbClr val="FF0000"/>
                </a:solidFill>
                <a:latin typeface="+mn-lt"/>
                <a:sym typeface="Wingdings"/>
              </a:rPr>
              <a:t>:</a:t>
            </a:r>
          </a:p>
          <a:p>
            <a:r>
              <a:rPr lang="en-US" b="0">
                <a:solidFill>
                  <a:srgbClr val="FF0000"/>
                </a:solidFill>
                <a:latin typeface="+mn-lt"/>
                <a:sym typeface="Wingdings"/>
              </a:rPr>
              <a:t>makes + installs each spring ~10</a:t>
            </a:r>
            <a:r>
              <a:rPr lang="en-US" b="0" baseline="30000">
                <a:solidFill>
                  <a:srgbClr val="FF0000"/>
                </a:solidFill>
                <a:latin typeface="+mn-lt"/>
                <a:sym typeface="Wingdings"/>
              </a:rPr>
              <a:t>35 </a:t>
            </a:r>
            <a:r>
              <a:rPr lang="en-US" b="0">
                <a:solidFill>
                  <a:srgbClr val="FF0000"/>
                </a:solidFill>
                <a:latin typeface="+mn-lt"/>
                <a:sym typeface="Wingdings"/>
              </a:rPr>
              <a:t> (?) solar cells</a:t>
            </a:r>
          </a:p>
          <a:p>
            <a:r>
              <a:rPr lang="en-US" b="0">
                <a:solidFill>
                  <a:srgbClr val="FF0000"/>
                </a:solidFill>
                <a:latin typeface="+mn-lt"/>
                <a:sym typeface="Wingdings"/>
              </a:rPr>
              <a:t>these provide energy + also store it in wood for future</a:t>
            </a:r>
          </a:p>
          <a:p>
            <a:r>
              <a:rPr lang="en-US" b="0">
                <a:solidFill>
                  <a:srgbClr val="FF0000"/>
                </a:solidFill>
                <a:latin typeface="+mn-lt"/>
                <a:sym typeface="Wingdings"/>
              </a:rPr>
              <a:t>they are disposed of, and recycled within the year</a:t>
            </a:r>
            <a:endParaRPr lang="en-US" b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328010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95300" y="1819275"/>
            <a:ext cx="9080500" cy="54768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600" dirty="0">
                <a:latin typeface="Geneva" charset="0"/>
                <a:ea typeface="ＭＳ Ｐゴシック" charset="0"/>
              </a:rPr>
              <a:t>Spares</a:t>
            </a:r>
          </a:p>
        </p:txBody>
      </p:sp>
      <p:sp>
        <p:nvSpPr>
          <p:cNvPr id="63490" name="Rectangle 1027"/>
          <p:cNvSpPr>
            <a:spLocks noChangeArrowheads="1"/>
          </p:cNvSpPr>
          <p:nvPr/>
        </p:nvSpPr>
        <p:spPr bwMode="auto">
          <a:xfrm>
            <a:off x="8682602" y="3200401"/>
            <a:ext cx="184644" cy="3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/>
          <a:p>
            <a:pPr algn="r" eaLnBrk="0" hangingPunct="0"/>
            <a:endParaRPr lang="en-US" sz="1800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263421" y="5334006"/>
            <a:ext cx="184644" cy="374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24921948"/>
      </p:ext>
    </p:extLst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ELS6_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1587" y="1074088"/>
            <a:ext cx="5630008" cy="50864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21026" y="5944388"/>
            <a:ext cx="3031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/>
              <a:t>until now mostly use CCD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44043" y="2408565"/>
            <a:ext cx="3083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/>
              <a:t>VERY thin sample: few nm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03522" y="3935192"/>
            <a:ext cx="41862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/>
              <a:t>drawings from Gatan – Ametek</a:t>
            </a:r>
          </a:p>
          <a:p>
            <a:r>
              <a:rPr lang="en-US" sz="1800"/>
              <a:t> </a:t>
            </a:r>
            <a:r>
              <a:rPr lang="en-US" sz="1800">
                <a:hlinkClick r:id="rId3"/>
              </a:rPr>
              <a:t>https://eels.info/about/overview</a:t>
            </a:r>
            <a:endParaRPr lang="en-US" sz="1800"/>
          </a:p>
          <a:p>
            <a:r>
              <a:rPr lang="en-US" sz="1800"/>
              <a:t>use magnetic deflection behind TEM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202646" y="-13510"/>
            <a:ext cx="9564879" cy="581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9pPr>
          </a:lstStyle>
          <a:p>
            <a:r>
              <a:rPr lang="en-US" sz="2400" b="0"/>
              <a:t>Ionization different in crystals with quantum bandgap structure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731741" y="475569"/>
            <a:ext cx="8502650" cy="581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9pPr>
          </a:lstStyle>
          <a:p>
            <a:r>
              <a:rPr lang="en-US" sz="2800" b="0"/>
              <a:t>EELS Electron Energy Loss Spectroscopy</a:t>
            </a:r>
          </a:p>
        </p:txBody>
      </p:sp>
    </p:spTree>
    <p:extLst>
      <p:ext uri="{BB962C8B-B14F-4D97-AF65-F5344CB8AC3E}">
        <p14:creationId xmlns:p14="http://schemas.microsoft.com/office/powerpoint/2010/main" val="347806583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ELS6_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1587" y="1074088"/>
            <a:ext cx="5630008" cy="50864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21026" y="5944388"/>
            <a:ext cx="3031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/>
              <a:t>until now mostly use CCD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03522" y="3935192"/>
            <a:ext cx="41862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/>
              <a:t>drawings from Gatan – Ametek</a:t>
            </a:r>
          </a:p>
          <a:p>
            <a:r>
              <a:rPr lang="en-US" sz="1800"/>
              <a:t> </a:t>
            </a:r>
            <a:r>
              <a:rPr lang="en-US" sz="1800">
                <a:hlinkClick r:id="rId3"/>
              </a:rPr>
              <a:t>https://eels.info/about/overview</a:t>
            </a:r>
            <a:endParaRPr lang="en-US" sz="1800"/>
          </a:p>
          <a:p>
            <a:r>
              <a:rPr lang="en-US" sz="1800"/>
              <a:t>use magnetic deflection behind TEM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44043" y="2408565"/>
            <a:ext cx="3083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/>
              <a:t>VERY thin sample: few nm</a:t>
            </a:r>
          </a:p>
        </p:txBody>
      </p:sp>
      <p:pic>
        <p:nvPicPr>
          <p:cNvPr id="8" name="Picture 7" descr="Why EELS 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3630" y="3021617"/>
            <a:ext cx="5678553" cy="383640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208830" y="1318048"/>
            <a:ext cx="4341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>
                <a:solidFill>
                  <a:srgbClr val="FF0000"/>
                </a:solidFill>
              </a:rPr>
              <a:t>many ways to use scattered electrons</a:t>
            </a:r>
          </a:p>
        </p:txBody>
      </p:sp>
      <p:cxnSp>
        <p:nvCxnSpPr>
          <p:cNvPr id="11" name="Straight Arrow Connector 10"/>
          <p:cNvCxnSpPr/>
          <p:nvPr/>
        </p:nvCxnSpPr>
        <p:spPr bwMode="auto">
          <a:xfrm flipV="1">
            <a:off x="4282581" y="5552599"/>
            <a:ext cx="770053" cy="13510"/>
          </a:xfrm>
          <a:prstGeom prst="straightConnector1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TextBox 14"/>
          <p:cNvSpPr txBox="1"/>
          <p:nvPr/>
        </p:nvSpPr>
        <p:spPr>
          <a:xfrm>
            <a:off x="5829213" y="2497226"/>
            <a:ext cx="38908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>
                <a:solidFill>
                  <a:srgbClr val="FF0000"/>
                </a:solidFill>
              </a:rPr>
              <a:t>energy spectrum of the</a:t>
            </a:r>
            <a:r>
              <a:rPr lang="en-US" sz="1800" b="1">
                <a:solidFill>
                  <a:srgbClr val="FF0000"/>
                </a:solidFill>
              </a:rPr>
              <a:t> loss</a:t>
            </a:r>
            <a:r>
              <a:rPr lang="en-US" sz="1800">
                <a:solidFill>
                  <a:srgbClr val="FF0000"/>
                </a:solidFill>
              </a:rPr>
              <a:t> in eV</a:t>
            </a:r>
          </a:p>
          <a:p>
            <a:r>
              <a:rPr lang="en-US" sz="1800">
                <a:solidFill>
                  <a:srgbClr val="FF0000"/>
                </a:solidFill>
              </a:rPr>
              <a:t>of transmitted electrons</a:t>
            </a:r>
          </a:p>
        </p:txBody>
      </p:sp>
      <p:cxnSp>
        <p:nvCxnSpPr>
          <p:cNvPr id="17" name="Straight Connector 16"/>
          <p:cNvCxnSpPr/>
          <p:nvPr/>
        </p:nvCxnSpPr>
        <p:spPr bwMode="auto">
          <a:xfrm>
            <a:off x="8605695" y="2864114"/>
            <a:ext cx="459330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202646" y="-13510"/>
            <a:ext cx="9564879" cy="581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9pPr>
          </a:lstStyle>
          <a:p>
            <a:r>
              <a:rPr lang="en-US" sz="2400" b="0"/>
              <a:t>Ionization different in crystals with quantum bandgap structure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 bwMode="auto">
          <a:xfrm>
            <a:off x="731741" y="475569"/>
            <a:ext cx="8502650" cy="581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9pPr>
          </a:lstStyle>
          <a:p>
            <a:r>
              <a:rPr lang="en-US" sz="2800" b="0"/>
              <a:t>EELS Electron Energy Loss Spectroscopy</a:t>
            </a:r>
          </a:p>
        </p:txBody>
      </p:sp>
    </p:spTree>
    <p:extLst>
      <p:ext uri="{BB962C8B-B14F-4D97-AF65-F5344CB8AC3E}">
        <p14:creationId xmlns:p14="http://schemas.microsoft.com/office/powerpoint/2010/main" val="81862333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"/>
          <p:cNvSpPr>
            <a:spLocks noGrp="1"/>
          </p:cNvSpPr>
          <p:nvPr>
            <p:ph idx="1"/>
          </p:nvPr>
        </p:nvSpPr>
        <p:spPr>
          <a:xfrm>
            <a:off x="305205" y="913868"/>
            <a:ext cx="9245600" cy="5221411"/>
          </a:xfrm>
        </p:spPr>
        <p:txBody>
          <a:bodyPr/>
          <a:lstStyle/>
          <a:p>
            <a:r>
              <a:rPr lang="en-US" dirty="0">
                <a:latin typeface="Geneva" charset="0"/>
                <a:ea typeface="ＭＳ Ｐゴシック" charset="0"/>
              </a:rPr>
              <a:t>1868   Lockyer </a:t>
            </a:r>
            <a:r>
              <a:rPr lang="en-US" sz="2400" dirty="0">
                <a:latin typeface="Geneva" charset="0"/>
                <a:ea typeface="ＭＳ Ｐゴシック" charset="0"/>
              </a:rPr>
              <a:t>spectroscopic discovery of helium</a:t>
            </a:r>
          </a:p>
          <a:p>
            <a:r>
              <a:rPr lang="en-US" dirty="0">
                <a:latin typeface="Geneva" charset="0"/>
                <a:ea typeface="ＭＳ Ｐゴシック" charset="0"/>
              </a:rPr>
              <a:t>1895   Röntgen </a:t>
            </a:r>
            <a:r>
              <a:rPr lang="en-US" sz="2400" dirty="0">
                <a:latin typeface="Geneva" charset="0"/>
                <a:ea typeface="ＭＳ Ｐゴシック" charset="0"/>
              </a:rPr>
              <a:t>X-rays  </a:t>
            </a:r>
            <a:r>
              <a:rPr lang="en-US" sz="2400" u="sng" dirty="0">
                <a:latin typeface="Geneva" charset="0"/>
                <a:ea typeface="ＭＳ Ｐゴシック" charset="0"/>
              </a:rPr>
              <a:t> immediately exploited</a:t>
            </a:r>
          </a:p>
          <a:p>
            <a:r>
              <a:rPr lang="en-US" dirty="0">
                <a:latin typeface="Geneva" charset="0"/>
                <a:ea typeface="ＭＳ Ｐゴシック" charset="0"/>
              </a:rPr>
              <a:t>1896   Becquerel</a:t>
            </a:r>
            <a:r>
              <a:rPr lang="en-US" sz="2400" dirty="0">
                <a:latin typeface="Geneva" charset="0"/>
                <a:ea typeface="ＭＳ Ｐゴシック" charset="0"/>
              </a:rPr>
              <a:t>  radioactivity shows up in photoplates</a:t>
            </a:r>
          </a:p>
          <a:p>
            <a:r>
              <a:rPr lang="en-US" dirty="0">
                <a:latin typeface="Geneva" charset="0"/>
                <a:ea typeface="ＭＳ Ｐゴシック" charset="0"/>
              </a:rPr>
              <a:t>1900   Planck </a:t>
            </a:r>
            <a:r>
              <a:rPr lang="en-US" sz="2400" dirty="0">
                <a:latin typeface="Geneva" charset="0"/>
                <a:ea typeface="ＭＳ Ｐゴシック" charset="0"/>
              </a:rPr>
              <a:t>quantization of black body radiation</a:t>
            </a:r>
          </a:p>
          <a:p>
            <a:r>
              <a:rPr lang="en-US" dirty="0">
                <a:latin typeface="Geneva" charset="0"/>
                <a:ea typeface="ＭＳ Ｐゴシック" charset="0"/>
              </a:rPr>
              <a:t>1905   Einstein </a:t>
            </a:r>
            <a:r>
              <a:rPr lang="en-US" sz="2400" dirty="0">
                <a:latin typeface="Geneva" charset="0"/>
                <a:ea typeface="ＭＳ Ｐゴシック" charset="0"/>
              </a:rPr>
              <a:t>minimum energy needed to ionize</a:t>
            </a:r>
          </a:p>
          <a:p>
            <a:r>
              <a:rPr lang="en-US" dirty="0">
                <a:latin typeface="Geneva" charset="0"/>
                <a:ea typeface="ＭＳ Ｐゴシック" charset="0"/>
              </a:rPr>
              <a:t>           Ruherford-Bohr</a:t>
            </a:r>
            <a:r>
              <a:rPr lang="en-US" sz="2000" dirty="0">
                <a:latin typeface="Geneva" charset="0"/>
                <a:ea typeface="ＭＳ Ｐゴシック" charset="0"/>
              </a:rPr>
              <a:t>  hydrogen atom model </a:t>
            </a:r>
          </a:p>
          <a:p>
            <a:r>
              <a:rPr lang="en-US" dirty="0">
                <a:latin typeface="Geneva" charset="0"/>
                <a:ea typeface="ＭＳ Ｐゴシック" charset="0"/>
              </a:rPr>
              <a:t>1925   Heisenberg-Born</a:t>
            </a:r>
            <a:r>
              <a:rPr lang="en-US" sz="2400" dirty="0">
                <a:latin typeface="Geneva" charset="0"/>
                <a:ea typeface="ＭＳ Ｐゴシック" charset="0"/>
              </a:rPr>
              <a:t> formal quantum mechanics</a:t>
            </a:r>
          </a:p>
          <a:p>
            <a:r>
              <a:rPr lang="en-US" dirty="0">
                <a:latin typeface="Geneva" charset="0"/>
                <a:ea typeface="ＭＳ Ｐゴシック" charset="0"/>
              </a:rPr>
              <a:t>1925   Lilienfeld   </a:t>
            </a:r>
            <a:r>
              <a:rPr lang="en-US" sz="2400" dirty="0">
                <a:latin typeface="Geneva" charset="0"/>
                <a:ea typeface="ＭＳ Ｐゴシック" charset="0"/>
              </a:rPr>
              <a:t>patent field effect current regulator</a:t>
            </a:r>
          </a:p>
          <a:p>
            <a:r>
              <a:rPr lang="en-US" dirty="0">
                <a:latin typeface="Geneva" charset="0"/>
                <a:ea typeface="ＭＳ Ｐゴシック" charset="0"/>
              </a:rPr>
              <a:t>1932   Chadwick</a:t>
            </a:r>
            <a:r>
              <a:rPr lang="en-US" sz="2400" dirty="0">
                <a:latin typeface="Geneva" charset="0"/>
                <a:ea typeface="ＭＳ Ｐゴシック" charset="0"/>
              </a:rPr>
              <a:t> discovery of neutron</a:t>
            </a:r>
            <a:r>
              <a:rPr lang="en-US" dirty="0">
                <a:latin typeface="Geneva" charset="0"/>
                <a:ea typeface="ＭＳ Ｐゴシック" charset="0"/>
              </a:rPr>
              <a:t> </a:t>
            </a:r>
          </a:p>
          <a:p>
            <a:r>
              <a:rPr lang="en-US" dirty="0">
                <a:latin typeface="Geneva" charset="0"/>
                <a:ea typeface="ＭＳ Ｐゴシック" charset="0"/>
              </a:rPr>
              <a:t>1946   Powell </a:t>
            </a:r>
            <a:r>
              <a:rPr lang="en-US" sz="2400" dirty="0">
                <a:latin typeface="Geneva" charset="0"/>
                <a:ea typeface="ＭＳ Ｐゴシック" charset="0"/>
              </a:rPr>
              <a:t>discovery of pion</a:t>
            </a:r>
            <a:endParaRPr lang="en-US" sz="2400" dirty="0">
              <a:solidFill>
                <a:srgbClr val="000090"/>
              </a:solidFill>
              <a:latin typeface="Geneva" charset="0"/>
              <a:ea typeface="ＭＳ Ｐゴシック" charset="0"/>
            </a:endParaRPr>
          </a:p>
          <a:p>
            <a:r>
              <a:rPr lang="en-US" sz="2300" dirty="0">
                <a:solidFill>
                  <a:srgbClr val="000090"/>
                </a:solidFill>
                <a:latin typeface="Geneva" charset="0"/>
                <a:ea typeface="ＭＳ Ｐゴシック" charset="0"/>
              </a:rPr>
              <a:t> 			</a:t>
            </a:r>
            <a:r>
              <a:rPr lang="en-US" dirty="0">
                <a:latin typeface="Geneva" charset="0"/>
                <a:ea typeface="ＭＳ Ｐゴシック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Geneva" charset="0"/>
                <a:ea typeface="ＭＳ Ｐゴシック" charset="0"/>
              </a:rPr>
              <a:t>+ many other milestones</a:t>
            </a:r>
            <a:endParaRPr lang="en-US"/>
          </a:p>
        </p:txBody>
      </p:sp>
      <p:sp>
        <p:nvSpPr>
          <p:cNvPr id="19457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219924"/>
            <a:ext cx="9906000" cy="54768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dirty="0">
                <a:latin typeface="Geneva" charset="0"/>
                <a:ea typeface="ＭＳ Ｐゴシック" charset="0"/>
              </a:rPr>
              <a:t>often many years until applications </a:t>
            </a:r>
          </a:p>
        </p:txBody>
      </p:sp>
      <p:sp>
        <p:nvSpPr>
          <p:cNvPr id="62466" name="Rectangle 1027"/>
          <p:cNvSpPr>
            <a:spLocks noChangeArrowheads="1"/>
          </p:cNvSpPr>
          <p:nvPr/>
        </p:nvSpPr>
        <p:spPr bwMode="auto">
          <a:xfrm>
            <a:off x="8682580" y="3200400"/>
            <a:ext cx="1846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 eaLnBrk="0" hangingPunct="0"/>
            <a:endParaRPr lang="en-US" sz="1800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263399" y="5334042"/>
            <a:ext cx="184666" cy="374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 sz="2800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74251" y="2351986"/>
            <a:ext cx="1846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0">
                <a:solidFill>
                  <a:srgbClr val="FF0000"/>
                </a:solidFill>
                <a:latin typeface="+mn-lt"/>
              </a:rPr>
              <a:t>    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328706" y="3974353"/>
            <a:ext cx="8680824" cy="1016000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9" tIns="45715" rIns="91429" bIns="45715" numCol="1" rtlCol="0" anchor="t" anchorCtr="0" compatLnSpc="1">
            <a:prstTxWarp prst="textNoShape">
              <a:avLst/>
            </a:prstTxWarp>
          </a:bodyPr>
          <a:lstStyle/>
          <a:p>
            <a:pPr algn="r" defTabSz="914296" eaLnBrk="0" hangingPunct="0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891159488"/>
      </p:ext>
    </p:extLst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" y="150200"/>
            <a:ext cx="9906000" cy="536104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Geneva" charset="0"/>
              </a:rPr>
              <a:t>Si Microstrip detector</a:t>
            </a:r>
            <a:endParaRPr lang="en-US">
              <a:cs typeface="+mj-cs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8945" y="1933709"/>
            <a:ext cx="9517057" cy="156291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/>
              <a:t>conceived at 1979 IEEE-Nuclear Science Symposium in San Francisco  implemented in collaboration at Enertec, Strasbourg, February 1980</a:t>
            </a:r>
          </a:p>
          <a:p>
            <a:pPr>
              <a:lnSpc>
                <a:spcPct val="80000"/>
              </a:lnSpc>
            </a:pPr>
            <a:r>
              <a:rPr lang="en-US" sz="2000"/>
              <a:t>  </a:t>
            </a:r>
          </a:p>
          <a:p>
            <a:pPr>
              <a:lnSpc>
                <a:spcPct val="80000"/>
              </a:lnSpc>
            </a:pPr>
            <a:r>
              <a:rPr lang="en-US" sz="2000"/>
              <a:t>       first test setup CERN May 1980	       2009 VELO  tracker in LHCb</a:t>
            </a:r>
          </a:p>
          <a:p>
            <a:pPr>
              <a:lnSpc>
                <a:spcPct val="80000"/>
              </a:lnSpc>
            </a:pPr>
            <a:endParaRPr lang="en-US" sz="2000"/>
          </a:p>
          <a:p>
            <a:pPr>
              <a:lnSpc>
                <a:spcPct val="80000"/>
              </a:lnSpc>
            </a:pPr>
            <a:endParaRPr lang="en-US" sz="2000"/>
          </a:p>
          <a:p>
            <a:pPr>
              <a:lnSpc>
                <a:spcPct val="80000"/>
              </a:lnSpc>
            </a:pPr>
            <a:endParaRPr lang="en-US" sz="2000"/>
          </a:p>
          <a:p>
            <a:pPr>
              <a:lnSpc>
                <a:spcPct val="80000"/>
              </a:lnSpc>
            </a:pPr>
            <a:endParaRPr lang="en-US" sz="2000"/>
          </a:p>
          <a:p>
            <a:pPr>
              <a:lnSpc>
                <a:spcPct val="80000"/>
              </a:lnSpc>
            </a:pPr>
            <a:endParaRPr lang="en-US" sz="2000"/>
          </a:p>
          <a:p>
            <a:pPr>
              <a:lnSpc>
                <a:spcPct val="80000"/>
              </a:lnSpc>
            </a:pPr>
            <a:endParaRPr lang="en-US" sz="2000"/>
          </a:p>
          <a:p>
            <a:pPr>
              <a:lnSpc>
                <a:spcPct val="80000"/>
              </a:lnSpc>
            </a:pPr>
            <a:endParaRPr lang="en-US" sz="2000"/>
          </a:p>
          <a:p>
            <a:pPr>
              <a:lnSpc>
                <a:spcPct val="80000"/>
              </a:lnSpc>
            </a:pPr>
            <a:endParaRPr lang="en-US" sz="2000"/>
          </a:p>
          <a:p>
            <a:pPr marL="268257" indent="-268257">
              <a:lnSpc>
                <a:spcPct val="80000"/>
              </a:lnSpc>
            </a:pPr>
            <a:endParaRPr lang="en-US" sz="2000">
              <a:solidFill>
                <a:schemeClr val="tx1"/>
              </a:solidFill>
            </a:endParaRPr>
          </a:p>
        </p:txBody>
      </p:sp>
      <p:pic>
        <p:nvPicPr>
          <p:cNvPr id="3" name="Picture 2" descr="80-us-2 copy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02544"/>
            <a:ext cx="5031030" cy="29066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972895"/>
            <a:ext cx="9906000" cy="1154152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r>
              <a:rPr lang="en-US" b="0" dirty="0">
                <a:latin typeface="Geneva" charset="0"/>
              </a:rPr>
              <a:t>segmentation,  full signal processing connected to </a:t>
            </a:r>
            <a:r>
              <a:rPr lang="en-US" b="0" u="sng" dirty="0">
                <a:latin typeface="Geneva" charset="0"/>
              </a:rPr>
              <a:t>each</a:t>
            </a:r>
            <a:r>
              <a:rPr lang="en-US" b="0" dirty="0">
                <a:latin typeface="Geneva" charset="0"/>
              </a:rPr>
              <a:t> element</a:t>
            </a:r>
          </a:p>
          <a:p>
            <a:r>
              <a:rPr lang="en-US" b="0" dirty="0">
                <a:latin typeface="Geneva" charset="0"/>
              </a:rPr>
              <a:t>   			including ADC, memory and transmission</a:t>
            </a:r>
          </a:p>
          <a:p>
            <a:endParaRPr lang="en-US" b="0"/>
          </a:p>
        </p:txBody>
      </p:sp>
      <p:pic>
        <p:nvPicPr>
          <p:cNvPr id="7" name="Picture 6" descr="Velo+Tec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6728" y="3402721"/>
            <a:ext cx="4179643" cy="2879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5424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95299" y="314003"/>
            <a:ext cx="9080500" cy="54768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600" dirty="0">
                <a:latin typeface="Geneva" charset="0"/>
                <a:ea typeface="ＭＳ Ｐゴシック" charset="0"/>
              </a:rPr>
              <a:t>Pasadena Caltech</a:t>
            </a:r>
          </a:p>
        </p:txBody>
      </p:sp>
      <p:sp>
        <p:nvSpPr>
          <p:cNvPr id="62466" name="Rectangle 1027"/>
          <p:cNvSpPr>
            <a:spLocks noChangeArrowheads="1"/>
          </p:cNvSpPr>
          <p:nvPr/>
        </p:nvSpPr>
        <p:spPr bwMode="auto">
          <a:xfrm>
            <a:off x="8682580" y="3200400"/>
            <a:ext cx="1846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 eaLnBrk="0" hangingPunct="0"/>
            <a:endParaRPr lang="en-US" sz="1800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263399" y="5334042"/>
            <a:ext cx="184666" cy="374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 sz="2800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5" name="Rectangle 1026"/>
          <p:cNvSpPr txBox="1">
            <a:spLocks noChangeArrowheads="1"/>
          </p:cNvSpPr>
          <p:nvPr/>
        </p:nvSpPr>
        <p:spPr bwMode="auto">
          <a:xfrm>
            <a:off x="495300" y="1003517"/>
            <a:ext cx="9080500" cy="1175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  <a:cs typeface="ＭＳ Ｐゴシック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2800" b="0" dirty="0">
                <a:solidFill>
                  <a:srgbClr val="000090"/>
                </a:solidFill>
                <a:latin typeface="Geneva" charset="0"/>
                <a:ea typeface="ＭＳ Ｐゴシック" charset="0"/>
              </a:rPr>
              <a:t>Carver Mead </a:t>
            </a:r>
          </a:p>
          <a:p>
            <a:pPr>
              <a:defRPr/>
            </a:pPr>
            <a:r>
              <a:rPr lang="en-US" sz="1800">
                <a:effectLst/>
              </a:rPr>
              <a:t>ISSCC 2013   https://www.youtube.com/watch?v=pwh1Sakio8s</a:t>
            </a:r>
            <a:br>
              <a:rPr lang="en-US" sz="1800">
                <a:effectLst/>
              </a:rPr>
            </a:br>
            <a:r>
              <a:rPr lang="en-US" sz="1800">
                <a:effectLst/>
              </a:rPr>
              <a:t>The evolution of technology</a:t>
            </a:r>
          </a:p>
          <a:p>
            <a:pPr>
              <a:defRPr/>
            </a:pPr>
            <a:endParaRPr lang="en-US" sz="2800" b="0" dirty="0">
              <a:solidFill>
                <a:srgbClr val="000090"/>
              </a:solidFill>
              <a:latin typeface="Geneva" charset="0"/>
              <a:ea typeface="ＭＳ Ｐゴシック" charset="0"/>
            </a:endParaRPr>
          </a:p>
        </p:txBody>
      </p:sp>
      <p:pic>
        <p:nvPicPr>
          <p:cNvPr id="7" name="Picture 6" descr="Mead-F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94" y="1912950"/>
            <a:ext cx="7424193" cy="4829412"/>
          </a:xfrm>
          <a:prstGeom prst="rect">
            <a:avLst/>
          </a:prstGeom>
        </p:spPr>
      </p:pic>
      <p:sp>
        <p:nvSpPr>
          <p:cNvPr id="6" name="Rectangle 1026"/>
          <p:cNvSpPr txBox="1">
            <a:spLocks noChangeArrowheads="1"/>
          </p:cNvSpPr>
          <p:nvPr/>
        </p:nvSpPr>
        <p:spPr bwMode="auto">
          <a:xfrm>
            <a:off x="4081681" y="5378246"/>
            <a:ext cx="5389192" cy="1332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  <a:cs typeface="ＭＳ Ｐゴシック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0"/>
              </a:defRPr>
            </a:lvl9pPr>
          </a:lstStyle>
          <a:p>
            <a:pPr algn="l">
              <a:defRPr/>
            </a:pPr>
            <a:r>
              <a:rPr lang="en-US" sz="2000" b="0" dirty="0">
                <a:solidFill>
                  <a:schemeClr val="bg1"/>
                </a:solidFill>
                <a:latin typeface="Geneva" charset="0"/>
                <a:ea typeface="ＭＳ Ｐゴシック" charset="0"/>
              </a:rPr>
              <a:t>various talks on Youtube </a:t>
            </a:r>
          </a:p>
          <a:p>
            <a:pPr algn="l">
              <a:defRPr/>
            </a:pPr>
            <a:r>
              <a:rPr lang="en-US" sz="2000" b="0" dirty="0">
                <a:solidFill>
                  <a:schemeClr val="bg1"/>
                </a:solidFill>
                <a:latin typeface="Geneva" charset="0"/>
                <a:ea typeface="ＭＳ Ｐゴシック" charset="0"/>
              </a:rPr>
              <a:t>microelectronics and</a:t>
            </a:r>
          </a:p>
          <a:p>
            <a:pPr algn="l">
              <a:defRPr/>
            </a:pPr>
            <a:r>
              <a:rPr lang="en-US" sz="2000" b="0" dirty="0">
                <a:solidFill>
                  <a:schemeClr val="bg1"/>
                </a:solidFill>
                <a:latin typeface="Geneva" charset="0"/>
                <a:ea typeface="ＭＳ Ｐゴシック" charset="0"/>
              </a:rPr>
              <a:t>		 technology  </a:t>
            </a:r>
            <a:r>
              <a:rPr lang="en-US" sz="2000" b="0" dirty="0">
                <a:solidFill>
                  <a:srgbClr val="FF0000"/>
                </a:solidFill>
                <a:latin typeface="Geneva" charset="0"/>
                <a:ea typeface="ＭＳ Ｐゴシック" charset="0"/>
              </a:rPr>
              <a:t>in general </a:t>
            </a:r>
          </a:p>
          <a:p>
            <a:pPr algn="l">
              <a:defRPr/>
            </a:pPr>
            <a:r>
              <a:rPr lang="en-US" sz="2000" b="0" dirty="0">
                <a:solidFill>
                  <a:schemeClr val="bg1"/>
                </a:solidFill>
                <a:latin typeface="Geneva" charset="0"/>
                <a:ea typeface="ＭＳ Ｐゴシック" charset="0"/>
              </a:rPr>
              <a:t>  1979 started 'revolution' </a:t>
            </a:r>
            <a:r>
              <a:rPr lang="en-US" sz="2000" b="0" dirty="0">
                <a:solidFill>
                  <a:srgbClr val="FF0000"/>
                </a:solidFill>
                <a:latin typeface="Geneva" charset="0"/>
                <a:ea typeface="ＭＳ Ｐゴシック" charset="0"/>
              </a:rPr>
              <a:t> in ASIC</a:t>
            </a:r>
            <a:endParaRPr lang="en-US" sz="2000" dirty="0">
              <a:solidFill>
                <a:srgbClr val="FF0000"/>
              </a:solidFill>
              <a:latin typeface="Genev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8183484"/>
      </p:ext>
    </p:extLst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218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025" y="1687513"/>
            <a:ext cx="1654440" cy="272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7219" name="TextBox 2"/>
          <p:cNvSpPr txBox="1">
            <a:spLocks noChangeArrowheads="1"/>
          </p:cNvSpPr>
          <p:nvPr/>
        </p:nvSpPr>
        <p:spPr bwMode="auto">
          <a:xfrm>
            <a:off x="130047" y="689011"/>
            <a:ext cx="248645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>
                <a:latin typeface="Geneva" charset="0"/>
                <a:cs typeface="Geneva" charset="0"/>
              </a:rPr>
              <a:t>SLAC/(DELPHI)</a:t>
            </a:r>
          </a:p>
          <a:p>
            <a:pPr algn="ctr" eaLnBrk="1" hangingPunct="1"/>
            <a:r>
              <a:rPr lang="en-US" sz="1400">
                <a:latin typeface="Geneva" charset="0"/>
                <a:cs typeface="Geneva" charset="0"/>
              </a:rPr>
              <a:t>Microplex 1983</a:t>
            </a:r>
          </a:p>
          <a:p>
            <a:pPr algn="ctr" eaLnBrk="1" hangingPunct="1"/>
            <a:r>
              <a:rPr lang="en-US" sz="1200">
                <a:solidFill>
                  <a:srgbClr val="008000"/>
                </a:solidFill>
                <a:latin typeface="Geneva" charset="0"/>
                <a:cs typeface="Geneva" charset="0"/>
              </a:rPr>
              <a:t>Walker, Parker, Hyams, Shapiro</a:t>
            </a:r>
          </a:p>
          <a:p>
            <a:pPr algn="ctr" eaLnBrk="1" hangingPunct="1"/>
            <a:r>
              <a:rPr lang="en-US" sz="1200">
                <a:solidFill>
                  <a:srgbClr val="008000"/>
                </a:solidFill>
                <a:latin typeface="Geneva" charset="0"/>
                <a:cs typeface="Geneva" charset="0"/>
              </a:rPr>
              <a:t> NIM  A226 (1984) 200</a:t>
            </a:r>
          </a:p>
        </p:txBody>
      </p:sp>
      <p:pic>
        <p:nvPicPr>
          <p:cNvPr id="137220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6958" y="735050"/>
            <a:ext cx="2459302" cy="2947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7221" name="TextBox 6"/>
          <p:cNvSpPr txBox="1">
            <a:spLocks noChangeArrowheads="1"/>
          </p:cNvSpPr>
          <p:nvPr/>
        </p:nvSpPr>
        <p:spPr bwMode="auto">
          <a:xfrm>
            <a:off x="2530204" y="3732216"/>
            <a:ext cx="298305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>
                <a:latin typeface="Geneva" charset="0"/>
                <a:cs typeface="Geneva" charset="0"/>
              </a:rPr>
              <a:t>CAMEX64/ALEPH-MPI</a:t>
            </a:r>
          </a:p>
          <a:p>
            <a:pPr algn="ctr" eaLnBrk="1" hangingPunct="1"/>
            <a:r>
              <a:rPr lang="en-US" sz="1400">
                <a:latin typeface="Geneva" charset="0"/>
                <a:cs typeface="Geneva" charset="0"/>
              </a:rPr>
              <a:t>Buttler, Lutz, Hosticka</a:t>
            </a:r>
          </a:p>
          <a:p>
            <a:pPr algn="ctr" eaLnBrk="1" hangingPunct="1"/>
            <a:r>
              <a:rPr lang="en-US" sz="1200">
                <a:solidFill>
                  <a:srgbClr val="008000"/>
                </a:solidFill>
                <a:latin typeface="Geneva" charset="0"/>
                <a:cs typeface="Geneva" charset="0"/>
              </a:rPr>
              <a:t>Becker et al. IEEE TNS 36(1989) 246</a:t>
            </a:r>
          </a:p>
        </p:txBody>
      </p:sp>
      <p:pic>
        <p:nvPicPr>
          <p:cNvPr id="137222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2963" y="703266"/>
            <a:ext cx="2973520" cy="257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7223" name="TextBox 8"/>
          <p:cNvSpPr txBox="1">
            <a:spLocks noChangeArrowheads="1"/>
          </p:cNvSpPr>
          <p:nvPr/>
        </p:nvSpPr>
        <p:spPr bwMode="auto">
          <a:xfrm>
            <a:off x="6229086" y="3344864"/>
            <a:ext cx="325995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latin typeface="Geneva" charset="0"/>
                <a:cs typeface="Geneva" charset="0"/>
              </a:rPr>
              <a:t>CDF-SVX Kleinfelder 1988</a:t>
            </a:r>
          </a:p>
          <a:p>
            <a:pPr eaLnBrk="1" hangingPunct="1"/>
            <a:r>
              <a:rPr lang="en-US" sz="1200">
                <a:solidFill>
                  <a:srgbClr val="008000"/>
                </a:solidFill>
                <a:latin typeface="Geneva" charset="0"/>
                <a:cs typeface="Geneva" charset="0"/>
              </a:rPr>
              <a:t>Kleinfelder et al. IEEE TNS 35(1988) 171</a:t>
            </a:r>
          </a:p>
        </p:txBody>
      </p:sp>
      <p:sp>
        <p:nvSpPr>
          <p:cNvPr id="137224" name="TextBox 11"/>
          <p:cNvSpPr txBox="1">
            <a:spLocks noChangeArrowheads="1"/>
          </p:cNvSpPr>
          <p:nvPr/>
        </p:nvSpPr>
        <p:spPr bwMode="auto">
          <a:xfrm>
            <a:off x="334475" y="4340262"/>
            <a:ext cx="2056973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>
                <a:latin typeface="Geneva" charset="0"/>
                <a:cs typeface="Geneva" charset="0"/>
              </a:rPr>
              <a:t>RAL/DELPHI</a:t>
            </a:r>
          </a:p>
          <a:p>
            <a:pPr algn="ctr" eaLnBrk="1" hangingPunct="1"/>
            <a:r>
              <a:rPr lang="en-US" sz="1400">
                <a:latin typeface="Geneva" charset="0"/>
                <a:cs typeface="Geneva" charset="0"/>
              </a:rPr>
              <a:t>MX1 MX2 1987</a:t>
            </a:r>
          </a:p>
          <a:p>
            <a:pPr algn="ctr" eaLnBrk="1" hangingPunct="1"/>
            <a:r>
              <a:rPr lang="en-US" sz="1200">
                <a:solidFill>
                  <a:srgbClr val="008000"/>
                </a:solidFill>
                <a:latin typeface="Geneva" charset="0"/>
                <a:cs typeface="Geneva" charset="0"/>
              </a:rPr>
              <a:t>Seller, Allport, Tyndel</a:t>
            </a:r>
          </a:p>
          <a:p>
            <a:pPr algn="ctr" eaLnBrk="1" hangingPunct="1"/>
            <a:r>
              <a:rPr lang="en-US" sz="1200">
                <a:solidFill>
                  <a:srgbClr val="008000"/>
                </a:solidFill>
                <a:latin typeface="Geneva" charset="0"/>
                <a:cs typeface="Geneva" charset="0"/>
              </a:rPr>
              <a:t> IEEE TNS 35(1988) 176</a:t>
            </a:r>
          </a:p>
          <a:p>
            <a:pPr algn="ctr" eaLnBrk="1" hangingPunct="1"/>
            <a:endParaRPr lang="en-US" sz="1200">
              <a:latin typeface="Geneva" charset="0"/>
              <a:cs typeface="Geneva" charset="0"/>
            </a:endParaRPr>
          </a:p>
          <a:p>
            <a:pPr algn="ctr" eaLnBrk="1" hangingPunct="1"/>
            <a:endParaRPr lang="en-US" sz="1200">
              <a:latin typeface="Geneva" charset="0"/>
              <a:cs typeface="Geneva" charset="0"/>
            </a:endParaRPr>
          </a:p>
        </p:txBody>
      </p:sp>
      <p:sp>
        <p:nvSpPr>
          <p:cNvPr id="137225" name="TextBox 13"/>
          <p:cNvSpPr txBox="1">
            <a:spLocks noChangeArrowheads="1"/>
          </p:cNvSpPr>
          <p:nvPr/>
        </p:nvSpPr>
        <p:spPr bwMode="auto">
          <a:xfrm>
            <a:off x="2457605" y="592175"/>
            <a:ext cx="183896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FF0000"/>
                </a:solidFill>
                <a:latin typeface="Geneva" charset="0"/>
                <a:cs typeface="Geneva" charset="0"/>
              </a:rPr>
              <a:t>Chips NOT to scale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314162" y="6362700"/>
            <a:ext cx="4591844" cy="495300"/>
          </a:xfrm>
          <a:prstGeom prst="rect">
            <a:avLst/>
          </a:prstGeom>
          <a:solidFill>
            <a:schemeClr val="bg1"/>
          </a:solidFill>
          <a:ln w="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37227" name="Picture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3124" y="4014825"/>
            <a:ext cx="1783423" cy="148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7228" name="TextBox 10"/>
          <p:cNvSpPr txBox="1">
            <a:spLocks noChangeArrowheads="1"/>
          </p:cNvSpPr>
          <p:nvPr/>
        </p:nvSpPr>
        <p:spPr bwMode="auto">
          <a:xfrm>
            <a:off x="5832193" y="5529299"/>
            <a:ext cx="318085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>
                <a:latin typeface="Geneva" charset="0"/>
                <a:cs typeface="Geneva" charset="0"/>
              </a:rPr>
              <a:t>AMPLEX (UA2)</a:t>
            </a:r>
          </a:p>
          <a:p>
            <a:pPr algn="ctr" eaLnBrk="1" hangingPunct="1"/>
            <a:r>
              <a:rPr lang="en-US" sz="1400">
                <a:latin typeface="Geneva" charset="0"/>
                <a:cs typeface="Geneva" charset="0"/>
              </a:rPr>
              <a:t>Pierre Jarron 1987</a:t>
            </a:r>
          </a:p>
          <a:p>
            <a:pPr algn="ctr" eaLnBrk="1" hangingPunct="1"/>
            <a:r>
              <a:rPr lang="en-US" sz="1400">
                <a:latin typeface="Geneva" charset="0"/>
                <a:cs typeface="Geneva" charset="0"/>
              </a:rPr>
              <a:t>classical, continuous feedback</a:t>
            </a:r>
          </a:p>
          <a:p>
            <a:pPr algn="ctr" eaLnBrk="1" hangingPunct="1"/>
            <a:r>
              <a:rPr lang="en-US" sz="1400">
                <a:latin typeface="Geneva" charset="0"/>
                <a:cs typeface="Geneva" charset="0"/>
              </a:rPr>
              <a:t>actually the first in a collider:1988</a:t>
            </a:r>
          </a:p>
          <a:p>
            <a:pPr algn="ctr" eaLnBrk="1" hangingPunct="1"/>
            <a:r>
              <a:rPr lang="en-US" sz="1200">
                <a:solidFill>
                  <a:srgbClr val="008000"/>
                </a:solidFill>
                <a:latin typeface="Geneva" charset="0"/>
                <a:cs typeface="Geneva" charset="0"/>
              </a:rPr>
              <a:t>Beuville et al. NIM </a:t>
            </a:r>
            <a:r>
              <a:rPr lang="en-US" sz="1200">
                <a:latin typeface="Geneva" charset="0"/>
                <a:cs typeface="Geneva" charset="0"/>
              </a:rPr>
              <a:t> A288 (1990) 157</a:t>
            </a:r>
          </a:p>
        </p:txBody>
      </p:sp>
      <p:sp>
        <p:nvSpPr>
          <p:cNvPr id="16" name="Rectangle 15"/>
          <p:cNvSpPr/>
          <p:nvPr/>
        </p:nvSpPr>
        <p:spPr>
          <a:xfrm>
            <a:off x="0" y="6362700"/>
            <a:ext cx="4591844" cy="495300"/>
          </a:xfrm>
          <a:prstGeom prst="rect">
            <a:avLst/>
          </a:prstGeom>
          <a:solidFill>
            <a:schemeClr val="bg1"/>
          </a:solidFill>
          <a:ln w="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37230" name="Picture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635" y="5249900"/>
            <a:ext cx="1745588" cy="160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7231" name="Picture 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0286" y="4605338"/>
            <a:ext cx="2285603" cy="225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721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45677"/>
            <a:ext cx="9906000" cy="450160"/>
          </a:xfrm>
        </p:spPr>
        <p:txBody>
          <a:bodyPr/>
          <a:lstStyle/>
          <a:p>
            <a:r>
              <a:rPr lang="en-US">
                <a:latin typeface="Helvetica" charset="0"/>
                <a:ea typeface="ＭＳ Ｐゴシック" charset="0"/>
              </a:rPr>
              <a:t>segmented Si detectors need readout chips  ~1985</a:t>
            </a:r>
            <a:endParaRPr lang="en-US">
              <a:latin typeface="Genev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7639111"/>
      </p:ext>
    </p:extLst>
  </p:cSld>
  <p:clrMapOvr>
    <a:masterClrMapping/>
  </p:clrMapOvr>
  <p:transition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77598" y="190500"/>
            <a:ext cx="8502650" cy="533400"/>
          </a:xfrm>
        </p:spPr>
        <p:txBody>
          <a:bodyPr/>
          <a:lstStyle/>
          <a:p>
            <a:r>
              <a:rPr lang="en-US">
                <a:latin typeface="Geneva" charset="0"/>
                <a:ea typeface="ＭＳ Ｐゴシック" charset="0"/>
              </a:rPr>
              <a:t>Experiments exploit electronics</a:t>
            </a:r>
          </a:p>
        </p:txBody>
      </p:sp>
      <p:sp>
        <p:nvSpPr>
          <p:cNvPr id="97282" name="Text Box 7"/>
          <p:cNvSpPr txBox="1">
            <a:spLocks noChangeArrowheads="1"/>
          </p:cNvSpPr>
          <p:nvPr/>
        </p:nvSpPr>
        <p:spPr bwMode="auto">
          <a:xfrm>
            <a:off x="194339" y="5443541"/>
            <a:ext cx="4228381" cy="646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chemeClr val="hlink"/>
                </a:solidFill>
                <a:latin typeface="Geneva" charset="0"/>
              </a:rPr>
              <a:t>BOL experiment at IKO, Amsterdam, </a:t>
            </a:r>
          </a:p>
          <a:p>
            <a:pPr eaLnBrk="1" hangingPunct="1"/>
            <a:r>
              <a:rPr lang="en-US" sz="1800">
                <a:solidFill>
                  <a:schemeClr val="hlink"/>
                </a:solidFill>
                <a:latin typeface="Geneva" charset="0"/>
              </a:rPr>
              <a:t>operational ~1966-73</a:t>
            </a:r>
          </a:p>
        </p:txBody>
      </p:sp>
      <p:sp>
        <p:nvSpPr>
          <p:cNvPr id="97283" name="TextBox 2"/>
          <p:cNvSpPr txBox="1">
            <a:spLocks noChangeArrowheads="1"/>
          </p:cNvSpPr>
          <p:nvPr/>
        </p:nvSpPr>
        <p:spPr bwMode="auto">
          <a:xfrm>
            <a:off x="1695717" y="703267"/>
            <a:ext cx="1005181" cy="46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Geneva" charset="0"/>
                <a:cs typeface="Geneva" charset="0"/>
              </a:rPr>
              <a:t>1967</a:t>
            </a:r>
          </a:p>
        </p:txBody>
      </p:sp>
      <p:sp>
        <p:nvSpPr>
          <p:cNvPr id="97284" name="TextBox 5"/>
          <p:cNvSpPr txBox="1">
            <a:spLocks noChangeArrowheads="1"/>
          </p:cNvSpPr>
          <p:nvPr/>
        </p:nvSpPr>
        <p:spPr bwMode="auto">
          <a:xfrm>
            <a:off x="6435463" y="668339"/>
            <a:ext cx="1005181" cy="46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Geneva" charset="0"/>
                <a:cs typeface="Geneva" charset="0"/>
              </a:rPr>
              <a:t>2008</a:t>
            </a:r>
          </a:p>
        </p:txBody>
      </p:sp>
      <p:sp>
        <p:nvSpPr>
          <p:cNvPr id="97285" name="Text Box 7"/>
          <p:cNvSpPr txBox="1">
            <a:spLocks noChangeArrowheads="1"/>
          </p:cNvSpPr>
          <p:nvPr/>
        </p:nvSpPr>
        <p:spPr bwMode="auto">
          <a:xfrm>
            <a:off x="5106062" y="5486400"/>
            <a:ext cx="4058708" cy="923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chemeClr val="hlink"/>
                </a:solidFill>
                <a:latin typeface="Geneva" charset="0"/>
              </a:rPr>
              <a:t>insertion of the CMS Si tracker;</a:t>
            </a:r>
          </a:p>
          <a:p>
            <a:pPr eaLnBrk="1" hangingPunct="1"/>
            <a:r>
              <a:rPr lang="en-US" sz="1800">
                <a:solidFill>
                  <a:schemeClr val="hlink"/>
                </a:solidFill>
                <a:latin typeface="Geneva" charset="0"/>
              </a:rPr>
              <a:t>a few people stand by, </a:t>
            </a:r>
          </a:p>
          <a:p>
            <a:pPr eaLnBrk="1" hangingPunct="1"/>
            <a:r>
              <a:rPr lang="en-US" sz="1800">
                <a:solidFill>
                  <a:schemeClr val="hlink"/>
                </a:solidFill>
                <a:latin typeface="Geneva" charset="0"/>
              </a:rPr>
              <a:t>operational   2008-now</a:t>
            </a:r>
            <a:endParaRPr lang="en-US" sz="1800">
              <a:solidFill>
                <a:srgbClr val="3E7045"/>
              </a:solidFill>
            </a:endParaRPr>
          </a:p>
        </p:txBody>
      </p:sp>
      <p:pic>
        <p:nvPicPr>
          <p:cNvPr id="97286" name="Picture 1028" descr="H:\bol-ready\bol-nucl-research-proj-color-fot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0015" y="1501778"/>
            <a:ext cx="3879850" cy="373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728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7903" y="1277939"/>
            <a:ext cx="4392348" cy="3956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7282439"/>
      </p:ext>
    </p:extLst>
  </p:cSld>
  <p:clrMapOvr>
    <a:masterClrMapping/>
  </p:clrMapOvr>
  <p:transition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60400" y="228602"/>
            <a:ext cx="8502650" cy="680835"/>
          </a:xfrm>
          <a:noFill/>
        </p:spPr>
        <p:txBody>
          <a:bodyPr>
            <a:normAutofit/>
          </a:bodyPr>
          <a:lstStyle/>
          <a:p>
            <a:r>
              <a:rPr lang="en-US">
                <a:latin typeface="Geneva" charset="0"/>
                <a:ea typeface="ＭＳ Ｐゴシック" charset="0"/>
              </a:rPr>
              <a:t>some history of detectors </a:t>
            </a:r>
            <a:endParaRPr lang="en-US">
              <a:solidFill>
                <a:schemeClr val="accent6"/>
              </a:solidFill>
              <a:latin typeface="Geneva" charset="0"/>
              <a:ea typeface="ＭＳ Ｐゴシック" charset="0"/>
            </a:endParaRPr>
          </a:p>
        </p:txBody>
      </p:sp>
      <p:sp>
        <p:nvSpPr>
          <p:cNvPr id="40962" name="Rectangle 1027"/>
          <p:cNvSpPr>
            <a:spLocks noChangeArrowheads="1"/>
          </p:cNvSpPr>
          <p:nvPr/>
        </p:nvSpPr>
        <p:spPr bwMode="auto">
          <a:xfrm>
            <a:off x="8667750" y="3200402"/>
            <a:ext cx="184644" cy="446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/>
          <a:p>
            <a:endParaRPr lang="en-US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155700" y="5334004"/>
            <a:ext cx="184644" cy="374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7529" y="1210236"/>
            <a:ext cx="8325116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0">
                <a:latin typeface="+mj-lt"/>
              </a:rPr>
              <a:t>led to discovery of elementary particles :</a:t>
            </a:r>
          </a:p>
          <a:p>
            <a:endParaRPr lang="en-US" sz="3200" b="0">
              <a:latin typeface="+mj-lt"/>
            </a:endParaRPr>
          </a:p>
          <a:p>
            <a:r>
              <a:rPr lang="en-US" sz="3200" b="0"/>
              <a:t>photographic plates    most precise, dE/dx</a:t>
            </a:r>
          </a:p>
          <a:p>
            <a:r>
              <a:rPr lang="en-US" sz="3200" b="0"/>
              <a:t>		</a:t>
            </a:r>
            <a:r>
              <a:rPr lang="en-US" sz="3200" b="0">
                <a:solidFill>
                  <a:srgbClr val="FF6600"/>
                </a:solidFill>
              </a:rPr>
              <a:t>elaborate processing</a:t>
            </a:r>
          </a:p>
          <a:p>
            <a:r>
              <a:rPr lang="en-US" sz="3200" b="0">
                <a:latin typeface="+mj-lt"/>
              </a:rPr>
              <a:t>Wilson cloud chamber</a:t>
            </a:r>
          </a:p>
          <a:p>
            <a:r>
              <a:rPr lang="en-US" sz="3200" b="0">
                <a:latin typeface="+mj-lt"/>
              </a:rPr>
              <a:t>gas-filled ionization chamber</a:t>
            </a:r>
          </a:p>
          <a:p>
            <a:r>
              <a:rPr lang="en-US" sz="3200" b="0">
                <a:latin typeface="+mj-lt"/>
              </a:rPr>
              <a:t>spark chamber</a:t>
            </a:r>
          </a:p>
          <a:p>
            <a:r>
              <a:rPr lang="en-US" sz="3200" b="0">
                <a:latin typeface="+mj-lt"/>
              </a:rPr>
              <a:t>bubble chamber</a:t>
            </a:r>
          </a:p>
          <a:p>
            <a:r>
              <a:rPr lang="en-US" sz="3200" b="0">
                <a:latin typeface="+mj-lt"/>
              </a:rPr>
              <a:t>silicon pixel detector ?</a:t>
            </a:r>
          </a:p>
        </p:txBody>
      </p:sp>
    </p:spTree>
    <p:extLst>
      <p:ext uri="{BB962C8B-B14F-4D97-AF65-F5344CB8AC3E}">
        <p14:creationId xmlns:p14="http://schemas.microsoft.com/office/powerpoint/2010/main" val="1207696751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219924"/>
            <a:ext cx="9906000" cy="54768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dirty="0">
                <a:latin typeface="Geneva" charset="0"/>
                <a:ea typeface="ＭＳ Ｐゴシック" charset="0"/>
              </a:rPr>
              <a:t>2025 :  100 years of quantum mechanics </a:t>
            </a:r>
          </a:p>
        </p:txBody>
      </p:sp>
      <p:sp>
        <p:nvSpPr>
          <p:cNvPr id="62466" name="Rectangle 1027"/>
          <p:cNvSpPr>
            <a:spLocks noChangeArrowheads="1"/>
          </p:cNvSpPr>
          <p:nvPr/>
        </p:nvSpPr>
        <p:spPr bwMode="auto">
          <a:xfrm>
            <a:off x="8682580" y="3200400"/>
            <a:ext cx="1846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 eaLnBrk="0" hangingPunct="0"/>
            <a:endParaRPr lang="en-US" sz="1800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263399" y="5334042"/>
            <a:ext cx="184666" cy="374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 sz="2800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74251" y="2351986"/>
            <a:ext cx="1846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0">
                <a:solidFill>
                  <a:srgbClr val="FF0000"/>
                </a:solidFill>
                <a:latin typeface="+mn-lt"/>
              </a:rPr>
              <a:t>    </a:t>
            </a:r>
          </a:p>
        </p:txBody>
      </p:sp>
      <p:pic>
        <p:nvPicPr>
          <p:cNvPr id="3" name="Picture 2" descr="quantum2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885" y="872374"/>
            <a:ext cx="9018646" cy="4566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058503"/>
      </p:ext>
    </p:extLst>
  </p:cSld>
  <p:clrMapOvr>
    <a:masterClrMapping/>
  </p:clrMapOvr>
  <p:transition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01219" y="549203"/>
            <a:ext cx="9080500" cy="61111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600" dirty="0">
                <a:latin typeface="Geneva" charset="0"/>
                <a:ea typeface="ＭＳ Ｐゴシック" charset="0"/>
              </a:rPr>
              <a:t>pixel detector / micropattern detector </a:t>
            </a:r>
          </a:p>
        </p:txBody>
      </p:sp>
      <p:sp>
        <p:nvSpPr>
          <p:cNvPr id="62466" name="Rectangle 1027"/>
          <p:cNvSpPr>
            <a:spLocks noChangeArrowheads="1"/>
          </p:cNvSpPr>
          <p:nvPr/>
        </p:nvSpPr>
        <p:spPr bwMode="auto">
          <a:xfrm>
            <a:off x="8682580" y="3200400"/>
            <a:ext cx="1846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 eaLnBrk="0" hangingPunct="0"/>
            <a:endParaRPr lang="en-US" sz="1800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263399" y="5334040"/>
            <a:ext cx="184666" cy="374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 sz="2800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74251" y="2351986"/>
            <a:ext cx="1846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0">
                <a:solidFill>
                  <a:srgbClr val="FF0000"/>
                </a:solidFill>
                <a:latin typeface="+mn-lt"/>
              </a:rPr>
              <a:t>    </a:t>
            </a:r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480985" y="1827018"/>
            <a:ext cx="9271739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0">
                <a:latin typeface="Geneva"/>
                <a:cs typeface="Geneva"/>
              </a:rPr>
              <a:t>detector OF patterns that are characteristic for each particle</a:t>
            </a:r>
          </a:p>
          <a:p>
            <a:pPr eaLnBrk="1" hangingPunct="1"/>
            <a:endParaRPr lang="en-US" b="0">
              <a:latin typeface="Geneva"/>
              <a:cs typeface="Geneva"/>
            </a:endParaRPr>
          </a:p>
          <a:p>
            <a:pPr eaLnBrk="1" hangingPunct="1"/>
            <a:r>
              <a:rPr lang="en-US" b="0">
                <a:latin typeface="Geneva"/>
                <a:cs typeface="Geneva"/>
              </a:rPr>
              <a:t>NOT:  detector WITH</a:t>
            </a:r>
            <a:r>
              <a:rPr lang="en-US" b="0" i="1">
                <a:latin typeface="Geneva"/>
                <a:cs typeface="Geneva"/>
              </a:rPr>
              <a:t>  created/imprinted</a:t>
            </a:r>
            <a:r>
              <a:rPr lang="en-US" b="0">
                <a:latin typeface="Geneva"/>
                <a:cs typeface="Geneva"/>
              </a:rPr>
              <a:t> patterns</a:t>
            </a:r>
          </a:p>
          <a:p>
            <a:pPr eaLnBrk="1" hangingPunct="1"/>
            <a:endParaRPr lang="en-US" b="0">
              <a:latin typeface="Geneva"/>
              <a:cs typeface="Geneva"/>
            </a:endParaRPr>
          </a:p>
          <a:p>
            <a:pPr eaLnBrk="1" hangingPunct="1"/>
            <a:endParaRPr lang="en-US" b="0">
              <a:latin typeface="Geneva"/>
              <a:cs typeface="Geneva"/>
            </a:endParaRPr>
          </a:p>
          <a:p>
            <a:pPr eaLnBrk="1" hangingPunct="1"/>
            <a:endParaRPr lang="en-US" b="0">
              <a:latin typeface="Geneva"/>
              <a:cs typeface="Geneva"/>
            </a:endParaRPr>
          </a:p>
          <a:p>
            <a:pPr eaLnBrk="1" hangingPunct="1"/>
            <a:endParaRPr lang="en-US" b="0">
              <a:latin typeface="Geneva"/>
              <a:cs typeface="Geneva"/>
            </a:endParaRPr>
          </a:p>
          <a:p>
            <a:pPr eaLnBrk="1" hangingPunct="1"/>
            <a:r>
              <a:rPr lang="en-US" b="0">
                <a:solidFill>
                  <a:srgbClr val="000090"/>
                </a:solidFill>
                <a:latin typeface="Geneva"/>
                <a:cs typeface="Geneva"/>
              </a:rPr>
              <a:t>obvious confusion with the previous 'microstrip detector'</a:t>
            </a:r>
          </a:p>
          <a:p>
            <a:pPr eaLnBrk="1" hangingPunct="1"/>
            <a:r>
              <a:rPr lang="en-US" b="0">
                <a:solidFill>
                  <a:srgbClr val="000090"/>
                </a:solidFill>
                <a:latin typeface="Geneva"/>
                <a:cs typeface="Geneva"/>
              </a:rPr>
              <a:t>   therefore:  naming not widely accepted</a:t>
            </a:r>
          </a:p>
        </p:txBody>
      </p:sp>
    </p:spTree>
    <p:extLst>
      <p:ext uri="{BB962C8B-B14F-4D97-AF65-F5344CB8AC3E}">
        <p14:creationId xmlns:p14="http://schemas.microsoft.com/office/powerpoint/2010/main" val="121943584"/>
      </p:ext>
    </p:extLst>
  </p:cSld>
  <p:clrMapOvr>
    <a:masterClrMapping/>
  </p:clrMapOvr>
  <p:transition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1026"/>
          <p:cNvSpPr>
            <a:spLocks noGrp="1" noChangeArrowheads="1"/>
          </p:cNvSpPr>
          <p:nvPr>
            <p:ph type="title"/>
          </p:nvPr>
        </p:nvSpPr>
        <p:spPr>
          <a:xfrm>
            <a:off x="519722" y="1597402"/>
            <a:ext cx="8767808" cy="1352068"/>
          </a:xfrm>
          <a:noFill/>
        </p:spPr>
        <p:txBody>
          <a:bodyPr/>
          <a:lstStyle/>
          <a:p>
            <a:pPr algn="l"/>
            <a:r>
              <a:rPr lang="en-US" sz="2300">
                <a:latin typeface="Geneva" charset="0"/>
                <a:ea typeface="ＭＳ Ｐゴシック" charset="0"/>
              </a:rPr>
              <a:t>Timepix3                        Timepix4  radiation imager</a:t>
            </a:r>
            <a:br>
              <a:rPr lang="en-US" sz="2300">
                <a:latin typeface="Geneva" charset="0"/>
                <a:ea typeface="ＭＳ Ｐゴシック" charset="0"/>
              </a:rPr>
            </a:br>
            <a:r>
              <a:rPr lang="en-US" sz="2300">
                <a:latin typeface="Geneva" charset="0"/>
                <a:ea typeface="ＭＳ Ｐゴシック" charset="0"/>
              </a:rPr>
              <a:t>65536 ADC+TDC             229378 ADC+TDC</a:t>
            </a:r>
          </a:p>
        </p:txBody>
      </p:sp>
      <p:sp>
        <p:nvSpPr>
          <p:cNvPr id="80898" name="Rectangle 1027"/>
          <p:cNvSpPr>
            <a:spLocks noChangeArrowheads="1"/>
          </p:cNvSpPr>
          <p:nvPr/>
        </p:nvSpPr>
        <p:spPr bwMode="auto">
          <a:xfrm>
            <a:off x="8667750" y="3200404"/>
            <a:ext cx="184644" cy="446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/>
          <a:p>
            <a:endParaRPr lang="en-US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155700" y="5334021"/>
            <a:ext cx="184644" cy="374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80900" name="Rectangle 1029"/>
          <p:cNvSpPr>
            <a:spLocks noGrp="1" noChangeArrowheads="1"/>
          </p:cNvSpPr>
          <p:nvPr>
            <p:ph type="body" idx="1"/>
          </p:nvPr>
        </p:nvSpPr>
        <p:spPr>
          <a:xfrm>
            <a:off x="197350" y="1366861"/>
            <a:ext cx="9245600" cy="470905"/>
          </a:xfrm>
        </p:spPr>
        <p:txBody>
          <a:bodyPr/>
          <a:lstStyle/>
          <a:p>
            <a:r>
              <a:rPr lang="en-US" sz="2300">
                <a:latin typeface="Geneva" charset="0"/>
                <a:ea typeface="ＭＳ Ｐゴシック" charset="0"/>
              </a:rPr>
              <a:t>    2021  Timepix4 faster, lower power, larger area,..</a:t>
            </a:r>
          </a:p>
        </p:txBody>
      </p:sp>
      <p:pic>
        <p:nvPicPr>
          <p:cNvPr id="3" name="Picture 2" descr="TPX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971" y="4478172"/>
            <a:ext cx="1580638" cy="1771784"/>
          </a:xfrm>
          <a:prstGeom prst="rect">
            <a:avLst/>
          </a:prstGeom>
        </p:spPr>
      </p:pic>
      <p:pic>
        <p:nvPicPr>
          <p:cNvPr id="4" name="Picture 3" descr="tpx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058" y="3215374"/>
            <a:ext cx="2671169" cy="3228884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 bwMode="auto">
          <a:xfrm>
            <a:off x="1323953" y="4350211"/>
            <a:ext cx="1621166" cy="2702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5137488" y="3124599"/>
            <a:ext cx="2725169" cy="9719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5741631" y="4120542"/>
            <a:ext cx="983440" cy="338544"/>
          </a:xfrm>
          <a:prstGeom prst="rect">
            <a:avLst/>
          </a:prstGeom>
          <a:noFill/>
        </p:spPr>
        <p:txBody>
          <a:bodyPr wrap="none" lIns="91429" tIns="45715" rIns="91429" bIns="45715" rtlCol="0">
            <a:spAutoFit/>
          </a:bodyPr>
          <a:lstStyle/>
          <a:p>
            <a:r>
              <a:rPr lang="en-US" sz="1600"/>
              <a:t>448x512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584432" y="4880891"/>
            <a:ext cx="983440" cy="338544"/>
          </a:xfrm>
          <a:prstGeom prst="rect">
            <a:avLst/>
          </a:prstGeom>
          <a:noFill/>
        </p:spPr>
        <p:txBody>
          <a:bodyPr wrap="none" lIns="91429" tIns="45715" rIns="91429" bIns="45715" rtlCol="0">
            <a:spAutoFit/>
          </a:bodyPr>
          <a:lstStyle/>
          <a:p>
            <a:r>
              <a:rPr lang="en-US" sz="1600"/>
              <a:t>256x256</a:t>
            </a:r>
          </a:p>
        </p:txBody>
      </p:sp>
      <p:cxnSp>
        <p:nvCxnSpPr>
          <p:cNvPr id="20" name="Straight Arrow Connector 19"/>
          <p:cNvCxnSpPr/>
          <p:nvPr/>
        </p:nvCxnSpPr>
        <p:spPr bwMode="auto">
          <a:xfrm>
            <a:off x="3193128" y="2390463"/>
            <a:ext cx="1053758" cy="0"/>
          </a:xfrm>
          <a:prstGeom prst="straightConnector1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2207613" y="2102255"/>
            <a:ext cx="472840" cy="0"/>
          </a:xfrm>
          <a:prstGeom prst="straightConnector1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Box 15"/>
          <p:cNvSpPr txBox="1"/>
          <p:nvPr/>
        </p:nvSpPr>
        <p:spPr>
          <a:xfrm>
            <a:off x="7943715" y="3809814"/>
            <a:ext cx="1467522" cy="646321"/>
          </a:xfrm>
          <a:prstGeom prst="rect">
            <a:avLst/>
          </a:prstGeom>
          <a:noFill/>
        </p:spPr>
        <p:txBody>
          <a:bodyPr wrap="none" lIns="91429" tIns="45715" rIns="91429" bIns="45715" rtlCol="0">
            <a:spAutoFit/>
          </a:bodyPr>
          <a:lstStyle/>
          <a:p>
            <a:r>
              <a:rPr lang="en-US" sz="1800"/>
              <a:t>timestamps</a:t>
            </a:r>
          </a:p>
          <a:p>
            <a:r>
              <a:rPr lang="en-US" sz="1800"/>
              <a:t> &lt; 200ps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164225" y="2840888"/>
            <a:ext cx="569740" cy="276989"/>
          </a:xfrm>
          <a:prstGeom prst="rect">
            <a:avLst/>
          </a:prstGeom>
          <a:noFill/>
        </p:spPr>
        <p:txBody>
          <a:bodyPr wrap="none" lIns="91429" tIns="45715" rIns="91429" bIns="45715" rtlCol="0">
            <a:spAutoFit/>
          </a:bodyPr>
          <a:lstStyle/>
          <a:p>
            <a:r>
              <a:rPr lang="en-US" sz="1200"/>
              <a:t>24.64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371225" y="4533424"/>
            <a:ext cx="569740" cy="276989"/>
          </a:xfrm>
          <a:prstGeom prst="rect">
            <a:avLst/>
          </a:prstGeom>
          <a:noFill/>
        </p:spPr>
        <p:txBody>
          <a:bodyPr wrap="none" lIns="91429" tIns="45715" rIns="91429" bIns="45715" rtlCol="0">
            <a:spAutoFit/>
          </a:bodyPr>
          <a:lstStyle/>
          <a:p>
            <a:r>
              <a:rPr lang="en-US" sz="1200"/>
              <a:t>28.16</a:t>
            </a:r>
          </a:p>
        </p:txBody>
      </p:sp>
      <p:cxnSp>
        <p:nvCxnSpPr>
          <p:cNvPr id="27" name="Straight Arrow Connector 26"/>
          <p:cNvCxnSpPr/>
          <p:nvPr/>
        </p:nvCxnSpPr>
        <p:spPr bwMode="auto">
          <a:xfrm flipH="1" flipV="1">
            <a:off x="5025617" y="3323456"/>
            <a:ext cx="40529" cy="305325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TextBox 29"/>
          <p:cNvSpPr txBox="1"/>
          <p:nvPr/>
        </p:nvSpPr>
        <p:spPr>
          <a:xfrm>
            <a:off x="1754135" y="4064367"/>
            <a:ext cx="484155" cy="276989"/>
          </a:xfrm>
          <a:prstGeom prst="rect">
            <a:avLst/>
          </a:prstGeom>
          <a:noFill/>
        </p:spPr>
        <p:txBody>
          <a:bodyPr wrap="none" lIns="91429" tIns="45715" rIns="91429" bIns="45715" rtlCol="0">
            <a:spAutoFit/>
          </a:bodyPr>
          <a:lstStyle/>
          <a:p>
            <a:r>
              <a:rPr lang="en-US" sz="1200"/>
              <a:t>14.1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91883" y="254000"/>
            <a:ext cx="829428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latin typeface="Geneva" charset="0"/>
              </a:rPr>
              <a:t> Increasing complexity &amp; functionality</a:t>
            </a:r>
            <a:endParaRPr lang="en-US" sz="3200"/>
          </a:p>
        </p:txBody>
      </p:sp>
    </p:spTree>
    <p:extLst>
      <p:ext uri="{BB962C8B-B14F-4D97-AF65-F5344CB8AC3E}">
        <p14:creationId xmlns:p14="http://schemas.microsoft.com/office/powerpoint/2010/main" val="3872236488"/>
      </p:ext>
    </p:extLst>
  </p:cSld>
  <p:clrMapOvr>
    <a:masterClrMapping/>
  </p:clrMapOvr>
  <p:transition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Number Placeholder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495300" y="6356358"/>
            <a:ext cx="2311400" cy="3651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/>
          <a:lstStyle>
            <a:lvl1pPr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866" indent="-285717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2870" indent="-228574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017" indent="-228574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166" indent="-228574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314" indent="-228574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462" indent="-228574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8610" indent="-228574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5758" indent="-228574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1A95D53-4FBC-2C4B-A68B-765795D7494D}" type="slidenum">
              <a:rPr lang="en-US" sz="1800"/>
              <a:pPr eaLnBrk="1" hangingPunct="1"/>
              <a:t>62</a:t>
            </a:fld>
            <a:endParaRPr lang="en-US" sz="1800"/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408" y="2514601"/>
            <a:ext cx="9219803" cy="749300"/>
          </a:xfrm>
        </p:spPr>
        <p:txBody>
          <a:bodyPr>
            <a:normAutofit fontScale="90000"/>
          </a:bodyPr>
          <a:lstStyle/>
          <a:p>
            <a:r>
              <a:rPr lang="en-US" sz="3600">
                <a:solidFill>
                  <a:schemeClr val="hlink"/>
                </a:solidFill>
                <a:latin typeface="Helvetica" charset="0"/>
                <a:ea typeface="ＭＳ Ｐゴシック" charset="0"/>
              </a:rPr>
              <a:t>Typical Muon Trails           with ∂-electrons ...</a:t>
            </a:r>
          </a:p>
        </p:txBody>
      </p:sp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85802"/>
            <a:ext cx="9906000" cy="1811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263908"/>
            <a:ext cx="9906000" cy="154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7833" y="5029208"/>
            <a:ext cx="9931797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8" name="Text Box 8"/>
          <p:cNvSpPr txBox="1">
            <a:spLocks noChangeArrowheads="1"/>
          </p:cNvSpPr>
          <p:nvPr/>
        </p:nvSpPr>
        <p:spPr bwMode="auto">
          <a:xfrm>
            <a:off x="177142" y="1135065"/>
            <a:ext cx="948875" cy="338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>
                <a:solidFill>
                  <a:srgbClr val="FFFF00"/>
                </a:solidFill>
              </a:rPr>
              <a:t>T3-1500</a:t>
            </a:r>
          </a:p>
        </p:txBody>
      </p:sp>
      <p:sp>
        <p:nvSpPr>
          <p:cNvPr id="44039" name="Text Box 9"/>
          <p:cNvSpPr txBox="1">
            <a:spLocks noChangeArrowheads="1"/>
          </p:cNvSpPr>
          <p:nvPr/>
        </p:nvSpPr>
        <p:spPr bwMode="auto">
          <a:xfrm>
            <a:off x="165102" y="3263900"/>
            <a:ext cx="948875" cy="338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>
                <a:solidFill>
                  <a:srgbClr val="FFFF00"/>
                </a:solidFill>
              </a:rPr>
              <a:t>T3-1504</a:t>
            </a:r>
          </a:p>
        </p:txBody>
      </p:sp>
      <p:sp>
        <p:nvSpPr>
          <p:cNvPr id="44040" name="Text Box 10"/>
          <p:cNvSpPr txBox="1">
            <a:spLocks noChangeArrowheads="1"/>
          </p:cNvSpPr>
          <p:nvPr/>
        </p:nvSpPr>
        <p:spPr bwMode="auto">
          <a:xfrm>
            <a:off x="202937" y="6138865"/>
            <a:ext cx="948875" cy="338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>
                <a:solidFill>
                  <a:srgbClr val="FFFF00"/>
                </a:solidFill>
              </a:rPr>
              <a:t>T3-1507</a:t>
            </a:r>
          </a:p>
        </p:txBody>
      </p:sp>
      <p:cxnSp>
        <p:nvCxnSpPr>
          <p:cNvPr id="3" name="Straight Arrow Connector 2"/>
          <p:cNvCxnSpPr/>
          <p:nvPr/>
        </p:nvCxnSpPr>
        <p:spPr bwMode="auto">
          <a:xfrm flipH="1">
            <a:off x="4594317" y="2947823"/>
            <a:ext cx="925135" cy="0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35215831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027"/>
          <p:cNvSpPr>
            <a:spLocks noChangeArrowheads="1"/>
          </p:cNvSpPr>
          <p:nvPr/>
        </p:nvSpPr>
        <p:spPr bwMode="auto">
          <a:xfrm>
            <a:off x="8667750" y="3200404"/>
            <a:ext cx="184666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155700" y="5334039"/>
            <a:ext cx="184666" cy="374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 sz="2800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 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39"/>
            <a:ext cx="9906000" cy="591949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Geneva" charset="0"/>
                <a:ea typeface="ＭＳ Ｐゴシック" charset="0"/>
              </a:rPr>
              <a:t>Si </a:t>
            </a:r>
            <a:r>
              <a:rPr lang="en-US" sz="2400" dirty="0" err="1">
                <a:latin typeface="Geneva" charset="0"/>
                <a:ea typeface="ＭＳ Ｐゴシック" charset="0"/>
              </a:rPr>
              <a:t>detectors and</a:t>
            </a:r>
            <a:r>
              <a:rPr lang="en-US" sz="2400" dirty="0">
                <a:latin typeface="Geneva" charset="0"/>
                <a:ea typeface="ＭＳ Ｐゴシック" charset="0"/>
              </a:rPr>
              <a:t> </a:t>
            </a:r>
            <a:r>
              <a:rPr lang="en-US" sz="2400" dirty="0" err="1">
                <a:latin typeface="Geneva" charset="0"/>
                <a:ea typeface="ＭＳ Ｐゴシック" charset="0"/>
              </a:rPr>
              <a:t>electronics</a:t>
            </a:r>
            <a:r>
              <a:rPr lang="en-US" sz="2400" dirty="0">
                <a:latin typeface="Geneva" charset="0"/>
                <a:ea typeface="ＭＳ Ｐゴシック" charset="0"/>
              </a:rPr>
              <a:t> in </a:t>
            </a:r>
            <a:r>
              <a:rPr lang="en-US" sz="2400" dirty="0" err="1">
                <a:latin typeface="Geneva" charset="0"/>
                <a:ea typeface="ＭＳ Ｐゴシック" charset="0"/>
              </a:rPr>
              <a:t>our</a:t>
            </a:r>
            <a:r>
              <a:rPr lang="en-US" sz="2400" dirty="0">
                <a:latin typeface="Geneva" charset="0"/>
                <a:ea typeface="ＭＳ Ｐゴシック" charset="0"/>
              </a:rPr>
              <a:t> team 1970 - 2024</a:t>
            </a:r>
            <a:endParaRPr lang="en-US" sz="2400" dirty="0"/>
          </a:p>
        </p:txBody>
      </p:sp>
      <p:pic>
        <p:nvPicPr>
          <p:cNvPr id="5" name="Picture 4" descr="24Det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47" y="985131"/>
            <a:ext cx="9362508" cy="553659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02383" y="4374697"/>
            <a:ext cx="198009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0"/>
              <a:t>~1967 large </a:t>
            </a:r>
            <a:r>
              <a:rPr lang="en-US" b="0">
                <a:latin typeface="Geneva"/>
                <a:cs typeface="Geneva"/>
              </a:rPr>
              <a:t>diodes</a:t>
            </a:r>
            <a:r>
              <a:rPr lang="en-US" b="0"/>
              <a:t> </a:t>
            </a:r>
          </a:p>
          <a:p>
            <a:pPr algn="ctr"/>
            <a:r>
              <a:rPr lang="en-US" b="0"/>
              <a:t>only one in each box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41297" y="701236"/>
            <a:ext cx="20258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latin typeface="Geneva"/>
                <a:cs typeface="Geneva"/>
              </a:rPr>
              <a:t>1978 2  diodes </a:t>
            </a:r>
          </a:p>
          <a:p>
            <a:r>
              <a:rPr lang="en-US" sz="1600">
                <a:latin typeface="Geneva"/>
                <a:cs typeface="Geneva"/>
              </a:rPr>
              <a:t>and circuits in smaller box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19892" y="477280"/>
            <a:ext cx="202585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latin typeface="Geneva"/>
                <a:cs typeface="Geneva"/>
              </a:rPr>
              <a:t>2007 Timepix</a:t>
            </a:r>
          </a:p>
          <a:p>
            <a:r>
              <a:rPr lang="en-US" sz="1600">
                <a:latin typeface="Geneva"/>
                <a:cs typeface="Geneva"/>
              </a:rPr>
              <a:t>65536 diodes </a:t>
            </a:r>
          </a:p>
          <a:p>
            <a:r>
              <a:rPr lang="en-US" sz="1600">
                <a:latin typeface="Geneva"/>
                <a:cs typeface="Geneva"/>
              </a:rPr>
              <a:t>with circuits in USB stick</a:t>
            </a:r>
          </a:p>
        </p:txBody>
      </p:sp>
      <p:sp>
        <p:nvSpPr>
          <p:cNvPr id="8" name="Rectangle 7"/>
          <p:cNvSpPr/>
          <p:nvPr/>
        </p:nvSpPr>
        <p:spPr>
          <a:xfrm>
            <a:off x="7761753" y="2007068"/>
            <a:ext cx="798254" cy="768315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880153" y="519920"/>
            <a:ext cx="202585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latin typeface="Geneva"/>
                <a:cs typeface="Geneva"/>
              </a:rPr>
              <a:t>2023 Timepix4  </a:t>
            </a:r>
            <a:r>
              <a:rPr lang="en-US" sz="1600"/>
              <a:t>229 376</a:t>
            </a:r>
            <a:r>
              <a:rPr lang="en-US" sz="1600">
                <a:latin typeface="Geneva"/>
              </a:rPr>
              <a:t> </a:t>
            </a:r>
            <a:r>
              <a:rPr lang="en-US" sz="1600">
                <a:latin typeface="Geneva"/>
                <a:cs typeface="Geneva"/>
              </a:rPr>
              <a:t>diodes </a:t>
            </a:r>
          </a:p>
          <a:p>
            <a:r>
              <a:rPr lang="en-US" sz="1600">
                <a:latin typeface="Geneva"/>
                <a:cs typeface="Geneva"/>
              </a:rPr>
              <a:t>with circuits</a:t>
            </a:r>
          </a:p>
          <a:p>
            <a:r>
              <a:rPr lang="en-US" sz="1600">
                <a:latin typeface="Geneva"/>
                <a:cs typeface="Geneva"/>
              </a:rPr>
              <a:t>and TSV connect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587170" y="4135098"/>
            <a:ext cx="2318831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/>
              <a:t>1988 </a:t>
            </a:r>
            <a:r>
              <a:rPr lang="en-US" b="0">
                <a:latin typeface="Geneva"/>
                <a:cs typeface="Geneva"/>
              </a:rPr>
              <a:t>AMPLEX</a:t>
            </a:r>
          </a:p>
          <a:p>
            <a:r>
              <a:rPr lang="en-US" b="0">
                <a:latin typeface="Geneva"/>
                <a:cs typeface="Geneva"/>
              </a:rPr>
              <a:t>chips for</a:t>
            </a:r>
            <a:r>
              <a:rPr lang="en-US" b="0"/>
              <a:t> </a:t>
            </a:r>
          </a:p>
          <a:p>
            <a:r>
              <a:rPr lang="en-US" b="0"/>
              <a:t>readout of</a:t>
            </a:r>
          </a:p>
          <a:p>
            <a:r>
              <a:rPr lang="en-US" b="0"/>
              <a:t>16 pad diodes</a:t>
            </a:r>
          </a:p>
          <a:p>
            <a:r>
              <a:rPr lang="en-US" b="0"/>
              <a:t>10cm CMOS wafer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8975C1E-8D77-308B-0F47-275BF067E215}"/>
              </a:ext>
            </a:extLst>
          </p:cNvPr>
          <p:cNvSpPr txBox="1"/>
          <p:nvPr/>
        </p:nvSpPr>
        <p:spPr>
          <a:xfrm>
            <a:off x="1301883" y="5838709"/>
            <a:ext cx="10052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2400">
                <a:solidFill>
                  <a:srgbClr val="FFFF00"/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1967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C960D60-1430-36DE-4C33-315E55D3B4C5}"/>
              </a:ext>
            </a:extLst>
          </p:cNvPr>
          <p:cNvSpPr txBox="1"/>
          <p:nvPr/>
        </p:nvSpPr>
        <p:spPr>
          <a:xfrm>
            <a:off x="4442449" y="4233581"/>
            <a:ext cx="10052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2400">
                <a:solidFill>
                  <a:srgbClr val="FFFF00"/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1978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3E5FC88-309D-56C4-A2CC-7BFAFA6B3D3B}"/>
              </a:ext>
            </a:extLst>
          </p:cNvPr>
          <p:cNvSpPr txBox="1"/>
          <p:nvPr/>
        </p:nvSpPr>
        <p:spPr>
          <a:xfrm>
            <a:off x="6165222" y="5250199"/>
            <a:ext cx="10052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2400">
                <a:solidFill>
                  <a:srgbClr val="FFFF00"/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1987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8F183AB-D11E-D177-5CCE-786B69E337E9}"/>
              </a:ext>
            </a:extLst>
          </p:cNvPr>
          <p:cNvSpPr txBox="1"/>
          <p:nvPr/>
        </p:nvSpPr>
        <p:spPr>
          <a:xfrm>
            <a:off x="7741738" y="3151634"/>
            <a:ext cx="10052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2400">
                <a:solidFill>
                  <a:srgbClr val="FFFF00"/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2023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D454EC7-CD5A-1203-6A6C-93D8B6040A2B}"/>
              </a:ext>
            </a:extLst>
          </p:cNvPr>
          <p:cNvSpPr/>
          <p:nvPr/>
        </p:nvSpPr>
        <p:spPr>
          <a:xfrm>
            <a:off x="5924990" y="1728280"/>
            <a:ext cx="1053016" cy="2179507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8F183AB-D11E-D177-5CCE-786B69E337E9}"/>
              </a:ext>
            </a:extLst>
          </p:cNvPr>
          <p:cNvSpPr txBox="1"/>
          <p:nvPr/>
        </p:nvSpPr>
        <p:spPr>
          <a:xfrm>
            <a:off x="5981147" y="1532202"/>
            <a:ext cx="10052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2400">
                <a:solidFill>
                  <a:srgbClr val="000090"/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20</a:t>
            </a:r>
            <a:r>
              <a:rPr lang="en-US" sz="2400">
                <a:solidFill>
                  <a:srgbClr val="000090"/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07</a:t>
            </a:r>
            <a:endParaRPr lang="x-none" sz="2400">
              <a:solidFill>
                <a:srgbClr val="000090"/>
              </a:solidFill>
              <a:latin typeface="Geneva" panose="020B0503030404040204" pitchFamily="34" charset="0"/>
              <a:ea typeface="Geneva" panose="020B05030304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4489992"/>
      </p:ext>
    </p:extLst>
  </p:cSld>
  <p:clrMapOvr>
    <a:masterClrMapping/>
  </p:clrMapOvr>
  <p:transition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lectrofo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852" y="1526876"/>
            <a:ext cx="2916527" cy="336341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7924" y="956476"/>
            <a:ext cx="8185093" cy="6817242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r>
              <a:rPr lang="en-US" b="0">
                <a:solidFill>
                  <a:srgbClr val="000090"/>
                </a:solidFill>
                <a:latin typeface="+mn-lt"/>
              </a:rPr>
              <a:t>molecular mass spectrometry</a:t>
            </a:r>
          </a:p>
          <a:p>
            <a:r>
              <a:rPr lang="en-US" b="0">
                <a:solidFill>
                  <a:srgbClr val="000090"/>
                </a:solidFill>
                <a:latin typeface="+mn-lt"/>
              </a:rPr>
              <a:t>	'traditionally' by very slow gel-electrophoresis</a:t>
            </a:r>
          </a:p>
          <a:p>
            <a:endParaRPr lang="en-US" b="0">
              <a:solidFill>
                <a:srgbClr val="000090"/>
              </a:solidFill>
              <a:latin typeface="+mn-lt"/>
            </a:endParaRPr>
          </a:p>
          <a:p>
            <a:endParaRPr lang="en-US" b="0">
              <a:solidFill>
                <a:srgbClr val="000090"/>
              </a:solidFill>
              <a:latin typeface="+mn-lt"/>
            </a:endParaRPr>
          </a:p>
          <a:p>
            <a:endParaRPr lang="en-US" b="0">
              <a:solidFill>
                <a:srgbClr val="000090"/>
              </a:solidFill>
              <a:latin typeface="+mn-lt"/>
            </a:endParaRPr>
          </a:p>
          <a:p>
            <a:endParaRPr lang="en-US" b="0">
              <a:solidFill>
                <a:srgbClr val="000090"/>
              </a:solidFill>
              <a:latin typeface="+mn-lt"/>
            </a:endParaRPr>
          </a:p>
          <a:p>
            <a:endParaRPr lang="en-US" b="0">
              <a:solidFill>
                <a:srgbClr val="000090"/>
              </a:solidFill>
              <a:latin typeface="+mn-lt"/>
            </a:endParaRPr>
          </a:p>
          <a:p>
            <a:endParaRPr lang="en-US" b="0">
              <a:solidFill>
                <a:srgbClr val="000090"/>
              </a:solidFill>
              <a:latin typeface="+mn-lt"/>
            </a:endParaRPr>
          </a:p>
          <a:p>
            <a:endParaRPr lang="en-US" b="0">
              <a:solidFill>
                <a:srgbClr val="000090"/>
              </a:solidFill>
              <a:latin typeface="+mn-lt"/>
            </a:endParaRPr>
          </a:p>
          <a:p>
            <a:endParaRPr lang="en-US" b="0">
              <a:solidFill>
                <a:srgbClr val="000090"/>
              </a:solidFill>
              <a:latin typeface="+mn-lt"/>
            </a:endParaRPr>
          </a:p>
          <a:p>
            <a:endParaRPr lang="en-US" b="0">
              <a:solidFill>
                <a:srgbClr val="000090"/>
              </a:solidFill>
              <a:latin typeface="+mn-lt"/>
            </a:endParaRPr>
          </a:p>
          <a:p>
            <a:r>
              <a:rPr lang="en-US" b="0">
                <a:solidFill>
                  <a:srgbClr val="000090"/>
                </a:solidFill>
                <a:latin typeface="+mn-lt"/>
              </a:rPr>
              <a:t>synchrotron X-ray diffraction</a:t>
            </a:r>
          </a:p>
          <a:p>
            <a:r>
              <a:rPr lang="en-US" b="0">
                <a:solidFill>
                  <a:srgbClr val="000090"/>
                </a:solidFill>
                <a:latin typeface="+mn-lt"/>
              </a:rPr>
              <a:t>	'traditionally' by  photography</a:t>
            </a:r>
          </a:p>
          <a:p>
            <a:r>
              <a:rPr lang="en-US" b="0">
                <a:solidFill>
                  <a:srgbClr val="000090"/>
                </a:solidFill>
                <a:latin typeface="+mn-lt"/>
              </a:rPr>
              <a:t>real-time recording </a:t>
            </a:r>
          </a:p>
          <a:p>
            <a:r>
              <a:rPr lang="en-US" b="0">
                <a:solidFill>
                  <a:srgbClr val="000090"/>
                </a:solidFill>
                <a:latin typeface="+mn-lt"/>
              </a:rPr>
              <a:t>	can follow sample degradation</a:t>
            </a:r>
          </a:p>
          <a:p>
            <a:endParaRPr lang="en-US" b="0">
              <a:solidFill>
                <a:srgbClr val="000090"/>
              </a:solidFill>
              <a:latin typeface="+mn-lt"/>
            </a:endParaRPr>
          </a:p>
          <a:p>
            <a:endParaRPr lang="en-US" b="0">
              <a:solidFill>
                <a:srgbClr val="000090"/>
              </a:solidFill>
              <a:latin typeface="+mn-lt"/>
            </a:endParaRPr>
          </a:p>
          <a:p>
            <a:endParaRPr lang="en-US" b="0">
              <a:solidFill>
                <a:srgbClr val="000090"/>
              </a:solidFill>
              <a:latin typeface="+mn-lt"/>
            </a:endParaRPr>
          </a:p>
          <a:p>
            <a:endParaRPr lang="en-US" b="0">
              <a:solidFill>
                <a:srgbClr val="000090"/>
              </a:solidFill>
              <a:latin typeface="+mn-lt"/>
            </a:endParaRPr>
          </a:p>
        </p:txBody>
      </p:sp>
      <p:sp>
        <p:nvSpPr>
          <p:cNvPr id="19457" name="Rectangle 1026"/>
          <p:cNvSpPr>
            <a:spLocks noGrp="1" noChangeArrowheads="1"/>
          </p:cNvSpPr>
          <p:nvPr>
            <p:ph type="title"/>
          </p:nvPr>
        </p:nvSpPr>
        <p:spPr>
          <a:xfrm>
            <a:off x="542341" y="235605"/>
            <a:ext cx="9080500" cy="54768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600" dirty="0">
                <a:latin typeface="Geneva" charset="0"/>
                <a:ea typeface="ＭＳ Ｐゴシック" charset="0"/>
              </a:rPr>
              <a:t>Timepix to replace'classical' methods </a:t>
            </a:r>
          </a:p>
        </p:txBody>
      </p:sp>
      <p:sp>
        <p:nvSpPr>
          <p:cNvPr id="62466" name="Rectangle 1027"/>
          <p:cNvSpPr>
            <a:spLocks noChangeArrowheads="1"/>
          </p:cNvSpPr>
          <p:nvPr/>
        </p:nvSpPr>
        <p:spPr bwMode="auto">
          <a:xfrm>
            <a:off x="8682602" y="3200401"/>
            <a:ext cx="184644" cy="3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/>
          <a:p>
            <a:pPr algn="r" eaLnBrk="0" hangingPunct="0"/>
            <a:endParaRPr lang="en-US" sz="1800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263421" y="5334006"/>
            <a:ext cx="184644" cy="374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pic>
        <p:nvPicPr>
          <p:cNvPr id="3" name="Picture 2" descr="X-ray-diff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3860" y="2805094"/>
            <a:ext cx="4062140" cy="4052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270782"/>
      </p:ext>
    </p:extLst>
  </p:cSld>
  <p:clrMapOvr>
    <a:masterClrMapping/>
  </p:clrMapOvr>
  <p:transition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94478" y="228600"/>
            <a:ext cx="9517057" cy="680120"/>
          </a:xfrm>
        </p:spPr>
        <p:txBody>
          <a:bodyPr/>
          <a:lstStyle/>
          <a:p>
            <a:pPr>
              <a:defRPr/>
            </a:pPr>
            <a:r>
              <a:rPr lang="en-US"/>
              <a:t>silicon for DNA analysis</a:t>
            </a:r>
            <a:endParaRPr lang="en-US">
              <a:cs typeface="+mj-cs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8497" y="1055640"/>
            <a:ext cx="9245600" cy="5209693"/>
          </a:xfrm>
        </p:spPr>
        <p:txBody>
          <a:bodyPr/>
          <a:lstStyle/>
          <a:p>
            <a:pPr marL="0" indent="0">
              <a:lnSpc>
                <a:spcPct val="100000"/>
              </a:lnSpc>
            </a:pPr>
            <a:r>
              <a:rPr lang="en-US" sz="2300"/>
              <a:t>Crick &amp; Watson used DNA single crystal and X-ray diffraction photography</a:t>
            </a:r>
          </a:p>
          <a:p>
            <a:pPr marL="0" indent="0">
              <a:lnSpc>
                <a:spcPct val="100000"/>
              </a:lnSpc>
            </a:pPr>
            <a:endParaRPr lang="en-US" sz="2300"/>
          </a:p>
          <a:p>
            <a:pPr marL="0" indent="0">
              <a:lnSpc>
                <a:spcPct val="100000"/>
              </a:lnSpc>
            </a:pPr>
            <a:r>
              <a:rPr lang="en-US" sz="2300"/>
              <a:t>limited structural analysis   </a:t>
            </a:r>
          </a:p>
          <a:p>
            <a:pPr marL="0" indent="0">
              <a:lnSpc>
                <a:spcPct val="100000"/>
              </a:lnSpc>
            </a:pPr>
            <a:endParaRPr lang="en-US" sz="2300"/>
          </a:p>
          <a:p>
            <a:pPr marL="0" indent="0">
              <a:lnSpc>
                <a:spcPct val="100000"/>
              </a:lnSpc>
            </a:pPr>
            <a:endParaRPr lang="en-US" sz="2300"/>
          </a:p>
          <a:p>
            <a:pPr marL="0" indent="0">
              <a:lnSpc>
                <a:spcPct val="100000"/>
              </a:lnSpc>
            </a:pPr>
            <a:endParaRPr lang="en-US" sz="2300"/>
          </a:p>
          <a:p>
            <a:pPr marL="0" indent="0">
              <a:lnSpc>
                <a:spcPct val="100000"/>
              </a:lnSpc>
            </a:pPr>
            <a:endParaRPr lang="en-US" sz="2300"/>
          </a:p>
          <a:p>
            <a:pPr marL="0" indent="0">
              <a:lnSpc>
                <a:spcPct val="100000"/>
              </a:lnSpc>
            </a:pPr>
            <a:endParaRPr lang="en-US" sz="2300"/>
          </a:p>
          <a:p>
            <a:pPr marL="0" indent="0">
              <a:lnSpc>
                <a:spcPct val="100000"/>
              </a:lnSpc>
            </a:pPr>
            <a:r>
              <a:rPr lang="en-US" sz="2300"/>
              <a:t>nano CMOS technology using ion-sensitive FET:</a:t>
            </a:r>
          </a:p>
          <a:p>
            <a:pPr marL="0" indent="0">
              <a:lnSpc>
                <a:spcPct val="100000"/>
              </a:lnSpc>
            </a:pPr>
            <a:r>
              <a:rPr lang="en-US" sz="2300"/>
              <a:t>now the "lab-on-silicon-chip" changes everything</a:t>
            </a:r>
          </a:p>
          <a:p>
            <a:pPr>
              <a:lnSpc>
                <a:spcPct val="100000"/>
              </a:lnSpc>
            </a:pPr>
            <a:endParaRPr lang="en-US" sz="2300"/>
          </a:p>
        </p:txBody>
      </p:sp>
      <p:pic>
        <p:nvPicPr>
          <p:cNvPr id="3" name="Picture 2" descr="DNA-A1 copy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1818" y="1666540"/>
            <a:ext cx="3542006" cy="3521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03192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96752"/>
            <a:ext cx="9906000" cy="3168352"/>
          </a:xfrm>
        </p:spPr>
        <p:txBody>
          <a:bodyPr/>
          <a:lstStyle/>
          <a:p>
            <a:pPr>
              <a:defRPr/>
            </a:pPr>
            <a:r>
              <a:rPr lang="en-US" sz="2300">
                <a:solidFill>
                  <a:srgbClr val="0000E6"/>
                </a:solidFill>
                <a:cs typeface="+mj-cs"/>
              </a:rPr>
              <a:t> </a:t>
            </a:r>
            <a:endParaRPr lang="en-US" sz="4000">
              <a:cs typeface="+mj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" y="-94571"/>
            <a:ext cx="998563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13646" y="5399155"/>
            <a:ext cx="3493242" cy="261600"/>
          </a:xfrm>
          <a:prstGeom prst="rect">
            <a:avLst/>
          </a:prstGeom>
          <a:noFill/>
        </p:spPr>
        <p:txBody>
          <a:bodyPr wrap="none" lIns="91429" tIns="45715" rIns="91429" bIns="45715" rtlCol="0">
            <a:spAutoFit/>
          </a:bodyPr>
          <a:lstStyle/>
          <a:p>
            <a:r>
              <a:rPr lang="en-US" sz="1100" b="0">
                <a:solidFill>
                  <a:srgbClr val="008000"/>
                </a:solidFill>
                <a:latin typeface="+mn-lt"/>
              </a:rPr>
              <a:t>slide J. Rothberg,  plenary 1.3 –IEEE-ISSCC 2017</a:t>
            </a:r>
          </a:p>
        </p:txBody>
      </p:sp>
    </p:spTree>
    <p:extLst>
      <p:ext uri="{BB962C8B-B14F-4D97-AF65-F5344CB8AC3E}">
        <p14:creationId xmlns:p14="http://schemas.microsoft.com/office/powerpoint/2010/main" val="402381900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654" y="271220"/>
            <a:ext cx="8502650" cy="1506780"/>
          </a:xfrm>
        </p:spPr>
        <p:txBody>
          <a:bodyPr/>
          <a:lstStyle/>
          <a:p>
            <a:pPr>
              <a:lnSpc>
                <a:spcPct val="50000"/>
              </a:lnSpc>
              <a:tabLst>
                <a:tab pos="3495675" algn="l"/>
              </a:tabLst>
            </a:pPr>
            <a:r>
              <a:rPr lang="en-US"/>
              <a:t>A million years of humanity</a:t>
            </a:r>
            <a:br>
              <a:rPr lang="en-US"/>
            </a:br>
            <a:br>
              <a:rPr lang="en-US"/>
            </a:br>
            <a:r>
              <a:rPr lang="en-US" sz="2300">
                <a:solidFill>
                  <a:srgbClr val="0000FF"/>
                </a:solidFill>
              </a:rPr>
              <a:t>progress characterized by use of materials and tools</a:t>
            </a:r>
            <a:br>
              <a:rPr lang="en-US" sz="2300">
                <a:solidFill>
                  <a:srgbClr val="0000FF"/>
                </a:solidFill>
              </a:rPr>
            </a:br>
            <a:br>
              <a:rPr lang="en-US" sz="2300">
                <a:solidFill>
                  <a:srgbClr val="0000FF"/>
                </a:solidFill>
              </a:rPr>
            </a:br>
            <a:r>
              <a:rPr lang="en-US" sz="2300">
                <a:solidFill>
                  <a:srgbClr val="0000FF"/>
                </a:solidFill>
              </a:rPr>
              <a:t>dating often based on nuclear physics techniques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750" y="1837765"/>
            <a:ext cx="9245600" cy="4661646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  <a:effectLst/>
              </a:rPr>
              <a:t>Stone Age : paleo/meso/neolithic</a:t>
            </a:r>
          </a:p>
          <a:p>
            <a:r>
              <a:rPr lang="en-US" sz="2300">
                <a:solidFill>
                  <a:srgbClr val="0000CC"/>
                </a:solidFill>
                <a:effectLst/>
              </a:rPr>
              <a:t>	tools of flint (silex = 'dirty' quartz-SiO</a:t>
            </a:r>
            <a:r>
              <a:rPr lang="en-US" sz="2300" baseline="-25000">
                <a:solidFill>
                  <a:srgbClr val="0000CC"/>
                </a:solidFill>
                <a:effectLst/>
              </a:rPr>
              <a:t>2</a:t>
            </a:r>
            <a:r>
              <a:rPr lang="en-US" sz="2300">
                <a:solidFill>
                  <a:srgbClr val="0000CC"/>
                </a:solidFill>
                <a:effectLst/>
              </a:rPr>
              <a:t> )</a:t>
            </a:r>
          </a:p>
          <a:p>
            <a:r>
              <a:rPr lang="en-US">
                <a:solidFill>
                  <a:schemeClr val="tx1"/>
                </a:solidFill>
                <a:effectLst/>
              </a:rPr>
              <a:t>Pottery Age</a:t>
            </a:r>
          </a:p>
          <a:p>
            <a:r>
              <a:rPr lang="en-US" sz="2300">
                <a:solidFill>
                  <a:schemeClr val="tx1"/>
                </a:solidFill>
                <a:effectLst/>
              </a:rPr>
              <a:t>	</a:t>
            </a:r>
            <a:r>
              <a:rPr lang="en-US" sz="2300">
                <a:solidFill>
                  <a:srgbClr val="0000CC"/>
                </a:solidFill>
                <a:effectLst/>
              </a:rPr>
              <a:t>art, ceramic vessels allow cooking and storing food</a:t>
            </a:r>
          </a:p>
          <a:p>
            <a:r>
              <a:rPr lang="en-US">
                <a:solidFill>
                  <a:schemeClr val="tx1"/>
                </a:solidFill>
                <a:effectLst/>
              </a:rPr>
              <a:t>Bronze Age</a:t>
            </a:r>
          </a:p>
          <a:p>
            <a:r>
              <a:rPr lang="en-US" sz="2300">
                <a:solidFill>
                  <a:schemeClr val="tx1"/>
                </a:solidFill>
                <a:effectLst/>
              </a:rPr>
              <a:t>	begin of processing </a:t>
            </a:r>
            <a:r>
              <a:rPr lang="en-US" sz="2300">
                <a:solidFill>
                  <a:srgbClr val="0000CC"/>
                </a:solidFill>
                <a:effectLst/>
              </a:rPr>
              <a:t>metals:  weapons and art</a:t>
            </a:r>
          </a:p>
          <a:p>
            <a:r>
              <a:rPr lang="en-US" sz="2300">
                <a:solidFill>
                  <a:schemeClr val="tx1"/>
                </a:solidFill>
                <a:effectLst/>
              </a:rPr>
              <a:t>Iron Age</a:t>
            </a:r>
          </a:p>
          <a:p>
            <a:r>
              <a:rPr lang="en-US" sz="2300">
                <a:solidFill>
                  <a:schemeClr val="tx1"/>
                </a:solidFill>
                <a:effectLst/>
              </a:rPr>
              <a:t>	</a:t>
            </a:r>
            <a:r>
              <a:rPr lang="en-US" sz="2300">
                <a:solidFill>
                  <a:srgbClr val="0000CC"/>
                </a:solidFill>
                <a:effectLst/>
              </a:rPr>
              <a:t>heavy tools, constructions and transportation</a:t>
            </a:r>
          </a:p>
          <a:p>
            <a:r>
              <a:rPr lang="en-US">
                <a:solidFill>
                  <a:srgbClr val="FF0000"/>
                </a:solidFill>
                <a:effectLst/>
              </a:rPr>
              <a:t>Silicon Age     </a:t>
            </a:r>
            <a:r>
              <a:rPr lang="en-US">
                <a:solidFill>
                  <a:srgbClr val="008000"/>
                </a:solidFill>
                <a:effectLst/>
              </a:rPr>
              <a:t>      ('anthropocene', 'Crawfordian')</a:t>
            </a:r>
          </a:p>
          <a:p>
            <a:r>
              <a:rPr lang="en-US" sz="2300">
                <a:solidFill>
                  <a:schemeClr val="tx1"/>
                </a:solidFill>
                <a:effectLst/>
              </a:rPr>
              <a:t>	</a:t>
            </a:r>
            <a:r>
              <a:rPr lang="en-US" sz="2300">
                <a:solidFill>
                  <a:srgbClr val="0000CC"/>
                </a:solidFill>
                <a:effectLst/>
              </a:rPr>
              <a:t>information processors, again based on Si &amp; SiO</a:t>
            </a:r>
            <a:r>
              <a:rPr lang="en-US" sz="2300" baseline="-25000">
                <a:solidFill>
                  <a:srgbClr val="0000CC"/>
                </a:solidFill>
                <a:effectLst/>
              </a:rPr>
              <a:t>2</a:t>
            </a:r>
            <a:endParaRPr lang="en-US" sz="2300">
              <a:solidFill>
                <a:srgbClr val="0000CC"/>
              </a:solidFill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860937" y="847454"/>
            <a:ext cx="8028289" cy="900664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9" tIns="45715" rIns="91429" bIns="45715" numCol="1" rtlCol="0" anchor="t" anchorCtr="0" compatLnSpc="1">
            <a:prstTxWarp prst="textNoShape">
              <a:avLst/>
            </a:prstTxWarp>
          </a:bodyPr>
          <a:lstStyle/>
          <a:p>
            <a:pPr algn="r" defTabSz="914296" eaLnBrk="0" hangingPunct="0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556104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219924"/>
            <a:ext cx="9906000" cy="54768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dirty="0">
                <a:latin typeface="Geneva" charset="0"/>
                <a:ea typeface="ＭＳ Ｐゴシック" charset="0"/>
              </a:rPr>
              <a:t>2025 :  100 years of quantum mechanics </a:t>
            </a:r>
          </a:p>
        </p:txBody>
      </p:sp>
      <p:sp>
        <p:nvSpPr>
          <p:cNvPr id="62466" name="Rectangle 1027"/>
          <p:cNvSpPr>
            <a:spLocks noChangeArrowheads="1"/>
          </p:cNvSpPr>
          <p:nvPr/>
        </p:nvSpPr>
        <p:spPr bwMode="auto">
          <a:xfrm>
            <a:off x="8682580" y="3200400"/>
            <a:ext cx="1846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 eaLnBrk="0" hangingPunct="0"/>
            <a:endParaRPr lang="en-US" sz="1800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263399" y="5334042"/>
            <a:ext cx="184666" cy="374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 sz="2800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74251" y="2351986"/>
            <a:ext cx="1846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0">
                <a:solidFill>
                  <a:srgbClr val="FF0000"/>
                </a:solidFill>
                <a:latin typeface="+mn-lt"/>
              </a:rPr>
              <a:t>    </a:t>
            </a:r>
          </a:p>
        </p:txBody>
      </p:sp>
      <p:pic>
        <p:nvPicPr>
          <p:cNvPr id="3" name="Picture 2" descr="quantum2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885" y="872374"/>
            <a:ext cx="9018646" cy="4566217"/>
          </a:xfrm>
          <a:prstGeom prst="rect">
            <a:avLst/>
          </a:prstGeom>
        </p:spPr>
      </p:pic>
      <p:pic>
        <p:nvPicPr>
          <p:cNvPr id="8" name="Picture 7" descr="Born2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7060" y="2274512"/>
            <a:ext cx="6618941" cy="458003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auto">
          <a:xfrm>
            <a:off x="4721411" y="3929531"/>
            <a:ext cx="1229954" cy="346320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  <a:ea typeface="ＭＳ Ｐゴシック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6651811" y="6308166"/>
            <a:ext cx="1229954" cy="346320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  <a:ea typeface="ＭＳ Ｐゴシック" charset="0"/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6469529" y="3914590"/>
            <a:ext cx="1613646" cy="14943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009445453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219924"/>
            <a:ext cx="9906000" cy="54768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dirty="0">
                <a:latin typeface="Geneva" charset="0"/>
                <a:ea typeface="ＭＳ Ｐゴシック" charset="0"/>
              </a:rPr>
              <a:t>2025 : 100 years of 'Field Effect' current control </a:t>
            </a:r>
          </a:p>
        </p:txBody>
      </p:sp>
      <p:sp>
        <p:nvSpPr>
          <p:cNvPr id="62466" name="Rectangle 1027"/>
          <p:cNvSpPr>
            <a:spLocks noChangeArrowheads="1"/>
          </p:cNvSpPr>
          <p:nvPr/>
        </p:nvSpPr>
        <p:spPr bwMode="auto">
          <a:xfrm>
            <a:off x="8682580" y="3200400"/>
            <a:ext cx="1846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 eaLnBrk="0" hangingPunct="0"/>
            <a:endParaRPr lang="en-US" sz="1800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263399" y="5334042"/>
            <a:ext cx="184666" cy="374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 sz="2800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74251" y="2351986"/>
            <a:ext cx="1846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0">
                <a:solidFill>
                  <a:srgbClr val="FF0000"/>
                </a:solidFill>
                <a:latin typeface="+mn-lt"/>
              </a:rPr>
              <a:t>    </a:t>
            </a:r>
          </a:p>
        </p:txBody>
      </p:sp>
      <p:pic>
        <p:nvPicPr>
          <p:cNvPr id="4" name="Picture 3" descr="25FET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909435"/>
            <a:ext cx="8057167" cy="5431128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auto">
          <a:xfrm>
            <a:off x="2745829" y="1034876"/>
            <a:ext cx="1534880" cy="248385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  <a:ea typeface="ＭＳ Ｐゴシック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58848" y="758929"/>
            <a:ext cx="3647152" cy="57092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>
                <a:latin typeface="+mj-lt"/>
              </a:rPr>
              <a:t>submitted 1925</a:t>
            </a:r>
          </a:p>
          <a:p>
            <a:r>
              <a:rPr lang="en-US" b="0">
                <a:latin typeface="+mj-lt"/>
              </a:rPr>
              <a:t>       in Canada</a:t>
            </a:r>
          </a:p>
          <a:p>
            <a:r>
              <a:rPr lang="en-US" b="0">
                <a:latin typeface="+mj-lt"/>
              </a:rPr>
              <a:t>his patent led </a:t>
            </a:r>
          </a:p>
          <a:p>
            <a:r>
              <a:rPr lang="en-US" b="0">
                <a:latin typeface="+mj-lt"/>
              </a:rPr>
              <a:t>to continuous efforts</a:t>
            </a:r>
          </a:p>
          <a:p>
            <a:endParaRPr lang="en-US" sz="1000" b="0">
              <a:latin typeface="+mj-lt"/>
            </a:endParaRPr>
          </a:p>
          <a:p>
            <a:r>
              <a:rPr lang="en-US" b="0">
                <a:latin typeface="+mj-lt"/>
              </a:rPr>
              <a:t>	but</a:t>
            </a:r>
          </a:p>
          <a:p>
            <a:r>
              <a:rPr lang="en-US" b="0">
                <a:latin typeface="+mj-lt"/>
              </a:rPr>
              <a:t>only ~ 1960 comes </a:t>
            </a:r>
          </a:p>
          <a:p>
            <a:r>
              <a:rPr lang="en-US" b="0">
                <a:latin typeface="+mj-lt"/>
              </a:rPr>
              <a:t>a working FET transistor</a:t>
            </a:r>
          </a:p>
          <a:p>
            <a:endParaRPr lang="en-US" b="0">
              <a:latin typeface="+mj-lt"/>
            </a:endParaRPr>
          </a:p>
          <a:p>
            <a:r>
              <a:rPr lang="en-US" b="0">
                <a:latin typeface="+mj-lt"/>
              </a:rPr>
              <a:t>materials (oxide)</a:t>
            </a:r>
          </a:p>
          <a:p>
            <a:r>
              <a:rPr lang="en-US" b="0">
                <a:latin typeface="+mj-lt"/>
              </a:rPr>
              <a:t>problems continue </a:t>
            </a:r>
          </a:p>
          <a:p>
            <a:r>
              <a:rPr lang="en-US" b="0">
                <a:latin typeface="+mj-lt"/>
              </a:rPr>
              <a:t>     until ~ 1975</a:t>
            </a:r>
          </a:p>
          <a:p>
            <a:endParaRPr lang="en-US" sz="1000" b="0">
              <a:latin typeface="+mj-lt"/>
            </a:endParaRPr>
          </a:p>
          <a:p>
            <a:r>
              <a:rPr lang="en-US" b="0">
                <a:latin typeface="+mj-lt"/>
              </a:rPr>
              <a:t>still</a:t>
            </a:r>
            <a:r>
              <a:rPr lang="en-US" b="0"/>
              <a:t> in 1977</a:t>
            </a:r>
          </a:p>
          <a:p>
            <a:r>
              <a:rPr lang="en-US" b="0">
                <a:latin typeface="+mj-lt"/>
              </a:rPr>
              <a:t>RCA describes </a:t>
            </a:r>
          </a:p>
          <a:p>
            <a:r>
              <a:rPr lang="en-US" b="0">
                <a:latin typeface="+mj-lt"/>
              </a:rPr>
              <a:t>    'enclosed FET'</a:t>
            </a:r>
          </a:p>
          <a:p>
            <a:r>
              <a:rPr lang="en-US" b="0">
                <a:latin typeface="+mj-lt"/>
              </a:rPr>
              <a:t>(allows also -&gt; radhard)</a:t>
            </a:r>
          </a:p>
        </p:txBody>
      </p:sp>
      <p:pic>
        <p:nvPicPr>
          <p:cNvPr id="3" name="Picture 2" descr="100FE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23" y="1662277"/>
            <a:ext cx="1668182" cy="1010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009381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720165" y="273426"/>
            <a:ext cx="8502650" cy="680835"/>
          </a:xfrm>
          <a:noFill/>
        </p:spPr>
        <p:txBody>
          <a:bodyPr>
            <a:normAutofit/>
          </a:bodyPr>
          <a:lstStyle/>
          <a:p>
            <a:r>
              <a:rPr lang="en-US">
                <a:latin typeface="Geneva" charset="0"/>
                <a:ea typeface="ＭＳ Ｐゴシック" charset="0"/>
              </a:rPr>
              <a:t>history</a:t>
            </a:r>
            <a:endParaRPr lang="en-US">
              <a:solidFill>
                <a:schemeClr val="accent6"/>
              </a:solidFill>
              <a:latin typeface="Geneva" charset="0"/>
              <a:ea typeface="ＭＳ Ｐゴシック" charset="0"/>
            </a:endParaRPr>
          </a:p>
        </p:txBody>
      </p:sp>
      <p:sp>
        <p:nvSpPr>
          <p:cNvPr id="40962" name="Rectangle 1027"/>
          <p:cNvSpPr>
            <a:spLocks noChangeArrowheads="1"/>
          </p:cNvSpPr>
          <p:nvPr/>
        </p:nvSpPr>
        <p:spPr bwMode="auto">
          <a:xfrm>
            <a:off x="8667750" y="3200402"/>
            <a:ext cx="184644" cy="446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/>
          <a:p>
            <a:endParaRPr lang="en-US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155700" y="5334004"/>
            <a:ext cx="184644" cy="374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9" tIns="45715" rIns="91429" bIns="4571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8823" y="1165413"/>
            <a:ext cx="7972054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0">
                <a:latin typeface="+mj-lt"/>
              </a:rPr>
              <a:t>2005 Collaboration Medipix3 &amp; Timepix</a:t>
            </a:r>
          </a:p>
          <a:p>
            <a:r>
              <a:rPr lang="en-US" sz="3200" b="0">
                <a:latin typeface="+mj-lt"/>
              </a:rPr>
              <a:t>					20 years</a:t>
            </a:r>
          </a:p>
          <a:p>
            <a:endParaRPr lang="en-US" sz="3200" b="0">
              <a:latin typeface="+mj-lt"/>
            </a:endParaRPr>
          </a:p>
          <a:p>
            <a:r>
              <a:rPr lang="en-US" sz="3200" b="0">
                <a:latin typeface="+mj-lt"/>
              </a:rPr>
              <a:t>but also				100 years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1458" y="3469341"/>
            <a:ext cx="764824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0">
                <a:latin typeface="+mj-lt"/>
              </a:rPr>
              <a:t>1925 Quantum mechanics</a:t>
            </a:r>
          </a:p>
          <a:p>
            <a:r>
              <a:rPr lang="en-US" sz="3200" b="0">
                <a:latin typeface="+mj-lt"/>
              </a:rPr>
              <a:t>					27 September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98823" y="1165411"/>
            <a:ext cx="797205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0">
                <a:latin typeface="+mj-lt"/>
              </a:rPr>
              <a:t>2005 Collaboration Medipix3 &amp; Timepix</a:t>
            </a:r>
          </a:p>
          <a:p>
            <a:r>
              <a:rPr lang="en-US" sz="3200" b="0">
                <a:latin typeface="+mj-lt"/>
              </a:rPr>
              <a:t>							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6517" y="4664635"/>
            <a:ext cx="927389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0">
                <a:latin typeface="+mj-lt"/>
              </a:rPr>
              <a:t>1925 Patent on Field Effect Current regulator</a:t>
            </a:r>
          </a:p>
          <a:p>
            <a:r>
              <a:rPr lang="en-US" sz="3200" b="0">
                <a:latin typeface="+mj-lt"/>
              </a:rPr>
              <a:t>					</a:t>
            </a:r>
            <a:r>
              <a:rPr lang="en-US" sz="3200" b="0"/>
              <a:t>Lilienfeld in</a:t>
            </a:r>
            <a:r>
              <a:rPr lang="en-US" sz="3200" b="0">
                <a:latin typeface="+mj-lt"/>
              </a:rPr>
              <a:t> Canada</a:t>
            </a:r>
          </a:p>
          <a:p>
            <a:r>
              <a:rPr lang="en-US" sz="3200" b="0">
                <a:latin typeface="+mj-lt"/>
              </a:rPr>
              <a:t>							 </a:t>
            </a:r>
          </a:p>
        </p:txBody>
      </p:sp>
    </p:spTree>
    <p:extLst>
      <p:ext uri="{BB962C8B-B14F-4D97-AF65-F5344CB8AC3E}">
        <p14:creationId xmlns:p14="http://schemas.microsoft.com/office/powerpoint/2010/main" val="398468228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Paper Presentation 1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1">
      <a:majorFont>
        <a:latin typeface="Geneva"/>
        <a:ea typeface="ＭＳ Ｐゴシック"/>
        <a:cs typeface=""/>
      </a:majorFont>
      <a:minorFont>
        <a:latin typeface="Genev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="" xmlns:a14="http://schemas.microsoft.com/office/drawing/2010/main">
              <a:solidFill>
                <a:schemeClr val="bg1"/>
              </a:solidFill>
            </a14:hiddenFill>
          </a:ext>
          <a:ext uri="{AF507438-7753-43e0-B8FC-AC1667EBCBE1}">
            <a14:hiddenEffects xmlns=""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="" xmlns:a14="http://schemas.microsoft.com/office/drawing/2010/main">
              <a:solidFill>
                <a:schemeClr val="bg1"/>
              </a:solidFill>
            </a14:hiddenFill>
          </a:ext>
          <a:ext uri="{AF507438-7753-43e0-B8FC-AC1667EBCBE1}">
            <a14:hiddenEffects xmlns=""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charset="0"/>
            <a:ea typeface="ＭＳ Ｐゴシック" charset="0"/>
          </a:defRPr>
        </a:defPPr>
      </a:lstStyle>
    </a:lnDef>
  </a:objectDefaults>
  <a:extraClrSchemeLst>
    <a:extraClrScheme>
      <a:clrScheme name="Paper Presentation 1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1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919191"/>
    </a:lt2>
    <a:accent1>
      <a:srgbClr val="618FFD"/>
    </a:accent1>
    <a:accent2>
      <a:srgbClr val="00AE00"/>
    </a:accent2>
    <a:accent3>
      <a:srgbClr val="FFFFFF"/>
    </a:accent3>
    <a:accent4>
      <a:srgbClr val="000000"/>
    </a:accent4>
    <a:accent5>
      <a:srgbClr val="B7C6FE"/>
    </a:accent5>
    <a:accent6>
      <a:srgbClr val="009D00"/>
    </a:accent6>
    <a:hlink>
      <a:srgbClr val="FC0128"/>
    </a:hlink>
    <a:folHlink>
      <a:srgbClr val="CECECE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919191"/>
    </a:lt2>
    <a:accent1>
      <a:srgbClr val="618FFD"/>
    </a:accent1>
    <a:accent2>
      <a:srgbClr val="00AE00"/>
    </a:accent2>
    <a:accent3>
      <a:srgbClr val="FFFFFF"/>
    </a:accent3>
    <a:accent4>
      <a:srgbClr val="000000"/>
    </a:accent4>
    <a:accent5>
      <a:srgbClr val="B7C6FE"/>
    </a:accent5>
    <a:accent6>
      <a:srgbClr val="009D00"/>
    </a:accent6>
    <a:hlink>
      <a:srgbClr val="FC0128"/>
    </a:hlink>
    <a:folHlink>
      <a:srgbClr val="CECECE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308525</TotalTime>
  <Words>3378</Words>
  <Application>Microsoft Macintosh PowerPoint</Application>
  <PresentationFormat>A4 Paper (210x297 mm)</PresentationFormat>
  <Paragraphs>781</Paragraphs>
  <Slides>67</Slides>
  <Notes>4</Notes>
  <HiddenSlides>3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67</vt:i4>
      </vt:variant>
    </vt:vector>
  </HeadingPairs>
  <TitlesOfParts>
    <vt:vector size="77" baseType="lpstr">
      <vt:lpstr>Arial</vt:lpstr>
      <vt:lpstr>Calibri</vt:lpstr>
      <vt:lpstr>Comic Sans MS</vt:lpstr>
      <vt:lpstr>Geneva</vt:lpstr>
      <vt:lpstr>Helvetica</vt:lpstr>
      <vt:lpstr>Symbol</vt:lpstr>
      <vt:lpstr>Times</vt:lpstr>
      <vt:lpstr>Times New Roman</vt:lpstr>
      <vt:lpstr>Wingdings</vt:lpstr>
      <vt:lpstr>Paper Presentation 1</vt:lpstr>
      <vt:lpstr>Medipix and Timepix: eyes on the femtoworld around us</vt:lpstr>
      <vt:lpstr>1967 – 2025 semiconductor imaging chips </vt:lpstr>
      <vt:lpstr> </vt:lpstr>
      <vt:lpstr>Aim of CERN is elementary particle physics</vt:lpstr>
      <vt:lpstr>Aim of CERN is elementary particle physics</vt:lpstr>
      <vt:lpstr>2025 :  100 years of quantum mechanics </vt:lpstr>
      <vt:lpstr>2025 :  100 years of quantum mechanics </vt:lpstr>
      <vt:lpstr>2025 : 100 years of 'Field Effect' current control </vt:lpstr>
      <vt:lpstr>history</vt:lpstr>
      <vt:lpstr>Impact of Timepix</vt:lpstr>
      <vt:lpstr>monolithic particle tracking vs  quantum analysis with hybrid Timepix</vt:lpstr>
      <vt:lpstr>from 2000 Medipix hybrid detector identifies particles</vt:lpstr>
      <vt:lpstr>eyes see shapes and colours</vt:lpstr>
      <vt:lpstr>  Extended E.M. Radiation Spectrum</vt:lpstr>
      <vt:lpstr>Comparison of Germanium with Sodium Iodide for gamma-ray spectra of silver 108 &amp; 110 108mAg  110mAg</vt:lpstr>
      <vt:lpstr>characteristic cluster patterns in Timepix</vt:lpstr>
      <vt:lpstr>2007   Timepix hybrid detector can analyze quanta</vt:lpstr>
      <vt:lpstr>pixel detectors and femtoworld</vt:lpstr>
      <vt:lpstr>'Electronic' emulsion</vt:lpstr>
      <vt:lpstr>discoveries in photographic emulsion</vt:lpstr>
      <vt:lpstr>first steps with silicon at CERN</vt:lpstr>
      <vt:lpstr>Muon flux integration with Si detectors 1975</vt:lpstr>
      <vt:lpstr>measure intense muon flux    (bunches of 10 ns)</vt:lpstr>
      <vt:lpstr>working with silicon</vt:lpstr>
      <vt:lpstr>history</vt:lpstr>
      <vt:lpstr>MICROELECTRONICS</vt:lpstr>
      <vt:lpstr>~ 1979 Mead-Conway 'revolution' </vt:lpstr>
      <vt:lpstr>now real need for ASIC design 'in-house'  CERN multi-project chip 1986 </vt:lpstr>
      <vt:lpstr>Hermetic Si pad detector for UA2 </vt:lpstr>
      <vt:lpstr>Signal processing possible in each pixel 1988 ? </vt:lpstr>
      <vt:lpstr>RD19 pixel telescope in Omega WA94</vt:lpstr>
      <vt:lpstr>applied in ATLAS &amp; CMS  innermost Si pixel layer</vt:lpstr>
      <vt:lpstr>Reconstruction uses 3-&gt;4 -&gt;5 inner pixel layers</vt:lpstr>
      <vt:lpstr>particles at high density     high rate can now be recorded with segmented detectors</vt:lpstr>
      <vt:lpstr>history</vt:lpstr>
      <vt:lpstr>1997 imaging chip follows particle tracking chips </vt:lpstr>
      <vt:lpstr>Lukas Tlustos 2002 photon counting chip PCC</vt:lpstr>
      <vt:lpstr>Lukas Tlustos 2002 photon counting chip PCC</vt:lpstr>
      <vt:lpstr>1999 formal start Medipix</vt:lpstr>
      <vt:lpstr>Medipix2: Mpix2MXR20 (iteration 2005)</vt:lpstr>
      <vt:lpstr>early images Medipix Si assembly</vt:lpstr>
      <vt:lpstr>pixel devices in beam and lab</vt:lpstr>
      <vt:lpstr> </vt:lpstr>
      <vt:lpstr>Timepix can distinguish different particles/quanta</vt:lpstr>
      <vt:lpstr>3 generations of Timepix discribed later</vt:lpstr>
      <vt:lpstr>dosimetry at the Int Space Station ISS</vt:lpstr>
      <vt:lpstr>dosimetry with TPX on ESA satellite Proba-V </vt:lpstr>
      <vt:lpstr>progress in X-ray images: 1998  -   2019</vt:lpstr>
      <vt:lpstr>Thank You</vt:lpstr>
      <vt:lpstr>Electronics vs  Nature ? </vt:lpstr>
      <vt:lpstr>Spares</vt:lpstr>
      <vt:lpstr> </vt:lpstr>
      <vt:lpstr> </vt:lpstr>
      <vt:lpstr>often many years until applications </vt:lpstr>
      <vt:lpstr>Si Microstrip detector</vt:lpstr>
      <vt:lpstr>Pasadena Caltech</vt:lpstr>
      <vt:lpstr>segmented Si detectors need readout chips  ~1985</vt:lpstr>
      <vt:lpstr>Experiments exploit electronics</vt:lpstr>
      <vt:lpstr>some history of detectors </vt:lpstr>
      <vt:lpstr>pixel detector / micropattern detector </vt:lpstr>
      <vt:lpstr>Timepix3                        Timepix4  radiation imager 65536 ADC+TDC             229378 ADC+TDC</vt:lpstr>
      <vt:lpstr>Typical Muon Trails           with ∂-electrons ...</vt:lpstr>
      <vt:lpstr>Si detectors and electronics in our team 1970 - 2024</vt:lpstr>
      <vt:lpstr>Timepix to replace'classical' methods </vt:lpstr>
      <vt:lpstr>silicon for DNA analysis</vt:lpstr>
      <vt:lpstr> </vt:lpstr>
      <vt:lpstr>A million years of humanity  progress characterized by use of materials and tools  dating often based on nuclear physics techniques</vt:lpstr>
    </vt:vector>
  </TitlesOfParts>
  <Company>ʦ怀_Į濾뿿킀֯瀜_ʦ뛼뿿큰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IMAGING by PHOTON COUNTING with  256 x 256 PIXEL MATRIX</dc:title>
  <dc:creator>Erik HEIJNE</dc:creator>
  <cp:lastModifiedBy>EH</cp:lastModifiedBy>
  <cp:revision>1272</cp:revision>
  <cp:lastPrinted>2025-09-12T09:01:01Z</cp:lastPrinted>
  <dcterms:created xsi:type="dcterms:W3CDTF">2004-06-03T21:13:22Z</dcterms:created>
  <dcterms:modified xsi:type="dcterms:W3CDTF">2025-09-22T07:49:13Z</dcterms:modified>
</cp:coreProperties>
</file>